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8"/>
  </p:notesMasterIdLst>
  <p:handoutMasterIdLst>
    <p:handoutMasterId r:id="rId49"/>
  </p:handoutMasterIdLst>
  <p:sldIdLst>
    <p:sldId id="373" r:id="rId2"/>
    <p:sldId id="653" r:id="rId3"/>
    <p:sldId id="603" r:id="rId4"/>
    <p:sldId id="646" r:id="rId5"/>
    <p:sldId id="641" r:id="rId6"/>
    <p:sldId id="626" r:id="rId7"/>
    <p:sldId id="631" r:id="rId8"/>
    <p:sldId id="589" r:id="rId9"/>
    <p:sldId id="636" r:id="rId10"/>
    <p:sldId id="629" r:id="rId11"/>
    <p:sldId id="648" r:id="rId12"/>
    <p:sldId id="615" r:id="rId13"/>
    <p:sldId id="645" r:id="rId14"/>
    <p:sldId id="605" r:id="rId15"/>
    <p:sldId id="633" r:id="rId16"/>
    <p:sldId id="621" r:id="rId17"/>
    <p:sldId id="632" r:id="rId18"/>
    <p:sldId id="624" r:id="rId19"/>
    <p:sldId id="625" r:id="rId20"/>
    <p:sldId id="620" r:id="rId21"/>
    <p:sldId id="654" r:id="rId22"/>
    <p:sldId id="619" r:id="rId23"/>
    <p:sldId id="649" r:id="rId24"/>
    <p:sldId id="642" r:id="rId25"/>
    <p:sldId id="614" r:id="rId26"/>
    <p:sldId id="613" r:id="rId27"/>
    <p:sldId id="616" r:id="rId28"/>
    <p:sldId id="618" r:id="rId29"/>
    <p:sldId id="647" r:id="rId30"/>
    <p:sldId id="655" r:id="rId31"/>
    <p:sldId id="651" r:id="rId32"/>
    <p:sldId id="635" r:id="rId33"/>
    <p:sldId id="634" r:id="rId34"/>
    <p:sldId id="572" r:id="rId35"/>
    <p:sldId id="606" r:id="rId36"/>
    <p:sldId id="607" r:id="rId37"/>
    <p:sldId id="650" r:id="rId38"/>
    <p:sldId id="601" r:id="rId39"/>
    <p:sldId id="582" r:id="rId40"/>
    <p:sldId id="602" r:id="rId41"/>
    <p:sldId id="610" r:id="rId42"/>
    <p:sldId id="637" r:id="rId43"/>
    <p:sldId id="593" r:id="rId44"/>
    <p:sldId id="638" r:id="rId45"/>
    <p:sldId id="652" r:id="rId46"/>
    <p:sldId id="608" r:id="rId47"/>
  </p:sldIdLst>
  <p:sldSz cx="9906000" cy="6858000" type="A4"/>
  <p:notesSz cx="9928225" cy="6797675"/>
  <p:defaultTextStyle>
    <a:defPPr>
      <a:defRPr lang="en-US"/>
    </a:defPPr>
    <a:lvl1pPr algn="ctr" rtl="0" eaLnBrk="0" fontAlgn="base" hangingPunct="0">
      <a:spcBef>
        <a:spcPct val="50000"/>
      </a:spcBef>
      <a:spcAft>
        <a:spcPct val="0"/>
      </a:spcAft>
      <a:defRPr sz="800"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sz="800"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sz="800"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sz="800"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sz="800" kern="1200">
        <a:solidFill>
          <a:schemeClr val="tx1"/>
        </a:solidFill>
        <a:latin typeface="Times New Roman" pitchFamily="18" charset="0"/>
        <a:ea typeface="+mn-ea"/>
        <a:cs typeface="+mn-cs"/>
      </a:defRPr>
    </a:lvl5pPr>
    <a:lvl6pPr marL="2286000" algn="l" defTabSz="914400" rtl="0" eaLnBrk="1" latinLnBrk="0" hangingPunct="1">
      <a:defRPr sz="800" kern="1200">
        <a:solidFill>
          <a:schemeClr val="tx1"/>
        </a:solidFill>
        <a:latin typeface="Times New Roman" pitchFamily="18" charset="0"/>
        <a:ea typeface="+mn-ea"/>
        <a:cs typeface="+mn-cs"/>
      </a:defRPr>
    </a:lvl6pPr>
    <a:lvl7pPr marL="2743200" algn="l" defTabSz="914400" rtl="0" eaLnBrk="1" latinLnBrk="0" hangingPunct="1">
      <a:defRPr sz="800" kern="1200">
        <a:solidFill>
          <a:schemeClr val="tx1"/>
        </a:solidFill>
        <a:latin typeface="Times New Roman" pitchFamily="18" charset="0"/>
        <a:ea typeface="+mn-ea"/>
        <a:cs typeface="+mn-cs"/>
      </a:defRPr>
    </a:lvl7pPr>
    <a:lvl8pPr marL="3200400" algn="l" defTabSz="914400" rtl="0" eaLnBrk="1" latinLnBrk="0" hangingPunct="1">
      <a:defRPr sz="800" kern="1200">
        <a:solidFill>
          <a:schemeClr val="tx1"/>
        </a:solidFill>
        <a:latin typeface="Times New Roman" pitchFamily="18" charset="0"/>
        <a:ea typeface="+mn-ea"/>
        <a:cs typeface="+mn-cs"/>
      </a:defRPr>
    </a:lvl8pPr>
    <a:lvl9pPr marL="3657600" algn="l" defTabSz="914400" rtl="0" eaLnBrk="1" latinLnBrk="0" hangingPunct="1">
      <a:defRPr sz="8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CC"/>
    <a:srgbClr val="FFFFFF"/>
    <a:srgbClr val="00FFFF"/>
    <a:srgbClr val="99FFCC"/>
    <a:srgbClr val="FF6600"/>
    <a:srgbClr val="00CC00"/>
    <a:srgbClr val="FF00FF"/>
    <a:srgbClr val="FF9900"/>
    <a:srgbClr val="CC00FF"/>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8706" autoAdjust="0"/>
    <p:restoredTop sz="99196" autoAdjust="0"/>
  </p:normalViewPr>
  <p:slideViewPr>
    <p:cSldViewPr snapToObjects="1">
      <p:cViewPr varScale="1">
        <p:scale>
          <a:sx n="182" d="100"/>
          <a:sy n="182" d="100"/>
        </p:scale>
        <p:origin x="-90" y="-180"/>
      </p:cViewPr>
      <p:guideLst>
        <p:guide orient="horz" pos="3408"/>
        <p:guide pos="149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3984"/>
    </p:cViewPr>
  </p:sorterViewPr>
  <p:notesViewPr>
    <p:cSldViewPr snapToObjects="1">
      <p:cViewPr varScale="1">
        <p:scale>
          <a:sx n="85" d="100"/>
          <a:sy n="85" d="100"/>
        </p:scale>
        <p:origin x="-1166" y="-72"/>
      </p:cViewPr>
      <p:guideLst>
        <p:guide orient="horz" pos="2142"/>
        <p:guide pos="3126"/>
      </p:guideLst>
    </p:cSldViewPr>
  </p:notes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450" name="Rectangle 2"/>
          <p:cNvSpPr>
            <a:spLocks noGrp="1" noChangeArrowheads="1"/>
          </p:cNvSpPr>
          <p:nvPr>
            <p:ph type="hdr" sz="quarter"/>
          </p:nvPr>
        </p:nvSpPr>
        <p:spPr bwMode="auto">
          <a:xfrm>
            <a:off x="1" y="0"/>
            <a:ext cx="4310767" cy="31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04" tIns="46406" rIns="92804" bIns="46406" numCol="1" anchor="t" anchorCtr="0" compatLnSpc="1">
            <a:prstTxWarp prst="textNoShape">
              <a:avLst/>
            </a:prstTxWarp>
          </a:bodyPr>
          <a:lstStyle>
            <a:lvl1pPr algn="l" defTabSz="928258">
              <a:defRPr sz="1300" b="1"/>
            </a:lvl1pPr>
          </a:lstStyle>
          <a:p>
            <a:pPr>
              <a:defRPr/>
            </a:pPr>
            <a:endParaRPr lang="fr-FR"/>
          </a:p>
        </p:txBody>
      </p:sp>
      <p:sp>
        <p:nvSpPr>
          <p:cNvPr id="104451" name="Rectangle 3"/>
          <p:cNvSpPr>
            <a:spLocks noGrp="1" noChangeArrowheads="1"/>
          </p:cNvSpPr>
          <p:nvPr>
            <p:ph type="dt" sz="quarter" idx="1"/>
          </p:nvPr>
        </p:nvSpPr>
        <p:spPr bwMode="auto">
          <a:xfrm>
            <a:off x="5617459" y="0"/>
            <a:ext cx="4310767" cy="311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04" tIns="46406" rIns="92804" bIns="46406" numCol="1" anchor="t" anchorCtr="0" compatLnSpc="1">
            <a:prstTxWarp prst="textNoShape">
              <a:avLst/>
            </a:prstTxWarp>
          </a:bodyPr>
          <a:lstStyle>
            <a:lvl1pPr algn="r" defTabSz="928258">
              <a:defRPr sz="1300" b="1"/>
            </a:lvl1pPr>
          </a:lstStyle>
          <a:p>
            <a:pPr>
              <a:defRPr/>
            </a:pPr>
            <a:endParaRPr lang="fr-FR"/>
          </a:p>
        </p:txBody>
      </p:sp>
      <p:sp>
        <p:nvSpPr>
          <p:cNvPr id="104452" name="Rectangle 4"/>
          <p:cNvSpPr>
            <a:spLocks noGrp="1" noChangeArrowheads="1"/>
          </p:cNvSpPr>
          <p:nvPr>
            <p:ph type="ftr" sz="quarter" idx="2"/>
          </p:nvPr>
        </p:nvSpPr>
        <p:spPr bwMode="auto">
          <a:xfrm>
            <a:off x="1" y="6470184"/>
            <a:ext cx="4310767" cy="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04" tIns="46406" rIns="92804" bIns="46406" numCol="1" anchor="b" anchorCtr="0" compatLnSpc="1">
            <a:prstTxWarp prst="textNoShape">
              <a:avLst/>
            </a:prstTxWarp>
          </a:bodyPr>
          <a:lstStyle>
            <a:lvl1pPr algn="l" defTabSz="928258">
              <a:defRPr sz="1300" b="1"/>
            </a:lvl1pPr>
          </a:lstStyle>
          <a:p>
            <a:pPr>
              <a:defRPr/>
            </a:pPr>
            <a:endParaRPr lang="fr-FR"/>
          </a:p>
        </p:txBody>
      </p:sp>
      <p:sp>
        <p:nvSpPr>
          <p:cNvPr id="104453" name="Rectangle 5"/>
          <p:cNvSpPr>
            <a:spLocks noGrp="1" noChangeArrowheads="1"/>
          </p:cNvSpPr>
          <p:nvPr>
            <p:ph type="sldNum" sz="quarter" idx="3"/>
          </p:nvPr>
        </p:nvSpPr>
        <p:spPr bwMode="auto">
          <a:xfrm>
            <a:off x="5617459" y="6470184"/>
            <a:ext cx="4310767" cy="315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04" tIns="46406" rIns="92804" bIns="46406" numCol="1" anchor="b" anchorCtr="0" compatLnSpc="1">
            <a:prstTxWarp prst="textNoShape">
              <a:avLst/>
            </a:prstTxWarp>
          </a:bodyPr>
          <a:lstStyle>
            <a:lvl1pPr algn="r" defTabSz="928258">
              <a:defRPr sz="1300" b="1"/>
            </a:lvl1pPr>
          </a:lstStyle>
          <a:p>
            <a:pPr>
              <a:defRPr/>
            </a:pPr>
            <a:fld id="{E7D5B556-CD00-45D8-8A52-BEF290E9A8EB}" type="slidenum">
              <a:rPr lang="en-US"/>
              <a:pPr>
                <a:defRPr/>
              </a:pPr>
              <a:t>‹#›</a:t>
            </a:fld>
            <a:endParaRPr lang="en-US"/>
          </a:p>
        </p:txBody>
      </p:sp>
    </p:spTree>
    <p:extLst>
      <p:ext uri="{BB962C8B-B14F-4D97-AF65-F5344CB8AC3E}">
        <p14:creationId xmlns:p14="http://schemas.microsoft.com/office/powerpoint/2010/main" val="36866342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1535188"/>
      </p:ext>
    </p:extLst>
  </p:cSld>
  <p:clrMap bg1="lt1" tx1="dk1" bg2="lt2" tx2="dk2" accent1="accent1" accent2="accent2" accent3="accent3" accent4="accent4" accent5="accent5" accent6="accent6" hlink="hlink" folHlink="folHlink"/>
  <p:notesStyle>
    <a:lvl1pPr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76200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ChangeArrowheads="1" noTextEdit="1"/>
          </p:cNvSpPr>
          <p:nvPr>
            <p:ph type="sldImg"/>
          </p:nvPr>
        </p:nvSpPr>
        <p:spPr bwMode="auto">
          <a:xfrm>
            <a:off x="3122613" y="509588"/>
            <a:ext cx="3681412"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0115" name="Rectangle 3"/>
          <p:cNvSpPr>
            <a:spLocks noGrp="1" noChangeArrowheads="1"/>
          </p:cNvSpPr>
          <p:nvPr>
            <p:ph type="body" idx="1"/>
          </p:nvPr>
        </p:nvSpPr>
        <p:spPr bwMode="auto">
          <a:xfrm>
            <a:off x="994824" y="3228592"/>
            <a:ext cx="7941656" cy="305986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pPr marL="173091" indent="-173091">
              <a:buFontTx/>
              <a:buChar char="•"/>
            </a:pPr>
            <a:r>
              <a:rPr lang="en-GB" dirty="0">
                <a:latin typeface="Calibri" pitchFamily="34" charset="0"/>
              </a:rPr>
              <a:t>(Re)establish clear </a:t>
            </a:r>
            <a:r>
              <a:rPr lang="en-GB" b="1" dirty="0">
                <a:latin typeface="Calibri" pitchFamily="34" charset="0"/>
              </a:rPr>
              <a:t>responsibility boundaries </a:t>
            </a:r>
            <a:r>
              <a:rPr lang="en-GB" dirty="0">
                <a:latin typeface="Calibri" pitchFamily="34" charset="0"/>
              </a:rPr>
              <a:t>with </a:t>
            </a:r>
            <a:r>
              <a:rPr lang="en-US" dirty="0">
                <a:latin typeface="Calibri" pitchFamily="34" charset="0"/>
              </a:rPr>
              <a:t>BE/CO: </a:t>
            </a:r>
            <a:br>
              <a:rPr lang="en-US" dirty="0">
                <a:latin typeface="Calibri" pitchFamily="34" charset="0"/>
              </a:rPr>
            </a:br>
            <a:r>
              <a:rPr lang="en-US" dirty="0">
                <a:latin typeface="Calibri" pitchFamily="34" charset="0"/>
              </a:rPr>
              <a:t>- local control racks</a:t>
            </a:r>
            <a:br>
              <a:rPr lang="en-US" dirty="0">
                <a:latin typeface="Calibri" pitchFamily="34" charset="0"/>
              </a:rPr>
            </a:br>
            <a:r>
              <a:rPr lang="en-US" dirty="0">
                <a:latin typeface="Calibri" pitchFamily="34" charset="0"/>
              </a:rPr>
              <a:t>-</a:t>
            </a:r>
            <a:r>
              <a:rPr lang="en-GB" dirty="0">
                <a:latin typeface="Calibri" pitchFamily="34" charset="0"/>
              </a:rPr>
              <a:t> synthetic B-trains</a:t>
            </a:r>
            <a:br>
              <a:rPr lang="en-GB" dirty="0">
                <a:latin typeface="Calibri" pitchFamily="34" charset="0"/>
              </a:rPr>
            </a:br>
            <a:r>
              <a:rPr lang="en-GB" dirty="0">
                <a:latin typeface="Calibri" pitchFamily="34" charset="0"/>
              </a:rPr>
              <a:t>- closed-loop field control regulation (e.g. ISOLDE)</a:t>
            </a:r>
          </a:p>
          <a:p>
            <a:pPr marL="173091" indent="-173091">
              <a:buFontTx/>
              <a:buChar char="•"/>
            </a:pPr>
            <a:r>
              <a:rPr lang="en-GB" b="1" dirty="0">
                <a:latin typeface="Calibri" pitchFamily="34" charset="0"/>
              </a:rPr>
              <a:t>“piquet” service</a:t>
            </a:r>
            <a:r>
              <a:rPr lang="en-GB" dirty="0">
                <a:latin typeface="Calibri" pitchFamily="34" charset="0"/>
              </a:rPr>
              <a:t>: so far a best-effort approach with three people on-call has been sufficient, what about the long-term ?</a:t>
            </a:r>
          </a:p>
          <a:p>
            <a:pPr marL="173091" indent="-173091">
              <a:buFontTx/>
              <a:buChar char="•"/>
            </a:pPr>
            <a:r>
              <a:rPr lang="en-GB" dirty="0">
                <a:latin typeface="Calibri" pitchFamily="34" charset="0"/>
              </a:rPr>
              <a:t>standardization of </a:t>
            </a:r>
            <a:r>
              <a:rPr lang="en-GB" b="1" dirty="0">
                <a:latin typeface="Calibri" pitchFamily="34" charset="0"/>
              </a:rPr>
              <a:t>synthetic trains with FIDEL-like algorithms</a:t>
            </a:r>
            <a:r>
              <a:rPr lang="en-GB" dirty="0">
                <a:latin typeface="Calibri" pitchFamily="34" charset="0"/>
              </a:rPr>
              <a:t>: magnetic measurements+ beam measurements + numerical simulations </a:t>
            </a:r>
            <a:r>
              <a:rPr lang="en-GB" dirty="0">
                <a:latin typeface="Calibri" pitchFamily="34" charset="0"/>
                <a:sym typeface="Symbol" pitchFamily="18" charset="2"/>
              </a:rPr>
              <a:t> mathematical model of magnet behaviour</a:t>
            </a:r>
            <a:endParaRPr lang="en-GB" dirty="0">
              <a:latin typeface="Calibri" pitchFamily="34" charset="0"/>
            </a:endParaRPr>
          </a:p>
          <a:p>
            <a:endParaRPr lang="en-GB"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Rot="1" noChangeAspect="1" noChangeArrowheads="1" noTextEdit="1"/>
          </p:cNvSpPr>
          <p:nvPr>
            <p:ph type="sldImg"/>
          </p:nvPr>
        </p:nvSpPr>
        <p:spPr bwMode="auto">
          <a:xfrm>
            <a:off x="3122613" y="509588"/>
            <a:ext cx="3681412"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Rectangle 3"/>
          <p:cNvSpPr>
            <a:spLocks noGrp="1" noChangeArrowheads="1"/>
          </p:cNvSpPr>
          <p:nvPr>
            <p:ph type="body" idx="1"/>
          </p:nvPr>
        </p:nvSpPr>
        <p:spPr bwMode="auto">
          <a:xfrm>
            <a:off x="994824" y="3228592"/>
            <a:ext cx="7941656" cy="3059866"/>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3122613" y="509588"/>
            <a:ext cx="3683000" cy="2549525"/>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994792" y="3229192"/>
            <a:ext cx="7941924" cy="305954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771" tIns="45885" rIns="91771" bIns="45885"/>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33722137"/>
      </p:ext>
    </p:extLst>
  </p:cSld>
  <p:clrMapOvr>
    <a:masterClrMapping/>
  </p:clrMapOvr>
  <p:transition spd="slow">
    <p:random/>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5606466"/>
      </p:ext>
    </p:extLst>
  </p:cSld>
  <p:clrMapOvr>
    <a:masterClrMapping/>
  </p:clrMapOvr>
  <p:transition spd="slow">
    <p:random/>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theme" Target="../theme/theme1.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hyperlink" Target="mailto:marco.buzio@cern.ch"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folHlink"/>
            </a:gs>
            <a:gs pos="100000">
              <a:srgbClr val="FFFFFF"/>
            </a:gs>
          </a:gsLst>
          <a:lin ang="5400000" scaled="1"/>
        </a:gradFill>
        <a:effectLst/>
      </p:bgPr>
    </p:bg>
    <p:spTree>
      <p:nvGrpSpPr>
        <p:cNvPr id="1" name=""/>
        <p:cNvGrpSpPr/>
        <p:nvPr/>
      </p:nvGrpSpPr>
      <p:grpSpPr>
        <a:xfrm>
          <a:off x="0" y="0"/>
          <a:ext cx="0" cy="0"/>
          <a:chOff x="0" y="0"/>
          <a:chExt cx="0" cy="0"/>
        </a:xfrm>
      </p:grpSpPr>
      <p:sp>
        <p:nvSpPr>
          <p:cNvPr id="1026" name="Rectangle 33"/>
          <p:cNvSpPr>
            <a:spLocks noChangeArrowheads="1"/>
          </p:cNvSpPr>
          <p:nvPr/>
        </p:nvSpPr>
        <p:spPr bwMode="auto">
          <a:xfrm>
            <a:off x="0" y="6435725"/>
            <a:ext cx="9896475" cy="420688"/>
          </a:xfrm>
          <a:prstGeom prst="rect">
            <a:avLst/>
          </a:prstGeom>
          <a:solidFill>
            <a:srgbClr val="FFFFFF"/>
          </a:solidFill>
          <a:ln>
            <a:noFill/>
          </a:ln>
          <a:effectLst/>
          <a:extLs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999999"/>
                  </a:outerShdw>
                </a:effectLst>
              </a14:hiddenEffects>
            </a:ext>
          </a:extLst>
        </p:spPr>
        <p:txBody>
          <a:bodyPr lIns="0" tIns="0" rIns="0" bIns="0" anchor="ctr"/>
          <a:lstStyle/>
          <a:p>
            <a:endParaRPr lang="en-GB"/>
          </a:p>
        </p:txBody>
      </p:sp>
      <p:sp>
        <p:nvSpPr>
          <p:cNvPr id="1094" name="Text Box 70"/>
          <p:cNvSpPr txBox="1">
            <a:spLocks noChangeArrowheads="1"/>
          </p:cNvSpPr>
          <p:nvPr/>
        </p:nvSpPr>
        <p:spPr bwMode="auto">
          <a:xfrm>
            <a:off x="2720752" y="6453188"/>
            <a:ext cx="5797550" cy="396875"/>
          </a:xfrm>
          <a:prstGeom prst="rect">
            <a:avLst/>
          </a:prstGeom>
          <a:noFill/>
          <a:ln w="12700">
            <a:noFill/>
            <a:miter lim="800000"/>
            <a:headEnd type="none" w="sm" len="sm"/>
            <a:tailEnd type="none" w="sm" len="sm"/>
          </a:ln>
          <a:effectLst/>
        </p:spPr>
        <p:txBody>
          <a:bodyP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spcBef>
                <a:spcPct val="0"/>
              </a:spcBef>
              <a:defRPr/>
            </a:pPr>
            <a:r>
              <a:rPr lang="en-US" sz="1000" i="1" dirty="0" smtClean="0">
                <a:solidFill>
                  <a:schemeClr val="bg2"/>
                </a:solidFill>
                <a:latin typeface="Calibri" pitchFamily="34" charset="0"/>
              </a:rPr>
              <a:t>“</a:t>
            </a:r>
            <a:r>
              <a:rPr lang="en-GB" sz="1000" i="1" dirty="0" smtClean="0">
                <a:solidFill>
                  <a:schemeClr val="bg2"/>
                </a:solidFill>
                <a:latin typeface="Calibri" pitchFamily="34" charset="0"/>
              </a:rPr>
              <a:t>Magnetic measurements with the PS B-train</a:t>
            </a:r>
            <a:r>
              <a:rPr lang="en-US" sz="1000" i="1" dirty="0" smtClean="0">
                <a:solidFill>
                  <a:schemeClr val="bg2"/>
                </a:solidFill>
                <a:latin typeface="Calibri" pitchFamily="34" charset="0"/>
              </a:rPr>
              <a:t>”</a:t>
            </a:r>
            <a:r>
              <a:rPr lang="en-US" sz="1000" dirty="0" smtClean="0">
                <a:solidFill>
                  <a:schemeClr val="bg2"/>
                </a:solidFill>
                <a:latin typeface="Calibri" pitchFamily="34" charset="0"/>
              </a:rPr>
              <a:t/>
            </a:r>
            <a:br>
              <a:rPr lang="en-US" sz="1000" dirty="0" smtClean="0">
                <a:solidFill>
                  <a:schemeClr val="bg2"/>
                </a:solidFill>
                <a:latin typeface="Calibri" pitchFamily="34" charset="0"/>
              </a:rPr>
            </a:br>
            <a:r>
              <a:rPr lang="en-GB" sz="1000" dirty="0" smtClean="0">
                <a:solidFill>
                  <a:schemeClr val="bg2"/>
                </a:solidFill>
                <a:latin typeface="Calibri" pitchFamily="34" charset="0"/>
              </a:rPr>
              <a:t>Mini-workshop on PS Main Magnet Field Issues , 24</a:t>
            </a:r>
            <a:r>
              <a:rPr lang="fr-CH" sz="1000" dirty="0" smtClean="0">
                <a:solidFill>
                  <a:schemeClr val="bg2"/>
                </a:solidFill>
                <a:latin typeface="Calibri" pitchFamily="34" charset="0"/>
              </a:rPr>
              <a:t>.02.</a:t>
            </a:r>
            <a:r>
              <a:rPr lang="en-US" sz="1000" dirty="0" smtClean="0">
                <a:solidFill>
                  <a:schemeClr val="bg2"/>
                </a:solidFill>
                <a:latin typeface="Calibri" pitchFamily="34" charset="0"/>
              </a:rPr>
              <a:t>2012                   </a:t>
            </a:r>
            <a:r>
              <a:rPr lang="en-US" sz="1000" dirty="0" smtClean="0">
                <a:solidFill>
                  <a:schemeClr val="bg2"/>
                </a:solidFill>
                <a:latin typeface="Calibri" pitchFamily="34" charset="0"/>
                <a:hlinkClick r:id="rId4"/>
              </a:rPr>
              <a:t>marco.buzio@cern.ch</a:t>
            </a:r>
            <a:endParaRPr lang="en-US" sz="1000" dirty="0" smtClean="0">
              <a:solidFill>
                <a:schemeClr val="bg2"/>
              </a:solidFill>
              <a:latin typeface="Calibri" pitchFamily="34" charset="0"/>
            </a:endParaRPr>
          </a:p>
        </p:txBody>
      </p:sp>
      <p:sp>
        <p:nvSpPr>
          <p:cNvPr id="1107" name="Text Box 83"/>
          <p:cNvSpPr txBox="1">
            <a:spLocks noChangeArrowheads="1"/>
          </p:cNvSpPr>
          <p:nvPr/>
        </p:nvSpPr>
        <p:spPr bwMode="auto">
          <a:xfrm>
            <a:off x="6465168" y="6492338"/>
            <a:ext cx="936625" cy="152400"/>
          </a:xfrm>
          <a:prstGeom prst="rect">
            <a:avLst/>
          </a:prstGeom>
          <a:noFill/>
          <a:ln w="3175" algn="ctr">
            <a:noFill/>
            <a:miter lim="800000"/>
            <a:headEnd/>
            <a:tailEnd type="none" w="sm" len="sm"/>
          </a:ln>
          <a:effectLst/>
        </p:spPr>
        <p:txBody>
          <a:bodyPr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defRPr/>
            </a:pPr>
            <a:r>
              <a:rPr lang="en-US" sz="1000" dirty="0" smtClean="0">
                <a:solidFill>
                  <a:schemeClr val="bg2"/>
                </a:solidFill>
                <a:latin typeface="Calibri" pitchFamily="34" charset="0"/>
              </a:rPr>
              <a:t>Page </a:t>
            </a:r>
            <a:fld id="{365757D4-1D1B-40D7-95CF-E3C89C6F7D32}" type="slidenum">
              <a:rPr lang="en-US" sz="1000" smtClean="0">
                <a:solidFill>
                  <a:schemeClr val="bg2"/>
                </a:solidFill>
                <a:latin typeface="Calibri" pitchFamily="34" charset="0"/>
              </a:rPr>
              <a:pPr>
                <a:defRPr/>
              </a:pPr>
              <a:t>‹#›</a:t>
            </a:fld>
            <a:r>
              <a:rPr lang="en-US" sz="1000" smtClean="0">
                <a:solidFill>
                  <a:schemeClr val="bg2"/>
                </a:solidFill>
                <a:latin typeface="Calibri" pitchFamily="34" charset="0"/>
              </a:rPr>
              <a:t>/</a:t>
            </a:r>
            <a:r>
              <a:rPr lang="en-US" sz="1000" smtClean="0">
                <a:solidFill>
                  <a:schemeClr val="bg2"/>
                </a:solidFill>
                <a:latin typeface="Calibri" pitchFamily="34" charset="0"/>
              </a:rPr>
              <a:t>46</a:t>
            </a:r>
            <a:endParaRPr lang="en-US" sz="1000" dirty="0" smtClean="0">
              <a:solidFill>
                <a:schemeClr val="bg2"/>
              </a:solidFill>
              <a:latin typeface="Calibri" pitchFamily="34" charset="0"/>
            </a:endParaRPr>
          </a:p>
        </p:txBody>
      </p:sp>
      <p:sp>
        <p:nvSpPr>
          <p:cNvPr id="1029" name="Line 37"/>
          <p:cNvSpPr>
            <a:spLocks noChangeShapeType="1"/>
          </p:cNvSpPr>
          <p:nvPr/>
        </p:nvSpPr>
        <p:spPr bwMode="auto">
          <a:xfrm>
            <a:off x="0" y="6416675"/>
            <a:ext cx="990600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pic>
        <p:nvPicPr>
          <p:cNvPr id="1030" name="Picture 3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3" y="-1319213"/>
            <a:ext cx="1587" cy="1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1031" name="Picture 3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638" y="6453188"/>
            <a:ext cx="400050" cy="398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1033" name="Picture 1" descr="te_h_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2438" y="6480175"/>
            <a:ext cx="2268537"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0"/>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077359" y="6435725"/>
            <a:ext cx="1808190" cy="409575"/>
          </a:xfrm>
          <a:prstGeom prst="rect">
            <a:avLst/>
          </a:prstGeom>
          <a:solidFill>
            <a:srgbClr val="FFFFFF"/>
          </a:solidFill>
          <a:ln>
            <a:noFill/>
          </a:ln>
          <a:effectLst/>
        </p:spPr>
      </p:pic>
    </p:spTree>
  </p:cSld>
  <p:clrMap bg1="lt1" tx1="dk1" bg2="lt2" tx2="dk2" accent1="accent1" accent2="accent2" accent3="accent3" accent4="accent4" accent5="accent5" accent6="accent6" hlink="hlink" folHlink="folHlink"/>
  <p:sldLayoutIdLst>
    <p:sldLayoutId id="2147483693" r:id="rId1"/>
    <p:sldLayoutId id="2147483699" r:id="rId2"/>
  </p:sldLayoutIdLst>
  <p:transition/>
  <p:timing>
    <p:tnLst>
      <p:par>
        <p:cTn id="1" dur="indefinite" restart="never" nodeType="tmRoot"/>
      </p:par>
    </p:tnLst>
  </p:timing>
  <p:txStyles>
    <p:titleStyle>
      <a:lvl1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mj-lt"/>
          <a:ea typeface="+mj-ea"/>
          <a:cs typeface="+mj-cs"/>
        </a:defRPr>
      </a:lvl1pPr>
      <a:lvl2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2pPr>
      <a:lvl3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3pPr>
      <a:lvl4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4pPr>
      <a:lvl5pPr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5pPr>
      <a:lvl6pPr marL="4572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6pPr>
      <a:lvl7pPr marL="9144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7pPr>
      <a:lvl8pPr marL="13716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8pPr>
      <a:lvl9pPr marL="1828800" algn="ctr" rtl="0" eaLnBrk="0" fontAlgn="base" hangingPunct="0">
        <a:lnSpc>
          <a:spcPct val="90000"/>
        </a:lnSpc>
        <a:spcBef>
          <a:spcPct val="0"/>
        </a:spcBef>
        <a:spcAft>
          <a:spcPct val="0"/>
        </a:spcAft>
        <a:defRPr sz="3600" b="1">
          <a:solidFill>
            <a:srgbClr val="FF0000"/>
          </a:solidFill>
          <a:effectLst>
            <a:outerShdw blurRad="38100" dist="38100" dir="2700000" algn="tl">
              <a:srgbClr val="C0C0C0"/>
            </a:outerShdw>
          </a:effectLst>
          <a:latin typeface="Arial" charset="0"/>
        </a:defRPr>
      </a:lvl9pPr>
    </p:titleStyle>
    <p:bodyStyle>
      <a:lvl1pPr marL="571500" indent="-571500" algn="l" rtl="0" eaLnBrk="0" fontAlgn="base" hangingPunct="0">
        <a:lnSpc>
          <a:spcPct val="90000"/>
        </a:lnSpc>
        <a:spcBef>
          <a:spcPct val="30000"/>
        </a:spcBef>
        <a:spcAft>
          <a:spcPct val="0"/>
        </a:spcAft>
        <a:buClr>
          <a:schemeClr val="hlink"/>
        </a:buClr>
        <a:buSzPct val="70000"/>
        <a:buFont typeface="Wingdings" pitchFamily="2" charset="2"/>
        <a:buChar char="u"/>
        <a:defRPr sz="2400" b="1">
          <a:solidFill>
            <a:srgbClr val="0000FF"/>
          </a:solidFill>
          <a:effectLst>
            <a:outerShdw blurRad="38100" dist="38100" dir="2700000" algn="tl">
              <a:srgbClr val="C0C0C0"/>
            </a:outerShdw>
          </a:effectLst>
          <a:latin typeface="+mn-lt"/>
          <a:ea typeface="+mn-ea"/>
          <a:cs typeface="+mn-cs"/>
        </a:defRPr>
      </a:lvl1pPr>
      <a:lvl2pPr marL="1047750" indent="-285750" algn="l" rtl="0" eaLnBrk="0" fontAlgn="base" hangingPunct="0">
        <a:lnSpc>
          <a:spcPct val="90000"/>
        </a:lnSpc>
        <a:spcBef>
          <a:spcPct val="30000"/>
        </a:spcBef>
        <a:spcAft>
          <a:spcPct val="0"/>
        </a:spcAft>
        <a:buClr>
          <a:schemeClr val="hlink"/>
        </a:buClr>
        <a:buSzPct val="70000"/>
        <a:buFont typeface="Wingdings" pitchFamily="2" charset="2"/>
        <a:buChar char="n"/>
        <a:defRPr sz="2800" b="1">
          <a:solidFill>
            <a:schemeClr val="tx1"/>
          </a:solidFill>
          <a:latin typeface="+mn-lt"/>
        </a:defRPr>
      </a:lvl2pPr>
      <a:lvl3pPr marL="1562100" indent="-228600" algn="l" rtl="0" eaLnBrk="0" fontAlgn="base" hangingPunct="0">
        <a:lnSpc>
          <a:spcPct val="90000"/>
        </a:lnSpc>
        <a:spcBef>
          <a:spcPct val="30000"/>
        </a:spcBef>
        <a:spcAft>
          <a:spcPct val="0"/>
        </a:spcAft>
        <a:buClr>
          <a:schemeClr val="tx1"/>
        </a:buClr>
        <a:buSzPct val="80000"/>
        <a:buFont typeface="Wingdings" pitchFamily="2" charset="2"/>
        <a:buChar char="l"/>
        <a:defRPr sz="1600" b="1">
          <a:solidFill>
            <a:schemeClr val="tx1"/>
          </a:solidFill>
          <a:latin typeface="+mn-lt"/>
        </a:defRPr>
      </a:lvl3pPr>
      <a:lvl4pPr marL="1924050" indent="-171450" algn="l" rtl="0" eaLnBrk="0" fontAlgn="base" hangingPunct="0">
        <a:lnSpc>
          <a:spcPct val="90000"/>
        </a:lnSpc>
        <a:spcBef>
          <a:spcPct val="30000"/>
        </a:spcBef>
        <a:spcAft>
          <a:spcPct val="0"/>
        </a:spcAft>
        <a:buClr>
          <a:schemeClr val="hlink"/>
        </a:buClr>
        <a:buSzPct val="100000"/>
        <a:buFont typeface="Wingdings" pitchFamily="2" charset="2"/>
        <a:buChar char="u"/>
        <a:defRPr sz="1400" b="1">
          <a:solidFill>
            <a:srgbClr val="0000FF"/>
          </a:solidFill>
          <a:latin typeface="+mn-lt"/>
        </a:defRPr>
      </a:lvl4pPr>
      <a:lvl5pPr marL="2286000" indent="-171450" algn="l" rtl="0" eaLnBrk="0" fontAlgn="base" hangingPunct="0">
        <a:lnSpc>
          <a:spcPct val="90000"/>
        </a:lnSpc>
        <a:spcBef>
          <a:spcPct val="30000"/>
        </a:spcBef>
        <a:spcAft>
          <a:spcPct val="0"/>
        </a:spcAft>
        <a:buChar char="»"/>
        <a:defRPr sz="1400" b="1">
          <a:solidFill>
            <a:srgbClr val="0000FF"/>
          </a:solidFill>
          <a:latin typeface="+mn-lt"/>
        </a:defRPr>
      </a:lvl5pPr>
      <a:lvl6pPr marL="2743200" indent="-171450" algn="l" rtl="0" eaLnBrk="0" fontAlgn="base" hangingPunct="0">
        <a:lnSpc>
          <a:spcPct val="90000"/>
        </a:lnSpc>
        <a:spcBef>
          <a:spcPct val="30000"/>
        </a:spcBef>
        <a:spcAft>
          <a:spcPct val="0"/>
        </a:spcAft>
        <a:defRPr sz="1400" b="1">
          <a:solidFill>
            <a:srgbClr val="0000FF"/>
          </a:solidFill>
          <a:latin typeface="+mn-lt"/>
        </a:defRPr>
      </a:lvl6pPr>
      <a:lvl7pPr marL="3200400" indent="-171450" algn="l" rtl="0" eaLnBrk="0" fontAlgn="base" hangingPunct="0">
        <a:lnSpc>
          <a:spcPct val="90000"/>
        </a:lnSpc>
        <a:spcBef>
          <a:spcPct val="30000"/>
        </a:spcBef>
        <a:spcAft>
          <a:spcPct val="0"/>
        </a:spcAft>
        <a:defRPr sz="1400" b="1">
          <a:solidFill>
            <a:srgbClr val="0000FF"/>
          </a:solidFill>
          <a:latin typeface="+mn-lt"/>
        </a:defRPr>
      </a:lvl7pPr>
      <a:lvl8pPr marL="3657600" indent="-171450" algn="l" rtl="0" eaLnBrk="0" fontAlgn="base" hangingPunct="0">
        <a:lnSpc>
          <a:spcPct val="90000"/>
        </a:lnSpc>
        <a:spcBef>
          <a:spcPct val="30000"/>
        </a:spcBef>
        <a:spcAft>
          <a:spcPct val="0"/>
        </a:spcAft>
        <a:defRPr sz="1400" b="1">
          <a:solidFill>
            <a:srgbClr val="0000FF"/>
          </a:solidFill>
          <a:latin typeface="+mn-lt"/>
        </a:defRPr>
      </a:lvl8pPr>
      <a:lvl9pPr marL="4114800" indent="-171450" algn="l" rtl="0" eaLnBrk="0" fontAlgn="base" hangingPunct="0">
        <a:lnSpc>
          <a:spcPct val="90000"/>
        </a:lnSpc>
        <a:spcBef>
          <a:spcPct val="30000"/>
        </a:spcBef>
        <a:spcAft>
          <a:spcPct val="0"/>
        </a:spcAft>
        <a:defRPr sz="1400" b="1">
          <a:solidFill>
            <a:srgbClr val="0000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7.jpe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28.emf"/><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wmf"/><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33.wmf"/><Relationship Id="rId5" Type="http://schemas.openxmlformats.org/officeDocument/2006/relationships/image" Target="../media/image32.png"/><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3.emf"/></Relationships>
</file>

<file path=ppt/slides/_rels/slide25.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6.emf"/><Relationship Id="rId4" Type="http://schemas.openxmlformats.org/officeDocument/2006/relationships/image" Target="../media/image45.emf"/></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7" Type="http://schemas.openxmlformats.org/officeDocument/2006/relationships/image" Target="../media/image49.emf"/><Relationship Id="rId2" Type="http://schemas.openxmlformats.org/officeDocument/2006/relationships/slideLayout" Target="../slideLayouts/slideLayout1.xml"/><Relationship Id="rId1" Type="http://schemas.openxmlformats.org/officeDocument/2006/relationships/vmlDrawing" Target="../drawings/vmlDrawing4.vml"/><Relationship Id="rId6" Type="http://schemas.openxmlformats.org/officeDocument/2006/relationships/image" Target="../media/image47.wmf"/><Relationship Id="rId5" Type="http://schemas.openxmlformats.org/officeDocument/2006/relationships/oleObject" Target="../embeddings/oleObject4.bin"/><Relationship Id="rId4" Type="http://schemas.openxmlformats.org/officeDocument/2006/relationships/image" Target="../media/image48.emf"/></Relationships>
</file>

<file path=ppt/slides/_rels/slide2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52.emf"/><Relationship Id="rId4" Type="http://schemas.openxmlformats.org/officeDocument/2006/relationships/image" Target="../media/image51.emf"/></Relationships>
</file>

<file path=ppt/slides/_rels/slide28.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27.xml"/><Relationship Id="rId1" Type="http://schemas.openxmlformats.org/officeDocument/2006/relationships/slideLayout" Target="../slideLayouts/slideLayout1.xml"/><Relationship Id="rId4" Type="http://schemas.openxmlformats.org/officeDocument/2006/relationships/image" Target="../media/image54.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55.emf"/></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56.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5.bin"/><Relationship Id="rId5" Type="http://schemas.openxmlformats.org/officeDocument/2006/relationships/image" Target="../media/image57.gif"/><Relationship Id="rId4" Type="http://schemas.openxmlformats.org/officeDocument/2006/relationships/image" Target="../media/image18.jpeg"/></Relationships>
</file>

<file path=ppt/slides/_rels/slide3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gif"/></Relationships>
</file>

<file path=ppt/slides/_rels/slide35.xml.rels><?xml version="1.0" encoding="UTF-8" standalone="yes"?>
<Relationships xmlns="http://schemas.openxmlformats.org/package/2006/relationships"><Relationship Id="rId3" Type="http://schemas.openxmlformats.org/officeDocument/2006/relationships/image" Target="../media/image60.emf"/><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5.xml"/><Relationship Id="rId1" Type="http://schemas.openxmlformats.org/officeDocument/2006/relationships/slideLayout" Target="../slideLayouts/slideLayout1.xml"/><Relationship Id="rId5" Type="http://schemas.microsoft.com/office/2007/relationships/hdphoto" Target="../media/hdphoto3.wdp"/><Relationship Id="rId4" Type="http://schemas.openxmlformats.org/officeDocument/2006/relationships/image" Target="../media/image62.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65.jpeg"/><Relationship Id="rId4" Type="http://schemas.openxmlformats.org/officeDocument/2006/relationships/image" Target="../media/image64.pn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notesSlide" Target="../notesSlides/notesSlide4.xml"/><Relationship Id="rId7" Type="http://schemas.openxmlformats.org/officeDocument/2006/relationships/image" Target="../media/image7.png"/><Relationship Id="rId12"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png"/><Relationship Id="rId11" Type="http://schemas.openxmlformats.org/officeDocument/2006/relationships/image" Target="../media/image11.emf"/><Relationship Id="rId5" Type="http://schemas.openxmlformats.org/officeDocument/2006/relationships/image" Target="../media/image5.wmf"/><Relationship Id="rId10" Type="http://schemas.openxmlformats.org/officeDocument/2006/relationships/image" Target="../media/image10.png"/><Relationship Id="rId4" Type="http://schemas.openxmlformats.org/officeDocument/2006/relationships/oleObject" Target="../embeddings/oleObject1.bin"/><Relationship Id="rId9"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68.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2.xml"/><Relationship Id="rId1" Type="http://schemas.openxmlformats.org/officeDocument/2006/relationships/slideLayout" Target="../slideLayouts/slideLayout1.xml"/><Relationship Id="rId5" Type="http://schemas.openxmlformats.org/officeDocument/2006/relationships/image" Target="../media/image73.jpeg"/><Relationship Id="rId4" Type="http://schemas.openxmlformats.org/officeDocument/2006/relationships/image" Target="../media/image72.tiff"/></Relationships>
</file>

<file path=ppt/slides/_rels/slide44.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75.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7.wmf"/><Relationship Id="rId5" Type="http://schemas.openxmlformats.org/officeDocument/2006/relationships/oleObject" Target="../embeddings/oleObject3.bin"/><Relationship Id="rId4"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1.wmf"/><Relationship Id="rId4" Type="http://schemas.openxmlformats.org/officeDocument/2006/relationships/image" Target="../media/image20.emf"/></Relationships>
</file>

<file path=ppt/slides/_rels/slide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3.jpe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81" name="Rectangle 9"/>
          <p:cNvSpPr>
            <a:spLocks noChangeArrowheads="1"/>
          </p:cNvSpPr>
          <p:nvPr/>
        </p:nvSpPr>
        <p:spPr bwMode="auto">
          <a:xfrm>
            <a:off x="2018674" y="2888940"/>
            <a:ext cx="5868652" cy="3168352"/>
          </a:xfrm>
          <a:prstGeom prst="rect">
            <a:avLst/>
          </a:prstGeom>
          <a:noFill/>
          <a:ln w="12700">
            <a:noFill/>
            <a:miter lim="800000"/>
            <a:headEnd type="none" w="sm" len="sm"/>
            <a:tailEnd type="none" w="sm" len="sm"/>
          </a:ln>
          <a:effectLst/>
        </p:spPr>
        <p:txBody>
          <a:bodyPr/>
          <a:lstStyle/>
          <a:p>
            <a:pPr marL="358775" indent="-358775">
              <a:spcBef>
                <a:spcPct val="0"/>
              </a:spcBef>
              <a:buClr>
                <a:schemeClr val="hlink"/>
              </a:buClr>
              <a:buFont typeface="Symbol" pitchFamily="18" charset="2"/>
              <a:buNone/>
              <a:defRPr/>
            </a:pPr>
            <a:r>
              <a:rPr lang="en-US" sz="1800" b="1" dirty="0">
                <a:effectLst>
                  <a:outerShdw blurRad="38100" dist="38100" dir="2700000" algn="tl">
                    <a:srgbClr val="C0C0C0"/>
                  </a:outerShdw>
                </a:effectLst>
                <a:latin typeface="Calibri" pitchFamily="34" charset="0"/>
              </a:rPr>
              <a:t>Contents</a:t>
            </a:r>
          </a:p>
          <a:p>
            <a:pPr marL="358775" indent="-358775">
              <a:spcBef>
                <a:spcPct val="0"/>
              </a:spcBef>
              <a:buClr>
                <a:schemeClr val="hlink"/>
              </a:buClr>
              <a:buFont typeface="Symbol" pitchFamily="18" charset="2"/>
              <a:buNone/>
              <a:defRPr/>
            </a:pPr>
            <a:endParaRPr lang="en-US" sz="1000" b="1" dirty="0" smtClean="0">
              <a:effectLst>
                <a:outerShdw blurRad="38100" dist="38100" dir="2700000" algn="tl">
                  <a:srgbClr val="C0C0C0"/>
                </a:outerShdw>
              </a:effectLst>
              <a:latin typeface="Calibri" pitchFamily="34" charset="0"/>
            </a:endParaRPr>
          </a:p>
          <a:p>
            <a:pPr marL="358775" indent="-358775">
              <a:spcBef>
                <a:spcPct val="0"/>
              </a:spcBef>
              <a:buClr>
                <a:schemeClr val="hlink"/>
              </a:buClr>
              <a:buFont typeface="Symbol" pitchFamily="18" charset="2"/>
              <a:buNone/>
              <a:defRPr/>
            </a:pPr>
            <a:endParaRPr lang="en-US" sz="1000" b="1" dirty="0">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r>
              <a:rPr lang="en-US" sz="1800" b="1" dirty="0">
                <a:solidFill>
                  <a:schemeClr val="accent2"/>
                </a:solidFill>
                <a:effectLst>
                  <a:outerShdw blurRad="38100" dist="38100" dir="2700000" algn="tl">
                    <a:srgbClr val="C0C0C0"/>
                  </a:outerShdw>
                </a:effectLst>
                <a:latin typeface="Calibri" pitchFamily="34" charset="0"/>
              </a:rPr>
              <a:t>1 – </a:t>
            </a:r>
            <a:r>
              <a:rPr lang="en-US" sz="1800" b="1" dirty="0" smtClean="0">
                <a:solidFill>
                  <a:schemeClr val="accent2"/>
                </a:solidFill>
                <a:effectLst>
                  <a:outerShdw blurRad="38100" dist="38100" dir="2700000" algn="tl">
                    <a:srgbClr val="C0C0C0"/>
                  </a:outerShdw>
                </a:effectLst>
                <a:latin typeface="Calibri" pitchFamily="34" charset="0"/>
              </a:rPr>
              <a:t>	Introduction</a:t>
            </a:r>
            <a:r>
              <a:rPr lang="en-US" sz="1800" b="1" dirty="0">
                <a:effectLst>
                  <a:outerShdw blurRad="38100" dist="38100" dir="2700000" algn="tl">
                    <a:srgbClr val="C0C0C0"/>
                  </a:outerShdw>
                </a:effectLst>
                <a:latin typeface="Calibri" pitchFamily="34" charset="0"/>
              </a:rPr>
              <a:t/>
            </a:r>
            <a:br>
              <a:rPr lang="en-US" sz="1800" b="1" dirty="0">
                <a:effectLst>
                  <a:outerShdw blurRad="38100" dist="38100" dir="2700000" algn="tl">
                    <a:srgbClr val="C0C0C0"/>
                  </a:outerShdw>
                </a:effectLst>
                <a:latin typeface="Calibri" pitchFamily="34" charset="0"/>
              </a:rPr>
            </a:br>
            <a:r>
              <a:rPr lang="en-US" sz="1400" b="1" dirty="0" smtClean="0">
                <a:effectLst>
                  <a:outerShdw blurRad="38100" dist="38100" dir="2700000" algn="tl">
                    <a:srgbClr val="C0C0C0"/>
                  </a:outerShdw>
                </a:effectLst>
                <a:latin typeface="Calibri" pitchFamily="34" charset="0"/>
              </a:rPr>
              <a:t>History and current status of the PS B-train system</a:t>
            </a:r>
            <a:r>
              <a:rPr lang="en-US" sz="1800" b="1" dirty="0">
                <a:effectLst>
                  <a:outerShdw blurRad="38100" dist="38100" dir="2700000" algn="tl">
                    <a:srgbClr val="C0C0C0"/>
                  </a:outerShdw>
                </a:effectLst>
                <a:latin typeface="Calibri" pitchFamily="34" charset="0"/>
              </a:rPr>
              <a:t/>
            </a:r>
            <a:br>
              <a:rPr lang="en-US" sz="1800" b="1" dirty="0">
                <a:effectLst>
                  <a:outerShdw blurRad="38100" dist="38100" dir="2700000" algn="tl">
                    <a:srgbClr val="C0C0C0"/>
                  </a:outerShdw>
                </a:effectLst>
                <a:latin typeface="Calibri" pitchFamily="34" charset="0"/>
              </a:rPr>
            </a:br>
            <a:endParaRPr lang="en-US" sz="600" b="1" dirty="0">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r>
              <a:rPr lang="en-US" sz="1800" b="1" dirty="0" smtClean="0">
                <a:solidFill>
                  <a:schemeClr val="accent2"/>
                </a:solidFill>
                <a:effectLst>
                  <a:outerShdw blurRad="38100" dist="38100" dir="2700000" algn="tl">
                    <a:srgbClr val="C0C0C0"/>
                  </a:outerShdw>
                </a:effectLst>
                <a:latin typeface="Calibri" pitchFamily="34" charset="0"/>
              </a:rPr>
              <a:t>2 </a:t>
            </a:r>
            <a:r>
              <a:rPr lang="en-US" sz="1800" b="1" dirty="0">
                <a:solidFill>
                  <a:schemeClr val="accent2"/>
                </a:solidFill>
                <a:effectLst>
                  <a:outerShdw blurRad="38100" dist="38100" dir="2700000" algn="tl">
                    <a:srgbClr val="C0C0C0"/>
                  </a:outerShdw>
                </a:effectLst>
                <a:latin typeface="Calibri" pitchFamily="34" charset="0"/>
              </a:rPr>
              <a:t>– </a:t>
            </a:r>
            <a:r>
              <a:rPr lang="en-US" sz="1800" b="1" dirty="0" smtClean="0">
                <a:solidFill>
                  <a:schemeClr val="accent2"/>
                </a:solidFill>
                <a:effectLst>
                  <a:outerShdw blurRad="38100" dist="38100" dir="2700000" algn="tl">
                    <a:srgbClr val="C0C0C0"/>
                  </a:outerShdw>
                </a:effectLst>
                <a:latin typeface="Calibri" pitchFamily="34" charset="0"/>
              </a:rPr>
              <a:t>Magnetic measurements of reference U101</a:t>
            </a:r>
            <a:r>
              <a:rPr lang="en-US" sz="1800" b="1" dirty="0">
                <a:effectLst>
                  <a:outerShdw blurRad="38100" dist="38100" dir="2700000" algn="tl">
                    <a:srgbClr val="C0C0C0"/>
                  </a:outerShdw>
                </a:effectLst>
                <a:latin typeface="Calibri" pitchFamily="34" charset="0"/>
              </a:rPr>
              <a:t/>
            </a:r>
            <a:br>
              <a:rPr lang="en-US" sz="1800" b="1" dirty="0">
                <a:effectLst>
                  <a:outerShdw blurRad="38100" dist="38100" dir="2700000" algn="tl">
                    <a:srgbClr val="C0C0C0"/>
                  </a:outerShdw>
                </a:effectLst>
                <a:latin typeface="Calibri" pitchFamily="34" charset="0"/>
              </a:rPr>
            </a:br>
            <a:r>
              <a:rPr lang="en-US" sz="1400" b="1" dirty="0" smtClean="0">
                <a:latin typeface="Calibri" pitchFamily="34" charset="0"/>
              </a:rPr>
              <a:t>Summary of main results 2010-2011</a:t>
            </a:r>
            <a:br>
              <a:rPr lang="en-US" sz="1400" b="1" dirty="0" smtClean="0">
                <a:latin typeface="Calibri" pitchFamily="34" charset="0"/>
              </a:rPr>
            </a:br>
            <a:r>
              <a:rPr lang="en-US" sz="1400" b="1" dirty="0" smtClean="0">
                <a:latin typeface="Calibri" pitchFamily="34" charset="0"/>
              </a:rPr>
              <a:t>First results of 2012 campaign on field harmonics and eddy currents</a:t>
            </a:r>
            <a:endParaRPr lang="en-US" sz="1400" b="1" dirty="0">
              <a:latin typeface="Calibri" pitchFamily="34" charset="0"/>
            </a:endParaRPr>
          </a:p>
          <a:p>
            <a:pPr marL="358775" indent="-358775" algn="l">
              <a:spcBef>
                <a:spcPct val="0"/>
              </a:spcBef>
              <a:buClr>
                <a:schemeClr val="hlink"/>
              </a:buClr>
              <a:buFont typeface="Symbol" pitchFamily="18" charset="2"/>
              <a:buNone/>
              <a:defRPr/>
            </a:pPr>
            <a:endParaRPr lang="en-US" sz="600" b="1" dirty="0">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r>
              <a:rPr lang="en-US" sz="1800" b="1" dirty="0" smtClean="0">
                <a:solidFill>
                  <a:schemeClr val="accent2"/>
                </a:solidFill>
                <a:effectLst>
                  <a:outerShdw blurRad="38100" dist="38100" dir="2700000" algn="tl">
                    <a:srgbClr val="C0C0C0"/>
                  </a:outerShdw>
                </a:effectLst>
                <a:latin typeface="Calibri" pitchFamily="34" charset="0"/>
              </a:rPr>
              <a:t>3 – 	The new B-train system</a:t>
            </a:r>
            <a:br>
              <a:rPr lang="en-US" sz="1800" b="1" dirty="0" smtClean="0">
                <a:solidFill>
                  <a:schemeClr val="accent2"/>
                </a:solidFill>
                <a:effectLst>
                  <a:outerShdw blurRad="38100" dist="38100" dir="2700000" algn="tl">
                    <a:srgbClr val="C0C0C0"/>
                  </a:outerShdw>
                </a:effectLst>
                <a:latin typeface="Calibri" pitchFamily="34" charset="0"/>
              </a:rPr>
            </a:br>
            <a:r>
              <a:rPr lang="en-US" sz="1400" b="1" dirty="0" smtClean="0">
                <a:solidFill>
                  <a:srgbClr val="000000"/>
                </a:solidFill>
                <a:latin typeface="Calibri" pitchFamily="34" charset="0"/>
              </a:rPr>
              <a:t>Concept and functional specifications</a:t>
            </a:r>
            <a:br>
              <a:rPr lang="en-US" sz="1400" b="1" dirty="0" smtClean="0">
                <a:solidFill>
                  <a:srgbClr val="000000"/>
                </a:solidFill>
                <a:latin typeface="Calibri" pitchFamily="34" charset="0"/>
              </a:rPr>
            </a:br>
            <a:r>
              <a:rPr lang="en-US" sz="1400" b="1" dirty="0" smtClean="0">
                <a:solidFill>
                  <a:srgbClr val="000000"/>
                </a:solidFill>
                <a:latin typeface="Calibri" pitchFamily="34" charset="0"/>
              </a:rPr>
              <a:t>Hardware and software components</a:t>
            </a:r>
            <a:endParaRPr lang="en-US" sz="1400" b="1" dirty="0">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endParaRPr lang="en-US" sz="600" b="1" dirty="0">
              <a:effectLst>
                <a:outerShdw blurRad="38100" dist="38100" dir="2700000" algn="tl">
                  <a:srgbClr val="C0C0C0"/>
                </a:outerShdw>
              </a:effectLst>
              <a:latin typeface="Calibri" pitchFamily="34" charset="0"/>
            </a:endParaRPr>
          </a:p>
          <a:p>
            <a:pPr marL="358775" indent="-358775" algn="l">
              <a:spcBef>
                <a:spcPct val="0"/>
              </a:spcBef>
              <a:buClr>
                <a:schemeClr val="hlink"/>
              </a:buClr>
              <a:defRPr/>
            </a:pPr>
            <a:r>
              <a:rPr lang="en-US" sz="1800" b="1" dirty="0" smtClean="0">
                <a:solidFill>
                  <a:schemeClr val="accent2"/>
                </a:solidFill>
                <a:effectLst>
                  <a:outerShdw blurRad="38100" dist="38100" dir="2700000" algn="tl">
                    <a:srgbClr val="C0C0C0"/>
                  </a:outerShdw>
                </a:effectLst>
                <a:latin typeface="Calibri" pitchFamily="34" charset="0"/>
              </a:rPr>
              <a:t>4 </a:t>
            </a:r>
            <a:r>
              <a:rPr lang="en-US" sz="1800" b="1" dirty="0">
                <a:solidFill>
                  <a:schemeClr val="accent2"/>
                </a:solidFill>
                <a:effectLst>
                  <a:outerShdw blurRad="38100" dist="38100" dir="2700000" algn="tl">
                    <a:srgbClr val="C0C0C0"/>
                  </a:outerShdw>
                </a:effectLst>
                <a:latin typeface="Calibri" pitchFamily="34" charset="0"/>
              </a:rPr>
              <a:t>– 	</a:t>
            </a:r>
            <a:r>
              <a:rPr lang="en-US" sz="1800" b="1" dirty="0" smtClean="0">
                <a:solidFill>
                  <a:schemeClr val="accent2"/>
                </a:solidFill>
                <a:effectLst>
                  <a:outerShdw blurRad="38100" dist="38100" dir="2700000" algn="tl">
                    <a:srgbClr val="C0C0C0"/>
                  </a:outerShdw>
                </a:effectLst>
                <a:latin typeface="Calibri" pitchFamily="34" charset="0"/>
              </a:rPr>
              <a:t>Summary</a:t>
            </a:r>
            <a:endParaRPr lang="en-US" sz="1800" b="1" dirty="0">
              <a:solidFill>
                <a:schemeClr val="accent2"/>
              </a:solidFill>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endParaRPr lang="en-US" sz="1800" b="1" dirty="0" smtClean="0">
              <a:solidFill>
                <a:schemeClr val="accent2"/>
              </a:solidFill>
              <a:effectLst>
                <a:outerShdw blurRad="38100" dist="38100" dir="2700000" algn="tl">
                  <a:srgbClr val="C0C0C0"/>
                </a:outerShdw>
              </a:effectLst>
              <a:latin typeface="Calibri" pitchFamily="34" charset="0"/>
            </a:endParaRPr>
          </a:p>
          <a:p>
            <a:pPr marL="358775" indent="-358775" algn="l">
              <a:spcBef>
                <a:spcPct val="0"/>
              </a:spcBef>
              <a:buClr>
                <a:schemeClr val="hlink"/>
              </a:buClr>
              <a:buFont typeface="Symbol" pitchFamily="18" charset="2"/>
              <a:buNone/>
              <a:defRPr/>
            </a:pPr>
            <a:r>
              <a:rPr lang="en-US" sz="1800" b="1" dirty="0">
                <a:effectLst>
                  <a:outerShdw blurRad="38100" dist="38100" dir="2700000" algn="tl">
                    <a:srgbClr val="C0C0C0"/>
                  </a:outerShdw>
                </a:effectLst>
                <a:latin typeface="Calibri" pitchFamily="34" charset="0"/>
              </a:rPr>
              <a:t/>
            </a:r>
            <a:br>
              <a:rPr lang="en-US" sz="1800" b="1" dirty="0">
                <a:effectLst>
                  <a:outerShdw blurRad="38100" dist="38100" dir="2700000" algn="tl">
                    <a:srgbClr val="C0C0C0"/>
                  </a:outerShdw>
                </a:effectLst>
                <a:latin typeface="Calibri" pitchFamily="34" charset="0"/>
              </a:rPr>
            </a:br>
            <a:endParaRPr lang="en-US" sz="600" b="1" dirty="0" smtClean="0">
              <a:latin typeface="Calibri" pitchFamily="34" charset="0"/>
            </a:endParaRPr>
          </a:p>
        </p:txBody>
      </p:sp>
      <p:sp>
        <p:nvSpPr>
          <p:cNvPr id="2057" name="Rectangle 9"/>
          <p:cNvSpPr>
            <a:spLocks noChangeArrowheads="1"/>
          </p:cNvSpPr>
          <p:nvPr/>
        </p:nvSpPr>
        <p:spPr bwMode="auto">
          <a:xfrm>
            <a:off x="0" y="476672"/>
            <a:ext cx="9906000" cy="1551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type="none" w="sm" len="sm"/>
              </a14:hiddenLine>
            </a:ext>
          </a:extLst>
        </p:spPr>
        <p:txBody>
          <a:bodyPr wrap="square" lIns="0" tIns="0" rIns="0" bIns="0">
            <a:spAutoFit/>
          </a:bodyPr>
          <a:lstStyle/>
          <a:p>
            <a:pPr>
              <a:lnSpc>
                <a:spcPct val="85000"/>
              </a:lnSpc>
              <a:tabLst>
                <a:tab pos="4483100" algn="l"/>
              </a:tabLst>
              <a:defRPr/>
            </a:pPr>
            <a:r>
              <a:rPr lang="en-GB" sz="4000" b="1" dirty="0" smtClean="0">
                <a:solidFill>
                  <a:srgbClr val="0033CC"/>
                </a:solidFill>
                <a:effectLst>
                  <a:outerShdw blurRad="38100" dist="38100" dir="2700000" algn="tl">
                    <a:srgbClr val="C0C0C0"/>
                  </a:outerShdw>
                </a:effectLst>
                <a:latin typeface="Calibri" pitchFamily="34" charset="0"/>
              </a:rPr>
              <a:t>Magnetic Measurements with the PS B-train </a:t>
            </a:r>
            <a:r>
              <a:rPr lang="en-GB" sz="3200" b="1" dirty="0" smtClean="0">
                <a:solidFill>
                  <a:srgbClr val="0033CC"/>
                </a:solidFill>
                <a:effectLst>
                  <a:outerShdw blurRad="38100" dist="38100" dir="2700000" algn="tl">
                    <a:srgbClr val="C0C0C0"/>
                  </a:outerShdw>
                </a:effectLst>
                <a:latin typeface="Calibri" pitchFamily="34" charset="0"/>
              </a:rPr>
              <a:t>Recent results and planned developments</a:t>
            </a:r>
            <a:endParaRPr lang="en-GB" sz="3200" b="1" dirty="0" smtClean="0">
              <a:solidFill>
                <a:schemeClr val="hlink"/>
              </a:solidFill>
              <a:effectLst>
                <a:outerShdw blurRad="38100" dist="38100" dir="2700000" algn="tl">
                  <a:srgbClr val="C0C0C0"/>
                </a:outerShdw>
              </a:effectLst>
            </a:endParaRPr>
          </a:p>
          <a:p>
            <a:pPr>
              <a:lnSpc>
                <a:spcPct val="85000"/>
              </a:lnSpc>
              <a:defRPr/>
            </a:pPr>
            <a:r>
              <a:rPr lang="en-GB" sz="1800" b="1" u="sng" dirty="0" smtClean="0">
                <a:latin typeface="Calibri" pitchFamily="34" charset="0"/>
              </a:rPr>
              <a:t>M </a:t>
            </a:r>
            <a:r>
              <a:rPr lang="en-GB" sz="1800" b="1" u="sng" dirty="0">
                <a:latin typeface="Calibri" pitchFamily="34" charset="0"/>
              </a:rPr>
              <a:t>Buzio</a:t>
            </a:r>
            <a:r>
              <a:rPr lang="en-GB" sz="1800" b="1" dirty="0">
                <a:latin typeface="Calibri" pitchFamily="34" charset="0"/>
              </a:rPr>
              <a:t>, </a:t>
            </a:r>
            <a:r>
              <a:rPr lang="en-GB" sz="1800" b="1" dirty="0" smtClean="0">
                <a:latin typeface="Calibri" pitchFamily="34" charset="0"/>
              </a:rPr>
              <a:t>D </a:t>
            </a:r>
            <a:r>
              <a:rPr lang="en-GB" sz="1800" b="1" dirty="0">
                <a:latin typeface="Calibri" pitchFamily="34" charset="0"/>
              </a:rPr>
              <a:t>Giloteaux, </a:t>
            </a:r>
            <a:r>
              <a:rPr lang="en-GB" sz="1800" b="1" dirty="0" smtClean="0">
                <a:latin typeface="Calibri" pitchFamily="34" charset="0"/>
              </a:rPr>
              <a:t>D Oberson, </a:t>
            </a:r>
            <a:r>
              <a:rPr lang="en-GB" sz="1800" b="1" dirty="0">
                <a:latin typeface="Calibri" pitchFamily="34" charset="0"/>
              </a:rPr>
              <a:t>L Walckiers </a:t>
            </a:r>
            <a:br>
              <a:rPr lang="en-GB" sz="1800" b="1" dirty="0">
                <a:latin typeface="Calibri" pitchFamily="34" charset="0"/>
              </a:rPr>
            </a:br>
            <a:endParaRPr lang="en-GB" sz="1800" b="1" dirty="0">
              <a:latin typeface="Calibri" pitchFamily="34" charset="0"/>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867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p:spPr>
          <p:txBody>
            <a:bodyPr anchor="ctr" anchorCtr="1"/>
            <a:lstStyle/>
            <a:p>
              <a:pPr>
                <a:lnSpc>
                  <a:spcPct val="90000"/>
                </a:lnSpc>
                <a:spcBef>
                  <a:spcPct val="0"/>
                </a:spcBef>
                <a:defRPr/>
              </a:pPr>
              <a:r>
                <a:rPr lang="en-US" sz="1400" b="1" baseline="0" dirty="0" smtClean="0">
                  <a:solidFill>
                    <a:srgbClr val="FFFFFF"/>
                  </a:solidFill>
                  <a:effectLst>
                    <a:outerShdw blurRad="38100" dist="38100" dir="2700000" algn="tl">
                      <a:srgbClr val="919191"/>
                    </a:outerShdw>
                  </a:effectLst>
                  <a:latin typeface="Verdana" pitchFamily="34" charset="0"/>
                  <a:sym typeface="Symbol" pitchFamily="18" charset="2"/>
                </a:rPr>
                <a:t>Peaking strips in side U101</a:t>
              </a:r>
              <a:endParaRPr lang="en-US" sz="1400" b="1" baseline="0"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28677" name="Line 4"/>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b="1"/>
            </a:p>
          </p:txBody>
        </p:sp>
        <p:sp>
          <p:nvSpPr>
            <p:cNvPr id="28678" name="Line 5"/>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b="1"/>
            </a:p>
          </p:txBody>
        </p:sp>
      </p:grpSp>
      <p:pic>
        <p:nvPicPr>
          <p:cNvPr id="28675"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788" y="436563"/>
            <a:ext cx="9531350" cy="569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sp>
        <p:nvSpPr>
          <p:cNvPr id="2" name="Right Arrow 1"/>
          <p:cNvSpPr/>
          <p:nvPr/>
        </p:nvSpPr>
        <p:spPr bwMode="auto">
          <a:xfrm rot="19538102" flipH="1">
            <a:off x="4581446" y="2277544"/>
            <a:ext cx="1494705" cy="288032"/>
          </a:xfrm>
          <a:prstGeom prst="rightArrow">
            <a:avLst/>
          </a:prstGeom>
          <a:solidFill>
            <a:srgbClr val="FF0000"/>
          </a:solidFill>
          <a:ln w="38100" cap="flat" cmpd="sng" algn="ctr">
            <a:solidFill>
              <a:srgbClr val="FFFF00"/>
            </a:solid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spTree>
    <p:extLst>
      <p:ext uri="{BB962C8B-B14F-4D97-AF65-F5344CB8AC3E}">
        <p14:creationId xmlns:p14="http://schemas.microsoft.com/office/powerpoint/2010/main" val="1525566961"/>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Diagnostic off-line “spy” system (2010)</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7"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7028"/>
          <a:stretch/>
        </p:blipFill>
        <p:spPr bwMode="auto">
          <a:xfrm>
            <a:off x="344487" y="260350"/>
            <a:ext cx="4698898" cy="6120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6"/>
          <p:cNvSpPr>
            <a:spLocks noChangeArrowheads="1"/>
          </p:cNvSpPr>
          <p:nvPr/>
        </p:nvSpPr>
        <p:spPr bwMode="auto">
          <a:xfrm>
            <a:off x="5183478" y="368660"/>
            <a:ext cx="4428492" cy="3354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wrap="square" lIns="0" tIns="0" rIns="0" bIns="0">
            <a:spAutoFit/>
          </a:bodyPr>
          <a:lstStyle/>
          <a:p>
            <a:pPr marL="285750" indent="-285750" algn="l">
              <a:spcBef>
                <a:spcPct val="0"/>
              </a:spcBef>
              <a:spcAft>
                <a:spcPts val="600"/>
              </a:spcAft>
              <a:buFont typeface="Arial" pitchFamily="34" charset="0"/>
              <a:buChar char="•"/>
              <a:defRPr/>
            </a:pPr>
            <a:r>
              <a:rPr lang="en-US" sz="1800" dirty="0" smtClean="0">
                <a:latin typeface="Calibri" pitchFamily="34" charset="0"/>
              </a:rPr>
              <a:t>Based on National Instruments hardware: </a:t>
            </a:r>
            <a:br>
              <a:rPr lang="en-US" sz="1800" dirty="0" smtClean="0">
                <a:latin typeface="Calibri" pitchFamily="34" charset="0"/>
              </a:rPr>
            </a:br>
            <a:r>
              <a:rPr lang="en-US" sz="1800" dirty="0" err="1" smtClean="0">
                <a:latin typeface="Calibri" pitchFamily="34" charset="0"/>
              </a:rPr>
              <a:t>PXIe</a:t>
            </a:r>
            <a:r>
              <a:rPr lang="en-US" sz="1800" dirty="0" smtClean="0">
                <a:latin typeface="Calibri" pitchFamily="34" charset="0"/>
              </a:rPr>
              <a:t> chassis, RT controller,  2</a:t>
            </a:r>
            <a:r>
              <a:rPr lang="en-US" sz="1800" dirty="0" smtClean="0">
                <a:latin typeface="Calibri" pitchFamily="34" charset="0"/>
                <a:sym typeface="Symbol"/>
              </a:rPr>
              <a:t> </a:t>
            </a:r>
            <a:r>
              <a:rPr lang="en-US" sz="1800" dirty="0" smtClean="0">
                <a:latin typeface="Calibri" pitchFamily="34" charset="0"/>
              </a:rPr>
              <a:t>6366 DAQ cards (8</a:t>
            </a:r>
            <a:r>
              <a:rPr lang="en-US" sz="1800" dirty="0" smtClean="0">
                <a:latin typeface="Calibri" pitchFamily="34" charset="0"/>
                <a:sym typeface="Symbol"/>
              </a:rPr>
              <a:t>2 MHz parallel 16-bit channels + 3210MHz digital I/O channels</a:t>
            </a:r>
            <a:r>
              <a:rPr lang="en-US" sz="1800" dirty="0" smtClean="0">
                <a:latin typeface="Calibri" pitchFamily="34" charset="0"/>
              </a:rPr>
              <a:t>)</a:t>
            </a:r>
          </a:p>
          <a:p>
            <a:pPr marL="285750" indent="-285750" algn="l">
              <a:spcBef>
                <a:spcPct val="0"/>
              </a:spcBef>
              <a:spcAft>
                <a:spcPts val="600"/>
              </a:spcAft>
              <a:buFont typeface="Arial" pitchFamily="34" charset="0"/>
              <a:buChar char="•"/>
              <a:defRPr/>
            </a:pPr>
            <a:r>
              <a:rPr lang="en-US" sz="1800" dirty="0" smtClean="0">
                <a:latin typeface="Calibri" pitchFamily="34" charset="0"/>
              </a:rPr>
              <a:t>Acquisition of </a:t>
            </a:r>
            <a:r>
              <a:rPr lang="en-US" sz="1800" u="sng" dirty="0" smtClean="0">
                <a:latin typeface="Calibri" pitchFamily="34" charset="0"/>
              </a:rPr>
              <a:t>all </a:t>
            </a:r>
            <a:r>
              <a:rPr lang="en-US" sz="1800" dirty="0" smtClean="0">
                <a:latin typeface="Calibri" pitchFamily="34" charset="0"/>
              </a:rPr>
              <a:t>sensors and B-train signals  </a:t>
            </a:r>
          </a:p>
          <a:p>
            <a:pPr marL="285750" indent="-285750" algn="l">
              <a:spcBef>
                <a:spcPct val="0"/>
              </a:spcBef>
              <a:spcAft>
                <a:spcPts val="600"/>
              </a:spcAft>
              <a:buFont typeface="Arial" pitchFamily="34" charset="0"/>
              <a:buChar char="•"/>
              <a:defRPr/>
            </a:pPr>
            <a:r>
              <a:rPr lang="en-US" sz="1800" dirty="0" smtClean="0">
                <a:latin typeface="Calibri" pitchFamily="34" charset="0"/>
              </a:rPr>
              <a:t>Introduced in 2010 to </a:t>
            </a:r>
            <a:r>
              <a:rPr lang="en-US" sz="1800" u="sng" dirty="0" smtClean="0">
                <a:latin typeface="Calibri" pitchFamily="34" charset="0"/>
              </a:rPr>
              <a:t>track the magnetic state</a:t>
            </a:r>
            <a:r>
              <a:rPr lang="en-US" sz="1800" dirty="0" smtClean="0">
                <a:latin typeface="Calibri" pitchFamily="34" charset="0"/>
              </a:rPr>
              <a:t> in F/D halves </a:t>
            </a:r>
          </a:p>
          <a:p>
            <a:pPr marL="285750" indent="-285750" algn="l">
              <a:spcBef>
                <a:spcPct val="0"/>
              </a:spcBef>
              <a:spcAft>
                <a:spcPts val="600"/>
              </a:spcAft>
              <a:buFont typeface="Arial" pitchFamily="34" charset="0"/>
              <a:buChar char="•"/>
              <a:defRPr/>
            </a:pPr>
            <a:r>
              <a:rPr lang="en-US" sz="1800" dirty="0" smtClean="0">
                <a:latin typeface="Calibri" pitchFamily="34" charset="0"/>
              </a:rPr>
              <a:t>Used to </a:t>
            </a:r>
            <a:r>
              <a:rPr lang="en-US" sz="1800" u="sng" dirty="0" smtClean="0">
                <a:latin typeface="Calibri" pitchFamily="34" charset="0"/>
              </a:rPr>
              <a:t>check the consistency</a:t>
            </a:r>
            <a:r>
              <a:rPr lang="en-US" sz="1800" dirty="0" smtClean="0">
                <a:latin typeface="Calibri" pitchFamily="34" charset="0"/>
              </a:rPr>
              <a:t> </a:t>
            </a:r>
            <a:r>
              <a:rPr lang="en-US" sz="1800" dirty="0">
                <a:latin typeface="Calibri" pitchFamily="34" charset="0"/>
              </a:rPr>
              <a:t>of sensor and B-train signals, timing and </a:t>
            </a:r>
            <a:r>
              <a:rPr lang="en-US" sz="1800" dirty="0" smtClean="0">
                <a:latin typeface="Calibri" pitchFamily="34" charset="0"/>
              </a:rPr>
              <a:t>currents</a:t>
            </a:r>
          </a:p>
          <a:p>
            <a:pPr marL="285750" indent="-285750" algn="l">
              <a:spcBef>
                <a:spcPct val="0"/>
              </a:spcBef>
              <a:spcAft>
                <a:spcPts val="600"/>
              </a:spcAft>
              <a:buFont typeface="Arial" pitchFamily="34" charset="0"/>
              <a:buChar char="•"/>
              <a:defRPr/>
            </a:pPr>
            <a:r>
              <a:rPr lang="en-US" sz="1800" u="sng" dirty="0" err="1" smtClean="0">
                <a:latin typeface="Calibri" pitchFamily="34" charset="0"/>
              </a:rPr>
              <a:t>Testbed</a:t>
            </a:r>
            <a:r>
              <a:rPr lang="en-US" sz="1800" dirty="0" smtClean="0">
                <a:latin typeface="Calibri" pitchFamily="34" charset="0"/>
              </a:rPr>
              <a:t> for the design of new sensors and acquisition algorithms</a:t>
            </a:r>
          </a:p>
        </p:txBody>
      </p:sp>
      <p:sp>
        <p:nvSpPr>
          <p:cNvPr id="10" name="Text Box 132"/>
          <p:cNvSpPr txBox="1">
            <a:spLocks noChangeArrowheads="1"/>
          </p:cNvSpPr>
          <p:nvPr/>
        </p:nvSpPr>
        <p:spPr bwMode="auto">
          <a:xfrm>
            <a:off x="5412316" y="4713773"/>
            <a:ext cx="3970815" cy="1180699"/>
          </a:xfrm>
          <a:prstGeom prst="rect">
            <a:avLst/>
          </a:prstGeom>
          <a:solidFill>
            <a:srgbClr val="FFCCFF"/>
          </a:solidFill>
          <a:ln>
            <a:noFill/>
          </a:ln>
          <a:effectLst>
            <a:outerShdw dist="107763" dir="2700000" algn="ctr" rotWithShape="0">
              <a:srgbClr val="808080">
                <a:alpha val="50000"/>
              </a:srgbClr>
            </a:outerShdw>
          </a:effectLst>
          <a:extLst>
            <a:ext uri="{91240B29-F687-4F45-9708-019B960494DF}">
              <a14:hiddenLine xmlns:a14="http://schemas.microsoft.com/office/drawing/2010/main" w="3175" algn="ctr">
                <a:solidFill>
                  <a:srgbClr val="000000"/>
                </a:solidFill>
                <a:miter lim="800000"/>
                <a:headEnd/>
                <a:tailEnd type="none" w="sm" len="sm"/>
              </a14:hiddenLine>
            </a:ext>
          </a:extLst>
        </p:spPr>
        <p:txBody>
          <a:bodyPr wrap="square" lIns="36000" tIns="36000" rIns="36000" bIns="3600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spcBef>
                <a:spcPct val="0"/>
              </a:spcBef>
            </a:pPr>
            <a:r>
              <a:rPr lang="en-US" sz="1600" dirty="0" smtClean="0">
                <a:latin typeface="Tahoma" pitchFamily="34" charset="0"/>
                <a:cs typeface="Tahoma" pitchFamily="34" charset="0"/>
              </a:rPr>
              <a:t>NB: high sample rate in the 200 kHz range is </a:t>
            </a:r>
            <a:r>
              <a:rPr lang="en-US" sz="1600" u="sng" dirty="0" smtClean="0">
                <a:latin typeface="Tahoma" pitchFamily="34" charset="0"/>
                <a:cs typeface="Tahoma" pitchFamily="34" charset="0"/>
              </a:rPr>
              <a:t>necessary</a:t>
            </a:r>
            <a:r>
              <a:rPr lang="en-US" sz="1600" dirty="0" smtClean="0">
                <a:latin typeface="Tahoma" pitchFamily="34" charset="0"/>
                <a:cs typeface="Tahoma" pitchFamily="34" charset="0"/>
              </a:rPr>
              <a:t> for:</a:t>
            </a:r>
            <a:br>
              <a:rPr lang="en-US" sz="1600" dirty="0" smtClean="0">
                <a:latin typeface="Tahoma" pitchFamily="34" charset="0"/>
                <a:cs typeface="Tahoma" pitchFamily="34" charset="0"/>
              </a:rPr>
            </a:br>
            <a:endParaRPr lang="en-US" dirty="0" smtClean="0">
              <a:latin typeface="Tahoma" pitchFamily="34" charset="0"/>
              <a:cs typeface="Tahoma" pitchFamily="34" charset="0"/>
            </a:endParaRPr>
          </a:p>
          <a:p>
            <a:pPr marL="171450" indent="-171450" algn="l">
              <a:spcBef>
                <a:spcPct val="0"/>
              </a:spcBef>
              <a:buFontTx/>
              <a:buChar char="-"/>
            </a:pPr>
            <a:r>
              <a:rPr lang="en-US" sz="1600" dirty="0" smtClean="0">
                <a:latin typeface="Tahoma" pitchFamily="34" charset="0"/>
                <a:cs typeface="Tahoma" pitchFamily="34" charset="0"/>
              </a:rPr>
              <a:t>accurate integration of flux coil output</a:t>
            </a:r>
          </a:p>
          <a:p>
            <a:pPr marL="171450" indent="-171450" algn="l">
              <a:spcBef>
                <a:spcPct val="0"/>
              </a:spcBef>
              <a:buFontTx/>
              <a:buChar char="-"/>
            </a:pPr>
            <a:r>
              <a:rPr lang="en-US" sz="1600" dirty="0" smtClean="0">
                <a:latin typeface="Tahoma" pitchFamily="34" charset="0"/>
                <a:cs typeface="Tahoma" pitchFamily="34" charset="0"/>
              </a:rPr>
              <a:t>correlation of current/field to few 0.01 G</a:t>
            </a:r>
            <a:r>
              <a:rPr lang="en-US" sz="1600" baseline="-25000" dirty="0">
                <a:latin typeface="Tahoma" pitchFamily="34" charset="0"/>
                <a:cs typeface="Tahoma" pitchFamily="34" charset="0"/>
              </a:rPr>
              <a:t> </a:t>
            </a:r>
            <a:endParaRPr lang="en-US" sz="1600" dirty="0" smtClean="0">
              <a:latin typeface="Tahoma" pitchFamily="34" charset="0"/>
              <a:cs typeface="Tahoma" pitchFamily="34" charset="0"/>
            </a:endParaRPr>
          </a:p>
        </p:txBody>
      </p:sp>
    </p:spTree>
    <p:extLst>
      <p:ext uri="{BB962C8B-B14F-4D97-AF65-F5344CB8AC3E}">
        <p14:creationId xmlns:p14="http://schemas.microsoft.com/office/powerpoint/2010/main" val="386194857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Harmonic coil array (2012)</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409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16" b="17712"/>
          <a:stretch/>
        </p:blipFill>
        <p:spPr bwMode="auto">
          <a:xfrm>
            <a:off x="20452" y="268431"/>
            <a:ext cx="9880734" cy="614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73280" y="404664"/>
            <a:ext cx="2376445" cy="3275884"/>
          </a:xfrm>
          <a:prstGeom prst="rect">
            <a:avLst/>
          </a:prstGeom>
          <a:noFill/>
          <a:ln w="28575">
            <a:solidFill>
              <a:srgbClr val="FFFF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6"/>
          <p:cNvSpPr>
            <a:spLocks noChangeArrowheads="1"/>
          </p:cNvSpPr>
          <p:nvPr/>
        </p:nvSpPr>
        <p:spPr bwMode="auto">
          <a:xfrm>
            <a:off x="370309" y="5013176"/>
            <a:ext cx="9181020"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wrap="square" lIns="0" tIns="0" rIns="0" bIns="0">
            <a:spAutoFit/>
          </a:bodyPr>
          <a:lstStyle/>
          <a:p>
            <a:pPr marL="285750" indent="-285750" algn="l">
              <a:spcBef>
                <a:spcPct val="0"/>
              </a:spcBef>
              <a:spcAft>
                <a:spcPts val="0"/>
              </a:spcAft>
              <a:buFont typeface="Arial" pitchFamily="34" charset="0"/>
              <a:buChar char="•"/>
              <a:defRPr/>
            </a:pPr>
            <a:r>
              <a:rPr lang="en-US" sz="1800" dirty="0" smtClean="0">
                <a:solidFill>
                  <a:srgbClr val="FFFFFF"/>
                </a:solidFill>
                <a:latin typeface="Calibri" pitchFamily="34" charset="0"/>
              </a:rPr>
              <a:t>New 5-coil, 102 mm </a:t>
            </a:r>
            <a:r>
              <a:rPr lang="en-US" sz="1800" dirty="0" err="1" smtClean="0">
                <a:solidFill>
                  <a:srgbClr val="FFFFFF"/>
                </a:solidFill>
                <a:latin typeface="Calibri" pitchFamily="34" charset="0"/>
              </a:rPr>
              <a:t>fluxmeter</a:t>
            </a:r>
            <a:r>
              <a:rPr lang="en-US" sz="1800" dirty="0" smtClean="0">
                <a:solidFill>
                  <a:srgbClr val="FFFFFF"/>
                </a:solidFill>
                <a:latin typeface="Calibri" pitchFamily="34" charset="0"/>
              </a:rPr>
              <a:t> for the dynamic measurement of normal harmonics B</a:t>
            </a:r>
            <a:r>
              <a:rPr lang="en-US" sz="1800" baseline="-25000" dirty="0" smtClean="0">
                <a:solidFill>
                  <a:srgbClr val="FFFFFF"/>
                </a:solidFill>
                <a:latin typeface="Calibri" pitchFamily="34" charset="0"/>
              </a:rPr>
              <a:t>1</a:t>
            </a:r>
            <a:r>
              <a:rPr lang="en-US" sz="1800" dirty="0" smtClean="0">
                <a:solidFill>
                  <a:srgbClr val="FFFFFF"/>
                </a:solidFill>
                <a:latin typeface="Calibri" pitchFamily="34" charset="0"/>
              </a:rPr>
              <a:t> </a:t>
            </a:r>
            <a:r>
              <a:rPr lang="en-US" sz="1800" dirty="0" smtClean="0">
                <a:solidFill>
                  <a:srgbClr val="FFFFFF"/>
                </a:solidFill>
                <a:latin typeface="Calibri" pitchFamily="34" charset="0"/>
                <a:sym typeface="Symbol"/>
              </a:rPr>
              <a:t> B</a:t>
            </a:r>
            <a:r>
              <a:rPr lang="en-US" sz="1800" baseline="-25000" dirty="0" smtClean="0">
                <a:solidFill>
                  <a:srgbClr val="FFFFFF"/>
                </a:solidFill>
                <a:latin typeface="Calibri" pitchFamily="34" charset="0"/>
                <a:sym typeface="Symbol"/>
              </a:rPr>
              <a:t>5</a:t>
            </a:r>
            <a:endParaRPr lang="en-US" sz="1800" dirty="0">
              <a:solidFill>
                <a:srgbClr val="FFFFFF"/>
              </a:solidFill>
              <a:latin typeface="Calibri" pitchFamily="34" charset="0"/>
              <a:sym typeface="Symbol"/>
            </a:endParaRPr>
          </a:p>
          <a:p>
            <a:pPr marL="285750" indent="-285750" algn="l">
              <a:spcBef>
                <a:spcPct val="0"/>
              </a:spcBef>
              <a:spcAft>
                <a:spcPts val="0"/>
              </a:spcAft>
              <a:buFont typeface="Arial" pitchFamily="34" charset="0"/>
              <a:buChar char="•"/>
              <a:defRPr/>
            </a:pPr>
            <a:r>
              <a:rPr lang="en-US" sz="1800" dirty="0">
                <a:solidFill>
                  <a:srgbClr val="FFFFFF"/>
                </a:solidFill>
                <a:latin typeface="Calibri" pitchFamily="34" charset="0"/>
              </a:rPr>
              <a:t>First test carried out 16/17 </a:t>
            </a:r>
            <a:r>
              <a:rPr lang="en-US" sz="1800" dirty="0" err="1">
                <a:solidFill>
                  <a:srgbClr val="FFFFFF"/>
                </a:solidFill>
                <a:latin typeface="Calibri" pitchFamily="34" charset="0"/>
              </a:rPr>
              <a:t>feb</a:t>
            </a:r>
            <a:endParaRPr lang="en-US" sz="1800" dirty="0">
              <a:solidFill>
                <a:srgbClr val="FFFFFF"/>
              </a:solidFill>
              <a:latin typeface="Calibri" pitchFamily="34" charset="0"/>
            </a:endParaRPr>
          </a:p>
          <a:p>
            <a:pPr marL="285750" indent="-285750" algn="l">
              <a:spcBef>
                <a:spcPct val="0"/>
              </a:spcBef>
              <a:spcAft>
                <a:spcPts val="0"/>
              </a:spcAft>
              <a:buFont typeface="Arial" pitchFamily="34" charset="0"/>
              <a:buChar char="•"/>
              <a:defRPr/>
            </a:pPr>
            <a:r>
              <a:rPr lang="en-US" sz="1800" dirty="0" smtClean="0">
                <a:solidFill>
                  <a:srgbClr val="FFFFFF"/>
                </a:solidFill>
                <a:latin typeface="Calibri" pitchFamily="34" charset="0"/>
              </a:rPr>
              <a:t>Support can be quickly repositioned in all free F or D blocks (optimal position to be defined)</a:t>
            </a:r>
          </a:p>
          <a:p>
            <a:pPr marL="285750" indent="-285750" algn="l">
              <a:spcBef>
                <a:spcPct val="0"/>
              </a:spcBef>
              <a:spcAft>
                <a:spcPts val="0"/>
              </a:spcAft>
              <a:buFont typeface="Arial" pitchFamily="34" charset="0"/>
              <a:buChar char="•"/>
              <a:defRPr/>
            </a:pPr>
            <a:r>
              <a:rPr lang="en-US" sz="1800" dirty="0" smtClean="0">
                <a:solidFill>
                  <a:srgbClr val="FFFFFF"/>
                </a:solidFill>
                <a:latin typeface="Calibri" pitchFamily="34" charset="0"/>
              </a:rPr>
              <a:t>Second symmetrically placed unit foreseen</a:t>
            </a:r>
          </a:p>
        </p:txBody>
      </p:sp>
    </p:spTree>
    <p:extLst>
      <p:ext uri="{BB962C8B-B14F-4D97-AF65-F5344CB8AC3E}">
        <p14:creationId xmlns:p14="http://schemas.microsoft.com/office/powerpoint/2010/main" val="230752785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10064" y="8255"/>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Dynamic measurement of harmonics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mc:AlternateContent xmlns:mc="http://schemas.openxmlformats.org/markup-compatibility/2006" xmlns:a14="http://schemas.microsoft.com/office/drawing/2010/main">
        <mc:Choice Requires="a14">
          <p:sp>
            <p:nvSpPr>
              <p:cNvPr id="6" name="TextBox 2"/>
              <p:cNvSpPr txBox="1"/>
              <p:nvPr/>
            </p:nvSpPr>
            <p:spPr>
              <a:xfrm>
                <a:off x="5133020" y="1052736"/>
                <a:ext cx="3780420" cy="446917"/>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d>
                        <m:dPr>
                          <m:begChr m:val="{"/>
                          <m:endChr m:val="}"/>
                          <m:ctrlPr>
                            <a:rPr lang="en-GB" sz="2000" i="1">
                              <a:latin typeface="Cambria Math"/>
                            </a:rPr>
                          </m:ctrlPr>
                        </m:dPr>
                        <m:e>
                          <m:sSub>
                            <m:sSubPr>
                              <m:ctrlPr>
                                <a:rPr lang="en-GB" sz="2000" i="1">
                                  <a:latin typeface="Cambria Math"/>
                                </a:rPr>
                              </m:ctrlPr>
                            </m:sSubPr>
                            <m:e>
                              <m:r>
                                <m:rPr>
                                  <m:sty m:val="p"/>
                                </m:rPr>
                                <a:rPr lang="el-GR" sz="2000" i="1">
                                  <a:solidFill>
                                    <a:schemeClr val="tx1"/>
                                  </a:solidFill>
                                  <a:effectLst/>
                                  <a:latin typeface="Cambria Math"/>
                                </a:rPr>
                                <m:t>Φ</m:t>
                              </m:r>
                            </m:e>
                            <m:sub>
                              <m:r>
                                <a:rPr lang="en-GB" sz="2000" b="0" i="1">
                                  <a:latin typeface="Cambria Math"/>
                                </a:rPr>
                                <m:t>𝑗</m:t>
                              </m:r>
                            </m:sub>
                          </m:sSub>
                          <m:r>
                            <a:rPr lang="en-GB" sz="2000" b="0" i="1">
                              <a:latin typeface="Cambria Math"/>
                              <a:ea typeface="Cambria Math"/>
                            </a:rPr>
                            <m:t>(</m:t>
                          </m:r>
                          <m:r>
                            <a:rPr lang="en-GB" sz="2000" b="0" i="1">
                              <a:latin typeface="Cambria Math"/>
                              <a:ea typeface="Cambria Math"/>
                            </a:rPr>
                            <m:t>𝑡</m:t>
                          </m:r>
                          <m:r>
                            <a:rPr lang="en-GB" sz="2000" b="0" i="1">
                              <a:latin typeface="Cambria Math"/>
                              <a:ea typeface="Cambria Math"/>
                            </a:rPr>
                            <m:t>)</m:t>
                          </m:r>
                        </m:e>
                      </m:d>
                      <m:r>
                        <a:rPr lang="en-GB" sz="2000" i="1">
                          <a:latin typeface="Cambria Math"/>
                        </a:rPr>
                        <m:t>=</m:t>
                      </m:r>
                      <m:d>
                        <m:dPr>
                          <m:begChr m:val="["/>
                          <m:endChr m:val="]"/>
                          <m:ctrlPr>
                            <a:rPr lang="en-GB" sz="2000" i="1">
                              <a:latin typeface="Cambria Math"/>
                            </a:rPr>
                          </m:ctrlPr>
                        </m:dPr>
                        <m:e>
                          <m:sSub>
                            <m:sSubPr>
                              <m:ctrlPr>
                                <a:rPr lang="en-GB" sz="2000" i="1">
                                  <a:solidFill>
                                    <a:schemeClr val="tx1"/>
                                  </a:solidFill>
                                  <a:effectLst/>
                                  <a:latin typeface="Cambria Math"/>
                                </a:rPr>
                              </m:ctrlPr>
                            </m:sSubPr>
                            <m:e>
                              <m:r>
                                <a:rPr lang="en-GB" sz="2000" b="0" i="1">
                                  <a:solidFill>
                                    <a:schemeClr val="tx1"/>
                                  </a:solidFill>
                                  <a:effectLst/>
                                  <a:latin typeface="Cambria Math"/>
                                </a:rPr>
                                <m:t>𝑘</m:t>
                              </m:r>
                            </m:e>
                            <m:sub>
                              <m:r>
                                <a:rPr lang="en-GB" sz="2000" b="0" i="1">
                                  <a:solidFill>
                                    <a:schemeClr val="tx1"/>
                                  </a:solidFill>
                                  <a:effectLst/>
                                  <a:latin typeface="Cambria Math"/>
                                </a:rPr>
                                <m:t>𝑗𝑛</m:t>
                              </m:r>
                            </m:sub>
                          </m:sSub>
                        </m:e>
                      </m:d>
                      <m:d>
                        <m:dPr>
                          <m:begChr m:val="{"/>
                          <m:endChr m:val="}"/>
                          <m:ctrlPr>
                            <a:rPr lang="en-GB" sz="2000" i="1">
                              <a:solidFill>
                                <a:schemeClr val="tx1"/>
                              </a:solidFill>
                              <a:effectLst/>
                              <a:latin typeface="Cambria Math"/>
                            </a:rPr>
                          </m:ctrlPr>
                        </m:dPr>
                        <m:e>
                          <m:sSub>
                            <m:sSubPr>
                              <m:ctrlPr>
                                <a:rPr lang="en-GB" sz="2000" i="1">
                                  <a:solidFill>
                                    <a:schemeClr val="tx1"/>
                                  </a:solidFill>
                                  <a:effectLst/>
                                  <a:latin typeface="Cambria Math"/>
                                </a:rPr>
                              </m:ctrlPr>
                            </m:sSubPr>
                            <m:e>
                              <m:r>
                                <a:rPr lang="en-GB" sz="2000" b="0" i="1">
                                  <a:solidFill>
                                    <a:schemeClr val="tx1"/>
                                  </a:solidFill>
                                  <a:effectLst/>
                                  <a:latin typeface="Cambria Math"/>
                                </a:rPr>
                                <m:t>𝐵</m:t>
                              </m:r>
                            </m:e>
                            <m:sub>
                              <m:r>
                                <a:rPr lang="en-GB" sz="2000" b="0" i="1">
                                  <a:solidFill>
                                    <a:schemeClr val="tx1"/>
                                  </a:solidFill>
                                  <a:effectLst/>
                                  <a:latin typeface="Cambria Math"/>
                                </a:rPr>
                                <m:t>𝑛</m:t>
                              </m:r>
                            </m:sub>
                          </m:sSub>
                          <m:r>
                            <a:rPr lang="en-GB" sz="2000" b="0" i="1">
                              <a:solidFill>
                                <a:schemeClr val="tx1"/>
                              </a:solidFill>
                              <a:effectLst/>
                              <a:latin typeface="Cambria Math"/>
                            </a:rPr>
                            <m:t>(</m:t>
                          </m:r>
                          <m:r>
                            <a:rPr lang="en-GB" sz="2000" b="0" i="1">
                              <a:solidFill>
                                <a:schemeClr val="tx1"/>
                              </a:solidFill>
                              <a:effectLst/>
                              <a:latin typeface="Cambria Math"/>
                            </a:rPr>
                            <m:t>𝑡</m:t>
                          </m:r>
                          <m:r>
                            <a:rPr lang="en-GB" sz="2000" b="0" i="1">
                              <a:solidFill>
                                <a:schemeClr val="tx1"/>
                              </a:solidFill>
                              <a:effectLst/>
                              <a:latin typeface="Cambria Math"/>
                            </a:rPr>
                            <m:t>)</m:t>
                          </m:r>
                        </m:e>
                      </m:d>
                    </m:oMath>
                  </m:oMathPara>
                </a14:m>
                <a:endParaRPr lang="en-GB" sz="2000" dirty="0"/>
              </a:p>
            </p:txBody>
          </p:sp>
        </mc:Choice>
        <mc:Fallback xmlns="">
          <p:sp>
            <p:nvSpPr>
              <p:cNvPr id="6" name="TextBox 2"/>
              <p:cNvSpPr txBox="1">
                <a:spLocks noRot="1" noChangeAspect="1" noMove="1" noResize="1" noEditPoints="1" noAdjustHandles="1" noChangeArrowheads="1" noChangeShapeType="1" noTextEdit="1"/>
              </p:cNvSpPr>
              <p:nvPr/>
            </p:nvSpPr>
            <p:spPr>
              <a:xfrm>
                <a:off x="5133020" y="1052736"/>
                <a:ext cx="3780420" cy="446917"/>
              </a:xfrm>
              <a:prstGeom prst="rect">
                <a:avLst/>
              </a:prstGeom>
              <a:blipFill rotWithShape="1">
                <a:blip r:embed="rId3"/>
                <a:stretch>
                  <a:fillRect b="-821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4"/>
              <p:cNvSpPr txBox="1"/>
              <p:nvPr/>
            </p:nvSpPr>
            <p:spPr>
              <a:xfrm>
                <a:off x="5643431" y="2168860"/>
                <a:ext cx="3954085" cy="725904"/>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t">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sSub>
                        <m:sSubPr>
                          <m:ctrlPr>
                            <a:rPr lang="en-GB" sz="1800" i="1">
                              <a:solidFill>
                                <a:schemeClr val="tx1"/>
                              </a:solidFill>
                              <a:effectLst/>
                              <a:latin typeface="Cambria Math"/>
                            </a:rPr>
                          </m:ctrlPr>
                        </m:sSubPr>
                        <m:e>
                          <m:r>
                            <a:rPr lang="en-GB" sz="1800" b="0" i="1">
                              <a:solidFill>
                                <a:schemeClr val="tx1"/>
                              </a:solidFill>
                              <a:effectLst/>
                              <a:latin typeface="Cambria Math"/>
                            </a:rPr>
                            <m:t>𝑘</m:t>
                          </m:r>
                        </m:e>
                        <m:sub>
                          <m:r>
                            <a:rPr lang="en-GB" sz="1800" b="0" i="1">
                              <a:solidFill>
                                <a:schemeClr val="tx1"/>
                              </a:solidFill>
                              <a:effectLst/>
                              <a:latin typeface="Cambria Math"/>
                            </a:rPr>
                            <m:t>𝑗𝑛</m:t>
                          </m:r>
                        </m:sub>
                      </m:sSub>
                      <m:r>
                        <a:rPr lang="en-GB" sz="1800" b="0" i="1">
                          <a:solidFill>
                            <a:schemeClr val="tx1"/>
                          </a:solidFill>
                          <a:effectLst/>
                          <a:latin typeface="Cambria Math"/>
                        </a:rPr>
                        <m:t>=</m:t>
                      </m:r>
                      <m:f>
                        <m:fPr>
                          <m:ctrlPr>
                            <a:rPr lang="en-GB" sz="1800" b="0" i="1">
                              <a:solidFill>
                                <a:schemeClr val="tx1"/>
                              </a:solidFill>
                              <a:effectLst/>
                              <a:latin typeface="Cambria Math"/>
                            </a:rPr>
                          </m:ctrlPr>
                        </m:fPr>
                        <m:num>
                          <m:sSub>
                            <m:sSubPr>
                              <m:ctrlPr>
                                <a:rPr lang="en-GB" sz="1800" i="1">
                                  <a:solidFill>
                                    <a:schemeClr val="tx1"/>
                                  </a:solidFill>
                                  <a:effectLst/>
                                  <a:latin typeface="Cambria Math"/>
                                </a:rPr>
                              </m:ctrlPr>
                            </m:sSubPr>
                            <m:e>
                              <m:r>
                                <a:rPr lang="en-GB" sz="1800" b="0" i="1">
                                  <a:solidFill>
                                    <a:schemeClr val="tx1"/>
                                  </a:solidFill>
                                  <a:effectLst/>
                                  <a:latin typeface="Cambria Math"/>
                                </a:rPr>
                                <m:t>𝐴</m:t>
                              </m:r>
                            </m:e>
                            <m:sub>
                              <m:r>
                                <a:rPr lang="en-GB" sz="1800" b="0" i="1">
                                  <a:solidFill>
                                    <a:schemeClr val="tx1"/>
                                  </a:solidFill>
                                  <a:effectLst/>
                                  <a:latin typeface="Cambria Math"/>
                                </a:rPr>
                                <m:t>𝑗</m:t>
                              </m:r>
                            </m:sub>
                          </m:sSub>
                        </m:num>
                        <m:den>
                          <m:r>
                            <a:rPr lang="en-GB" sz="1800" b="0" i="1">
                              <a:solidFill>
                                <a:schemeClr val="tx1"/>
                              </a:solidFill>
                              <a:effectLst/>
                              <a:latin typeface="Cambria Math"/>
                            </a:rPr>
                            <m:t>𝑛</m:t>
                          </m:r>
                          <m:sSub>
                            <m:sSubPr>
                              <m:ctrlPr>
                                <a:rPr lang="en-GB" sz="1800" i="1">
                                  <a:solidFill>
                                    <a:schemeClr val="tx1"/>
                                  </a:solidFill>
                                  <a:effectLst/>
                                  <a:latin typeface="Cambria Math"/>
                                </a:rPr>
                              </m:ctrlPr>
                            </m:sSubPr>
                            <m:e>
                              <m:r>
                                <a:rPr lang="en-GB" sz="1800" b="0" i="1">
                                  <a:solidFill>
                                    <a:schemeClr val="tx1"/>
                                  </a:solidFill>
                                  <a:effectLst/>
                                  <a:latin typeface="Cambria Math"/>
                                </a:rPr>
                                <m:t>𝑤</m:t>
                              </m:r>
                            </m:e>
                            <m:sub>
                              <m:r>
                                <a:rPr lang="en-GB" sz="1800" b="0" i="1">
                                  <a:solidFill>
                                    <a:schemeClr val="tx1"/>
                                  </a:solidFill>
                                  <a:effectLst/>
                                  <a:latin typeface="Cambria Math"/>
                                </a:rPr>
                                <m:t>𝑗</m:t>
                              </m:r>
                            </m:sub>
                          </m:sSub>
                          <m:sSubSup>
                            <m:sSubSupPr>
                              <m:ctrlPr>
                                <a:rPr lang="en-GB" sz="1800" i="1">
                                  <a:solidFill>
                                    <a:schemeClr val="tx1"/>
                                  </a:solidFill>
                                  <a:effectLst/>
                                  <a:latin typeface="Cambria Math"/>
                                </a:rPr>
                              </m:ctrlPr>
                            </m:sSubSupPr>
                            <m:e>
                              <m:r>
                                <a:rPr lang="en-GB" sz="1800" i="1">
                                  <a:solidFill>
                                    <a:schemeClr val="tx1"/>
                                  </a:solidFill>
                                  <a:effectLst/>
                                  <a:latin typeface="Cambria Math"/>
                                </a:rPr>
                                <m:t>𝑟</m:t>
                              </m:r>
                            </m:e>
                            <m:sub>
                              <m:r>
                                <a:rPr lang="en-GB" sz="1800" i="1">
                                  <a:solidFill>
                                    <a:schemeClr val="tx1"/>
                                  </a:solidFill>
                                  <a:effectLst/>
                                  <a:latin typeface="Cambria Math"/>
                                </a:rPr>
                                <m:t>𝑟𝑒𝑓</m:t>
                              </m:r>
                            </m:sub>
                            <m:sup>
                              <m:r>
                                <a:rPr lang="en-GB" sz="1800" i="1">
                                  <a:solidFill>
                                    <a:schemeClr val="tx1"/>
                                  </a:solidFill>
                                  <a:effectLst/>
                                  <a:latin typeface="Cambria Math"/>
                                </a:rPr>
                                <m:t>𝑛</m:t>
                              </m:r>
                              <m:r>
                                <a:rPr lang="en-GB" sz="1800" i="1">
                                  <a:solidFill>
                                    <a:schemeClr val="tx1"/>
                                  </a:solidFill>
                                  <a:effectLst/>
                                  <a:latin typeface="Cambria Math"/>
                                </a:rPr>
                                <m:t>−1</m:t>
                              </m:r>
                            </m:sup>
                          </m:sSubSup>
                        </m:den>
                      </m:f>
                      <m:d>
                        <m:dPr>
                          <m:begChr m:val="["/>
                          <m:endChr m:val="]"/>
                          <m:ctrlPr>
                            <a:rPr lang="en-GB" sz="1800" b="0" i="1">
                              <a:solidFill>
                                <a:schemeClr val="tx1"/>
                              </a:solidFill>
                              <a:effectLst/>
                              <a:latin typeface="Cambria Math"/>
                            </a:rPr>
                          </m:ctrlPr>
                        </m:dPr>
                        <m:e>
                          <m:sSup>
                            <m:sSupPr>
                              <m:ctrlPr>
                                <a:rPr lang="en-GB" sz="1800" b="0" i="1">
                                  <a:solidFill>
                                    <a:schemeClr val="tx1"/>
                                  </a:solidFill>
                                  <a:effectLst/>
                                  <a:latin typeface="Cambria Math"/>
                                </a:rPr>
                              </m:ctrlPr>
                            </m:sSupPr>
                            <m:e>
                              <m:r>
                                <a:rPr lang="en-GB" sz="1800" b="0" i="1">
                                  <a:solidFill>
                                    <a:schemeClr val="tx1"/>
                                  </a:solidFill>
                                  <a:effectLst/>
                                  <a:latin typeface="Cambria Math"/>
                                </a:rPr>
                                <m:t>(</m:t>
                              </m:r>
                              <m:sSub>
                                <m:sSubPr>
                                  <m:ctrlPr>
                                    <a:rPr lang="en-GB" sz="1800" i="1">
                                      <a:solidFill>
                                        <a:schemeClr val="tx1"/>
                                      </a:solidFill>
                                      <a:effectLst/>
                                      <a:latin typeface="Cambria Math"/>
                                    </a:rPr>
                                  </m:ctrlPr>
                                </m:sSubPr>
                                <m:e>
                                  <m:r>
                                    <a:rPr lang="en-GB" sz="1800" b="0" i="1">
                                      <a:solidFill>
                                        <a:schemeClr val="tx1"/>
                                      </a:solidFill>
                                      <a:effectLst/>
                                      <a:latin typeface="Cambria Math"/>
                                    </a:rPr>
                                    <m:t>𝑟</m:t>
                                  </m:r>
                                </m:e>
                                <m:sub>
                                  <m:r>
                                    <a:rPr lang="en-GB" sz="1800" b="0" i="1">
                                      <a:solidFill>
                                        <a:schemeClr val="tx1"/>
                                      </a:solidFill>
                                      <a:effectLst/>
                                      <a:latin typeface="Cambria Math"/>
                                    </a:rPr>
                                    <m:t>𝑗</m:t>
                                  </m:r>
                                </m:sub>
                              </m:sSub>
                              <m:r>
                                <a:rPr lang="en-GB" sz="1800" b="0" i="1">
                                  <a:solidFill>
                                    <a:schemeClr val="tx1"/>
                                  </a:solidFill>
                                  <a:effectLst/>
                                  <a:latin typeface="Cambria Math"/>
                                </a:rPr>
                                <m:t>+</m:t>
                              </m:r>
                              <m:box>
                                <m:boxPr>
                                  <m:ctrlPr>
                                    <a:rPr lang="en-GB" sz="1800" b="0" i="1">
                                      <a:solidFill>
                                        <a:schemeClr val="tx1"/>
                                      </a:solidFill>
                                      <a:effectLst/>
                                      <a:latin typeface="Cambria Math"/>
                                    </a:rPr>
                                  </m:ctrlPr>
                                </m:boxPr>
                                <m:e>
                                  <m:argPr>
                                    <m:argSz m:val="-1"/>
                                  </m:argPr>
                                  <m:f>
                                    <m:fPr>
                                      <m:ctrlPr>
                                        <a:rPr lang="en-GB" sz="1800" b="0" i="1">
                                          <a:solidFill>
                                            <a:schemeClr val="tx1"/>
                                          </a:solidFill>
                                          <a:effectLst/>
                                          <a:latin typeface="Cambria Math"/>
                                        </a:rPr>
                                      </m:ctrlPr>
                                    </m:fPr>
                                    <m:num>
                                      <m:sSub>
                                        <m:sSubPr>
                                          <m:ctrlPr>
                                            <a:rPr lang="en-GB" sz="1800" i="1">
                                              <a:solidFill>
                                                <a:schemeClr val="tx1"/>
                                              </a:solidFill>
                                              <a:effectLst/>
                                              <a:latin typeface="Cambria Math"/>
                                            </a:rPr>
                                          </m:ctrlPr>
                                        </m:sSubPr>
                                        <m:e>
                                          <m:r>
                                            <a:rPr lang="en-GB" sz="1800" b="0" i="1">
                                              <a:solidFill>
                                                <a:schemeClr val="tx1"/>
                                              </a:solidFill>
                                              <a:effectLst/>
                                              <a:latin typeface="Cambria Math"/>
                                            </a:rPr>
                                            <m:t>𝑤</m:t>
                                          </m:r>
                                        </m:e>
                                        <m:sub>
                                          <m:r>
                                            <a:rPr lang="en-GB" sz="1800" b="0" i="1">
                                              <a:solidFill>
                                                <a:schemeClr val="tx1"/>
                                              </a:solidFill>
                                              <a:effectLst/>
                                              <a:latin typeface="Cambria Math"/>
                                            </a:rPr>
                                            <m:t>𝑗</m:t>
                                          </m:r>
                                        </m:sub>
                                      </m:sSub>
                                    </m:num>
                                    <m:den>
                                      <m:r>
                                        <a:rPr lang="en-GB" sz="1800" b="0" i="1">
                                          <a:solidFill>
                                            <a:schemeClr val="tx1"/>
                                          </a:solidFill>
                                          <a:effectLst/>
                                          <a:latin typeface="Cambria Math"/>
                                        </a:rPr>
                                        <m:t>2</m:t>
                                      </m:r>
                                    </m:den>
                                  </m:f>
                                </m:e>
                              </m:box>
                              <m:r>
                                <a:rPr lang="en-GB" sz="1800" b="0" i="1">
                                  <a:solidFill>
                                    <a:schemeClr val="tx1"/>
                                  </a:solidFill>
                                  <a:effectLst/>
                                  <a:latin typeface="Cambria Math"/>
                                </a:rPr>
                                <m:t>)</m:t>
                              </m:r>
                            </m:e>
                            <m:sup>
                              <m:r>
                                <a:rPr lang="en-GB" sz="1800" b="0" i="1">
                                  <a:solidFill>
                                    <a:schemeClr val="tx1"/>
                                  </a:solidFill>
                                  <a:effectLst/>
                                  <a:latin typeface="Cambria Math"/>
                                </a:rPr>
                                <m:t>𝑛</m:t>
                              </m:r>
                            </m:sup>
                          </m:sSup>
                          <m:r>
                            <a:rPr lang="en-GB" sz="1800" b="0" i="1">
                              <a:solidFill>
                                <a:schemeClr val="tx1"/>
                              </a:solidFill>
                              <a:effectLst/>
                              <a:latin typeface="Cambria Math"/>
                            </a:rPr>
                            <m:t>−</m:t>
                          </m:r>
                          <m:sSup>
                            <m:sSupPr>
                              <m:ctrlPr>
                                <a:rPr lang="en-GB" sz="1800" b="0" i="1">
                                  <a:solidFill>
                                    <a:schemeClr val="tx1"/>
                                  </a:solidFill>
                                  <a:effectLst/>
                                  <a:latin typeface="Cambria Math"/>
                                </a:rPr>
                              </m:ctrlPr>
                            </m:sSupPr>
                            <m:e>
                              <m:r>
                                <a:rPr lang="en-GB" sz="1800" b="0" i="1">
                                  <a:solidFill>
                                    <a:schemeClr val="tx1"/>
                                  </a:solidFill>
                                  <a:effectLst/>
                                  <a:latin typeface="Cambria Math"/>
                                </a:rPr>
                                <m:t>(</m:t>
                              </m:r>
                              <m:sSub>
                                <m:sSubPr>
                                  <m:ctrlPr>
                                    <a:rPr lang="en-GB" sz="1800" i="1">
                                      <a:solidFill>
                                        <a:schemeClr val="tx1"/>
                                      </a:solidFill>
                                      <a:effectLst/>
                                      <a:latin typeface="Cambria Math"/>
                                    </a:rPr>
                                  </m:ctrlPr>
                                </m:sSubPr>
                                <m:e>
                                  <m:r>
                                    <a:rPr lang="en-GB" sz="1800" b="0" i="1">
                                      <a:solidFill>
                                        <a:schemeClr val="tx1"/>
                                      </a:solidFill>
                                      <a:effectLst/>
                                      <a:latin typeface="Cambria Math"/>
                                    </a:rPr>
                                    <m:t>𝑟</m:t>
                                  </m:r>
                                </m:e>
                                <m:sub>
                                  <m:r>
                                    <a:rPr lang="en-GB" sz="1800" b="0" i="1">
                                      <a:solidFill>
                                        <a:schemeClr val="tx1"/>
                                      </a:solidFill>
                                      <a:effectLst/>
                                      <a:latin typeface="Cambria Math"/>
                                    </a:rPr>
                                    <m:t>𝑗</m:t>
                                  </m:r>
                                </m:sub>
                              </m:sSub>
                              <m:r>
                                <m:rPr>
                                  <m:brk m:alnAt="63"/>
                                </m:rPr>
                                <a:rPr lang="en-GB" sz="1800" b="0" i="1">
                                  <a:solidFill>
                                    <a:schemeClr val="tx1"/>
                                  </a:solidFill>
                                  <a:effectLst/>
                                  <a:latin typeface="Cambria Math"/>
                                </a:rPr>
                                <m:t>−</m:t>
                              </m:r>
                              <m:box>
                                <m:boxPr>
                                  <m:ctrlPr>
                                    <a:rPr lang="en-GB" sz="1800" b="0" i="1">
                                      <a:solidFill>
                                        <a:schemeClr val="tx1"/>
                                      </a:solidFill>
                                      <a:effectLst/>
                                      <a:latin typeface="Cambria Math"/>
                                    </a:rPr>
                                  </m:ctrlPr>
                                </m:boxPr>
                                <m:e>
                                  <m:argPr>
                                    <m:argSz m:val="-1"/>
                                  </m:argPr>
                                  <m:f>
                                    <m:fPr>
                                      <m:ctrlPr>
                                        <a:rPr lang="en-GB" sz="1800" b="0" i="1">
                                          <a:solidFill>
                                            <a:schemeClr val="tx1"/>
                                          </a:solidFill>
                                          <a:effectLst/>
                                          <a:latin typeface="Cambria Math"/>
                                        </a:rPr>
                                      </m:ctrlPr>
                                    </m:fPr>
                                    <m:num>
                                      <m:sSub>
                                        <m:sSubPr>
                                          <m:ctrlPr>
                                            <a:rPr lang="en-GB" sz="1800" i="1">
                                              <a:solidFill>
                                                <a:schemeClr val="tx1"/>
                                              </a:solidFill>
                                              <a:effectLst/>
                                              <a:latin typeface="Cambria Math"/>
                                            </a:rPr>
                                          </m:ctrlPr>
                                        </m:sSubPr>
                                        <m:e>
                                          <m:r>
                                            <a:rPr lang="en-GB" sz="1800" b="0" i="1">
                                              <a:solidFill>
                                                <a:schemeClr val="tx1"/>
                                              </a:solidFill>
                                              <a:effectLst/>
                                              <a:latin typeface="Cambria Math"/>
                                            </a:rPr>
                                            <m:t>𝑤</m:t>
                                          </m:r>
                                        </m:e>
                                        <m:sub>
                                          <m:r>
                                            <a:rPr lang="en-GB" sz="1800" b="0" i="1">
                                              <a:solidFill>
                                                <a:schemeClr val="tx1"/>
                                              </a:solidFill>
                                              <a:effectLst/>
                                              <a:latin typeface="Cambria Math"/>
                                            </a:rPr>
                                            <m:t>𝑗</m:t>
                                          </m:r>
                                        </m:sub>
                                      </m:sSub>
                                    </m:num>
                                    <m:den>
                                      <m:r>
                                        <a:rPr lang="en-GB" sz="1800" b="0" i="1">
                                          <a:solidFill>
                                            <a:schemeClr val="tx1"/>
                                          </a:solidFill>
                                          <a:effectLst/>
                                          <a:latin typeface="Cambria Math"/>
                                        </a:rPr>
                                        <m:t>2</m:t>
                                      </m:r>
                                    </m:den>
                                  </m:f>
                                </m:e>
                              </m:box>
                              <m:r>
                                <a:rPr lang="en-GB" sz="1800" b="0" i="1">
                                  <a:solidFill>
                                    <a:schemeClr val="tx1"/>
                                  </a:solidFill>
                                  <a:effectLst/>
                                  <a:latin typeface="Cambria Math"/>
                                </a:rPr>
                                <m:t>)</m:t>
                              </m:r>
                            </m:e>
                            <m:sup>
                              <m:r>
                                <a:rPr lang="en-GB" sz="1800" b="0" i="1">
                                  <a:solidFill>
                                    <a:schemeClr val="tx1"/>
                                  </a:solidFill>
                                  <a:effectLst/>
                                  <a:latin typeface="Cambria Math"/>
                                </a:rPr>
                                <m:t>𝑛</m:t>
                              </m:r>
                            </m:sup>
                          </m:sSup>
                        </m:e>
                      </m:d>
                    </m:oMath>
                  </m:oMathPara>
                </a14:m>
                <a:endParaRPr lang="en-GB" sz="1800" dirty="0"/>
              </a:p>
            </p:txBody>
          </p:sp>
        </mc:Choice>
        <mc:Fallback xmlns="">
          <p:sp>
            <p:nvSpPr>
              <p:cNvPr id="7" name="TextBox 4"/>
              <p:cNvSpPr txBox="1">
                <a:spLocks noRot="1" noChangeAspect="1" noMove="1" noResize="1" noEditPoints="1" noAdjustHandles="1" noChangeArrowheads="1" noChangeShapeType="1" noTextEdit="1"/>
              </p:cNvSpPr>
              <p:nvPr/>
            </p:nvSpPr>
            <p:spPr>
              <a:xfrm>
                <a:off x="5643431" y="2168860"/>
                <a:ext cx="3954085" cy="725904"/>
              </a:xfrm>
              <a:prstGeom prst="rect">
                <a:avLst/>
              </a:prstGeom>
              <a:blipFill rotWithShape="1">
                <a:blip r:embed="rId4"/>
                <a:stretch>
                  <a:fillRect/>
                </a:stretch>
              </a:blipFill>
            </p:spPr>
            <p:txBody>
              <a:bodyPr/>
              <a:lstStyle/>
              <a:p>
                <a:r>
                  <a:rPr lang="en-GB">
                    <a:noFill/>
                  </a:rPr>
                  <a:t> </a:t>
                </a:r>
              </a:p>
            </p:txBody>
          </p:sp>
        </mc:Fallback>
      </mc:AlternateContent>
      <p:pic>
        <p:nvPicPr>
          <p:cNvPr id="10" name="Picture 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4136" y="728700"/>
            <a:ext cx="5868652" cy="3312368"/>
          </a:xfrm>
          <a:prstGeom prst="rect">
            <a:avLst/>
          </a:prstGeom>
          <a:noFill/>
          <a:ln>
            <a:noFill/>
          </a:ln>
        </p:spPr>
      </p:pic>
      <p:sp>
        <p:nvSpPr>
          <p:cNvPr id="11" name="Rectangle 10"/>
          <p:cNvSpPr/>
          <p:nvPr/>
        </p:nvSpPr>
        <p:spPr>
          <a:xfrm>
            <a:off x="216024" y="3969060"/>
            <a:ext cx="9597516" cy="2308324"/>
          </a:xfrm>
          <a:prstGeom prst="rect">
            <a:avLst/>
          </a:prstGeom>
        </p:spPr>
        <p:txBody>
          <a:bodyPr wrap="square">
            <a:spAutoFit/>
          </a:bodyPr>
          <a:lstStyle/>
          <a:p>
            <a:pPr algn="l">
              <a:spcBef>
                <a:spcPts val="0"/>
              </a:spcBef>
            </a:pPr>
            <a:r>
              <a:rPr lang="en-GB" sz="1800" dirty="0" smtClean="0">
                <a:solidFill>
                  <a:srgbClr val="FF6600"/>
                </a:solidFill>
                <a:latin typeface="Calibri" pitchFamily="34" charset="0"/>
                <a:cs typeface="Calibri" pitchFamily="34" charset="0"/>
              </a:rPr>
              <a:t>Open issues:</a:t>
            </a:r>
          </a:p>
          <a:p>
            <a:pPr marL="285750" indent="-285750" algn="l">
              <a:spcBef>
                <a:spcPts val="0"/>
              </a:spcBef>
              <a:buFont typeface="Arial" pitchFamily="34" charset="0"/>
              <a:buChar char="•"/>
            </a:pPr>
            <a:r>
              <a:rPr lang="en-GB" sz="1800" dirty="0" smtClean="0">
                <a:latin typeface="Calibri" pitchFamily="34" charset="0"/>
                <a:cs typeface="Calibri" pitchFamily="34" charset="0"/>
              </a:rPr>
              <a:t>integrator drift is very sensitive to calibration errors </a:t>
            </a:r>
            <a:r>
              <a:rPr lang="en-GB" sz="1800" dirty="0" smtClean="0">
                <a:latin typeface="Calibri" pitchFamily="34" charset="0"/>
                <a:cs typeface="Calibri" pitchFamily="34" charset="0"/>
                <a:sym typeface="Symbol"/>
              </a:rPr>
              <a:t> </a:t>
            </a:r>
            <a:r>
              <a:rPr lang="en-GB" sz="1800" u="sng" dirty="0" smtClean="0">
                <a:latin typeface="Calibri" pitchFamily="34" charset="0"/>
                <a:cs typeface="Calibri" pitchFamily="34" charset="0"/>
                <a:sym typeface="Symbol"/>
              </a:rPr>
              <a:t>only B1 and B2 OK </a:t>
            </a:r>
            <a:r>
              <a:rPr lang="en-GB" sz="1800" dirty="0" smtClean="0">
                <a:latin typeface="Calibri" pitchFamily="34" charset="0"/>
                <a:cs typeface="Calibri" pitchFamily="34" charset="0"/>
                <a:sym typeface="Symbol"/>
              </a:rPr>
              <a:t>for the moment</a:t>
            </a:r>
            <a:br>
              <a:rPr lang="en-GB" sz="1800" dirty="0" smtClean="0">
                <a:latin typeface="Calibri" pitchFamily="34" charset="0"/>
                <a:cs typeface="Calibri" pitchFamily="34" charset="0"/>
                <a:sym typeface="Symbol"/>
              </a:rPr>
            </a:br>
            <a:r>
              <a:rPr lang="en-GB" sz="1800" dirty="0" smtClean="0">
                <a:latin typeface="Calibri" pitchFamily="34" charset="0"/>
                <a:cs typeface="Calibri" pitchFamily="34" charset="0"/>
                <a:sym typeface="Symbol"/>
              </a:rPr>
              <a:t>(more accurate calibration in preparation)</a:t>
            </a:r>
            <a:endParaRPr lang="en-GB" sz="1800" dirty="0" smtClean="0">
              <a:latin typeface="Calibri" pitchFamily="34" charset="0"/>
              <a:cs typeface="Calibri" pitchFamily="34" charset="0"/>
            </a:endParaRPr>
          </a:p>
          <a:p>
            <a:pPr marL="285750" indent="-285750" algn="l">
              <a:spcBef>
                <a:spcPts val="0"/>
              </a:spcBef>
              <a:buFont typeface="Arial" pitchFamily="34" charset="0"/>
              <a:buChar char="•"/>
            </a:pPr>
            <a:r>
              <a:rPr lang="en-GB" sz="1800" dirty="0" smtClean="0">
                <a:latin typeface="Calibri" pitchFamily="34" charset="0"/>
                <a:cs typeface="Calibri" pitchFamily="34" charset="0"/>
              </a:rPr>
              <a:t>truncation error due to neglected n</a:t>
            </a:r>
            <a:r>
              <a:rPr lang="en-GB" sz="1800" dirty="0" smtClean="0">
                <a:latin typeface="Calibri" pitchFamily="34" charset="0"/>
                <a:cs typeface="Calibri" pitchFamily="34" charset="0"/>
                <a:sym typeface="Symbol"/>
              </a:rPr>
              <a:t>6 </a:t>
            </a:r>
            <a:r>
              <a:rPr lang="en-GB" sz="1800" dirty="0" smtClean="0">
                <a:latin typeface="Calibri" pitchFamily="34" charset="0"/>
                <a:cs typeface="Calibri" pitchFamily="34" charset="0"/>
              </a:rPr>
              <a:t>harmonics to be evaluated</a:t>
            </a:r>
          </a:p>
          <a:p>
            <a:pPr marL="285750" indent="-285750" algn="l">
              <a:spcBef>
                <a:spcPts val="0"/>
              </a:spcBef>
              <a:buFont typeface="Arial" pitchFamily="34" charset="0"/>
              <a:buChar char="•"/>
            </a:pPr>
            <a:r>
              <a:rPr lang="en-GB" sz="1800" dirty="0" smtClean="0">
                <a:latin typeface="Calibri" pitchFamily="34" charset="0"/>
                <a:cs typeface="Calibri" pitchFamily="34" charset="0"/>
              </a:rPr>
              <a:t>major improvements planned:</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 </a:t>
            </a:r>
            <a:r>
              <a:rPr lang="en-GB" sz="1800" u="sng" dirty="0" err="1" smtClean="0">
                <a:latin typeface="Calibri" pitchFamily="34" charset="0"/>
                <a:cs typeface="Calibri" pitchFamily="34" charset="0"/>
              </a:rPr>
              <a:t>analog</a:t>
            </a:r>
            <a:r>
              <a:rPr lang="en-GB" sz="1800" u="sng" dirty="0" smtClean="0">
                <a:latin typeface="Calibri" pitchFamily="34" charset="0"/>
                <a:cs typeface="Calibri" pitchFamily="34" charset="0"/>
              </a:rPr>
              <a:t> bucking</a:t>
            </a:r>
            <a:r>
              <a:rPr lang="en-GB" sz="1800" dirty="0" smtClean="0">
                <a:latin typeface="Calibri" pitchFamily="34" charset="0"/>
                <a:cs typeface="Calibri" pitchFamily="34" charset="0"/>
              </a:rPr>
              <a:t> of main components</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 </a:t>
            </a:r>
            <a:r>
              <a:rPr lang="en-GB" sz="1800" u="sng" dirty="0" smtClean="0">
                <a:latin typeface="Calibri" pitchFamily="34" charset="0"/>
                <a:cs typeface="Calibri" pitchFamily="34" charset="0"/>
              </a:rPr>
              <a:t>circular array of tangential coils</a:t>
            </a:r>
            <a:r>
              <a:rPr lang="en-GB" sz="1800" dirty="0" smtClean="0">
                <a:latin typeface="Calibri" pitchFamily="34" charset="0"/>
                <a:cs typeface="Calibri" pitchFamily="34" charset="0"/>
              </a:rPr>
              <a:t> (well conditioned calibration + skew harmonics + possibility of rotation to measure accurately remanent harmonic components )</a:t>
            </a:r>
          </a:p>
        </p:txBody>
      </p:sp>
      <p:sp>
        <p:nvSpPr>
          <p:cNvPr id="2" name="Rectangle 1"/>
          <p:cNvSpPr/>
          <p:nvPr/>
        </p:nvSpPr>
        <p:spPr>
          <a:xfrm>
            <a:off x="3008784" y="328010"/>
            <a:ext cx="3139962" cy="369332"/>
          </a:xfrm>
          <a:prstGeom prst="rect">
            <a:avLst/>
          </a:prstGeom>
        </p:spPr>
        <p:txBody>
          <a:bodyPr wrap="none">
            <a:spAutoFit/>
          </a:bodyPr>
          <a:lstStyle/>
          <a:p>
            <a:pPr algn="l">
              <a:spcBef>
                <a:spcPts val="0"/>
              </a:spcBef>
            </a:pPr>
            <a:r>
              <a:rPr lang="en-GB" sz="1800" dirty="0" smtClean="0">
                <a:latin typeface="Calibri" pitchFamily="34" charset="0"/>
                <a:cs typeface="Calibri" pitchFamily="34" charset="0"/>
              </a:rPr>
              <a:t>5</a:t>
            </a:r>
            <a:r>
              <a:rPr lang="en-GB" sz="1800" dirty="0" smtClean="0">
                <a:latin typeface="Calibri" pitchFamily="34" charset="0"/>
                <a:cs typeface="Calibri" pitchFamily="34" charset="0"/>
                <a:sym typeface="Symbol"/>
              </a:rPr>
              <a:t></a:t>
            </a:r>
            <a:r>
              <a:rPr lang="en-GB" sz="1800" dirty="0" smtClean="0">
                <a:latin typeface="Calibri" pitchFamily="34" charset="0"/>
                <a:cs typeface="Calibri" pitchFamily="34" charset="0"/>
              </a:rPr>
              <a:t> measured integrated fluxes  </a:t>
            </a:r>
            <a:endParaRPr lang="en-GB" sz="1800" dirty="0">
              <a:latin typeface="Calibri" pitchFamily="34" charset="0"/>
              <a:cs typeface="Calibri" pitchFamily="34" charset="0"/>
            </a:endParaRPr>
          </a:p>
        </p:txBody>
      </p:sp>
      <p:sp>
        <p:nvSpPr>
          <p:cNvPr id="13" name="Rectangle 12"/>
          <p:cNvSpPr/>
          <p:nvPr/>
        </p:nvSpPr>
        <p:spPr>
          <a:xfrm>
            <a:off x="7797316" y="260648"/>
            <a:ext cx="1923155" cy="646331"/>
          </a:xfrm>
          <a:prstGeom prst="rect">
            <a:avLst/>
          </a:prstGeom>
        </p:spPr>
        <p:txBody>
          <a:bodyPr wrap="none">
            <a:spAutoFit/>
          </a:bodyPr>
          <a:lstStyle/>
          <a:p>
            <a:pPr>
              <a:spcBef>
                <a:spcPts val="0"/>
              </a:spcBef>
            </a:pPr>
            <a:r>
              <a:rPr lang="en-GB" sz="1800" dirty="0" smtClean="0">
                <a:latin typeface="Calibri" pitchFamily="34" charset="0"/>
                <a:cs typeface="Calibri" pitchFamily="34" charset="0"/>
              </a:rPr>
              <a:t>wanted harmonics</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(normal only)</a:t>
            </a:r>
            <a:endParaRPr lang="en-GB" sz="1800" dirty="0">
              <a:latin typeface="Calibri" pitchFamily="34" charset="0"/>
              <a:cs typeface="Calibri" pitchFamily="34" charset="0"/>
            </a:endParaRPr>
          </a:p>
        </p:txBody>
      </p:sp>
      <p:sp>
        <p:nvSpPr>
          <p:cNvPr id="14" name="Rectangle 13"/>
          <p:cNvSpPr/>
          <p:nvPr/>
        </p:nvSpPr>
        <p:spPr>
          <a:xfrm>
            <a:off x="5354516" y="2894764"/>
            <a:ext cx="4015778" cy="923330"/>
          </a:xfrm>
          <a:prstGeom prst="rect">
            <a:avLst/>
          </a:prstGeom>
        </p:spPr>
        <p:txBody>
          <a:bodyPr wrap="none">
            <a:spAutoFit/>
          </a:bodyPr>
          <a:lstStyle/>
          <a:p>
            <a:pPr>
              <a:spcBef>
                <a:spcPts val="0"/>
              </a:spcBef>
            </a:pPr>
            <a:r>
              <a:rPr lang="en-GB" sz="1800" dirty="0" smtClean="0">
                <a:latin typeface="Calibri" pitchFamily="34" charset="0"/>
                <a:cs typeface="Calibri" pitchFamily="34" charset="0"/>
              </a:rPr>
              <a:t>weight matrix </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(NB: problem intrinsically ill-conditioned </a:t>
            </a:r>
            <a:br>
              <a:rPr lang="en-GB" sz="1800" dirty="0" smtClean="0">
                <a:latin typeface="Calibri" pitchFamily="34" charset="0"/>
                <a:cs typeface="Calibri" pitchFamily="34" charset="0"/>
              </a:rPr>
            </a:br>
            <a:r>
              <a:rPr lang="en-GB" sz="1800" dirty="0" smtClean="0">
                <a:latin typeface="Calibri" pitchFamily="34" charset="0"/>
                <a:cs typeface="Calibri" pitchFamily="34" charset="0"/>
              </a:rPr>
              <a:t>due to its polynomial-fitting nature)</a:t>
            </a:r>
            <a:endParaRPr lang="en-GB" sz="1800" dirty="0">
              <a:latin typeface="Calibri" pitchFamily="34" charset="0"/>
              <a:cs typeface="Calibri" pitchFamily="34" charset="0"/>
            </a:endParaRPr>
          </a:p>
        </p:txBody>
      </p:sp>
      <p:cxnSp>
        <p:nvCxnSpPr>
          <p:cNvPr id="5" name="Straight Arrow Connector 4"/>
          <p:cNvCxnSpPr/>
          <p:nvPr/>
        </p:nvCxnSpPr>
        <p:spPr bwMode="auto">
          <a:xfrm flipH="1">
            <a:off x="3296816" y="702760"/>
            <a:ext cx="828092" cy="674012"/>
          </a:xfrm>
          <a:prstGeom prst="straightConnector1">
            <a:avLst/>
          </a:prstGeom>
          <a:solidFill>
            <a:schemeClr val="accent1"/>
          </a:solidFill>
          <a:ln w="28575" cap="flat" cmpd="sng" algn="ctr">
            <a:solidFill>
              <a:srgbClr val="FFFF00"/>
            </a:solidFill>
            <a:prstDash val="solid"/>
            <a:round/>
            <a:headEnd type="none" w="med" len="med"/>
            <a:tailEnd type="arrow"/>
          </a:ln>
          <a:effectLst/>
        </p:spPr>
      </p:cxnSp>
      <p:cxnSp>
        <p:nvCxnSpPr>
          <p:cNvPr id="17" name="Straight Arrow Connector 16"/>
          <p:cNvCxnSpPr/>
          <p:nvPr/>
        </p:nvCxnSpPr>
        <p:spPr bwMode="auto">
          <a:xfrm>
            <a:off x="4124908" y="702760"/>
            <a:ext cx="1692188" cy="489406"/>
          </a:xfrm>
          <a:prstGeom prst="straightConnector1">
            <a:avLst/>
          </a:prstGeom>
          <a:solidFill>
            <a:schemeClr val="accent1"/>
          </a:solidFill>
          <a:ln w="28575" cap="flat" cmpd="sng" algn="ctr">
            <a:solidFill>
              <a:srgbClr val="FFFF00"/>
            </a:solidFill>
            <a:prstDash val="solid"/>
            <a:round/>
            <a:headEnd type="none" w="med" len="med"/>
            <a:tailEnd type="arrow"/>
          </a:ln>
          <a:effectLst/>
        </p:spPr>
      </p:cxnSp>
      <p:cxnSp>
        <p:nvCxnSpPr>
          <p:cNvPr id="20" name="Straight Arrow Connector 19"/>
          <p:cNvCxnSpPr>
            <a:stCxn id="13" idx="2"/>
          </p:cNvCxnSpPr>
          <p:nvPr/>
        </p:nvCxnSpPr>
        <p:spPr bwMode="auto">
          <a:xfrm flipH="1">
            <a:off x="7905328" y="906979"/>
            <a:ext cx="853566" cy="206989"/>
          </a:xfrm>
          <a:prstGeom prst="straightConnector1">
            <a:avLst/>
          </a:prstGeom>
          <a:solidFill>
            <a:schemeClr val="accent1"/>
          </a:solidFill>
          <a:ln w="28575" cap="flat" cmpd="sng" algn="ctr">
            <a:solidFill>
              <a:srgbClr val="FFFF00"/>
            </a:solidFill>
            <a:prstDash val="solid"/>
            <a:round/>
            <a:headEnd type="none" w="med" len="med"/>
            <a:tailEnd type="arrow"/>
          </a:ln>
          <a:effectLst/>
        </p:spPr>
      </p:cxnSp>
      <p:cxnSp>
        <p:nvCxnSpPr>
          <p:cNvPr id="23" name="Straight Arrow Connector 22"/>
          <p:cNvCxnSpPr/>
          <p:nvPr/>
        </p:nvCxnSpPr>
        <p:spPr bwMode="auto">
          <a:xfrm flipV="1">
            <a:off x="5817096" y="1499654"/>
            <a:ext cx="1206134" cy="849226"/>
          </a:xfrm>
          <a:prstGeom prst="straightConnector1">
            <a:avLst/>
          </a:prstGeom>
          <a:solidFill>
            <a:schemeClr val="accent1"/>
          </a:solidFill>
          <a:ln w="28575" cap="flat" cmpd="sng" algn="ctr">
            <a:solidFill>
              <a:srgbClr val="FFFF00"/>
            </a:solidFill>
            <a:prstDash val="solid"/>
            <a:round/>
            <a:headEnd type="none" w="med" len="med"/>
            <a:tailEnd type="arrow"/>
          </a:ln>
          <a:effectLst/>
        </p:spPr>
      </p:cxnSp>
    </p:spTree>
    <p:extLst>
      <p:ext uri="{BB962C8B-B14F-4D97-AF65-F5344CB8AC3E}">
        <p14:creationId xmlns:p14="http://schemas.microsoft.com/office/powerpoint/2010/main" val="2039629838"/>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3008784" y="2132856"/>
            <a:ext cx="4187748" cy="2062103"/>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Test results </a:t>
            </a:r>
            <a:br>
              <a:rPr lang="en-US" sz="6400" b="1" dirty="0" smtClean="0">
                <a:solidFill>
                  <a:srgbClr val="00B050"/>
                </a:solidFill>
                <a:latin typeface="Calibri" pitchFamily="34" charset="0"/>
                <a:cs typeface="Tahoma" pitchFamily="34" charset="0"/>
              </a:rPr>
            </a:br>
            <a:r>
              <a:rPr lang="en-US" sz="6400" b="1" dirty="0" smtClean="0">
                <a:solidFill>
                  <a:srgbClr val="00B050"/>
                </a:solidFill>
                <a:latin typeface="Calibri" pitchFamily="34" charset="0"/>
                <a:cs typeface="Tahoma" pitchFamily="34" charset="0"/>
              </a:rPr>
              <a:t>highlights</a:t>
            </a:r>
            <a:endParaRPr lang="en-GB" sz="6400" b="1" dirty="0">
              <a:solidFill>
                <a:srgbClr val="00B050"/>
              </a:solidFill>
            </a:endParaRPr>
          </a:p>
        </p:txBody>
      </p:sp>
    </p:spTree>
    <p:extLst>
      <p:ext uri="{BB962C8B-B14F-4D97-AF65-F5344CB8AC3E}">
        <p14:creationId xmlns:p14="http://schemas.microsoft.com/office/powerpoint/2010/main" val="1847370341"/>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Dipole transfer function</a:t>
              </a:r>
              <a:endParaRPr lang="en-US" sz="1800" b="1" dirty="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sp>
        <p:nvSpPr>
          <p:cNvPr id="8" name="Rectangle 11"/>
          <p:cNvSpPr>
            <a:spLocks noChangeArrowheads="1"/>
          </p:cNvSpPr>
          <p:nvPr/>
        </p:nvSpPr>
        <p:spPr bwMode="auto">
          <a:xfrm>
            <a:off x="1244588" y="5841268"/>
            <a:ext cx="69889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800" b="1" dirty="0">
                <a:solidFill>
                  <a:schemeClr val="accent2"/>
                </a:solidFill>
                <a:latin typeface="Calibri" pitchFamily="34" charset="0"/>
              </a:rPr>
              <a:t>Pre-cycling at high field </a:t>
            </a:r>
            <a:r>
              <a:rPr lang="en-GB" sz="1800" b="1" dirty="0" smtClean="0">
                <a:solidFill>
                  <a:schemeClr val="accent2"/>
                </a:solidFill>
                <a:latin typeface="Calibri" pitchFamily="34" charset="0"/>
              </a:rPr>
              <a:t>+ higher minimum current</a:t>
            </a:r>
            <a:r>
              <a:rPr lang="en-US" sz="1800" b="1" dirty="0" smtClean="0">
                <a:solidFill>
                  <a:schemeClr val="accent2"/>
                </a:solidFill>
                <a:latin typeface="Calibri" pitchFamily="34" charset="0"/>
              </a:rPr>
              <a:t> </a:t>
            </a:r>
            <a:r>
              <a:rPr lang="en-US" sz="1800" b="1" dirty="0" smtClean="0">
                <a:solidFill>
                  <a:schemeClr val="accent2"/>
                </a:solidFill>
                <a:latin typeface="Calibri" pitchFamily="34" charset="0"/>
                <a:sym typeface="Symbol"/>
              </a:rPr>
              <a:t> </a:t>
            </a:r>
            <a:r>
              <a:rPr lang="en-US" sz="1800" b="1" dirty="0" smtClean="0">
                <a:solidFill>
                  <a:schemeClr val="accent2"/>
                </a:solidFill>
                <a:latin typeface="Calibri" pitchFamily="34" charset="0"/>
              </a:rPr>
              <a:t>better </a:t>
            </a:r>
            <a:r>
              <a:rPr lang="en-GB" sz="1800" b="1" baseline="0" dirty="0" smtClean="0">
                <a:solidFill>
                  <a:schemeClr val="accent2"/>
                </a:solidFill>
                <a:latin typeface="Calibri" pitchFamily="34" charset="0"/>
              </a:rPr>
              <a:t>field stability</a:t>
            </a:r>
            <a:endParaRPr lang="en-US" sz="1800" b="1" baseline="0" dirty="0">
              <a:solidFill>
                <a:schemeClr val="accent2"/>
              </a:solidFill>
              <a:latin typeface="Calibri" pitchFamily="34" charset="0"/>
            </a:endParaRPr>
          </a:p>
        </p:txBody>
      </p:sp>
      <p:pic>
        <p:nvPicPr>
          <p:cNvPr id="10"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6900" y="1376363"/>
            <a:ext cx="8712200" cy="36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grpSp>
        <p:nvGrpSpPr>
          <p:cNvPr id="4" name="Group 3"/>
          <p:cNvGrpSpPr/>
          <p:nvPr/>
        </p:nvGrpSpPr>
        <p:grpSpPr>
          <a:xfrm>
            <a:off x="2038350" y="609987"/>
            <a:ext cx="7508813" cy="2526913"/>
            <a:chOff x="2038350" y="609987"/>
            <a:chExt cx="7508813" cy="2526913"/>
          </a:xfrm>
        </p:grpSpPr>
        <p:sp>
          <p:nvSpPr>
            <p:cNvPr id="7" name="Rectangle 6"/>
            <p:cNvSpPr>
              <a:spLocks noChangeArrowheads="1"/>
            </p:cNvSpPr>
            <p:nvPr/>
          </p:nvSpPr>
          <p:spPr bwMode="auto">
            <a:xfrm>
              <a:off x="4196916" y="609987"/>
              <a:ext cx="535024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US" sz="1800" dirty="0" smtClean="0">
                  <a:latin typeface="Calibri" pitchFamily="34" charset="0"/>
                  <a:cs typeface="Tahoma" pitchFamily="34" charset="0"/>
                </a:rPr>
                <a:t>large fluctuations due to history-dependent residual field</a:t>
              </a:r>
              <a:endParaRPr lang="en-GB" sz="1800" b="0" baseline="0" dirty="0">
                <a:latin typeface="Calibri" pitchFamily="34" charset="0"/>
                <a:sym typeface="Symbol" pitchFamily="18" charset="2"/>
              </a:endParaRPr>
            </a:p>
          </p:txBody>
        </p:sp>
        <p:sp>
          <p:nvSpPr>
            <p:cNvPr id="11" name="Line 12"/>
            <p:cNvSpPr>
              <a:spLocks noChangeShapeType="1"/>
            </p:cNvSpPr>
            <p:nvPr/>
          </p:nvSpPr>
          <p:spPr bwMode="auto">
            <a:xfrm>
              <a:off x="2038350" y="984250"/>
              <a:ext cx="5543550" cy="2152650"/>
            </a:xfrm>
            <a:custGeom>
              <a:avLst/>
              <a:gdLst>
                <a:gd name="T0" fmla="*/ 2147483647 w 9656"/>
                <a:gd name="T1" fmla="*/ 0 h 10928"/>
                <a:gd name="T2" fmla="*/ 0 w 9656"/>
                <a:gd name="T3" fmla="*/ 424091006 h 10928"/>
                <a:gd name="T4" fmla="*/ 0 60000 65536"/>
                <a:gd name="T5" fmla="*/ 0 60000 65536"/>
                <a:gd name="T6" fmla="*/ 0 w 9656"/>
                <a:gd name="T7" fmla="*/ 0 h 10928"/>
                <a:gd name="T8" fmla="*/ 9656 w 9656"/>
                <a:gd name="T9" fmla="*/ 10928 h 10928"/>
              </a:gdLst>
              <a:ahLst/>
              <a:cxnLst>
                <a:cxn ang="T4">
                  <a:pos x="T0" y="T1"/>
                </a:cxn>
                <a:cxn ang="T5">
                  <a:pos x="T2" y="T3"/>
                </a:cxn>
              </a:cxnLst>
              <a:rect l="T6" t="T7" r="T8" b="T9"/>
              <a:pathLst>
                <a:path w="9656" h="10928">
                  <a:moveTo>
                    <a:pt x="9656" y="0"/>
                  </a:moveTo>
                  <a:cubicBezTo>
                    <a:pt x="5231" y="7840"/>
                    <a:pt x="0" y="10928"/>
                    <a:pt x="0" y="10928"/>
                  </a:cubicBezTo>
                </a:path>
              </a:pathLst>
            </a:custGeom>
            <a:noFill/>
            <a:ln w="3175" cap="flat">
              <a:solidFill>
                <a:schemeClr val="tx1"/>
              </a:solidFill>
              <a:prstDash val="dash"/>
              <a:round/>
              <a:headEnd/>
              <a:tailEnd type="triangle" w="med" len="med"/>
            </a:ln>
            <a:extLst>
              <a:ext uri="{909E8E84-426E-40DD-AFC4-6F175D3DCCD1}">
                <a14:hiddenFill xmlns:a14="http://schemas.microsoft.com/office/drawing/2010/main">
                  <a:solidFill>
                    <a:srgbClr val="FFFFFF"/>
                  </a:solidFill>
                </a14:hiddenFill>
              </a:ext>
            </a:extLst>
          </p:spPr>
          <p:txBody>
            <a:bodyPr lIns="0" tIns="0" rIns="0" bIns="0" anchor="ctr">
              <a:spAutoFit/>
            </a:bodyPr>
            <a:lstStyle/>
            <a:p>
              <a:endParaRPr lang="en-US"/>
            </a:p>
          </p:txBody>
        </p:sp>
      </p:grpSp>
      <p:grpSp>
        <p:nvGrpSpPr>
          <p:cNvPr id="3" name="Group 2"/>
          <p:cNvGrpSpPr/>
          <p:nvPr/>
        </p:nvGrpSpPr>
        <p:grpSpPr>
          <a:xfrm>
            <a:off x="1784648" y="1592796"/>
            <a:ext cx="1800200" cy="2664296"/>
            <a:chOff x="1784648" y="1592796"/>
            <a:chExt cx="1800200" cy="2664296"/>
          </a:xfrm>
        </p:grpSpPr>
        <p:cxnSp>
          <p:nvCxnSpPr>
            <p:cNvPr id="13" name="Straight Connector 12"/>
            <p:cNvCxnSpPr/>
            <p:nvPr/>
          </p:nvCxnSpPr>
          <p:spPr bwMode="auto">
            <a:xfrm flipV="1">
              <a:off x="1784648" y="1592796"/>
              <a:ext cx="0" cy="2052228"/>
            </a:xfrm>
            <a:prstGeom prst="line">
              <a:avLst/>
            </a:prstGeom>
            <a:solidFill>
              <a:schemeClr val="accent1"/>
            </a:solidFill>
            <a:ln w="3175" cap="flat" cmpd="sng" algn="ctr">
              <a:solidFill>
                <a:srgbClr val="FF00FF"/>
              </a:solidFill>
              <a:prstDash val="dashDot"/>
              <a:round/>
              <a:headEnd type="none" w="med" len="med"/>
              <a:tailEnd type="stealth" w="sm" len="sm"/>
            </a:ln>
            <a:effectLst/>
          </p:spPr>
        </p:cxnSp>
        <p:sp>
          <p:nvSpPr>
            <p:cNvPr id="14" name="Rectangle 13"/>
            <p:cNvSpPr/>
            <p:nvPr/>
          </p:nvSpPr>
          <p:spPr>
            <a:xfrm>
              <a:off x="1795092" y="3887760"/>
              <a:ext cx="1609736" cy="369332"/>
            </a:xfrm>
            <a:prstGeom prst="rect">
              <a:avLst/>
            </a:prstGeom>
            <a:ln>
              <a:solidFill>
                <a:srgbClr val="FFFFFF"/>
              </a:solidFill>
            </a:ln>
          </p:spPr>
          <p:txBody>
            <a:bodyPr wrap="none">
              <a:spAutoFit/>
            </a:bodyPr>
            <a:lstStyle/>
            <a:p>
              <a:r>
                <a:rPr lang="en-GB" sz="1800" b="1" dirty="0" smtClean="0">
                  <a:solidFill>
                    <a:srgbClr val="FF00FF"/>
                  </a:solidFill>
                  <a:latin typeface="Calibri" pitchFamily="34" charset="0"/>
                  <a:sym typeface="Symbol"/>
                </a:rPr>
                <a:t>20 A  </a:t>
              </a:r>
              <a:r>
                <a:rPr lang="en-GB" sz="1800" b="1" dirty="0">
                  <a:solidFill>
                    <a:srgbClr val="FF00FF"/>
                  </a:solidFill>
                  <a:latin typeface="Calibri"/>
                </a:rPr>
                <a:t>4.98 </a:t>
              </a:r>
              <a:r>
                <a:rPr lang="en-GB" sz="1800" b="1" dirty="0" err="1">
                  <a:solidFill>
                    <a:srgbClr val="FF00FF"/>
                  </a:solidFill>
                  <a:latin typeface="Calibri"/>
                </a:rPr>
                <a:t>mT</a:t>
              </a:r>
              <a:endParaRPr lang="en-US" sz="1800" b="1" dirty="0">
                <a:solidFill>
                  <a:srgbClr val="FF00FF"/>
                </a:solidFill>
              </a:endParaRPr>
            </a:p>
          </p:txBody>
        </p:sp>
        <p:cxnSp>
          <p:nvCxnSpPr>
            <p:cNvPr id="15" name="Straight Arrow Connector 14"/>
            <p:cNvCxnSpPr/>
            <p:nvPr/>
          </p:nvCxnSpPr>
          <p:spPr bwMode="auto">
            <a:xfrm flipH="1" flipV="1">
              <a:off x="1784648" y="3645025"/>
              <a:ext cx="146702" cy="311678"/>
            </a:xfrm>
            <a:prstGeom prst="straightConnector1">
              <a:avLst/>
            </a:prstGeom>
            <a:solidFill>
              <a:schemeClr val="accent1"/>
            </a:solidFill>
            <a:ln w="3175" cap="flat" cmpd="sng" algn="ctr">
              <a:solidFill>
                <a:srgbClr val="CC00FF"/>
              </a:solidFill>
              <a:prstDash val="solid"/>
              <a:round/>
              <a:headEnd type="none" w="med" len="med"/>
              <a:tailEnd type="arrow"/>
            </a:ln>
            <a:effectLst/>
          </p:spPr>
        </p:cxnSp>
        <p:cxnSp>
          <p:nvCxnSpPr>
            <p:cNvPr id="16" name="Straight Connector 15"/>
            <p:cNvCxnSpPr/>
            <p:nvPr/>
          </p:nvCxnSpPr>
          <p:spPr bwMode="auto">
            <a:xfrm flipV="1">
              <a:off x="2000672" y="2694279"/>
              <a:ext cx="0" cy="1026114"/>
            </a:xfrm>
            <a:prstGeom prst="line">
              <a:avLst/>
            </a:prstGeom>
            <a:solidFill>
              <a:schemeClr val="accent1"/>
            </a:solidFill>
            <a:ln w="3175" cap="flat" cmpd="sng" algn="ctr">
              <a:solidFill>
                <a:srgbClr val="FF00FF"/>
              </a:solidFill>
              <a:prstDash val="dashDot"/>
              <a:round/>
              <a:headEnd type="none" w="med" len="med"/>
              <a:tailEnd type="none" w="med" len="med"/>
            </a:ln>
            <a:effectLst/>
          </p:spPr>
        </p:cxnSp>
        <p:sp>
          <p:nvSpPr>
            <p:cNvPr id="17" name="Rectangle 16"/>
            <p:cNvSpPr/>
            <p:nvPr/>
          </p:nvSpPr>
          <p:spPr>
            <a:xfrm>
              <a:off x="2036026" y="2231576"/>
              <a:ext cx="1548822" cy="369332"/>
            </a:xfrm>
            <a:prstGeom prst="rect">
              <a:avLst/>
            </a:prstGeom>
            <a:ln>
              <a:solidFill>
                <a:srgbClr val="FFFFFF"/>
              </a:solidFill>
            </a:ln>
          </p:spPr>
          <p:txBody>
            <a:bodyPr wrap="none">
              <a:spAutoFit/>
            </a:bodyPr>
            <a:lstStyle/>
            <a:p>
              <a:r>
                <a:rPr lang="en-GB" sz="1800" b="1" dirty="0" smtClean="0">
                  <a:solidFill>
                    <a:srgbClr val="FF00FF"/>
                  </a:solidFill>
                  <a:latin typeface="Calibri" pitchFamily="34" charset="0"/>
                  <a:sym typeface="Symbol"/>
                </a:rPr>
                <a:t>240 A  </a:t>
              </a:r>
              <a:r>
                <a:rPr lang="en-GB" sz="1800" b="1" dirty="0">
                  <a:solidFill>
                    <a:srgbClr val="FF00FF"/>
                  </a:solidFill>
                  <a:latin typeface="Calibri" pitchFamily="34" charset="0"/>
                </a:rPr>
                <a:t>60 </a:t>
              </a:r>
              <a:r>
                <a:rPr lang="en-GB" sz="1800" b="1" dirty="0" err="1">
                  <a:solidFill>
                    <a:srgbClr val="FF00FF"/>
                  </a:solidFill>
                  <a:latin typeface="Calibri" pitchFamily="34" charset="0"/>
                </a:rPr>
                <a:t>mT</a:t>
              </a:r>
              <a:endParaRPr lang="en-US" sz="1800" b="1" dirty="0">
                <a:solidFill>
                  <a:srgbClr val="FF00FF"/>
                </a:solidFill>
              </a:endParaRPr>
            </a:p>
          </p:txBody>
        </p:sp>
        <p:cxnSp>
          <p:nvCxnSpPr>
            <p:cNvPr id="18" name="Straight Arrow Connector 17"/>
            <p:cNvCxnSpPr/>
            <p:nvPr/>
          </p:nvCxnSpPr>
          <p:spPr bwMode="auto">
            <a:xfrm flipH="1">
              <a:off x="2023396" y="2546647"/>
              <a:ext cx="172873" cy="147632"/>
            </a:xfrm>
            <a:prstGeom prst="straightConnector1">
              <a:avLst/>
            </a:prstGeom>
            <a:solidFill>
              <a:schemeClr val="accent1"/>
            </a:solidFill>
            <a:ln w="3175" cap="flat" cmpd="sng" algn="ctr">
              <a:solidFill>
                <a:srgbClr val="CC00FF"/>
              </a:solidFill>
              <a:prstDash val="solid"/>
              <a:round/>
              <a:headEnd type="none" w="med" len="med"/>
              <a:tailEnd type="arrow"/>
            </a:ln>
            <a:effectLst/>
          </p:spPr>
        </p:cxnSp>
      </p:grpSp>
      <p:grpSp>
        <p:nvGrpSpPr>
          <p:cNvPr id="2" name="Group 1"/>
          <p:cNvGrpSpPr/>
          <p:nvPr/>
        </p:nvGrpSpPr>
        <p:grpSpPr>
          <a:xfrm>
            <a:off x="1968566" y="3684588"/>
            <a:ext cx="5932422" cy="1760636"/>
            <a:chOff x="1968566" y="3684588"/>
            <a:chExt cx="5932422" cy="1760636"/>
          </a:xfrm>
        </p:grpSpPr>
        <p:sp>
          <p:nvSpPr>
            <p:cNvPr id="12" name="Line 13"/>
            <p:cNvSpPr>
              <a:spLocks noChangeShapeType="1"/>
            </p:cNvSpPr>
            <p:nvPr/>
          </p:nvSpPr>
          <p:spPr bwMode="auto">
            <a:xfrm>
              <a:off x="6164263" y="3684588"/>
              <a:ext cx="1736725" cy="1495425"/>
            </a:xfrm>
            <a:custGeom>
              <a:avLst/>
              <a:gdLst>
                <a:gd name="T0" fmla="*/ 0 w 10000"/>
                <a:gd name="T1" fmla="*/ 223728578 h 10000"/>
                <a:gd name="T2" fmla="*/ 301566114 w 10000"/>
                <a:gd name="T3" fmla="*/ 0 h 10000"/>
                <a:gd name="T4" fmla="*/ 0 60000 65536"/>
                <a:gd name="T5" fmla="*/ 0 60000 65536"/>
                <a:gd name="T6" fmla="*/ 0 w 10000"/>
                <a:gd name="T7" fmla="*/ 0 h 10000"/>
                <a:gd name="T8" fmla="*/ 10000 w 10000"/>
                <a:gd name="T9" fmla="*/ 10000 h 10000"/>
              </a:gdLst>
              <a:ahLst/>
              <a:cxnLst>
                <a:cxn ang="T4">
                  <a:pos x="T0" y="T1"/>
                </a:cxn>
                <a:cxn ang="T5">
                  <a:pos x="T2" y="T3"/>
                </a:cxn>
              </a:cxnLst>
              <a:rect l="T6" t="T7" r="T8" b="T9"/>
              <a:pathLst>
                <a:path w="10000" h="10000">
                  <a:moveTo>
                    <a:pt x="0" y="10000"/>
                  </a:moveTo>
                  <a:cubicBezTo>
                    <a:pt x="5418" y="6755"/>
                    <a:pt x="7588" y="4034"/>
                    <a:pt x="10000" y="0"/>
                  </a:cubicBezTo>
                </a:path>
              </a:pathLst>
            </a:custGeom>
            <a:noFill/>
            <a:ln w="3175" cap="flat">
              <a:solidFill>
                <a:schemeClr val="tx1"/>
              </a:solidFill>
              <a:prstDash val="dash"/>
              <a:round/>
              <a:headEnd/>
              <a:tailEnd type="triangle" w="med" len="med"/>
            </a:ln>
            <a:extLst>
              <a:ext uri="{909E8E84-426E-40DD-AFC4-6F175D3DCCD1}">
                <a14:hiddenFill xmlns:a14="http://schemas.microsoft.com/office/drawing/2010/main">
                  <a:solidFill>
                    <a:srgbClr val="FFFFFF"/>
                  </a:solidFill>
                </a14:hiddenFill>
              </a:ext>
            </a:extLst>
          </p:spPr>
          <p:txBody>
            <a:bodyPr wrap="none" lIns="0" tIns="0" rIns="0" bIns="0" anchor="ctr">
              <a:spAutoFit/>
            </a:bodyPr>
            <a:lstStyle/>
            <a:p>
              <a:endParaRPr lang="en-US"/>
            </a:p>
          </p:txBody>
        </p:sp>
        <p:sp>
          <p:nvSpPr>
            <p:cNvPr id="20" name="Rectangle 19"/>
            <p:cNvSpPr>
              <a:spLocks noChangeArrowheads="1"/>
            </p:cNvSpPr>
            <p:nvPr/>
          </p:nvSpPr>
          <p:spPr bwMode="auto">
            <a:xfrm>
              <a:off x="1968566" y="5168225"/>
              <a:ext cx="543270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US" sz="1800" dirty="0" smtClean="0">
                  <a:latin typeface="Calibri" pitchFamily="34" charset="0"/>
                  <a:cs typeface="Tahoma" pitchFamily="34" charset="0"/>
                </a:rPr>
                <a:t>going into saturation erases the previous magnetic history</a:t>
              </a:r>
              <a:endParaRPr lang="en-GB" sz="1800" b="0" baseline="0" dirty="0">
                <a:latin typeface="Calibri" pitchFamily="34" charset="0"/>
                <a:sym typeface="Symbol" pitchFamily="18" charset="2"/>
              </a:endParaRPr>
            </a:p>
          </p:txBody>
        </p:sp>
      </p:grpSp>
    </p:spTree>
    <p:extLst>
      <p:ext uri="{BB962C8B-B14F-4D97-AF65-F5344CB8AC3E}">
        <p14:creationId xmlns:p14="http://schemas.microsoft.com/office/powerpoint/2010/main" val="117475154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a:solidFill>
                    <a:srgbClr val="FFFFFF"/>
                  </a:solidFill>
                  <a:effectLst>
                    <a:outerShdw blurRad="38100" dist="38100" dir="2700000" algn="tl">
                      <a:srgbClr val="919191"/>
                    </a:outerShdw>
                  </a:effectLst>
                  <a:latin typeface="Verdana" pitchFamily="34" charset="0"/>
                  <a:sym typeface="Symbol" pitchFamily="18" charset="2"/>
                </a:rPr>
                <a:t>PS beam stability test – April 2010</a:t>
              </a:r>
            </a:p>
          </p:txBody>
        </p:sp>
        <p:sp>
          <p:nvSpPr>
            <p:cNvPr id="25626"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27"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25603"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r="17981"/>
          <a:stretch>
            <a:fillRect/>
          </a:stretch>
        </p:blipFill>
        <p:spPr bwMode="auto">
          <a:xfrm>
            <a:off x="3025775" y="247650"/>
            <a:ext cx="3779838" cy="3144838"/>
          </a:xfrm>
          <a:prstGeom prst="rect">
            <a:avLst/>
          </a:prstGeom>
          <a:noFill/>
          <a:ln w="317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25604" name="Picture 8"/>
          <p:cNvPicPr>
            <a:picLocks noChangeAspect="1" noChangeArrowheads="1"/>
          </p:cNvPicPr>
          <p:nvPr/>
        </p:nvPicPr>
        <p:blipFill>
          <a:blip r:embed="rId4" cstate="print">
            <a:extLst>
              <a:ext uri="{28A0092B-C50C-407E-A947-70E740481C1C}">
                <a14:useLocalDpi xmlns:a14="http://schemas.microsoft.com/office/drawing/2010/main" val="0"/>
              </a:ext>
            </a:extLst>
          </a:blip>
          <a:srcRect t="5702"/>
          <a:stretch>
            <a:fillRect/>
          </a:stretch>
        </p:blipFill>
        <p:spPr bwMode="auto">
          <a:xfrm>
            <a:off x="4916488" y="3392488"/>
            <a:ext cx="4989512" cy="294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25605" name="Picture 9"/>
          <p:cNvPicPr>
            <a:picLocks noChangeAspect="1" noChangeArrowheads="1"/>
          </p:cNvPicPr>
          <p:nvPr/>
        </p:nvPicPr>
        <p:blipFill>
          <a:blip r:embed="rId5" cstate="print">
            <a:extLst>
              <a:ext uri="{28A0092B-C50C-407E-A947-70E740481C1C}">
                <a14:useLocalDpi xmlns:a14="http://schemas.microsoft.com/office/drawing/2010/main" val="0"/>
              </a:ext>
            </a:extLst>
          </a:blip>
          <a:srcRect t="6215"/>
          <a:stretch>
            <a:fillRect/>
          </a:stretch>
        </p:blipFill>
        <p:spPr bwMode="auto">
          <a:xfrm>
            <a:off x="0" y="3422650"/>
            <a:ext cx="4583113" cy="2922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sp>
        <p:nvSpPr>
          <p:cNvPr id="25606" name="Text Box 10"/>
          <p:cNvSpPr txBox="1">
            <a:spLocks noChangeArrowheads="1"/>
          </p:cNvSpPr>
          <p:nvPr/>
        </p:nvSpPr>
        <p:spPr bwMode="auto">
          <a:xfrm>
            <a:off x="3116263" y="6199188"/>
            <a:ext cx="4130675" cy="182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200"/>
              <a:t>Hysteresis curves B</a:t>
            </a:r>
            <a:r>
              <a:rPr lang="en-US" sz="1200" baseline="-25000"/>
              <a:t>F</a:t>
            </a:r>
            <a:r>
              <a:rPr lang="en-US" sz="1200"/>
              <a:t>(I) and B</a:t>
            </a:r>
            <a:r>
              <a:rPr lang="en-US" sz="1200" baseline="-25000"/>
              <a:t>F</a:t>
            </a:r>
            <a:r>
              <a:rPr lang="en-US" sz="1200"/>
              <a:t>(I) – Difference w.r.t. straight line fit</a:t>
            </a:r>
          </a:p>
        </p:txBody>
      </p:sp>
      <p:pic>
        <p:nvPicPr>
          <p:cNvPr id="25607"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295275"/>
            <a:ext cx="2717800" cy="218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pic>
        <p:nvPicPr>
          <p:cNvPr id="25608" name="Picture 1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48488" y="295275"/>
            <a:ext cx="2973387" cy="2332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sp>
        <p:nvSpPr>
          <p:cNvPr id="25609" name="Text Box 14"/>
          <p:cNvSpPr txBox="1">
            <a:spLocks noChangeArrowheads="1"/>
          </p:cNvSpPr>
          <p:nvPr/>
        </p:nvSpPr>
        <p:spPr bwMode="auto">
          <a:xfrm>
            <a:off x="1249363" y="873125"/>
            <a:ext cx="12557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a:solidFill>
                  <a:srgbClr val="FFFFFF"/>
                </a:solidFill>
              </a:rPr>
              <a:t>MRP </a:t>
            </a:r>
            <a:r>
              <a:rPr lang="en-US" sz="1800" b="1">
                <a:solidFill>
                  <a:srgbClr val="FFFFFF"/>
                </a:solidFill>
                <a:sym typeface="Symbol" pitchFamily="18" charset="2"/>
              </a:rPr>
              <a:t></a:t>
            </a:r>
            <a:r>
              <a:rPr lang="en-US" sz="1800" b="1">
                <a:solidFill>
                  <a:srgbClr val="FFFFFF"/>
                </a:solidFill>
              </a:rPr>
              <a:t>4 mm</a:t>
            </a:r>
          </a:p>
        </p:txBody>
      </p:sp>
      <p:sp>
        <p:nvSpPr>
          <p:cNvPr id="25610" name="Text Box 15"/>
          <p:cNvSpPr txBox="1">
            <a:spLocks noChangeArrowheads="1"/>
          </p:cNvSpPr>
          <p:nvPr/>
        </p:nvSpPr>
        <p:spPr bwMode="auto">
          <a:xfrm>
            <a:off x="8374063" y="1952625"/>
            <a:ext cx="13700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a:solidFill>
                  <a:srgbClr val="FFFFFF"/>
                </a:solidFill>
              </a:rPr>
              <a:t>MRP </a:t>
            </a:r>
            <a:r>
              <a:rPr lang="en-US" sz="1800" b="1">
                <a:solidFill>
                  <a:srgbClr val="FFFFFF"/>
                </a:solidFill>
                <a:sym typeface="Symbol" pitchFamily="18" charset="2"/>
              </a:rPr>
              <a:t>1</a:t>
            </a:r>
            <a:r>
              <a:rPr lang="en-US" sz="1800" b="1">
                <a:solidFill>
                  <a:srgbClr val="FFFFFF"/>
                </a:solidFill>
              </a:rPr>
              <a:t>4 mm</a:t>
            </a:r>
          </a:p>
        </p:txBody>
      </p:sp>
      <p:sp>
        <p:nvSpPr>
          <p:cNvPr id="25611" name="Line 16"/>
          <p:cNvSpPr>
            <a:spLocks noChangeShapeType="1"/>
          </p:cNvSpPr>
          <p:nvPr/>
        </p:nvSpPr>
        <p:spPr bwMode="auto">
          <a:xfrm flipH="1">
            <a:off x="2717800" y="3681413"/>
            <a:ext cx="1082675" cy="107950"/>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12" name="Line 17"/>
          <p:cNvSpPr>
            <a:spLocks noChangeShapeType="1"/>
          </p:cNvSpPr>
          <p:nvPr/>
        </p:nvSpPr>
        <p:spPr bwMode="auto">
          <a:xfrm>
            <a:off x="2865438" y="5121275"/>
            <a:ext cx="1079500" cy="71438"/>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13" name="Line 18"/>
          <p:cNvSpPr>
            <a:spLocks noChangeShapeType="1"/>
          </p:cNvSpPr>
          <p:nvPr/>
        </p:nvSpPr>
        <p:spPr bwMode="auto">
          <a:xfrm flipH="1">
            <a:off x="7977188" y="3968750"/>
            <a:ext cx="1152525" cy="73025"/>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14" name="Line 19"/>
          <p:cNvSpPr>
            <a:spLocks noChangeShapeType="1"/>
          </p:cNvSpPr>
          <p:nvPr/>
        </p:nvSpPr>
        <p:spPr bwMode="auto">
          <a:xfrm>
            <a:off x="8193088" y="5408613"/>
            <a:ext cx="936625" cy="36512"/>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15" name="Text Box 20"/>
          <p:cNvSpPr txBox="1">
            <a:spLocks noChangeArrowheads="1"/>
          </p:cNvSpPr>
          <p:nvPr/>
        </p:nvSpPr>
        <p:spPr bwMode="auto">
          <a:xfrm>
            <a:off x="6900863" y="5441950"/>
            <a:ext cx="2289175"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600" b="1">
                <a:solidFill>
                  <a:schemeClr val="accent2"/>
                </a:solidFill>
              </a:rPr>
              <a:t> B</a:t>
            </a:r>
            <a:r>
              <a:rPr lang="en-US" sz="1600" b="1" baseline="-25000">
                <a:solidFill>
                  <a:schemeClr val="accent2"/>
                </a:solidFill>
              </a:rPr>
              <a:t>F</a:t>
            </a:r>
            <a:r>
              <a:rPr lang="en-US" sz="1600" b="1">
                <a:solidFill>
                  <a:schemeClr val="accent2"/>
                </a:solidFill>
              </a:rPr>
              <a:t> remanent shift </a:t>
            </a:r>
            <a:r>
              <a:rPr lang="en-US" sz="1600" b="1">
                <a:solidFill>
                  <a:schemeClr val="accent2"/>
                </a:solidFill>
                <a:sym typeface="Symbol" pitchFamily="18" charset="2"/>
              </a:rPr>
              <a:t> -10 G</a:t>
            </a:r>
          </a:p>
        </p:txBody>
      </p:sp>
      <p:sp>
        <p:nvSpPr>
          <p:cNvPr id="25616" name="Line 21"/>
          <p:cNvSpPr>
            <a:spLocks noChangeShapeType="1"/>
          </p:cNvSpPr>
          <p:nvPr/>
        </p:nvSpPr>
        <p:spPr bwMode="auto">
          <a:xfrm flipH="1">
            <a:off x="6573838" y="5626100"/>
            <a:ext cx="358775" cy="179388"/>
          </a:xfrm>
          <a:prstGeom prst="line">
            <a:avLst/>
          </a:prstGeom>
          <a:noFill/>
          <a:ln w="3175">
            <a:solidFill>
              <a:schemeClr val="accent2"/>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6800"/>
                  </a:outerShdw>
                </a:effectLst>
              </a14:hiddenEffects>
            </a:ext>
          </a:extLst>
        </p:spPr>
        <p:txBody>
          <a:bodyPr lIns="0" tIns="0" rIns="0" bIns="0" anchor="ctr">
            <a:spAutoFit/>
          </a:bodyPr>
          <a:lstStyle/>
          <a:p>
            <a:endParaRPr lang="en-US"/>
          </a:p>
        </p:txBody>
      </p:sp>
      <p:sp>
        <p:nvSpPr>
          <p:cNvPr id="25617" name="Text Box 22"/>
          <p:cNvSpPr txBox="1">
            <a:spLocks noChangeArrowheads="1"/>
          </p:cNvSpPr>
          <p:nvPr/>
        </p:nvSpPr>
        <p:spPr bwMode="auto">
          <a:xfrm>
            <a:off x="4665663" y="1365250"/>
            <a:ext cx="1671637" cy="334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2200" b="1">
                <a:solidFill>
                  <a:srgbClr val="FF00FF"/>
                </a:solidFill>
              </a:rPr>
              <a:t>I</a:t>
            </a:r>
            <a:r>
              <a:rPr lang="en-US" sz="2200" b="1" baseline="-25000">
                <a:solidFill>
                  <a:srgbClr val="FF00FF"/>
                </a:solidFill>
              </a:rPr>
              <a:t>F8L</a:t>
            </a:r>
            <a:r>
              <a:rPr lang="en-US" sz="2200" b="1">
                <a:solidFill>
                  <a:srgbClr val="FF00FF"/>
                </a:solidFill>
              </a:rPr>
              <a:t> pre-cycle </a:t>
            </a:r>
          </a:p>
        </p:txBody>
      </p:sp>
      <p:sp>
        <p:nvSpPr>
          <p:cNvPr id="25618" name="Line 23"/>
          <p:cNvSpPr>
            <a:spLocks noChangeShapeType="1"/>
          </p:cNvSpPr>
          <p:nvPr/>
        </p:nvSpPr>
        <p:spPr bwMode="auto">
          <a:xfrm>
            <a:off x="5961063" y="1700213"/>
            <a:ext cx="179387" cy="1081087"/>
          </a:xfrm>
          <a:prstGeom prst="line">
            <a:avLst/>
          </a:prstGeom>
          <a:noFill/>
          <a:ln w="3175">
            <a:solidFill>
              <a:srgbClr val="FF00FF"/>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990099"/>
                  </a:outerShdw>
                </a:effectLst>
              </a14:hiddenEffects>
            </a:ext>
          </a:extLst>
        </p:spPr>
        <p:txBody>
          <a:bodyPr wrap="none" lIns="0" tIns="0" rIns="0" bIns="0" anchor="ctr">
            <a:spAutoFit/>
          </a:bodyPr>
          <a:lstStyle/>
          <a:p>
            <a:endParaRPr lang="en-US"/>
          </a:p>
        </p:txBody>
      </p:sp>
      <p:sp>
        <p:nvSpPr>
          <p:cNvPr id="25619" name="Freeform 24"/>
          <p:cNvSpPr>
            <a:spLocks/>
          </p:cNvSpPr>
          <p:nvPr/>
        </p:nvSpPr>
        <p:spPr bwMode="auto">
          <a:xfrm>
            <a:off x="5821363" y="1700213"/>
            <a:ext cx="423862" cy="2471737"/>
          </a:xfrm>
          <a:custGeom>
            <a:avLst/>
            <a:gdLst>
              <a:gd name="T0" fmla="*/ 221773488 w 267"/>
              <a:gd name="T1" fmla="*/ 0 h 1557"/>
              <a:gd name="T2" fmla="*/ 672880131 w 267"/>
              <a:gd name="T3" fmla="*/ 2147483647 h 1557"/>
              <a:gd name="T4" fmla="*/ 0 60000 65536"/>
              <a:gd name="T5" fmla="*/ 0 60000 65536"/>
            </a:gdLst>
            <a:ahLst/>
            <a:cxnLst>
              <a:cxn ang="T4">
                <a:pos x="T0" y="T1"/>
              </a:cxn>
              <a:cxn ang="T5">
                <a:pos x="T2" y="T3"/>
              </a:cxn>
            </a:cxnLst>
            <a:rect l="0" t="0" r="r" b="b"/>
            <a:pathLst>
              <a:path w="267" h="1557">
                <a:moveTo>
                  <a:pt x="88" y="0"/>
                </a:moveTo>
                <a:cubicBezTo>
                  <a:pt x="0" y="261"/>
                  <a:pt x="31" y="1310"/>
                  <a:pt x="267" y="1557"/>
                </a:cubicBezTo>
              </a:path>
            </a:pathLst>
          </a:custGeom>
          <a:noFill/>
          <a:ln w="3175" cap="flat" cmpd="sng">
            <a:solidFill>
              <a:srgbClr val="FF00FF"/>
            </a:solidFill>
            <a:prstDash val="solid"/>
            <a:round/>
            <a:headEnd type="none" w="med" len="med"/>
            <a:tailEnd type="stealth"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990099"/>
                  </a:outerShdw>
                </a:effectLst>
              </a14:hiddenEffects>
            </a:ext>
          </a:extLst>
        </p:spPr>
        <p:txBody>
          <a:bodyPr lIns="0" tIns="0" rIns="0" bIns="0" anchor="ctr">
            <a:spAutoFit/>
          </a:bodyPr>
          <a:lstStyle/>
          <a:p>
            <a:endParaRPr lang="en-US"/>
          </a:p>
        </p:txBody>
      </p:sp>
      <p:sp>
        <p:nvSpPr>
          <p:cNvPr id="25620" name="Freeform 25"/>
          <p:cNvSpPr>
            <a:spLocks/>
          </p:cNvSpPr>
          <p:nvPr/>
        </p:nvSpPr>
        <p:spPr bwMode="auto">
          <a:xfrm>
            <a:off x="5241925" y="1722438"/>
            <a:ext cx="766763" cy="4140200"/>
          </a:xfrm>
          <a:custGeom>
            <a:avLst/>
            <a:gdLst>
              <a:gd name="T0" fmla="*/ 1113909789 w 483"/>
              <a:gd name="T1" fmla="*/ 0 h 2608"/>
              <a:gd name="T2" fmla="*/ 1217237056 w 483"/>
              <a:gd name="T3" fmla="*/ 2147483647 h 2608"/>
              <a:gd name="T4" fmla="*/ 0 60000 65536"/>
              <a:gd name="T5" fmla="*/ 0 60000 65536"/>
            </a:gdLst>
            <a:ahLst/>
            <a:cxnLst>
              <a:cxn ang="T4">
                <a:pos x="T0" y="T1"/>
              </a:cxn>
              <a:cxn ang="T5">
                <a:pos x="T2" y="T3"/>
              </a:cxn>
            </a:cxnLst>
            <a:rect l="0" t="0" r="r" b="b"/>
            <a:pathLst>
              <a:path w="483" h="2608">
                <a:moveTo>
                  <a:pt x="442" y="0"/>
                </a:moveTo>
                <a:cubicBezTo>
                  <a:pt x="324" y="273"/>
                  <a:pt x="0" y="2350"/>
                  <a:pt x="483" y="2608"/>
                </a:cubicBezTo>
              </a:path>
            </a:pathLst>
          </a:custGeom>
          <a:noFill/>
          <a:ln w="3175" cap="flat" cmpd="sng">
            <a:solidFill>
              <a:srgbClr val="FF00FF"/>
            </a:solidFill>
            <a:prstDash val="solid"/>
            <a:round/>
            <a:headEnd type="none" w="med" len="med"/>
            <a:tailEnd type="stealth"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rgbClr val="990099"/>
                  </a:outerShdw>
                </a:effectLst>
              </a14:hiddenEffects>
            </a:ext>
          </a:extLst>
        </p:spPr>
        <p:txBody>
          <a:bodyPr lIns="0" tIns="0" rIns="0" bIns="0" anchor="ctr">
            <a:spAutoFit/>
          </a:bodyPr>
          <a:lstStyle/>
          <a:p>
            <a:endParaRPr lang="en-US"/>
          </a:p>
        </p:txBody>
      </p:sp>
      <p:sp>
        <p:nvSpPr>
          <p:cNvPr id="25621" name="Text Box 26"/>
          <p:cNvSpPr txBox="1">
            <a:spLocks noChangeArrowheads="1"/>
          </p:cNvSpPr>
          <p:nvPr/>
        </p:nvSpPr>
        <p:spPr bwMode="auto">
          <a:xfrm>
            <a:off x="1035050" y="2917825"/>
            <a:ext cx="12382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a:t>“good” cycle</a:t>
            </a:r>
          </a:p>
        </p:txBody>
      </p:sp>
      <p:sp>
        <p:nvSpPr>
          <p:cNvPr id="25622" name="Text Box 27"/>
          <p:cNvSpPr txBox="1">
            <a:spLocks noChangeArrowheads="1"/>
          </p:cNvSpPr>
          <p:nvPr/>
        </p:nvSpPr>
        <p:spPr bwMode="auto">
          <a:xfrm>
            <a:off x="7805738" y="2781300"/>
            <a:ext cx="1136650"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a:t>“bad” cycle</a:t>
            </a:r>
          </a:p>
        </p:txBody>
      </p:sp>
      <p:sp>
        <p:nvSpPr>
          <p:cNvPr id="25623" name="Line 28"/>
          <p:cNvSpPr>
            <a:spLocks noChangeShapeType="1"/>
          </p:cNvSpPr>
          <p:nvPr/>
        </p:nvSpPr>
        <p:spPr bwMode="auto">
          <a:xfrm flipV="1">
            <a:off x="2273300" y="2349500"/>
            <a:ext cx="1671638" cy="706438"/>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24" name="Line 29"/>
          <p:cNvSpPr>
            <a:spLocks noChangeShapeType="1"/>
          </p:cNvSpPr>
          <p:nvPr/>
        </p:nvSpPr>
        <p:spPr bwMode="auto">
          <a:xfrm flipH="1" flipV="1">
            <a:off x="6681788" y="2627313"/>
            <a:ext cx="1042987" cy="290512"/>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8" name="AutoShape 13"/>
          <p:cNvSpPr>
            <a:spLocks noChangeArrowheads="1"/>
          </p:cNvSpPr>
          <p:nvPr/>
        </p:nvSpPr>
        <p:spPr bwMode="auto">
          <a:xfrm>
            <a:off x="1539875" y="3193788"/>
            <a:ext cx="7283450" cy="1191151"/>
          </a:xfrm>
          <a:prstGeom prst="bevel">
            <a:avLst>
              <a:gd name="adj" fmla="val 6264"/>
            </a:avLst>
          </a:prstGeom>
          <a:gradFill rotWithShape="1">
            <a:gsLst>
              <a:gs pos="0">
                <a:schemeClr val="tx1"/>
              </a:gs>
              <a:gs pos="50000">
                <a:srgbClr val="3333CC"/>
              </a:gs>
              <a:gs pos="100000">
                <a:schemeClr val="tx1"/>
              </a:gs>
            </a:gsLst>
            <a:lin ang="5400000" scaled="1"/>
          </a:gradFill>
          <a:ln w="3175">
            <a:solidFill>
              <a:schemeClr val="tx1"/>
            </a:solidFill>
            <a:miter lim="800000"/>
            <a:headEnd/>
            <a:tailEnd/>
          </a:ln>
          <a:effectLst>
            <a:outerShdw dist="17961" dir="2700000" algn="ctr" rotWithShape="0">
              <a:schemeClr val="tx1">
                <a:gamma/>
                <a:shade val="60000"/>
                <a:invGamma/>
              </a:schemeClr>
            </a:outerShdw>
          </a:effectLst>
          <a:extLst/>
        </p:spPr>
        <p:txBody>
          <a:bodyPr lIns="108000" tIns="108000" rIns="108000" bIns="108000" anchor="ctr">
            <a:spAutoFit/>
          </a:bodyPr>
          <a:lstStyle/>
          <a:p>
            <a:pPr>
              <a:spcBef>
                <a:spcPct val="0"/>
              </a:spcBef>
              <a:buClr>
                <a:srgbClr val="FFFFFF"/>
              </a:buClr>
              <a:defRPr/>
            </a:pPr>
            <a:r>
              <a:rPr lang="en-US" sz="1800" baseline="0" dirty="0" smtClean="0">
                <a:solidFill>
                  <a:srgbClr val="FF6600"/>
                </a:solidFill>
                <a:latin typeface="Calibri" pitchFamily="34" charset="0"/>
              </a:rPr>
              <a:t>grossly asymmetric powering</a:t>
            </a:r>
            <a:r>
              <a:rPr lang="en-US" sz="1800" dirty="0" smtClean="0">
                <a:solidFill>
                  <a:srgbClr val="FF6600"/>
                </a:solidFill>
                <a:latin typeface="Calibri" pitchFamily="34" charset="0"/>
              </a:rPr>
              <a:t> imbalances B</a:t>
            </a:r>
            <a:r>
              <a:rPr lang="en-US" sz="1800" baseline="-25000" dirty="0" smtClean="0">
                <a:solidFill>
                  <a:srgbClr val="FF6600"/>
                </a:solidFill>
                <a:latin typeface="Calibri" pitchFamily="34" charset="0"/>
              </a:rPr>
              <a:t>F</a:t>
            </a:r>
            <a:r>
              <a:rPr lang="en-US" sz="1800" dirty="0" smtClean="0">
                <a:solidFill>
                  <a:srgbClr val="FF6600"/>
                </a:solidFill>
                <a:latin typeface="Calibri" pitchFamily="34" charset="0"/>
              </a:rPr>
              <a:t> and B</a:t>
            </a:r>
            <a:r>
              <a:rPr lang="en-US" sz="1800" baseline="-25000" dirty="0" smtClean="0">
                <a:solidFill>
                  <a:srgbClr val="FF6600"/>
                </a:solidFill>
                <a:latin typeface="Calibri" pitchFamily="34" charset="0"/>
              </a:rPr>
              <a:t>D</a:t>
            </a:r>
            <a:r>
              <a:rPr lang="en-US" sz="1800" baseline="0" dirty="0" smtClean="0">
                <a:solidFill>
                  <a:srgbClr val="FFFFFF"/>
                </a:solidFill>
                <a:latin typeface="Calibri" pitchFamily="34" charset="0"/>
              </a:rPr>
              <a:t/>
            </a:r>
            <a:br>
              <a:rPr lang="en-US" sz="1800" baseline="0" dirty="0" smtClean="0">
                <a:solidFill>
                  <a:srgbClr val="FFFFFF"/>
                </a:solidFill>
                <a:latin typeface="Calibri" pitchFamily="34" charset="0"/>
              </a:rPr>
            </a:br>
            <a:r>
              <a:rPr lang="en-US" sz="1800" baseline="0" dirty="0" smtClean="0">
                <a:solidFill>
                  <a:srgbClr val="FFFFFF"/>
                </a:solidFill>
                <a:latin typeface="Calibri" pitchFamily="34" charset="0"/>
              </a:rPr>
              <a:t>current B train system is blind to initial</a:t>
            </a:r>
            <a:r>
              <a:rPr lang="en-US" sz="1800" dirty="0" smtClean="0">
                <a:solidFill>
                  <a:srgbClr val="FFFFFF"/>
                </a:solidFill>
                <a:latin typeface="Calibri" pitchFamily="34" charset="0"/>
              </a:rPr>
              <a:t> </a:t>
            </a:r>
            <a:r>
              <a:rPr lang="en-US" sz="1800" baseline="0" dirty="0" smtClean="0">
                <a:solidFill>
                  <a:srgbClr val="FFFFFF"/>
                </a:solidFill>
                <a:latin typeface="Calibri" pitchFamily="34" charset="0"/>
              </a:rPr>
              <a:t>B</a:t>
            </a:r>
            <a:r>
              <a:rPr lang="en-US" sz="1800" baseline="-25000" dirty="0" smtClean="0">
                <a:solidFill>
                  <a:srgbClr val="FFFFFF"/>
                </a:solidFill>
                <a:latin typeface="Calibri" pitchFamily="34" charset="0"/>
              </a:rPr>
              <a:t>F</a:t>
            </a:r>
            <a:br>
              <a:rPr lang="en-US" sz="1800" baseline="-25000" dirty="0" smtClean="0">
                <a:solidFill>
                  <a:srgbClr val="FFFFFF"/>
                </a:solidFill>
                <a:latin typeface="Calibri" pitchFamily="34" charset="0"/>
              </a:rPr>
            </a:br>
            <a:r>
              <a:rPr lang="en-US" sz="1800" dirty="0" err="1" smtClean="0">
                <a:solidFill>
                  <a:srgbClr val="FF6600"/>
                </a:solidFill>
                <a:latin typeface="Calibri" pitchFamily="34" charset="0"/>
              </a:rPr>
              <a:t>B</a:t>
            </a:r>
            <a:r>
              <a:rPr lang="en-US" sz="1800" baseline="-25000" dirty="0" err="1" smtClean="0">
                <a:solidFill>
                  <a:srgbClr val="FF6600"/>
                </a:solidFill>
                <a:latin typeface="Calibri" pitchFamily="34" charset="0"/>
              </a:rPr>
              <a:t>avg</a:t>
            </a:r>
            <a:r>
              <a:rPr lang="en-US" sz="1800" dirty="0" smtClean="0">
                <a:solidFill>
                  <a:srgbClr val="FF6600"/>
                </a:solidFill>
                <a:latin typeface="Calibri" pitchFamily="34" charset="0"/>
              </a:rPr>
              <a:t> measurement error </a:t>
            </a:r>
            <a:r>
              <a:rPr lang="en-US" sz="1800" dirty="0" smtClean="0">
                <a:solidFill>
                  <a:srgbClr val="FF6600"/>
                </a:solidFill>
                <a:latin typeface="Calibri" pitchFamily="34" charset="0"/>
                <a:sym typeface="Symbol"/>
              </a:rPr>
              <a:t> </a:t>
            </a:r>
            <a:r>
              <a:rPr lang="en-US" sz="1800" baseline="0" dirty="0" smtClean="0">
                <a:solidFill>
                  <a:srgbClr val="FFFFFF"/>
                </a:solidFill>
                <a:latin typeface="Calibri" pitchFamily="34" charset="0"/>
              </a:rPr>
              <a:t> beam MRP error</a:t>
            </a:r>
            <a:r>
              <a:rPr lang="en-US" sz="1800" baseline="0" dirty="0" smtClean="0">
                <a:solidFill>
                  <a:srgbClr val="FFFFFF"/>
                </a:solidFill>
                <a:effectLst>
                  <a:outerShdw blurRad="38100" dist="38100" dir="2700000" algn="tl">
                    <a:srgbClr val="919191"/>
                  </a:outerShdw>
                </a:effectLst>
                <a:latin typeface="Calibri" pitchFamily="34" charset="0"/>
              </a:rPr>
              <a:t> </a:t>
            </a:r>
            <a:endParaRPr lang="en-US" sz="1800" baseline="0" dirty="0">
              <a:solidFill>
                <a:srgbClr val="FFFFFF"/>
              </a:solidFill>
              <a:latin typeface="Calibri" pitchFamily="34" charset="0"/>
            </a:endParaRPr>
          </a:p>
        </p:txBody>
      </p:sp>
    </p:spTree>
    <p:extLst>
      <p:ext uri="{BB962C8B-B14F-4D97-AF65-F5344CB8AC3E}">
        <p14:creationId xmlns:p14="http://schemas.microsoft.com/office/powerpoint/2010/main" val="26384450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Field imbalance</a:t>
              </a:r>
              <a:endParaRPr lang="en-US" sz="1800" b="1" dirty="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sp>
        <p:nvSpPr>
          <p:cNvPr id="7" name="Rectangle 6"/>
          <p:cNvSpPr>
            <a:spLocks noChangeArrowheads="1"/>
          </p:cNvSpPr>
          <p:nvPr/>
        </p:nvSpPr>
        <p:spPr bwMode="auto">
          <a:xfrm>
            <a:off x="252084" y="5445224"/>
            <a:ext cx="93249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lIns="0" tIns="0" rIns="0" bIns="0">
            <a:spAutoFit/>
          </a:bodyPr>
          <a:lstStyle/>
          <a:p>
            <a:pPr marL="266700" indent="-266700" algn="l">
              <a:spcBef>
                <a:spcPts val="0"/>
              </a:spcBef>
              <a:buFontTx/>
              <a:buChar char="•"/>
            </a:pPr>
            <a:r>
              <a:rPr lang="en-GB" sz="1800" baseline="0" dirty="0" smtClean="0">
                <a:latin typeface="Calibri" pitchFamily="34" charset="0"/>
                <a:sym typeface="Symbol" pitchFamily="18" charset="2"/>
              </a:rPr>
              <a:t>dipole and quadrupole component are always</a:t>
            </a:r>
            <a:r>
              <a:rPr lang="en-GB" sz="1800" dirty="0" smtClean="0">
                <a:latin typeface="Calibri" pitchFamily="34" charset="0"/>
                <a:sym typeface="Symbol" pitchFamily="18" charset="2"/>
              </a:rPr>
              <a:t> proportional </a:t>
            </a:r>
            <a:r>
              <a:rPr lang="en-GB" sz="1800" dirty="0" smtClean="0">
                <a:latin typeface="Calibri" pitchFamily="34" charset="0"/>
                <a:sym typeface="Symbol"/>
              </a:rPr>
              <a:t> </a:t>
            </a:r>
            <a:r>
              <a:rPr lang="en-GB" sz="1800" baseline="0" dirty="0" smtClean="0">
                <a:latin typeface="Calibri" pitchFamily="34" charset="0"/>
                <a:sym typeface="Symbol" pitchFamily="18" charset="2"/>
              </a:rPr>
              <a:t>tune trim circuit</a:t>
            </a:r>
            <a:r>
              <a:rPr lang="en-GB" sz="1800" dirty="0" smtClean="0">
                <a:latin typeface="Calibri" pitchFamily="34" charset="0"/>
                <a:sym typeface="Symbol" pitchFamily="18" charset="2"/>
              </a:rPr>
              <a:t> operation (</a:t>
            </a:r>
            <a:r>
              <a:rPr lang="en-GB" sz="1800" i="1" dirty="0" smtClean="0">
                <a:latin typeface="Calibri" pitchFamily="34" charset="0"/>
                <a:sym typeface="Symbol" pitchFamily="18" charset="2"/>
              </a:rPr>
              <a:t>I</a:t>
            </a:r>
            <a:r>
              <a:rPr lang="en-GB" sz="1800" i="1" baseline="-25000" dirty="0" smtClean="0">
                <a:latin typeface="Calibri" pitchFamily="34" charset="0"/>
                <a:sym typeface="Symbol" pitchFamily="18" charset="2"/>
              </a:rPr>
              <a:t>F8L</a:t>
            </a:r>
            <a:r>
              <a:rPr lang="en-GB" sz="1800" dirty="0" smtClean="0">
                <a:latin typeface="Calibri" pitchFamily="34" charset="0"/>
                <a:sym typeface="Symbol" pitchFamily="18" charset="2"/>
              </a:rPr>
              <a:t>) at low field causes field imbalance in the two magnet halves</a:t>
            </a:r>
            <a:endParaRPr lang="en-GB" sz="1800" baseline="0" dirty="0" smtClean="0">
              <a:latin typeface="Calibri" pitchFamily="34" charset="0"/>
              <a:sym typeface="Symbol" pitchFamily="18" charset="2"/>
            </a:endParaRPr>
          </a:p>
          <a:p>
            <a:pPr marL="266700" indent="-266700" algn="l">
              <a:spcBef>
                <a:spcPts val="0"/>
              </a:spcBef>
              <a:buFontTx/>
              <a:buChar char="•"/>
            </a:pPr>
            <a:r>
              <a:rPr lang="en-GB" sz="1800" b="0" u="sng" dirty="0" smtClean="0">
                <a:latin typeface="Calibri" pitchFamily="34" charset="0"/>
                <a:sym typeface="Symbol" pitchFamily="18" charset="2"/>
              </a:rPr>
              <a:t>Independent field marking in the two halves</a:t>
            </a:r>
            <a:r>
              <a:rPr lang="en-GB" sz="1800" b="0" dirty="0" smtClean="0">
                <a:latin typeface="Calibri" pitchFamily="34" charset="0"/>
                <a:sym typeface="Symbol" pitchFamily="18" charset="2"/>
              </a:rPr>
              <a:t> is necessary for correct </a:t>
            </a:r>
            <a:r>
              <a:rPr lang="en-GB" sz="1800" b="0" i="1" dirty="0" smtClean="0">
                <a:latin typeface="Calibri" pitchFamily="34" charset="0"/>
                <a:sym typeface="Symbol" pitchFamily="18" charset="2"/>
              </a:rPr>
              <a:t>B(t)</a:t>
            </a:r>
            <a:r>
              <a:rPr lang="en-GB" sz="1800" b="0" dirty="0" smtClean="0">
                <a:latin typeface="Calibri" pitchFamily="34" charset="0"/>
                <a:sym typeface="Symbol" pitchFamily="18" charset="2"/>
              </a:rPr>
              <a:t> integration</a:t>
            </a:r>
            <a:endParaRPr lang="en-GB" sz="1800" b="0" baseline="0" dirty="0">
              <a:latin typeface="Calibri" pitchFamily="34" charset="0"/>
              <a:sym typeface="Symbol" pitchFamily="18" charset="2"/>
            </a:endParaRPr>
          </a:p>
        </p:txBody>
      </p:sp>
      <p:pic>
        <p:nvPicPr>
          <p:cNvPr id="8601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77355" y="1002594"/>
            <a:ext cx="6332264" cy="4442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oup 4"/>
          <p:cNvGrpSpPr/>
          <p:nvPr/>
        </p:nvGrpSpPr>
        <p:grpSpPr>
          <a:xfrm>
            <a:off x="395298" y="417819"/>
            <a:ext cx="4635436" cy="1643029"/>
            <a:chOff x="395298" y="417819"/>
            <a:chExt cx="4635436" cy="1643029"/>
          </a:xfrm>
        </p:grpSpPr>
        <p:sp>
          <p:nvSpPr>
            <p:cNvPr id="12" name="Rectangle 11"/>
            <p:cNvSpPr/>
            <p:nvPr/>
          </p:nvSpPr>
          <p:spPr>
            <a:xfrm>
              <a:off x="395298" y="417819"/>
              <a:ext cx="4635436" cy="584775"/>
            </a:xfrm>
            <a:prstGeom prst="rect">
              <a:avLst/>
            </a:prstGeom>
          </p:spPr>
          <p:txBody>
            <a:bodyPr wrap="none">
              <a:spAutoFit/>
            </a:bodyPr>
            <a:lstStyle/>
            <a:p>
              <a:r>
                <a:rPr lang="en-GB" sz="1600" dirty="0" smtClean="0">
                  <a:latin typeface="Calibri" pitchFamily="34" charset="0"/>
                  <a:sym typeface="Symbol" pitchFamily="18" charset="2"/>
                </a:rPr>
                <a:t>negative quadrupole increment in the defocusing half</a:t>
              </a:r>
              <a:br>
                <a:rPr lang="en-GB" sz="1600" dirty="0" smtClean="0">
                  <a:latin typeface="Calibri" pitchFamily="34" charset="0"/>
                  <a:sym typeface="Symbol" pitchFamily="18" charset="2"/>
                </a:rPr>
              </a:br>
              <a:r>
                <a:rPr lang="en-GB" sz="1600" dirty="0" smtClean="0">
                  <a:latin typeface="Calibri" pitchFamily="34" charset="0"/>
                  <a:sym typeface="Symbol" pitchFamily="18" charset="2"/>
                </a:rPr>
                <a:t>the field changes along the downwards limit cycle</a:t>
              </a:r>
              <a:endParaRPr lang="en-GB" sz="1600" dirty="0"/>
            </a:p>
          </p:txBody>
        </p:sp>
        <p:cxnSp>
          <p:nvCxnSpPr>
            <p:cNvPr id="4" name="Straight Arrow Connector 3"/>
            <p:cNvCxnSpPr/>
            <p:nvPr/>
          </p:nvCxnSpPr>
          <p:spPr bwMode="auto">
            <a:xfrm>
              <a:off x="2828764" y="908720"/>
              <a:ext cx="1872208" cy="1152128"/>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grpSp>
        <p:nvGrpSpPr>
          <p:cNvPr id="3" name="Group 2"/>
          <p:cNvGrpSpPr/>
          <p:nvPr/>
        </p:nvGrpSpPr>
        <p:grpSpPr>
          <a:xfrm>
            <a:off x="5457056" y="419125"/>
            <a:ext cx="4372031" cy="1281683"/>
            <a:chOff x="5457056" y="419125"/>
            <a:chExt cx="4372031" cy="1281683"/>
          </a:xfrm>
        </p:grpSpPr>
        <p:sp>
          <p:nvSpPr>
            <p:cNvPr id="2" name="Rectangle 1"/>
            <p:cNvSpPr/>
            <p:nvPr/>
          </p:nvSpPr>
          <p:spPr>
            <a:xfrm>
              <a:off x="5457056" y="419125"/>
              <a:ext cx="4372031" cy="584775"/>
            </a:xfrm>
            <a:prstGeom prst="rect">
              <a:avLst/>
            </a:prstGeom>
          </p:spPr>
          <p:txBody>
            <a:bodyPr wrap="none">
              <a:spAutoFit/>
            </a:bodyPr>
            <a:lstStyle/>
            <a:p>
              <a:r>
                <a:rPr lang="en-GB" sz="1600" dirty="0" smtClean="0">
                  <a:latin typeface="Calibri" pitchFamily="34" charset="0"/>
                  <a:sym typeface="Symbol" pitchFamily="18" charset="2"/>
                </a:rPr>
                <a:t>positive quadrupole increment in the focusing half</a:t>
              </a:r>
              <a:br>
                <a:rPr lang="en-GB" sz="1600" dirty="0" smtClean="0">
                  <a:latin typeface="Calibri" pitchFamily="34" charset="0"/>
                  <a:sym typeface="Symbol" pitchFamily="18" charset="2"/>
                </a:rPr>
              </a:br>
              <a:r>
                <a:rPr lang="en-GB" sz="1600" dirty="0" smtClean="0">
                  <a:latin typeface="Calibri" pitchFamily="34" charset="0"/>
                  <a:sym typeface="Symbol" pitchFamily="18" charset="2"/>
                </a:rPr>
                <a:t>the field changes towards the upwards limit cycle</a:t>
              </a:r>
              <a:endParaRPr lang="en-GB" sz="1600" dirty="0"/>
            </a:p>
          </p:txBody>
        </p:sp>
        <p:cxnSp>
          <p:nvCxnSpPr>
            <p:cNvPr id="16" name="Straight Arrow Connector 15"/>
            <p:cNvCxnSpPr/>
            <p:nvPr/>
          </p:nvCxnSpPr>
          <p:spPr bwMode="auto">
            <a:xfrm flipH="1">
              <a:off x="5457056" y="1002594"/>
              <a:ext cx="1296144" cy="698214"/>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spTree>
    <p:extLst>
      <p:ext uri="{BB962C8B-B14F-4D97-AF65-F5344CB8AC3E}">
        <p14:creationId xmlns:p14="http://schemas.microsoft.com/office/powerpoint/2010/main" val="1661663737"/>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a:solidFill>
                    <a:srgbClr val="FFFFFF"/>
                  </a:solidFill>
                  <a:effectLst>
                    <a:outerShdw blurRad="38100" dist="38100" dir="2700000" algn="tl">
                      <a:srgbClr val="919191"/>
                    </a:outerShdw>
                  </a:effectLst>
                  <a:latin typeface="Verdana" pitchFamily="34" charset="0"/>
                  <a:sym typeface="Symbol" pitchFamily="18" charset="2"/>
                </a:rPr>
                <a:t>PS beam stability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test @ injection </a:t>
              </a:r>
              <a:r>
                <a:rPr lang="en-US" sz="1400" b="1" dirty="0">
                  <a:solidFill>
                    <a:srgbClr val="FFFFFF"/>
                  </a:solidFill>
                  <a:effectLst>
                    <a:outerShdw blurRad="38100" dist="38100" dir="2700000" algn="tl">
                      <a:srgbClr val="919191"/>
                    </a:outerShdw>
                  </a:effectLst>
                  <a:latin typeface="Verdana" pitchFamily="34" charset="0"/>
                  <a:sym typeface="Symbol" pitchFamily="18" charset="2"/>
                </a:rPr>
                <a:t>–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June 2011</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25626"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27"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grpSp>
        <p:nvGrpSpPr>
          <p:cNvPr id="3" name="Group 2"/>
          <p:cNvGrpSpPr/>
          <p:nvPr/>
        </p:nvGrpSpPr>
        <p:grpSpPr>
          <a:xfrm>
            <a:off x="884548" y="260350"/>
            <a:ext cx="8378707" cy="5616923"/>
            <a:chOff x="560512" y="260349"/>
            <a:chExt cx="8820412" cy="6086841"/>
          </a:xfrm>
        </p:grpSpPr>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512" y="260349"/>
              <a:ext cx="8820412" cy="6086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1" name="Text Box 26"/>
            <p:cNvSpPr txBox="1">
              <a:spLocks noChangeArrowheads="1"/>
            </p:cNvSpPr>
            <p:nvPr/>
          </p:nvSpPr>
          <p:spPr bwMode="auto">
            <a:xfrm>
              <a:off x="790621" y="555982"/>
              <a:ext cx="42319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dirty="0" err="1" smtClean="0"/>
                <a:t>I</a:t>
              </a:r>
              <a:r>
                <a:rPr lang="en-US" sz="1800" b="1" baseline="-25000" dirty="0" err="1" smtClean="0"/>
                <a:t>main</a:t>
              </a:r>
              <a:endParaRPr lang="en-US" sz="1800" b="1" baseline="-25000" dirty="0"/>
            </a:p>
          </p:txBody>
        </p:sp>
        <p:sp>
          <p:nvSpPr>
            <p:cNvPr id="32" name="Line 28"/>
            <p:cNvSpPr>
              <a:spLocks noChangeShapeType="1"/>
            </p:cNvSpPr>
            <p:nvPr/>
          </p:nvSpPr>
          <p:spPr bwMode="auto">
            <a:xfrm>
              <a:off x="1300515" y="742971"/>
              <a:ext cx="828092" cy="180020"/>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square" lIns="0" tIns="0" rIns="0" bIns="0" anchor="ctr">
              <a:spAutoFit/>
            </a:bodyPr>
            <a:lstStyle/>
            <a:p>
              <a:endParaRPr lang="en-US"/>
            </a:p>
          </p:txBody>
        </p:sp>
        <p:sp>
          <p:nvSpPr>
            <p:cNvPr id="33" name="Text Box 26"/>
            <p:cNvSpPr txBox="1">
              <a:spLocks noChangeArrowheads="1"/>
            </p:cNvSpPr>
            <p:nvPr/>
          </p:nvSpPr>
          <p:spPr bwMode="auto">
            <a:xfrm>
              <a:off x="941914" y="2163342"/>
              <a:ext cx="36388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a:r>
                <a:rPr lang="en-US" sz="1800" b="1" dirty="0" smtClean="0"/>
                <a:t>I</a:t>
              </a:r>
              <a:r>
                <a:rPr lang="en-US" sz="1800" b="1" baseline="-25000" dirty="0" smtClean="0"/>
                <a:t>F8L</a:t>
              </a:r>
              <a:endParaRPr lang="en-US" sz="1800" b="1" baseline="-25000" dirty="0"/>
            </a:p>
          </p:txBody>
        </p:sp>
        <p:sp>
          <p:nvSpPr>
            <p:cNvPr id="35" name="Line 28"/>
            <p:cNvSpPr>
              <a:spLocks noChangeShapeType="1"/>
            </p:cNvSpPr>
            <p:nvPr/>
          </p:nvSpPr>
          <p:spPr bwMode="auto">
            <a:xfrm flipV="1">
              <a:off x="1305795" y="1947316"/>
              <a:ext cx="858333" cy="354524"/>
            </a:xfrm>
            <a:prstGeom prst="line">
              <a:avLst/>
            </a:prstGeom>
            <a:noFill/>
            <a:ln w="3175">
              <a:solidFill>
                <a:schemeClr val="tx1"/>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square" lIns="0" tIns="0" rIns="0" bIns="0" anchor="ctr">
              <a:spAutoFit/>
            </a:bodyPr>
            <a:lstStyle/>
            <a:p>
              <a:endParaRPr lang="en-US"/>
            </a:p>
          </p:txBody>
        </p:sp>
      </p:grpSp>
      <p:sp>
        <p:nvSpPr>
          <p:cNvPr id="30" name="AutoShape 13"/>
          <p:cNvSpPr>
            <a:spLocks noChangeArrowheads="1"/>
          </p:cNvSpPr>
          <p:nvPr/>
        </p:nvSpPr>
        <p:spPr bwMode="auto">
          <a:xfrm>
            <a:off x="627513" y="5805264"/>
            <a:ext cx="8914907" cy="562144"/>
          </a:xfrm>
          <a:prstGeom prst="bevel">
            <a:avLst>
              <a:gd name="adj" fmla="val 6264"/>
            </a:avLst>
          </a:prstGeom>
          <a:gradFill rotWithShape="1">
            <a:gsLst>
              <a:gs pos="0">
                <a:schemeClr val="tx1"/>
              </a:gs>
              <a:gs pos="50000">
                <a:srgbClr val="3333CC"/>
              </a:gs>
              <a:gs pos="100000">
                <a:schemeClr val="tx1"/>
              </a:gs>
            </a:gsLst>
            <a:lin ang="5400000" scaled="1"/>
          </a:gradFill>
          <a:ln w="3175">
            <a:solidFill>
              <a:schemeClr val="tx1"/>
            </a:solidFill>
            <a:miter lim="800000"/>
            <a:headEnd/>
            <a:tailEnd/>
          </a:ln>
          <a:effectLst>
            <a:outerShdw dist="17961" dir="2700000" algn="ctr" rotWithShape="0">
              <a:schemeClr val="tx1">
                <a:gamma/>
                <a:shade val="60000"/>
                <a:invGamma/>
              </a:schemeClr>
            </a:outerShdw>
          </a:effectLst>
          <a:extLst/>
        </p:spPr>
        <p:txBody>
          <a:bodyPr wrap="square" lIns="108000" tIns="108000" rIns="108000" bIns="108000" anchor="ctr">
            <a:spAutoFit/>
          </a:bodyPr>
          <a:lstStyle/>
          <a:p>
            <a:pPr>
              <a:spcBef>
                <a:spcPct val="0"/>
              </a:spcBef>
              <a:buClr>
                <a:srgbClr val="FFFFFF"/>
              </a:buClr>
              <a:defRPr/>
            </a:pPr>
            <a:r>
              <a:rPr lang="en-US" sz="1800" baseline="0" dirty="0" smtClean="0">
                <a:solidFill>
                  <a:srgbClr val="FF6600"/>
                </a:solidFill>
                <a:latin typeface="Calibri" pitchFamily="34" charset="0"/>
              </a:rPr>
              <a:t>systematic correlation between initial field imbalance (</a:t>
            </a:r>
            <a:r>
              <a:rPr lang="en-US" sz="1800" baseline="0" dirty="0" smtClean="0">
                <a:solidFill>
                  <a:srgbClr val="FF6600"/>
                </a:solidFill>
                <a:latin typeface="Calibri" pitchFamily="34" charset="0"/>
                <a:sym typeface="Symbol"/>
              </a:rPr>
              <a:t></a:t>
            </a:r>
            <a:r>
              <a:rPr lang="en-US" sz="1800" baseline="0" dirty="0" smtClean="0">
                <a:solidFill>
                  <a:srgbClr val="FF6600"/>
                </a:solidFill>
                <a:latin typeface="Calibri" pitchFamily="34" charset="0"/>
              </a:rPr>
              <a:t>B-train</a:t>
            </a:r>
            <a:r>
              <a:rPr lang="en-US" sz="1800" dirty="0" smtClean="0">
                <a:solidFill>
                  <a:srgbClr val="FF6600"/>
                </a:solidFill>
                <a:latin typeface="Calibri" pitchFamily="34" charset="0"/>
              </a:rPr>
              <a:t> error</a:t>
            </a:r>
            <a:r>
              <a:rPr lang="en-US" sz="1800" baseline="0" dirty="0" smtClean="0">
                <a:solidFill>
                  <a:srgbClr val="FF6600"/>
                </a:solidFill>
                <a:latin typeface="Calibri" pitchFamily="34" charset="0"/>
              </a:rPr>
              <a:t>) and</a:t>
            </a:r>
            <a:r>
              <a:rPr lang="en-US" sz="1800" dirty="0" smtClean="0">
                <a:solidFill>
                  <a:srgbClr val="FF6600"/>
                </a:solidFill>
                <a:latin typeface="Calibri" pitchFamily="34" charset="0"/>
              </a:rPr>
              <a:t> large RP error</a:t>
            </a:r>
            <a:endParaRPr lang="en-US" sz="1800" baseline="0" dirty="0">
              <a:solidFill>
                <a:srgbClr val="FFFFFF"/>
              </a:solidFill>
              <a:latin typeface="Calibri" pitchFamily="34" charset="0"/>
            </a:endParaRPr>
          </a:p>
        </p:txBody>
      </p:sp>
    </p:spTree>
    <p:extLst>
      <p:ext uri="{BB962C8B-B14F-4D97-AF65-F5344CB8AC3E}">
        <p14:creationId xmlns:p14="http://schemas.microsoft.com/office/powerpoint/2010/main" val="2234461979"/>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a:solidFill>
                    <a:srgbClr val="FFFFFF"/>
                  </a:solidFill>
                  <a:effectLst>
                    <a:outerShdw blurRad="38100" dist="38100" dir="2700000" algn="tl">
                      <a:srgbClr val="919191"/>
                    </a:outerShdw>
                  </a:effectLst>
                  <a:latin typeface="Verdana" pitchFamily="34" charset="0"/>
                  <a:sym typeface="Symbol" pitchFamily="18" charset="2"/>
                </a:rPr>
                <a:t>PS beam stability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test @ injection </a:t>
              </a:r>
              <a:r>
                <a:rPr lang="en-US" sz="1400" b="1" dirty="0">
                  <a:solidFill>
                    <a:srgbClr val="FFFFFF"/>
                  </a:solidFill>
                  <a:effectLst>
                    <a:outerShdw blurRad="38100" dist="38100" dir="2700000" algn="tl">
                      <a:srgbClr val="919191"/>
                    </a:outerShdw>
                  </a:effectLst>
                  <a:latin typeface="Verdana" pitchFamily="34" charset="0"/>
                  <a:sym typeface="Symbol" pitchFamily="18" charset="2"/>
                </a:rPr>
                <a:t>–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June 2011</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25626"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27"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grpSp>
        <p:nvGrpSpPr>
          <p:cNvPr id="14" name="Group 13"/>
          <p:cNvGrpSpPr/>
          <p:nvPr/>
        </p:nvGrpSpPr>
        <p:grpSpPr>
          <a:xfrm>
            <a:off x="-322" y="440668"/>
            <a:ext cx="9921874" cy="5385311"/>
            <a:chOff x="-15552" y="440668"/>
            <a:chExt cx="9921874" cy="5385311"/>
          </a:xfrm>
        </p:grpSpPr>
        <p:pic>
          <p:nvPicPr>
            <p:cNvPr id="3379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5734" r="7198"/>
            <a:stretch/>
          </p:blipFill>
          <p:spPr bwMode="auto">
            <a:xfrm>
              <a:off x="-15552" y="440668"/>
              <a:ext cx="9921874" cy="5385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Left Brace 1"/>
            <p:cNvSpPr/>
            <p:nvPr/>
          </p:nvSpPr>
          <p:spPr bwMode="auto">
            <a:xfrm rot="5400000">
              <a:off x="958009" y="1522241"/>
              <a:ext cx="195115" cy="306034"/>
            </a:xfrm>
            <a:prstGeom prst="leftBrace">
              <a:avLst>
                <a:gd name="adj1" fmla="val 8333"/>
                <a:gd name="adj2" fmla="val 52298"/>
              </a:avLst>
            </a:prstGeom>
            <a:noFill/>
            <a:ln w="19050" cap="flat" cmpd="sng" algn="ctr">
              <a:solidFill>
                <a:srgbClr val="00CC00"/>
              </a:solidFill>
              <a:prstDash val="solid"/>
              <a:round/>
              <a:headEnd type="none" w="med" len="med"/>
              <a:tailEnd type="none" w="sm" len="sm"/>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rgbClr val="FFC000"/>
                </a:solidFill>
                <a:effectLst/>
                <a:latin typeface="Times New Roman" pitchFamily="18" charset="0"/>
              </a:endParaRPr>
            </a:p>
          </p:txBody>
        </p:sp>
        <p:sp>
          <p:nvSpPr>
            <p:cNvPr id="9" name="Text Box 26"/>
            <p:cNvSpPr txBox="1">
              <a:spLocks noChangeArrowheads="1"/>
            </p:cNvSpPr>
            <p:nvPr/>
          </p:nvSpPr>
          <p:spPr bwMode="auto">
            <a:xfrm>
              <a:off x="879235" y="1340768"/>
              <a:ext cx="35266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CNGS</a:t>
              </a:r>
              <a:endParaRPr lang="en-US" sz="1200" b="1" baseline="-25000" dirty="0">
                <a:solidFill>
                  <a:srgbClr val="00CC00"/>
                </a:solidFill>
                <a:latin typeface="Calibri" pitchFamily="34" charset="0"/>
                <a:cs typeface="Calibri" pitchFamily="34" charset="0"/>
              </a:endParaRPr>
            </a:p>
          </p:txBody>
        </p:sp>
        <p:sp>
          <p:nvSpPr>
            <p:cNvPr id="10" name="Left Brace 9"/>
            <p:cNvSpPr/>
            <p:nvPr/>
          </p:nvSpPr>
          <p:spPr bwMode="auto">
            <a:xfrm rot="5400000">
              <a:off x="4959766" y="1486237"/>
              <a:ext cx="195115" cy="306034"/>
            </a:xfrm>
            <a:prstGeom prst="leftBrace">
              <a:avLst>
                <a:gd name="adj1" fmla="val 8333"/>
                <a:gd name="adj2" fmla="val 52298"/>
              </a:avLst>
            </a:prstGeom>
            <a:noFill/>
            <a:ln w="19050" cap="flat" cmpd="sng" algn="ctr">
              <a:solidFill>
                <a:srgbClr val="00CC00"/>
              </a:solidFill>
              <a:prstDash val="solid"/>
              <a:round/>
              <a:headEnd type="none" w="med" len="med"/>
              <a:tailEnd type="none" w="sm" len="sm"/>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rgbClr val="FFC000"/>
                </a:solidFill>
                <a:effectLst/>
                <a:latin typeface="Times New Roman" pitchFamily="18" charset="0"/>
              </a:endParaRPr>
            </a:p>
          </p:txBody>
        </p:sp>
        <p:sp>
          <p:nvSpPr>
            <p:cNvPr id="11" name="Text Box 26"/>
            <p:cNvSpPr txBox="1">
              <a:spLocks noChangeArrowheads="1"/>
            </p:cNvSpPr>
            <p:nvPr/>
          </p:nvSpPr>
          <p:spPr bwMode="auto">
            <a:xfrm>
              <a:off x="4880992" y="1304764"/>
              <a:ext cx="35266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CNGS</a:t>
              </a:r>
              <a:endParaRPr lang="en-US" sz="1200" b="1" baseline="-25000" dirty="0">
                <a:solidFill>
                  <a:srgbClr val="00CC00"/>
                </a:solidFill>
                <a:latin typeface="Calibri" pitchFamily="34" charset="0"/>
                <a:cs typeface="Calibri" pitchFamily="34" charset="0"/>
              </a:endParaRPr>
            </a:p>
          </p:txBody>
        </p:sp>
        <p:sp>
          <p:nvSpPr>
            <p:cNvPr id="12" name="Left Brace 11"/>
            <p:cNvSpPr/>
            <p:nvPr/>
          </p:nvSpPr>
          <p:spPr bwMode="auto">
            <a:xfrm rot="5400000">
              <a:off x="9208238" y="1486237"/>
              <a:ext cx="195115" cy="306034"/>
            </a:xfrm>
            <a:prstGeom prst="leftBrace">
              <a:avLst>
                <a:gd name="adj1" fmla="val 8333"/>
                <a:gd name="adj2" fmla="val 52298"/>
              </a:avLst>
            </a:prstGeom>
            <a:noFill/>
            <a:ln w="19050" cap="flat" cmpd="sng" algn="ctr">
              <a:solidFill>
                <a:srgbClr val="00CC00"/>
              </a:solidFill>
              <a:prstDash val="solid"/>
              <a:round/>
              <a:headEnd type="none" w="med" len="med"/>
              <a:tailEnd type="none" w="sm" len="sm"/>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rgbClr val="FFC000"/>
                </a:solidFill>
                <a:effectLst/>
                <a:latin typeface="Times New Roman" pitchFamily="18" charset="0"/>
              </a:endParaRPr>
            </a:p>
          </p:txBody>
        </p:sp>
        <p:sp>
          <p:nvSpPr>
            <p:cNvPr id="13" name="Text Box 26"/>
            <p:cNvSpPr txBox="1">
              <a:spLocks noChangeArrowheads="1"/>
            </p:cNvSpPr>
            <p:nvPr/>
          </p:nvSpPr>
          <p:spPr bwMode="auto">
            <a:xfrm>
              <a:off x="9129464" y="1304764"/>
              <a:ext cx="35266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CNGS</a:t>
              </a:r>
              <a:endParaRPr lang="en-US" sz="1200" b="1" baseline="-25000" dirty="0">
                <a:solidFill>
                  <a:srgbClr val="00CC00"/>
                </a:solidFill>
                <a:latin typeface="Calibri" pitchFamily="34" charset="0"/>
                <a:cs typeface="Calibri" pitchFamily="34" charset="0"/>
              </a:endParaRPr>
            </a:p>
          </p:txBody>
        </p:sp>
        <p:sp>
          <p:nvSpPr>
            <p:cNvPr id="4" name="Oval 3"/>
            <p:cNvSpPr/>
            <p:nvPr/>
          </p:nvSpPr>
          <p:spPr bwMode="auto">
            <a:xfrm rot="1224203">
              <a:off x="902549" y="4291735"/>
              <a:ext cx="594067" cy="1044116"/>
            </a:xfrm>
            <a:prstGeom prst="ellipse">
              <a:avLst/>
            </a:prstGeom>
            <a:noFill/>
            <a:ln w="3175" cap="flat" cmpd="sng" algn="ctr">
              <a:solidFill>
                <a:srgbClr val="00CC00"/>
              </a:solid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6" name="Oval 15"/>
            <p:cNvSpPr/>
            <p:nvPr/>
          </p:nvSpPr>
          <p:spPr bwMode="auto">
            <a:xfrm rot="1224203">
              <a:off x="8855745" y="4298003"/>
              <a:ext cx="594067" cy="1044116"/>
            </a:xfrm>
            <a:prstGeom prst="ellipse">
              <a:avLst/>
            </a:prstGeom>
            <a:noFill/>
            <a:ln w="3175" cap="flat" cmpd="sng" algn="ctr">
              <a:solidFill>
                <a:srgbClr val="00CC00"/>
              </a:solid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7" name="Oval 16"/>
            <p:cNvSpPr/>
            <p:nvPr/>
          </p:nvSpPr>
          <p:spPr bwMode="auto">
            <a:xfrm rot="4099892">
              <a:off x="5018848" y="4842483"/>
              <a:ext cx="305189" cy="725855"/>
            </a:xfrm>
            <a:prstGeom prst="ellipse">
              <a:avLst/>
            </a:prstGeom>
            <a:noFill/>
            <a:ln w="3175" cap="flat" cmpd="sng" algn="ctr">
              <a:solidFill>
                <a:srgbClr val="00CC00"/>
              </a:solid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9" name="Text Box 26"/>
            <p:cNvSpPr txBox="1">
              <a:spLocks noChangeArrowheads="1"/>
            </p:cNvSpPr>
            <p:nvPr/>
          </p:nvSpPr>
          <p:spPr bwMode="auto">
            <a:xfrm>
              <a:off x="1054327" y="3645024"/>
              <a:ext cx="151131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2</a:t>
              </a:r>
              <a:r>
                <a:rPr lang="en-US" sz="1200" b="1" baseline="30000" dirty="0" smtClean="0">
                  <a:solidFill>
                    <a:srgbClr val="00CC00"/>
                  </a:solidFill>
                  <a:latin typeface="Calibri" pitchFamily="34" charset="0"/>
                  <a:cs typeface="Calibri" pitchFamily="34" charset="0"/>
                </a:rPr>
                <a:t>nd</a:t>
              </a:r>
              <a:r>
                <a:rPr lang="en-US" sz="1200" b="1" dirty="0" smtClean="0">
                  <a:solidFill>
                    <a:srgbClr val="00CC00"/>
                  </a:solidFill>
                  <a:latin typeface="Calibri" pitchFamily="34" charset="0"/>
                  <a:cs typeface="Calibri" pitchFamily="34" charset="0"/>
                </a:rPr>
                <a:t> CNGS cycle unstable</a:t>
              </a:r>
              <a:endParaRPr lang="en-US" sz="1200" b="1" baseline="-25000" dirty="0">
                <a:solidFill>
                  <a:srgbClr val="00CC00"/>
                </a:solidFill>
                <a:latin typeface="Calibri" pitchFamily="34" charset="0"/>
                <a:cs typeface="Calibri" pitchFamily="34" charset="0"/>
              </a:endParaRPr>
            </a:p>
          </p:txBody>
        </p:sp>
        <p:sp>
          <p:nvSpPr>
            <p:cNvPr id="20" name="Text Box 26"/>
            <p:cNvSpPr txBox="1">
              <a:spLocks noChangeArrowheads="1"/>
            </p:cNvSpPr>
            <p:nvPr/>
          </p:nvSpPr>
          <p:spPr bwMode="auto">
            <a:xfrm>
              <a:off x="4840275" y="4545124"/>
              <a:ext cx="1149033"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2</a:t>
              </a:r>
              <a:r>
                <a:rPr lang="en-US" sz="1200" b="1" baseline="30000" dirty="0" smtClean="0">
                  <a:solidFill>
                    <a:srgbClr val="00CC00"/>
                  </a:solidFill>
                  <a:latin typeface="Calibri" pitchFamily="34" charset="0"/>
                  <a:cs typeface="Calibri" pitchFamily="34" charset="0"/>
                </a:rPr>
                <a:t>nd</a:t>
              </a:r>
              <a:r>
                <a:rPr lang="en-US" sz="1200" b="1" dirty="0" smtClean="0">
                  <a:solidFill>
                    <a:srgbClr val="00CC00"/>
                  </a:solidFill>
                  <a:latin typeface="Calibri" pitchFamily="34" charset="0"/>
                  <a:cs typeface="Calibri" pitchFamily="34" charset="0"/>
                </a:rPr>
                <a:t> CNGS cycle OK</a:t>
              </a:r>
              <a:endParaRPr lang="en-US" sz="1200" b="1" baseline="-25000" dirty="0">
                <a:solidFill>
                  <a:srgbClr val="00CC00"/>
                </a:solidFill>
                <a:latin typeface="Calibri" pitchFamily="34" charset="0"/>
                <a:cs typeface="Calibri" pitchFamily="34" charset="0"/>
              </a:endParaRPr>
            </a:p>
          </p:txBody>
        </p:sp>
        <p:cxnSp>
          <p:nvCxnSpPr>
            <p:cNvPr id="6" name="Straight Arrow Connector 5"/>
            <p:cNvCxnSpPr/>
            <p:nvPr/>
          </p:nvCxnSpPr>
          <p:spPr bwMode="auto">
            <a:xfrm flipH="1">
              <a:off x="1280592" y="3860987"/>
              <a:ext cx="252028" cy="612129"/>
            </a:xfrm>
            <a:prstGeom prst="straightConnector1">
              <a:avLst/>
            </a:prstGeom>
            <a:solidFill>
              <a:schemeClr val="accent1"/>
            </a:solidFill>
            <a:ln w="3175" cap="flat" cmpd="sng" algn="ctr">
              <a:solidFill>
                <a:srgbClr val="00CC00"/>
              </a:solidFill>
              <a:prstDash val="solid"/>
              <a:round/>
              <a:headEnd type="none" w="med" len="med"/>
              <a:tailEnd type="arrow"/>
            </a:ln>
            <a:effectLst/>
          </p:spPr>
        </p:cxnSp>
        <p:cxnSp>
          <p:nvCxnSpPr>
            <p:cNvPr id="23" name="Straight Arrow Connector 22"/>
            <p:cNvCxnSpPr/>
            <p:nvPr/>
          </p:nvCxnSpPr>
          <p:spPr bwMode="auto">
            <a:xfrm flipH="1">
              <a:off x="5219114" y="4729790"/>
              <a:ext cx="243256" cy="403612"/>
            </a:xfrm>
            <a:prstGeom prst="straightConnector1">
              <a:avLst/>
            </a:prstGeom>
            <a:solidFill>
              <a:schemeClr val="accent1"/>
            </a:solidFill>
            <a:ln w="3175" cap="flat" cmpd="sng" algn="ctr">
              <a:solidFill>
                <a:srgbClr val="00CC00"/>
              </a:solidFill>
              <a:prstDash val="solid"/>
              <a:round/>
              <a:headEnd type="none" w="med" len="med"/>
              <a:tailEnd type="arrow"/>
            </a:ln>
            <a:effectLst/>
          </p:spPr>
        </p:cxnSp>
        <p:cxnSp>
          <p:nvCxnSpPr>
            <p:cNvPr id="26" name="Straight Arrow Connector 25"/>
            <p:cNvCxnSpPr/>
            <p:nvPr/>
          </p:nvCxnSpPr>
          <p:spPr bwMode="auto">
            <a:xfrm>
              <a:off x="8877436" y="3872975"/>
              <a:ext cx="252028" cy="612129"/>
            </a:xfrm>
            <a:prstGeom prst="straightConnector1">
              <a:avLst/>
            </a:prstGeom>
            <a:solidFill>
              <a:schemeClr val="accent1"/>
            </a:solidFill>
            <a:ln w="3175" cap="flat" cmpd="sng" algn="ctr">
              <a:solidFill>
                <a:srgbClr val="00CC00"/>
              </a:solidFill>
              <a:prstDash val="solid"/>
              <a:round/>
              <a:headEnd type="none" w="med" len="med"/>
              <a:tailEnd type="arrow"/>
            </a:ln>
            <a:effectLst/>
          </p:spPr>
        </p:cxnSp>
        <p:sp>
          <p:nvSpPr>
            <p:cNvPr id="27" name="Text Box 26"/>
            <p:cNvSpPr txBox="1">
              <a:spLocks noChangeArrowheads="1"/>
            </p:cNvSpPr>
            <p:nvPr/>
          </p:nvSpPr>
          <p:spPr bwMode="auto">
            <a:xfrm>
              <a:off x="7870181" y="3644055"/>
              <a:ext cx="151131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marL="0" lvl="1" indent="0" algn="r"/>
              <a:r>
                <a:rPr lang="en-US" sz="1200" b="1" dirty="0" smtClean="0">
                  <a:solidFill>
                    <a:srgbClr val="00CC00"/>
                  </a:solidFill>
                  <a:latin typeface="Calibri" pitchFamily="34" charset="0"/>
                  <a:cs typeface="Calibri" pitchFamily="34" charset="0"/>
                </a:rPr>
                <a:t>2</a:t>
              </a:r>
              <a:r>
                <a:rPr lang="en-US" sz="1200" b="1" baseline="30000" dirty="0" smtClean="0">
                  <a:solidFill>
                    <a:srgbClr val="00CC00"/>
                  </a:solidFill>
                  <a:latin typeface="Calibri" pitchFamily="34" charset="0"/>
                  <a:cs typeface="Calibri" pitchFamily="34" charset="0"/>
                </a:rPr>
                <a:t>nd</a:t>
              </a:r>
              <a:r>
                <a:rPr lang="en-US" sz="1200" b="1" dirty="0" smtClean="0">
                  <a:solidFill>
                    <a:srgbClr val="00CC00"/>
                  </a:solidFill>
                  <a:latin typeface="Calibri" pitchFamily="34" charset="0"/>
                  <a:cs typeface="Calibri" pitchFamily="34" charset="0"/>
                </a:rPr>
                <a:t> CNGS cycle unstable</a:t>
              </a:r>
              <a:endParaRPr lang="en-US" sz="1200" b="1" baseline="-25000" dirty="0">
                <a:solidFill>
                  <a:srgbClr val="00CC00"/>
                </a:solidFill>
                <a:latin typeface="Calibri" pitchFamily="34" charset="0"/>
                <a:cs typeface="Calibri" pitchFamily="34" charset="0"/>
              </a:endParaRPr>
            </a:p>
          </p:txBody>
        </p:sp>
      </p:grpSp>
      <p:sp>
        <p:nvSpPr>
          <p:cNvPr id="30" name="AutoShape 13"/>
          <p:cNvSpPr>
            <a:spLocks noChangeArrowheads="1"/>
          </p:cNvSpPr>
          <p:nvPr/>
        </p:nvSpPr>
        <p:spPr bwMode="auto">
          <a:xfrm>
            <a:off x="560512" y="5599779"/>
            <a:ext cx="8820980" cy="711554"/>
          </a:xfrm>
          <a:prstGeom prst="bevel">
            <a:avLst>
              <a:gd name="adj" fmla="val 6264"/>
            </a:avLst>
          </a:prstGeom>
          <a:gradFill rotWithShape="1">
            <a:gsLst>
              <a:gs pos="0">
                <a:schemeClr val="tx1"/>
              </a:gs>
              <a:gs pos="50000">
                <a:srgbClr val="3333CC"/>
              </a:gs>
              <a:gs pos="100000">
                <a:schemeClr val="tx1"/>
              </a:gs>
            </a:gsLst>
            <a:lin ang="5400000" scaled="1"/>
          </a:gradFill>
          <a:ln w="3175">
            <a:solidFill>
              <a:schemeClr val="tx1"/>
            </a:solidFill>
            <a:miter lim="800000"/>
            <a:headEnd/>
            <a:tailEnd/>
          </a:ln>
          <a:effectLst>
            <a:outerShdw dist="17961" dir="2700000" algn="ctr" rotWithShape="0">
              <a:schemeClr val="tx1">
                <a:gamma/>
                <a:shade val="60000"/>
                <a:invGamma/>
              </a:schemeClr>
            </a:outerShdw>
          </a:effectLst>
          <a:extLst/>
        </p:spPr>
        <p:txBody>
          <a:bodyPr wrap="square" lIns="72000" tIns="36000" rIns="72000" bIns="36000" anchor="ctr">
            <a:spAutoFit/>
          </a:bodyPr>
          <a:lstStyle/>
          <a:p>
            <a:pPr>
              <a:spcBef>
                <a:spcPct val="0"/>
              </a:spcBef>
              <a:buClr>
                <a:srgbClr val="FFFFFF"/>
              </a:buClr>
              <a:defRPr/>
            </a:pPr>
            <a:r>
              <a:rPr lang="en-US" sz="1800" dirty="0" smtClean="0">
                <a:solidFill>
                  <a:srgbClr val="FFFFFF"/>
                </a:solidFill>
                <a:latin typeface="Calibri" pitchFamily="34" charset="0"/>
              </a:rPr>
              <a:t>specific powering cycle sequences lead to reproducible MRP errors</a:t>
            </a:r>
            <a:br>
              <a:rPr lang="en-US" sz="1800" dirty="0" smtClean="0">
                <a:solidFill>
                  <a:srgbClr val="FFFFFF"/>
                </a:solidFill>
                <a:latin typeface="Calibri" pitchFamily="34" charset="0"/>
              </a:rPr>
            </a:br>
            <a:r>
              <a:rPr lang="en-US" sz="1800" dirty="0" smtClean="0">
                <a:solidFill>
                  <a:srgbClr val="FFFF00"/>
                </a:solidFill>
                <a:latin typeface="Calibri" pitchFamily="34" charset="0"/>
              </a:rPr>
              <a:t>now we can observe correlation with reproducible magnetic errors</a:t>
            </a:r>
            <a:endParaRPr lang="en-US" sz="1800" baseline="0" dirty="0">
              <a:solidFill>
                <a:srgbClr val="FFFF00"/>
              </a:solidFill>
              <a:latin typeface="Calibri" pitchFamily="34" charset="0"/>
            </a:endParaRPr>
          </a:p>
        </p:txBody>
      </p:sp>
    </p:spTree>
    <p:extLst>
      <p:ext uri="{BB962C8B-B14F-4D97-AF65-F5344CB8AC3E}">
        <p14:creationId xmlns:p14="http://schemas.microsoft.com/office/powerpoint/2010/main" val="30712162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Rectangle 9"/>
          <p:cNvSpPr>
            <a:spLocks noChangeArrowheads="1"/>
          </p:cNvSpPr>
          <p:nvPr/>
        </p:nvSpPr>
        <p:spPr bwMode="auto">
          <a:xfrm>
            <a:off x="381000" y="441325"/>
            <a:ext cx="9288524" cy="2354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r>
              <a:rPr lang="en-US" sz="1800" b="1" dirty="0" smtClean="0">
                <a:solidFill>
                  <a:srgbClr val="FF0000"/>
                </a:solidFill>
                <a:latin typeface="Calibri" pitchFamily="34" charset="0"/>
                <a:cs typeface="Tahoma" pitchFamily="34" charset="0"/>
              </a:rPr>
              <a:t>Acknowledgment</a:t>
            </a:r>
          </a:p>
          <a:p>
            <a:endParaRPr lang="en-US" sz="1800" b="1" dirty="0" smtClean="0">
              <a:solidFill>
                <a:srgbClr val="FF0000"/>
              </a:solidFill>
              <a:latin typeface="Calibri" pitchFamily="34" charset="0"/>
              <a:cs typeface="Tahoma" pitchFamily="34" charset="0"/>
            </a:endParaRPr>
          </a:p>
          <a:p>
            <a:pPr marL="266700" indent="-266700" algn="l">
              <a:spcBef>
                <a:spcPts val="0"/>
              </a:spcBef>
              <a:buFontTx/>
              <a:buChar char="•"/>
            </a:pPr>
            <a:r>
              <a:rPr lang="en-GB" sz="1800" dirty="0" smtClean="0">
                <a:latin typeface="Calibri" pitchFamily="34" charset="0"/>
                <a:cs typeface="Tahoma" pitchFamily="34" charset="0"/>
              </a:rPr>
              <a:t>Thanks to A. Beaumont, F. Caspers, G. Golluccio, O. Dunkel, L. Gaborit, P. Galbraith, R. </a:t>
            </a:r>
            <a:r>
              <a:rPr lang="en-GB" sz="1800" dirty="0" err="1" smtClean="0">
                <a:latin typeface="Calibri" pitchFamily="34" charset="0"/>
                <a:cs typeface="Tahoma" pitchFamily="34" charset="0"/>
              </a:rPr>
              <a:t>Beltron</a:t>
            </a:r>
            <a:r>
              <a:rPr lang="en-GB" sz="1800" dirty="0" smtClean="0">
                <a:latin typeface="Calibri" pitchFamily="34" charset="0"/>
                <a:cs typeface="Tahoma" pitchFamily="34" charset="0"/>
              </a:rPr>
              <a:t> </a:t>
            </a:r>
            <a:r>
              <a:rPr lang="en-GB" sz="1800" dirty="0" err="1" smtClean="0">
                <a:latin typeface="Calibri" pitchFamily="34" charset="0"/>
                <a:cs typeface="Tahoma" pitchFamily="34" charset="0"/>
              </a:rPr>
              <a:t>Mercadillo</a:t>
            </a:r>
            <a:r>
              <a:rPr lang="en-GB" sz="1800" dirty="0" smtClean="0">
                <a:latin typeface="Calibri" pitchFamily="34" charset="0"/>
                <a:cs typeface="Tahoma" pitchFamily="34" charset="0"/>
              </a:rPr>
              <a:t>  for their technical and scientific contribution</a:t>
            </a:r>
          </a:p>
          <a:p>
            <a:pPr marL="266700" indent="-266700" algn="l">
              <a:spcBef>
                <a:spcPts val="0"/>
              </a:spcBef>
              <a:buFontTx/>
              <a:buChar char="•"/>
            </a:pPr>
            <a:r>
              <a:rPr lang="en-GB" sz="1800" dirty="0" smtClean="0">
                <a:latin typeface="Calibri" pitchFamily="34" charset="0"/>
                <a:cs typeface="Tahoma" pitchFamily="34" charset="0"/>
              </a:rPr>
              <a:t>Thanks to F. Boattini, S. </a:t>
            </a:r>
            <a:r>
              <a:rPr lang="en-GB" sz="1800" dirty="0" err="1" smtClean="0">
                <a:latin typeface="Calibri" pitchFamily="34" charset="0"/>
                <a:cs typeface="Tahoma" pitchFamily="34" charset="0"/>
              </a:rPr>
              <a:t>Gilardoni</a:t>
            </a:r>
            <a:r>
              <a:rPr lang="en-GB" sz="1800" dirty="0" smtClean="0">
                <a:latin typeface="Calibri" pitchFamily="34" charset="0"/>
                <a:cs typeface="Tahoma" pitchFamily="34" charset="0"/>
              </a:rPr>
              <a:t>, O. </a:t>
            </a:r>
            <a:r>
              <a:rPr lang="en-GB" sz="1800" dirty="0" err="1" smtClean="0">
                <a:latin typeface="Calibri" pitchFamily="34" charset="0"/>
                <a:cs typeface="Tahoma" pitchFamily="34" charset="0"/>
              </a:rPr>
              <a:t>Michels</a:t>
            </a:r>
            <a:r>
              <a:rPr lang="en-GB" sz="1800" dirty="0" smtClean="0">
                <a:latin typeface="Calibri" pitchFamily="34" charset="0"/>
                <a:cs typeface="Tahoma" pitchFamily="34" charset="0"/>
              </a:rPr>
              <a:t>, X. </a:t>
            </a:r>
            <a:r>
              <a:rPr lang="en-GB" sz="1800" dirty="0" err="1" smtClean="0">
                <a:latin typeface="Calibri" pitchFamily="34" charset="0"/>
                <a:cs typeface="Tahoma" pitchFamily="34" charset="0"/>
              </a:rPr>
              <a:t>Genillon</a:t>
            </a:r>
            <a:r>
              <a:rPr lang="en-GB" sz="1800" dirty="0" smtClean="0">
                <a:latin typeface="Calibri" pitchFamily="34" charset="0"/>
                <a:cs typeface="Tahoma" pitchFamily="34" charset="0"/>
              </a:rPr>
              <a:t> and the PS operation team for the organization and execution of recent tests</a:t>
            </a:r>
          </a:p>
          <a:p>
            <a:pPr marL="266700" indent="-266700" algn="l">
              <a:spcBef>
                <a:spcPts val="0"/>
              </a:spcBef>
              <a:buFontTx/>
              <a:buChar char="•"/>
            </a:pPr>
            <a:r>
              <a:rPr lang="en-GB" sz="1800" dirty="0" smtClean="0">
                <a:latin typeface="Calibri" pitchFamily="34" charset="0"/>
                <a:cs typeface="Tahoma" pitchFamily="34" charset="0"/>
              </a:rPr>
              <a:t>Thanks </a:t>
            </a:r>
            <a:r>
              <a:rPr lang="en-GB" sz="1800" dirty="0">
                <a:latin typeface="Calibri" pitchFamily="34" charset="0"/>
                <a:cs typeface="Tahoma" pitchFamily="34" charset="0"/>
              </a:rPr>
              <a:t>to H. </a:t>
            </a:r>
            <a:r>
              <a:rPr lang="en-GB" sz="1800" dirty="0" err="1">
                <a:latin typeface="Calibri" pitchFamily="34" charset="0"/>
                <a:cs typeface="Tahoma" pitchFamily="34" charset="0"/>
              </a:rPr>
              <a:t>Damerau</a:t>
            </a:r>
            <a:r>
              <a:rPr lang="en-GB" sz="1800" dirty="0" smtClean="0">
                <a:latin typeface="Calibri" pitchFamily="34" charset="0"/>
                <a:cs typeface="Tahoma" pitchFamily="34" charset="0"/>
              </a:rPr>
              <a:t>, J. L. Gomez Costa, Q. King,  P, </a:t>
            </a:r>
            <a:r>
              <a:rPr lang="en-GB" sz="1800" dirty="0" err="1" smtClean="0">
                <a:latin typeface="Calibri" pitchFamily="34" charset="0"/>
                <a:cs typeface="Tahoma" pitchFamily="34" charset="0"/>
              </a:rPr>
              <a:t>Odier</a:t>
            </a:r>
            <a:r>
              <a:rPr lang="en-GB" sz="1800" dirty="0" smtClean="0">
                <a:latin typeface="Calibri" pitchFamily="34" charset="0"/>
                <a:cs typeface="Tahoma" pitchFamily="34" charset="0"/>
              </a:rPr>
              <a:t>, J. Serrano, L. </a:t>
            </a:r>
            <a:r>
              <a:rPr lang="en-GB" sz="1800" dirty="0" err="1" smtClean="0">
                <a:latin typeface="Calibri" pitchFamily="34" charset="0"/>
                <a:cs typeface="Tahoma" pitchFamily="34" charset="0"/>
              </a:rPr>
              <a:t>Soby</a:t>
            </a:r>
            <a:r>
              <a:rPr lang="en-GB" sz="1800" dirty="0" smtClean="0">
                <a:latin typeface="Calibri" pitchFamily="34" charset="0"/>
                <a:cs typeface="Tahoma" pitchFamily="34" charset="0"/>
              </a:rPr>
              <a:t> for their collaboration towards the definition of the new serial distribution link</a:t>
            </a:r>
          </a:p>
        </p:txBody>
      </p:sp>
    </p:spTree>
    <p:extLst>
      <p:ext uri="{BB962C8B-B14F-4D97-AF65-F5344CB8AC3E}">
        <p14:creationId xmlns:p14="http://schemas.microsoft.com/office/powerpoint/2010/main" val="3731302550"/>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1" y="260349"/>
            <a:ext cx="9921875" cy="6166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Possible mechanical side-effects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8" name="Rectangle 6"/>
          <p:cNvSpPr>
            <a:spLocks noChangeArrowheads="1"/>
          </p:cNvSpPr>
          <p:nvPr/>
        </p:nvSpPr>
        <p:spPr bwMode="auto">
          <a:xfrm>
            <a:off x="92460" y="5661248"/>
            <a:ext cx="5652628"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wrap="square" lIns="0" tIns="0" rIns="0" bIns="0">
            <a:spAutoFit/>
          </a:bodyPr>
          <a:lstStyle/>
          <a:p>
            <a:pPr algn="l">
              <a:spcBef>
                <a:spcPct val="0"/>
              </a:spcBef>
              <a:spcAft>
                <a:spcPts val="0"/>
              </a:spcAft>
              <a:defRPr/>
            </a:pPr>
            <a:r>
              <a:rPr lang="en-US" sz="1800" dirty="0" smtClean="0">
                <a:solidFill>
                  <a:srgbClr val="FFFFFF"/>
                </a:solidFill>
                <a:latin typeface="Calibri" pitchFamily="34" charset="0"/>
              </a:rPr>
              <a:t>Laser tracker measurements done on U17 to test stability </a:t>
            </a:r>
            <a:br>
              <a:rPr lang="en-US" sz="1800" dirty="0" smtClean="0">
                <a:solidFill>
                  <a:srgbClr val="FFFFFF"/>
                </a:solidFill>
                <a:latin typeface="Calibri" pitchFamily="34" charset="0"/>
              </a:rPr>
            </a:br>
            <a:r>
              <a:rPr lang="en-US" sz="1800" dirty="0" smtClean="0">
                <a:solidFill>
                  <a:srgbClr val="FFFFFF"/>
                </a:solidFill>
                <a:latin typeface="Calibri" pitchFamily="34" charset="0"/>
              </a:rPr>
              <a:t>of NMR marker support in 2008</a:t>
            </a:r>
          </a:p>
        </p:txBody>
      </p:sp>
      <p:sp>
        <p:nvSpPr>
          <p:cNvPr id="2" name="Rectangle 1"/>
          <p:cNvSpPr/>
          <p:nvPr/>
        </p:nvSpPr>
        <p:spPr>
          <a:xfrm>
            <a:off x="92460" y="368659"/>
            <a:ext cx="1583960" cy="276999"/>
          </a:xfrm>
          <a:prstGeom prst="rect">
            <a:avLst/>
          </a:prstGeom>
        </p:spPr>
        <p:txBody>
          <a:bodyPr wrap="none">
            <a:spAutoFit/>
          </a:bodyPr>
          <a:lstStyle/>
          <a:p>
            <a:pPr algn="l"/>
            <a:r>
              <a:rPr lang="en-US" sz="1200" dirty="0" smtClean="0">
                <a:solidFill>
                  <a:srgbClr val="FFFFFF"/>
                </a:solidFill>
                <a:latin typeface="Calibri" pitchFamily="34" charset="0"/>
              </a:rPr>
              <a:t>Courtesy A. Beaumont</a:t>
            </a:r>
            <a:endParaRPr lang="en-GB" sz="1200" dirty="0"/>
          </a:p>
        </p:txBody>
      </p:sp>
      <p:cxnSp>
        <p:nvCxnSpPr>
          <p:cNvPr id="4" name="Straight Arrow Connector 3"/>
          <p:cNvCxnSpPr/>
          <p:nvPr/>
        </p:nvCxnSpPr>
        <p:spPr bwMode="auto">
          <a:xfrm flipH="1" flipV="1">
            <a:off x="3584848" y="2492896"/>
            <a:ext cx="3276364" cy="216024"/>
          </a:xfrm>
          <a:prstGeom prst="straightConnector1">
            <a:avLst/>
          </a:prstGeom>
          <a:solidFill>
            <a:schemeClr val="accent1"/>
          </a:solidFill>
          <a:ln w="12700" cap="flat" cmpd="sng" algn="ctr">
            <a:solidFill>
              <a:srgbClr val="FFFF00"/>
            </a:solidFill>
            <a:prstDash val="solid"/>
            <a:round/>
            <a:headEnd type="none" w="med" len="med"/>
            <a:tailEnd type="arrow"/>
          </a:ln>
          <a:effectLst/>
        </p:spPr>
      </p:cxnSp>
    </p:spTree>
    <p:extLst>
      <p:ext uri="{BB962C8B-B14F-4D97-AF65-F5344CB8AC3E}">
        <p14:creationId xmlns:p14="http://schemas.microsoft.com/office/powerpoint/2010/main" val="312476846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Possible mechanical side-effects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126" t="1991" r="283" b="7583"/>
          <a:stretch/>
        </p:blipFill>
        <p:spPr bwMode="auto">
          <a:xfrm>
            <a:off x="344488" y="800708"/>
            <a:ext cx="3543369" cy="3096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6"/>
          <p:cNvSpPr>
            <a:spLocks noChangeArrowheads="1"/>
          </p:cNvSpPr>
          <p:nvPr/>
        </p:nvSpPr>
        <p:spPr bwMode="auto">
          <a:xfrm>
            <a:off x="146405" y="4617132"/>
            <a:ext cx="9577064"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wrap="square" lIns="0" tIns="0" rIns="0" bIns="0">
            <a:spAutoFit/>
          </a:bodyPr>
          <a:lstStyle/>
          <a:p>
            <a:pPr marL="285750" indent="-285750" algn="l">
              <a:spcBef>
                <a:spcPct val="0"/>
              </a:spcBef>
              <a:spcAft>
                <a:spcPts val="0"/>
              </a:spcAft>
              <a:buFont typeface="Arial" pitchFamily="34" charset="0"/>
              <a:buChar char="•"/>
              <a:defRPr/>
            </a:pPr>
            <a:r>
              <a:rPr lang="en-US" sz="1800" dirty="0" smtClean="0">
                <a:latin typeface="Calibri" pitchFamily="34" charset="0"/>
                <a:sym typeface="Symbol"/>
              </a:rPr>
              <a:t>Vertical displacement of bottom pole = 0.16 mm @ 5400 A (gap closes due </a:t>
            </a:r>
            <a:r>
              <a:rPr lang="en-US" sz="1800" dirty="0" err="1" smtClean="0">
                <a:latin typeface="Calibri" pitchFamily="34" charset="0"/>
                <a:sym typeface="Symbol"/>
              </a:rPr>
              <a:t>due</a:t>
            </a:r>
            <a:r>
              <a:rPr lang="en-US" sz="1800" dirty="0" smtClean="0">
                <a:latin typeface="Calibri" pitchFamily="34" charset="0"/>
                <a:sym typeface="Symbol"/>
              </a:rPr>
              <a:t> magnetic forces)</a:t>
            </a:r>
          </a:p>
          <a:p>
            <a:pPr marL="285750" indent="-285750" algn="l">
              <a:spcBef>
                <a:spcPct val="0"/>
              </a:spcBef>
              <a:spcAft>
                <a:spcPts val="0"/>
              </a:spcAft>
              <a:buFont typeface="Arial" pitchFamily="34" charset="0"/>
              <a:buChar char="•"/>
              <a:defRPr/>
            </a:pPr>
            <a:r>
              <a:rPr lang="en-US" sz="1800" dirty="0" smtClean="0">
                <a:latin typeface="Calibri" pitchFamily="34" charset="0"/>
                <a:sym typeface="Symbol"/>
              </a:rPr>
              <a:t>All B-train sensors fixed to bottom pole </a:t>
            </a:r>
          </a:p>
          <a:p>
            <a:pPr marL="285750" indent="-285750" algn="l">
              <a:spcBef>
                <a:spcPct val="0"/>
              </a:spcBef>
              <a:spcAft>
                <a:spcPts val="0"/>
              </a:spcAft>
              <a:buFont typeface="Arial" pitchFamily="34" charset="0"/>
              <a:buChar char="•"/>
              <a:defRPr/>
            </a:pPr>
            <a:r>
              <a:rPr lang="en-US" sz="1800" dirty="0" smtClean="0">
                <a:latin typeface="Calibri" pitchFamily="34" charset="0"/>
                <a:sym typeface="Symbol"/>
              </a:rPr>
              <a:t>Top/bottom asymmetry  possible vertical displacement of sensors w.r.t. to ideal axis</a:t>
            </a:r>
          </a:p>
          <a:p>
            <a:pPr marL="285750" indent="-285750" algn="l">
              <a:spcBef>
                <a:spcPct val="0"/>
              </a:spcBef>
              <a:spcAft>
                <a:spcPts val="0"/>
              </a:spcAft>
              <a:buFont typeface="Arial" pitchFamily="34" charset="0"/>
              <a:buChar char="•"/>
              <a:defRPr/>
            </a:pPr>
            <a:r>
              <a:rPr lang="en-US" sz="1800" dirty="0" smtClean="0">
                <a:solidFill>
                  <a:srgbClr val="FF0000"/>
                </a:solidFill>
                <a:latin typeface="Calibri" pitchFamily="34" charset="0"/>
                <a:sym typeface="Symbol"/>
              </a:rPr>
              <a:t>Feed-down  skew spurious harmonics  </a:t>
            </a:r>
            <a:r>
              <a:rPr lang="en-US" sz="1800" dirty="0" smtClean="0">
                <a:latin typeface="Calibri" pitchFamily="34" charset="0"/>
                <a:sym typeface="Symbol"/>
              </a:rPr>
              <a:t>e.g. 0.1 mm  5G </a:t>
            </a:r>
            <a:br>
              <a:rPr lang="en-US" sz="1800" dirty="0" smtClean="0">
                <a:latin typeface="Calibri" pitchFamily="34" charset="0"/>
                <a:sym typeface="Symbol"/>
              </a:rPr>
            </a:br>
            <a:r>
              <a:rPr lang="en-US" sz="1800" dirty="0" smtClean="0">
                <a:latin typeface="Calibri" pitchFamily="34" charset="0"/>
                <a:sym typeface="Symbol"/>
              </a:rPr>
              <a:t>(</a:t>
            </a:r>
            <a:r>
              <a:rPr lang="en-US" sz="1800" u="sng" dirty="0" smtClean="0">
                <a:latin typeface="Calibri" pitchFamily="34" charset="0"/>
                <a:sym typeface="Symbol"/>
              </a:rPr>
              <a:t>systematic</a:t>
            </a:r>
            <a:r>
              <a:rPr lang="en-US" sz="1800" dirty="0" smtClean="0">
                <a:latin typeface="Calibri" pitchFamily="34" charset="0"/>
                <a:sym typeface="Symbol"/>
              </a:rPr>
              <a:t> effect as a function of main current)</a:t>
            </a:r>
          </a:p>
        </p:txBody>
      </p:sp>
      <p:grpSp>
        <p:nvGrpSpPr>
          <p:cNvPr id="3" name="Group 2"/>
          <p:cNvGrpSpPr>
            <a:grpSpLocks/>
          </p:cNvGrpSpPr>
          <p:nvPr/>
        </p:nvGrpSpPr>
        <p:grpSpPr bwMode="auto">
          <a:xfrm>
            <a:off x="5493061" y="836028"/>
            <a:ext cx="3504960" cy="3061345"/>
            <a:chOff x="99388450" y="115250686"/>
            <a:chExt cx="8528662" cy="7961414"/>
          </a:xfrm>
        </p:grpSpPr>
        <p:sp>
          <p:nvSpPr>
            <p:cNvPr id="5" name="Rectangle 3"/>
            <p:cNvSpPr>
              <a:spLocks noChangeAspect="1" noChangeArrowheads="1"/>
            </p:cNvSpPr>
            <p:nvPr/>
          </p:nvSpPr>
          <p:spPr bwMode="auto">
            <a:xfrm>
              <a:off x="99417600" y="115254000"/>
              <a:ext cx="8499512" cy="7920000"/>
            </a:xfrm>
            <a:prstGeom prst="rect">
              <a:avLst/>
            </a:prstGeom>
            <a:gradFill rotWithShape="1">
              <a:gsLst>
                <a:gs pos="0">
                  <a:srgbClr val="000000"/>
                </a:gs>
                <a:gs pos="100000">
                  <a:srgbClr val="FF0000"/>
                </a:gs>
              </a:gsLst>
              <a:path path="shape">
                <a:fillToRect l="50000" t="50000" r="50000" b="50000"/>
              </a:path>
            </a:gradFill>
            <a:ln w="9525" algn="in">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6" name="Line 4"/>
            <p:cNvSpPr>
              <a:spLocks noChangeShapeType="1"/>
            </p:cNvSpPr>
            <p:nvPr/>
          </p:nvSpPr>
          <p:spPr bwMode="auto">
            <a:xfrm>
              <a:off x="99417600" y="115254000"/>
              <a:ext cx="8460000" cy="7920000"/>
            </a:xfrm>
            <a:prstGeom prst="line">
              <a:avLst/>
            </a:prstGeom>
            <a:noFill/>
            <a:ln w="9525">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7" name="Line 5"/>
            <p:cNvSpPr>
              <a:spLocks noChangeShapeType="1"/>
            </p:cNvSpPr>
            <p:nvPr/>
          </p:nvSpPr>
          <p:spPr bwMode="auto">
            <a:xfrm flipH="1">
              <a:off x="99404900" y="115292100"/>
              <a:ext cx="8460000" cy="7920000"/>
            </a:xfrm>
            <a:prstGeom prst="line">
              <a:avLst/>
            </a:prstGeom>
            <a:noFill/>
            <a:ln w="9525" algn="ctr">
              <a:solidFill>
                <a:srgbClr val="FFFF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nvGrpSpPr>
            <p:cNvPr id="9" name="Group 6"/>
            <p:cNvGrpSpPr>
              <a:grpSpLocks/>
            </p:cNvGrpSpPr>
            <p:nvPr/>
          </p:nvGrpSpPr>
          <p:grpSpPr bwMode="auto">
            <a:xfrm>
              <a:off x="99517200" y="115250686"/>
              <a:ext cx="8299400" cy="7896500"/>
              <a:chOff x="99517200" y="115265200"/>
              <a:chExt cx="8299400" cy="7896500"/>
            </a:xfrm>
          </p:grpSpPr>
          <p:grpSp>
            <p:nvGrpSpPr>
              <p:cNvPr id="18" name="Group 7"/>
              <p:cNvGrpSpPr>
                <a:grpSpLocks/>
              </p:cNvGrpSpPr>
              <p:nvPr/>
            </p:nvGrpSpPr>
            <p:grpSpPr bwMode="auto">
              <a:xfrm>
                <a:off x="99517200" y="115265200"/>
                <a:ext cx="8255000" cy="3695700"/>
                <a:chOff x="99517200" y="115265200"/>
                <a:chExt cx="8255000" cy="3695700"/>
              </a:xfrm>
            </p:grpSpPr>
            <p:sp>
              <p:nvSpPr>
                <p:cNvPr id="23" name="Freeform 8"/>
                <p:cNvSpPr>
                  <a:spLocks/>
                </p:cNvSpPr>
                <p:nvPr/>
              </p:nvSpPr>
              <p:spPr bwMode="auto">
                <a:xfrm>
                  <a:off x="100264700" y="115265200"/>
                  <a:ext cx="6923300" cy="2679700"/>
                </a:xfrm>
                <a:custGeom>
                  <a:avLst/>
                  <a:gdLst>
                    <a:gd name="T0" fmla="*/ 0 w 7226300"/>
                    <a:gd name="T1" fmla="*/ 12700 h 2679700"/>
                    <a:gd name="T2" fmla="*/ 7226300 w 7226300"/>
                    <a:gd name="T3" fmla="*/ 0 h 2679700"/>
                  </a:gdLst>
                  <a:ahLst/>
                  <a:cxnLst>
                    <a:cxn ang="0">
                      <a:pos x="T0" y="T1"/>
                    </a:cxn>
                    <a:cxn ang="0">
                      <a:pos x="T2" y="T3"/>
                    </a:cxn>
                  </a:cxnLst>
                  <a:rect l="0" t="0" r="r" b="b"/>
                  <a:pathLst>
                    <a:path w="7226300" h="2679700">
                      <a:moveTo>
                        <a:pt x="0" y="12700"/>
                      </a:moveTo>
                      <a:cubicBezTo>
                        <a:pt x="2921000" y="2679700"/>
                        <a:pt x="4229100" y="2590800"/>
                        <a:pt x="7226300" y="0"/>
                      </a:cubicBezTo>
                    </a:path>
                  </a:pathLst>
                </a:custGeom>
                <a:noFill/>
                <a:ln w="9525" cap="flat">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4" name="Freeform 9"/>
                <p:cNvSpPr>
                  <a:spLocks/>
                </p:cNvSpPr>
                <p:nvPr/>
              </p:nvSpPr>
              <p:spPr bwMode="auto">
                <a:xfrm>
                  <a:off x="99517200" y="115277900"/>
                  <a:ext cx="8255000" cy="3683000"/>
                </a:xfrm>
                <a:custGeom>
                  <a:avLst/>
                  <a:gdLst>
                    <a:gd name="T0" fmla="*/ 0 w 8255000"/>
                    <a:gd name="T1" fmla="*/ 0 h 3683000"/>
                    <a:gd name="T2" fmla="*/ 8255000 w 8255000"/>
                    <a:gd name="T3" fmla="*/ 0 h 3683000"/>
                  </a:gdLst>
                  <a:ahLst/>
                  <a:cxnLst>
                    <a:cxn ang="0">
                      <a:pos x="T0" y="T1"/>
                    </a:cxn>
                    <a:cxn ang="0">
                      <a:pos x="T2" y="T3"/>
                    </a:cxn>
                  </a:cxnLst>
                  <a:rect l="0" t="0" r="r" b="b"/>
                  <a:pathLst>
                    <a:path w="8255000" h="3683000">
                      <a:moveTo>
                        <a:pt x="0" y="0"/>
                      </a:moveTo>
                      <a:cubicBezTo>
                        <a:pt x="4089400" y="3683000"/>
                        <a:pt x="4114800" y="3657600"/>
                        <a:pt x="82550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5" name="Freeform 10"/>
                <p:cNvSpPr>
                  <a:spLocks/>
                </p:cNvSpPr>
                <p:nvPr/>
              </p:nvSpPr>
              <p:spPr bwMode="auto">
                <a:xfrm>
                  <a:off x="101543700" y="115265200"/>
                  <a:ext cx="4056800" cy="939800"/>
                </a:xfrm>
                <a:custGeom>
                  <a:avLst/>
                  <a:gdLst>
                    <a:gd name="T0" fmla="*/ 0 w 3721100"/>
                    <a:gd name="T1" fmla="*/ 12700 h 939800"/>
                    <a:gd name="T2" fmla="*/ 3721100 w 3721100"/>
                    <a:gd name="T3" fmla="*/ 0 h 939800"/>
                  </a:gdLst>
                  <a:ahLst/>
                  <a:cxnLst>
                    <a:cxn ang="0">
                      <a:pos x="T0" y="T1"/>
                    </a:cxn>
                    <a:cxn ang="0">
                      <a:pos x="T2" y="T3"/>
                    </a:cxn>
                  </a:cxnLst>
                  <a:rect l="0" t="0" r="r" b="b"/>
                  <a:pathLst>
                    <a:path w="3721100" h="939800">
                      <a:moveTo>
                        <a:pt x="0" y="12700"/>
                      </a:moveTo>
                      <a:cubicBezTo>
                        <a:pt x="1651000" y="939800"/>
                        <a:pt x="2260600" y="825500"/>
                        <a:pt x="37211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19" name="Group 11"/>
              <p:cNvGrpSpPr>
                <a:grpSpLocks/>
              </p:cNvGrpSpPr>
              <p:nvPr/>
            </p:nvGrpSpPr>
            <p:grpSpPr bwMode="auto">
              <a:xfrm flipV="1">
                <a:off x="99561600" y="119466000"/>
                <a:ext cx="8255000" cy="3695700"/>
                <a:chOff x="99517200" y="115265200"/>
                <a:chExt cx="8255000" cy="3695700"/>
              </a:xfrm>
            </p:grpSpPr>
            <p:sp>
              <p:nvSpPr>
                <p:cNvPr id="20" name="Freeform 12"/>
                <p:cNvSpPr>
                  <a:spLocks/>
                </p:cNvSpPr>
                <p:nvPr/>
              </p:nvSpPr>
              <p:spPr bwMode="auto">
                <a:xfrm>
                  <a:off x="100264700" y="115265200"/>
                  <a:ext cx="6923300" cy="2679700"/>
                </a:xfrm>
                <a:custGeom>
                  <a:avLst/>
                  <a:gdLst>
                    <a:gd name="T0" fmla="*/ 0 w 7226300"/>
                    <a:gd name="T1" fmla="*/ 12700 h 2679700"/>
                    <a:gd name="T2" fmla="*/ 7226300 w 7226300"/>
                    <a:gd name="T3" fmla="*/ 0 h 2679700"/>
                  </a:gdLst>
                  <a:ahLst/>
                  <a:cxnLst>
                    <a:cxn ang="0">
                      <a:pos x="T0" y="T1"/>
                    </a:cxn>
                    <a:cxn ang="0">
                      <a:pos x="T2" y="T3"/>
                    </a:cxn>
                  </a:cxnLst>
                  <a:rect l="0" t="0" r="r" b="b"/>
                  <a:pathLst>
                    <a:path w="7226300" h="2679700">
                      <a:moveTo>
                        <a:pt x="0" y="12700"/>
                      </a:moveTo>
                      <a:cubicBezTo>
                        <a:pt x="2921000" y="2679700"/>
                        <a:pt x="4229100" y="2590800"/>
                        <a:pt x="72263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1" name="Freeform 13"/>
                <p:cNvSpPr>
                  <a:spLocks/>
                </p:cNvSpPr>
                <p:nvPr/>
              </p:nvSpPr>
              <p:spPr bwMode="auto">
                <a:xfrm>
                  <a:off x="99517200" y="115277900"/>
                  <a:ext cx="8255000" cy="3683000"/>
                </a:xfrm>
                <a:custGeom>
                  <a:avLst/>
                  <a:gdLst>
                    <a:gd name="T0" fmla="*/ 0 w 8255000"/>
                    <a:gd name="T1" fmla="*/ 0 h 3683000"/>
                    <a:gd name="T2" fmla="*/ 8255000 w 8255000"/>
                    <a:gd name="T3" fmla="*/ 0 h 3683000"/>
                  </a:gdLst>
                  <a:ahLst/>
                  <a:cxnLst>
                    <a:cxn ang="0">
                      <a:pos x="T0" y="T1"/>
                    </a:cxn>
                    <a:cxn ang="0">
                      <a:pos x="T2" y="T3"/>
                    </a:cxn>
                  </a:cxnLst>
                  <a:rect l="0" t="0" r="r" b="b"/>
                  <a:pathLst>
                    <a:path w="8255000" h="3683000">
                      <a:moveTo>
                        <a:pt x="0" y="0"/>
                      </a:moveTo>
                      <a:cubicBezTo>
                        <a:pt x="4089400" y="3683000"/>
                        <a:pt x="4114800" y="3657600"/>
                        <a:pt x="82550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2" name="Freeform 14"/>
                <p:cNvSpPr>
                  <a:spLocks/>
                </p:cNvSpPr>
                <p:nvPr/>
              </p:nvSpPr>
              <p:spPr bwMode="auto">
                <a:xfrm>
                  <a:off x="101543700" y="115265200"/>
                  <a:ext cx="4056800" cy="939800"/>
                </a:xfrm>
                <a:custGeom>
                  <a:avLst/>
                  <a:gdLst>
                    <a:gd name="T0" fmla="*/ 0 w 3721100"/>
                    <a:gd name="T1" fmla="*/ 12700 h 939800"/>
                    <a:gd name="T2" fmla="*/ 3721100 w 3721100"/>
                    <a:gd name="T3" fmla="*/ 0 h 939800"/>
                  </a:gdLst>
                  <a:ahLst/>
                  <a:cxnLst>
                    <a:cxn ang="0">
                      <a:pos x="T0" y="T1"/>
                    </a:cxn>
                    <a:cxn ang="0">
                      <a:pos x="T2" y="T3"/>
                    </a:cxn>
                  </a:cxnLst>
                  <a:rect l="0" t="0" r="r" b="b"/>
                  <a:pathLst>
                    <a:path w="3721100" h="939800">
                      <a:moveTo>
                        <a:pt x="0" y="12700"/>
                      </a:moveTo>
                      <a:cubicBezTo>
                        <a:pt x="1651000" y="939800"/>
                        <a:pt x="2260600" y="825500"/>
                        <a:pt x="37211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grpSp>
          <p:nvGrpSpPr>
            <p:cNvPr id="10" name="Group 15"/>
            <p:cNvGrpSpPr>
              <a:grpSpLocks/>
            </p:cNvGrpSpPr>
            <p:nvPr/>
          </p:nvGrpSpPr>
          <p:grpSpPr bwMode="auto">
            <a:xfrm rot="-5400000">
              <a:off x="97392425" y="117366625"/>
              <a:ext cx="7687750" cy="3695700"/>
              <a:chOff x="99517200" y="115265200"/>
              <a:chExt cx="8255000" cy="3695700"/>
            </a:xfrm>
          </p:grpSpPr>
          <p:sp>
            <p:nvSpPr>
              <p:cNvPr id="15" name="Freeform 16"/>
              <p:cNvSpPr>
                <a:spLocks/>
              </p:cNvSpPr>
              <p:nvPr/>
            </p:nvSpPr>
            <p:spPr bwMode="auto">
              <a:xfrm>
                <a:off x="100264700" y="115265200"/>
                <a:ext cx="6923300" cy="2679700"/>
              </a:xfrm>
              <a:custGeom>
                <a:avLst/>
                <a:gdLst>
                  <a:gd name="T0" fmla="*/ 0 w 7226300"/>
                  <a:gd name="T1" fmla="*/ 12700 h 2679700"/>
                  <a:gd name="T2" fmla="*/ 7226300 w 7226300"/>
                  <a:gd name="T3" fmla="*/ 0 h 2679700"/>
                </a:gdLst>
                <a:ahLst/>
                <a:cxnLst>
                  <a:cxn ang="0">
                    <a:pos x="T0" y="T1"/>
                  </a:cxn>
                  <a:cxn ang="0">
                    <a:pos x="T2" y="T3"/>
                  </a:cxn>
                </a:cxnLst>
                <a:rect l="0" t="0" r="r" b="b"/>
                <a:pathLst>
                  <a:path w="7226300" h="2679700">
                    <a:moveTo>
                      <a:pt x="0" y="12700"/>
                    </a:moveTo>
                    <a:cubicBezTo>
                      <a:pt x="2921000" y="2679700"/>
                      <a:pt x="4229100" y="2590800"/>
                      <a:pt x="72263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6" name="Freeform 17"/>
              <p:cNvSpPr>
                <a:spLocks/>
              </p:cNvSpPr>
              <p:nvPr/>
            </p:nvSpPr>
            <p:spPr bwMode="auto">
              <a:xfrm>
                <a:off x="99517200" y="115277900"/>
                <a:ext cx="8255000" cy="3683000"/>
              </a:xfrm>
              <a:custGeom>
                <a:avLst/>
                <a:gdLst>
                  <a:gd name="T0" fmla="*/ 0 w 8255000"/>
                  <a:gd name="T1" fmla="*/ 0 h 3683000"/>
                  <a:gd name="T2" fmla="*/ 8255000 w 8255000"/>
                  <a:gd name="T3" fmla="*/ 0 h 3683000"/>
                </a:gdLst>
                <a:ahLst/>
                <a:cxnLst>
                  <a:cxn ang="0">
                    <a:pos x="T0" y="T1"/>
                  </a:cxn>
                  <a:cxn ang="0">
                    <a:pos x="T2" y="T3"/>
                  </a:cxn>
                </a:cxnLst>
                <a:rect l="0" t="0" r="r" b="b"/>
                <a:pathLst>
                  <a:path w="8255000" h="3683000">
                    <a:moveTo>
                      <a:pt x="0" y="0"/>
                    </a:moveTo>
                    <a:cubicBezTo>
                      <a:pt x="4089400" y="3683000"/>
                      <a:pt x="4114800" y="3657600"/>
                      <a:pt x="82550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7" name="Freeform 18"/>
              <p:cNvSpPr>
                <a:spLocks/>
              </p:cNvSpPr>
              <p:nvPr/>
            </p:nvSpPr>
            <p:spPr bwMode="auto">
              <a:xfrm>
                <a:off x="101543700" y="115265200"/>
                <a:ext cx="4056800" cy="939800"/>
              </a:xfrm>
              <a:custGeom>
                <a:avLst/>
                <a:gdLst>
                  <a:gd name="T0" fmla="*/ 0 w 3721100"/>
                  <a:gd name="T1" fmla="*/ 12700 h 939800"/>
                  <a:gd name="T2" fmla="*/ 3721100 w 3721100"/>
                  <a:gd name="T3" fmla="*/ 0 h 939800"/>
                </a:gdLst>
                <a:ahLst/>
                <a:cxnLst>
                  <a:cxn ang="0">
                    <a:pos x="T0" y="T1"/>
                  </a:cxn>
                  <a:cxn ang="0">
                    <a:pos x="T2" y="T3"/>
                  </a:cxn>
                </a:cxnLst>
                <a:rect l="0" t="0" r="r" b="b"/>
                <a:pathLst>
                  <a:path w="3721100" h="939800">
                    <a:moveTo>
                      <a:pt x="0" y="12700"/>
                    </a:moveTo>
                    <a:cubicBezTo>
                      <a:pt x="1651000" y="939800"/>
                      <a:pt x="2260600" y="825500"/>
                      <a:pt x="37211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nvGrpSpPr>
            <p:cNvPr id="11" name="Group 19"/>
            <p:cNvGrpSpPr>
              <a:grpSpLocks/>
            </p:cNvGrpSpPr>
            <p:nvPr/>
          </p:nvGrpSpPr>
          <p:grpSpPr bwMode="auto">
            <a:xfrm rot="16200000" flipV="1">
              <a:off x="102193275" y="117401575"/>
              <a:ext cx="7706850" cy="3695700"/>
              <a:chOff x="99517200" y="115265200"/>
              <a:chExt cx="8255000" cy="3695700"/>
            </a:xfrm>
          </p:grpSpPr>
          <p:sp>
            <p:nvSpPr>
              <p:cNvPr id="12" name="Freeform 20"/>
              <p:cNvSpPr>
                <a:spLocks/>
              </p:cNvSpPr>
              <p:nvPr/>
            </p:nvSpPr>
            <p:spPr bwMode="auto">
              <a:xfrm>
                <a:off x="100264700" y="115265200"/>
                <a:ext cx="6923300" cy="2679700"/>
              </a:xfrm>
              <a:custGeom>
                <a:avLst/>
                <a:gdLst>
                  <a:gd name="T0" fmla="*/ 0 w 7226300"/>
                  <a:gd name="T1" fmla="*/ 12700 h 2679700"/>
                  <a:gd name="T2" fmla="*/ 7226300 w 7226300"/>
                  <a:gd name="T3" fmla="*/ 0 h 2679700"/>
                </a:gdLst>
                <a:ahLst/>
                <a:cxnLst>
                  <a:cxn ang="0">
                    <a:pos x="T0" y="T1"/>
                  </a:cxn>
                  <a:cxn ang="0">
                    <a:pos x="T2" y="T3"/>
                  </a:cxn>
                </a:cxnLst>
                <a:rect l="0" t="0" r="r" b="b"/>
                <a:pathLst>
                  <a:path w="7226300" h="2679700">
                    <a:moveTo>
                      <a:pt x="0" y="12700"/>
                    </a:moveTo>
                    <a:cubicBezTo>
                      <a:pt x="2921000" y="2679700"/>
                      <a:pt x="4229100" y="2590800"/>
                      <a:pt x="72263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3" name="Freeform 21"/>
              <p:cNvSpPr>
                <a:spLocks/>
              </p:cNvSpPr>
              <p:nvPr/>
            </p:nvSpPr>
            <p:spPr bwMode="auto">
              <a:xfrm>
                <a:off x="99517200" y="115277900"/>
                <a:ext cx="8255000" cy="3683000"/>
              </a:xfrm>
              <a:custGeom>
                <a:avLst/>
                <a:gdLst>
                  <a:gd name="T0" fmla="*/ 0 w 8255000"/>
                  <a:gd name="T1" fmla="*/ 0 h 3683000"/>
                  <a:gd name="T2" fmla="*/ 8255000 w 8255000"/>
                  <a:gd name="T3" fmla="*/ 0 h 3683000"/>
                </a:gdLst>
                <a:ahLst/>
                <a:cxnLst>
                  <a:cxn ang="0">
                    <a:pos x="T0" y="T1"/>
                  </a:cxn>
                  <a:cxn ang="0">
                    <a:pos x="T2" y="T3"/>
                  </a:cxn>
                </a:cxnLst>
                <a:rect l="0" t="0" r="r" b="b"/>
                <a:pathLst>
                  <a:path w="8255000" h="3683000">
                    <a:moveTo>
                      <a:pt x="0" y="0"/>
                    </a:moveTo>
                    <a:cubicBezTo>
                      <a:pt x="4089400" y="3683000"/>
                      <a:pt x="4114800" y="3657600"/>
                      <a:pt x="82550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14" name="Freeform 22"/>
              <p:cNvSpPr>
                <a:spLocks/>
              </p:cNvSpPr>
              <p:nvPr/>
            </p:nvSpPr>
            <p:spPr bwMode="auto">
              <a:xfrm>
                <a:off x="101543700" y="115265200"/>
                <a:ext cx="4056800" cy="939800"/>
              </a:xfrm>
              <a:custGeom>
                <a:avLst/>
                <a:gdLst>
                  <a:gd name="T0" fmla="*/ 0 w 3721100"/>
                  <a:gd name="T1" fmla="*/ 12700 h 939800"/>
                  <a:gd name="T2" fmla="*/ 3721100 w 3721100"/>
                  <a:gd name="T3" fmla="*/ 0 h 939800"/>
                </a:gdLst>
                <a:ahLst/>
                <a:cxnLst>
                  <a:cxn ang="0">
                    <a:pos x="T0" y="T1"/>
                  </a:cxn>
                  <a:cxn ang="0">
                    <a:pos x="T2" y="T3"/>
                  </a:cxn>
                </a:cxnLst>
                <a:rect l="0" t="0" r="r" b="b"/>
                <a:pathLst>
                  <a:path w="3721100" h="939800">
                    <a:moveTo>
                      <a:pt x="0" y="12700"/>
                    </a:moveTo>
                    <a:cubicBezTo>
                      <a:pt x="1651000" y="939800"/>
                      <a:pt x="2260600" y="825500"/>
                      <a:pt x="3721100" y="0"/>
                    </a:cubicBezTo>
                  </a:path>
                </a:pathLst>
              </a:custGeom>
              <a:noFill/>
              <a:ln w="9525" cap="flat" algn="ctr">
                <a:solidFill>
                  <a:srgbClr val="FFFF00"/>
                </a:solidFill>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grpSp>
      </p:grpSp>
      <p:sp>
        <p:nvSpPr>
          <p:cNvPr id="26" name="Line 23"/>
          <p:cNvSpPr>
            <a:spLocks noChangeShapeType="1"/>
          </p:cNvSpPr>
          <p:nvPr/>
        </p:nvSpPr>
        <p:spPr bwMode="auto">
          <a:xfrm flipV="1">
            <a:off x="7257256" y="1671521"/>
            <a:ext cx="0" cy="714671"/>
          </a:xfrm>
          <a:prstGeom prst="line">
            <a:avLst/>
          </a:prstGeom>
          <a:noFill/>
          <a:ln w="28575">
            <a:solidFill>
              <a:srgbClr val="FFFFFF"/>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7" name="Line 24"/>
          <p:cNvSpPr>
            <a:spLocks noChangeShapeType="1"/>
          </p:cNvSpPr>
          <p:nvPr/>
        </p:nvSpPr>
        <p:spPr bwMode="auto">
          <a:xfrm rot="16200000" flipH="1" flipV="1">
            <a:off x="6717768" y="1114279"/>
            <a:ext cx="0" cy="1116012"/>
          </a:xfrm>
          <a:prstGeom prst="line">
            <a:avLst/>
          </a:prstGeom>
          <a:noFill/>
          <a:ln w="28575">
            <a:solidFill>
              <a:srgbClr val="FFFF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endParaRPr lang="en-GB"/>
          </a:p>
        </p:txBody>
      </p:sp>
      <p:sp>
        <p:nvSpPr>
          <p:cNvPr id="29" name="Rectangle 28"/>
          <p:cNvSpPr/>
          <p:nvPr/>
        </p:nvSpPr>
        <p:spPr>
          <a:xfrm>
            <a:off x="7293260" y="2128790"/>
            <a:ext cx="449162" cy="400110"/>
          </a:xfrm>
          <a:prstGeom prst="rect">
            <a:avLst/>
          </a:prstGeom>
        </p:spPr>
        <p:txBody>
          <a:bodyPr wrap="none">
            <a:spAutoFit/>
          </a:bodyPr>
          <a:lstStyle/>
          <a:p>
            <a:r>
              <a:rPr lang="en-US" sz="2000" b="1" dirty="0" err="1" smtClean="0">
                <a:solidFill>
                  <a:srgbClr val="FFFFFF"/>
                </a:solidFill>
                <a:latin typeface="Symbol" pitchFamily="18" charset="2"/>
                <a:sym typeface="Symbol"/>
              </a:rPr>
              <a:t>D</a:t>
            </a:r>
            <a:r>
              <a:rPr lang="en-US" sz="2000" b="1" dirty="0" err="1" smtClean="0">
                <a:solidFill>
                  <a:srgbClr val="FFFFFF"/>
                </a:solidFill>
                <a:latin typeface="Calibri" pitchFamily="34" charset="0"/>
                <a:sym typeface="Symbol"/>
              </a:rPr>
              <a:t>z</a:t>
            </a:r>
            <a:endParaRPr lang="en-GB" sz="2000" b="1" dirty="0">
              <a:solidFill>
                <a:srgbClr val="FFFFFF"/>
              </a:solidFill>
            </a:endParaRPr>
          </a:p>
        </p:txBody>
      </p:sp>
      <p:sp>
        <p:nvSpPr>
          <p:cNvPr id="36" name="Rectangle 35"/>
          <p:cNvSpPr/>
          <p:nvPr/>
        </p:nvSpPr>
        <p:spPr>
          <a:xfrm>
            <a:off x="6321152" y="1272175"/>
            <a:ext cx="426720" cy="400110"/>
          </a:xfrm>
          <a:prstGeom prst="rect">
            <a:avLst/>
          </a:prstGeom>
        </p:spPr>
        <p:txBody>
          <a:bodyPr wrap="none">
            <a:spAutoFit/>
          </a:bodyPr>
          <a:lstStyle/>
          <a:p>
            <a:r>
              <a:rPr lang="en-US" sz="2000" b="1" dirty="0" smtClean="0">
                <a:solidFill>
                  <a:srgbClr val="FFFF00"/>
                </a:solidFill>
                <a:latin typeface="Calibri" pitchFamily="34" charset="0"/>
                <a:sym typeface="Symbol"/>
              </a:rPr>
              <a:t>A</a:t>
            </a:r>
            <a:r>
              <a:rPr lang="en-US" sz="2000" b="1" baseline="-25000" dirty="0" smtClean="0">
                <a:solidFill>
                  <a:srgbClr val="FFFF00"/>
                </a:solidFill>
                <a:latin typeface="Calibri" pitchFamily="34" charset="0"/>
                <a:sym typeface="Symbol"/>
              </a:rPr>
              <a:t>1</a:t>
            </a:r>
            <a:endParaRPr lang="en-GB" sz="2000" b="1" baseline="-25000" dirty="0">
              <a:solidFill>
                <a:srgbClr val="FFFF00"/>
              </a:solidFill>
            </a:endParaRPr>
          </a:p>
        </p:txBody>
      </p:sp>
    </p:spTree>
    <p:extLst>
      <p:ext uri="{BB962C8B-B14F-4D97-AF65-F5344CB8AC3E}">
        <p14:creationId xmlns:p14="http://schemas.microsoft.com/office/powerpoint/2010/main" val="3361910429"/>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err="1" smtClean="0">
                  <a:solidFill>
                    <a:srgbClr val="FFFFFF"/>
                  </a:solidFill>
                  <a:effectLst>
                    <a:outerShdw blurRad="38100" dist="38100" dir="2700000" algn="tl">
                      <a:srgbClr val="919191"/>
                    </a:outerShdw>
                  </a:effectLst>
                  <a:latin typeface="Verdana" pitchFamily="34" charset="0"/>
                  <a:sym typeface="Symbol" pitchFamily="18" charset="2"/>
                </a:rPr>
                <a:t>Bdot</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 signal noise issues (2011)</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33192" y="1841166"/>
            <a:ext cx="7272808" cy="4504376"/>
          </a:xfrm>
          <a:prstGeom prst="rect">
            <a:avLst/>
          </a:prstGeom>
          <a:solidFill>
            <a:schemeClr val="accent1"/>
          </a:solidFill>
          <a:ln>
            <a:noFill/>
          </a:ln>
          <a:effectLst/>
        </p:spPr>
      </p:pic>
      <p:sp>
        <p:nvSpPr>
          <p:cNvPr id="7" name="Rectangle 3"/>
          <p:cNvSpPr>
            <a:spLocks noChangeArrowheads="1"/>
          </p:cNvSpPr>
          <p:nvPr/>
        </p:nvSpPr>
        <p:spPr bwMode="auto">
          <a:xfrm>
            <a:off x="128464" y="433987"/>
            <a:ext cx="9685076" cy="1292662"/>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nchor="ctr">
            <a:spAutoFit/>
          </a:bodyPr>
          <a:lstStyle/>
          <a:p>
            <a:pPr algn="l">
              <a:spcBef>
                <a:spcPct val="0"/>
              </a:spcBef>
              <a:defRPr/>
            </a:pPr>
            <a:r>
              <a:rPr lang="en-US" sz="1800" b="1" dirty="0" smtClean="0">
                <a:solidFill>
                  <a:srgbClr val="FF0000"/>
                </a:solidFill>
                <a:latin typeface="Calibri" pitchFamily="34" charset="0"/>
              </a:rPr>
              <a:t>Abnormally high noise on Bdot </a:t>
            </a:r>
            <a:r>
              <a:rPr lang="en-US" sz="1800" dirty="0" smtClean="0">
                <a:latin typeface="Calibri" pitchFamily="34" charset="0"/>
              </a:rPr>
              <a:t>reported by Ops in Feb 2011  (concern for RF).  </a:t>
            </a:r>
            <a:br>
              <a:rPr lang="en-US" sz="1800" dirty="0" smtClean="0">
                <a:latin typeface="Calibri" pitchFamily="34" charset="0"/>
              </a:rPr>
            </a:br>
            <a:endParaRPr lang="en-US" sz="1200" dirty="0" smtClean="0">
              <a:latin typeface="Calibri" pitchFamily="34" charset="0"/>
            </a:endParaRPr>
          </a:p>
          <a:p>
            <a:pPr marL="176213" indent="-176213" algn="l">
              <a:spcBef>
                <a:spcPct val="0"/>
              </a:spcBef>
              <a:buFontTx/>
              <a:buChar char="•"/>
              <a:defRPr/>
            </a:pPr>
            <a:r>
              <a:rPr lang="en-US" sz="1800" dirty="0" smtClean="0">
                <a:latin typeface="Calibri" pitchFamily="34" charset="0"/>
              </a:rPr>
              <a:t>B(t) noise at </a:t>
            </a:r>
            <a:r>
              <a:rPr lang="en-US" sz="1800" i="1" dirty="0" smtClean="0">
                <a:latin typeface="Calibri" pitchFamily="34" charset="0"/>
              </a:rPr>
              <a:t>f </a:t>
            </a:r>
            <a:r>
              <a:rPr lang="en-US" sz="1800" dirty="0" smtClean="0">
                <a:latin typeface="Calibri" pitchFamily="34" charset="0"/>
              </a:rPr>
              <a:t>&gt; 1 kHz found to be up to 40 dB higher in 2011 than 2010</a:t>
            </a:r>
          </a:p>
          <a:p>
            <a:pPr marL="176213" indent="-176213" algn="l">
              <a:spcBef>
                <a:spcPct val="0"/>
              </a:spcBef>
              <a:buFontTx/>
              <a:buChar char="•"/>
              <a:defRPr/>
            </a:pPr>
            <a:r>
              <a:rPr lang="en-US" sz="1800" dirty="0" smtClean="0">
                <a:latin typeface="Calibri" pitchFamily="34" charset="0"/>
              </a:rPr>
              <a:t>Observations consistent with actual (small) B </a:t>
            </a:r>
            <a:r>
              <a:rPr lang="en-US" sz="1800" dirty="0">
                <a:latin typeface="Calibri" pitchFamily="34" charset="0"/>
              </a:rPr>
              <a:t>fluctuations (see EDMS </a:t>
            </a:r>
            <a:r>
              <a:rPr lang="en-US" sz="1800" dirty="0" smtClean="0">
                <a:latin typeface="Calibri" pitchFamily="34" charset="0"/>
              </a:rPr>
              <a:t>1168725)</a:t>
            </a:r>
          </a:p>
          <a:p>
            <a:pPr marL="176213" indent="-176213" algn="l">
              <a:spcBef>
                <a:spcPct val="0"/>
              </a:spcBef>
              <a:buFontTx/>
              <a:buChar char="•"/>
              <a:defRPr/>
            </a:pPr>
            <a:r>
              <a:rPr lang="en-US" sz="1800" dirty="0" smtClean="0">
                <a:latin typeface="Calibri" pitchFamily="34" charset="0"/>
              </a:rPr>
              <a:t>Noise levels dropped back well below 2010 levels in 2012</a:t>
            </a:r>
          </a:p>
        </p:txBody>
      </p:sp>
      <p:cxnSp>
        <p:nvCxnSpPr>
          <p:cNvPr id="8" name="Straight Arrow Connector 7"/>
          <p:cNvCxnSpPr/>
          <p:nvPr/>
        </p:nvCxnSpPr>
        <p:spPr bwMode="auto">
          <a:xfrm flipV="1">
            <a:off x="5276409" y="3523945"/>
            <a:ext cx="782023" cy="815480"/>
          </a:xfrm>
          <a:prstGeom prst="straightConnector1">
            <a:avLst/>
          </a:prstGeom>
          <a:solidFill>
            <a:schemeClr val="accent1"/>
          </a:solidFill>
          <a:ln w="6350" cap="flat" cmpd="sng" algn="ctr">
            <a:solidFill>
              <a:srgbClr val="00FFFF"/>
            </a:solidFill>
            <a:prstDash val="solid"/>
            <a:round/>
            <a:headEnd type="none" w="med" len="med"/>
            <a:tailEnd type="arrow"/>
          </a:ln>
          <a:effectLst/>
        </p:spPr>
      </p:cxnSp>
      <mc:AlternateContent xmlns:mc="http://schemas.openxmlformats.org/markup-compatibility/2006" xmlns:a14="http://schemas.microsoft.com/office/drawing/2010/main">
        <mc:Choice Requires="a14">
          <p:sp>
            <p:nvSpPr>
              <p:cNvPr id="3" name="Rectangle 2"/>
              <p:cNvSpPr/>
              <p:nvPr/>
            </p:nvSpPr>
            <p:spPr>
              <a:xfrm>
                <a:off x="308484" y="4177118"/>
                <a:ext cx="1883721" cy="66133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en-GB" sz="1800" i="1">
                              <a:latin typeface="Cambria Math"/>
                            </a:rPr>
                          </m:ctrlPr>
                        </m:fPr>
                        <m:num>
                          <m:r>
                            <a:rPr lang="en-US" sz="1800" i="1">
                              <a:latin typeface="Cambria Math"/>
                            </a:rPr>
                            <m:t>𝐵</m:t>
                          </m:r>
                        </m:num>
                        <m:den>
                          <m:sSub>
                            <m:sSubPr>
                              <m:ctrlPr>
                                <a:rPr lang="en-GB" sz="1800" i="1">
                                  <a:latin typeface="Cambria Math"/>
                                </a:rPr>
                              </m:ctrlPr>
                            </m:sSubPr>
                            <m:e>
                              <m:r>
                                <a:rPr lang="en-US" sz="1800" i="1">
                                  <a:latin typeface="Cambria Math"/>
                                </a:rPr>
                                <m:t>𝑉</m:t>
                              </m:r>
                            </m:e>
                            <m:sub>
                              <m:r>
                                <a:rPr lang="en-US" sz="1800" i="1">
                                  <a:latin typeface="Cambria Math"/>
                                </a:rPr>
                                <m:t>𝑐𝑜𝑖𝑙</m:t>
                              </m:r>
                            </m:sub>
                          </m:sSub>
                        </m:den>
                      </m:f>
                      <m:r>
                        <a:rPr lang="en-US" sz="1800" i="1">
                          <a:latin typeface="Cambria Math"/>
                        </a:rPr>
                        <m:t>=</m:t>
                      </m:r>
                      <m:f>
                        <m:fPr>
                          <m:ctrlPr>
                            <a:rPr lang="en-GB" sz="1800" i="1">
                              <a:latin typeface="Cambria Math"/>
                            </a:rPr>
                          </m:ctrlPr>
                        </m:fPr>
                        <m:num>
                          <m:r>
                            <a:rPr lang="en-US" sz="1800" i="1">
                              <a:latin typeface="Cambria Math"/>
                            </a:rPr>
                            <m:t>1</m:t>
                          </m:r>
                        </m:num>
                        <m:den>
                          <m:r>
                            <a:rPr lang="en-US" sz="1800" i="1">
                              <a:latin typeface="Cambria Math"/>
                            </a:rPr>
                            <m:t>ⅈ2</m:t>
                          </m:r>
                          <m:r>
                            <a:rPr lang="en-US" sz="1800" i="1">
                              <a:latin typeface="Cambria Math"/>
                            </a:rPr>
                            <m:t>𝜋</m:t>
                          </m:r>
                          <m:r>
                            <a:rPr lang="en-US" sz="1800" i="1">
                              <a:latin typeface="Cambria Math"/>
                            </a:rPr>
                            <m:t>𝑓</m:t>
                          </m:r>
                          <m:sSub>
                            <m:sSubPr>
                              <m:ctrlPr>
                                <a:rPr lang="en-GB" sz="1800" i="1">
                                  <a:latin typeface="Cambria Math"/>
                                </a:rPr>
                              </m:ctrlPr>
                            </m:sSubPr>
                            <m:e>
                              <m:r>
                                <a:rPr lang="en-US" sz="1800" i="1">
                                  <a:latin typeface="Cambria Math"/>
                                </a:rPr>
                                <m:t>𝐴</m:t>
                              </m:r>
                            </m:e>
                            <m:sub>
                              <m:r>
                                <a:rPr lang="en-US" sz="1800" i="1">
                                  <a:latin typeface="Cambria Math"/>
                                </a:rPr>
                                <m:t>𝑐𝑜𝑖𝑙</m:t>
                              </m:r>
                            </m:sub>
                          </m:sSub>
                        </m:den>
                      </m:f>
                    </m:oMath>
                  </m:oMathPara>
                </a14:m>
                <a:endParaRPr lang="en-GB" sz="1800" dirty="0"/>
              </a:p>
            </p:txBody>
          </p:sp>
        </mc:Choice>
        <mc:Fallback xmlns="">
          <p:sp>
            <p:nvSpPr>
              <p:cNvPr id="3" name="Rectangle 2"/>
              <p:cNvSpPr>
                <a:spLocks noRot="1" noChangeAspect="1" noMove="1" noResize="1" noEditPoints="1" noAdjustHandles="1" noChangeArrowheads="1" noChangeShapeType="1" noTextEdit="1"/>
              </p:cNvSpPr>
              <p:nvPr/>
            </p:nvSpPr>
            <p:spPr>
              <a:xfrm>
                <a:off x="308484" y="4177118"/>
                <a:ext cx="1883721" cy="661335"/>
              </a:xfrm>
              <a:prstGeom prst="rect">
                <a:avLst/>
              </a:prstGeom>
              <a:blipFill rotWithShape="1">
                <a:blip r:embed="rId4"/>
                <a:stretch>
                  <a:fillRect/>
                </a:stretch>
              </a:blipFill>
            </p:spPr>
            <p:txBody>
              <a:bodyPr/>
              <a:lstStyle/>
              <a:p>
                <a:r>
                  <a:rPr lang="en-GB">
                    <a:noFill/>
                  </a:rPr>
                  <a:t> </a:t>
                </a:r>
              </a:p>
            </p:txBody>
          </p:sp>
        </mc:Fallback>
      </mc:AlternateContent>
      <p:cxnSp>
        <p:nvCxnSpPr>
          <p:cNvPr id="12" name="Straight Arrow Connector 11"/>
          <p:cNvCxnSpPr/>
          <p:nvPr/>
        </p:nvCxnSpPr>
        <p:spPr bwMode="auto">
          <a:xfrm>
            <a:off x="8553400" y="2962749"/>
            <a:ext cx="157140" cy="663252"/>
          </a:xfrm>
          <a:prstGeom prst="straightConnector1">
            <a:avLst/>
          </a:prstGeom>
          <a:solidFill>
            <a:schemeClr val="accent1"/>
          </a:solidFill>
          <a:ln w="6350" cap="flat" cmpd="sng" algn="ctr">
            <a:solidFill>
              <a:srgbClr val="FF0000"/>
            </a:solidFill>
            <a:prstDash val="solid"/>
            <a:round/>
            <a:headEnd type="none" w="med" len="med"/>
            <a:tailEnd type="arrow"/>
          </a:ln>
          <a:effectLst/>
        </p:spPr>
      </p:cxnSp>
      <p:cxnSp>
        <p:nvCxnSpPr>
          <p:cNvPr id="14" name="Straight Arrow Connector 13"/>
          <p:cNvCxnSpPr/>
          <p:nvPr/>
        </p:nvCxnSpPr>
        <p:spPr bwMode="auto">
          <a:xfrm flipH="1">
            <a:off x="6645188" y="2496498"/>
            <a:ext cx="370106" cy="932502"/>
          </a:xfrm>
          <a:prstGeom prst="straightConnector1">
            <a:avLst/>
          </a:prstGeom>
          <a:solidFill>
            <a:schemeClr val="accent1"/>
          </a:solidFill>
          <a:ln w="6350" cap="flat" cmpd="sng" algn="ctr">
            <a:solidFill>
              <a:schemeClr val="accent6">
                <a:lumMod val="60000"/>
                <a:lumOff val="40000"/>
              </a:schemeClr>
            </a:solidFill>
            <a:prstDash val="solid"/>
            <a:round/>
            <a:headEnd type="none" w="med" len="med"/>
            <a:tailEnd type="arrow"/>
          </a:ln>
          <a:effectLst/>
        </p:spPr>
      </p:cxnSp>
      <p:sp>
        <p:nvSpPr>
          <p:cNvPr id="6" name="Rectangle 5"/>
          <p:cNvSpPr/>
          <p:nvPr/>
        </p:nvSpPr>
        <p:spPr>
          <a:xfrm>
            <a:off x="4124908" y="4323120"/>
            <a:ext cx="2303003" cy="369332"/>
          </a:xfrm>
          <a:prstGeom prst="rect">
            <a:avLst/>
          </a:prstGeom>
        </p:spPr>
        <p:txBody>
          <a:bodyPr wrap="none">
            <a:spAutoFit/>
          </a:bodyPr>
          <a:lstStyle/>
          <a:p>
            <a:r>
              <a:rPr lang="en-US" sz="1800" b="1" dirty="0" smtClean="0">
                <a:latin typeface="Calibri" pitchFamily="34" charset="0"/>
              </a:rPr>
              <a:t>POPS with filters 2012</a:t>
            </a:r>
            <a:endParaRPr lang="en-GB" sz="1800" b="1" dirty="0"/>
          </a:p>
        </p:txBody>
      </p:sp>
      <p:sp>
        <p:nvSpPr>
          <p:cNvPr id="17" name="Rectangle 16"/>
          <p:cNvSpPr/>
          <p:nvPr/>
        </p:nvSpPr>
        <p:spPr>
          <a:xfrm>
            <a:off x="6079955" y="2204864"/>
            <a:ext cx="1825373" cy="369332"/>
          </a:xfrm>
          <a:prstGeom prst="rect">
            <a:avLst/>
          </a:prstGeom>
        </p:spPr>
        <p:txBody>
          <a:bodyPr wrap="none">
            <a:spAutoFit/>
          </a:bodyPr>
          <a:lstStyle/>
          <a:p>
            <a:r>
              <a:rPr lang="en-US" sz="1800" b="1" dirty="0" err="1" smtClean="0">
                <a:latin typeface="Calibri" pitchFamily="34" charset="0"/>
              </a:rPr>
              <a:t>Generatrice</a:t>
            </a:r>
            <a:r>
              <a:rPr lang="en-US" sz="1800" b="1" dirty="0" smtClean="0">
                <a:latin typeface="Calibri" pitchFamily="34" charset="0"/>
              </a:rPr>
              <a:t> 2010</a:t>
            </a:r>
            <a:endParaRPr lang="en-GB" sz="1800" b="1" dirty="0"/>
          </a:p>
        </p:txBody>
      </p:sp>
      <p:sp>
        <p:nvSpPr>
          <p:cNvPr id="20" name="Rectangle 19"/>
          <p:cNvSpPr/>
          <p:nvPr/>
        </p:nvSpPr>
        <p:spPr>
          <a:xfrm>
            <a:off x="7895628" y="2575779"/>
            <a:ext cx="1217000" cy="369332"/>
          </a:xfrm>
          <a:prstGeom prst="rect">
            <a:avLst/>
          </a:prstGeom>
        </p:spPr>
        <p:txBody>
          <a:bodyPr wrap="none">
            <a:spAutoFit/>
          </a:bodyPr>
          <a:lstStyle/>
          <a:p>
            <a:r>
              <a:rPr lang="en-US" sz="1800" b="1" dirty="0" smtClean="0">
                <a:latin typeface="Calibri" pitchFamily="34" charset="0"/>
              </a:rPr>
              <a:t>POPS 2011</a:t>
            </a:r>
            <a:endParaRPr lang="en-GB" sz="1800" b="1" dirty="0"/>
          </a:p>
        </p:txBody>
      </p:sp>
      <p:sp>
        <p:nvSpPr>
          <p:cNvPr id="15" name="Rectangle 14"/>
          <p:cNvSpPr/>
          <p:nvPr/>
        </p:nvSpPr>
        <p:spPr>
          <a:xfrm>
            <a:off x="20452" y="2444695"/>
            <a:ext cx="2628292" cy="1200329"/>
          </a:xfrm>
          <a:prstGeom prst="rect">
            <a:avLst/>
          </a:prstGeom>
        </p:spPr>
        <p:txBody>
          <a:bodyPr wrap="square">
            <a:spAutoFit/>
          </a:bodyPr>
          <a:lstStyle/>
          <a:p>
            <a:pPr algn="l"/>
            <a:r>
              <a:rPr lang="en-US" sz="1800" dirty="0" smtClean="0">
                <a:solidFill>
                  <a:srgbClr val="000000"/>
                </a:solidFill>
                <a:latin typeface="Calibri" pitchFamily="34" charset="0"/>
              </a:rPr>
              <a:t>Field spectrum inferred </a:t>
            </a:r>
            <a:br>
              <a:rPr lang="en-US" sz="1800" dirty="0" smtClean="0">
                <a:solidFill>
                  <a:srgbClr val="000000"/>
                </a:solidFill>
                <a:latin typeface="Calibri" pitchFamily="34" charset="0"/>
              </a:rPr>
            </a:br>
            <a:r>
              <a:rPr lang="en-US" sz="1800" dirty="0" smtClean="0">
                <a:solidFill>
                  <a:srgbClr val="000000"/>
                </a:solidFill>
                <a:latin typeface="Calibri" pitchFamily="34" charset="0"/>
              </a:rPr>
              <a:t>from flux coil measurements in U101:</a:t>
            </a:r>
          </a:p>
          <a:p>
            <a:pPr algn="l"/>
            <a:r>
              <a:rPr lang="en-US" sz="1200" dirty="0" smtClean="0">
                <a:solidFill>
                  <a:srgbClr val="000000"/>
                </a:solidFill>
                <a:latin typeface="Calibri" pitchFamily="34" charset="0"/>
              </a:rPr>
              <a:t>(spurious resonances &gt; 10</a:t>
            </a:r>
            <a:r>
              <a:rPr lang="en-US" sz="1200" baseline="30000" dirty="0" smtClean="0">
                <a:solidFill>
                  <a:srgbClr val="000000"/>
                </a:solidFill>
                <a:latin typeface="Calibri" pitchFamily="34" charset="0"/>
              </a:rPr>
              <a:t>4</a:t>
            </a:r>
            <a:r>
              <a:rPr lang="en-US" sz="1200" dirty="0" smtClean="0">
                <a:solidFill>
                  <a:srgbClr val="000000"/>
                </a:solidFill>
                <a:latin typeface="Calibri" pitchFamily="34" charset="0"/>
              </a:rPr>
              <a:t> Hz possible)</a:t>
            </a:r>
            <a:endParaRPr lang="en-GB" sz="1200" dirty="0"/>
          </a:p>
        </p:txBody>
      </p:sp>
      <p:sp>
        <p:nvSpPr>
          <p:cNvPr id="16" name="Rectangle 15"/>
          <p:cNvSpPr/>
          <p:nvPr/>
        </p:nvSpPr>
        <p:spPr>
          <a:xfrm>
            <a:off x="4340932" y="1844824"/>
            <a:ext cx="4716524" cy="338554"/>
          </a:xfrm>
          <a:prstGeom prst="rect">
            <a:avLst/>
          </a:prstGeom>
          <a:solidFill>
            <a:schemeClr val="accent1"/>
          </a:solidFill>
        </p:spPr>
        <p:txBody>
          <a:bodyPr wrap="square">
            <a:spAutoFit/>
          </a:bodyPr>
          <a:lstStyle/>
          <a:p>
            <a:pPr algn="l"/>
            <a:r>
              <a:rPr lang="en-US" sz="1600" dirty="0" smtClean="0">
                <a:solidFill>
                  <a:srgbClr val="FFFFFF"/>
                </a:solidFill>
                <a:latin typeface="Calibri" pitchFamily="34" charset="0"/>
              </a:rPr>
              <a:t>Spectrum of magnetic field oscillations</a:t>
            </a:r>
            <a:endParaRPr lang="en-GB" sz="1600" dirty="0">
              <a:solidFill>
                <a:srgbClr val="FFFFFF"/>
              </a:solidFill>
            </a:endParaRPr>
          </a:p>
        </p:txBody>
      </p:sp>
    </p:spTree>
    <p:extLst>
      <p:ext uri="{BB962C8B-B14F-4D97-AF65-F5344CB8AC3E}">
        <p14:creationId xmlns:p14="http://schemas.microsoft.com/office/powerpoint/2010/main" val="245641544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2180692" y="2132856"/>
            <a:ext cx="5619231" cy="2062103"/>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Dynamic effects</a:t>
            </a:r>
            <a:br>
              <a:rPr lang="en-US" sz="6400" b="1" dirty="0" smtClean="0">
                <a:solidFill>
                  <a:srgbClr val="00B050"/>
                </a:solidFill>
                <a:latin typeface="Calibri" pitchFamily="34" charset="0"/>
                <a:cs typeface="Tahoma" pitchFamily="34" charset="0"/>
              </a:rPr>
            </a:br>
            <a:r>
              <a:rPr lang="en-US" sz="6400" b="1" dirty="0" smtClean="0">
                <a:solidFill>
                  <a:srgbClr val="00B050"/>
                </a:solidFill>
                <a:latin typeface="Calibri" pitchFamily="34" charset="0"/>
                <a:cs typeface="Tahoma" pitchFamily="34" charset="0"/>
              </a:rPr>
              <a:t>(eddy currents)</a:t>
            </a:r>
            <a:endParaRPr lang="en-GB" sz="6400" b="1" dirty="0">
              <a:solidFill>
                <a:srgbClr val="00B050"/>
              </a:solidFill>
            </a:endParaRPr>
          </a:p>
        </p:txBody>
      </p:sp>
    </p:spTree>
    <p:extLst>
      <p:ext uri="{BB962C8B-B14F-4D97-AF65-F5344CB8AC3E}">
        <p14:creationId xmlns:p14="http://schemas.microsoft.com/office/powerpoint/2010/main" val="72248886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bwMode="auto">
          <a:xfrm flipH="1" flipV="1">
            <a:off x="121354" y="3664469"/>
            <a:ext cx="2239358" cy="1898130"/>
          </a:xfrm>
          <a:prstGeom prst="rect">
            <a:avLst/>
          </a:prstGeom>
          <a:solidFill>
            <a:srgbClr val="FFFFCC"/>
          </a:solidFill>
          <a:ln w="3175" cap="flat" cmpd="sng" algn="ctr">
            <a:no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2951" y="931609"/>
            <a:ext cx="3727528" cy="2480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76848" y="3827640"/>
            <a:ext cx="3668315" cy="2440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1258" y="931610"/>
            <a:ext cx="3732808" cy="2483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eform 5"/>
          <p:cNvSpPr/>
          <p:nvPr/>
        </p:nvSpPr>
        <p:spPr>
          <a:xfrm>
            <a:off x="3325586" y="1057145"/>
            <a:ext cx="4528458" cy="1019018"/>
          </a:xfrm>
          <a:custGeom>
            <a:avLst/>
            <a:gdLst>
              <a:gd name="connsiteX0" fmla="*/ 0 w 4180115"/>
              <a:gd name="connsiteY0" fmla="*/ 821094 h 821094"/>
              <a:gd name="connsiteX1" fmla="*/ 1268964 w 4180115"/>
              <a:gd name="connsiteY1" fmla="*/ 0 h 821094"/>
              <a:gd name="connsiteX2" fmla="*/ 1268964 w 4180115"/>
              <a:gd name="connsiteY2" fmla="*/ 0 h 821094"/>
              <a:gd name="connsiteX3" fmla="*/ 4180115 w 4180115"/>
              <a:gd name="connsiteY3" fmla="*/ 111968 h 821094"/>
              <a:gd name="connsiteX0" fmla="*/ 0 w 4180115"/>
              <a:gd name="connsiteY0" fmla="*/ 821094 h 821094"/>
              <a:gd name="connsiteX1" fmla="*/ 1268964 w 4180115"/>
              <a:gd name="connsiteY1" fmla="*/ 0 h 821094"/>
              <a:gd name="connsiteX2" fmla="*/ 1268964 w 4180115"/>
              <a:gd name="connsiteY2" fmla="*/ 0 h 821094"/>
              <a:gd name="connsiteX3" fmla="*/ 4180115 w 4180115"/>
              <a:gd name="connsiteY3" fmla="*/ 111968 h 821094"/>
              <a:gd name="connsiteX0" fmla="*/ 0 w 4180115"/>
              <a:gd name="connsiteY0" fmla="*/ 821094 h 821094"/>
              <a:gd name="connsiteX1" fmla="*/ 1268964 w 4180115"/>
              <a:gd name="connsiteY1" fmla="*/ 0 h 821094"/>
              <a:gd name="connsiteX2" fmla="*/ 1268964 w 4180115"/>
              <a:gd name="connsiteY2" fmla="*/ 0 h 821094"/>
              <a:gd name="connsiteX3" fmla="*/ 4180115 w 4180115"/>
              <a:gd name="connsiteY3" fmla="*/ 111968 h 821094"/>
              <a:gd name="connsiteX0" fmla="*/ 0 w 4180115"/>
              <a:gd name="connsiteY0" fmla="*/ 821094 h 821094"/>
              <a:gd name="connsiteX1" fmla="*/ 1268964 w 4180115"/>
              <a:gd name="connsiteY1" fmla="*/ 0 h 821094"/>
              <a:gd name="connsiteX2" fmla="*/ 1268964 w 4180115"/>
              <a:gd name="connsiteY2" fmla="*/ 0 h 821094"/>
              <a:gd name="connsiteX3" fmla="*/ 4180115 w 4180115"/>
              <a:gd name="connsiteY3" fmla="*/ 111968 h 821094"/>
              <a:gd name="connsiteX0" fmla="*/ 0 w 4180115"/>
              <a:gd name="connsiteY0" fmla="*/ 821094 h 821094"/>
              <a:gd name="connsiteX1" fmla="*/ 1268964 w 4180115"/>
              <a:gd name="connsiteY1" fmla="*/ 0 h 821094"/>
              <a:gd name="connsiteX2" fmla="*/ 4180115 w 4180115"/>
              <a:gd name="connsiteY2" fmla="*/ 111968 h 821094"/>
              <a:gd name="connsiteX0" fmla="*/ 0 w 4180115"/>
              <a:gd name="connsiteY0" fmla="*/ 709126 h 709126"/>
              <a:gd name="connsiteX1" fmla="*/ 4180115 w 4180115"/>
              <a:gd name="connsiteY1" fmla="*/ 0 h 709126"/>
              <a:gd name="connsiteX0" fmla="*/ 0 w 4180115"/>
              <a:gd name="connsiteY0" fmla="*/ 924081 h 924081"/>
              <a:gd name="connsiteX1" fmla="*/ 4180115 w 4180115"/>
              <a:gd name="connsiteY1" fmla="*/ 214955 h 924081"/>
              <a:gd name="connsiteX0" fmla="*/ 0 w 4180115"/>
              <a:gd name="connsiteY0" fmla="*/ 1040880 h 1040880"/>
              <a:gd name="connsiteX1" fmla="*/ 4180115 w 4180115"/>
              <a:gd name="connsiteY1" fmla="*/ 331754 h 1040880"/>
              <a:gd name="connsiteX0" fmla="*/ 0 w 4180115"/>
              <a:gd name="connsiteY0" fmla="*/ 1019018 h 1019018"/>
              <a:gd name="connsiteX1" fmla="*/ 4180115 w 4180115"/>
              <a:gd name="connsiteY1" fmla="*/ 309892 h 1019018"/>
            </a:gdLst>
            <a:ahLst/>
            <a:cxnLst>
              <a:cxn ang="0">
                <a:pos x="connsiteX0" y="connsiteY0"/>
              </a:cxn>
              <a:cxn ang="0">
                <a:pos x="connsiteX1" y="connsiteY1"/>
              </a:cxn>
            </a:cxnLst>
            <a:rect l="l" t="t" r="r" b="b"/>
            <a:pathLst>
              <a:path w="4180115" h="1019018">
                <a:moveTo>
                  <a:pt x="0" y="1019018"/>
                </a:moveTo>
                <a:cubicBezTo>
                  <a:pt x="852196" y="176154"/>
                  <a:pt x="2394858" y="-377463"/>
                  <a:pt x="4180115" y="309892"/>
                </a:cubicBezTo>
              </a:path>
            </a:pathLst>
          </a:custGeom>
          <a:ln w="44450">
            <a:solidFill>
              <a:srgbClr val="FFFF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7" name="Rectangle 6"/>
              <p:cNvSpPr/>
              <p:nvPr/>
            </p:nvSpPr>
            <p:spPr>
              <a:xfrm>
                <a:off x="164468" y="3940087"/>
                <a:ext cx="2393950" cy="60503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p>
                        <m:sSupPr>
                          <m:ctrlPr>
                            <a:rPr lang="en-GB" sz="1600" i="1" smtClean="0">
                              <a:latin typeface="Cambria Math"/>
                            </a:rPr>
                          </m:ctrlPr>
                        </m:sSupPr>
                        <m:e>
                          <m:r>
                            <a:rPr lang="en-GB" sz="1600" b="0" i="1" smtClean="0">
                              <a:latin typeface="Cambria Math"/>
                            </a:rPr>
                            <m:t>𝐼</m:t>
                          </m:r>
                        </m:e>
                        <m:sup>
                          <m:r>
                            <a:rPr lang="en-GB" sz="1600" b="0" i="1" smtClean="0">
                              <a:latin typeface="Cambria Math"/>
                            </a:rPr>
                            <m:t>∗</m:t>
                          </m:r>
                        </m:sup>
                      </m:sSup>
                      <m:r>
                        <a:rPr lang="en-GB" sz="1600" i="1">
                          <a:latin typeface="Cambria Math"/>
                        </a:rPr>
                        <m:t>(</m:t>
                      </m:r>
                      <m:r>
                        <a:rPr lang="en-GB" sz="1600" b="0" i="1" smtClean="0">
                          <a:latin typeface="Cambria Math"/>
                        </a:rPr>
                        <m:t>𝑡</m:t>
                      </m:r>
                      <m:r>
                        <a:rPr lang="en-GB" sz="1600" i="1">
                          <a:latin typeface="Cambria Math"/>
                        </a:rPr>
                        <m:t>)=</m:t>
                      </m:r>
                      <m:f>
                        <m:fPr>
                          <m:ctrlPr>
                            <a:rPr lang="en-GB" sz="1600" i="1" smtClean="0">
                              <a:latin typeface="Cambria Math"/>
                            </a:rPr>
                          </m:ctrlPr>
                        </m:fPr>
                        <m:num>
                          <m:r>
                            <a:rPr lang="en-GB" sz="1600" b="0" i="1" smtClean="0">
                              <a:latin typeface="Cambria Math"/>
                            </a:rPr>
                            <m:t>𝐼</m:t>
                          </m:r>
                          <m:r>
                            <a:rPr lang="en-GB" sz="1600" b="0" i="1" smtClean="0">
                              <a:latin typeface="Cambria Math"/>
                            </a:rPr>
                            <m:t>(</m:t>
                          </m:r>
                          <m:sSub>
                            <m:sSubPr>
                              <m:ctrlPr>
                                <a:rPr lang="en-GB" sz="1600" b="0" i="1" smtClean="0">
                                  <a:latin typeface="Cambria Math"/>
                                </a:rPr>
                              </m:ctrlPr>
                            </m:sSubPr>
                            <m:e>
                              <m:r>
                                <a:rPr lang="en-GB" sz="1600" b="0" i="1" smtClean="0">
                                  <a:latin typeface="Cambria Math"/>
                                </a:rPr>
                                <m:t>𝑡</m:t>
                              </m:r>
                            </m:e>
                            <m:sub>
                              <m:r>
                                <a:rPr lang="en-GB" sz="1600" b="0" i="1" smtClean="0">
                                  <a:latin typeface="Cambria Math"/>
                                </a:rPr>
                                <m:t>𝑠</m:t>
                              </m:r>
                            </m:sub>
                          </m:sSub>
                          <m:r>
                            <a:rPr lang="en-GB" sz="1600" b="0" i="1" smtClean="0">
                              <a:latin typeface="Cambria Math"/>
                            </a:rPr>
                            <m:t>)</m:t>
                          </m:r>
                        </m:num>
                        <m:den>
                          <m:r>
                            <a:rPr lang="en-GB" sz="1600" b="0" i="1" smtClean="0">
                              <a:latin typeface="Cambria Math"/>
                            </a:rPr>
                            <m:t>𝐵</m:t>
                          </m:r>
                          <m:r>
                            <a:rPr lang="en-GB" sz="1600" i="1">
                              <a:latin typeface="Cambria Math"/>
                            </a:rPr>
                            <m:t>(</m:t>
                          </m:r>
                          <m:sSub>
                            <m:sSubPr>
                              <m:ctrlPr>
                                <a:rPr lang="en-GB" sz="1600" i="1">
                                  <a:latin typeface="Cambria Math"/>
                                </a:rPr>
                              </m:ctrlPr>
                            </m:sSubPr>
                            <m:e>
                              <m:r>
                                <a:rPr lang="en-GB" sz="1600" i="1">
                                  <a:latin typeface="Cambria Math"/>
                                </a:rPr>
                                <m:t>𝑡</m:t>
                              </m:r>
                            </m:e>
                            <m:sub>
                              <m:r>
                                <a:rPr lang="en-GB" sz="1600" i="1">
                                  <a:latin typeface="Cambria Math"/>
                                </a:rPr>
                                <m:t>𝑠</m:t>
                              </m:r>
                            </m:sub>
                          </m:sSub>
                          <m:r>
                            <a:rPr lang="en-GB" sz="1600" i="1">
                              <a:latin typeface="Cambria Math"/>
                            </a:rPr>
                            <m:t>)</m:t>
                          </m:r>
                        </m:den>
                      </m:f>
                      <m:r>
                        <a:rPr lang="en-GB" sz="1600" b="0" i="1" smtClean="0">
                          <a:latin typeface="Cambria Math"/>
                        </a:rPr>
                        <m:t>𝐵</m:t>
                      </m:r>
                      <m:r>
                        <a:rPr lang="en-GB" sz="1600" b="0" i="1" smtClean="0">
                          <a:latin typeface="Cambria Math"/>
                        </a:rPr>
                        <m:t>(</m:t>
                      </m:r>
                      <m:r>
                        <a:rPr lang="en-GB" sz="1600" b="0" i="1" smtClean="0">
                          <a:latin typeface="Cambria Math"/>
                        </a:rPr>
                        <m:t>𝑡</m:t>
                      </m:r>
                      <m:r>
                        <a:rPr lang="en-GB" sz="1600" b="0" i="1" smtClean="0">
                          <a:latin typeface="Cambria Math"/>
                        </a:rPr>
                        <m:t>)</m:t>
                      </m:r>
                    </m:oMath>
                  </m:oMathPara>
                </a14:m>
                <a:endParaRPr lang="en-GB" sz="1600" dirty="0">
                  <a:latin typeface="Calibri" pitchFamily="34" charset="0"/>
                  <a:cs typeface="Calibri" pitchFamily="34" charset="0"/>
                </a:endParaRPr>
              </a:p>
            </p:txBody>
          </p:sp>
        </mc:Choice>
        <mc:Fallback xmlns="">
          <p:sp>
            <p:nvSpPr>
              <p:cNvPr id="7" name="Rectangle 6"/>
              <p:cNvSpPr>
                <a:spLocks noRot="1" noChangeAspect="1" noMove="1" noResize="1" noEditPoints="1" noAdjustHandles="1" noChangeArrowheads="1" noChangeShapeType="1" noTextEdit="1"/>
              </p:cNvSpPr>
              <p:nvPr/>
            </p:nvSpPr>
            <p:spPr>
              <a:xfrm>
                <a:off x="164468" y="3940087"/>
                <a:ext cx="2393950" cy="605037"/>
              </a:xfrm>
              <a:prstGeom prst="rect">
                <a:avLst/>
              </a:prstGeom>
              <a:blipFill rotWithShape="1">
                <a:blip r:embed="rId5"/>
                <a:stretch>
                  <a:fillRect/>
                </a:stretch>
              </a:blipFill>
            </p:spPr>
            <p:txBody>
              <a:bodyPr/>
              <a:lstStyle/>
              <a:p>
                <a:r>
                  <a:rPr lang="en-GB">
                    <a:noFill/>
                  </a:rPr>
                  <a:t> </a:t>
                </a:r>
              </a:p>
            </p:txBody>
          </p:sp>
        </mc:Fallback>
      </mc:AlternateContent>
      <p:sp>
        <p:nvSpPr>
          <p:cNvPr id="8" name="TextBox 7"/>
          <p:cNvSpPr txBox="1"/>
          <p:nvPr/>
        </p:nvSpPr>
        <p:spPr>
          <a:xfrm>
            <a:off x="66510" y="671835"/>
            <a:ext cx="3306226" cy="338554"/>
          </a:xfrm>
          <a:prstGeom prst="rect">
            <a:avLst/>
          </a:prstGeom>
          <a:noFill/>
        </p:spPr>
        <p:txBody>
          <a:bodyPr wrap="none" rtlCol="0">
            <a:spAutoFit/>
          </a:bodyPr>
          <a:lstStyle/>
          <a:p>
            <a:pPr algn="l"/>
            <a:r>
              <a:rPr lang="en-GB" sz="1600" dirty="0" smtClean="0">
                <a:latin typeface="Calibri" pitchFamily="34" charset="0"/>
                <a:cs typeface="Calibri" pitchFamily="34" charset="0"/>
              </a:rPr>
              <a:t>B (obtained from flux coil integration)</a:t>
            </a:r>
            <a:endParaRPr lang="en-GB" sz="1600" dirty="0">
              <a:latin typeface="Calibri" pitchFamily="34" charset="0"/>
              <a:cs typeface="Calibri" pitchFamily="34" charset="0"/>
            </a:endParaRPr>
          </a:p>
        </p:txBody>
      </p:sp>
      <p:sp>
        <p:nvSpPr>
          <p:cNvPr id="14" name="TextBox 13"/>
          <p:cNvSpPr txBox="1"/>
          <p:nvPr/>
        </p:nvSpPr>
        <p:spPr>
          <a:xfrm>
            <a:off x="2699728" y="3904878"/>
            <a:ext cx="235963" cy="338554"/>
          </a:xfrm>
          <a:prstGeom prst="rect">
            <a:avLst/>
          </a:prstGeom>
          <a:noFill/>
        </p:spPr>
        <p:txBody>
          <a:bodyPr wrap="none" rtlCol="0">
            <a:spAutoFit/>
          </a:bodyPr>
          <a:lstStyle/>
          <a:p>
            <a:r>
              <a:rPr lang="en-GB" sz="1600" dirty="0" smtClean="0">
                <a:latin typeface="Calibri" pitchFamily="34" charset="0"/>
                <a:cs typeface="Calibri" pitchFamily="34" charset="0"/>
              </a:rPr>
              <a:t>I</a:t>
            </a:r>
            <a:endParaRPr lang="en-GB" sz="1600" dirty="0">
              <a:latin typeface="Calibri" pitchFamily="34" charset="0"/>
              <a:cs typeface="Calibri" pitchFamily="34" charset="0"/>
            </a:endParaRPr>
          </a:p>
        </p:txBody>
      </p:sp>
      <p:sp>
        <p:nvSpPr>
          <p:cNvPr id="15" name="TextBox 14"/>
          <p:cNvSpPr txBox="1"/>
          <p:nvPr/>
        </p:nvSpPr>
        <p:spPr>
          <a:xfrm>
            <a:off x="5051750" y="746161"/>
            <a:ext cx="235963" cy="338554"/>
          </a:xfrm>
          <a:prstGeom prst="rect">
            <a:avLst/>
          </a:prstGeom>
          <a:noFill/>
        </p:spPr>
        <p:txBody>
          <a:bodyPr wrap="none" rtlCol="0">
            <a:spAutoFit/>
          </a:bodyPr>
          <a:lstStyle/>
          <a:p>
            <a:r>
              <a:rPr lang="en-GB" sz="1600" dirty="0" smtClean="0">
                <a:latin typeface="Calibri" pitchFamily="34" charset="0"/>
                <a:cs typeface="Calibri" pitchFamily="34" charset="0"/>
              </a:rPr>
              <a:t>I</a:t>
            </a:r>
            <a:endParaRPr lang="en-GB" sz="1600" dirty="0">
              <a:latin typeface="Calibri" pitchFamily="34" charset="0"/>
              <a:cs typeface="Calibri" pitchFamily="34" charset="0"/>
            </a:endParaRPr>
          </a:p>
        </p:txBody>
      </p:sp>
      <p:sp>
        <p:nvSpPr>
          <p:cNvPr id="16" name="TextBox 15"/>
          <p:cNvSpPr txBox="1"/>
          <p:nvPr/>
        </p:nvSpPr>
        <p:spPr>
          <a:xfrm>
            <a:off x="4153321" y="3338279"/>
            <a:ext cx="253596" cy="338554"/>
          </a:xfrm>
          <a:prstGeom prst="rect">
            <a:avLst/>
          </a:prstGeom>
          <a:noFill/>
        </p:spPr>
        <p:txBody>
          <a:bodyPr wrap="none" rtlCol="0">
            <a:spAutoFit/>
          </a:bodyPr>
          <a:lstStyle/>
          <a:p>
            <a:r>
              <a:rPr lang="en-GB" sz="1600" dirty="0" smtClean="0">
                <a:latin typeface="Calibri" pitchFamily="34" charset="0"/>
                <a:cs typeface="Calibri" pitchFamily="34" charset="0"/>
              </a:rPr>
              <a:t>t</a:t>
            </a:r>
            <a:endParaRPr lang="en-GB" sz="1600" dirty="0">
              <a:latin typeface="Calibri" pitchFamily="34" charset="0"/>
              <a:cs typeface="Calibri" pitchFamily="34" charset="0"/>
            </a:endParaRPr>
          </a:p>
        </p:txBody>
      </p:sp>
      <p:sp>
        <p:nvSpPr>
          <p:cNvPr id="17" name="TextBox 16"/>
          <p:cNvSpPr txBox="1"/>
          <p:nvPr/>
        </p:nvSpPr>
        <p:spPr>
          <a:xfrm>
            <a:off x="8811997" y="3329197"/>
            <a:ext cx="253596" cy="338554"/>
          </a:xfrm>
          <a:prstGeom prst="rect">
            <a:avLst/>
          </a:prstGeom>
          <a:noFill/>
        </p:spPr>
        <p:txBody>
          <a:bodyPr wrap="none" rtlCol="0">
            <a:spAutoFit/>
          </a:bodyPr>
          <a:lstStyle/>
          <a:p>
            <a:r>
              <a:rPr lang="en-GB" sz="1600" dirty="0" smtClean="0">
                <a:latin typeface="Calibri" pitchFamily="34" charset="0"/>
                <a:cs typeface="Calibri" pitchFamily="34" charset="0"/>
              </a:rPr>
              <a:t>t</a:t>
            </a:r>
            <a:endParaRPr lang="en-GB" sz="1600" dirty="0">
              <a:latin typeface="Calibri" pitchFamily="34" charset="0"/>
              <a:cs typeface="Calibri" pitchFamily="34" charset="0"/>
            </a:endParaRPr>
          </a:p>
        </p:txBody>
      </p:sp>
      <p:sp>
        <p:nvSpPr>
          <p:cNvPr id="18" name="TextBox 17"/>
          <p:cNvSpPr txBox="1"/>
          <p:nvPr/>
        </p:nvSpPr>
        <p:spPr>
          <a:xfrm>
            <a:off x="6291567" y="5762217"/>
            <a:ext cx="253596" cy="338554"/>
          </a:xfrm>
          <a:prstGeom prst="rect">
            <a:avLst/>
          </a:prstGeom>
          <a:noFill/>
        </p:spPr>
        <p:txBody>
          <a:bodyPr wrap="none" rtlCol="0">
            <a:spAutoFit/>
          </a:bodyPr>
          <a:lstStyle/>
          <a:p>
            <a:r>
              <a:rPr lang="en-GB" sz="1600" dirty="0" smtClean="0">
                <a:latin typeface="Calibri" pitchFamily="34" charset="0"/>
                <a:cs typeface="Calibri" pitchFamily="34" charset="0"/>
              </a:rPr>
              <a:t>t</a:t>
            </a:r>
            <a:endParaRPr lang="en-GB" sz="1600" dirty="0">
              <a:latin typeface="Calibri" pitchFamily="34" charset="0"/>
              <a:cs typeface="Calibri" pitchFamily="34" charset="0"/>
            </a:endParaRPr>
          </a:p>
        </p:txBody>
      </p:sp>
      <p:sp>
        <p:nvSpPr>
          <p:cNvPr id="20" name="TextBox 19"/>
          <p:cNvSpPr txBox="1"/>
          <p:nvPr/>
        </p:nvSpPr>
        <p:spPr>
          <a:xfrm>
            <a:off x="1935836" y="2351334"/>
            <a:ext cx="1449372" cy="338554"/>
          </a:xfrm>
          <a:prstGeom prst="rect">
            <a:avLst/>
          </a:prstGeom>
          <a:noFill/>
        </p:spPr>
        <p:txBody>
          <a:bodyPr wrap="none" rtlCol="0">
            <a:spAutoFit/>
          </a:bodyPr>
          <a:lstStyle/>
          <a:p>
            <a:r>
              <a:rPr lang="en-GB" sz="1600" dirty="0" smtClean="0">
                <a:latin typeface="Calibri" pitchFamily="34" charset="0"/>
                <a:cs typeface="Calibri" pitchFamily="34" charset="0"/>
              </a:rPr>
              <a:t>with saturation</a:t>
            </a:r>
            <a:endParaRPr lang="en-GB" sz="1600" dirty="0">
              <a:latin typeface="Calibri" pitchFamily="34" charset="0"/>
              <a:cs typeface="Calibri" pitchFamily="34" charset="0"/>
            </a:endParaRPr>
          </a:p>
        </p:txBody>
      </p:sp>
      <p:sp>
        <p:nvSpPr>
          <p:cNvPr id="21" name="TextBox 20"/>
          <p:cNvSpPr txBox="1"/>
          <p:nvPr/>
        </p:nvSpPr>
        <p:spPr>
          <a:xfrm>
            <a:off x="1314397" y="1381988"/>
            <a:ext cx="2306978" cy="338554"/>
          </a:xfrm>
          <a:prstGeom prst="rect">
            <a:avLst/>
          </a:prstGeom>
          <a:noFill/>
        </p:spPr>
        <p:txBody>
          <a:bodyPr wrap="none" rtlCol="0">
            <a:spAutoFit/>
          </a:bodyPr>
          <a:lstStyle/>
          <a:p>
            <a:r>
              <a:rPr lang="en-GB" sz="1600" dirty="0" smtClean="0">
                <a:latin typeface="Calibri" pitchFamily="34" charset="0"/>
                <a:cs typeface="Calibri" pitchFamily="34" charset="0"/>
              </a:rPr>
              <a:t>without saturation (ideal)</a:t>
            </a:r>
            <a:endParaRPr lang="en-GB" sz="1600" dirty="0">
              <a:latin typeface="Calibri" pitchFamily="34" charset="0"/>
              <a:cs typeface="Calibri" pitchFamily="34" charset="0"/>
            </a:endParaRPr>
          </a:p>
        </p:txBody>
      </p:sp>
      <p:cxnSp>
        <p:nvCxnSpPr>
          <p:cNvPr id="10" name="Straight Connector 9"/>
          <p:cNvCxnSpPr/>
          <p:nvPr/>
        </p:nvCxnSpPr>
        <p:spPr>
          <a:xfrm>
            <a:off x="1384820" y="1662910"/>
            <a:ext cx="559320" cy="30480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490321" y="2076163"/>
            <a:ext cx="75064" cy="34472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648744" y="332656"/>
            <a:ext cx="4995215" cy="338554"/>
          </a:xfrm>
          <a:prstGeom prst="rect">
            <a:avLst/>
          </a:prstGeom>
          <a:noFill/>
        </p:spPr>
        <p:txBody>
          <a:bodyPr wrap="none" rtlCol="0">
            <a:spAutoFit/>
          </a:bodyPr>
          <a:lstStyle/>
          <a:p>
            <a:r>
              <a:rPr lang="en-GB" sz="1600" dirty="0" smtClean="0">
                <a:latin typeface="Calibri" pitchFamily="34" charset="0"/>
                <a:cs typeface="Calibri" pitchFamily="34" charset="0"/>
              </a:rPr>
              <a:t>Scale so that the curves coincide at the end of the flat-top</a:t>
            </a:r>
            <a:endParaRPr lang="en-GB" sz="1600" dirty="0">
              <a:latin typeface="Calibri" pitchFamily="34" charset="0"/>
              <a:cs typeface="Calibri" pitchFamily="34" charset="0"/>
            </a:endParaRPr>
          </a:p>
        </p:txBody>
      </p:sp>
      <p:cxnSp>
        <p:nvCxnSpPr>
          <p:cNvPr id="29" name="Straight Connector 28"/>
          <p:cNvCxnSpPr/>
          <p:nvPr/>
        </p:nvCxnSpPr>
        <p:spPr>
          <a:xfrm>
            <a:off x="4075068" y="671210"/>
            <a:ext cx="358475" cy="61070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21354" y="5760549"/>
            <a:ext cx="2563394" cy="584775"/>
          </a:xfrm>
          <a:prstGeom prst="rect">
            <a:avLst/>
          </a:prstGeom>
          <a:noFill/>
        </p:spPr>
        <p:txBody>
          <a:bodyPr wrap="none" rtlCol="0">
            <a:spAutoFit/>
          </a:bodyPr>
          <a:lstStyle/>
          <a:p>
            <a:pPr algn="r"/>
            <a:r>
              <a:rPr lang="en-GB" sz="1600" u="sng" dirty="0" smtClean="0">
                <a:latin typeface="Calibri" pitchFamily="34" charset="0"/>
                <a:cs typeface="Calibri" pitchFamily="34" charset="0"/>
              </a:rPr>
              <a:t>apparent</a:t>
            </a:r>
            <a:r>
              <a:rPr lang="en-GB" sz="1600" dirty="0" smtClean="0">
                <a:latin typeface="Calibri" pitchFamily="34" charset="0"/>
                <a:cs typeface="Calibri" pitchFamily="34" charset="0"/>
              </a:rPr>
              <a:t> field advance</a:t>
            </a:r>
            <a:br>
              <a:rPr lang="en-GB" sz="1600" dirty="0" smtClean="0">
                <a:latin typeface="Calibri" pitchFamily="34" charset="0"/>
                <a:cs typeface="Calibri" pitchFamily="34" charset="0"/>
              </a:rPr>
            </a:br>
            <a:r>
              <a:rPr lang="en-GB" sz="1600" dirty="0" smtClean="0">
                <a:latin typeface="Calibri" pitchFamily="34" charset="0"/>
                <a:cs typeface="Calibri" pitchFamily="34" charset="0"/>
              </a:rPr>
              <a:t>due to the scaling procedure</a:t>
            </a:r>
            <a:endParaRPr lang="en-GB" sz="1600" dirty="0">
              <a:latin typeface="Calibri" pitchFamily="34" charset="0"/>
              <a:cs typeface="Calibri" pitchFamily="34" charset="0"/>
            </a:endParaRPr>
          </a:p>
        </p:txBody>
      </p:sp>
      <p:cxnSp>
        <p:nvCxnSpPr>
          <p:cNvPr id="32" name="Straight Connector 31"/>
          <p:cNvCxnSpPr/>
          <p:nvPr/>
        </p:nvCxnSpPr>
        <p:spPr>
          <a:xfrm flipV="1">
            <a:off x="2648744" y="5048133"/>
            <a:ext cx="1199438" cy="829139"/>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467134" y="3567952"/>
            <a:ext cx="2292807" cy="338554"/>
          </a:xfrm>
          <a:prstGeom prst="rect">
            <a:avLst/>
          </a:prstGeom>
          <a:noFill/>
        </p:spPr>
        <p:txBody>
          <a:bodyPr wrap="none" rtlCol="0">
            <a:spAutoFit/>
          </a:bodyPr>
          <a:lstStyle/>
          <a:p>
            <a:r>
              <a:rPr lang="en-GB" sz="1600" dirty="0" smtClean="0">
                <a:latin typeface="Calibri" pitchFamily="34" charset="0"/>
                <a:cs typeface="Calibri" pitchFamily="34" charset="0"/>
              </a:rPr>
              <a:t>No eddy currents </a:t>
            </a:r>
            <a:r>
              <a:rPr lang="en-GB" sz="1600" dirty="0" smtClean="0">
                <a:latin typeface="Calibri" pitchFamily="34" charset="0"/>
                <a:cs typeface="Calibri" pitchFamily="34" charset="0"/>
                <a:sym typeface="Symbol"/>
              </a:rPr>
              <a:t>  I</a:t>
            </a:r>
            <a:r>
              <a:rPr lang="en-GB" sz="1600" baseline="30000" dirty="0" smtClean="0">
                <a:latin typeface="Calibri" pitchFamily="34" charset="0"/>
                <a:cs typeface="Calibri" pitchFamily="34" charset="0"/>
                <a:sym typeface="Symbol"/>
              </a:rPr>
              <a:t>*</a:t>
            </a:r>
            <a:r>
              <a:rPr lang="en-GB" sz="1600" dirty="0" smtClean="0">
                <a:latin typeface="Calibri" pitchFamily="34" charset="0"/>
                <a:cs typeface="Calibri" pitchFamily="34" charset="0"/>
                <a:sym typeface="Symbol"/>
              </a:rPr>
              <a:t> I</a:t>
            </a:r>
            <a:endParaRPr lang="en-GB" sz="1600" dirty="0">
              <a:latin typeface="Calibri" pitchFamily="34" charset="0"/>
              <a:cs typeface="Calibri" pitchFamily="34" charset="0"/>
            </a:endParaRPr>
          </a:p>
        </p:txBody>
      </p:sp>
      <p:cxnSp>
        <p:nvCxnSpPr>
          <p:cNvPr id="35" name="Straight Connector 34"/>
          <p:cNvCxnSpPr/>
          <p:nvPr/>
        </p:nvCxnSpPr>
        <p:spPr>
          <a:xfrm flipH="1">
            <a:off x="5095876" y="3837028"/>
            <a:ext cx="339415" cy="422552"/>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7759941" y="3325915"/>
            <a:ext cx="306495" cy="338554"/>
          </a:xfrm>
          <a:prstGeom prst="rect">
            <a:avLst/>
          </a:prstGeom>
          <a:noFill/>
        </p:spPr>
        <p:txBody>
          <a:bodyPr wrap="none" rtlCol="0">
            <a:spAutoFit/>
          </a:bodyPr>
          <a:lstStyle/>
          <a:p>
            <a:r>
              <a:rPr lang="en-GB" sz="1600" dirty="0" err="1" smtClean="0">
                <a:latin typeface="Calibri" pitchFamily="34" charset="0"/>
                <a:cs typeface="Calibri" pitchFamily="34" charset="0"/>
              </a:rPr>
              <a:t>t</a:t>
            </a:r>
            <a:r>
              <a:rPr lang="en-GB" sz="1600" baseline="-25000" dirty="0" err="1" smtClean="0">
                <a:latin typeface="Calibri" pitchFamily="34" charset="0"/>
                <a:cs typeface="Calibri" pitchFamily="34" charset="0"/>
              </a:rPr>
              <a:t>s</a:t>
            </a:r>
            <a:endParaRPr lang="en-GB" sz="1600" baseline="-25000" dirty="0">
              <a:latin typeface="Calibri" pitchFamily="34" charset="0"/>
              <a:cs typeface="Calibri" pitchFamily="34" charset="0"/>
            </a:endParaRPr>
          </a:p>
        </p:txBody>
      </p:sp>
      <p:cxnSp>
        <p:nvCxnSpPr>
          <p:cNvPr id="41" name="Straight Connector 40"/>
          <p:cNvCxnSpPr/>
          <p:nvPr/>
        </p:nvCxnSpPr>
        <p:spPr>
          <a:xfrm>
            <a:off x="7913188" y="1336330"/>
            <a:ext cx="0" cy="20300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9" name="TextBox 48"/>
          <p:cNvSpPr txBox="1"/>
          <p:nvPr/>
        </p:nvSpPr>
        <p:spPr>
          <a:xfrm>
            <a:off x="3158354" y="3325915"/>
            <a:ext cx="306495" cy="338554"/>
          </a:xfrm>
          <a:prstGeom prst="rect">
            <a:avLst/>
          </a:prstGeom>
          <a:noFill/>
        </p:spPr>
        <p:txBody>
          <a:bodyPr wrap="none" rtlCol="0">
            <a:spAutoFit/>
          </a:bodyPr>
          <a:lstStyle/>
          <a:p>
            <a:r>
              <a:rPr lang="en-GB" sz="1600" dirty="0" err="1" smtClean="0">
                <a:latin typeface="Calibri" pitchFamily="34" charset="0"/>
                <a:cs typeface="Calibri" pitchFamily="34" charset="0"/>
              </a:rPr>
              <a:t>t</a:t>
            </a:r>
            <a:r>
              <a:rPr lang="en-GB" sz="1600" baseline="-25000" dirty="0" err="1" smtClean="0">
                <a:latin typeface="Calibri" pitchFamily="34" charset="0"/>
                <a:cs typeface="Calibri" pitchFamily="34" charset="0"/>
              </a:rPr>
              <a:t>s</a:t>
            </a:r>
            <a:endParaRPr lang="en-GB" sz="1600" baseline="-25000" dirty="0">
              <a:latin typeface="Calibri" pitchFamily="34" charset="0"/>
              <a:cs typeface="Calibri" pitchFamily="34" charset="0"/>
            </a:endParaRPr>
          </a:p>
        </p:txBody>
      </p:sp>
      <p:cxnSp>
        <p:nvCxnSpPr>
          <p:cNvPr id="50" name="Straight Connector 49"/>
          <p:cNvCxnSpPr/>
          <p:nvPr/>
        </p:nvCxnSpPr>
        <p:spPr>
          <a:xfrm>
            <a:off x="3311601" y="2076164"/>
            <a:ext cx="0" cy="129017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30" name="Group 2"/>
          <p:cNvGrpSpPr>
            <a:grpSpLocks/>
          </p:cNvGrpSpPr>
          <p:nvPr/>
        </p:nvGrpSpPr>
        <p:grpSpPr bwMode="auto">
          <a:xfrm>
            <a:off x="0" y="0"/>
            <a:ext cx="9921875" cy="260350"/>
            <a:chOff x="0" y="0"/>
            <a:chExt cx="6250" cy="164"/>
          </a:xfrm>
        </p:grpSpPr>
        <p:sp>
          <p:nvSpPr>
            <p:cNvPr id="33"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Eddy current measurement method</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6"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7"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38" name="TextBox 37"/>
          <p:cNvSpPr txBox="1"/>
          <p:nvPr/>
        </p:nvSpPr>
        <p:spPr>
          <a:xfrm>
            <a:off x="194003" y="3667751"/>
            <a:ext cx="1773306" cy="338554"/>
          </a:xfrm>
          <a:prstGeom prst="rect">
            <a:avLst/>
          </a:prstGeom>
          <a:noFill/>
        </p:spPr>
        <p:txBody>
          <a:bodyPr wrap="none" rtlCol="0">
            <a:spAutoFit/>
          </a:bodyPr>
          <a:lstStyle/>
          <a:p>
            <a:r>
              <a:rPr lang="en-GB" sz="1600" dirty="0" smtClean="0">
                <a:latin typeface="Calibri" pitchFamily="34" charset="0"/>
                <a:cs typeface="Calibri" pitchFamily="34" charset="0"/>
              </a:rPr>
              <a:t>equivalent current:</a:t>
            </a:r>
            <a:endParaRPr lang="en-GB" sz="1600" dirty="0">
              <a:latin typeface="Calibri" pitchFamily="34" charset="0"/>
              <a:cs typeface="Calibri" pitchFamily="34" charset="0"/>
            </a:endParaRPr>
          </a:p>
        </p:txBody>
      </p:sp>
      <p:sp>
        <p:nvSpPr>
          <p:cNvPr id="5" name="Freeform 4"/>
          <p:cNvSpPr/>
          <p:nvPr/>
        </p:nvSpPr>
        <p:spPr bwMode="auto">
          <a:xfrm>
            <a:off x="4178434" y="4150951"/>
            <a:ext cx="527685" cy="221195"/>
          </a:xfrm>
          <a:custGeom>
            <a:avLst/>
            <a:gdLst>
              <a:gd name="connsiteX0" fmla="*/ 0 w 270510"/>
              <a:gd name="connsiteY0" fmla="*/ 64770 h 156210"/>
              <a:gd name="connsiteX1" fmla="*/ 22860 w 270510"/>
              <a:gd name="connsiteY1" fmla="*/ 57150 h 156210"/>
              <a:gd name="connsiteX2" fmla="*/ 30480 w 270510"/>
              <a:gd name="connsiteY2" fmla="*/ 45720 h 156210"/>
              <a:gd name="connsiteX3" fmla="*/ 68580 w 270510"/>
              <a:gd name="connsiteY3" fmla="*/ 15240 h 156210"/>
              <a:gd name="connsiteX4" fmla="*/ 91440 w 270510"/>
              <a:gd name="connsiteY4" fmla="*/ 0 h 156210"/>
              <a:gd name="connsiteX5" fmla="*/ 106680 w 270510"/>
              <a:gd name="connsiteY5" fmla="*/ 22860 h 156210"/>
              <a:gd name="connsiteX6" fmla="*/ 114300 w 270510"/>
              <a:gd name="connsiteY6" fmla="*/ 45720 h 156210"/>
              <a:gd name="connsiteX7" fmla="*/ 118110 w 270510"/>
              <a:gd name="connsiteY7" fmla="*/ 125730 h 156210"/>
              <a:gd name="connsiteX8" fmla="*/ 121920 w 270510"/>
              <a:gd name="connsiteY8" fmla="*/ 137160 h 156210"/>
              <a:gd name="connsiteX9" fmla="*/ 133350 w 270510"/>
              <a:gd name="connsiteY9" fmla="*/ 148590 h 156210"/>
              <a:gd name="connsiteX10" fmla="*/ 144780 w 270510"/>
              <a:gd name="connsiteY10" fmla="*/ 156210 h 156210"/>
              <a:gd name="connsiteX11" fmla="*/ 167640 w 270510"/>
              <a:gd name="connsiteY11" fmla="*/ 148590 h 156210"/>
              <a:gd name="connsiteX12" fmla="*/ 190500 w 270510"/>
              <a:gd name="connsiteY12" fmla="*/ 129540 h 156210"/>
              <a:gd name="connsiteX13" fmla="*/ 201930 w 270510"/>
              <a:gd name="connsiteY13" fmla="*/ 106680 h 156210"/>
              <a:gd name="connsiteX14" fmla="*/ 209550 w 270510"/>
              <a:gd name="connsiteY14" fmla="*/ 95250 h 156210"/>
              <a:gd name="connsiteX15" fmla="*/ 213360 w 270510"/>
              <a:gd name="connsiteY15" fmla="*/ 83820 h 156210"/>
              <a:gd name="connsiteX16" fmla="*/ 220980 w 270510"/>
              <a:gd name="connsiteY16" fmla="*/ 72390 h 156210"/>
              <a:gd name="connsiteX17" fmla="*/ 224790 w 270510"/>
              <a:gd name="connsiteY17" fmla="*/ 60960 h 156210"/>
              <a:gd name="connsiteX18" fmla="*/ 236220 w 270510"/>
              <a:gd name="connsiteY18" fmla="*/ 57150 h 156210"/>
              <a:gd name="connsiteX19" fmla="*/ 255270 w 270510"/>
              <a:gd name="connsiteY19" fmla="*/ 53340 h 156210"/>
              <a:gd name="connsiteX20" fmla="*/ 270510 w 270510"/>
              <a:gd name="connsiteY20" fmla="*/ 49530 h 156210"/>
              <a:gd name="connsiteX0" fmla="*/ 0 w 537218"/>
              <a:gd name="connsiteY0" fmla="*/ 64770 h 156210"/>
              <a:gd name="connsiteX1" fmla="*/ 22860 w 537218"/>
              <a:gd name="connsiteY1" fmla="*/ 57150 h 156210"/>
              <a:gd name="connsiteX2" fmla="*/ 30480 w 537218"/>
              <a:gd name="connsiteY2" fmla="*/ 45720 h 156210"/>
              <a:gd name="connsiteX3" fmla="*/ 68580 w 537218"/>
              <a:gd name="connsiteY3" fmla="*/ 15240 h 156210"/>
              <a:gd name="connsiteX4" fmla="*/ 91440 w 537218"/>
              <a:gd name="connsiteY4" fmla="*/ 0 h 156210"/>
              <a:gd name="connsiteX5" fmla="*/ 106680 w 537218"/>
              <a:gd name="connsiteY5" fmla="*/ 22860 h 156210"/>
              <a:gd name="connsiteX6" fmla="*/ 114300 w 537218"/>
              <a:gd name="connsiteY6" fmla="*/ 45720 h 156210"/>
              <a:gd name="connsiteX7" fmla="*/ 118110 w 537218"/>
              <a:gd name="connsiteY7" fmla="*/ 125730 h 156210"/>
              <a:gd name="connsiteX8" fmla="*/ 121920 w 537218"/>
              <a:gd name="connsiteY8" fmla="*/ 137160 h 156210"/>
              <a:gd name="connsiteX9" fmla="*/ 133350 w 537218"/>
              <a:gd name="connsiteY9" fmla="*/ 148590 h 156210"/>
              <a:gd name="connsiteX10" fmla="*/ 144780 w 537218"/>
              <a:gd name="connsiteY10" fmla="*/ 156210 h 156210"/>
              <a:gd name="connsiteX11" fmla="*/ 167640 w 537218"/>
              <a:gd name="connsiteY11" fmla="*/ 148590 h 156210"/>
              <a:gd name="connsiteX12" fmla="*/ 190500 w 537218"/>
              <a:gd name="connsiteY12" fmla="*/ 129540 h 156210"/>
              <a:gd name="connsiteX13" fmla="*/ 201930 w 537218"/>
              <a:gd name="connsiteY13" fmla="*/ 106680 h 156210"/>
              <a:gd name="connsiteX14" fmla="*/ 537210 w 537218"/>
              <a:gd name="connsiteY14" fmla="*/ 89690 h 156210"/>
              <a:gd name="connsiteX15" fmla="*/ 213360 w 537218"/>
              <a:gd name="connsiteY15" fmla="*/ 83820 h 156210"/>
              <a:gd name="connsiteX16" fmla="*/ 220980 w 537218"/>
              <a:gd name="connsiteY16" fmla="*/ 72390 h 156210"/>
              <a:gd name="connsiteX17" fmla="*/ 224790 w 537218"/>
              <a:gd name="connsiteY17" fmla="*/ 60960 h 156210"/>
              <a:gd name="connsiteX18" fmla="*/ 236220 w 537218"/>
              <a:gd name="connsiteY18" fmla="*/ 57150 h 156210"/>
              <a:gd name="connsiteX19" fmla="*/ 255270 w 537218"/>
              <a:gd name="connsiteY19" fmla="*/ 53340 h 156210"/>
              <a:gd name="connsiteX20" fmla="*/ 270510 w 537218"/>
              <a:gd name="connsiteY20" fmla="*/ 49530 h 156210"/>
              <a:gd name="connsiteX0" fmla="*/ 0 w 537218"/>
              <a:gd name="connsiteY0" fmla="*/ 64770 h 156210"/>
              <a:gd name="connsiteX1" fmla="*/ 22860 w 537218"/>
              <a:gd name="connsiteY1" fmla="*/ 57150 h 156210"/>
              <a:gd name="connsiteX2" fmla="*/ 30480 w 537218"/>
              <a:gd name="connsiteY2" fmla="*/ 45720 h 156210"/>
              <a:gd name="connsiteX3" fmla="*/ 68580 w 537218"/>
              <a:gd name="connsiteY3" fmla="*/ 15240 h 156210"/>
              <a:gd name="connsiteX4" fmla="*/ 91440 w 537218"/>
              <a:gd name="connsiteY4" fmla="*/ 0 h 156210"/>
              <a:gd name="connsiteX5" fmla="*/ 106680 w 537218"/>
              <a:gd name="connsiteY5" fmla="*/ 22860 h 156210"/>
              <a:gd name="connsiteX6" fmla="*/ 114300 w 537218"/>
              <a:gd name="connsiteY6" fmla="*/ 45720 h 156210"/>
              <a:gd name="connsiteX7" fmla="*/ 118110 w 537218"/>
              <a:gd name="connsiteY7" fmla="*/ 125730 h 156210"/>
              <a:gd name="connsiteX8" fmla="*/ 121920 w 537218"/>
              <a:gd name="connsiteY8" fmla="*/ 137160 h 156210"/>
              <a:gd name="connsiteX9" fmla="*/ 133350 w 537218"/>
              <a:gd name="connsiteY9" fmla="*/ 148590 h 156210"/>
              <a:gd name="connsiteX10" fmla="*/ 144780 w 537218"/>
              <a:gd name="connsiteY10" fmla="*/ 156210 h 156210"/>
              <a:gd name="connsiteX11" fmla="*/ 167640 w 537218"/>
              <a:gd name="connsiteY11" fmla="*/ 148590 h 156210"/>
              <a:gd name="connsiteX12" fmla="*/ 201930 w 537218"/>
              <a:gd name="connsiteY12" fmla="*/ 106680 h 156210"/>
              <a:gd name="connsiteX13" fmla="*/ 537210 w 537218"/>
              <a:gd name="connsiteY13" fmla="*/ 89690 h 156210"/>
              <a:gd name="connsiteX14" fmla="*/ 213360 w 537218"/>
              <a:gd name="connsiteY14" fmla="*/ 83820 h 156210"/>
              <a:gd name="connsiteX15" fmla="*/ 220980 w 537218"/>
              <a:gd name="connsiteY15" fmla="*/ 72390 h 156210"/>
              <a:gd name="connsiteX16" fmla="*/ 224790 w 537218"/>
              <a:gd name="connsiteY16" fmla="*/ 60960 h 156210"/>
              <a:gd name="connsiteX17" fmla="*/ 236220 w 537218"/>
              <a:gd name="connsiteY17" fmla="*/ 57150 h 156210"/>
              <a:gd name="connsiteX18" fmla="*/ 255270 w 537218"/>
              <a:gd name="connsiteY18" fmla="*/ 53340 h 156210"/>
              <a:gd name="connsiteX19" fmla="*/ 270510 w 537218"/>
              <a:gd name="connsiteY19" fmla="*/ 49530 h 156210"/>
              <a:gd name="connsiteX0" fmla="*/ 0 w 537218"/>
              <a:gd name="connsiteY0" fmla="*/ 64770 h 156210"/>
              <a:gd name="connsiteX1" fmla="*/ 22860 w 537218"/>
              <a:gd name="connsiteY1" fmla="*/ 57150 h 156210"/>
              <a:gd name="connsiteX2" fmla="*/ 30480 w 537218"/>
              <a:gd name="connsiteY2" fmla="*/ 45720 h 156210"/>
              <a:gd name="connsiteX3" fmla="*/ 68580 w 537218"/>
              <a:gd name="connsiteY3" fmla="*/ 15240 h 156210"/>
              <a:gd name="connsiteX4" fmla="*/ 91440 w 537218"/>
              <a:gd name="connsiteY4" fmla="*/ 0 h 156210"/>
              <a:gd name="connsiteX5" fmla="*/ 106680 w 537218"/>
              <a:gd name="connsiteY5" fmla="*/ 22860 h 156210"/>
              <a:gd name="connsiteX6" fmla="*/ 114300 w 537218"/>
              <a:gd name="connsiteY6" fmla="*/ 45720 h 156210"/>
              <a:gd name="connsiteX7" fmla="*/ 118110 w 537218"/>
              <a:gd name="connsiteY7" fmla="*/ 125730 h 156210"/>
              <a:gd name="connsiteX8" fmla="*/ 121920 w 537218"/>
              <a:gd name="connsiteY8" fmla="*/ 137160 h 156210"/>
              <a:gd name="connsiteX9" fmla="*/ 133350 w 537218"/>
              <a:gd name="connsiteY9" fmla="*/ 148590 h 156210"/>
              <a:gd name="connsiteX10" fmla="*/ 144780 w 537218"/>
              <a:gd name="connsiteY10" fmla="*/ 156210 h 156210"/>
              <a:gd name="connsiteX11" fmla="*/ 167640 w 537218"/>
              <a:gd name="connsiteY11" fmla="*/ 148590 h 156210"/>
              <a:gd name="connsiteX12" fmla="*/ 201930 w 537218"/>
              <a:gd name="connsiteY12" fmla="*/ 106680 h 156210"/>
              <a:gd name="connsiteX13" fmla="*/ 537210 w 537218"/>
              <a:gd name="connsiteY13" fmla="*/ 89690 h 156210"/>
              <a:gd name="connsiteX14" fmla="*/ 213360 w 537218"/>
              <a:gd name="connsiteY14" fmla="*/ 83820 h 156210"/>
              <a:gd name="connsiteX15" fmla="*/ 224790 w 537218"/>
              <a:gd name="connsiteY15" fmla="*/ 60960 h 156210"/>
              <a:gd name="connsiteX16" fmla="*/ 236220 w 537218"/>
              <a:gd name="connsiteY16" fmla="*/ 57150 h 156210"/>
              <a:gd name="connsiteX17" fmla="*/ 255270 w 537218"/>
              <a:gd name="connsiteY17" fmla="*/ 53340 h 156210"/>
              <a:gd name="connsiteX18" fmla="*/ 270510 w 537218"/>
              <a:gd name="connsiteY18" fmla="*/ 49530 h 156210"/>
              <a:gd name="connsiteX0" fmla="*/ 0 w 537218"/>
              <a:gd name="connsiteY0" fmla="*/ 64770 h 156210"/>
              <a:gd name="connsiteX1" fmla="*/ 22860 w 537218"/>
              <a:gd name="connsiteY1" fmla="*/ 57150 h 156210"/>
              <a:gd name="connsiteX2" fmla="*/ 30480 w 537218"/>
              <a:gd name="connsiteY2" fmla="*/ 45720 h 156210"/>
              <a:gd name="connsiteX3" fmla="*/ 68580 w 537218"/>
              <a:gd name="connsiteY3" fmla="*/ 15240 h 156210"/>
              <a:gd name="connsiteX4" fmla="*/ 91440 w 537218"/>
              <a:gd name="connsiteY4" fmla="*/ 0 h 156210"/>
              <a:gd name="connsiteX5" fmla="*/ 106680 w 537218"/>
              <a:gd name="connsiteY5" fmla="*/ 22860 h 156210"/>
              <a:gd name="connsiteX6" fmla="*/ 114300 w 537218"/>
              <a:gd name="connsiteY6" fmla="*/ 45720 h 156210"/>
              <a:gd name="connsiteX7" fmla="*/ 118110 w 537218"/>
              <a:gd name="connsiteY7" fmla="*/ 125730 h 156210"/>
              <a:gd name="connsiteX8" fmla="*/ 121920 w 537218"/>
              <a:gd name="connsiteY8" fmla="*/ 137160 h 156210"/>
              <a:gd name="connsiteX9" fmla="*/ 133350 w 537218"/>
              <a:gd name="connsiteY9" fmla="*/ 148590 h 156210"/>
              <a:gd name="connsiteX10" fmla="*/ 144780 w 537218"/>
              <a:gd name="connsiteY10" fmla="*/ 156210 h 156210"/>
              <a:gd name="connsiteX11" fmla="*/ 167640 w 537218"/>
              <a:gd name="connsiteY11" fmla="*/ 148590 h 156210"/>
              <a:gd name="connsiteX12" fmla="*/ 201930 w 537218"/>
              <a:gd name="connsiteY12" fmla="*/ 106680 h 156210"/>
              <a:gd name="connsiteX13" fmla="*/ 537210 w 537218"/>
              <a:gd name="connsiteY13" fmla="*/ 89690 h 156210"/>
              <a:gd name="connsiteX14" fmla="*/ 213360 w 537218"/>
              <a:gd name="connsiteY14" fmla="*/ 83820 h 156210"/>
              <a:gd name="connsiteX15" fmla="*/ 224790 w 537218"/>
              <a:gd name="connsiteY15" fmla="*/ 60960 h 156210"/>
              <a:gd name="connsiteX16" fmla="*/ 236220 w 537218"/>
              <a:gd name="connsiteY16" fmla="*/ 57150 h 156210"/>
              <a:gd name="connsiteX17" fmla="*/ 255270 w 537218"/>
              <a:gd name="connsiteY17" fmla="*/ 53340 h 156210"/>
              <a:gd name="connsiteX0" fmla="*/ 0 w 537218"/>
              <a:gd name="connsiteY0" fmla="*/ 64770 h 156210"/>
              <a:gd name="connsiteX1" fmla="*/ 22860 w 537218"/>
              <a:gd name="connsiteY1" fmla="*/ 57150 h 156210"/>
              <a:gd name="connsiteX2" fmla="*/ 30480 w 537218"/>
              <a:gd name="connsiteY2" fmla="*/ 45720 h 156210"/>
              <a:gd name="connsiteX3" fmla="*/ 68580 w 537218"/>
              <a:gd name="connsiteY3" fmla="*/ 15240 h 156210"/>
              <a:gd name="connsiteX4" fmla="*/ 91440 w 537218"/>
              <a:gd name="connsiteY4" fmla="*/ 0 h 156210"/>
              <a:gd name="connsiteX5" fmla="*/ 106680 w 537218"/>
              <a:gd name="connsiteY5" fmla="*/ 22860 h 156210"/>
              <a:gd name="connsiteX6" fmla="*/ 114300 w 537218"/>
              <a:gd name="connsiteY6" fmla="*/ 45720 h 156210"/>
              <a:gd name="connsiteX7" fmla="*/ 118110 w 537218"/>
              <a:gd name="connsiteY7" fmla="*/ 125730 h 156210"/>
              <a:gd name="connsiteX8" fmla="*/ 121920 w 537218"/>
              <a:gd name="connsiteY8" fmla="*/ 137160 h 156210"/>
              <a:gd name="connsiteX9" fmla="*/ 133350 w 537218"/>
              <a:gd name="connsiteY9" fmla="*/ 148590 h 156210"/>
              <a:gd name="connsiteX10" fmla="*/ 144780 w 537218"/>
              <a:gd name="connsiteY10" fmla="*/ 156210 h 156210"/>
              <a:gd name="connsiteX11" fmla="*/ 167640 w 537218"/>
              <a:gd name="connsiteY11" fmla="*/ 148590 h 156210"/>
              <a:gd name="connsiteX12" fmla="*/ 201930 w 537218"/>
              <a:gd name="connsiteY12" fmla="*/ 106680 h 156210"/>
              <a:gd name="connsiteX13" fmla="*/ 537210 w 537218"/>
              <a:gd name="connsiteY13" fmla="*/ 89690 h 156210"/>
              <a:gd name="connsiteX14" fmla="*/ 213360 w 537218"/>
              <a:gd name="connsiteY14" fmla="*/ 83820 h 156210"/>
              <a:gd name="connsiteX15" fmla="*/ 224790 w 537218"/>
              <a:gd name="connsiteY15" fmla="*/ 60960 h 156210"/>
              <a:gd name="connsiteX16" fmla="*/ 255270 w 537218"/>
              <a:gd name="connsiteY16" fmla="*/ 53340 h 156210"/>
              <a:gd name="connsiteX0" fmla="*/ 0 w 537218"/>
              <a:gd name="connsiteY0" fmla="*/ 64770 h 156210"/>
              <a:gd name="connsiteX1" fmla="*/ 30480 w 537218"/>
              <a:gd name="connsiteY1" fmla="*/ 45720 h 156210"/>
              <a:gd name="connsiteX2" fmla="*/ 68580 w 537218"/>
              <a:gd name="connsiteY2" fmla="*/ 15240 h 156210"/>
              <a:gd name="connsiteX3" fmla="*/ 91440 w 537218"/>
              <a:gd name="connsiteY3" fmla="*/ 0 h 156210"/>
              <a:gd name="connsiteX4" fmla="*/ 106680 w 537218"/>
              <a:gd name="connsiteY4" fmla="*/ 22860 h 156210"/>
              <a:gd name="connsiteX5" fmla="*/ 114300 w 537218"/>
              <a:gd name="connsiteY5" fmla="*/ 45720 h 156210"/>
              <a:gd name="connsiteX6" fmla="*/ 118110 w 537218"/>
              <a:gd name="connsiteY6" fmla="*/ 125730 h 156210"/>
              <a:gd name="connsiteX7" fmla="*/ 121920 w 537218"/>
              <a:gd name="connsiteY7" fmla="*/ 137160 h 156210"/>
              <a:gd name="connsiteX8" fmla="*/ 133350 w 537218"/>
              <a:gd name="connsiteY8" fmla="*/ 148590 h 156210"/>
              <a:gd name="connsiteX9" fmla="*/ 144780 w 537218"/>
              <a:gd name="connsiteY9" fmla="*/ 156210 h 156210"/>
              <a:gd name="connsiteX10" fmla="*/ 167640 w 537218"/>
              <a:gd name="connsiteY10" fmla="*/ 148590 h 156210"/>
              <a:gd name="connsiteX11" fmla="*/ 201930 w 537218"/>
              <a:gd name="connsiteY11" fmla="*/ 106680 h 156210"/>
              <a:gd name="connsiteX12" fmla="*/ 537210 w 537218"/>
              <a:gd name="connsiteY12" fmla="*/ 89690 h 156210"/>
              <a:gd name="connsiteX13" fmla="*/ 213360 w 537218"/>
              <a:gd name="connsiteY13" fmla="*/ 83820 h 156210"/>
              <a:gd name="connsiteX14" fmla="*/ 224790 w 537218"/>
              <a:gd name="connsiteY14" fmla="*/ 60960 h 156210"/>
              <a:gd name="connsiteX15" fmla="*/ 255270 w 537218"/>
              <a:gd name="connsiteY15" fmla="*/ 53340 h 156210"/>
              <a:gd name="connsiteX0" fmla="*/ 0 w 537218"/>
              <a:gd name="connsiteY0" fmla="*/ 64770 h 156210"/>
              <a:gd name="connsiteX1" fmla="*/ 30480 w 537218"/>
              <a:gd name="connsiteY1" fmla="*/ 45720 h 156210"/>
              <a:gd name="connsiteX2" fmla="*/ 91440 w 537218"/>
              <a:gd name="connsiteY2" fmla="*/ 0 h 156210"/>
              <a:gd name="connsiteX3" fmla="*/ 106680 w 537218"/>
              <a:gd name="connsiteY3" fmla="*/ 22860 h 156210"/>
              <a:gd name="connsiteX4" fmla="*/ 114300 w 537218"/>
              <a:gd name="connsiteY4" fmla="*/ 45720 h 156210"/>
              <a:gd name="connsiteX5" fmla="*/ 118110 w 537218"/>
              <a:gd name="connsiteY5" fmla="*/ 125730 h 156210"/>
              <a:gd name="connsiteX6" fmla="*/ 121920 w 537218"/>
              <a:gd name="connsiteY6" fmla="*/ 137160 h 156210"/>
              <a:gd name="connsiteX7" fmla="*/ 133350 w 537218"/>
              <a:gd name="connsiteY7" fmla="*/ 148590 h 156210"/>
              <a:gd name="connsiteX8" fmla="*/ 144780 w 537218"/>
              <a:gd name="connsiteY8" fmla="*/ 156210 h 156210"/>
              <a:gd name="connsiteX9" fmla="*/ 167640 w 537218"/>
              <a:gd name="connsiteY9" fmla="*/ 148590 h 156210"/>
              <a:gd name="connsiteX10" fmla="*/ 201930 w 537218"/>
              <a:gd name="connsiteY10" fmla="*/ 106680 h 156210"/>
              <a:gd name="connsiteX11" fmla="*/ 537210 w 537218"/>
              <a:gd name="connsiteY11" fmla="*/ 89690 h 156210"/>
              <a:gd name="connsiteX12" fmla="*/ 213360 w 537218"/>
              <a:gd name="connsiteY12" fmla="*/ 83820 h 156210"/>
              <a:gd name="connsiteX13" fmla="*/ 224790 w 537218"/>
              <a:gd name="connsiteY13" fmla="*/ 60960 h 156210"/>
              <a:gd name="connsiteX14" fmla="*/ 255270 w 537218"/>
              <a:gd name="connsiteY14" fmla="*/ 53340 h 156210"/>
              <a:gd name="connsiteX0" fmla="*/ 0 w 537250"/>
              <a:gd name="connsiteY0" fmla="*/ 64770 h 156210"/>
              <a:gd name="connsiteX1" fmla="*/ 30480 w 537250"/>
              <a:gd name="connsiteY1" fmla="*/ 45720 h 156210"/>
              <a:gd name="connsiteX2" fmla="*/ 91440 w 537250"/>
              <a:gd name="connsiteY2" fmla="*/ 0 h 156210"/>
              <a:gd name="connsiteX3" fmla="*/ 106680 w 537250"/>
              <a:gd name="connsiteY3" fmla="*/ 22860 h 156210"/>
              <a:gd name="connsiteX4" fmla="*/ 114300 w 537250"/>
              <a:gd name="connsiteY4" fmla="*/ 45720 h 156210"/>
              <a:gd name="connsiteX5" fmla="*/ 118110 w 537250"/>
              <a:gd name="connsiteY5" fmla="*/ 125730 h 156210"/>
              <a:gd name="connsiteX6" fmla="*/ 121920 w 537250"/>
              <a:gd name="connsiteY6" fmla="*/ 137160 h 156210"/>
              <a:gd name="connsiteX7" fmla="*/ 133350 w 537250"/>
              <a:gd name="connsiteY7" fmla="*/ 148590 h 156210"/>
              <a:gd name="connsiteX8" fmla="*/ 144780 w 537250"/>
              <a:gd name="connsiteY8" fmla="*/ 156210 h 156210"/>
              <a:gd name="connsiteX9" fmla="*/ 167640 w 537250"/>
              <a:gd name="connsiteY9" fmla="*/ 148590 h 156210"/>
              <a:gd name="connsiteX10" fmla="*/ 201930 w 537250"/>
              <a:gd name="connsiteY10" fmla="*/ 106680 h 156210"/>
              <a:gd name="connsiteX11" fmla="*/ 537210 w 537250"/>
              <a:gd name="connsiteY11" fmla="*/ 89690 h 156210"/>
              <a:gd name="connsiteX12" fmla="*/ 224790 w 537250"/>
              <a:gd name="connsiteY12" fmla="*/ 60960 h 156210"/>
              <a:gd name="connsiteX13" fmla="*/ 255270 w 537250"/>
              <a:gd name="connsiteY13" fmla="*/ 53340 h 156210"/>
              <a:gd name="connsiteX0" fmla="*/ 0 w 537458"/>
              <a:gd name="connsiteY0" fmla="*/ 64770 h 156210"/>
              <a:gd name="connsiteX1" fmla="*/ 30480 w 537458"/>
              <a:gd name="connsiteY1" fmla="*/ 45720 h 156210"/>
              <a:gd name="connsiteX2" fmla="*/ 91440 w 537458"/>
              <a:gd name="connsiteY2" fmla="*/ 0 h 156210"/>
              <a:gd name="connsiteX3" fmla="*/ 106680 w 537458"/>
              <a:gd name="connsiteY3" fmla="*/ 22860 h 156210"/>
              <a:gd name="connsiteX4" fmla="*/ 114300 w 537458"/>
              <a:gd name="connsiteY4" fmla="*/ 45720 h 156210"/>
              <a:gd name="connsiteX5" fmla="*/ 118110 w 537458"/>
              <a:gd name="connsiteY5" fmla="*/ 125730 h 156210"/>
              <a:gd name="connsiteX6" fmla="*/ 121920 w 537458"/>
              <a:gd name="connsiteY6" fmla="*/ 137160 h 156210"/>
              <a:gd name="connsiteX7" fmla="*/ 133350 w 537458"/>
              <a:gd name="connsiteY7" fmla="*/ 148590 h 156210"/>
              <a:gd name="connsiteX8" fmla="*/ 144780 w 537458"/>
              <a:gd name="connsiteY8" fmla="*/ 156210 h 156210"/>
              <a:gd name="connsiteX9" fmla="*/ 167640 w 537458"/>
              <a:gd name="connsiteY9" fmla="*/ 148590 h 156210"/>
              <a:gd name="connsiteX10" fmla="*/ 201930 w 537458"/>
              <a:gd name="connsiteY10" fmla="*/ 106680 h 156210"/>
              <a:gd name="connsiteX11" fmla="*/ 537210 w 537458"/>
              <a:gd name="connsiteY11" fmla="*/ 89690 h 156210"/>
              <a:gd name="connsiteX12" fmla="*/ 255270 w 537458"/>
              <a:gd name="connsiteY12" fmla="*/ 53340 h 156210"/>
              <a:gd name="connsiteX0" fmla="*/ 0 w 255270"/>
              <a:gd name="connsiteY0" fmla="*/ 64770 h 156210"/>
              <a:gd name="connsiteX1" fmla="*/ 30480 w 255270"/>
              <a:gd name="connsiteY1" fmla="*/ 45720 h 156210"/>
              <a:gd name="connsiteX2" fmla="*/ 91440 w 255270"/>
              <a:gd name="connsiteY2" fmla="*/ 0 h 156210"/>
              <a:gd name="connsiteX3" fmla="*/ 106680 w 255270"/>
              <a:gd name="connsiteY3" fmla="*/ 22860 h 156210"/>
              <a:gd name="connsiteX4" fmla="*/ 114300 w 255270"/>
              <a:gd name="connsiteY4" fmla="*/ 45720 h 156210"/>
              <a:gd name="connsiteX5" fmla="*/ 118110 w 255270"/>
              <a:gd name="connsiteY5" fmla="*/ 125730 h 156210"/>
              <a:gd name="connsiteX6" fmla="*/ 121920 w 255270"/>
              <a:gd name="connsiteY6" fmla="*/ 137160 h 156210"/>
              <a:gd name="connsiteX7" fmla="*/ 133350 w 255270"/>
              <a:gd name="connsiteY7" fmla="*/ 148590 h 156210"/>
              <a:gd name="connsiteX8" fmla="*/ 144780 w 255270"/>
              <a:gd name="connsiteY8" fmla="*/ 156210 h 156210"/>
              <a:gd name="connsiteX9" fmla="*/ 167640 w 255270"/>
              <a:gd name="connsiteY9" fmla="*/ 148590 h 156210"/>
              <a:gd name="connsiteX10" fmla="*/ 201930 w 255270"/>
              <a:gd name="connsiteY10" fmla="*/ 106680 h 156210"/>
              <a:gd name="connsiteX11" fmla="*/ 255270 w 255270"/>
              <a:gd name="connsiteY11" fmla="*/ 53340 h 156210"/>
              <a:gd name="connsiteX0" fmla="*/ 0 w 527685"/>
              <a:gd name="connsiteY0" fmla="*/ 64770 h 156210"/>
              <a:gd name="connsiteX1" fmla="*/ 30480 w 527685"/>
              <a:gd name="connsiteY1" fmla="*/ 45720 h 156210"/>
              <a:gd name="connsiteX2" fmla="*/ 91440 w 527685"/>
              <a:gd name="connsiteY2" fmla="*/ 0 h 156210"/>
              <a:gd name="connsiteX3" fmla="*/ 106680 w 527685"/>
              <a:gd name="connsiteY3" fmla="*/ 22860 h 156210"/>
              <a:gd name="connsiteX4" fmla="*/ 114300 w 527685"/>
              <a:gd name="connsiteY4" fmla="*/ 45720 h 156210"/>
              <a:gd name="connsiteX5" fmla="*/ 118110 w 527685"/>
              <a:gd name="connsiteY5" fmla="*/ 125730 h 156210"/>
              <a:gd name="connsiteX6" fmla="*/ 121920 w 527685"/>
              <a:gd name="connsiteY6" fmla="*/ 137160 h 156210"/>
              <a:gd name="connsiteX7" fmla="*/ 133350 w 527685"/>
              <a:gd name="connsiteY7" fmla="*/ 148590 h 156210"/>
              <a:gd name="connsiteX8" fmla="*/ 144780 w 527685"/>
              <a:gd name="connsiteY8" fmla="*/ 156210 h 156210"/>
              <a:gd name="connsiteX9" fmla="*/ 167640 w 527685"/>
              <a:gd name="connsiteY9" fmla="*/ 148590 h 156210"/>
              <a:gd name="connsiteX10" fmla="*/ 201930 w 527685"/>
              <a:gd name="connsiteY10" fmla="*/ 106680 h 156210"/>
              <a:gd name="connsiteX11" fmla="*/ 527685 w 527685"/>
              <a:gd name="connsiteY11" fmla="*/ 90869 h 156210"/>
              <a:gd name="connsiteX0" fmla="*/ 0 w 527685"/>
              <a:gd name="connsiteY0" fmla="*/ 64770 h 156210"/>
              <a:gd name="connsiteX1" fmla="*/ 30480 w 527685"/>
              <a:gd name="connsiteY1" fmla="*/ 45720 h 156210"/>
              <a:gd name="connsiteX2" fmla="*/ 91440 w 527685"/>
              <a:gd name="connsiteY2" fmla="*/ 0 h 156210"/>
              <a:gd name="connsiteX3" fmla="*/ 106680 w 527685"/>
              <a:gd name="connsiteY3" fmla="*/ 22860 h 156210"/>
              <a:gd name="connsiteX4" fmla="*/ 114300 w 527685"/>
              <a:gd name="connsiteY4" fmla="*/ 45720 h 156210"/>
              <a:gd name="connsiteX5" fmla="*/ 118110 w 527685"/>
              <a:gd name="connsiteY5" fmla="*/ 125730 h 156210"/>
              <a:gd name="connsiteX6" fmla="*/ 121920 w 527685"/>
              <a:gd name="connsiteY6" fmla="*/ 137160 h 156210"/>
              <a:gd name="connsiteX7" fmla="*/ 133350 w 527685"/>
              <a:gd name="connsiteY7" fmla="*/ 148590 h 156210"/>
              <a:gd name="connsiteX8" fmla="*/ 144780 w 527685"/>
              <a:gd name="connsiteY8" fmla="*/ 156210 h 156210"/>
              <a:gd name="connsiteX9" fmla="*/ 201930 w 527685"/>
              <a:gd name="connsiteY9" fmla="*/ 106680 h 156210"/>
              <a:gd name="connsiteX10" fmla="*/ 527685 w 527685"/>
              <a:gd name="connsiteY10" fmla="*/ 90869 h 156210"/>
              <a:gd name="connsiteX0" fmla="*/ 0 w 527685"/>
              <a:gd name="connsiteY0" fmla="*/ 64770 h 156210"/>
              <a:gd name="connsiteX1" fmla="*/ 30480 w 527685"/>
              <a:gd name="connsiteY1" fmla="*/ 45720 h 156210"/>
              <a:gd name="connsiteX2" fmla="*/ 91440 w 527685"/>
              <a:gd name="connsiteY2" fmla="*/ 0 h 156210"/>
              <a:gd name="connsiteX3" fmla="*/ 106680 w 527685"/>
              <a:gd name="connsiteY3" fmla="*/ 22860 h 156210"/>
              <a:gd name="connsiteX4" fmla="*/ 114300 w 527685"/>
              <a:gd name="connsiteY4" fmla="*/ 45720 h 156210"/>
              <a:gd name="connsiteX5" fmla="*/ 118110 w 527685"/>
              <a:gd name="connsiteY5" fmla="*/ 125730 h 156210"/>
              <a:gd name="connsiteX6" fmla="*/ 133350 w 527685"/>
              <a:gd name="connsiteY6" fmla="*/ 148590 h 156210"/>
              <a:gd name="connsiteX7" fmla="*/ 144780 w 527685"/>
              <a:gd name="connsiteY7" fmla="*/ 156210 h 156210"/>
              <a:gd name="connsiteX8" fmla="*/ 201930 w 527685"/>
              <a:gd name="connsiteY8" fmla="*/ 106680 h 156210"/>
              <a:gd name="connsiteX9" fmla="*/ 527685 w 527685"/>
              <a:gd name="connsiteY9" fmla="*/ 90869 h 156210"/>
              <a:gd name="connsiteX0" fmla="*/ 0 w 527685"/>
              <a:gd name="connsiteY0" fmla="*/ 64770 h 156630"/>
              <a:gd name="connsiteX1" fmla="*/ 30480 w 527685"/>
              <a:gd name="connsiteY1" fmla="*/ 45720 h 156630"/>
              <a:gd name="connsiteX2" fmla="*/ 91440 w 527685"/>
              <a:gd name="connsiteY2" fmla="*/ 0 h 156630"/>
              <a:gd name="connsiteX3" fmla="*/ 106680 w 527685"/>
              <a:gd name="connsiteY3" fmla="*/ 22860 h 156630"/>
              <a:gd name="connsiteX4" fmla="*/ 114300 w 527685"/>
              <a:gd name="connsiteY4" fmla="*/ 45720 h 156630"/>
              <a:gd name="connsiteX5" fmla="*/ 118110 w 527685"/>
              <a:gd name="connsiteY5" fmla="*/ 125730 h 156630"/>
              <a:gd name="connsiteX6" fmla="*/ 144780 w 527685"/>
              <a:gd name="connsiteY6" fmla="*/ 156210 h 156630"/>
              <a:gd name="connsiteX7" fmla="*/ 201930 w 527685"/>
              <a:gd name="connsiteY7" fmla="*/ 106680 h 156630"/>
              <a:gd name="connsiteX8" fmla="*/ 527685 w 527685"/>
              <a:gd name="connsiteY8" fmla="*/ 90869 h 156630"/>
              <a:gd name="connsiteX0" fmla="*/ 0 w 527685"/>
              <a:gd name="connsiteY0" fmla="*/ 64770 h 156499"/>
              <a:gd name="connsiteX1" fmla="*/ 30480 w 527685"/>
              <a:gd name="connsiteY1" fmla="*/ 45720 h 156499"/>
              <a:gd name="connsiteX2" fmla="*/ 91440 w 527685"/>
              <a:gd name="connsiteY2" fmla="*/ 0 h 156499"/>
              <a:gd name="connsiteX3" fmla="*/ 106680 w 527685"/>
              <a:gd name="connsiteY3" fmla="*/ 22860 h 156499"/>
              <a:gd name="connsiteX4" fmla="*/ 114300 w 527685"/>
              <a:gd name="connsiteY4" fmla="*/ 45720 h 156499"/>
              <a:gd name="connsiteX5" fmla="*/ 93345 w 527685"/>
              <a:gd name="connsiteY5" fmla="*/ 117390 h 156499"/>
              <a:gd name="connsiteX6" fmla="*/ 144780 w 527685"/>
              <a:gd name="connsiteY6" fmla="*/ 156210 h 156499"/>
              <a:gd name="connsiteX7" fmla="*/ 201930 w 527685"/>
              <a:gd name="connsiteY7" fmla="*/ 106680 h 156499"/>
              <a:gd name="connsiteX8" fmla="*/ 527685 w 527685"/>
              <a:gd name="connsiteY8" fmla="*/ 90869 h 156499"/>
              <a:gd name="connsiteX0" fmla="*/ 0 w 527685"/>
              <a:gd name="connsiteY0" fmla="*/ 64770 h 156499"/>
              <a:gd name="connsiteX1" fmla="*/ 30480 w 527685"/>
              <a:gd name="connsiteY1" fmla="*/ 45720 h 156499"/>
              <a:gd name="connsiteX2" fmla="*/ 91440 w 527685"/>
              <a:gd name="connsiteY2" fmla="*/ 0 h 156499"/>
              <a:gd name="connsiteX3" fmla="*/ 114300 w 527685"/>
              <a:gd name="connsiteY3" fmla="*/ 45720 h 156499"/>
              <a:gd name="connsiteX4" fmla="*/ 93345 w 527685"/>
              <a:gd name="connsiteY4" fmla="*/ 117390 h 156499"/>
              <a:gd name="connsiteX5" fmla="*/ 144780 w 527685"/>
              <a:gd name="connsiteY5" fmla="*/ 156210 h 156499"/>
              <a:gd name="connsiteX6" fmla="*/ 201930 w 527685"/>
              <a:gd name="connsiteY6" fmla="*/ 106680 h 156499"/>
              <a:gd name="connsiteX7" fmla="*/ 527685 w 527685"/>
              <a:gd name="connsiteY7" fmla="*/ 90869 h 156499"/>
              <a:gd name="connsiteX0" fmla="*/ 0 w 527685"/>
              <a:gd name="connsiteY0" fmla="*/ 64770 h 156499"/>
              <a:gd name="connsiteX1" fmla="*/ 30480 w 527685"/>
              <a:gd name="connsiteY1" fmla="*/ 45720 h 156499"/>
              <a:gd name="connsiteX2" fmla="*/ 91440 w 527685"/>
              <a:gd name="connsiteY2" fmla="*/ 0 h 156499"/>
              <a:gd name="connsiteX3" fmla="*/ 93345 w 527685"/>
              <a:gd name="connsiteY3" fmla="*/ 117390 h 156499"/>
              <a:gd name="connsiteX4" fmla="*/ 144780 w 527685"/>
              <a:gd name="connsiteY4" fmla="*/ 156210 h 156499"/>
              <a:gd name="connsiteX5" fmla="*/ 201930 w 527685"/>
              <a:gd name="connsiteY5" fmla="*/ 106680 h 156499"/>
              <a:gd name="connsiteX6" fmla="*/ 527685 w 527685"/>
              <a:gd name="connsiteY6" fmla="*/ 90869 h 156499"/>
              <a:gd name="connsiteX0" fmla="*/ 0 w 527685"/>
              <a:gd name="connsiteY0" fmla="*/ 65640 h 157369"/>
              <a:gd name="connsiteX1" fmla="*/ 91440 w 527685"/>
              <a:gd name="connsiteY1" fmla="*/ 870 h 157369"/>
              <a:gd name="connsiteX2" fmla="*/ 93345 w 527685"/>
              <a:gd name="connsiteY2" fmla="*/ 118260 h 157369"/>
              <a:gd name="connsiteX3" fmla="*/ 144780 w 527685"/>
              <a:gd name="connsiteY3" fmla="*/ 157080 h 157369"/>
              <a:gd name="connsiteX4" fmla="*/ 201930 w 527685"/>
              <a:gd name="connsiteY4" fmla="*/ 107550 h 157369"/>
              <a:gd name="connsiteX5" fmla="*/ 527685 w 527685"/>
              <a:gd name="connsiteY5" fmla="*/ 91739 h 157369"/>
              <a:gd name="connsiteX0" fmla="*/ 0 w 527685"/>
              <a:gd name="connsiteY0" fmla="*/ 73883 h 165612"/>
              <a:gd name="connsiteX1" fmla="*/ 57150 w 527685"/>
              <a:gd name="connsiteY1" fmla="*/ 773 h 165612"/>
              <a:gd name="connsiteX2" fmla="*/ 93345 w 527685"/>
              <a:gd name="connsiteY2" fmla="*/ 126503 h 165612"/>
              <a:gd name="connsiteX3" fmla="*/ 144780 w 527685"/>
              <a:gd name="connsiteY3" fmla="*/ 165323 h 165612"/>
              <a:gd name="connsiteX4" fmla="*/ 201930 w 527685"/>
              <a:gd name="connsiteY4" fmla="*/ 115793 h 165612"/>
              <a:gd name="connsiteX5" fmla="*/ 527685 w 527685"/>
              <a:gd name="connsiteY5" fmla="*/ 99982 h 165612"/>
              <a:gd name="connsiteX0" fmla="*/ 0 w 527685"/>
              <a:gd name="connsiteY0" fmla="*/ 73996 h 165725"/>
              <a:gd name="connsiteX1" fmla="*/ 57150 w 527685"/>
              <a:gd name="connsiteY1" fmla="*/ 886 h 165725"/>
              <a:gd name="connsiteX2" fmla="*/ 93345 w 527685"/>
              <a:gd name="connsiteY2" fmla="*/ 126616 h 165725"/>
              <a:gd name="connsiteX3" fmla="*/ 144780 w 527685"/>
              <a:gd name="connsiteY3" fmla="*/ 165436 h 165725"/>
              <a:gd name="connsiteX4" fmla="*/ 201930 w 527685"/>
              <a:gd name="connsiteY4" fmla="*/ 115906 h 165725"/>
              <a:gd name="connsiteX5" fmla="*/ 527685 w 527685"/>
              <a:gd name="connsiteY5" fmla="*/ 100095 h 165725"/>
              <a:gd name="connsiteX0" fmla="*/ 0 w 527685"/>
              <a:gd name="connsiteY0" fmla="*/ 73996 h 161609"/>
              <a:gd name="connsiteX1" fmla="*/ 57150 w 527685"/>
              <a:gd name="connsiteY1" fmla="*/ 886 h 161609"/>
              <a:gd name="connsiteX2" fmla="*/ 93345 w 527685"/>
              <a:gd name="connsiteY2" fmla="*/ 126616 h 161609"/>
              <a:gd name="connsiteX3" fmla="*/ 110490 w 527685"/>
              <a:gd name="connsiteY3" fmla="*/ 161266 h 161609"/>
              <a:gd name="connsiteX4" fmla="*/ 201930 w 527685"/>
              <a:gd name="connsiteY4" fmla="*/ 115906 h 161609"/>
              <a:gd name="connsiteX5" fmla="*/ 527685 w 527685"/>
              <a:gd name="connsiteY5" fmla="*/ 100095 h 161609"/>
              <a:gd name="connsiteX0" fmla="*/ 0 w 527685"/>
              <a:gd name="connsiteY0" fmla="*/ 73996 h 161486"/>
              <a:gd name="connsiteX1" fmla="*/ 57150 w 527685"/>
              <a:gd name="connsiteY1" fmla="*/ 886 h 161486"/>
              <a:gd name="connsiteX2" fmla="*/ 93345 w 527685"/>
              <a:gd name="connsiteY2" fmla="*/ 114106 h 161486"/>
              <a:gd name="connsiteX3" fmla="*/ 110490 w 527685"/>
              <a:gd name="connsiteY3" fmla="*/ 161266 h 161486"/>
              <a:gd name="connsiteX4" fmla="*/ 201930 w 527685"/>
              <a:gd name="connsiteY4" fmla="*/ 115906 h 161486"/>
              <a:gd name="connsiteX5" fmla="*/ 527685 w 527685"/>
              <a:gd name="connsiteY5" fmla="*/ 100095 h 161486"/>
              <a:gd name="connsiteX0" fmla="*/ 0 w 527685"/>
              <a:gd name="connsiteY0" fmla="*/ 73996 h 161393"/>
              <a:gd name="connsiteX1" fmla="*/ 57150 w 527685"/>
              <a:gd name="connsiteY1" fmla="*/ 886 h 161393"/>
              <a:gd name="connsiteX2" fmla="*/ 81915 w 527685"/>
              <a:gd name="connsiteY2" fmla="*/ 89086 h 161393"/>
              <a:gd name="connsiteX3" fmla="*/ 110490 w 527685"/>
              <a:gd name="connsiteY3" fmla="*/ 161266 h 161393"/>
              <a:gd name="connsiteX4" fmla="*/ 201930 w 527685"/>
              <a:gd name="connsiteY4" fmla="*/ 115906 h 161393"/>
              <a:gd name="connsiteX5" fmla="*/ 527685 w 527685"/>
              <a:gd name="connsiteY5" fmla="*/ 100095 h 161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685" h="161393">
                <a:moveTo>
                  <a:pt x="0" y="73996"/>
                </a:moveTo>
                <a:cubicBezTo>
                  <a:pt x="5715" y="50772"/>
                  <a:pt x="41593" y="-7884"/>
                  <a:pt x="57150" y="886"/>
                </a:cubicBezTo>
                <a:cubicBezTo>
                  <a:pt x="67627" y="12831"/>
                  <a:pt x="73025" y="63051"/>
                  <a:pt x="81915" y="89086"/>
                </a:cubicBezTo>
                <a:cubicBezTo>
                  <a:pt x="86995" y="107501"/>
                  <a:pt x="96520" y="164441"/>
                  <a:pt x="110490" y="161266"/>
                </a:cubicBezTo>
                <a:cubicBezTo>
                  <a:pt x="121920" y="154281"/>
                  <a:pt x="132397" y="126101"/>
                  <a:pt x="201930" y="115906"/>
                </a:cubicBezTo>
                <a:cubicBezTo>
                  <a:pt x="271463" y="105711"/>
                  <a:pt x="516573" y="111207"/>
                  <a:pt x="527685" y="100095"/>
                </a:cubicBezTo>
              </a:path>
            </a:pathLst>
          </a:custGeom>
          <a:noFill/>
          <a:ln w="19050" cap="flat" cmpd="sng" algn="ctr">
            <a:solidFill>
              <a:srgbClr val="FF00FF"/>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rgbClr val="FF00FF"/>
              </a:solidFill>
              <a:effectLst/>
              <a:latin typeface="Times New Roman" pitchFamily="18" charset="0"/>
            </a:endParaRPr>
          </a:p>
        </p:txBody>
      </p:sp>
      <p:cxnSp>
        <p:nvCxnSpPr>
          <p:cNvPr id="39" name="Straight Connector 38"/>
          <p:cNvCxnSpPr/>
          <p:nvPr/>
        </p:nvCxnSpPr>
        <p:spPr>
          <a:xfrm flipH="1" flipV="1">
            <a:off x="4373881" y="4330066"/>
            <a:ext cx="2044484" cy="215058"/>
          </a:xfrm>
          <a:prstGeom prst="line">
            <a:avLst/>
          </a:prstGeom>
          <a:ln w="6350">
            <a:solidFill>
              <a:srgbClr val="FF00FF"/>
            </a:solidFil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5889104" y="4027711"/>
            <a:ext cx="3996444" cy="769441"/>
          </a:xfrm>
          <a:prstGeom prst="rect">
            <a:avLst/>
          </a:prstGeom>
          <a:noFill/>
        </p:spPr>
        <p:txBody>
          <a:bodyPr wrap="square" rtlCol="0">
            <a:spAutoFit/>
          </a:bodyPr>
          <a:lstStyle/>
          <a:p>
            <a:r>
              <a:rPr lang="en-GB" sz="1600" dirty="0" smtClean="0">
                <a:latin typeface="Calibri" pitchFamily="34" charset="0"/>
                <a:cs typeface="Calibri" pitchFamily="34" charset="0"/>
              </a:rPr>
              <a:t>Eddy currents </a:t>
            </a:r>
            <a:r>
              <a:rPr lang="en-GB" sz="1600" dirty="0" smtClean="0">
                <a:latin typeface="Calibri" pitchFamily="34" charset="0"/>
                <a:cs typeface="Calibri" pitchFamily="34" charset="0"/>
                <a:sym typeface="Symbol"/>
              </a:rPr>
              <a:t>show up as a transient </a:t>
            </a:r>
            <a:br>
              <a:rPr lang="en-GB" sz="1600" dirty="0" smtClean="0">
                <a:latin typeface="Calibri" pitchFamily="34" charset="0"/>
                <a:cs typeface="Calibri" pitchFamily="34" charset="0"/>
                <a:sym typeface="Symbol"/>
              </a:rPr>
            </a:br>
            <a:r>
              <a:rPr lang="en-GB" sz="1600" dirty="0" smtClean="0">
                <a:latin typeface="Calibri" pitchFamily="34" charset="0"/>
                <a:cs typeface="Calibri" pitchFamily="34" charset="0"/>
                <a:sym typeface="Symbol"/>
              </a:rPr>
              <a:t>with exponential decay at end </a:t>
            </a:r>
            <a:r>
              <a:rPr lang="en-GB" sz="1600" dirty="0">
                <a:latin typeface="Calibri" pitchFamily="34" charset="0"/>
                <a:cs typeface="Calibri" pitchFamily="34" charset="0"/>
                <a:sym typeface="Symbol"/>
              </a:rPr>
              <a:t>of </a:t>
            </a:r>
            <a:r>
              <a:rPr lang="en-GB" sz="1600" dirty="0" smtClean="0">
                <a:latin typeface="Calibri" pitchFamily="34" charset="0"/>
                <a:cs typeface="Calibri" pitchFamily="34" charset="0"/>
                <a:sym typeface="Symbol"/>
              </a:rPr>
              <a:t>ramp-up</a:t>
            </a:r>
            <a:br>
              <a:rPr lang="en-GB" sz="1600" dirty="0" smtClean="0">
                <a:latin typeface="Calibri" pitchFamily="34" charset="0"/>
                <a:cs typeface="Calibri" pitchFamily="34" charset="0"/>
                <a:sym typeface="Symbol"/>
              </a:rPr>
            </a:br>
            <a:r>
              <a:rPr lang="en-GB" sz="1200" dirty="0" smtClean="0">
                <a:latin typeface="Calibri" pitchFamily="34" charset="0"/>
                <a:cs typeface="Calibri" pitchFamily="34" charset="0"/>
                <a:sym typeface="Symbol"/>
              </a:rPr>
              <a:t>(NB: direction depends on current overshoot!)</a:t>
            </a:r>
            <a:endParaRPr lang="en-GB" sz="1200" dirty="0">
              <a:latin typeface="Calibri" pitchFamily="34" charset="0"/>
              <a:cs typeface="Calibri" pitchFamily="34" charset="0"/>
            </a:endParaRPr>
          </a:p>
        </p:txBody>
      </p:sp>
      <mc:AlternateContent xmlns:mc="http://schemas.openxmlformats.org/markup-compatibility/2006" xmlns:a14="http://schemas.microsoft.com/office/drawing/2010/main">
        <mc:Choice Requires="a14">
          <p:sp>
            <p:nvSpPr>
              <p:cNvPr id="47" name="Rectangle 46"/>
              <p:cNvSpPr/>
              <p:nvPr/>
            </p:nvSpPr>
            <p:spPr>
              <a:xfrm>
                <a:off x="74774" y="4924151"/>
                <a:ext cx="2393950" cy="534185"/>
              </a:xfrm>
              <a:prstGeom prst="rect">
                <a:avLst/>
              </a:prstGeom>
            </p:spPr>
            <p:txBody>
              <a:bodyPr wrap="square">
                <a:spAutoFit/>
              </a:bodyPr>
              <a:lstStyle/>
              <a:p>
                <a:r>
                  <a:rPr lang="en-GB" sz="1800" b="0" dirty="0" smtClean="0">
                    <a:sym typeface="Symbol"/>
                  </a:rPr>
                  <a:t></a:t>
                </a:r>
                <a14:m>
                  <m:oMath xmlns:m="http://schemas.openxmlformats.org/officeDocument/2006/math">
                    <m:d>
                      <m:dPr>
                        <m:ctrlPr>
                          <a:rPr lang="en-GB" sz="1800" b="0" i="1">
                            <a:latin typeface="Cambria Math"/>
                          </a:rPr>
                        </m:ctrlPr>
                      </m:dPr>
                      <m:e>
                        <m:r>
                          <a:rPr lang="en-GB" sz="1800" b="0" i="1" smtClean="0">
                            <a:latin typeface="Cambria Math"/>
                          </a:rPr>
                          <m:t>𝑡</m:t>
                        </m:r>
                      </m:e>
                    </m:d>
                    <m:r>
                      <a:rPr lang="en-GB" sz="1800" i="1">
                        <a:latin typeface="Cambria Math"/>
                      </a:rPr>
                      <m:t>=</m:t>
                    </m:r>
                    <m:f>
                      <m:fPr>
                        <m:ctrlPr>
                          <a:rPr lang="en-GB" sz="1800" i="1" smtClean="0">
                            <a:latin typeface="Cambria Math"/>
                          </a:rPr>
                        </m:ctrlPr>
                      </m:fPr>
                      <m:num>
                        <m:sSup>
                          <m:sSupPr>
                            <m:ctrlPr>
                              <a:rPr lang="en-GB" sz="1800" i="1">
                                <a:latin typeface="Cambria Math"/>
                              </a:rPr>
                            </m:ctrlPr>
                          </m:sSupPr>
                          <m:e>
                            <m:r>
                              <a:rPr lang="en-GB" sz="1800" i="1">
                                <a:latin typeface="Cambria Math"/>
                              </a:rPr>
                              <m:t>𝐼</m:t>
                            </m:r>
                          </m:e>
                          <m:sup>
                            <m:r>
                              <a:rPr lang="en-GB" sz="1800" i="1">
                                <a:latin typeface="Cambria Math"/>
                              </a:rPr>
                              <m:t>∗</m:t>
                            </m:r>
                          </m:sup>
                        </m:sSup>
                        <m:d>
                          <m:dPr>
                            <m:ctrlPr>
                              <a:rPr lang="en-GB" sz="1800" i="1">
                                <a:latin typeface="Cambria Math"/>
                              </a:rPr>
                            </m:ctrlPr>
                          </m:dPr>
                          <m:e>
                            <m:r>
                              <a:rPr lang="en-GB" sz="1800" i="1">
                                <a:latin typeface="Cambria Math"/>
                              </a:rPr>
                              <m:t>𝑡</m:t>
                            </m:r>
                          </m:e>
                        </m:d>
                      </m:num>
                      <m:den>
                        <m:r>
                          <a:rPr lang="en-GB" sz="1800" b="0" i="1" smtClean="0">
                            <a:latin typeface="Cambria Math"/>
                          </a:rPr>
                          <m:t>𝐼</m:t>
                        </m:r>
                        <m:d>
                          <m:dPr>
                            <m:ctrlPr>
                              <a:rPr lang="en-GB" sz="1800" b="0" i="1">
                                <a:latin typeface="Cambria Math"/>
                              </a:rPr>
                            </m:ctrlPr>
                          </m:dPr>
                          <m:e>
                            <m:r>
                              <a:rPr lang="en-GB" sz="1800" b="0" i="1" smtClean="0">
                                <a:latin typeface="Cambria Math"/>
                              </a:rPr>
                              <m:t>𝑡</m:t>
                            </m:r>
                          </m:e>
                        </m:d>
                      </m:den>
                    </m:f>
                    <m:r>
                      <a:rPr lang="en-GB" sz="1800" b="0" i="1" smtClean="0">
                        <a:latin typeface="Cambria Math"/>
                      </a:rPr>
                      <m:t>−1</m:t>
                    </m:r>
                  </m:oMath>
                </a14:m>
                <a:endParaRPr lang="en-GB" sz="1800" dirty="0">
                  <a:latin typeface="Calibri" pitchFamily="34" charset="0"/>
                  <a:cs typeface="Calibri" pitchFamily="34" charset="0"/>
                </a:endParaRPr>
              </a:p>
            </p:txBody>
          </p:sp>
        </mc:Choice>
        <mc:Fallback xmlns="">
          <p:sp>
            <p:nvSpPr>
              <p:cNvPr id="47" name="Rectangle 46"/>
              <p:cNvSpPr>
                <a:spLocks noRot="1" noChangeAspect="1" noMove="1" noResize="1" noEditPoints="1" noAdjustHandles="1" noChangeArrowheads="1" noChangeShapeType="1" noTextEdit="1"/>
              </p:cNvSpPr>
              <p:nvPr/>
            </p:nvSpPr>
            <p:spPr>
              <a:xfrm>
                <a:off x="74774" y="4924151"/>
                <a:ext cx="2393950" cy="534185"/>
              </a:xfrm>
              <a:prstGeom prst="rect">
                <a:avLst/>
              </a:prstGeom>
              <a:blipFill rotWithShape="1">
                <a:blip r:embed="rId6"/>
                <a:stretch>
                  <a:fillRect/>
                </a:stretch>
              </a:blipFill>
            </p:spPr>
            <p:txBody>
              <a:bodyPr/>
              <a:lstStyle/>
              <a:p>
                <a:r>
                  <a:rPr lang="en-GB">
                    <a:noFill/>
                  </a:rPr>
                  <a:t> </a:t>
                </a:r>
              </a:p>
            </p:txBody>
          </p:sp>
        </mc:Fallback>
      </mc:AlternateContent>
      <p:sp>
        <p:nvSpPr>
          <p:cNvPr id="48" name="TextBox 47"/>
          <p:cNvSpPr txBox="1"/>
          <p:nvPr/>
        </p:nvSpPr>
        <p:spPr>
          <a:xfrm>
            <a:off x="200472" y="4602614"/>
            <a:ext cx="1691169" cy="338554"/>
          </a:xfrm>
          <a:prstGeom prst="rect">
            <a:avLst/>
          </a:prstGeom>
          <a:noFill/>
        </p:spPr>
        <p:txBody>
          <a:bodyPr wrap="none" rtlCol="0">
            <a:spAutoFit/>
          </a:bodyPr>
          <a:lstStyle/>
          <a:p>
            <a:pPr algn="l"/>
            <a:r>
              <a:rPr lang="en-GB" sz="1600" dirty="0" smtClean="0">
                <a:latin typeface="Calibri" pitchFamily="34" charset="0"/>
                <a:cs typeface="Calibri" pitchFamily="34" charset="0"/>
              </a:rPr>
              <a:t>relative field error</a:t>
            </a:r>
            <a:endParaRPr lang="en-GB" sz="1600" dirty="0">
              <a:latin typeface="Calibri" pitchFamily="34" charset="0"/>
              <a:cs typeface="Calibri" pitchFamily="34" charset="0"/>
            </a:endParaRPr>
          </a:p>
        </p:txBody>
      </p:sp>
      <p:sp>
        <p:nvSpPr>
          <p:cNvPr id="40" name="Rectangle 39"/>
          <p:cNvSpPr/>
          <p:nvPr/>
        </p:nvSpPr>
        <p:spPr bwMode="auto">
          <a:xfrm flipH="1" flipV="1">
            <a:off x="6613537" y="4924150"/>
            <a:ext cx="3063097" cy="1305673"/>
          </a:xfrm>
          <a:prstGeom prst="rect">
            <a:avLst/>
          </a:prstGeom>
          <a:solidFill>
            <a:srgbClr val="FFFFCC"/>
          </a:solidFill>
          <a:ln w="3175" cap="flat" cmpd="sng" algn="ctr">
            <a:noFill/>
            <a:prstDash val="solid"/>
            <a:round/>
            <a:headEnd type="none" w="med" len="med"/>
            <a:tailEnd type="stealth" w="sm" len="sm"/>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sp>
        <p:nvSpPr>
          <p:cNvPr id="43" name="TextBox 42"/>
          <p:cNvSpPr txBox="1"/>
          <p:nvPr/>
        </p:nvSpPr>
        <p:spPr>
          <a:xfrm>
            <a:off x="6697577" y="5012559"/>
            <a:ext cx="2810769" cy="984885"/>
          </a:xfrm>
          <a:prstGeom prst="rect">
            <a:avLst/>
          </a:prstGeom>
          <a:noFill/>
        </p:spPr>
        <p:txBody>
          <a:bodyPr wrap="none" rtlCol="0">
            <a:spAutoFit/>
          </a:bodyPr>
          <a:lstStyle/>
          <a:p>
            <a:pPr algn="l"/>
            <a:r>
              <a:rPr lang="en-GB" sz="1600" dirty="0" smtClean="0">
                <a:latin typeface="Calibri" pitchFamily="34" charset="0"/>
                <a:cs typeface="Calibri" pitchFamily="34" charset="0"/>
              </a:rPr>
              <a:t>Ideal model:</a:t>
            </a:r>
            <a:br>
              <a:rPr lang="en-GB" sz="1600" dirty="0" smtClean="0">
                <a:latin typeface="Calibri" pitchFamily="34" charset="0"/>
                <a:cs typeface="Calibri" pitchFamily="34" charset="0"/>
              </a:rPr>
            </a:br>
            <a:endParaRPr lang="en-GB" sz="1000" dirty="0" smtClean="0">
              <a:latin typeface="Calibri" pitchFamily="34" charset="0"/>
              <a:cs typeface="Calibri" pitchFamily="34" charset="0"/>
            </a:endParaRPr>
          </a:p>
          <a:p>
            <a:pPr marL="88900" indent="-88900" algn="l">
              <a:spcBef>
                <a:spcPts val="0"/>
              </a:spcBef>
              <a:buFont typeface="Arial" pitchFamily="34" charset="0"/>
              <a:buChar char="•"/>
            </a:pPr>
            <a:r>
              <a:rPr lang="en-GB" sz="1600" dirty="0" smtClean="0">
                <a:latin typeface="Calibri" pitchFamily="34" charset="0"/>
                <a:cs typeface="Calibri" pitchFamily="34" charset="0"/>
              </a:rPr>
              <a:t>Transient amplitude </a:t>
            </a:r>
            <a:r>
              <a:rPr lang="en-GB" sz="1600" i="1" dirty="0" smtClean="0">
                <a:latin typeface="Calibri" pitchFamily="34" charset="0"/>
                <a:cs typeface="Calibri" pitchFamily="34" charset="0"/>
              </a:rPr>
              <a:t>A</a:t>
            </a:r>
            <a:r>
              <a:rPr lang="en-GB" sz="1600" dirty="0" smtClean="0">
                <a:latin typeface="Calibri" pitchFamily="34" charset="0"/>
                <a:cs typeface="Calibri" pitchFamily="34" charset="0"/>
              </a:rPr>
              <a:t> </a:t>
            </a:r>
            <a:r>
              <a:rPr lang="en-GB" sz="1600" dirty="0" smtClean="0">
                <a:latin typeface="Calibri" pitchFamily="34" charset="0"/>
                <a:cs typeface="Calibri" pitchFamily="34" charset="0"/>
                <a:sym typeface="Symbol"/>
              </a:rPr>
              <a:t> dB/</a:t>
            </a:r>
            <a:r>
              <a:rPr lang="en-GB" sz="1600" dirty="0" err="1" smtClean="0">
                <a:latin typeface="Calibri" pitchFamily="34" charset="0"/>
                <a:cs typeface="Calibri" pitchFamily="34" charset="0"/>
                <a:sym typeface="Symbol"/>
              </a:rPr>
              <a:t>dt</a:t>
            </a:r>
            <a:endParaRPr lang="en-GB" sz="1600" dirty="0" smtClean="0">
              <a:latin typeface="Calibri" pitchFamily="34" charset="0"/>
              <a:cs typeface="Calibri" pitchFamily="34" charset="0"/>
              <a:sym typeface="Symbol"/>
            </a:endParaRPr>
          </a:p>
          <a:p>
            <a:pPr marL="88900" indent="-88900" algn="l">
              <a:spcBef>
                <a:spcPts val="0"/>
              </a:spcBef>
              <a:buFont typeface="Arial" pitchFamily="34" charset="0"/>
              <a:buChar char="•"/>
            </a:pPr>
            <a:r>
              <a:rPr lang="en-GB" sz="1600" dirty="0" smtClean="0">
                <a:latin typeface="Calibri" pitchFamily="34" charset="0"/>
                <a:cs typeface="Calibri" pitchFamily="34" charset="0"/>
                <a:sym typeface="Symbol"/>
              </a:rPr>
              <a:t>Decay time </a:t>
            </a:r>
            <a:r>
              <a:rPr lang="en-GB" sz="1600" i="1" dirty="0" smtClean="0">
                <a:latin typeface="Calibri" pitchFamily="34" charset="0"/>
                <a:cs typeface="Calibri" pitchFamily="34" charset="0"/>
                <a:sym typeface="Symbol"/>
              </a:rPr>
              <a:t></a:t>
            </a:r>
            <a:r>
              <a:rPr lang="en-GB" sz="1600" dirty="0" smtClean="0">
                <a:latin typeface="Calibri" pitchFamily="34" charset="0"/>
                <a:cs typeface="Calibri" pitchFamily="34" charset="0"/>
              </a:rPr>
              <a:t> = constant</a:t>
            </a:r>
            <a:endParaRPr lang="en-GB" sz="1600" i="1" dirty="0">
              <a:latin typeface="Calibri" pitchFamily="34" charset="0"/>
              <a:cs typeface="Calibri" pitchFamily="34" charset="0"/>
            </a:endParaRPr>
          </a:p>
        </p:txBody>
      </p:sp>
      <p:sp>
        <p:nvSpPr>
          <p:cNvPr id="45" name="TextBox 44"/>
          <p:cNvSpPr txBox="1"/>
          <p:nvPr/>
        </p:nvSpPr>
        <p:spPr>
          <a:xfrm>
            <a:off x="4196916" y="4274980"/>
            <a:ext cx="325730" cy="338554"/>
          </a:xfrm>
          <a:prstGeom prst="rect">
            <a:avLst/>
          </a:prstGeom>
          <a:noFill/>
        </p:spPr>
        <p:txBody>
          <a:bodyPr wrap="none" rtlCol="0">
            <a:spAutoFit/>
          </a:bodyPr>
          <a:lstStyle/>
          <a:p>
            <a:r>
              <a:rPr lang="en-GB" sz="1600" dirty="0" smtClean="0">
                <a:solidFill>
                  <a:srgbClr val="FF00FF"/>
                </a:solidFill>
                <a:latin typeface="Calibri" pitchFamily="34" charset="0"/>
                <a:cs typeface="Calibri" pitchFamily="34" charset="0"/>
                <a:sym typeface="Symbol"/>
              </a:rPr>
              <a:t></a:t>
            </a:r>
            <a:endParaRPr lang="en-GB" sz="1600" dirty="0">
              <a:solidFill>
                <a:srgbClr val="FF00FF"/>
              </a:solidFill>
              <a:latin typeface="Calibri" pitchFamily="34" charset="0"/>
              <a:cs typeface="Calibri" pitchFamily="34" charset="0"/>
            </a:endParaRPr>
          </a:p>
        </p:txBody>
      </p:sp>
      <p:sp>
        <p:nvSpPr>
          <p:cNvPr id="51" name="TextBox 50"/>
          <p:cNvSpPr txBox="1"/>
          <p:nvPr/>
        </p:nvSpPr>
        <p:spPr>
          <a:xfrm>
            <a:off x="3976831" y="3804303"/>
            <a:ext cx="303288" cy="338554"/>
          </a:xfrm>
          <a:prstGeom prst="rect">
            <a:avLst/>
          </a:prstGeom>
          <a:noFill/>
        </p:spPr>
        <p:txBody>
          <a:bodyPr wrap="none" rtlCol="0">
            <a:spAutoFit/>
          </a:bodyPr>
          <a:lstStyle/>
          <a:p>
            <a:r>
              <a:rPr lang="en-GB" sz="1600" dirty="0" smtClean="0">
                <a:solidFill>
                  <a:srgbClr val="FF00FF"/>
                </a:solidFill>
                <a:latin typeface="Calibri" pitchFamily="34" charset="0"/>
                <a:cs typeface="Calibri" pitchFamily="34" charset="0"/>
              </a:rPr>
              <a:t>A</a:t>
            </a:r>
            <a:endParaRPr lang="en-GB" sz="1600" dirty="0">
              <a:solidFill>
                <a:srgbClr val="FF00FF"/>
              </a:solidFill>
              <a:latin typeface="Calibri" pitchFamily="34" charset="0"/>
              <a:cs typeface="Calibri" pitchFamily="34" charset="0"/>
            </a:endParaRPr>
          </a:p>
        </p:txBody>
      </p:sp>
      <p:cxnSp>
        <p:nvCxnSpPr>
          <p:cNvPr id="9" name="Straight Arrow Connector 8"/>
          <p:cNvCxnSpPr/>
          <p:nvPr/>
        </p:nvCxnSpPr>
        <p:spPr bwMode="auto">
          <a:xfrm>
            <a:off x="4232920" y="3940087"/>
            <a:ext cx="0" cy="178569"/>
          </a:xfrm>
          <a:prstGeom prst="straightConnector1">
            <a:avLst/>
          </a:prstGeom>
          <a:solidFill>
            <a:schemeClr val="accent1"/>
          </a:solidFill>
          <a:ln w="3175" cap="flat" cmpd="sng" algn="ctr">
            <a:solidFill>
              <a:srgbClr val="FF00FF"/>
            </a:solidFill>
            <a:prstDash val="solid"/>
            <a:round/>
            <a:headEnd type="none" w="med" len="med"/>
            <a:tailEnd type="arrow"/>
          </a:ln>
          <a:effectLst/>
        </p:spPr>
      </p:cxnSp>
      <p:cxnSp>
        <p:nvCxnSpPr>
          <p:cNvPr id="53" name="Straight Arrow Connector 52"/>
          <p:cNvCxnSpPr/>
          <p:nvPr/>
        </p:nvCxnSpPr>
        <p:spPr bwMode="auto">
          <a:xfrm flipV="1">
            <a:off x="4232920" y="4401108"/>
            <a:ext cx="0" cy="178569"/>
          </a:xfrm>
          <a:prstGeom prst="straightConnector1">
            <a:avLst/>
          </a:prstGeom>
          <a:solidFill>
            <a:schemeClr val="accent1"/>
          </a:solidFill>
          <a:ln w="3175" cap="flat" cmpd="sng" algn="ctr">
            <a:solidFill>
              <a:srgbClr val="FF00FF"/>
            </a:solidFill>
            <a:prstDash val="solid"/>
            <a:round/>
            <a:headEnd type="none" w="med" len="med"/>
            <a:tailEnd type="arrow"/>
          </a:ln>
          <a:effectLst/>
        </p:spPr>
      </p:cxnSp>
    </p:spTree>
    <p:extLst>
      <p:ext uri="{BB962C8B-B14F-4D97-AF65-F5344CB8AC3E}">
        <p14:creationId xmlns:p14="http://schemas.microsoft.com/office/powerpoint/2010/main" val="1117703815"/>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Current-controlled plateau @ 3000 A, 9000 A/s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grpSp>
        <p:nvGrpSpPr>
          <p:cNvPr id="4" name="Group 3"/>
          <p:cNvGrpSpPr/>
          <p:nvPr/>
        </p:nvGrpSpPr>
        <p:grpSpPr>
          <a:xfrm>
            <a:off x="-519608" y="260350"/>
            <a:ext cx="5304968" cy="5764054"/>
            <a:chOff x="-519608" y="260350"/>
            <a:chExt cx="5304968" cy="5764054"/>
          </a:xfrm>
        </p:grpSpPr>
        <p:pic>
          <p:nvPicPr>
            <p:cNvPr id="6" name="Picture 5"/>
            <p:cNvPicPr/>
            <p:nvPr/>
          </p:nvPicPr>
          <p:blipFill rotWithShape="1">
            <a:blip r:embed="rId3">
              <a:extLst>
                <a:ext uri="{28A0092B-C50C-407E-A947-70E740481C1C}">
                  <a14:useLocalDpi xmlns:a14="http://schemas.microsoft.com/office/drawing/2010/main" val="0"/>
                </a:ext>
              </a:extLst>
            </a:blip>
            <a:srcRect r="10583"/>
            <a:stretch/>
          </p:blipFill>
          <p:spPr bwMode="auto">
            <a:xfrm>
              <a:off x="-339588" y="260350"/>
              <a:ext cx="5124948" cy="3255010"/>
            </a:xfrm>
            <a:prstGeom prst="rect">
              <a:avLst/>
            </a:prstGeom>
            <a:noFill/>
            <a:ln>
              <a:noFill/>
            </a:ln>
          </p:spPr>
        </p:pic>
        <p:pic>
          <p:nvPicPr>
            <p:cNvPr id="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9023" r="24825"/>
            <a:stretch/>
          </p:blipFill>
          <p:spPr bwMode="auto">
            <a:xfrm>
              <a:off x="-519608" y="2384884"/>
              <a:ext cx="5304968" cy="3639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3" name="Straight Connector 2"/>
          <p:cNvCxnSpPr/>
          <p:nvPr/>
        </p:nvCxnSpPr>
        <p:spPr bwMode="auto">
          <a:xfrm>
            <a:off x="1100572" y="872716"/>
            <a:ext cx="0" cy="4824536"/>
          </a:xfrm>
          <a:prstGeom prst="line">
            <a:avLst/>
          </a:prstGeom>
          <a:solidFill>
            <a:schemeClr val="accent1"/>
          </a:solidFill>
          <a:ln w="3175" cap="flat" cmpd="sng" algn="ctr">
            <a:solidFill>
              <a:schemeClr val="tx1"/>
            </a:solidFill>
            <a:prstDash val="dash"/>
            <a:round/>
            <a:headEnd type="none" w="med" len="med"/>
            <a:tailEnd type="none" w="med" len="med"/>
          </a:ln>
          <a:effectLst/>
        </p:spPr>
      </p:cxnSp>
      <p:pic>
        <p:nvPicPr>
          <p:cNvPr id="11" name="Picture 2"/>
          <p:cNvPicPr>
            <a:picLocks noChangeAspect="1" noChangeArrowheads="1"/>
          </p:cNvPicPr>
          <p:nvPr/>
        </p:nvPicPr>
        <p:blipFill rotWithShape="1">
          <a:blip r:embed="rId5">
            <a:extLst>
              <a:ext uri="{28A0092B-C50C-407E-A947-70E740481C1C}">
                <a14:useLocalDpi xmlns:a14="http://schemas.microsoft.com/office/drawing/2010/main" val="0"/>
              </a:ext>
            </a:extLst>
          </a:blip>
          <a:srcRect l="10367" t="4198" r="8371" b="7808"/>
          <a:stretch/>
        </p:blipFill>
        <p:spPr bwMode="auto">
          <a:xfrm>
            <a:off x="4821108" y="368660"/>
            <a:ext cx="4884420" cy="3268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1"/>
          <p:cNvSpPr txBox="1"/>
          <p:nvPr/>
        </p:nvSpPr>
        <p:spPr>
          <a:xfrm>
            <a:off x="1210706" y="728700"/>
            <a:ext cx="429926" cy="338554"/>
          </a:xfrm>
          <a:prstGeom prst="rect">
            <a:avLst/>
          </a:prstGeom>
          <a:noFill/>
        </p:spPr>
        <p:txBody>
          <a:bodyPr wrap="none" rtlCol="0">
            <a:spAutoFit/>
          </a:bodyPr>
          <a:lstStyle/>
          <a:p>
            <a:pPr algn="l"/>
            <a:r>
              <a:rPr lang="en-GB" sz="1600" i="1" dirty="0" smtClean="0">
                <a:solidFill>
                  <a:schemeClr val="accent1">
                    <a:lumMod val="75000"/>
                  </a:schemeClr>
                </a:solidFill>
                <a:latin typeface="Calibri" pitchFamily="34" charset="0"/>
                <a:cs typeface="Calibri" pitchFamily="34" charset="0"/>
              </a:rPr>
              <a:t>I(t)</a:t>
            </a:r>
            <a:endParaRPr lang="en-GB" sz="1600" i="1" dirty="0">
              <a:solidFill>
                <a:schemeClr val="accent1">
                  <a:lumMod val="75000"/>
                </a:schemeClr>
              </a:solidFill>
              <a:latin typeface="Calibri" pitchFamily="34" charset="0"/>
              <a:cs typeface="Calibri" pitchFamily="34" charset="0"/>
            </a:endParaRPr>
          </a:p>
        </p:txBody>
      </p:sp>
      <p:sp>
        <p:nvSpPr>
          <p:cNvPr id="13" name="TextBox 12"/>
          <p:cNvSpPr txBox="1"/>
          <p:nvPr/>
        </p:nvSpPr>
        <p:spPr>
          <a:xfrm>
            <a:off x="3238500" y="4373921"/>
            <a:ext cx="1268424" cy="338554"/>
          </a:xfrm>
          <a:prstGeom prst="rect">
            <a:avLst/>
          </a:prstGeom>
          <a:noFill/>
        </p:spPr>
        <p:txBody>
          <a:bodyPr wrap="none" rtlCol="0">
            <a:spAutoFit/>
          </a:bodyPr>
          <a:lstStyle/>
          <a:p>
            <a:pPr algn="l"/>
            <a:r>
              <a:rPr lang="en-GB" sz="1600" i="1" dirty="0" smtClean="0">
                <a:solidFill>
                  <a:schemeClr val="accent1">
                    <a:lumMod val="75000"/>
                  </a:schemeClr>
                </a:solidFill>
                <a:latin typeface="Calibri" pitchFamily="34" charset="0"/>
                <a:cs typeface="Calibri" pitchFamily="34" charset="0"/>
              </a:rPr>
              <a:t>I(t) (zoom-in)</a:t>
            </a:r>
            <a:endParaRPr lang="en-GB" sz="1600" i="1" dirty="0">
              <a:solidFill>
                <a:schemeClr val="accent1">
                  <a:lumMod val="75000"/>
                </a:schemeClr>
              </a:solidFill>
              <a:latin typeface="Calibri" pitchFamily="34" charset="0"/>
              <a:cs typeface="Calibri" pitchFamily="34" charset="0"/>
            </a:endParaRPr>
          </a:p>
        </p:txBody>
      </p:sp>
      <p:sp>
        <p:nvSpPr>
          <p:cNvPr id="14" name="TextBox 13"/>
          <p:cNvSpPr txBox="1"/>
          <p:nvPr/>
        </p:nvSpPr>
        <p:spPr>
          <a:xfrm>
            <a:off x="1268697" y="2939616"/>
            <a:ext cx="1728358"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I*</a:t>
            </a:r>
            <a:r>
              <a:rPr lang="en-GB" sz="1600" i="1" baseline="-25000" dirty="0" smtClean="0">
                <a:solidFill>
                  <a:srgbClr val="FF0000"/>
                </a:solidFill>
                <a:latin typeface="Calibri" pitchFamily="34" charset="0"/>
                <a:cs typeface="Calibri" pitchFamily="34" charset="0"/>
              </a:rPr>
              <a:t>2</a:t>
            </a:r>
            <a:r>
              <a:rPr lang="en-GB" sz="1600" i="1" dirty="0" smtClean="0">
                <a:solidFill>
                  <a:srgbClr val="FF0000"/>
                </a:solidFill>
                <a:latin typeface="Calibri" pitchFamily="34" charset="0"/>
                <a:cs typeface="Calibri" pitchFamily="34" charset="0"/>
              </a:rPr>
              <a:t>(t) (quadrupole)</a:t>
            </a:r>
            <a:endParaRPr lang="en-GB" sz="1600" i="1" dirty="0">
              <a:solidFill>
                <a:srgbClr val="FF0000"/>
              </a:solidFill>
              <a:latin typeface="Calibri" pitchFamily="34" charset="0"/>
              <a:cs typeface="Calibri" pitchFamily="34" charset="0"/>
            </a:endParaRPr>
          </a:p>
        </p:txBody>
      </p:sp>
      <p:sp>
        <p:nvSpPr>
          <p:cNvPr id="15" name="TextBox 14"/>
          <p:cNvSpPr txBox="1"/>
          <p:nvPr/>
        </p:nvSpPr>
        <p:spPr>
          <a:xfrm>
            <a:off x="1652484" y="3346083"/>
            <a:ext cx="1281120" cy="338554"/>
          </a:xfrm>
          <a:prstGeom prst="rect">
            <a:avLst/>
          </a:prstGeom>
          <a:noFill/>
        </p:spPr>
        <p:txBody>
          <a:bodyPr wrap="none" rtlCol="0">
            <a:spAutoFit/>
          </a:bodyPr>
          <a:lstStyle/>
          <a:p>
            <a:pPr algn="l"/>
            <a:r>
              <a:rPr lang="en-GB" sz="1600" i="1" dirty="0" smtClean="0">
                <a:solidFill>
                  <a:srgbClr val="00B050"/>
                </a:solidFill>
                <a:latin typeface="Calibri" pitchFamily="34" charset="0"/>
                <a:cs typeface="Calibri" pitchFamily="34" charset="0"/>
              </a:rPr>
              <a:t>I*</a:t>
            </a:r>
            <a:r>
              <a:rPr lang="en-GB" sz="1600" i="1" baseline="-25000" dirty="0" smtClean="0">
                <a:solidFill>
                  <a:srgbClr val="00B050"/>
                </a:solidFill>
                <a:latin typeface="Calibri" pitchFamily="34" charset="0"/>
                <a:cs typeface="Calibri" pitchFamily="34" charset="0"/>
              </a:rPr>
              <a:t>1</a:t>
            </a:r>
            <a:r>
              <a:rPr lang="en-GB" sz="1600" i="1" dirty="0" smtClean="0">
                <a:solidFill>
                  <a:srgbClr val="00B050"/>
                </a:solidFill>
                <a:latin typeface="Calibri" pitchFamily="34" charset="0"/>
                <a:cs typeface="Calibri" pitchFamily="34" charset="0"/>
              </a:rPr>
              <a:t>(t) (dipole)</a:t>
            </a:r>
            <a:endParaRPr lang="en-GB" sz="1600" i="1" dirty="0">
              <a:solidFill>
                <a:srgbClr val="00B050"/>
              </a:solidFill>
              <a:latin typeface="Calibri" pitchFamily="34" charset="0"/>
              <a:cs typeface="Calibri" pitchFamily="34" charset="0"/>
            </a:endParaRPr>
          </a:p>
        </p:txBody>
      </p:sp>
      <p:cxnSp>
        <p:nvCxnSpPr>
          <p:cNvPr id="8" name="Straight Connector 7"/>
          <p:cNvCxnSpPr/>
          <p:nvPr/>
        </p:nvCxnSpPr>
        <p:spPr bwMode="auto">
          <a:xfrm flipH="1">
            <a:off x="1161215" y="3218113"/>
            <a:ext cx="214963" cy="284103"/>
          </a:xfrm>
          <a:prstGeom prst="line">
            <a:avLst/>
          </a:prstGeom>
          <a:solidFill>
            <a:schemeClr val="accent1"/>
          </a:solidFill>
          <a:ln w="3175" cap="flat" cmpd="sng" algn="ctr">
            <a:solidFill>
              <a:srgbClr val="FF6600"/>
            </a:solidFill>
            <a:prstDash val="solid"/>
            <a:round/>
            <a:headEnd type="none" w="med" len="med"/>
            <a:tailEnd type="stealth" w="sm" len="sm"/>
          </a:ln>
          <a:effectLst/>
        </p:spPr>
      </p:cxnSp>
      <p:cxnSp>
        <p:nvCxnSpPr>
          <p:cNvPr id="18" name="Straight Connector 17"/>
          <p:cNvCxnSpPr/>
          <p:nvPr/>
        </p:nvCxnSpPr>
        <p:spPr bwMode="auto">
          <a:xfrm flipH="1">
            <a:off x="1161216" y="3562273"/>
            <a:ext cx="479416" cy="376446"/>
          </a:xfrm>
          <a:prstGeom prst="line">
            <a:avLst/>
          </a:prstGeom>
          <a:solidFill>
            <a:schemeClr val="accent1"/>
          </a:solidFill>
          <a:ln w="3175" cap="flat" cmpd="sng" algn="ctr">
            <a:solidFill>
              <a:srgbClr val="00CC00"/>
            </a:solidFill>
            <a:prstDash val="solid"/>
            <a:round/>
            <a:headEnd type="none" w="med" len="med"/>
            <a:tailEnd type="stealth" w="sm" len="sm"/>
          </a:ln>
          <a:effectLst/>
        </p:spPr>
      </p:cxnSp>
      <p:cxnSp>
        <p:nvCxnSpPr>
          <p:cNvPr id="20" name="Straight Connector 19"/>
          <p:cNvCxnSpPr/>
          <p:nvPr/>
        </p:nvCxnSpPr>
        <p:spPr bwMode="auto">
          <a:xfrm flipH="1" flipV="1">
            <a:off x="2933604" y="4077073"/>
            <a:ext cx="304896" cy="365387"/>
          </a:xfrm>
          <a:prstGeom prst="line">
            <a:avLst/>
          </a:prstGeom>
          <a:solidFill>
            <a:schemeClr val="accent1"/>
          </a:solidFill>
          <a:ln w="3175" cap="flat" cmpd="sng" algn="ctr">
            <a:solidFill>
              <a:schemeClr val="accent1">
                <a:lumMod val="75000"/>
              </a:schemeClr>
            </a:solidFill>
            <a:prstDash val="solid"/>
            <a:round/>
            <a:headEnd type="none" w="med" len="med"/>
            <a:tailEnd type="stealth" w="sm" len="sm"/>
          </a:ln>
          <a:effectLst/>
        </p:spPr>
      </p:cxnSp>
      <p:sp>
        <p:nvSpPr>
          <p:cNvPr id="23" name="TextBox 22"/>
          <p:cNvSpPr txBox="1"/>
          <p:nvPr/>
        </p:nvSpPr>
        <p:spPr>
          <a:xfrm>
            <a:off x="4254290" y="5189552"/>
            <a:ext cx="505267" cy="338554"/>
          </a:xfrm>
          <a:prstGeom prst="rect">
            <a:avLst/>
          </a:prstGeom>
          <a:noFill/>
        </p:spPr>
        <p:txBody>
          <a:bodyPr wrap="none" rtlCol="0">
            <a:spAutoFit/>
          </a:bodyPr>
          <a:lstStyle/>
          <a:p>
            <a:pPr algn="l"/>
            <a:r>
              <a:rPr lang="en-GB" sz="1600" i="1" dirty="0" smtClean="0">
                <a:latin typeface="Calibri" pitchFamily="34" charset="0"/>
                <a:cs typeface="Calibri" pitchFamily="34" charset="0"/>
              </a:rPr>
              <a:t>t (s)</a:t>
            </a:r>
            <a:endParaRPr lang="en-GB" sz="1600" i="1" dirty="0">
              <a:latin typeface="Calibri" pitchFamily="34" charset="0"/>
              <a:cs typeface="Calibri" pitchFamily="34" charset="0"/>
            </a:endParaRPr>
          </a:p>
        </p:txBody>
      </p:sp>
      <p:sp>
        <p:nvSpPr>
          <p:cNvPr id="24" name="TextBox 23"/>
          <p:cNvSpPr txBox="1"/>
          <p:nvPr/>
        </p:nvSpPr>
        <p:spPr>
          <a:xfrm>
            <a:off x="-51556" y="534162"/>
            <a:ext cx="526106" cy="338554"/>
          </a:xfrm>
          <a:prstGeom prst="rect">
            <a:avLst/>
          </a:prstGeom>
          <a:noFill/>
        </p:spPr>
        <p:txBody>
          <a:bodyPr wrap="none" rtlCol="0">
            <a:spAutoFit/>
          </a:bodyPr>
          <a:lstStyle/>
          <a:p>
            <a:pPr algn="l"/>
            <a:r>
              <a:rPr lang="en-GB" sz="1600" i="1" dirty="0" smtClean="0">
                <a:latin typeface="Calibri" pitchFamily="34" charset="0"/>
                <a:cs typeface="Calibri" pitchFamily="34" charset="0"/>
              </a:rPr>
              <a:t>I (A)</a:t>
            </a:r>
            <a:endParaRPr lang="en-GB" sz="1600" i="1" dirty="0">
              <a:latin typeface="Calibri" pitchFamily="34" charset="0"/>
              <a:cs typeface="Calibri" pitchFamily="34" charset="0"/>
            </a:endParaRPr>
          </a:p>
        </p:txBody>
      </p:sp>
      <p:sp>
        <p:nvSpPr>
          <p:cNvPr id="25" name="TextBox 24"/>
          <p:cNvSpPr txBox="1"/>
          <p:nvPr/>
        </p:nvSpPr>
        <p:spPr>
          <a:xfrm>
            <a:off x="4996941" y="348008"/>
            <a:ext cx="4672583" cy="338554"/>
          </a:xfrm>
          <a:prstGeom prst="rect">
            <a:avLst/>
          </a:prstGeom>
          <a:solidFill>
            <a:srgbClr val="FFFFFF"/>
          </a:solidFill>
        </p:spPr>
        <p:txBody>
          <a:bodyPr wrap="square" rtlCol="0">
            <a:spAutoFit/>
          </a:bodyPr>
          <a:lstStyle/>
          <a:p>
            <a:r>
              <a:rPr lang="en-GB" sz="1600" i="1" dirty="0" smtClean="0">
                <a:latin typeface="Calibri" pitchFamily="34" charset="0"/>
                <a:cs typeface="Calibri" pitchFamily="34" charset="0"/>
              </a:rPr>
              <a:t>relative field error</a:t>
            </a:r>
            <a:endParaRPr lang="en-GB" sz="1600" i="1" dirty="0">
              <a:latin typeface="Calibri" pitchFamily="34" charset="0"/>
              <a:cs typeface="Calibri" pitchFamily="34" charset="0"/>
            </a:endParaRPr>
          </a:p>
        </p:txBody>
      </p:sp>
      <p:sp>
        <p:nvSpPr>
          <p:cNvPr id="36" name="TextBox 35"/>
          <p:cNvSpPr txBox="1"/>
          <p:nvPr/>
        </p:nvSpPr>
        <p:spPr>
          <a:xfrm>
            <a:off x="5421052" y="858198"/>
            <a:ext cx="1994457"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3.5</a:t>
            </a:r>
            <a:r>
              <a:rPr lang="en-GB" sz="1600" i="1" dirty="0" smtClean="0">
                <a:solidFill>
                  <a:srgbClr val="FF0000"/>
                </a:solidFill>
                <a:latin typeface="Calibri" pitchFamily="34" charset="0"/>
                <a:cs typeface="Calibri" pitchFamily="34" charset="0"/>
                <a:sym typeface="Symbol"/>
              </a:rPr>
              <a:t></a:t>
            </a:r>
            <a:r>
              <a:rPr lang="en-GB" sz="1600" i="1" dirty="0" smtClean="0">
                <a:solidFill>
                  <a:srgbClr val="FF0000"/>
                </a:solidFill>
                <a:latin typeface="Calibri" pitchFamily="34" charset="0"/>
                <a:cs typeface="Calibri" pitchFamily="34" charset="0"/>
              </a:rPr>
              <a:t>10</a:t>
            </a:r>
            <a:r>
              <a:rPr lang="en-GB" sz="1600" i="1" baseline="30000" dirty="0" smtClean="0">
                <a:solidFill>
                  <a:srgbClr val="FF0000"/>
                </a:solidFill>
                <a:latin typeface="Calibri" pitchFamily="34" charset="0"/>
                <a:cs typeface="Calibri" pitchFamily="34" charset="0"/>
              </a:rPr>
              <a:t>-3</a:t>
            </a:r>
            <a:r>
              <a:rPr lang="en-GB" sz="1600" i="1" dirty="0" smtClean="0">
                <a:solidFill>
                  <a:srgbClr val="FF0000"/>
                </a:solidFill>
                <a:latin typeface="Calibri" pitchFamily="34" charset="0"/>
                <a:cs typeface="Calibri" pitchFamily="34" charset="0"/>
              </a:rPr>
              <a:t> (quadrupole)</a:t>
            </a:r>
            <a:endParaRPr lang="en-GB" sz="1600" i="1" dirty="0">
              <a:solidFill>
                <a:srgbClr val="FF0000"/>
              </a:solidFill>
              <a:latin typeface="Calibri" pitchFamily="34" charset="0"/>
              <a:cs typeface="Calibri" pitchFamily="34" charset="0"/>
            </a:endParaRPr>
          </a:p>
        </p:txBody>
      </p:sp>
      <p:sp>
        <p:nvSpPr>
          <p:cNvPr id="37" name="TextBox 36"/>
          <p:cNvSpPr txBox="1"/>
          <p:nvPr/>
        </p:nvSpPr>
        <p:spPr>
          <a:xfrm>
            <a:off x="5571336" y="1448780"/>
            <a:ext cx="1494320" cy="338554"/>
          </a:xfrm>
          <a:prstGeom prst="rect">
            <a:avLst/>
          </a:prstGeom>
          <a:noFill/>
        </p:spPr>
        <p:txBody>
          <a:bodyPr wrap="none" rtlCol="0">
            <a:spAutoFit/>
          </a:bodyPr>
          <a:lstStyle/>
          <a:p>
            <a:pPr algn="l"/>
            <a:r>
              <a:rPr lang="en-GB" sz="1600" i="1" dirty="0" smtClean="0">
                <a:solidFill>
                  <a:schemeClr val="accent2">
                    <a:lumMod val="60000"/>
                    <a:lumOff val="40000"/>
                  </a:schemeClr>
                </a:solidFill>
                <a:latin typeface="Calibri" pitchFamily="34" charset="0"/>
                <a:cs typeface="Calibri" pitchFamily="34" charset="0"/>
              </a:rPr>
              <a:t>1.0</a:t>
            </a:r>
            <a:r>
              <a:rPr lang="en-GB" sz="1600" i="1" dirty="0" smtClean="0">
                <a:solidFill>
                  <a:schemeClr val="accent2">
                    <a:lumMod val="60000"/>
                    <a:lumOff val="40000"/>
                  </a:schemeClr>
                </a:solidFill>
                <a:latin typeface="Calibri" pitchFamily="34" charset="0"/>
                <a:cs typeface="Calibri" pitchFamily="34" charset="0"/>
                <a:sym typeface="Symbol"/>
              </a:rPr>
              <a:t></a:t>
            </a:r>
            <a:r>
              <a:rPr lang="en-GB" sz="1600" i="1" dirty="0" smtClean="0">
                <a:solidFill>
                  <a:schemeClr val="accent2">
                    <a:lumMod val="60000"/>
                    <a:lumOff val="40000"/>
                  </a:schemeClr>
                </a:solidFill>
                <a:latin typeface="Calibri" pitchFamily="34" charset="0"/>
                <a:cs typeface="Calibri" pitchFamily="34" charset="0"/>
              </a:rPr>
              <a:t>10</a:t>
            </a:r>
            <a:r>
              <a:rPr lang="en-GB" sz="1600" i="1" baseline="30000" dirty="0" smtClean="0">
                <a:solidFill>
                  <a:schemeClr val="accent2">
                    <a:lumMod val="60000"/>
                    <a:lumOff val="40000"/>
                  </a:schemeClr>
                </a:solidFill>
                <a:latin typeface="Calibri" pitchFamily="34" charset="0"/>
                <a:cs typeface="Calibri" pitchFamily="34" charset="0"/>
              </a:rPr>
              <a:t>-3</a:t>
            </a:r>
            <a:r>
              <a:rPr lang="en-GB" sz="1600" i="1" dirty="0" smtClean="0">
                <a:solidFill>
                  <a:schemeClr val="accent2">
                    <a:lumMod val="60000"/>
                    <a:lumOff val="40000"/>
                  </a:schemeClr>
                </a:solidFill>
                <a:latin typeface="Calibri" pitchFamily="34" charset="0"/>
                <a:cs typeface="Calibri" pitchFamily="34" charset="0"/>
              </a:rPr>
              <a:t> (dipole)</a:t>
            </a:r>
            <a:endParaRPr lang="en-GB" sz="1600" i="1" dirty="0">
              <a:solidFill>
                <a:schemeClr val="accent2">
                  <a:lumMod val="60000"/>
                  <a:lumOff val="40000"/>
                </a:schemeClr>
              </a:solidFill>
              <a:latin typeface="Calibri" pitchFamily="34" charset="0"/>
              <a:cs typeface="Calibri" pitchFamily="34" charset="0"/>
            </a:endParaRPr>
          </a:p>
        </p:txBody>
      </p:sp>
      <p:sp>
        <p:nvSpPr>
          <p:cNvPr id="41" name="TextBox 40"/>
          <p:cNvSpPr txBox="1"/>
          <p:nvPr/>
        </p:nvSpPr>
        <p:spPr>
          <a:xfrm>
            <a:off x="5810788" y="2312876"/>
            <a:ext cx="2103461" cy="338554"/>
          </a:xfrm>
          <a:prstGeom prst="rect">
            <a:avLst/>
          </a:prstGeom>
          <a:noFill/>
        </p:spPr>
        <p:txBody>
          <a:bodyPr wrap="none" rtlCol="0">
            <a:spAutoFit/>
          </a:bodyPr>
          <a:lstStyle/>
          <a:p>
            <a:pPr algn="l"/>
            <a:r>
              <a:rPr lang="en-GB" sz="1600" b="1" i="1" dirty="0" smtClean="0">
                <a:solidFill>
                  <a:srgbClr val="FF0000"/>
                </a:solidFill>
                <a:latin typeface="Calibri" pitchFamily="34" charset="0"/>
                <a:cs typeface="Calibri" pitchFamily="34" charset="0"/>
                <a:sym typeface="Symbol"/>
              </a:rPr>
              <a:t>  </a:t>
            </a:r>
            <a:r>
              <a:rPr lang="en-GB" sz="1600" b="1" i="1" dirty="0" smtClean="0">
                <a:solidFill>
                  <a:srgbClr val="FF0000"/>
                </a:solidFill>
                <a:latin typeface="Calibri" pitchFamily="34" charset="0"/>
                <a:cs typeface="Calibri" pitchFamily="34" charset="0"/>
              </a:rPr>
              <a:t>50</a:t>
            </a:r>
            <a:r>
              <a:rPr lang="en-GB" sz="1600" b="1" i="1" dirty="0" smtClean="0">
                <a:solidFill>
                  <a:srgbClr val="FF0000"/>
                </a:solidFill>
                <a:latin typeface="Calibri" pitchFamily="34" charset="0"/>
                <a:cs typeface="Calibri" pitchFamily="34" charset="0"/>
                <a:sym typeface="Symbol"/>
              </a:rPr>
              <a:t> </a:t>
            </a:r>
            <a:r>
              <a:rPr lang="en-GB" sz="1600" b="1" i="1" dirty="0" err="1" smtClean="0">
                <a:solidFill>
                  <a:srgbClr val="FF0000"/>
                </a:solidFill>
                <a:latin typeface="Calibri" pitchFamily="34" charset="0"/>
                <a:cs typeface="Calibri" pitchFamily="34" charset="0"/>
                <a:sym typeface="Symbol"/>
              </a:rPr>
              <a:t>ms</a:t>
            </a:r>
            <a:r>
              <a:rPr lang="en-GB" sz="1600" b="1" i="1" dirty="0" smtClean="0">
                <a:solidFill>
                  <a:srgbClr val="FF0000"/>
                </a:solidFill>
                <a:latin typeface="Calibri" pitchFamily="34" charset="0"/>
                <a:cs typeface="Calibri" pitchFamily="34" charset="0"/>
              </a:rPr>
              <a:t> </a:t>
            </a:r>
            <a:r>
              <a:rPr lang="en-GB" sz="1600" i="1" dirty="0" smtClean="0">
                <a:solidFill>
                  <a:srgbClr val="FF0000"/>
                </a:solidFill>
                <a:latin typeface="Calibri" pitchFamily="34" charset="0"/>
                <a:cs typeface="Calibri" pitchFamily="34" charset="0"/>
              </a:rPr>
              <a:t>(quadrupole)</a:t>
            </a:r>
            <a:endParaRPr lang="en-GB" sz="1600" i="1" dirty="0">
              <a:solidFill>
                <a:srgbClr val="FF0000"/>
              </a:solidFill>
              <a:latin typeface="Calibri" pitchFamily="34" charset="0"/>
              <a:cs typeface="Calibri" pitchFamily="34" charset="0"/>
            </a:endParaRPr>
          </a:p>
        </p:txBody>
      </p:sp>
      <p:sp>
        <p:nvSpPr>
          <p:cNvPr id="42" name="TextBox 41"/>
          <p:cNvSpPr txBox="1"/>
          <p:nvPr/>
        </p:nvSpPr>
        <p:spPr>
          <a:xfrm>
            <a:off x="5430870" y="2673960"/>
            <a:ext cx="1659429" cy="338554"/>
          </a:xfrm>
          <a:prstGeom prst="rect">
            <a:avLst/>
          </a:prstGeom>
          <a:noFill/>
        </p:spPr>
        <p:txBody>
          <a:bodyPr wrap="none" rtlCol="0">
            <a:spAutoFit/>
          </a:bodyPr>
          <a:lstStyle/>
          <a:p>
            <a:pPr algn="l"/>
            <a:r>
              <a:rPr lang="en-GB" sz="1600" b="1" i="1" dirty="0" smtClean="0">
                <a:solidFill>
                  <a:schemeClr val="accent2">
                    <a:lumMod val="60000"/>
                    <a:lumOff val="40000"/>
                  </a:schemeClr>
                </a:solidFill>
                <a:latin typeface="Calibri" pitchFamily="34" charset="0"/>
                <a:cs typeface="Calibri" pitchFamily="34" charset="0"/>
                <a:sym typeface="Symbol"/>
              </a:rPr>
              <a:t>  2</a:t>
            </a:r>
            <a:r>
              <a:rPr lang="en-GB" sz="1600" b="1" i="1" dirty="0" smtClean="0">
                <a:solidFill>
                  <a:schemeClr val="accent2">
                    <a:lumMod val="60000"/>
                    <a:lumOff val="40000"/>
                  </a:schemeClr>
                </a:solidFill>
                <a:latin typeface="Calibri" pitchFamily="34" charset="0"/>
                <a:cs typeface="Calibri" pitchFamily="34" charset="0"/>
              </a:rPr>
              <a:t>5</a:t>
            </a:r>
            <a:r>
              <a:rPr lang="en-GB" sz="1600" b="1" i="1" dirty="0" smtClean="0">
                <a:solidFill>
                  <a:schemeClr val="accent2">
                    <a:lumMod val="60000"/>
                    <a:lumOff val="40000"/>
                  </a:schemeClr>
                </a:solidFill>
                <a:latin typeface="Calibri" pitchFamily="34" charset="0"/>
                <a:cs typeface="Calibri" pitchFamily="34" charset="0"/>
                <a:sym typeface="Symbol"/>
              </a:rPr>
              <a:t> </a:t>
            </a:r>
            <a:r>
              <a:rPr lang="en-GB" sz="1600" b="1" i="1" dirty="0" err="1" smtClean="0">
                <a:solidFill>
                  <a:schemeClr val="accent2">
                    <a:lumMod val="60000"/>
                    <a:lumOff val="40000"/>
                  </a:schemeClr>
                </a:solidFill>
                <a:latin typeface="Calibri" pitchFamily="34" charset="0"/>
                <a:cs typeface="Calibri" pitchFamily="34" charset="0"/>
                <a:sym typeface="Symbol"/>
              </a:rPr>
              <a:t>ms</a:t>
            </a:r>
            <a:r>
              <a:rPr lang="en-GB" sz="1600" b="1" i="1" dirty="0" smtClean="0">
                <a:solidFill>
                  <a:schemeClr val="accent2">
                    <a:lumMod val="60000"/>
                    <a:lumOff val="40000"/>
                  </a:schemeClr>
                </a:solidFill>
                <a:latin typeface="Calibri" pitchFamily="34" charset="0"/>
                <a:cs typeface="Calibri" pitchFamily="34" charset="0"/>
              </a:rPr>
              <a:t> </a:t>
            </a:r>
            <a:r>
              <a:rPr lang="en-GB" sz="1600" i="1" dirty="0" smtClean="0">
                <a:solidFill>
                  <a:schemeClr val="accent2">
                    <a:lumMod val="60000"/>
                    <a:lumOff val="40000"/>
                  </a:schemeClr>
                </a:solidFill>
                <a:latin typeface="Calibri" pitchFamily="34" charset="0"/>
                <a:cs typeface="Calibri" pitchFamily="34" charset="0"/>
              </a:rPr>
              <a:t>(dipole)</a:t>
            </a:r>
            <a:endParaRPr lang="en-GB" sz="1600" i="1" dirty="0">
              <a:solidFill>
                <a:schemeClr val="accent2">
                  <a:lumMod val="60000"/>
                  <a:lumOff val="40000"/>
                </a:schemeClr>
              </a:solidFill>
              <a:latin typeface="Calibri" pitchFamily="34" charset="0"/>
              <a:cs typeface="Calibri" pitchFamily="34" charset="0"/>
            </a:endParaRPr>
          </a:p>
        </p:txBody>
      </p:sp>
      <p:sp>
        <p:nvSpPr>
          <p:cNvPr id="43" name="Rectangle 3"/>
          <p:cNvSpPr>
            <a:spLocks noChangeArrowheads="1"/>
          </p:cNvSpPr>
          <p:nvPr/>
        </p:nvSpPr>
        <p:spPr bwMode="auto">
          <a:xfrm>
            <a:off x="5166087" y="4468586"/>
            <a:ext cx="4334290" cy="1107996"/>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nchor="ctr">
            <a:spAutoFit/>
          </a:bodyPr>
          <a:lstStyle/>
          <a:p>
            <a:pPr marL="176213" indent="-176213" algn="l">
              <a:spcBef>
                <a:spcPct val="0"/>
              </a:spcBef>
              <a:buFontTx/>
              <a:buChar char="•"/>
              <a:defRPr/>
            </a:pPr>
            <a:r>
              <a:rPr lang="en-US" sz="1800" dirty="0" smtClean="0">
                <a:latin typeface="Calibri" pitchFamily="34" charset="0"/>
              </a:rPr>
              <a:t>At low field (linear range) eddy current effects are relatively small and fast</a:t>
            </a:r>
          </a:p>
          <a:p>
            <a:pPr marL="176213" indent="-176213" algn="l">
              <a:spcBef>
                <a:spcPct val="0"/>
              </a:spcBef>
              <a:buFontTx/>
              <a:buChar char="•"/>
              <a:defRPr/>
            </a:pPr>
            <a:r>
              <a:rPr lang="en-US" sz="1800" dirty="0" smtClean="0">
                <a:latin typeface="Calibri" pitchFamily="34" charset="0"/>
              </a:rPr>
              <a:t>Quadrupole effects </a:t>
            </a:r>
            <a:r>
              <a:rPr lang="en-US" sz="1800" dirty="0" err="1" smtClean="0">
                <a:latin typeface="Calibri" pitchFamily="34" charset="0"/>
              </a:rPr>
              <a:t>significatively</a:t>
            </a:r>
            <a:r>
              <a:rPr lang="en-US" sz="1800" dirty="0" smtClean="0">
                <a:latin typeface="Calibri" pitchFamily="34" charset="0"/>
              </a:rPr>
              <a:t> larger than on dipole </a:t>
            </a:r>
          </a:p>
        </p:txBody>
      </p:sp>
    </p:spTree>
    <p:extLst>
      <p:ext uri="{BB962C8B-B14F-4D97-AF65-F5344CB8AC3E}">
        <p14:creationId xmlns:p14="http://schemas.microsoft.com/office/powerpoint/2010/main" val="2664790405"/>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a:solidFill>
                    <a:srgbClr val="FFFFFF"/>
                  </a:solidFill>
                  <a:effectLst>
                    <a:outerShdw blurRad="38100" dist="38100" dir="2700000" algn="tl">
                      <a:srgbClr val="919191"/>
                    </a:outerShdw>
                  </a:effectLst>
                  <a:latin typeface="Verdana" pitchFamily="34" charset="0"/>
                  <a:sym typeface="Symbol" pitchFamily="18" charset="2"/>
                </a:rPr>
                <a:t>Current-controlled plateau @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5380 </a:t>
              </a:r>
              <a:r>
                <a:rPr lang="en-US" sz="1400" b="1" dirty="0">
                  <a:solidFill>
                    <a:srgbClr val="FFFFFF"/>
                  </a:solidFill>
                  <a:effectLst>
                    <a:outerShdw blurRad="38100" dist="38100" dir="2700000" algn="tl">
                      <a:srgbClr val="919191"/>
                    </a:outerShdw>
                  </a:effectLst>
                  <a:latin typeface="Verdana" pitchFamily="34" charset="0"/>
                  <a:sym typeface="Symbol" pitchFamily="18" charset="2"/>
                </a:rPr>
                <a:t>A,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8150 </a:t>
              </a:r>
              <a:r>
                <a:rPr lang="en-US" sz="1400" b="1" dirty="0">
                  <a:solidFill>
                    <a:srgbClr val="FFFFFF"/>
                  </a:solidFill>
                  <a:effectLst>
                    <a:outerShdw blurRad="38100" dist="38100" dir="2700000" algn="tl">
                      <a:srgbClr val="919191"/>
                    </a:outerShdw>
                  </a:effectLst>
                  <a:latin typeface="Verdana" pitchFamily="34" charset="0"/>
                  <a:sym typeface="Symbol" pitchFamily="18" charset="2"/>
                </a:rPr>
                <a:t>A/s</a:t>
              </a: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3624" y="116632"/>
            <a:ext cx="5876310" cy="3317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Straight Connector 12"/>
          <p:cNvCxnSpPr>
            <a:stCxn id="8" idx="1"/>
          </p:cNvCxnSpPr>
          <p:nvPr/>
        </p:nvCxnSpPr>
        <p:spPr bwMode="auto">
          <a:xfrm flipH="1">
            <a:off x="3955489" y="3418257"/>
            <a:ext cx="363829" cy="82752"/>
          </a:xfrm>
          <a:prstGeom prst="line">
            <a:avLst/>
          </a:prstGeom>
          <a:solidFill>
            <a:schemeClr val="accent1"/>
          </a:solidFill>
          <a:ln w="3175" cap="flat" cmpd="sng" algn="ctr">
            <a:solidFill>
              <a:schemeClr val="accent1">
                <a:lumMod val="75000"/>
              </a:schemeClr>
            </a:solidFill>
            <a:prstDash val="solid"/>
            <a:round/>
            <a:headEnd type="none" w="med" len="med"/>
            <a:tailEnd type="stealth" w="sm" len="sm"/>
          </a:ln>
          <a:effectLst/>
        </p:spPr>
      </p:cxnSp>
      <p:sp>
        <p:nvSpPr>
          <p:cNvPr id="15" name="TextBox 14"/>
          <p:cNvSpPr txBox="1"/>
          <p:nvPr/>
        </p:nvSpPr>
        <p:spPr>
          <a:xfrm>
            <a:off x="524508" y="354142"/>
            <a:ext cx="559769" cy="338554"/>
          </a:xfrm>
          <a:prstGeom prst="rect">
            <a:avLst/>
          </a:prstGeom>
          <a:noFill/>
        </p:spPr>
        <p:txBody>
          <a:bodyPr wrap="none" rtlCol="0">
            <a:spAutoFit/>
          </a:bodyPr>
          <a:lstStyle/>
          <a:p>
            <a:pPr algn="l"/>
            <a:r>
              <a:rPr lang="en-GB" sz="1600" i="1" dirty="0" smtClean="0">
                <a:solidFill>
                  <a:schemeClr val="accent2">
                    <a:lumMod val="60000"/>
                    <a:lumOff val="40000"/>
                  </a:schemeClr>
                </a:solidFill>
                <a:latin typeface="Calibri" pitchFamily="34" charset="0"/>
                <a:cs typeface="Calibri" pitchFamily="34" charset="0"/>
              </a:rPr>
              <a:t>B</a:t>
            </a:r>
            <a:r>
              <a:rPr lang="en-GB" sz="1600" i="1" baseline="-25000" dirty="0" smtClean="0">
                <a:solidFill>
                  <a:schemeClr val="accent2">
                    <a:lumMod val="60000"/>
                    <a:lumOff val="40000"/>
                  </a:schemeClr>
                </a:solidFill>
                <a:latin typeface="Calibri" pitchFamily="34" charset="0"/>
                <a:cs typeface="Calibri" pitchFamily="34" charset="0"/>
              </a:rPr>
              <a:t>1</a:t>
            </a:r>
            <a:r>
              <a:rPr lang="en-GB" sz="1600" i="1" dirty="0" smtClean="0">
                <a:solidFill>
                  <a:schemeClr val="accent2">
                    <a:lumMod val="60000"/>
                    <a:lumOff val="40000"/>
                  </a:schemeClr>
                </a:solidFill>
                <a:latin typeface="Calibri" pitchFamily="34" charset="0"/>
                <a:cs typeface="Calibri" pitchFamily="34" charset="0"/>
              </a:rPr>
              <a:t>(t)</a:t>
            </a:r>
            <a:endParaRPr lang="en-GB" sz="1600" i="1" dirty="0">
              <a:solidFill>
                <a:schemeClr val="accent2">
                  <a:lumMod val="60000"/>
                  <a:lumOff val="40000"/>
                </a:schemeClr>
              </a:solidFill>
              <a:latin typeface="Calibri" pitchFamily="34" charset="0"/>
              <a:cs typeface="Calibri" pitchFamily="34" charset="0"/>
            </a:endParaRPr>
          </a:p>
        </p:txBody>
      </p:sp>
      <p:sp>
        <p:nvSpPr>
          <p:cNvPr id="18" name="TextBox 17"/>
          <p:cNvSpPr txBox="1"/>
          <p:nvPr/>
        </p:nvSpPr>
        <p:spPr>
          <a:xfrm>
            <a:off x="142236" y="2653085"/>
            <a:ext cx="559769"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B</a:t>
            </a:r>
            <a:r>
              <a:rPr lang="en-GB" sz="1600" i="1" baseline="-25000" dirty="0" smtClean="0">
                <a:solidFill>
                  <a:srgbClr val="FF0000"/>
                </a:solidFill>
                <a:latin typeface="Calibri" pitchFamily="34" charset="0"/>
                <a:cs typeface="Calibri" pitchFamily="34" charset="0"/>
              </a:rPr>
              <a:t>2</a:t>
            </a:r>
            <a:r>
              <a:rPr lang="en-GB" sz="1600" i="1" dirty="0" smtClean="0">
                <a:solidFill>
                  <a:srgbClr val="FF0000"/>
                </a:solidFill>
                <a:latin typeface="Calibri" pitchFamily="34" charset="0"/>
                <a:cs typeface="Calibri" pitchFamily="34" charset="0"/>
              </a:rPr>
              <a:t>(t)</a:t>
            </a:r>
            <a:endParaRPr lang="en-GB" sz="1600" i="1" dirty="0">
              <a:solidFill>
                <a:srgbClr val="FF0000"/>
              </a:solidFill>
              <a:latin typeface="Calibri" pitchFamily="34" charset="0"/>
              <a:cs typeface="Calibri" pitchFamily="34" charset="0"/>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4160693769"/>
              </p:ext>
            </p:extLst>
          </p:nvPr>
        </p:nvGraphicFramePr>
        <p:xfrm>
          <a:off x="204788" y="3698875"/>
          <a:ext cx="3108325" cy="685800"/>
        </p:xfrm>
        <a:graphic>
          <a:graphicData uri="http://schemas.openxmlformats.org/presentationml/2006/ole">
            <mc:AlternateContent xmlns:mc="http://schemas.openxmlformats.org/markup-compatibility/2006">
              <mc:Choice xmlns:v="urn:schemas-microsoft-com:vml" Requires="v">
                <p:oleObj spid="_x0000_s12399" name="Equation" r:id="rId5" imgW="1917360" imgH="419040" progId="Equation.3">
                  <p:embed/>
                </p:oleObj>
              </mc:Choice>
              <mc:Fallback>
                <p:oleObj name="Equation" r:id="rId5" imgW="1917360" imgH="419040" progId="Equation.3">
                  <p:embed/>
                  <p:pic>
                    <p:nvPicPr>
                      <p:cNvPr id="0" name="Object 2"/>
                      <p:cNvPicPr>
                        <a:picLocks noChangeAspect="1" noChangeArrowheads="1"/>
                      </p:cNvPicPr>
                      <p:nvPr/>
                    </p:nvPicPr>
                    <p:blipFill>
                      <a:blip r:embed="rId6"/>
                      <a:srcRect/>
                      <a:stretch>
                        <a:fillRect/>
                      </a:stretch>
                    </p:blipFill>
                    <p:spPr bwMode="auto">
                      <a:xfrm>
                        <a:off x="204788" y="3698875"/>
                        <a:ext cx="3108325" cy="685800"/>
                      </a:xfrm>
                      <a:prstGeom prst="rect">
                        <a:avLst/>
                      </a:prstGeom>
                      <a:noFill/>
                      <a:ln>
                        <a:noFill/>
                      </a:ln>
                    </p:spPr>
                  </p:pic>
                </p:oleObj>
              </mc:Fallback>
            </mc:AlternateContent>
          </a:graphicData>
        </a:graphic>
      </p:graphicFrame>
      <p:sp>
        <p:nvSpPr>
          <p:cNvPr id="25" name="Rectangle 3"/>
          <p:cNvSpPr>
            <a:spLocks noChangeArrowheads="1"/>
          </p:cNvSpPr>
          <p:nvPr/>
        </p:nvSpPr>
        <p:spPr bwMode="auto">
          <a:xfrm>
            <a:off x="156167" y="4600289"/>
            <a:ext cx="9549686" cy="1384995"/>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nchor="ctr">
            <a:spAutoFit/>
          </a:bodyPr>
          <a:lstStyle/>
          <a:p>
            <a:pPr marL="285750" indent="-285750" algn="l">
              <a:spcBef>
                <a:spcPct val="0"/>
              </a:spcBef>
              <a:buFont typeface="Arial" pitchFamily="34" charset="0"/>
              <a:buChar char="•"/>
              <a:defRPr/>
            </a:pPr>
            <a:r>
              <a:rPr lang="en-US" sz="1800" dirty="0" smtClean="0">
                <a:latin typeface="Calibri" pitchFamily="34" charset="0"/>
              </a:rPr>
              <a:t>Respect to intermediate field, the time constant and effect amplitude on the </a:t>
            </a:r>
            <a:r>
              <a:rPr lang="en-US" sz="1800" dirty="0" err="1" smtClean="0">
                <a:latin typeface="Calibri" pitchFamily="34" charset="0"/>
              </a:rPr>
              <a:t>quadrupole</a:t>
            </a:r>
            <a:r>
              <a:rPr lang="en-US" sz="1800" dirty="0" smtClean="0">
                <a:latin typeface="Calibri" pitchFamily="34" charset="0"/>
              </a:rPr>
              <a:t> are </a:t>
            </a:r>
            <a:r>
              <a:rPr lang="en-US" sz="1800" b="1" dirty="0" smtClean="0">
                <a:latin typeface="Calibri" pitchFamily="34" charset="0"/>
              </a:rPr>
              <a:t>~2 x</a:t>
            </a:r>
          </a:p>
          <a:p>
            <a:pPr marL="285750" indent="-285750" algn="l">
              <a:spcBef>
                <a:spcPct val="0"/>
              </a:spcBef>
              <a:buFont typeface="Arial" pitchFamily="34" charset="0"/>
              <a:buChar char="•"/>
              <a:defRPr/>
            </a:pPr>
            <a:r>
              <a:rPr lang="en-US" sz="1800" dirty="0" smtClean="0">
                <a:latin typeface="Calibri" pitchFamily="34" charset="0"/>
              </a:rPr>
              <a:t>No appreciable change on the dipole</a:t>
            </a:r>
          </a:p>
          <a:p>
            <a:pPr marL="285750" indent="-285750" algn="l">
              <a:spcBef>
                <a:spcPct val="0"/>
              </a:spcBef>
              <a:buFont typeface="Arial" pitchFamily="34" charset="0"/>
              <a:buChar char="•"/>
              <a:defRPr/>
            </a:pPr>
            <a:r>
              <a:rPr lang="en-US" sz="1800" dirty="0" smtClean="0">
                <a:latin typeface="Calibri" pitchFamily="34" charset="0"/>
              </a:rPr>
              <a:t>Dimensional considerations based on magnetic field diffusion equations </a:t>
            </a:r>
            <a:r>
              <a:rPr lang="en-US" sz="1800" dirty="0" smtClean="0">
                <a:latin typeface="Calibri" pitchFamily="34" charset="0"/>
                <a:sym typeface="Symbol"/>
              </a:rPr>
              <a:t> time constant at high field expected to drop by 20% due to saturation (low ) only  dominant effect appears to be increase of magnetic circuit length due to flux leakage</a:t>
            </a:r>
          </a:p>
        </p:txBody>
      </p:sp>
      <p:grpSp>
        <p:nvGrpSpPr>
          <p:cNvPr id="3" name="Group 2"/>
          <p:cNvGrpSpPr/>
          <p:nvPr/>
        </p:nvGrpSpPr>
        <p:grpSpPr>
          <a:xfrm>
            <a:off x="2396716" y="584684"/>
            <a:ext cx="8098007" cy="4257092"/>
            <a:chOff x="2396716" y="584684"/>
            <a:chExt cx="8098007" cy="4257092"/>
          </a:xfrm>
        </p:grpSpPr>
        <p:grpSp>
          <p:nvGrpSpPr>
            <p:cNvPr id="2" name="Group 1"/>
            <p:cNvGrpSpPr/>
            <p:nvPr/>
          </p:nvGrpSpPr>
          <p:grpSpPr>
            <a:xfrm>
              <a:off x="2396716" y="584684"/>
              <a:ext cx="8098007" cy="4257092"/>
              <a:chOff x="2504728" y="2600908"/>
              <a:chExt cx="8098007" cy="4257092"/>
            </a:xfrm>
          </p:grpSpPr>
          <p:pic>
            <p:nvPicPr>
              <p:cNvPr id="1027" name="Picture 3"/>
              <p:cNvPicPr>
                <a:picLocks noChangeAspect="1" noChangeArrowheads="1"/>
              </p:cNvPicPr>
              <p:nvPr/>
            </p:nvPicPr>
            <p:blipFill rotWithShape="1">
              <a:blip r:embed="rId7">
                <a:extLst>
                  <a:ext uri="{28A0092B-C50C-407E-A947-70E740481C1C}">
                    <a14:useLocalDpi xmlns:a14="http://schemas.microsoft.com/office/drawing/2010/main" val="0"/>
                  </a:ext>
                </a:extLst>
              </a:blip>
              <a:srcRect t="6888"/>
              <a:stretch/>
            </p:blipFill>
            <p:spPr bwMode="auto">
              <a:xfrm>
                <a:off x="2504728" y="2600908"/>
                <a:ext cx="8098007" cy="4257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427330" y="5265204"/>
                <a:ext cx="1268424" cy="338554"/>
              </a:xfrm>
              <a:prstGeom prst="rect">
                <a:avLst/>
              </a:prstGeom>
              <a:noFill/>
            </p:spPr>
            <p:txBody>
              <a:bodyPr wrap="none" rtlCol="0">
                <a:spAutoFit/>
              </a:bodyPr>
              <a:lstStyle/>
              <a:p>
                <a:pPr algn="l"/>
                <a:r>
                  <a:rPr lang="en-GB" sz="1600" i="1" dirty="0" smtClean="0">
                    <a:solidFill>
                      <a:schemeClr val="accent1">
                        <a:lumMod val="75000"/>
                      </a:schemeClr>
                    </a:solidFill>
                    <a:latin typeface="Calibri" pitchFamily="34" charset="0"/>
                    <a:cs typeface="Calibri" pitchFamily="34" charset="0"/>
                  </a:rPr>
                  <a:t>I(t) (zoom-in)</a:t>
                </a:r>
                <a:endParaRPr lang="en-GB" sz="1600" i="1" dirty="0">
                  <a:solidFill>
                    <a:schemeClr val="accent1">
                      <a:lumMod val="75000"/>
                    </a:schemeClr>
                  </a:solidFill>
                  <a:latin typeface="Calibri" pitchFamily="34" charset="0"/>
                  <a:cs typeface="Calibri" pitchFamily="34" charset="0"/>
                </a:endParaRPr>
              </a:p>
            </p:txBody>
          </p:sp>
          <p:sp>
            <p:nvSpPr>
              <p:cNvPr id="9" name="TextBox 8"/>
              <p:cNvSpPr txBox="1"/>
              <p:nvPr/>
            </p:nvSpPr>
            <p:spPr>
              <a:xfrm>
                <a:off x="5169024" y="2646189"/>
                <a:ext cx="1728358"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I*</a:t>
                </a:r>
                <a:r>
                  <a:rPr lang="en-GB" sz="1600" i="1" baseline="-25000" dirty="0" smtClean="0">
                    <a:solidFill>
                      <a:srgbClr val="FF0000"/>
                    </a:solidFill>
                    <a:latin typeface="Calibri" pitchFamily="34" charset="0"/>
                    <a:cs typeface="Calibri" pitchFamily="34" charset="0"/>
                  </a:rPr>
                  <a:t>2</a:t>
                </a:r>
                <a:r>
                  <a:rPr lang="en-GB" sz="1600" i="1" dirty="0" smtClean="0">
                    <a:solidFill>
                      <a:srgbClr val="FF0000"/>
                    </a:solidFill>
                    <a:latin typeface="Calibri" pitchFamily="34" charset="0"/>
                    <a:cs typeface="Calibri" pitchFamily="34" charset="0"/>
                  </a:rPr>
                  <a:t>(t) (quadrupole)</a:t>
                </a:r>
                <a:endParaRPr lang="en-GB" sz="1600" i="1" dirty="0">
                  <a:solidFill>
                    <a:srgbClr val="FF0000"/>
                  </a:solidFill>
                  <a:latin typeface="Calibri" pitchFamily="34" charset="0"/>
                  <a:cs typeface="Calibri" pitchFamily="34" charset="0"/>
                </a:endParaRPr>
              </a:p>
            </p:txBody>
          </p:sp>
          <p:sp>
            <p:nvSpPr>
              <p:cNvPr id="10" name="TextBox 9"/>
              <p:cNvSpPr txBox="1"/>
              <p:nvPr/>
            </p:nvSpPr>
            <p:spPr>
              <a:xfrm>
                <a:off x="4254290" y="5769260"/>
                <a:ext cx="1281120" cy="338554"/>
              </a:xfrm>
              <a:prstGeom prst="rect">
                <a:avLst/>
              </a:prstGeom>
              <a:noFill/>
            </p:spPr>
            <p:txBody>
              <a:bodyPr wrap="none" rtlCol="0">
                <a:spAutoFit/>
              </a:bodyPr>
              <a:lstStyle/>
              <a:p>
                <a:pPr algn="l"/>
                <a:r>
                  <a:rPr lang="en-GB" sz="1600" i="1" dirty="0" smtClean="0">
                    <a:solidFill>
                      <a:srgbClr val="00B050"/>
                    </a:solidFill>
                    <a:latin typeface="Calibri" pitchFamily="34" charset="0"/>
                    <a:cs typeface="Calibri" pitchFamily="34" charset="0"/>
                  </a:rPr>
                  <a:t>I*</a:t>
                </a:r>
                <a:r>
                  <a:rPr lang="en-GB" sz="1600" i="1" baseline="-25000" dirty="0" smtClean="0">
                    <a:solidFill>
                      <a:srgbClr val="00B050"/>
                    </a:solidFill>
                    <a:latin typeface="Calibri" pitchFamily="34" charset="0"/>
                    <a:cs typeface="Calibri" pitchFamily="34" charset="0"/>
                  </a:rPr>
                  <a:t>1</a:t>
                </a:r>
                <a:r>
                  <a:rPr lang="en-GB" sz="1600" i="1" dirty="0" smtClean="0">
                    <a:solidFill>
                      <a:srgbClr val="00B050"/>
                    </a:solidFill>
                    <a:latin typeface="Calibri" pitchFamily="34" charset="0"/>
                    <a:cs typeface="Calibri" pitchFamily="34" charset="0"/>
                  </a:rPr>
                  <a:t>(t) (dipole)</a:t>
                </a:r>
                <a:endParaRPr lang="en-GB" sz="1600" i="1" dirty="0">
                  <a:solidFill>
                    <a:srgbClr val="00B050"/>
                  </a:solidFill>
                  <a:latin typeface="Calibri" pitchFamily="34" charset="0"/>
                  <a:cs typeface="Calibri" pitchFamily="34" charset="0"/>
                </a:endParaRPr>
              </a:p>
            </p:txBody>
          </p:sp>
          <p:cxnSp>
            <p:nvCxnSpPr>
              <p:cNvPr id="11" name="Straight Connector 10"/>
              <p:cNvCxnSpPr/>
              <p:nvPr/>
            </p:nvCxnSpPr>
            <p:spPr bwMode="auto">
              <a:xfrm flipH="1">
                <a:off x="5061542" y="2924686"/>
                <a:ext cx="214963" cy="284103"/>
              </a:xfrm>
              <a:prstGeom prst="line">
                <a:avLst/>
              </a:prstGeom>
              <a:solidFill>
                <a:schemeClr val="accent1"/>
              </a:solidFill>
              <a:ln w="3175" cap="flat" cmpd="sng" algn="ctr">
                <a:solidFill>
                  <a:srgbClr val="FF6600"/>
                </a:solidFill>
                <a:prstDash val="solid"/>
                <a:round/>
                <a:headEnd type="none" w="med" len="med"/>
                <a:tailEnd type="stealth" w="sm" len="sm"/>
              </a:ln>
              <a:effectLst/>
            </p:spPr>
          </p:cxnSp>
          <p:cxnSp>
            <p:nvCxnSpPr>
              <p:cNvPr id="12" name="Straight Connector 11"/>
              <p:cNvCxnSpPr>
                <a:stCxn id="10" idx="1"/>
              </p:cNvCxnSpPr>
              <p:nvPr/>
            </p:nvCxnSpPr>
            <p:spPr bwMode="auto">
              <a:xfrm flipH="1">
                <a:off x="3872712" y="5938537"/>
                <a:ext cx="381578" cy="118755"/>
              </a:xfrm>
              <a:prstGeom prst="line">
                <a:avLst/>
              </a:prstGeom>
              <a:solidFill>
                <a:schemeClr val="accent1"/>
              </a:solidFill>
              <a:ln w="3175" cap="flat" cmpd="sng" algn="ctr">
                <a:solidFill>
                  <a:srgbClr val="00CC00"/>
                </a:solidFill>
                <a:prstDash val="solid"/>
                <a:round/>
                <a:headEnd type="none" w="med" len="med"/>
                <a:tailEnd type="stealth" w="sm" len="sm"/>
              </a:ln>
              <a:effectLst/>
            </p:spPr>
          </p:cxnSp>
          <p:sp>
            <p:nvSpPr>
              <p:cNvPr id="21" name="TextBox 20"/>
              <p:cNvSpPr txBox="1"/>
              <p:nvPr/>
            </p:nvSpPr>
            <p:spPr>
              <a:xfrm>
                <a:off x="4710565" y="3513760"/>
                <a:ext cx="3440365" cy="338554"/>
              </a:xfrm>
              <a:prstGeom prst="rect">
                <a:avLst/>
              </a:prstGeom>
              <a:noFill/>
            </p:spPr>
            <p:txBody>
              <a:bodyPr wrap="none" rtlCol="0">
                <a:spAutoFit/>
              </a:bodyPr>
              <a:lstStyle/>
              <a:p>
                <a:pPr algn="l"/>
                <a:r>
                  <a:rPr lang="en-GB" sz="1600" b="1" i="1" dirty="0" err="1" smtClean="0">
                    <a:solidFill>
                      <a:srgbClr val="FF0000"/>
                    </a:solidFill>
                    <a:latin typeface="Calibri" pitchFamily="34" charset="0"/>
                    <a:cs typeface="Calibri" pitchFamily="34" charset="0"/>
                  </a:rPr>
                  <a:t>quadrupole</a:t>
                </a:r>
                <a:r>
                  <a:rPr lang="en-GB" sz="1600" b="1" i="1" dirty="0" smtClean="0">
                    <a:solidFill>
                      <a:srgbClr val="FF0000"/>
                    </a:solidFill>
                    <a:latin typeface="Calibri" pitchFamily="34" charset="0"/>
                    <a:cs typeface="Calibri" pitchFamily="34" charset="0"/>
                  </a:rPr>
                  <a:t> relative </a:t>
                </a:r>
                <a:r>
                  <a:rPr lang="en-GB" sz="1600" b="1" i="1" dirty="0">
                    <a:solidFill>
                      <a:srgbClr val="FF0000"/>
                    </a:solidFill>
                    <a:latin typeface="Calibri" pitchFamily="34" charset="0"/>
                    <a:cs typeface="Calibri" pitchFamily="34" charset="0"/>
                  </a:rPr>
                  <a:t>field </a:t>
                </a:r>
                <a:r>
                  <a:rPr lang="en-GB" sz="1600" b="1" i="1" dirty="0" smtClean="0">
                    <a:solidFill>
                      <a:srgbClr val="FF0000"/>
                    </a:solidFill>
                    <a:latin typeface="Calibri" pitchFamily="34" charset="0"/>
                    <a:cs typeface="Calibri" pitchFamily="34" charset="0"/>
                  </a:rPr>
                  <a:t>error </a:t>
                </a:r>
                <a:r>
                  <a:rPr lang="en-GB" sz="1600" b="1" i="1" dirty="0" smtClean="0">
                    <a:solidFill>
                      <a:srgbClr val="FF0000"/>
                    </a:solidFill>
                    <a:latin typeface="Calibri" pitchFamily="34" charset="0"/>
                    <a:cs typeface="Calibri" pitchFamily="34" charset="0"/>
                    <a:sym typeface="Symbol"/>
                  </a:rPr>
                  <a:t> </a:t>
                </a:r>
                <a:r>
                  <a:rPr lang="en-GB" sz="1600" b="1" i="1" dirty="0" smtClean="0">
                    <a:solidFill>
                      <a:srgbClr val="FF0000"/>
                    </a:solidFill>
                    <a:latin typeface="Calibri" pitchFamily="34" charset="0"/>
                    <a:cs typeface="Calibri" pitchFamily="34" charset="0"/>
                  </a:rPr>
                  <a:t>5</a:t>
                </a:r>
                <a:r>
                  <a:rPr lang="en-GB" sz="1600" b="1" i="1" dirty="0" smtClean="0">
                    <a:solidFill>
                      <a:srgbClr val="FF0000"/>
                    </a:solidFill>
                    <a:latin typeface="Calibri" pitchFamily="34" charset="0"/>
                    <a:cs typeface="Calibri" pitchFamily="34" charset="0"/>
                    <a:sym typeface="Symbol"/>
                  </a:rPr>
                  <a:t>10</a:t>
                </a:r>
                <a:r>
                  <a:rPr lang="en-GB" sz="1600" b="1" i="1" baseline="30000" dirty="0" smtClean="0">
                    <a:solidFill>
                      <a:srgbClr val="FF0000"/>
                    </a:solidFill>
                    <a:latin typeface="Calibri" pitchFamily="34" charset="0"/>
                    <a:cs typeface="Calibri" pitchFamily="34" charset="0"/>
                    <a:sym typeface="Symbol"/>
                  </a:rPr>
                  <a:t>-3</a:t>
                </a:r>
                <a:endParaRPr lang="en-GB" sz="1600" b="1" i="1" dirty="0">
                  <a:solidFill>
                    <a:srgbClr val="FF0000"/>
                  </a:solidFill>
                  <a:latin typeface="Calibri" pitchFamily="34" charset="0"/>
                  <a:cs typeface="Calibri" pitchFamily="34" charset="0"/>
                </a:endParaRPr>
              </a:p>
            </p:txBody>
          </p:sp>
          <p:sp>
            <p:nvSpPr>
              <p:cNvPr id="22" name="TextBox 21"/>
              <p:cNvSpPr txBox="1"/>
              <p:nvPr/>
            </p:nvSpPr>
            <p:spPr>
              <a:xfrm>
                <a:off x="4722358" y="3825044"/>
                <a:ext cx="1083951" cy="338554"/>
              </a:xfrm>
              <a:prstGeom prst="rect">
                <a:avLst/>
              </a:prstGeom>
              <a:noFill/>
            </p:spPr>
            <p:txBody>
              <a:bodyPr wrap="none" rtlCol="0">
                <a:spAutoFit/>
              </a:bodyPr>
              <a:lstStyle/>
              <a:p>
                <a:pPr algn="l"/>
                <a:r>
                  <a:rPr lang="en-GB" sz="1600" b="1" i="1" dirty="0" smtClean="0">
                    <a:solidFill>
                      <a:srgbClr val="FF0000"/>
                    </a:solidFill>
                    <a:latin typeface="Calibri" pitchFamily="34" charset="0"/>
                    <a:cs typeface="Calibri" pitchFamily="34" charset="0"/>
                    <a:sym typeface="Symbol"/>
                  </a:rPr>
                  <a:t>  </a:t>
                </a:r>
                <a:r>
                  <a:rPr lang="en-GB" sz="1600" b="1" i="1" dirty="0" smtClean="0">
                    <a:solidFill>
                      <a:srgbClr val="FF0000"/>
                    </a:solidFill>
                    <a:latin typeface="Calibri" pitchFamily="34" charset="0"/>
                    <a:cs typeface="Calibri" pitchFamily="34" charset="0"/>
                  </a:rPr>
                  <a:t>100</a:t>
                </a:r>
                <a:r>
                  <a:rPr lang="en-GB" sz="1600" b="1" i="1" dirty="0" smtClean="0">
                    <a:solidFill>
                      <a:srgbClr val="FF0000"/>
                    </a:solidFill>
                    <a:latin typeface="Calibri" pitchFamily="34" charset="0"/>
                    <a:cs typeface="Calibri" pitchFamily="34" charset="0"/>
                    <a:sym typeface="Symbol"/>
                  </a:rPr>
                  <a:t> </a:t>
                </a:r>
                <a:r>
                  <a:rPr lang="en-GB" sz="1600" b="1" i="1" dirty="0" err="1" smtClean="0">
                    <a:solidFill>
                      <a:srgbClr val="FF0000"/>
                    </a:solidFill>
                    <a:latin typeface="Calibri" pitchFamily="34" charset="0"/>
                    <a:cs typeface="Calibri" pitchFamily="34" charset="0"/>
                    <a:sym typeface="Symbol"/>
                  </a:rPr>
                  <a:t>ms</a:t>
                </a:r>
                <a:endParaRPr lang="en-GB" sz="1600" i="1" dirty="0">
                  <a:solidFill>
                    <a:srgbClr val="FF0000"/>
                  </a:solidFill>
                  <a:latin typeface="Calibri" pitchFamily="34" charset="0"/>
                  <a:cs typeface="Calibri" pitchFamily="34" charset="0"/>
                </a:endParaRPr>
              </a:p>
            </p:txBody>
          </p:sp>
        </p:grpSp>
        <p:cxnSp>
          <p:nvCxnSpPr>
            <p:cNvPr id="24" name="Straight Connector 23"/>
            <p:cNvCxnSpPr/>
            <p:nvPr/>
          </p:nvCxnSpPr>
          <p:spPr bwMode="auto">
            <a:xfrm flipH="1">
              <a:off x="3955489" y="3422766"/>
              <a:ext cx="381578" cy="118755"/>
            </a:xfrm>
            <a:prstGeom prst="line">
              <a:avLst/>
            </a:prstGeom>
            <a:solidFill>
              <a:schemeClr val="accent1"/>
            </a:solidFill>
            <a:ln w="3175" cap="flat" cmpd="sng" algn="ctr">
              <a:solidFill>
                <a:schemeClr val="accent5">
                  <a:lumMod val="50000"/>
                </a:schemeClr>
              </a:solidFill>
              <a:prstDash val="solid"/>
              <a:round/>
              <a:headEnd type="none" w="med" len="med"/>
              <a:tailEnd type="stealth" w="sm" len="sm"/>
            </a:ln>
            <a:effectLst/>
          </p:spPr>
        </p:cxnSp>
      </p:grpSp>
    </p:spTree>
    <p:extLst>
      <p:ext uri="{BB962C8B-B14F-4D97-AF65-F5344CB8AC3E}">
        <p14:creationId xmlns:p14="http://schemas.microsoft.com/office/powerpoint/2010/main" val="258542146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a:solidFill>
                    <a:srgbClr val="FFFFFF"/>
                  </a:solidFill>
                  <a:effectLst>
                    <a:outerShdw blurRad="38100" dist="38100" dir="2700000" algn="tl">
                      <a:srgbClr val="919191"/>
                    </a:outerShdw>
                  </a:effectLst>
                  <a:latin typeface="Verdana" pitchFamily="34" charset="0"/>
                  <a:sym typeface="Symbol" pitchFamily="18" charset="2"/>
                </a:rPr>
                <a:t>Current-controlled plateau @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5380 A</a:t>
              </a:r>
              <a:r>
                <a:rPr lang="en-US" sz="1400" b="1" dirty="0">
                  <a:solidFill>
                    <a:srgbClr val="FFFFFF"/>
                  </a:solidFill>
                  <a:effectLst>
                    <a:outerShdw blurRad="38100" dist="38100" dir="2700000" algn="tl">
                      <a:srgbClr val="919191"/>
                    </a:outerShdw>
                  </a:effectLst>
                  <a:latin typeface="Verdana" pitchFamily="34" charset="0"/>
                  <a:sym typeface="Symbol" pitchFamily="18" charset="2"/>
                </a:rPr>
                <a:t>, </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3300 A/s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63" y="260350"/>
            <a:ext cx="5334000" cy="2664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5612" y="3573016"/>
            <a:ext cx="5399584" cy="3048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48744" y="309566"/>
            <a:ext cx="7651661"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p:cNvSpPr>
            <a:spLocks noChangeArrowheads="1"/>
          </p:cNvSpPr>
          <p:nvPr/>
        </p:nvSpPr>
        <p:spPr bwMode="auto">
          <a:xfrm>
            <a:off x="4534154" y="4401108"/>
            <a:ext cx="4860540" cy="1661993"/>
          </a:xfrm>
          <a:prstGeom prst="rect">
            <a:avLst/>
          </a:prstGeom>
          <a:noFill/>
          <a:ln w="3175" algn="ctr">
            <a:noFill/>
            <a:miter lim="800000"/>
            <a:headEnd/>
            <a:tailEnd type="none" w="sm" len="sm"/>
          </a:ln>
          <a:effectLst>
            <a:prstShdw prst="shdw17" dist="17961" dir="2700000">
              <a:schemeClr val="accent1">
                <a:gamma/>
                <a:shade val="60000"/>
                <a:invGamma/>
              </a:schemeClr>
            </a:prstShdw>
          </a:effectLst>
        </p:spPr>
        <p:txBody>
          <a:bodyPr wrap="square" lIns="0" tIns="0" rIns="0" bIns="0" anchor="ctr">
            <a:spAutoFit/>
          </a:bodyPr>
          <a:lstStyle/>
          <a:p>
            <a:pPr marL="176213" indent="-176213" algn="l">
              <a:spcBef>
                <a:spcPct val="0"/>
              </a:spcBef>
              <a:buFontTx/>
              <a:buChar char="•"/>
              <a:defRPr/>
            </a:pPr>
            <a:r>
              <a:rPr lang="en-US" sz="1800" dirty="0" smtClean="0">
                <a:latin typeface="Calibri" pitchFamily="34" charset="0"/>
              </a:rPr>
              <a:t>Results at high field with </a:t>
            </a:r>
            <a:r>
              <a:rPr lang="en-US" sz="1800" u="sng" dirty="0" smtClean="0">
                <a:latin typeface="Calibri" pitchFamily="34" charset="0"/>
              </a:rPr>
              <a:t>reduced </a:t>
            </a:r>
            <a:r>
              <a:rPr lang="en-US" sz="1800" dirty="0" smtClean="0">
                <a:latin typeface="Calibri" pitchFamily="34" charset="0"/>
              </a:rPr>
              <a:t>ramp rate show smaller relative field error </a:t>
            </a:r>
            <a:r>
              <a:rPr lang="en-US" sz="1800" dirty="0" smtClean="0">
                <a:latin typeface="Calibri" pitchFamily="34" charset="0"/>
                <a:sym typeface="Symbol"/>
              </a:rPr>
              <a:t> </a:t>
            </a:r>
            <a:r>
              <a:rPr lang="en-US" sz="1800" dirty="0" err="1" smtClean="0">
                <a:latin typeface="Calibri" pitchFamily="34" charset="0"/>
                <a:sym typeface="Symbol"/>
              </a:rPr>
              <a:t>behaviour</a:t>
            </a:r>
            <a:r>
              <a:rPr lang="en-US" sz="1800" dirty="0" smtClean="0">
                <a:latin typeface="Calibri" pitchFamily="34" charset="0"/>
                <a:sym typeface="Symbol"/>
              </a:rPr>
              <a:t> consistent with eddy currents</a:t>
            </a:r>
          </a:p>
          <a:p>
            <a:pPr marL="176213" indent="-176213" algn="l">
              <a:spcBef>
                <a:spcPct val="0"/>
              </a:spcBef>
              <a:buFontTx/>
              <a:buChar char="•"/>
              <a:defRPr/>
            </a:pPr>
            <a:r>
              <a:rPr lang="en-US" sz="1800" dirty="0" smtClean="0">
                <a:latin typeface="Calibri" pitchFamily="34" charset="0"/>
                <a:sym typeface="Symbol"/>
              </a:rPr>
              <a:t>Equivalent current plot indicates much higher saturation effects on </a:t>
            </a:r>
            <a:r>
              <a:rPr lang="en-US" sz="1800" dirty="0" err="1" smtClean="0">
                <a:latin typeface="Calibri" pitchFamily="34" charset="0"/>
                <a:sym typeface="Symbol"/>
              </a:rPr>
              <a:t>quadrupole</a:t>
            </a:r>
            <a:r>
              <a:rPr lang="en-US" sz="1800" dirty="0" smtClean="0">
                <a:latin typeface="Calibri" pitchFamily="34" charset="0"/>
                <a:sym typeface="Symbol"/>
              </a:rPr>
              <a:t> than on dipole</a:t>
            </a:r>
          </a:p>
          <a:p>
            <a:pPr marL="176213" indent="-176213" algn="l">
              <a:spcBef>
                <a:spcPct val="0"/>
              </a:spcBef>
              <a:buFontTx/>
              <a:buChar char="•"/>
              <a:defRPr/>
            </a:pPr>
            <a:endParaRPr lang="en-US" sz="1800" dirty="0" smtClean="0">
              <a:latin typeface="Calibri" pitchFamily="34" charset="0"/>
            </a:endParaRPr>
          </a:p>
        </p:txBody>
      </p:sp>
      <p:sp>
        <p:nvSpPr>
          <p:cNvPr id="10" name="TextBox 9"/>
          <p:cNvSpPr txBox="1"/>
          <p:nvPr/>
        </p:nvSpPr>
        <p:spPr>
          <a:xfrm>
            <a:off x="4427330" y="3332837"/>
            <a:ext cx="1268424" cy="338554"/>
          </a:xfrm>
          <a:prstGeom prst="rect">
            <a:avLst/>
          </a:prstGeom>
          <a:noFill/>
        </p:spPr>
        <p:txBody>
          <a:bodyPr wrap="none" rtlCol="0">
            <a:spAutoFit/>
          </a:bodyPr>
          <a:lstStyle/>
          <a:p>
            <a:pPr algn="l"/>
            <a:r>
              <a:rPr lang="en-GB" sz="1600" i="1" dirty="0" smtClean="0">
                <a:solidFill>
                  <a:schemeClr val="accent1">
                    <a:lumMod val="75000"/>
                  </a:schemeClr>
                </a:solidFill>
                <a:latin typeface="Calibri" pitchFamily="34" charset="0"/>
                <a:cs typeface="Calibri" pitchFamily="34" charset="0"/>
              </a:rPr>
              <a:t>I(t) (zoom-in)</a:t>
            </a:r>
            <a:endParaRPr lang="en-GB" sz="1600" i="1" dirty="0">
              <a:solidFill>
                <a:schemeClr val="accent1">
                  <a:lumMod val="75000"/>
                </a:schemeClr>
              </a:solidFill>
              <a:latin typeface="Calibri" pitchFamily="34" charset="0"/>
              <a:cs typeface="Calibri" pitchFamily="34" charset="0"/>
            </a:endParaRPr>
          </a:p>
        </p:txBody>
      </p:sp>
      <p:sp>
        <p:nvSpPr>
          <p:cNvPr id="11" name="TextBox 10"/>
          <p:cNvSpPr txBox="1"/>
          <p:nvPr/>
        </p:nvSpPr>
        <p:spPr>
          <a:xfrm>
            <a:off x="336257" y="4005189"/>
            <a:ext cx="1728358"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I*</a:t>
            </a:r>
            <a:r>
              <a:rPr lang="en-GB" sz="1600" i="1" baseline="-25000" dirty="0" smtClean="0">
                <a:solidFill>
                  <a:srgbClr val="FF0000"/>
                </a:solidFill>
                <a:latin typeface="Calibri" pitchFamily="34" charset="0"/>
                <a:cs typeface="Calibri" pitchFamily="34" charset="0"/>
              </a:rPr>
              <a:t>2</a:t>
            </a:r>
            <a:r>
              <a:rPr lang="en-GB" sz="1600" i="1" dirty="0" smtClean="0">
                <a:solidFill>
                  <a:srgbClr val="FF0000"/>
                </a:solidFill>
                <a:latin typeface="Calibri" pitchFamily="34" charset="0"/>
                <a:cs typeface="Calibri" pitchFamily="34" charset="0"/>
              </a:rPr>
              <a:t>(t) (quadrupole)</a:t>
            </a:r>
            <a:endParaRPr lang="en-GB" sz="1600" i="1" dirty="0">
              <a:solidFill>
                <a:srgbClr val="FF0000"/>
              </a:solidFill>
              <a:latin typeface="Calibri" pitchFamily="34" charset="0"/>
              <a:cs typeface="Calibri" pitchFamily="34" charset="0"/>
            </a:endParaRPr>
          </a:p>
        </p:txBody>
      </p:sp>
      <p:sp>
        <p:nvSpPr>
          <p:cNvPr id="12" name="TextBox 11"/>
          <p:cNvSpPr txBox="1"/>
          <p:nvPr/>
        </p:nvSpPr>
        <p:spPr>
          <a:xfrm>
            <a:off x="2216696" y="4758719"/>
            <a:ext cx="1281120" cy="338554"/>
          </a:xfrm>
          <a:prstGeom prst="rect">
            <a:avLst/>
          </a:prstGeom>
          <a:noFill/>
        </p:spPr>
        <p:txBody>
          <a:bodyPr wrap="none" rtlCol="0">
            <a:spAutoFit/>
          </a:bodyPr>
          <a:lstStyle/>
          <a:p>
            <a:pPr algn="l"/>
            <a:r>
              <a:rPr lang="en-GB" sz="1600" i="1" dirty="0" smtClean="0">
                <a:solidFill>
                  <a:srgbClr val="00B050"/>
                </a:solidFill>
                <a:latin typeface="Calibri" pitchFamily="34" charset="0"/>
                <a:cs typeface="Calibri" pitchFamily="34" charset="0"/>
              </a:rPr>
              <a:t>I*</a:t>
            </a:r>
            <a:r>
              <a:rPr lang="en-GB" sz="1600" i="1" baseline="-25000" dirty="0" smtClean="0">
                <a:solidFill>
                  <a:srgbClr val="00B050"/>
                </a:solidFill>
                <a:latin typeface="Calibri" pitchFamily="34" charset="0"/>
                <a:cs typeface="Calibri" pitchFamily="34" charset="0"/>
              </a:rPr>
              <a:t>1</a:t>
            </a:r>
            <a:r>
              <a:rPr lang="en-GB" sz="1600" i="1" dirty="0" smtClean="0">
                <a:solidFill>
                  <a:srgbClr val="00B050"/>
                </a:solidFill>
                <a:latin typeface="Calibri" pitchFamily="34" charset="0"/>
                <a:cs typeface="Calibri" pitchFamily="34" charset="0"/>
              </a:rPr>
              <a:t>(t) (dipole)</a:t>
            </a:r>
            <a:endParaRPr lang="en-GB" sz="1600" i="1" dirty="0">
              <a:solidFill>
                <a:srgbClr val="00B050"/>
              </a:solidFill>
              <a:latin typeface="Calibri" pitchFamily="34" charset="0"/>
              <a:cs typeface="Calibri" pitchFamily="34" charset="0"/>
            </a:endParaRPr>
          </a:p>
        </p:txBody>
      </p:sp>
      <p:cxnSp>
        <p:nvCxnSpPr>
          <p:cNvPr id="13" name="Straight Connector 12"/>
          <p:cNvCxnSpPr>
            <a:stCxn id="11" idx="2"/>
          </p:cNvCxnSpPr>
          <p:nvPr/>
        </p:nvCxnSpPr>
        <p:spPr bwMode="auto">
          <a:xfrm>
            <a:off x="1200436" y="4343743"/>
            <a:ext cx="584212" cy="309393"/>
          </a:xfrm>
          <a:prstGeom prst="line">
            <a:avLst/>
          </a:prstGeom>
          <a:solidFill>
            <a:schemeClr val="accent1"/>
          </a:solidFill>
          <a:ln w="3175" cap="flat" cmpd="sng" algn="ctr">
            <a:solidFill>
              <a:srgbClr val="FF6600"/>
            </a:solidFill>
            <a:prstDash val="solid"/>
            <a:round/>
            <a:headEnd type="none" w="med" len="med"/>
            <a:tailEnd type="stealth" w="sm" len="sm"/>
          </a:ln>
          <a:effectLst/>
        </p:spPr>
      </p:cxnSp>
      <p:cxnSp>
        <p:nvCxnSpPr>
          <p:cNvPr id="14" name="Straight Connector 13"/>
          <p:cNvCxnSpPr/>
          <p:nvPr/>
        </p:nvCxnSpPr>
        <p:spPr bwMode="auto">
          <a:xfrm flipH="1" flipV="1">
            <a:off x="2157069" y="4401108"/>
            <a:ext cx="152081" cy="429557"/>
          </a:xfrm>
          <a:prstGeom prst="line">
            <a:avLst/>
          </a:prstGeom>
          <a:solidFill>
            <a:schemeClr val="accent1"/>
          </a:solidFill>
          <a:ln w="3175" cap="flat" cmpd="sng" algn="ctr">
            <a:solidFill>
              <a:srgbClr val="00CC00"/>
            </a:solidFill>
            <a:prstDash val="solid"/>
            <a:round/>
            <a:headEnd type="none" w="med" len="med"/>
            <a:tailEnd type="stealth" w="sm" len="sm"/>
          </a:ln>
          <a:effectLst/>
        </p:spPr>
      </p:cxnSp>
      <p:cxnSp>
        <p:nvCxnSpPr>
          <p:cNvPr id="15" name="Straight Connector 14"/>
          <p:cNvCxnSpPr>
            <a:stCxn id="10" idx="1"/>
          </p:cNvCxnSpPr>
          <p:nvPr/>
        </p:nvCxnSpPr>
        <p:spPr bwMode="auto">
          <a:xfrm flipH="1">
            <a:off x="4063501" y="3502114"/>
            <a:ext cx="363829" cy="82752"/>
          </a:xfrm>
          <a:prstGeom prst="line">
            <a:avLst/>
          </a:prstGeom>
          <a:solidFill>
            <a:schemeClr val="accent1"/>
          </a:solidFill>
          <a:ln w="3175" cap="flat" cmpd="sng" algn="ctr">
            <a:solidFill>
              <a:schemeClr val="accent1">
                <a:lumMod val="75000"/>
              </a:schemeClr>
            </a:solidFill>
            <a:prstDash val="solid"/>
            <a:round/>
            <a:headEnd type="none" w="med" len="med"/>
            <a:tailEnd type="stealth" w="sm" len="sm"/>
          </a:ln>
          <a:effectLst/>
        </p:spPr>
      </p:cxnSp>
      <p:sp>
        <p:nvSpPr>
          <p:cNvPr id="16" name="TextBox 15"/>
          <p:cNvSpPr txBox="1"/>
          <p:nvPr/>
        </p:nvSpPr>
        <p:spPr>
          <a:xfrm>
            <a:off x="4536971" y="1088740"/>
            <a:ext cx="3440365" cy="338554"/>
          </a:xfrm>
          <a:prstGeom prst="rect">
            <a:avLst/>
          </a:prstGeom>
          <a:noFill/>
        </p:spPr>
        <p:txBody>
          <a:bodyPr wrap="none" rtlCol="0">
            <a:spAutoFit/>
          </a:bodyPr>
          <a:lstStyle/>
          <a:p>
            <a:pPr algn="l"/>
            <a:r>
              <a:rPr lang="en-GB" sz="1600" b="1" i="1" dirty="0" err="1" smtClean="0">
                <a:solidFill>
                  <a:srgbClr val="FF0000"/>
                </a:solidFill>
                <a:latin typeface="Calibri" pitchFamily="34" charset="0"/>
                <a:cs typeface="Calibri" pitchFamily="34" charset="0"/>
              </a:rPr>
              <a:t>quadrupole</a:t>
            </a:r>
            <a:r>
              <a:rPr lang="en-GB" sz="1600" b="1" i="1" dirty="0" smtClean="0">
                <a:solidFill>
                  <a:srgbClr val="FF0000"/>
                </a:solidFill>
                <a:latin typeface="Calibri" pitchFamily="34" charset="0"/>
                <a:cs typeface="Calibri" pitchFamily="34" charset="0"/>
              </a:rPr>
              <a:t> relative </a:t>
            </a:r>
            <a:r>
              <a:rPr lang="en-GB" sz="1600" b="1" i="1" dirty="0">
                <a:solidFill>
                  <a:srgbClr val="FF0000"/>
                </a:solidFill>
                <a:latin typeface="Calibri" pitchFamily="34" charset="0"/>
                <a:cs typeface="Calibri" pitchFamily="34" charset="0"/>
              </a:rPr>
              <a:t>field </a:t>
            </a:r>
            <a:r>
              <a:rPr lang="en-GB" sz="1600" b="1" i="1" dirty="0" smtClean="0">
                <a:solidFill>
                  <a:srgbClr val="FF0000"/>
                </a:solidFill>
                <a:latin typeface="Calibri" pitchFamily="34" charset="0"/>
                <a:cs typeface="Calibri" pitchFamily="34" charset="0"/>
              </a:rPr>
              <a:t>error </a:t>
            </a:r>
            <a:r>
              <a:rPr lang="en-GB" sz="1600" b="1" i="1" dirty="0" smtClean="0">
                <a:solidFill>
                  <a:srgbClr val="FF0000"/>
                </a:solidFill>
                <a:latin typeface="Calibri" pitchFamily="34" charset="0"/>
                <a:cs typeface="Calibri" pitchFamily="34" charset="0"/>
                <a:sym typeface="Symbol"/>
              </a:rPr>
              <a:t> 210</a:t>
            </a:r>
            <a:r>
              <a:rPr lang="en-GB" sz="1600" b="1" i="1" baseline="30000" dirty="0" smtClean="0">
                <a:solidFill>
                  <a:srgbClr val="FF0000"/>
                </a:solidFill>
                <a:latin typeface="Calibri" pitchFamily="34" charset="0"/>
                <a:cs typeface="Calibri" pitchFamily="34" charset="0"/>
                <a:sym typeface="Symbol"/>
              </a:rPr>
              <a:t>-3</a:t>
            </a:r>
            <a:endParaRPr lang="en-GB" sz="1600" b="1" i="1" dirty="0">
              <a:solidFill>
                <a:srgbClr val="FF0000"/>
              </a:solidFill>
              <a:latin typeface="Calibri" pitchFamily="34" charset="0"/>
              <a:cs typeface="Calibri" pitchFamily="34" charset="0"/>
            </a:endParaRPr>
          </a:p>
        </p:txBody>
      </p:sp>
      <p:sp>
        <p:nvSpPr>
          <p:cNvPr id="17" name="TextBox 16"/>
          <p:cNvSpPr txBox="1"/>
          <p:nvPr/>
        </p:nvSpPr>
        <p:spPr>
          <a:xfrm>
            <a:off x="4534154" y="1380004"/>
            <a:ext cx="1083951" cy="338554"/>
          </a:xfrm>
          <a:prstGeom prst="rect">
            <a:avLst/>
          </a:prstGeom>
          <a:noFill/>
        </p:spPr>
        <p:txBody>
          <a:bodyPr wrap="none" rtlCol="0">
            <a:spAutoFit/>
          </a:bodyPr>
          <a:lstStyle/>
          <a:p>
            <a:pPr algn="l"/>
            <a:r>
              <a:rPr lang="en-GB" sz="1600" b="1" i="1" dirty="0" smtClean="0">
                <a:solidFill>
                  <a:srgbClr val="FF0000"/>
                </a:solidFill>
                <a:latin typeface="Calibri" pitchFamily="34" charset="0"/>
                <a:cs typeface="Calibri" pitchFamily="34" charset="0"/>
                <a:sym typeface="Symbol"/>
              </a:rPr>
              <a:t>  </a:t>
            </a:r>
            <a:r>
              <a:rPr lang="en-GB" sz="1600" b="1" i="1" dirty="0" smtClean="0">
                <a:solidFill>
                  <a:srgbClr val="FF0000"/>
                </a:solidFill>
                <a:latin typeface="Calibri" pitchFamily="34" charset="0"/>
                <a:cs typeface="Calibri" pitchFamily="34" charset="0"/>
              </a:rPr>
              <a:t>100</a:t>
            </a:r>
            <a:r>
              <a:rPr lang="en-GB" sz="1600" b="1" i="1" dirty="0" smtClean="0">
                <a:solidFill>
                  <a:srgbClr val="FF0000"/>
                </a:solidFill>
                <a:latin typeface="Calibri" pitchFamily="34" charset="0"/>
                <a:cs typeface="Calibri" pitchFamily="34" charset="0"/>
                <a:sym typeface="Symbol"/>
              </a:rPr>
              <a:t> </a:t>
            </a:r>
            <a:r>
              <a:rPr lang="en-GB" sz="1600" b="1" i="1" dirty="0" err="1" smtClean="0">
                <a:solidFill>
                  <a:srgbClr val="FF0000"/>
                </a:solidFill>
                <a:latin typeface="Calibri" pitchFamily="34" charset="0"/>
                <a:cs typeface="Calibri" pitchFamily="34" charset="0"/>
                <a:sym typeface="Symbol"/>
              </a:rPr>
              <a:t>ms</a:t>
            </a:r>
            <a:endParaRPr lang="en-GB" sz="1600" i="1" dirty="0">
              <a:solidFill>
                <a:srgbClr val="FF0000"/>
              </a:solidFill>
              <a:latin typeface="Calibri" pitchFamily="34" charset="0"/>
              <a:cs typeface="Calibri" pitchFamily="34" charset="0"/>
            </a:endParaRPr>
          </a:p>
        </p:txBody>
      </p:sp>
      <p:sp>
        <p:nvSpPr>
          <p:cNvPr id="18" name="TextBox 17"/>
          <p:cNvSpPr txBox="1"/>
          <p:nvPr/>
        </p:nvSpPr>
        <p:spPr>
          <a:xfrm>
            <a:off x="920552" y="523419"/>
            <a:ext cx="559769" cy="338554"/>
          </a:xfrm>
          <a:prstGeom prst="rect">
            <a:avLst/>
          </a:prstGeom>
          <a:noFill/>
        </p:spPr>
        <p:txBody>
          <a:bodyPr wrap="none" rtlCol="0">
            <a:spAutoFit/>
          </a:bodyPr>
          <a:lstStyle/>
          <a:p>
            <a:pPr algn="l"/>
            <a:r>
              <a:rPr lang="en-GB" sz="1600" i="1" dirty="0" smtClean="0">
                <a:solidFill>
                  <a:schemeClr val="accent2">
                    <a:lumMod val="60000"/>
                    <a:lumOff val="40000"/>
                  </a:schemeClr>
                </a:solidFill>
                <a:latin typeface="Calibri" pitchFamily="34" charset="0"/>
                <a:cs typeface="Calibri" pitchFamily="34" charset="0"/>
              </a:rPr>
              <a:t>B</a:t>
            </a:r>
            <a:r>
              <a:rPr lang="en-GB" sz="1600" i="1" baseline="-25000" dirty="0" smtClean="0">
                <a:solidFill>
                  <a:schemeClr val="accent2">
                    <a:lumMod val="60000"/>
                    <a:lumOff val="40000"/>
                  </a:schemeClr>
                </a:solidFill>
                <a:latin typeface="Calibri" pitchFamily="34" charset="0"/>
                <a:cs typeface="Calibri" pitchFamily="34" charset="0"/>
              </a:rPr>
              <a:t>1</a:t>
            </a:r>
            <a:r>
              <a:rPr lang="en-GB" sz="1600" i="1" dirty="0" smtClean="0">
                <a:solidFill>
                  <a:schemeClr val="accent2">
                    <a:lumMod val="60000"/>
                    <a:lumOff val="40000"/>
                  </a:schemeClr>
                </a:solidFill>
                <a:latin typeface="Calibri" pitchFamily="34" charset="0"/>
                <a:cs typeface="Calibri" pitchFamily="34" charset="0"/>
              </a:rPr>
              <a:t>(t)</a:t>
            </a:r>
            <a:endParaRPr lang="en-GB" sz="1600" i="1" dirty="0">
              <a:solidFill>
                <a:schemeClr val="accent2">
                  <a:lumMod val="60000"/>
                  <a:lumOff val="40000"/>
                </a:schemeClr>
              </a:solidFill>
              <a:latin typeface="Calibri" pitchFamily="34" charset="0"/>
              <a:cs typeface="Calibri" pitchFamily="34" charset="0"/>
            </a:endParaRPr>
          </a:p>
        </p:txBody>
      </p:sp>
      <p:sp>
        <p:nvSpPr>
          <p:cNvPr id="19" name="TextBox 18"/>
          <p:cNvSpPr txBox="1"/>
          <p:nvPr/>
        </p:nvSpPr>
        <p:spPr>
          <a:xfrm>
            <a:off x="432791" y="2204864"/>
            <a:ext cx="559769" cy="338554"/>
          </a:xfrm>
          <a:prstGeom prst="rect">
            <a:avLst/>
          </a:prstGeom>
          <a:noFill/>
        </p:spPr>
        <p:txBody>
          <a:bodyPr wrap="none" rtlCol="0">
            <a:spAutoFit/>
          </a:bodyPr>
          <a:lstStyle/>
          <a:p>
            <a:pPr algn="l"/>
            <a:r>
              <a:rPr lang="en-GB" sz="1600" i="1" dirty="0" smtClean="0">
                <a:solidFill>
                  <a:srgbClr val="FF0000"/>
                </a:solidFill>
                <a:latin typeface="Calibri" pitchFamily="34" charset="0"/>
                <a:cs typeface="Calibri" pitchFamily="34" charset="0"/>
              </a:rPr>
              <a:t>B</a:t>
            </a:r>
            <a:r>
              <a:rPr lang="en-GB" sz="1600" i="1" baseline="-25000" dirty="0" smtClean="0">
                <a:solidFill>
                  <a:srgbClr val="FF0000"/>
                </a:solidFill>
                <a:latin typeface="Calibri" pitchFamily="34" charset="0"/>
                <a:cs typeface="Calibri" pitchFamily="34" charset="0"/>
              </a:rPr>
              <a:t>2</a:t>
            </a:r>
            <a:r>
              <a:rPr lang="en-GB" sz="1600" i="1" dirty="0" smtClean="0">
                <a:solidFill>
                  <a:srgbClr val="FF0000"/>
                </a:solidFill>
                <a:latin typeface="Calibri" pitchFamily="34" charset="0"/>
                <a:cs typeface="Calibri" pitchFamily="34" charset="0"/>
              </a:rPr>
              <a:t>(t)</a:t>
            </a:r>
            <a:endParaRPr lang="en-GB" sz="1600" i="1" dirty="0">
              <a:solidFill>
                <a:srgbClr val="FF0000"/>
              </a:solidFill>
              <a:latin typeface="Calibri" pitchFamily="34" charset="0"/>
              <a:cs typeface="Calibri" pitchFamily="34" charset="0"/>
            </a:endParaRPr>
          </a:p>
        </p:txBody>
      </p:sp>
    </p:spTree>
    <p:extLst>
      <p:ext uri="{BB962C8B-B14F-4D97-AF65-F5344CB8AC3E}">
        <p14:creationId xmlns:p14="http://schemas.microsoft.com/office/powerpoint/2010/main" val="3786672572"/>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Mitigation of eddy current effects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6" name="Rectangle 9"/>
          <p:cNvSpPr>
            <a:spLocks noChangeArrowheads="1"/>
          </p:cNvSpPr>
          <p:nvPr/>
        </p:nvSpPr>
        <p:spPr bwMode="auto">
          <a:xfrm>
            <a:off x="125479" y="476672"/>
            <a:ext cx="96709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Compensation of eddy currents by controlled current overshoot:</a:t>
            </a:r>
          </a:p>
        </p:txBody>
      </p:sp>
      <p:sp>
        <p:nvSpPr>
          <p:cNvPr id="8" name="Rectangle 9"/>
          <p:cNvSpPr>
            <a:spLocks noChangeArrowheads="1"/>
          </p:cNvSpPr>
          <p:nvPr/>
        </p:nvSpPr>
        <p:spPr bwMode="auto">
          <a:xfrm>
            <a:off x="373832" y="4810906"/>
            <a:ext cx="881436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Ideally, a linear overshoot of length 2</a:t>
            </a:r>
            <a:r>
              <a:rPr lang="en-US" sz="1800" dirty="0" smtClean="0">
                <a:latin typeface="Calibri" pitchFamily="34" charset="0"/>
                <a:cs typeface="Tahoma" pitchFamily="34" charset="0"/>
                <a:sym typeface="Symbol"/>
              </a:rPr>
              <a:t> can cancel out completely eddy currents on the flat-top</a:t>
            </a:r>
            <a:endParaRPr lang="en-US" sz="1800" dirty="0" smtClean="0">
              <a:latin typeface="Calibri" pitchFamily="34" charset="0"/>
              <a:cs typeface="Tahoma" pitchFamily="34" charset="0"/>
            </a:endParaRPr>
          </a:p>
        </p:txBody>
      </p:sp>
      <p:pic>
        <p:nvPicPr>
          <p:cNvPr id="1536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6477" y="1196752"/>
            <a:ext cx="4484616" cy="2772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3"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25008" y="1202338"/>
            <a:ext cx="4571622" cy="27667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9"/>
          <p:cNvSpPr>
            <a:spLocks noChangeArrowheads="1"/>
          </p:cNvSpPr>
          <p:nvPr/>
        </p:nvSpPr>
        <p:spPr bwMode="auto">
          <a:xfrm>
            <a:off x="380492" y="1268760"/>
            <a:ext cx="35865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I(t)</a:t>
            </a:r>
          </a:p>
        </p:txBody>
      </p:sp>
      <p:sp>
        <p:nvSpPr>
          <p:cNvPr id="14" name="Rectangle 9"/>
          <p:cNvSpPr>
            <a:spLocks noChangeArrowheads="1"/>
          </p:cNvSpPr>
          <p:nvPr/>
        </p:nvSpPr>
        <p:spPr bwMode="auto">
          <a:xfrm>
            <a:off x="5186758" y="1407259"/>
            <a:ext cx="77435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I*(t)-I(t)</a:t>
            </a:r>
          </a:p>
        </p:txBody>
      </p:sp>
      <p:cxnSp>
        <p:nvCxnSpPr>
          <p:cNvPr id="5" name="Straight Arrow Connector 4"/>
          <p:cNvCxnSpPr/>
          <p:nvPr/>
        </p:nvCxnSpPr>
        <p:spPr bwMode="auto">
          <a:xfrm flipH="1" flipV="1">
            <a:off x="1424608" y="2240869"/>
            <a:ext cx="2448272" cy="2556283"/>
          </a:xfrm>
          <a:prstGeom prst="straightConnector1">
            <a:avLst/>
          </a:prstGeom>
          <a:solidFill>
            <a:schemeClr val="accent1"/>
          </a:solidFill>
          <a:ln w="3175" cap="flat" cmpd="sng" algn="ctr">
            <a:solidFill>
              <a:srgbClr val="00B050"/>
            </a:solidFill>
            <a:prstDash val="solid"/>
            <a:round/>
            <a:headEnd type="none" w="med" len="med"/>
            <a:tailEnd type="arrow"/>
          </a:ln>
          <a:effectLst/>
        </p:spPr>
      </p:cxnSp>
      <p:cxnSp>
        <p:nvCxnSpPr>
          <p:cNvPr id="11" name="Straight Connector 10"/>
          <p:cNvCxnSpPr/>
          <p:nvPr/>
        </p:nvCxnSpPr>
        <p:spPr bwMode="auto">
          <a:xfrm>
            <a:off x="1767694" y="1459384"/>
            <a:ext cx="0" cy="648072"/>
          </a:xfrm>
          <a:prstGeom prst="line">
            <a:avLst/>
          </a:prstGeom>
          <a:solidFill>
            <a:schemeClr val="accent1"/>
          </a:solidFill>
          <a:ln w="3175" cap="flat" cmpd="sng" algn="ctr">
            <a:solidFill>
              <a:schemeClr val="tx1"/>
            </a:solidFill>
            <a:prstDash val="dash"/>
            <a:round/>
            <a:headEnd type="none" w="med" len="med"/>
            <a:tailEnd type="none" w="sm" len="sm"/>
          </a:ln>
          <a:effectLst/>
        </p:spPr>
      </p:cxnSp>
      <p:cxnSp>
        <p:nvCxnSpPr>
          <p:cNvPr id="20" name="Straight Connector 19"/>
          <p:cNvCxnSpPr/>
          <p:nvPr/>
        </p:nvCxnSpPr>
        <p:spPr bwMode="auto">
          <a:xfrm>
            <a:off x="1676636" y="1459384"/>
            <a:ext cx="0" cy="648072"/>
          </a:xfrm>
          <a:prstGeom prst="line">
            <a:avLst/>
          </a:prstGeom>
          <a:solidFill>
            <a:schemeClr val="accent1"/>
          </a:solidFill>
          <a:ln w="3175" cap="flat" cmpd="sng" algn="ctr">
            <a:solidFill>
              <a:schemeClr val="tx1"/>
            </a:solidFill>
            <a:prstDash val="dash"/>
            <a:round/>
            <a:headEnd type="none" w="med" len="med"/>
            <a:tailEnd type="none" w="sm" len="sm"/>
          </a:ln>
          <a:effectLst/>
        </p:spPr>
      </p:cxnSp>
      <p:cxnSp>
        <p:nvCxnSpPr>
          <p:cNvPr id="21" name="Straight Connector 20"/>
          <p:cNvCxnSpPr/>
          <p:nvPr/>
        </p:nvCxnSpPr>
        <p:spPr bwMode="auto">
          <a:xfrm flipH="1">
            <a:off x="1632062" y="1484784"/>
            <a:ext cx="512626" cy="0"/>
          </a:xfrm>
          <a:prstGeom prst="line">
            <a:avLst/>
          </a:prstGeom>
          <a:solidFill>
            <a:schemeClr val="accent1"/>
          </a:solidFill>
          <a:ln w="3175" cap="flat" cmpd="sng" algn="ctr">
            <a:solidFill>
              <a:schemeClr val="tx1"/>
            </a:solidFill>
            <a:prstDash val="dash"/>
            <a:round/>
            <a:headEnd type="none" w="med" len="med"/>
            <a:tailEnd type="none" w="sm" len="sm"/>
          </a:ln>
          <a:effectLst/>
        </p:spPr>
      </p:cxnSp>
      <p:cxnSp>
        <p:nvCxnSpPr>
          <p:cNvPr id="17" name="Straight Arrow Connector 16"/>
          <p:cNvCxnSpPr/>
          <p:nvPr/>
        </p:nvCxnSpPr>
        <p:spPr bwMode="auto">
          <a:xfrm>
            <a:off x="1388604" y="2024844"/>
            <a:ext cx="288032"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cxnSp>
        <p:nvCxnSpPr>
          <p:cNvPr id="27" name="Straight Arrow Connector 26"/>
          <p:cNvCxnSpPr/>
          <p:nvPr/>
        </p:nvCxnSpPr>
        <p:spPr bwMode="auto">
          <a:xfrm flipH="1" flipV="1">
            <a:off x="1784648" y="2024844"/>
            <a:ext cx="288032" cy="0"/>
          </a:xfrm>
          <a:prstGeom prst="straightConnector1">
            <a:avLst/>
          </a:prstGeom>
          <a:solidFill>
            <a:schemeClr val="accent1"/>
          </a:solidFill>
          <a:ln w="25400" cap="flat" cmpd="sng" algn="ctr">
            <a:solidFill>
              <a:schemeClr val="tx1"/>
            </a:solidFill>
            <a:prstDash val="solid"/>
            <a:round/>
            <a:headEnd type="none" w="med" len="med"/>
            <a:tailEnd type="triangle"/>
          </a:ln>
          <a:effectLst/>
        </p:spPr>
      </p:cxnSp>
      <p:sp>
        <p:nvSpPr>
          <p:cNvPr id="28" name="Rectangle 9"/>
          <p:cNvSpPr>
            <a:spLocks noChangeArrowheads="1"/>
          </p:cNvSpPr>
          <p:nvPr/>
        </p:nvSpPr>
        <p:spPr bwMode="auto">
          <a:xfrm>
            <a:off x="1928664" y="1736812"/>
            <a:ext cx="35865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b="1" dirty="0" smtClean="0">
                <a:latin typeface="Calibri" pitchFamily="34" charset="0"/>
                <a:cs typeface="Tahoma" pitchFamily="34" charset="0"/>
              </a:rPr>
              <a:t>2</a:t>
            </a:r>
            <a:r>
              <a:rPr lang="en-US" sz="1800" b="1" dirty="0" smtClean="0">
                <a:latin typeface="Calibri" pitchFamily="34" charset="0"/>
                <a:cs typeface="Tahoma" pitchFamily="34" charset="0"/>
                <a:sym typeface="Symbol"/>
              </a:rPr>
              <a:t></a:t>
            </a:r>
            <a:endParaRPr lang="en-US" sz="1800" b="1" dirty="0" smtClean="0">
              <a:latin typeface="Calibri" pitchFamily="34" charset="0"/>
              <a:cs typeface="Tahoma" pitchFamily="34" charset="0"/>
            </a:endParaRPr>
          </a:p>
        </p:txBody>
      </p:sp>
      <p:sp>
        <p:nvSpPr>
          <p:cNvPr id="29" name="Rectangle 9"/>
          <p:cNvSpPr>
            <a:spLocks noChangeArrowheads="1"/>
          </p:cNvSpPr>
          <p:nvPr/>
        </p:nvSpPr>
        <p:spPr bwMode="auto">
          <a:xfrm>
            <a:off x="6714492" y="1422456"/>
            <a:ext cx="2808312"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b="1" dirty="0" smtClean="0">
                <a:latin typeface="Calibri" pitchFamily="34" charset="0"/>
                <a:cs typeface="Tahoma" pitchFamily="34" charset="0"/>
                <a:sym typeface="Symbol"/>
              </a:rPr>
              <a:t> = L</a:t>
            </a:r>
            <a:r>
              <a:rPr lang="en-US" sz="1800" b="1" baseline="-25000" dirty="0" smtClean="0">
                <a:latin typeface="Calibri" pitchFamily="34" charset="0"/>
                <a:cs typeface="Tahoma" pitchFamily="34" charset="0"/>
                <a:sym typeface="Symbol"/>
              </a:rPr>
              <a:t>e</a:t>
            </a:r>
            <a:r>
              <a:rPr lang="en-US" sz="1800" b="1" dirty="0" smtClean="0">
                <a:latin typeface="Calibri" pitchFamily="34" charset="0"/>
                <a:cs typeface="Tahoma" pitchFamily="34" charset="0"/>
                <a:sym typeface="Symbol"/>
              </a:rPr>
              <a:t>/R</a:t>
            </a:r>
            <a:r>
              <a:rPr lang="en-US" sz="1800" b="1" baseline="-25000" dirty="0" smtClean="0">
                <a:latin typeface="Calibri" pitchFamily="34" charset="0"/>
                <a:cs typeface="Tahoma" pitchFamily="34" charset="0"/>
                <a:sym typeface="Symbol"/>
              </a:rPr>
              <a:t>e</a:t>
            </a:r>
            <a:r>
              <a:rPr lang="en-US" sz="1800" b="1" dirty="0" smtClean="0">
                <a:latin typeface="Calibri" pitchFamily="34" charset="0"/>
                <a:cs typeface="Tahoma" pitchFamily="34" charset="0"/>
                <a:sym typeface="Symbol"/>
              </a:rPr>
              <a:t>=time constant of the eddy currents</a:t>
            </a:r>
            <a:endParaRPr lang="en-US" sz="1800" b="1" dirty="0" smtClean="0">
              <a:latin typeface="Calibri" pitchFamily="34" charset="0"/>
              <a:cs typeface="Tahoma" pitchFamily="34" charset="0"/>
            </a:endParaRPr>
          </a:p>
        </p:txBody>
      </p:sp>
      <p:cxnSp>
        <p:nvCxnSpPr>
          <p:cNvPr id="35" name="Straight Arrow Connector 34"/>
          <p:cNvCxnSpPr/>
          <p:nvPr/>
        </p:nvCxnSpPr>
        <p:spPr bwMode="auto">
          <a:xfrm flipV="1">
            <a:off x="4025280" y="3140969"/>
            <a:ext cx="2295872" cy="1656183"/>
          </a:xfrm>
          <a:prstGeom prst="straightConnector1">
            <a:avLst/>
          </a:prstGeom>
          <a:solidFill>
            <a:schemeClr val="accent1"/>
          </a:solidFill>
          <a:ln w="3175" cap="flat" cmpd="sng" algn="ctr">
            <a:solidFill>
              <a:srgbClr val="00B050"/>
            </a:solidFill>
            <a:prstDash val="solid"/>
            <a:round/>
            <a:headEnd type="none" w="med" len="med"/>
            <a:tailEnd type="arrow"/>
          </a:ln>
          <a:effectLst/>
        </p:spPr>
      </p:cxnSp>
      <p:sp>
        <p:nvSpPr>
          <p:cNvPr id="38" name="Rectangle 9"/>
          <p:cNvSpPr>
            <a:spLocks noChangeArrowheads="1"/>
          </p:cNvSpPr>
          <p:nvPr/>
        </p:nvSpPr>
        <p:spPr bwMode="auto">
          <a:xfrm>
            <a:off x="125478" y="6057292"/>
            <a:ext cx="96709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i="1" dirty="0" smtClean="0">
                <a:latin typeface="Calibri" pitchFamily="34" charset="0"/>
                <a:cs typeface="Tahoma" pitchFamily="34" charset="0"/>
              </a:rPr>
              <a:t>Can this be done with  </a:t>
            </a:r>
            <a:r>
              <a:rPr lang="en-US" sz="1800" i="1" dirty="0" err="1" smtClean="0">
                <a:latin typeface="Calibri" pitchFamily="34" charset="0"/>
                <a:cs typeface="Tahoma" pitchFamily="34" charset="0"/>
              </a:rPr>
              <a:t>I</a:t>
            </a:r>
            <a:r>
              <a:rPr lang="en-US" sz="1800" i="1" baseline="-25000" dirty="0" err="1" smtClean="0">
                <a:latin typeface="Calibri" pitchFamily="34" charset="0"/>
                <a:cs typeface="Tahoma" pitchFamily="34" charset="0"/>
              </a:rPr>
              <a:t>main</a:t>
            </a:r>
            <a:r>
              <a:rPr lang="en-US" sz="1800" i="1" dirty="0" smtClean="0">
                <a:latin typeface="Calibri" pitchFamily="34" charset="0"/>
                <a:cs typeface="Tahoma" pitchFamily="34" charset="0"/>
              </a:rPr>
              <a:t> or I</a:t>
            </a:r>
            <a:r>
              <a:rPr lang="en-US" sz="1800" i="1" baseline="-25000" dirty="0" smtClean="0">
                <a:latin typeface="Calibri" pitchFamily="34" charset="0"/>
                <a:cs typeface="Tahoma" pitchFamily="34" charset="0"/>
              </a:rPr>
              <a:t>F8L</a:t>
            </a:r>
            <a:r>
              <a:rPr lang="en-US" sz="1800" i="1" dirty="0" smtClean="0">
                <a:latin typeface="Calibri" pitchFamily="34" charset="0"/>
                <a:cs typeface="Tahoma" pitchFamily="34" charset="0"/>
              </a:rPr>
              <a:t> ? </a:t>
            </a:r>
            <a:r>
              <a:rPr lang="en-US" sz="1800" dirty="0" smtClean="0">
                <a:latin typeface="Calibri" pitchFamily="34" charset="0"/>
                <a:cs typeface="Tahoma" pitchFamily="34" charset="0"/>
              </a:rPr>
              <a:t> </a:t>
            </a:r>
          </a:p>
        </p:txBody>
      </p:sp>
    </p:spTree>
    <p:extLst>
      <p:ext uri="{BB962C8B-B14F-4D97-AF65-F5344CB8AC3E}">
        <p14:creationId xmlns:p14="http://schemas.microsoft.com/office/powerpoint/2010/main" val="384033511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740532" y="1952835"/>
            <a:ext cx="8451737" cy="2554545"/>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The new B-train system</a:t>
            </a:r>
          </a:p>
          <a:p>
            <a:r>
              <a:rPr lang="en-US" sz="6400" b="1" dirty="0" smtClean="0">
                <a:solidFill>
                  <a:srgbClr val="00B050"/>
                </a:solidFill>
                <a:latin typeface="Calibri" pitchFamily="34" charset="0"/>
                <a:cs typeface="Tahoma" pitchFamily="34" charset="0"/>
              </a:rPr>
              <a:t>functional specifications</a:t>
            </a:r>
            <a:endParaRPr lang="en-GB" sz="6400" b="1" dirty="0">
              <a:solidFill>
                <a:srgbClr val="00B050"/>
              </a:solidFill>
            </a:endParaRPr>
          </a:p>
        </p:txBody>
      </p:sp>
    </p:spTree>
    <p:extLst>
      <p:ext uri="{BB962C8B-B14F-4D97-AF65-F5344CB8AC3E}">
        <p14:creationId xmlns:p14="http://schemas.microsoft.com/office/powerpoint/2010/main" val="390174816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2718123" y="2528900"/>
            <a:ext cx="4439037" cy="1077218"/>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Introduction</a:t>
            </a:r>
            <a:endParaRPr lang="en-GB" sz="6400" b="1" dirty="0">
              <a:solidFill>
                <a:srgbClr val="00B050"/>
              </a:solidFill>
            </a:endParaRPr>
          </a:p>
        </p:txBody>
      </p:sp>
    </p:spTree>
    <p:extLst>
      <p:ext uri="{BB962C8B-B14F-4D97-AF65-F5344CB8AC3E}">
        <p14:creationId xmlns:p14="http://schemas.microsoft.com/office/powerpoint/2010/main" val="1897272347"/>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Why a new B-train</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6" name="Rectangle 9"/>
          <p:cNvSpPr>
            <a:spLocks noChangeArrowheads="1"/>
          </p:cNvSpPr>
          <p:nvPr/>
        </p:nvSpPr>
        <p:spPr bwMode="auto">
          <a:xfrm>
            <a:off x="125479" y="476672"/>
            <a:ext cx="9670915" cy="69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Idea conceived in 2007 and green-lighted by IEFC in 2011.</a:t>
            </a:r>
          </a:p>
          <a:p>
            <a:pPr algn="l"/>
            <a:r>
              <a:rPr lang="en-US" sz="1800" dirty="0" smtClean="0">
                <a:latin typeface="Calibri" pitchFamily="34" charset="0"/>
                <a:cs typeface="Tahoma" pitchFamily="34" charset="0"/>
              </a:rPr>
              <a:t>Main goals evolved over time: </a:t>
            </a:r>
          </a:p>
        </p:txBody>
      </p:sp>
      <p:sp>
        <p:nvSpPr>
          <p:cNvPr id="7" name="Rectangle 6"/>
          <p:cNvSpPr/>
          <p:nvPr/>
        </p:nvSpPr>
        <p:spPr>
          <a:xfrm>
            <a:off x="110001" y="1657876"/>
            <a:ext cx="9649072" cy="3170099"/>
          </a:xfrm>
          <a:prstGeom prst="rect">
            <a:avLst/>
          </a:prstGeom>
        </p:spPr>
        <p:txBody>
          <a:bodyPr wrap="square">
            <a:spAutoFit/>
          </a:bodyPr>
          <a:lstStyle/>
          <a:p>
            <a:pPr marL="457200" indent="-457200" algn="l">
              <a:spcBef>
                <a:spcPct val="0"/>
              </a:spcBef>
              <a:buFont typeface="+mj-lt"/>
              <a:buAutoNum type="arabicPeriod"/>
            </a:pPr>
            <a:r>
              <a:rPr lang="en-US" sz="2400" b="1" dirty="0" smtClean="0">
                <a:solidFill>
                  <a:srgbClr val="00B050"/>
                </a:solidFill>
                <a:latin typeface="Calibri" pitchFamily="34" charset="0"/>
              </a:rPr>
              <a:t>Ensure long-term reliability </a:t>
            </a:r>
            <a:r>
              <a:rPr lang="en-US" sz="2400" dirty="0" smtClean="0">
                <a:solidFill>
                  <a:srgbClr val="00B050"/>
                </a:solidFill>
                <a:latin typeface="Calibri" pitchFamily="34" charset="0"/>
              </a:rPr>
              <a:t/>
            </a:r>
            <a:br>
              <a:rPr lang="en-US" sz="2400" dirty="0" smtClean="0">
                <a:solidFill>
                  <a:srgbClr val="00B050"/>
                </a:solidFill>
                <a:latin typeface="Calibri" pitchFamily="34" charset="0"/>
              </a:rPr>
            </a:br>
            <a:r>
              <a:rPr lang="en-US" sz="1600" i="1" dirty="0">
                <a:solidFill>
                  <a:srgbClr val="000000"/>
                </a:solidFill>
                <a:latin typeface="Calibri" pitchFamily="34" charset="0"/>
              </a:rPr>
              <a:t>concerns about </a:t>
            </a:r>
            <a:r>
              <a:rPr lang="en-US" sz="1600" i="1" dirty="0" smtClean="0">
                <a:solidFill>
                  <a:srgbClr val="000000"/>
                </a:solidFill>
                <a:latin typeface="Calibri" pitchFamily="34" charset="0"/>
              </a:rPr>
              <a:t>spares: peaking strips (PS), old electronics (SPS)</a:t>
            </a:r>
          </a:p>
          <a:p>
            <a:pPr marL="457200" indent="-457200" algn="l">
              <a:spcBef>
                <a:spcPct val="0"/>
              </a:spcBef>
              <a:buFont typeface="+mj-lt"/>
              <a:buAutoNum type="arabicPeriod"/>
            </a:pPr>
            <a:endParaRPr lang="en-US" sz="2400" dirty="0">
              <a:solidFill>
                <a:srgbClr val="000000"/>
              </a:solidFill>
              <a:latin typeface="Calibri" pitchFamily="34" charset="0"/>
            </a:endParaRPr>
          </a:p>
          <a:p>
            <a:pPr marL="457200" indent="-457200" algn="l">
              <a:spcBef>
                <a:spcPct val="0"/>
              </a:spcBef>
              <a:buFont typeface="+mj-lt"/>
              <a:buAutoNum type="arabicPeriod"/>
            </a:pPr>
            <a:r>
              <a:rPr lang="en-US" sz="2400" b="1" dirty="0" smtClean="0">
                <a:solidFill>
                  <a:schemeClr val="accent1">
                    <a:lumMod val="75000"/>
                  </a:schemeClr>
                </a:solidFill>
                <a:latin typeface="Calibri" pitchFamily="34" charset="0"/>
              </a:rPr>
              <a:t>Improve performance and flexibility as requested by users</a:t>
            </a:r>
            <a:r>
              <a:rPr lang="en-US" sz="2400" b="1" dirty="0" smtClean="0">
                <a:solidFill>
                  <a:srgbClr val="000000"/>
                </a:solidFill>
                <a:latin typeface="Calibri" pitchFamily="34" charset="0"/>
              </a:rPr>
              <a:t/>
            </a:r>
            <a:br>
              <a:rPr lang="en-US" sz="2400" b="1" dirty="0" smtClean="0">
                <a:solidFill>
                  <a:srgbClr val="000000"/>
                </a:solidFill>
                <a:latin typeface="Calibri" pitchFamily="34" charset="0"/>
              </a:rPr>
            </a:br>
            <a:r>
              <a:rPr lang="en-US" sz="1600" i="1" dirty="0" smtClean="0">
                <a:solidFill>
                  <a:srgbClr val="000000"/>
                </a:solidFill>
                <a:latin typeface="Calibri" pitchFamily="34" charset="0"/>
              </a:rPr>
              <a:t>higher resolution 0.05 G, higher dB/</a:t>
            </a:r>
            <a:r>
              <a:rPr lang="en-US" sz="1600" i="1" dirty="0" err="1" smtClean="0">
                <a:solidFill>
                  <a:srgbClr val="000000"/>
                </a:solidFill>
                <a:latin typeface="Calibri" pitchFamily="34" charset="0"/>
              </a:rPr>
              <a:t>dt</a:t>
            </a:r>
            <a:r>
              <a:rPr lang="en-US" sz="1600" i="1" dirty="0" smtClean="0">
                <a:solidFill>
                  <a:srgbClr val="000000"/>
                </a:solidFill>
                <a:latin typeface="Calibri" pitchFamily="34" charset="0"/>
              </a:rPr>
              <a:t> for future machines</a:t>
            </a:r>
            <a:br>
              <a:rPr lang="en-US" sz="1600" i="1" dirty="0" smtClean="0">
                <a:solidFill>
                  <a:srgbClr val="000000"/>
                </a:solidFill>
                <a:latin typeface="Calibri" pitchFamily="34" charset="0"/>
              </a:rPr>
            </a:br>
            <a:r>
              <a:rPr lang="en-US" sz="1600" i="1" dirty="0" smtClean="0">
                <a:solidFill>
                  <a:srgbClr val="000000"/>
                </a:solidFill>
                <a:latin typeface="Calibri" pitchFamily="34" charset="0"/>
              </a:rPr>
              <a:t>remove operation constraints and downtime: &lt;50 G flat-bottom due to peaking strips, constraints on cycle sequencing, recurrent timing and synch errors</a:t>
            </a:r>
            <a:r>
              <a:rPr lang="en-US" sz="1600" i="1" dirty="0">
                <a:solidFill>
                  <a:srgbClr val="000000"/>
                </a:solidFill>
                <a:latin typeface="Calibri" pitchFamily="34" charset="0"/>
              </a:rPr>
              <a:t> </a:t>
            </a:r>
            <a:r>
              <a:rPr lang="en-US" sz="1600" i="1" dirty="0" smtClean="0">
                <a:solidFill>
                  <a:srgbClr val="000000"/>
                </a:solidFill>
                <a:latin typeface="Calibri" pitchFamily="34" charset="0"/>
              </a:rPr>
              <a:t>…</a:t>
            </a:r>
          </a:p>
          <a:p>
            <a:pPr marL="457200" indent="-457200" algn="l">
              <a:spcBef>
                <a:spcPct val="0"/>
              </a:spcBef>
              <a:buFont typeface="+mj-lt"/>
              <a:buAutoNum type="arabicPeriod"/>
            </a:pPr>
            <a:endParaRPr lang="en-US" sz="2400" i="1" dirty="0">
              <a:solidFill>
                <a:srgbClr val="000000"/>
              </a:solidFill>
              <a:latin typeface="Calibri" pitchFamily="34" charset="0"/>
            </a:endParaRPr>
          </a:p>
          <a:p>
            <a:pPr marL="457200" indent="-457200" algn="l">
              <a:spcBef>
                <a:spcPct val="0"/>
              </a:spcBef>
              <a:buFont typeface="+mj-lt"/>
              <a:buAutoNum type="arabicPeriod"/>
            </a:pPr>
            <a:r>
              <a:rPr lang="en-US" sz="2400" b="1" dirty="0" smtClean="0">
                <a:solidFill>
                  <a:srgbClr val="FF0000"/>
                </a:solidFill>
                <a:latin typeface="Calibri" pitchFamily="34" charset="0"/>
              </a:rPr>
              <a:t>Correct/extend measurements to counter beam </a:t>
            </a:r>
            <a:r>
              <a:rPr lang="en-US" sz="2400" b="1" dirty="0">
                <a:solidFill>
                  <a:srgbClr val="FF0000"/>
                </a:solidFill>
                <a:latin typeface="Calibri" pitchFamily="34" charset="0"/>
              </a:rPr>
              <a:t>instability</a:t>
            </a:r>
            <a:r>
              <a:rPr lang="en-US" sz="2400" b="1" dirty="0">
                <a:solidFill>
                  <a:srgbClr val="000000"/>
                </a:solidFill>
                <a:latin typeface="Calibri" pitchFamily="34" charset="0"/>
              </a:rPr>
              <a:t> </a:t>
            </a:r>
            <a:br>
              <a:rPr lang="en-US" sz="2400" b="1" dirty="0">
                <a:solidFill>
                  <a:srgbClr val="000000"/>
                </a:solidFill>
                <a:latin typeface="Calibri" pitchFamily="34" charset="0"/>
              </a:rPr>
            </a:br>
            <a:r>
              <a:rPr lang="en-US" sz="1600" i="1" dirty="0">
                <a:solidFill>
                  <a:srgbClr val="000000"/>
                </a:solidFill>
                <a:latin typeface="Calibri" pitchFamily="34" charset="0"/>
              </a:rPr>
              <a:t>(</a:t>
            </a:r>
            <a:r>
              <a:rPr lang="en-US" sz="1600" i="1" dirty="0" smtClean="0">
                <a:solidFill>
                  <a:srgbClr val="000000"/>
                </a:solidFill>
                <a:latin typeface="Calibri" pitchFamily="34" charset="0"/>
              </a:rPr>
              <a:t>e.g. instrument fully F half to cure injection </a:t>
            </a:r>
            <a:r>
              <a:rPr lang="en-US" sz="1600" i="1" dirty="0">
                <a:solidFill>
                  <a:srgbClr val="000000"/>
                </a:solidFill>
                <a:latin typeface="Calibri" pitchFamily="34" charset="0"/>
              </a:rPr>
              <a:t>instabilities observed in </a:t>
            </a:r>
            <a:r>
              <a:rPr lang="en-US" sz="1600" i="1" dirty="0" smtClean="0">
                <a:solidFill>
                  <a:srgbClr val="000000"/>
                </a:solidFill>
                <a:latin typeface="Calibri" pitchFamily="34" charset="0"/>
              </a:rPr>
              <a:t>since </a:t>
            </a:r>
            <a:r>
              <a:rPr lang="en-US" sz="1600" i="1" dirty="0">
                <a:solidFill>
                  <a:srgbClr val="000000"/>
                </a:solidFill>
                <a:latin typeface="Calibri" pitchFamily="34" charset="0"/>
              </a:rPr>
              <a:t>2010</a:t>
            </a:r>
            <a:r>
              <a:rPr lang="en-US" sz="1600" i="1" dirty="0" smtClean="0">
                <a:solidFill>
                  <a:srgbClr val="000000"/>
                </a:solidFill>
                <a:latin typeface="Calibri" pitchFamily="34" charset="0"/>
              </a:rPr>
              <a:t>)</a:t>
            </a:r>
            <a:endParaRPr lang="en-US" sz="1600" i="1" dirty="0">
              <a:solidFill>
                <a:srgbClr val="000000"/>
              </a:solidFill>
              <a:latin typeface="Calibri" pitchFamily="34" charset="0"/>
            </a:endParaRPr>
          </a:p>
        </p:txBody>
      </p:sp>
      <p:sp>
        <p:nvSpPr>
          <p:cNvPr id="8" name="Rectangle 9"/>
          <p:cNvSpPr>
            <a:spLocks noChangeArrowheads="1"/>
          </p:cNvSpPr>
          <p:nvPr/>
        </p:nvSpPr>
        <p:spPr bwMode="auto">
          <a:xfrm>
            <a:off x="99079" y="5866239"/>
            <a:ext cx="967091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r>
              <a:rPr lang="en-US" sz="1800" dirty="0" smtClean="0">
                <a:latin typeface="Calibri" pitchFamily="34" charset="0"/>
                <a:cs typeface="Tahoma" pitchFamily="34" charset="0"/>
              </a:rPr>
              <a:t>Applies to PS in priority; progressively to be extended to SPS, AD and ELENA, PSB (upgraded) and LEIR</a:t>
            </a:r>
          </a:p>
        </p:txBody>
      </p:sp>
    </p:spTree>
    <p:extLst>
      <p:ext uri="{BB962C8B-B14F-4D97-AF65-F5344CB8AC3E}">
        <p14:creationId xmlns:p14="http://schemas.microsoft.com/office/powerpoint/2010/main" val="190854488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p:spPr>
          <p:txBody>
            <a:bodyPr anchor="ctr" anchorCtr="1"/>
            <a:lstStyle/>
            <a:p>
              <a:pPr>
                <a:lnSpc>
                  <a:spcPct val="90000"/>
                </a:lnSpc>
                <a:spcBef>
                  <a:spcPct val="0"/>
                </a:spcBef>
                <a:tabLst>
                  <a:tab pos="809625" algn="l"/>
                </a:tabLst>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B-train upgrade project: aim</a:t>
              </a:r>
              <a:endParaRPr lang="en-US" sz="1400" b="1" baseline="0"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10252" name="Line 4"/>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sp>
          <p:nvSpPr>
            <p:cNvPr id="10253" name="Line 5"/>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grpSp>
      <p:sp>
        <p:nvSpPr>
          <p:cNvPr id="7" name="Rectangle 6"/>
          <p:cNvSpPr/>
          <p:nvPr/>
        </p:nvSpPr>
        <p:spPr>
          <a:xfrm>
            <a:off x="200472" y="476672"/>
            <a:ext cx="9649072" cy="1692771"/>
          </a:xfrm>
          <a:prstGeom prst="rect">
            <a:avLst/>
          </a:prstGeom>
        </p:spPr>
        <p:txBody>
          <a:bodyPr wrap="square">
            <a:spAutoFit/>
          </a:bodyPr>
          <a:lstStyle/>
          <a:p>
            <a:pPr marL="271463" indent="-271463" algn="l">
              <a:spcBef>
                <a:spcPct val="0"/>
              </a:spcBef>
              <a:buFontTx/>
              <a:buChar char="•"/>
            </a:pPr>
            <a:r>
              <a:rPr lang="en-US" sz="2400" dirty="0" smtClean="0">
                <a:solidFill>
                  <a:srgbClr val="000000"/>
                </a:solidFill>
                <a:latin typeface="Calibri" pitchFamily="34" charset="0"/>
              </a:rPr>
              <a:t>All </a:t>
            </a:r>
            <a:r>
              <a:rPr lang="en-US" sz="2400" dirty="0">
                <a:solidFill>
                  <a:srgbClr val="000000"/>
                </a:solidFill>
                <a:latin typeface="Calibri" pitchFamily="34" charset="0"/>
              </a:rPr>
              <a:t>technical solutions </a:t>
            </a:r>
            <a:r>
              <a:rPr lang="en-US" sz="2400" dirty="0" smtClean="0">
                <a:solidFill>
                  <a:srgbClr val="000000"/>
                </a:solidFill>
                <a:latin typeface="Calibri" pitchFamily="34" charset="0"/>
              </a:rPr>
              <a:t>discussed in detail with </a:t>
            </a:r>
            <a:r>
              <a:rPr lang="en-US" sz="2400" dirty="0">
                <a:solidFill>
                  <a:srgbClr val="000000"/>
                </a:solidFill>
                <a:latin typeface="Calibri" pitchFamily="34" charset="0"/>
              </a:rPr>
              <a:t>users: </a:t>
            </a:r>
            <a:r>
              <a:rPr lang="en-US" sz="2400" dirty="0" smtClean="0">
                <a:solidFill>
                  <a:srgbClr val="000000"/>
                </a:solidFill>
                <a:latin typeface="Calibri" pitchFamily="34" charset="0"/>
              </a:rPr>
              <a:t/>
            </a:r>
            <a:br>
              <a:rPr lang="en-US" sz="2400" dirty="0" smtClean="0">
                <a:solidFill>
                  <a:srgbClr val="000000"/>
                </a:solidFill>
                <a:latin typeface="Calibri" pitchFamily="34" charset="0"/>
              </a:rPr>
            </a:br>
            <a:r>
              <a:rPr lang="en-US" sz="2400" dirty="0" smtClean="0">
                <a:solidFill>
                  <a:srgbClr val="000000"/>
                </a:solidFill>
                <a:latin typeface="Calibri" pitchFamily="34" charset="0"/>
              </a:rPr>
              <a:t>operation/power converters/RF/beam diagnostics + control</a:t>
            </a:r>
            <a:br>
              <a:rPr lang="en-US" sz="2400" dirty="0" smtClean="0">
                <a:solidFill>
                  <a:srgbClr val="000000"/>
                </a:solidFill>
                <a:latin typeface="Calibri" pitchFamily="34" charset="0"/>
              </a:rPr>
            </a:br>
            <a:endParaRPr lang="en-US" sz="1600" dirty="0">
              <a:solidFill>
                <a:srgbClr val="000000"/>
              </a:solidFill>
              <a:latin typeface="Calibri" pitchFamily="34" charset="0"/>
            </a:endParaRPr>
          </a:p>
          <a:p>
            <a:pPr marL="271463" indent="-271463" algn="l">
              <a:spcBef>
                <a:spcPct val="0"/>
              </a:spcBef>
              <a:buFontTx/>
              <a:buChar char="•"/>
            </a:pPr>
            <a:r>
              <a:rPr lang="en-US" sz="2400" dirty="0" smtClean="0">
                <a:solidFill>
                  <a:srgbClr val="000000"/>
                </a:solidFill>
                <a:latin typeface="Calibri" pitchFamily="34" charset="0"/>
              </a:rPr>
              <a:t>Progressive upgrade </a:t>
            </a:r>
            <a:r>
              <a:rPr lang="en-US" sz="2400" u="sng" dirty="0" smtClean="0">
                <a:solidFill>
                  <a:srgbClr val="000000"/>
                </a:solidFill>
                <a:latin typeface="Calibri" pitchFamily="34" charset="0"/>
              </a:rPr>
              <a:t>in parallel</a:t>
            </a:r>
            <a:r>
              <a:rPr lang="en-US" sz="2400" dirty="0" smtClean="0">
                <a:solidFill>
                  <a:srgbClr val="000000"/>
                </a:solidFill>
                <a:latin typeface="Calibri" pitchFamily="34" charset="0"/>
              </a:rPr>
              <a:t> with existing system </a:t>
            </a:r>
            <a:br>
              <a:rPr lang="en-US" sz="2400" dirty="0" smtClean="0">
                <a:solidFill>
                  <a:srgbClr val="000000"/>
                </a:solidFill>
                <a:latin typeface="Calibri" pitchFamily="34" charset="0"/>
              </a:rPr>
            </a:br>
            <a:r>
              <a:rPr lang="en-US" sz="1600" i="1" dirty="0" smtClean="0">
                <a:solidFill>
                  <a:srgbClr val="000000"/>
                </a:solidFill>
                <a:latin typeface="Calibri" pitchFamily="34" charset="0"/>
              </a:rPr>
              <a:t>(for cross-check and as a fallback solution )</a:t>
            </a:r>
          </a:p>
        </p:txBody>
      </p:sp>
      <p:graphicFrame>
        <p:nvGraphicFramePr>
          <p:cNvPr id="2" name="Table 1"/>
          <p:cNvGraphicFramePr>
            <a:graphicFrameLocks noGrp="1"/>
          </p:cNvGraphicFramePr>
          <p:nvPr>
            <p:extLst>
              <p:ext uri="{D42A27DB-BD31-4B8C-83A1-F6EECF244321}">
                <p14:modId xmlns:p14="http://schemas.microsoft.com/office/powerpoint/2010/main" val="2218325266"/>
              </p:ext>
            </p:extLst>
          </p:nvPr>
        </p:nvGraphicFramePr>
        <p:xfrm>
          <a:off x="200472" y="2636912"/>
          <a:ext cx="9469052" cy="2296160"/>
        </p:xfrm>
        <a:graphic>
          <a:graphicData uri="http://schemas.openxmlformats.org/drawingml/2006/table">
            <a:tbl>
              <a:tblPr firstRow="1" bandRow="1">
                <a:tableStyleId>{BDBED569-4797-4DF1-A0F4-6AAB3CD982D8}</a:tableStyleId>
              </a:tblPr>
              <a:tblGrid>
                <a:gridCol w="2088232"/>
                <a:gridCol w="5688632"/>
                <a:gridCol w="1692188"/>
              </a:tblGrid>
              <a:tr h="370840">
                <a:tc>
                  <a:txBody>
                    <a:bodyPr/>
                    <a:lstStyle/>
                    <a:p>
                      <a:r>
                        <a:rPr lang="en-GB" dirty="0" smtClean="0">
                          <a:latin typeface="Calibri" pitchFamily="34" charset="0"/>
                          <a:cs typeface="Calibri" pitchFamily="34" charset="0"/>
                        </a:rPr>
                        <a:t>Phase</a:t>
                      </a:r>
                      <a:endParaRPr lang="en-GB" dirty="0">
                        <a:latin typeface="Calibri" pitchFamily="34" charset="0"/>
                        <a:cs typeface="Calibri" pitchFamily="34" charset="0"/>
                      </a:endParaRPr>
                    </a:p>
                  </a:txBody>
                  <a:tcPr/>
                </a:tc>
                <a:tc>
                  <a:txBody>
                    <a:bodyPr/>
                    <a:lstStyle/>
                    <a:p>
                      <a:pPr algn="l"/>
                      <a:r>
                        <a:rPr lang="en-GB" dirty="0" smtClean="0">
                          <a:latin typeface="Calibri" pitchFamily="34" charset="0"/>
                          <a:cs typeface="Calibri" pitchFamily="34" charset="0"/>
                        </a:rPr>
                        <a:t>Objectives</a:t>
                      </a:r>
                      <a:endParaRPr lang="en-GB" dirty="0">
                        <a:latin typeface="Calibri" pitchFamily="34" charset="0"/>
                        <a:cs typeface="Calibri" pitchFamily="34" charset="0"/>
                      </a:endParaRPr>
                    </a:p>
                  </a:txBody>
                  <a:tcPr/>
                </a:tc>
                <a:tc>
                  <a:txBody>
                    <a:bodyPr/>
                    <a:lstStyle/>
                    <a:p>
                      <a:pPr algn="ctr"/>
                      <a:r>
                        <a:rPr lang="en-GB" dirty="0" smtClean="0">
                          <a:latin typeface="Calibri" pitchFamily="34" charset="0"/>
                          <a:cs typeface="Calibri" pitchFamily="34" charset="0"/>
                        </a:rPr>
                        <a:t>Time</a:t>
                      </a:r>
                      <a:r>
                        <a:rPr lang="en-GB" baseline="0" dirty="0" smtClean="0">
                          <a:latin typeface="Calibri" pitchFamily="34" charset="0"/>
                          <a:cs typeface="Calibri" pitchFamily="34" charset="0"/>
                        </a:rPr>
                        <a:t> frame</a:t>
                      </a:r>
                      <a:endParaRPr lang="en-GB" dirty="0">
                        <a:latin typeface="Calibri" pitchFamily="34" charset="0"/>
                        <a:cs typeface="Calibri" pitchFamily="34" charset="0"/>
                      </a:endParaRPr>
                    </a:p>
                  </a:txBody>
                  <a:tcPr/>
                </a:tc>
              </a:tr>
              <a:tr h="370840">
                <a:tc>
                  <a:txBody>
                    <a:bodyPr/>
                    <a:lstStyle/>
                    <a:p>
                      <a:r>
                        <a:rPr lang="en-GB" b="1" dirty="0" smtClean="0">
                          <a:latin typeface="Calibri" pitchFamily="34" charset="0"/>
                          <a:cs typeface="Calibri" pitchFamily="34" charset="0"/>
                        </a:rPr>
                        <a:t>I – Component test</a:t>
                      </a:r>
                      <a:endParaRPr lang="en-GB" b="1" dirty="0">
                        <a:latin typeface="Calibri" pitchFamily="34" charset="0"/>
                        <a:cs typeface="Calibri" pitchFamily="34" charset="0"/>
                      </a:endParaRPr>
                    </a:p>
                  </a:txBody>
                  <a:tcPr/>
                </a:tc>
                <a:tc>
                  <a:txBody>
                    <a:bodyPr/>
                    <a:lstStyle/>
                    <a:p>
                      <a:pPr marL="285750" indent="-285750">
                        <a:buFont typeface="Arial" pitchFamily="34" charset="0"/>
                        <a:buChar char="•"/>
                      </a:pPr>
                      <a:r>
                        <a:rPr lang="en-GB" dirty="0" smtClean="0">
                          <a:latin typeface="Calibri" pitchFamily="34" charset="0"/>
                          <a:cs typeface="Calibri" pitchFamily="34" charset="0"/>
                        </a:rPr>
                        <a:t>Test flux</a:t>
                      </a:r>
                      <a:r>
                        <a:rPr lang="en-GB" baseline="0" dirty="0" smtClean="0">
                          <a:latin typeface="Calibri" pitchFamily="34" charset="0"/>
                          <a:cs typeface="Calibri" pitchFamily="34" charset="0"/>
                        </a:rPr>
                        <a:t> </a:t>
                      </a:r>
                      <a:r>
                        <a:rPr lang="en-GB" dirty="0" smtClean="0">
                          <a:latin typeface="Calibri" pitchFamily="34" charset="0"/>
                          <a:cs typeface="Calibri" pitchFamily="34" charset="0"/>
                        </a:rPr>
                        <a:t>integration and correction algorithms</a:t>
                      </a:r>
                    </a:p>
                    <a:p>
                      <a:pPr marL="285750" indent="-285750">
                        <a:buFont typeface="Arial" pitchFamily="34" charset="0"/>
                        <a:buChar char="•"/>
                      </a:pPr>
                      <a:r>
                        <a:rPr lang="en-GB" dirty="0" smtClean="0">
                          <a:latin typeface="Calibri" pitchFamily="34" charset="0"/>
                          <a:cs typeface="Calibri" pitchFamily="34" charset="0"/>
                        </a:rPr>
                        <a:t>Test</a:t>
                      </a:r>
                      <a:r>
                        <a:rPr lang="en-GB" baseline="0" dirty="0" smtClean="0">
                          <a:latin typeface="Calibri" pitchFamily="34" charset="0"/>
                          <a:cs typeface="Calibri" pitchFamily="34" charset="0"/>
                        </a:rPr>
                        <a:t> i</a:t>
                      </a:r>
                      <a:r>
                        <a:rPr lang="en-GB" dirty="0" smtClean="0">
                          <a:latin typeface="Calibri" pitchFamily="34" charset="0"/>
                          <a:cs typeface="Calibri" pitchFamily="34" charset="0"/>
                        </a:rPr>
                        <a:t>ndividual electronic cards and components</a:t>
                      </a:r>
                    </a:p>
                    <a:p>
                      <a:pPr marL="285750" indent="-285750">
                        <a:buFont typeface="Arial" pitchFamily="34" charset="0"/>
                        <a:buChar char="•"/>
                      </a:pPr>
                      <a:r>
                        <a:rPr lang="en-GB" b="0" u="none" dirty="0" smtClean="0">
                          <a:latin typeface="Calibri" pitchFamily="34" charset="0"/>
                          <a:cs typeface="Calibri" pitchFamily="34" charset="0"/>
                        </a:rPr>
                        <a:t>Compute offline </a:t>
                      </a:r>
                      <a:r>
                        <a:rPr lang="en-GB" b="0" i="1" u="none" dirty="0" smtClean="0">
                          <a:latin typeface="Calibri" pitchFamily="34" charset="0"/>
                          <a:cs typeface="Calibri" pitchFamily="34" charset="0"/>
                        </a:rPr>
                        <a:t>B(t) </a:t>
                      </a:r>
                      <a:r>
                        <a:rPr lang="en-GB" b="0" i="0" u="none" dirty="0" smtClean="0">
                          <a:latin typeface="Calibri" pitchFamily="34" charset="0"/>
                          <a:cs typeface="Calibri" pitchFamily="34" charset="0"/>
                        </a:rPr>
                        <a:t>and </a:t>
                      </a:r>
                      <a:r>
                        <a:rPr lang="en-GB" b="0" u="none" dirty="0" smtClean="0">
                          <a:solidFill>
                            <a:srgbClr val="FF0000"/>
                          </a:solidFill>
                          <a:latin typeface="Calibri" pitchFamily="34" charset="0"/>
                          <a:cs typeface="Calibri" pitchFamily="34" charset="0"/>
                        </a:rPr>
                        <a:t>validate vs. beam behaviour</a:t>
                      </a:r>
                    </a:p>
                  </a:txBody>
                  <a:tcPr/>
                </a:tc>
                <a:tc>
                  <a:txBody>
                    <a:bodyPr/>
                    <a:lstStyle/>
                    <a:p>
                      <a:pPr algn="ctr"/>
                      <a:r>
                        <a:rPr lang="en-GB" baseline="0" dirty="0" smtClean="0">
                          <a:latin typeface="Calibri" pitchFamily="34" charset="0"/>
                          <a:cs typeface="Calibri" pitchFamily="34" charset="0"/>
                        </a:rPr>
                        <a:t>2012</a:t>
                      </a:r>
                      <a:endParaRPr lang="en-GB" dirty="0">
                        <a:latin typeface="Calibri" pitchFamily="34" charset="0"/>
                        <a:cs typeface="Calibri" pitchFamily="34" charset="0"/>
                      </a:endParaRPr>
                    </a:p>
                  </a:txBody>
                  <a:tcPr/>
                </a:tc>
              </a:tr>
              <a:tr h="370840">
                <a:tc>
                  <a:txBody>
                    <a:bodyPr/>
                    <a:lstStyle/>
                    <a:p>
                      <a:r>
                        <a:rPr lang="en-GB" b="1" dirty="0" smtClean="0">
                          <a:latin typeface="Calibri" pitchFamily="34" charset="0"/>
                          <a:cs typeface="Calibri" pitchFamily="34" charset="0"/>
                        </a:rPr>
                        <a:t>II – System test</a:t>
                      </a:r>
                      <a:endParaRPr lang="en-GB" b="1" dirty="0">
                        <a:latin typeface="Calibri" pitchFamily="34" charset="0"/>
                        <a:cs typeface="Calibri" pitchFamily="34" charset="0"/>
                      </a:endParaRPr>
                    </a:p>
                  </a:txBody>
                  <a:tcPr/>
                </a:tc>
                <a:tc>
                  <a:txBody>
                    <a:bodyPr/>
                    <a:lstStyle/>
                    <a:p>
                      <a:r>
                        <a:rPr lang="en-GB" i="0" dirty="0" smtClean="0">
                          <a:latin typeface="Calibri" pitchFamily="34" charset="0"/>
                          <a:cs typeface="Calibri" pitchFamily="34" charset="0"/>
                        </a:rPr>
                        <a:t>Minimal viability test: broadcast</a:t>
                      </a:r>
                      <a:r>
                        <a:rPr lang="en-GB" i="1" dirty="0" smtClean="0">
                          <a:latin typeface="Calibri" pitchFamily="34" charset="0"/>
                          <a:cs typeface="Calibri" pitchFamily="34" charset="0"/>
                        </a:rPr>
                        <a:t> </a:t>
                      </a:r>
                      <a:r>
                        <a:rPr lang="en-GB" i="0" dirty="0" smtClean="0">
                          <a:latin typeface="Calibri" pitchFamily="34" charset="0"/>
                          <a:cs typeface="Calibri" pitchFamily="34" charset="0"/>
                        </a:rPr>
                        <a:t>simplified</a:t>
                      </a:r>
                      <a:r>
                        <a:rPr lang="en-GB" i="1" baseline="0" dirty="0" smtClean="0">
                          <a:latin typeface="Calibri" pitchFamily="34" charset="0"/>
                          <a:cs typeface="Calibri" pitchFamily="34" charset="0"/>
                        </a:rPr>
                        <a:t> </a:t>
                      </a:r>
                      <a:r>
                        <a:rPr lang="en-GB" i="1" dirty="0" smtClean="0">
                          <a:latin typeface="Calibri" pitchFamily="34" charset="0"/>
                          <a:cs typeface="Calibri" pitchFamily="34" charset="0"/>
                        </a:rPr>
                        <a:t>B(t)</a:t>
                      </a:r>
                      <a:r>
                        <a:rPr lang="en-GB" i="1" baseline="0" dirty="0" smtClean="0">
                          <a:latin typeface="Calibri" pitchFamily="34" charset="0"/>
                          <a:cs typeface="Calibri" pitchFamily="34" charset="0"/>
                        </a:rPr>
                        <a:t> </a:t>
                      </a:r>
                      <a:r>
                        <a:rPr lang="en-GB" i="0" baseline="0" dirty="0" smtClean="0">
                          <a:latin typeface="Calibri" pitchFamily="34" charset="0"/>
                          <a:cs typeface="Calibri" pitchFamily="34" charset="0"/>
                        </a:rPr>
                        <a:t>to POPS and/or RF </a:t>
                      </a:r>
                      <a:r>
                        <a:rPr lang="en-GB" i="0" u="sng" baseline="0" dirty="0" smtClean="0">
                          <a:latin typeface="Calibri" pitchFamily="34" charset="0"/>
                          <a:cs typeface="Calibri" pitchFamily="34" charset="0"/>
                        </a:rPr>
                        <a:t>with beam</a:t>
                      </a:r>
                    </a:p>
                  </a:txBody>
                  <a:tcPr/>
                </a:tc>
                <a:tc>
                  <a:txBody>
                    <a:bodyPr/>
                    <a:lstStyle/>
                    <a:p>
                      <a:pPr algn="ctr"/>
                      <a:r>
                        <a:rPr lang="en-GB" dirty="0" smtClean="0">
                          <a:latin typeface="Calibri" pitchFamily="34" charset="0"/>
                          <a:cs typeface="Calibri" pitchFamily="34" charset="0"/>
                        </a:rPr>
                        <a:t>Nov-Dec 2012</a:t>
                      </a:r>
                      <a:endParaRPr lang="en-GB" dirty="0">
                        <a:latin typeface="Calibri" pitchFamily="34" charset="0"/>
                        <a:cs typeface="Calibri" pitchFamily="34" charset="0"/>
                      </a:endParaRPr>
                    </a:p>
                  </a:txBody>
                  <a:tcPr/>
                </a:tc>
              </a:tr>
              <a:tr h="370840">
                <a:tc>
                  <a:txBody>
                    <a:bodyPr/>
                    <a:lstStyle/>
                    <a:p>
                      <a:r>
                        <a:rPr lang="en-GB" b="1" dirty="0" smtClean="0">
                          <a:latin typeface="Calibri" pitchFamily="34" charset="0"/>
                          <a:cs typeface="Calibri" pitchFamily="34" charset="0"/>
                        </a:rPr>
                        <a:t>Deployment</a:t>
                      </a:r>
                      <a:endParaRPr lang="en-GB" b="1" dirty="0">
                        <a:latin typeface="Calibri" pitchFamily="34" charset="0"/>
                        <a:cs typeface="Calibri" pitchFamily="34" charset="0"/>
                      </a:endParaRPr>
                    </a:p>
                  </a:txBody>
                  <a:tcPr/>
                </a:tc>
                <a:tc>
                  <a:txBody>
                    <a:bodyPr/>
                    <a:lstStyle/>
                    <a:p>
                      <a:r>
                        <a:rPr lang="en-GB" dirty="0" smtClean="0">
                          <a:latin typeface="Calibri" pitchFamily="34" charset="0"/>
                          <a:cs typeface="Calibri" pitchFamily="34" charset="0"/>
                        </a:rPr>
                        <a:t>Replace current</a:t>
                      </a:r>
                      <a:r>
                        <a:rPr lang="en-GB" baseline="0" dirty="0" smtClean="0">
                          <a:latin typeface="Calibri" pitchFamily="34" charset="0"/>
                          <a:cs typeface="Calibri" pitchFamily="34" charset="0"/>
                        </a:rPr>
                        <a:t> system</a:t>
                      </a:r>
                      <a:endParaRPr lang="en-GB" dirty="0">
                        <a:latin typeface="Calibri" pitchFamily="34" charset="0"/>
                        <a:cs typeface="Calibri" pitchFamily="34" charset="0"/>
                      </a:endParaRPr>
                    </a:p>
                  </a:txBody>
                  <a:tcPr/>
                </a:tc>
                <a:tc>
                  <a:txBody>
                    <a:bodyPr/>
                    <a:lstStyle/>
                    <a:p>
                      <a:pPr algn="ctr"/>
                      <a:r>
                        <a:rPr lang="en-GB" dirty="0" smtClean="0">
                          <a:latin typeface="Calibri" pitchFamily="34" charset="0"/>
                          <a:cs typeface="Calibri" pitchFamily="34" charset="0"/>
                        </a:rPr>
                        <a:t>LS1</a:t>
                      </a:r>
                      <a:endParaRPr lang="en-GB" dirty="0">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295848362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lvl="0">
                <a:lnSpc>
                  <a:spcPct val="90000"/>
                </a:lnSpc>
                <a:spcBef>
                  <a:spcPct val="0"/>
                </a:spcBef>
                <a:defRPr/>
              </a:pPr>
              <a:r>
                <a:rPr lang="en-US" sz="1400" b="1" dirty="0">
                  <a:solidFill>
                    <a:srgbClr val="FFFFFF"/>
                  </a:solidFill>
                  <a:effectLst>
                    <a:outerShdw blurRad="38100" dist="38100" dir="2700000" algn="tl">
                      <a:srgbClr val="919191"/>
                    </a:outerShdw>
                  </a:effectLst>
                  <a:latin typeface="Verdana" pitchFamily="34" charset="0"/>
                  <a:sym typeface="Symbol" pitchFamily="18" charset="2"/>
                </a:rPr>
                <a:t>Functional specifications – B(t) integration</a:t>
              </a: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sp>
        <p:nvSpPr>
          <p:cNvPr id="7" name="Rectangle 6"/>
          <p:cNvSpPr/>
          <p:nvPr/>
        </p:nvSpPr>
        <p:spPr>
          <a:xfrm>
            <a:off x="2443290" y="5760549"/>
            <a:ext cx="5385962" cy="584775"/>
          </a:xfrm>
          <a:prstGeom prst="rect">
            <a:avLst/>
          </a:prstGeom>
        </p:spPr>
        <p:txBody>
          <a:bodyPr wrap="none">
            <a:spAutoFit/>
          </a:bodyPr>
          <a:lstStyle/>
          <a:p>
            <a:pPr>
              <a:spcBef>
                <a:spcPts val="0"/>
              </a:spcBef>
            </a:pPr>
            <a:r>
              <a:rPr lang="en-US" sz="1600" dirty="0">
                <a:latin typeface="Calibri" pitchFamily="34" charset="0"/>
                <a:cs typeface="Tahoma" pitchFamily="34" charset="0"/>
              </a:rPr>
              <a:t>N </a:t>
            </a:r>
            <a:r>
              <a:rPr lang="en-US" sz="1600" dirty="0" smtClean="0">
                <a:latin typeface="Calibri" pitchFamily="34" charset="0"/>
                <a:cs typeface="Tahoma" pitchFamily="34" charset="0"/>
              </a:rPr>
              <a:t>different marker </a:t>
            </a:r>
            <a:r>
              <a:rPr lang="en-US" sz="1600" dirty="0">
                <a:latin typeface="Calibri" pitchFamily="34" charset="0"/>
                <a:cs typeface="Tahoma" pitchFamily="34" charset="0"/>
              </a:rPr>
              <a:t>levels </a:t>
            </a:r>
            <a:r>
              <a:rPr lang="en-US" sz="1600" dirty="0">
                <a:latin typeface="Calibri" pitchFamily="34" charset="0"/>
                <a:cs typeface="Tahoma" pitchFamily="34" charset="0"/>
                <a:sym typeface="Symbol"/>
              </a:rPr>
              <a:t> up to 4 N corrections per </a:t>
            </a:r>
            <a:r>
              <a:rPr lang="en-US" sz="1600" dirty="0" smtClean="0">
                <a:latin typeface="Calibri" pitchFamily="34" charset="0"/>
                <a:cs typeface="Tahoma" pitchFamily="34" charset="0"/>
                <a:sym typeface="Symbol"/>
              </a:rPr>
              <a:t>cycle</a:t>
            </a:r>
          </a:p>
          <a:p>
            <a:pPr>
              <a:spcBef>
                <a:spcPts val="0"/>
              </a:spcBef>
            </a:pPr>
            <a:r>
              <a:rPr lang="en-US" sz="1600" dirty="0" smtClean="0">
                <a:latin typeface="Calibri" pitchFamily="34" charset="0"/>
                <a:cs typeface="Tahoma" pitchFamily="34" charset="0"/>
                <a:sym typeface="Symbol"/>
              </a:rPr>
              <a:t>Corrections smeared over a certain t to avoid sudden jumps</a:t>
            </a:r>
            <a:endParaRPr lang="en-US" sz="1600" dirty="0">
              <a:latin typeface="Calibri" pitchFamily="34" charset="0"/>
              <a:cs typeface="Tahoma" pitchFamily="34" charset="0"/>
            </a:endParaRPr>
          </a:p>
        </p:txBody>
      </p:sp>
      <p:grpSp>
        <p:nvGrpSpPr>
          <p:cNvPr id="11" name="Group 10"/>
          <p:cNvGrpSpPr/>
          <p:nvPr/>
        </p:nvGrpSpPr>
        <p:grpSpPr>
          <a:xfrm>
            <a:off x="5275510" y="2735150"/>
            <a:ext cx="4600170" cy="1198119"/>
            <a:chOff x="5275510" y="2302889"/>
            <a:chExt cx="4600170" cy="1198119"/>
          </a:xfrm>
        </p:grpSpPr>
        <p:sp>
          <p:nvSpPr>
            <p:cNvPr id="3" name="Rectangle 2"/>
            <p:cNvSpPr/>
            <p:nvPr/>
          </p:nvSpPr>
          <p:spPr>
            <a:xfrm>
              <a:off x="5275510" y="2302889"/>
              <a:ext cx="4600170" cy="584775"/>
            </a:xfrm>
            <a:prstGeom prst="rect">
              <a:avLst/>
            </a:prstGeom>
          </p:spPr>
          <p:txBody>
            <a:bodyPr wrap="none">
              <a:spAutoFit/>
            </a:bodyPr>
            <a:lstStyle/>
            <a:p>
              <a:r>
                <a:rPr lang="en-US" sz="1600" dirty="0" smtClean="0">
                  <a:latin typeface="Calibri" pitchFamily="34" charset="0"/>
                  <a:cs typeface="Tahoma" pitchFamily="34" charset="0"/>
                </a:rPr>
                <a:t>ADC offset (</a:t>
              </a:r>
              <a:r>
                <a:rPr lang="en-US" sz="1600" dirty="0" smtClean="0">
                  <a:latin typeface="Calibri" pitchFamily="34" charset="0"/>
                  <a:cs typeface="Tahoma" pitchFamily="34" charset="0"/>
                  <a:sym typeface="Symbol"/>
                </a:rPr>
                <a:t> integrator drift</a:t>
              </a:r>
              <a:r>
                <a:rPr lang="en-US" sz="1600" dirty="0" smtClean="0">
                  <a:latin typeface="Calibri" pitchFamily="34" charset="0"/>
                  <a:cs typeface="Tahoma" pitchFamily="34" charset="0"/>
                </a:rPr>
                <a:t>) </a:t>
              </a:r>
              <a:br>
                <a:rPr lang="en-US" sz="1600" dirty="0" smtClean="0">
                  <a:latin typeface="Calibri" pitchFamily="34" charset="0"/>
                  <a:cs typeface="Tahoma" pitchFamily="34" charset="0"/>
                </a:rPr>
              </a:br>
              <a:r>
                <a:rPr lang="en-US" sz="1600" dirty="0" smtClean="0">
                  <a:latin typeface="Calibri" pitchFamily="34" charset="0"/>
                  <a:cs typeface="Tahoma" pitchFamily="34" charset="0"/>
                </a:rPr>
                <a:t>updated every time the same marker level is reached</a:t>
              </a:r>
              <a:endParaRPr lang="en-US" sz="1600" dirty="0"/>
            </a:p>
          </p:txBody>
        </p:sp>
        <p:cxnSp>
          <p:nvCxnSpPr>
            <p:cNvPr id="9" name="Straight Arrow Connector 8"/>
            <p:cNvCxnSpPr/>
            <p:nvPr/>
          </p:nvCxnSpPr>
          <p:spPr bwMode="auto">
            <a:xfrm>
              <a:off x="8229364" y="2887664"/>
              <a:ext cx="468052" cy="613344"/>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grpSp>
        <p:nvGrpSpPr>
          <p:cNvPr id="15" name="Group 14"/>
          <p:cNvGrpSpPr/>
          <p:nvPr/>
        </p:nvGrpSpPr>
        <p:grpSpPr>
          <a:xfrm>
            <a:off x="5241032" y="4212953"/>
            <a:ext cx="4731103" cy="1277198"/>
            <a:chOff x="5241032" y="3780692"/>
            <a:chExt cx="4731103" cy="1277198"/>
          </a:xfrm>
        </p:grpSpPr>
        <p:sp>
          <p:nvSpPr>
            <p:cNvPr id="10" name="Rectangle 9"/>
            <p:cNvSpPr/>
            <p:nvPr/>
          </p:nvSpPr>
          <p:spPr>
            <a:xfrm>
              <a:off x="5241032" y="4473115"/>
              <a:ext cx="4731103" cy="584775"/>
            </a:xfrm>
            <a:prstGeom prst="rect">
              <a:avLst/>
            </a:prstGeom>
          </p:spPr>
          <p:txBody>
            <a:bodyPr wrap="none">
              <a:spAutoFit/>
            </a:bodyPr>
            <a:lstStyle/>
            <a:p>
              <a:r>
                <a:rPr lang="en-US" sz="1600" dirty="0" smtClean="0">
                  <a:latin typeface="Calibri" pitchFamily="34" charset="0"/>
                  <a:cs typeface="Tahoma" pitchFamily="34" charset="0"/>
                </a:rPr>
                <a:t>Integrator gain </a:t>
              </a:r>
              <a:br>
                <a:rPr lang="en-US" sz="1600" dirty="0" smtClean="0">
                  <a:latin typeface="Calibri" pitchFamily="34" charset="0"/>
                  <a:cs typeface="Tahoma" pitchFamily="34" charset="0"/>
                </a:rPr>
              </a:br>
              <a:r>
                <a:rPr lang="en-US" sz="1600" dirty="0" smtClean="0">
                  <a:latin typeface="Calibri" pitchFamily="34" charset="0"/>
                  <a:cs typeface="Tahoma" pitchFamily="34" charset="0"/>
                </a:rPr>
                <a:t>updated every time a different marked level is reached</a:t>
              </a:r>
              <a:endParaRPr lang="en-US" sz="1600" dirty="0"/>
            </a:p>
          </p:txBody>
        </p:sp>
        <p:cxnSp>
          <p:nvCxnSpPr>
            <p:cNvPr id="19" name="Straight Arrow Connector 18"/>
            <p:cNvCxnSpPr/>
            <p:nvPr/>
          </p:nvCxnSpPr>
          <p:spPr bwMode="auto">
            <a:xfrm flipH="1" flipV="1">
              <a:off x="7394332" y="3780692"/>
              <a:ext cx="330976" cy="798456"/>
            </a:xfrm>
            <a:prstGeom prst="straightConnector1">
              <a:avLst/>
            </a:prstGeom>
            <a:solidFill>
              <a:schemeClr val="accent1"/>
            </a:solidFill>
            <a:ln w="3175" cap="flat" cmpd="sng" algn="ctr">
              <a:solidFill>
                <a:schemeClr val="tx1"/>
              </a:solidFill>
              <a:prstDash val="solid"/>
              <a:round/>
              <a:headEnd type="none" w="med" len="med"/>
              <a:tailEnd type="arrow"/>
            </a:ln>
            <a:effectLst/>
          </p:spPr>
        </p:cxnSp>
      </p:grpSp>
      <p:grpSp>
        <p:nvGrpSpPr>
          <p:cNvPr id="8" name="Group 7"/>
          <p:cNvGrpSpPr/>
          <p:nvPr/>
        </p:nvGrpSpPr>
        <p:grpSpPr>
          <a:xfrm>
            <a:off x="77280" y="2687923"/>
            <a:ext cx="9550296" cy="3081337"/>
            <a:chOff x="77280" y="2075642"/>
            <a:chExt cx="9550296" cy="3081337"/>
          </a:xfrm>
        </p:grpSpPr>
        <mc:AlternateContent xmlns:mc="http://schemas.openxmlformats.org/markup-compatibility/2006" xmlns:a14="http://schemas.microsoft.com/office/drawing/2010/main">
          <mc:Choice Requires="a14">
            <p:sp>
              <p:nvSpPr>
                <p:cNvPr id="2" name="Rectangle 1"/>
                <p:cNvSpPr/>
                <p:nvPr/>
              </p:nvSpPr>
              <p:spPr>
                <a:xfrm>
                  <a:off x="5316447" y="3077094"/>
                  <a:ext cx="4311129" cy="71173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GB" sz="1800" b="0" i="1" smtClean="0">
                            <a:latin typeface="Cambria Math"/>
                          </a:rPr>
                          <m:t>𝐵</m:t>
                        </m:r>
                        <m:r>
                          <a:rPr lang="en-US" sz="1800" b="0" i="1">
                            <a:latin typeface="Cambria Math"/>
                          </a:rPr>
                          <m:t>=</m:t>
                        </m:r>
                        <m:sSub>
                          <m:sSubPr>
                            <m:ctrlPr>
                              <a:rPr lang="en-GB" sz="1800" i="1">
                                <a:latin typeface="Cambria Math"/>
                              </a:rPr>
                            </m:ctrlPr>
                          </m:sSubPr>
                          <m:e>
                            <m:r>
                              <a:rPr lang="en-US" sz="1800" b="0" i="1">
                                <a:latin typeface="Cambria Math"/>
                              </a:rPr>
                              <m:t>𝐵</m:t>
                            </m:r>
                          </m:e>
                          <m:sub>
                            <m:r>
                              <a:rPr lang="en-US" sz="1800" b="0" i="1">
                                <a:latin typeface="Cambria Math"/>
                              </a:rPr>
                              <m:t>0</m:t>
                            </m:r>
                          </m:sub>
                        </m:sSub>
                        <m:r>
                          <a:rPr lang="en-US" sz="1800" b="0" i="1">
                            <a:latin typeface="Cambria Math"/>
                          </a:rPr>
                          <m:t>+</m:t>
                        </m:r>
                        <m:r>
                          <a:rPr lang="en-US" sz="1800" b="0" i="1">
                            <a:latin typeface="Cambria Math"/>
                          </a:rPr>
                          <m:t>𝑎</m:t>
                        </m:r>
                        <m:nary>
                          <m:naryPr>
                            <m:limLoc m:val="subSup"/>
                            <m:ctrlPr>
                              <a:rPr lang="en-GB" sz="1800" i="1">
                                <a:latin typeface="Cambria Math"/>
                              </a:rPr>
                            </m:ctrlPr>
                          </m:naryPr>
                          <m:sub>
                            <m:r>
                              <a:rPr lang="en-US" sz="1800" b="0" i="1">
                                <a:latin typeface="Cambria Math"/>
                              </a:rPr>
                              <m:t>0</m:t>
                            </m:r>
                          </m:sub>
                          <m:sup>
                            <m:r>
                              <a:rPr lang="en-US" sz="1800" b="0" i="1">
                                <a:latin typeface="Cambria Math"/>
                              </a:rPr>
                              <m:t>𝑡</m:t>
                            </m:r>
                          </m:sup>
                          <m:e>
                            <m:r>
                              <a:rPr lang="en-US" sz="1800" b="0" i="1">
                                <a:latin typeface="Cambria Math"/>
                              </a:rPr>
                              <m:t>(1+</m:t>
                            </m:r>
                            <m:r>
                              <a:rPr lang="en-US" sz="1800" b="0" i="1">
                                <a:latin typeface="Cambria Math"/>
                              </a:rPr>
                              <m:t>𝜀</m:t>
                            </m:r>
                            <m:r>
                              <a:rPr lang="en-US" sz="1800" b="0" i="1">
                                <a:latin typeface="Cambria Math"/>
                              </a:rPr>
                              <m:t>(</m:t>
                            </m:r>
                            <m:r>
                              <a:rPr lang="en-US" sz="1800" b="0" i="1">
                                <a:latin typeface="Cambria Math"/>
                              </a:rPr>
                              <m:t>𝑡</m:t>
                            </m:r>
                            <m:r>
                              <a:rPr lang="en-US" sz="1800" b="0" i="1">
                                <a:latin typeface="Cambria Math"/>
                              </a:rPr>
                              <m:t>))(</m:t>
                            </m:r>
                            <m:r>
                              <a:rPr lang="en-US" sz="1800" b="0" i="1">
                                <a:latin typeface="Cambria Math"/>
                              </a:rPr>
                              <m:t>𝑉</m:t>
                            </m:r>
                            <m:d>
                              <m:dPr>
                                <m:ctrlPr>
                                  <a:rPr lang="en-GB" sz="1800" i="1">
                                    <a:latin typeface="Cambria Math"/>
                                  </a:rPr>
                                </m:ctrlPr>
                              </m:dPr>
                              <m:e>
                                <m:r>
                                  <a:rPr lang="en-US" sz="1800" b="0" i="1">
                                    <a:latin typeface="Cambria Math"/>
                                  </a:rPr>
                                  <m:t>𝑡</m:t>
                                </m:r>
                              </m:e>
                            </m:d>
                            <m:r>
                              <a:rPr lang="en-US" sz="1800" b="0" i="1">
                                <a:latin typeface="Cambria Math"/>
                              </a:rPr>
                              <m:t>−</m:t>
                            </m:r>
                            <m:sSub>
                              <m:sSubPr>
                                <m:ctrlPr>
                                  <a:rPr lang="en-GB" sz="1800" i="1">
                                    <a:latin typeface="Cambria Math"/>
                                  </a:rPr>
                                </m:ctrlPr>
                              </m:sSubPr>
                              <m:e>
                                <m:r>
                                  <a:rPr lang="en-US" sz="1800" b="0" i="1">
                                    <a:latin typeface="Cambria Math"/>
                                  </a:rPr>
                                  <m:t>𝑉</m:t>
                                </m:r>
                              </m:e>
                              <m:sub>
                                <m:r>
                                  <a:rPr lang="en-US" sz="1800" b="0" i="1">
                                    <a:latin typeface="Cambria Math"/>
                                  </a:rPr>
                                  <m:t>0</m:t>
                                </m:r>
                              </m:sub>
                            </m:sSub>
                            <m:r>
                              <a:rPr lang="en-US" sz="1800" b="0" i="1">
                                <a:latin typeface="Cambria Math"/>
                              </a:rPr>
                              <m:t>(</m:t>
                            </m:r>
                            <m:r>
                              <a:rPr lang="en-US" sz="1800" b="0" i="1">
                                <a:latin typeface="Cambria Math"/>
                              </a:rPr>
                              <m:t>𝑡</m:t>
                            </m:r>
                            <m:r>
                              <a:rPr lang="en-US" sz="1800" b="0" i="1">
                                <a:latin typeface="Cambria Math"/>
                              </a:rPr>
                              <m:t>)</m:t>
                            </m:r>
                          </m:e>
                        </m:nary>
                        <m:r>
                          <a:rPr lang="en-US" sz="1800" b="0" i="1">
                            <a:latin typeface="Cambria Math"/>
                          </a:rPr>
                          <m:t>)</m:t>
                        </m:r>
                        <m:r>
                          <a:rPr lang="en-US" sz="1800" b="0" i="1">
                            <a:latin typeface="Cambria Math"/>
                          </a:rPr>
                          <m:t>𝑑𝑡</m:t>
                        </m:r>
                      </m:oMath>
                    </m:oMathPara>
                  </a14:m>
                  <a:endParaRPr lang="en-US" sz="1800" dirty="0"/>
                </a:p>
              </p:txBody>
            </p:sp>
          </mc:Choice>
          <mc:Fallback xmlns="">
            <p:sp>
              <p:nvSpPr>
                <p:cNvPr id="2" name="Rectangle 1"/>
                <p:cNvSpPr>
                  <a:spLocks noRot="1" noChangeAspect="1" noMove="1" noResize="1" noEditPoints="1" noAdjustHandles="1" noChangeArrowheads="1" noChangeShapeType="1" noTextEdit="1"/>
                </p:cNvSpPr>
                <p:nvPr/>
              </p:nvSpPr>
              <p:spPr>
                <a:xfrm>
                  <a:off x="5316447" y="3077094"/>
                  <a:ext cx="4311129" cy="711733"/>
                </a:xfrm>
                <a:prstGeom prst="rect">
                  <a:avLst/>
                </a:prstGeom>
                <a:blipFill rotWithShape="1">
                  <a:blip r:embed="rId3"/>
                  <a:stretch>
                    <a:fillRect/>
                  </a:stretch>
                </a:blipFill>
              </p:spPr>
              <p:txBody>
                <a:bodyPr/>
                <a:lstStyle/>
                <a:p>
                  <a:r>
                    <a:rPr lang="en-US">
                      <a:noFill/>
                    </a:rPr>
                    <a:t> </a:t>
                  </a:r>
                </a:p>
              </p:txBody>
            </p:sp>
          </mc:Fallback>
        </mc:AlternateContent>
        <p:pic>
          <p:nvPicPr>
            <p:cNvPr id="87044"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80" y="2075642"/>
              <a:ext cx="5072063" cy="3081337"/>
            </a:xfrm>
            <a:prstGeom prst="rect">
              <a:avLst/>
            </a:prstGeom>
            <a:solidFill>
              <a:srgbClr val="FFFFFF"/>
            </a:solidFill>
            <a:ln>
              <a:noFill/>
            </a:ln>
            <a:effectLst/>
          </p:spPr>
        </p:pic>
      </p:grpSp>
      <p:sp>
        <p:nvSpPr>
          <p:cNvPr id="18" name="Rectangle 17"/>
          <p:cNvSpPr>
            <a:spLocks noChangeArrowheads="1"/>
          </p:cNvSpPr>
          <p:nvPr/>
        </p:nvSpPr>
        <p:spPr bwMode="auto">
          <a:xfrm>
            <a:off x="77280" y="336458"/>
            <a:ext cx="9612313" cy="22313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lIns="0" tIns="0" rIns="0" bIns="0">
            <a:spAutoFit/>
          </a:bodyPr>
          <a:lstStyle/>
          <a:p>
            <a:pPr algn="l">
              <a:spcBef>
                <a:spcPts val="600"/>
              </a:spcBef>
              <a:buSzPts val="1800"/>
            </a:pPr>
            <a:r>
              <a:rPr lang="en-GB" sz="1800" b="1" dirty="0" smtClean="0">
                <a:solidFill>
                  <a:srgbClr val="CC00FF"/>
                </a:solidFill>
                <a:latin typeface="Calibri"/>
              </a:rPr>
              <a:t>New concept: continuous digital distribution </a:t>
            </a:r>
            <a:r>
              <a:rPr lang="en-GB" sz="1800" b="1" dirty="0">
                <a:solidFill>
                  <a:srgbClr val="CC00FF"/>
                </a:solidFill>
                <a:latin typeface="Calibri"/>
              </a:rPr>
              <a:t>of </a:t>
            </a:r>
            <a:r>
              <a:rPr lang="en-GB" sz="1800" b="1" i="1" dirty="0" smtClean="0">
                <a:solidFill>
                  <a:srgbClr val="CC00FF"/>
                </a:solidFill>
                <a:latin typeface="Calibri"/>
              </a:rPr>
              <a:t>B(t</a:t>
            </a:r>
            <a:r>
              <a:rPr lang="en-GB" sz="1800" b="1" i="1" dirty="0">
                <a:solidFill>
                  <a:srgbClr val="CC00FF"/>
                </a:solidFill>
                <a:latin typeface="Calibri"/>
              </a:rPr>
              <a:t>)</a:t>
            </a:r>
            <a:r>
              <a:rPr lang="en-GB" sz="1800" dirty="0">
                <a:solidFill>
                  <a:srgbClr val="000000"/>
                </a:solidFill>
                <a:latin typeface="Calibri"/>
              </a:rPr>
              <a:t> </a:t>
            </a:r>
            <a:r>
              <a:rPr lang="en-GB" sz="1800" dirty="0" smtClean="0">
                <a:solidFill>
                  <a:srgbClr val="000000"/>
                </a:solidFill>
                <a:latin typeface="Calibri"/>
              </a:rPr>
              <a:t>on a fast serial line to replace old pulse train</a:t>
            </a:r>
          </a:p>
          <a:p>
            <a:pPr marL="179388" indent="-179388" algn="l">
              <a:spcBef>
                <a:spcPts val="600"/>
              </a:spcBef>
              <a:buSzPts val="1800"/>
              <a:buFont typeface="Calibri"/>
              <a:buChar char="•"/>
            </a:pPr>
            <a:r>
              <a:rPr lang="en-GB" sz="1800" dirty="0" smtClean="0">
                <a:solidFill>
                  <a:srgbClr val="000000"/>
                </a:solidFill>
                <a:latin typeface="Calibri"/>
              </a:rPr>
              <a:t>Output stream </a:t>
            </a:r>
            <a:r>
              <a:rPr lang="en-GB" sz="1800" u="sng" dirty="0" smtClean="0">
                <a:solidFill>
                  <a:srgbClr val="000000"/>
                </a:solidFill>
                <a:latin typeface="Calibri"/>
              </a:rPr>
              <a:t>continuously updated with current B(t)</a:t>
            </a:r>
            <a:r>
              <a:rPr lang="en-GB" sz="1800" dirty="0" smtClean="0">
                <a:solidFill>
                  <a:srgbClr val="000000"/>
                </a:solidFill>
                <a:latin typeface="Calibri"/>
              </a:rPr>
              <a:t> values </a:t>
            </a:r>
            <a:br>
              <a:rPr lang="en-GB" sz="1800" dirty="0" smtClean="0">
                <a:solidFill>
                  <a:srgbClr val="000000"/>
                </a:solidFill>
                <a:latin typeface="Calibri"/>
              </a:rPr>
            </a:br>
            <a:r>
              <a:rPr lang="en-GB" sz="1800" dirty="0" smtClean="0">
                <a:solidFill>
                  <a:srgbClr val="000000"/>
                </a:solidFill>
                <a:latin typeface="Calibri"/>
                <a:sym typeface="Symbol"/>
              </a:rPr>
              <a:t> no need for complex triggering and reset logic; no B</a:t>
            </a:r>
            <a:r>
              <a:rPr lang="en-GB" sz="1800" baseline="-25000" dirty="0" smtClean="0">
                <a:solidFill>
                  <a:srgbClr val="000000"/>
                </a:solidFill>
                <a:latin typeface="Calibri"/>
                <a:sym typeface="Symbol"/>
              </a:rPr>
              <a:t>0</a:t>
            </a:r>
            <a:r>
              <a:rPr lang="en-GB" sz="1800" dirty="0" smtClean="0">
                <a:solidFill>
                  <a:srgbClr val="000000"/>
                </a:solidFill>
                <a:latin typeface="Calibri"/>
                <a:sym typeface="Symbol"/>
              </a:rPr>
              <a:t> initialization burst</a:t>
            </a:r>
          </a:p>
          <a:p>
            <a:pPr marL="179388" indent="-179388" algn="l">
              <a:spcBef>
                <a:spcPts val="600"/>
              </a:spcBef>
              <a:buSzPts val="1800"/>
              <a:buFont typeface="Calibri"/>
              <a:buChar char="•"/>
            </a:pPr>
            <a:r>
              <a:rPr lang="en-GB" sz="1800" u="sng" dirty="0" smtClean="0">
                <a:solidFill>
                  <a:srgbClr val="000000"/>
                </a:solidFill>
                <a:latin typeface="Calibri"/>
                <a:sym typeface="Symbol"/>
              </a:rPr>
              <a:t>Adaptive auto-calibration of gain and offset</a:t>
            </a:r>
            <a:r>
              <a:rPr lang="en-GB" sz="1800" dirty="0" smtClean="0">
                <a:solidFill>
                  <a:srgbClr val="000000"/>
                </a:solidFill>
                <a:latin typeface="Calibri"/>
                <a:sym typeface="Symbol"/>
              </a:rPr>
              <a:t> using field markers on flat-top and flat-bottom </a:t>
            </a:r>
            <a:br>
              <a:rPr lang="en-GB" sz="1800" dirty="0" smtClean="0">
                <a:solidFill>
                  <a:srgbClr val="000000"/>
                </a:solidFill>
                <a:latin typeface="Calibri"/>
                <a:sym typeface="Symbol"/>
              </a:rPr>
            </a:br>
            <a:r>
              <a:rPr lang="en-GB" sz="1800" dirty="0" smtClean="0">
                <a:solidFill>
                  <a:srgbClr val="000000"/>
                </a:solidFill>
                <a:latin typeface="Calibri"/>
                <a:sym typeface="Symbol"/>
              </a:rPr>
              <a:t> fully transparent correction of measurement error</a:t>
            </a:r>
          </a:p>
          <a:p>
            <a:pPr>
              <a:buSzPts val="1800"/>
            </a:pPr>
            <a:r>
              <a:rPr lang="en-GB" sz="1800" b="1" dirty="0" smtClean="0">
                <a:solidFill>
                  <a:srgbClr val="00CC00"/>
                </a:solidFill>
                <a:latin typeface="Calibri"/>
                <a:sym typeface="Symbol"/>
              </a:rPr>
              <a:t>fast and robust transmission,</a:t>
            </a:r>
            <a:r>
              <a:rPr lang="en-GB" sz="1800" b="1" dirty="0" smtClean="0">
                <a:solidFill>
                  <a:srgbClr val="FF0000"/>
                </a:solidFill>
                <a:latin typeface="Calibri"/>
                <a:sym typeface="Symbol"/>
              </a:rPr>
              <a:t> </a:t>
            </a:r>
            <a:r>
              <a:rPr lang="en-GB" sz="1800" b="1" dirty="0" smtClean="0">
                <a:solidFill>
                  <a:srgbClr val="00B0F0"/>
                </a:solidFill>
                <a:latin typeface="Calibri"/>
                <a:sym typeface="Symbol"/>
              </a:rPr>
              <a:t>no </a:t>
            </a:r>
            <a:r>
              <a:rPr lang="en-GB" sz="1800" b="1" dirty="0">
                <a:solidFill>
                  <a:srgbClr val="00B0F0"/>
                </a:solidFill>
                <a:latin typeface="Calibri"/>
                <a:sym typeface="Symbol"/>
              </a:rPr>
              <a:t>more timing </a:t>
            </a:r>
            <a:r>
              <a:rPr lang="en-GB" sz="1800" b="1" dirty="0" smtClean="0">
                <a:solidFill>
                  <a:srgbClr val="00B0F0"/>
                </a:solidFill>
                <a:latin typeface="Calibri"/>
                <a:sym typeface="Symbol"/>
              </a:rPr>
              <a:t>conflicts</a:t>
            </a:r>
            <a:br>
              <a:rPr lang="en-GB" sz="1800" b="1" dirty="0" smtClean="0">
                <a:solidFill>
                  <a:srgbClr val="00B0F0"/>
                </a:solidFill>
                <a:latin typeface="Calibri"/>
                <a:sym typeface="Symbol"/>
              </a:rPr>
            </a:br>
            <a:r>
              <a:rPr lang="en-GB" sz="1800" b="1" dirty="0" smtClean="0">
                <a:solidFill>
                  <a:srgbClr val="FF6600"/>
                </a:solidFill>
                <a:latin typeface="Calibri"/>
                <a:sym typeface="Symbol"/>
              </a:rPr>
              <a:t>but: drift correction must be applied continuously on-the-fly</a:t>
            </a:r>
            <a:endParaRPr lang="en-GB" sz="1800" b="1" dirty="0">
              <a:solidFill>
                <a:srgbClr val="00B0F0"/>
              </a:solidFill>
              <a:latin typeface="Calibri"/>
              <a:sym typeface="Symbol"/>
            </a:endParaRPr>
          </a:p>
        </p:txBody>
      </p:sp>
    </p:spTree>
    <p:extLst>
      <p:ext uri="{BB962C8B-B14F-4D97-AF65-F5344CB8AC3E}">
        <p14:creationId xmlns:p14="http://schemas.microsoft.com/office/powerpoint/2010/main" val="638008485"/>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Functional specifications: integration F and D halves </a:t>
              </a:r>
              <a:endParaRPr lang="en-US" sz="1800" b="1" dirty="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grpSp>
        <p:nvGrpSpPr>
          <p:cNvPr id="2" name="Group 1"/>
          <p:cNvGrpSpPr/>
          <p:nvPr/>
        </p:nvGrpSpPr>
        <p:grpSpPr>
          <a:xfrm>
            <a:off x="344488" y="1959099"/>
            <a:ext cx="9413875" cy="4494237"/>
            <a:chOff x="344488" y="1743075"/>
            <a:chExt cx="9413875" cy="4494237"/>
          </a:xfrm>
        </p:grpSpPr>
        <p:grpSp>
          <p:nvGrpSpPr>
            <p:cNvPr id="7" name="Group 6"/>
            <p:cNvGrpSpPr/>
            <p:nvPr/>
          </p:nvGrpSpPr>
          <p:grpSpPr>
            <a:xfrm>
              <a:off x="344488" y="3084367"/>
              <a:ext cx="9413875" cy="3152945"/>
              <a:chOff x="288131" y="2829582"/>
              <a:chExt cx="9413875" cy="3508175"/>
            </a:xfrm>
          </p:grpSpPr>
          <p:grpSp>
            <p:nvGrpSpPr>
              <p:cNvPr id="14" name="Group 13"/>
              <p:cNvGrpSpPr/>
              <p:nvPr/>
            </p:nvGrpSpPr>
            <p:grpSpPr>
              <a:xfrm>
                <a:off x="288131" y="2829582"/>
                <a:ext cx="9413875" cy="3508175"/>
                <a:chOff x="288131" y="2829582"/>
                <a:chExt cx="9413875" cy="3508175"/>
              </a:xfrm>
            </p:grpSpPr>
            <p:pic>
              <p:nvPicPr>
                <p:cNvPr id="19" name="Picture 34" descr="PS magnet drawing"/>
                <p:cNvPicPr>
                  <a:picLocks noChangeAspect="1" noChangeArrowheads="1"/>
                </p:cNvPicPr>
                <p:nvPr/>
              </p:nvPicPr>
              <p:blipFill>
                <a:blip r:embed="rId4">
                  <a:clrChange>
                    <a:clrFrom>
                      <a:srgbClr val="FFFFFF"/>
                    </a:clrFrom>
                    <a:clrTo>
                      <a:srgbClr val="FFFFFF">
                        <a:alpha val="0"/>
                      </a:srgbClr>
                    </a:clrTo>
                  </a:clrChange>
                  <a:lum bright="70000" contrast="56000"/>
                  <a:grayscl/>
                  <a:extLst>
                    <a:ext uri="{28A0092B-C50C-407E-A947-70E740481C1C}">
                      <a14:useLocalDpi xmlns:a14="http://schemas.microsoft.com/office/drawing/2010/main" val="0"/>
                    </a:ext>
                  </a:extLst>
                </a:blip>
                <a:srcRect t="16856" r="4929" b="8833"/>
                <a:stretch>
                  <a:fillRect/>
                </a:stretch>
              </p:blipFill>
              <p:spPr bwMode="auto">
                <a:xfrm>
                  <a:off x="288131" y="2829582"/>
                  <a:ext cx="9413875" cy="35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Group 4"/>
                <p:cNvGrpSpPr>
                  <a:grpSpLocks/>
                </p:cNvGrpSpPr>
                <p:nvPr/>
              </p:nvGrpSpPr>
              <p:grpSpPr bwMode="auto">
                <a:xfrm>
                  <a:off x="2871788" y="3789363"/>
                  <a:ext cx="360362" cy="534987"/>
                  <a:chOff x="2183864" y="3788036"/>
                  <a:chExt cx="360041" cy="536136"/>
                </a:xfrm>
              </p:grpSpPr>
              <p:sp>
                <p:nvSpPr>
                  <p:cNvPr id="62"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63" name="Group 14"/>
                  <p:cNvGrpSpPr>
                    <a:grpSpLocks/>
                  </p:cNvGrpSpPr>
                  <p:nvPr/>
                </p:nvGrpSpPr>
                <p:grpSpPr bwMode="auto">
                  <a:xfrm rot="-5400000">
                    <a:off x="2095817" y="3876083"/>
                    <a:ext cx="536136" cy="360041"/>
                    <a:chOff x="2377272" y="2213746"/>
                    <a:chExt cx="1065979" cy="1008112"/>
                  </a:xfrm>
                </p:grpSpPr>
                <p:sp>
                  <p:nvSpPr>
                    <p:cNvPr id="64"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5"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6"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7"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8"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9"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grpSp>
              <p:nvGrpSpPr>
                <p:cNvPr id="21" name="Group 22"/>
                <p:cNvGrpSpPr>
                  <a:grpSpLocks/>
                </p:cNvGrpSpPr>
                <p:nvPr/>
              </p:nvGrpSpPr>
              <p:grpSpPr bwMode="auto">
                <a:xfrm>
                  <a:off x="3568700" y="3933825"/>
                  <a:ext cx="485775" cy="203200"/>
                  <a:chOff x="2288704" y="2532421"/>
                  <a:chExt cx="1224136" cy="352998"/>
                </a:xfrm>
              </p:grpSpPr>
              <p:sp>
                <p:nvSpPr>
                  <p:cNvPr id="56"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7"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8"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9"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60"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61"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grpSp>
              <p:nvGrpSpPr>
                <p:cNvPr id="22" name="Group 22"/>
                <p:cNvGrpSpPr>
                  <a:grpSpLocks/>
                </p:cNvGrpSpPr>
                <p:nvPr/>
              </p:nvGrpSpPr>
              <p:grpSpPr bwMode="auto">
                <a:xfrm>
                  <a:off x="5891213" y="3946525"/>
                  <a:ext cx="485775" cy="203200"/>
                  <a:chOff x="2288704" y="2532421"/>
                  <a:chExt cx="1224136" cy="352998"/>
                </a:xfrm>
              </p:grpSpPr>
              <p:sp>
                <p:nvSpPr>
                  <p:cNvPr id="50"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1"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2"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3"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4"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5"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sp>
              <p:nvSpPr>
                <p:cNvPr id="23" name="Text Box 42"/>
                <p:cNvSpPr txBox="1">
                  <a:spLocks noChangeArrowheads="1"/>
                </p:cNvSpPr>
                <p:nvPr/>
              </p:nvSpPr>
              <p:spPr bwMode="auto">
                <a:xfrm>
                  <a:off x="44862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1D</a:t>
                  </a:r>
                </a:p>
              </p:txBody>
            </p:sp>
            <p:sp>
              <p:nvSpPr>
                <p:cNvPr id="24" name="Text Box 43"/>
                <p:cNvSpPr txBox="1">
                  <a:spLocks noChangeArrowheads="1"/>
                </p:cNvSpPr>
                <p:nvPr/>
              </p:nvSpPr>
              <p:spPr bwMode="auto">
                <a:xfrm>
                  <a:off x="37115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2D</a:t>
                  </a:r>
                </a:p>
              </p:txBody>
            </p:sp>
            <p:sp>
              <p:nvSpPr>
                <p:cNvPr id="25" name="Text Box 44"/>
                <p:cNvSpPr txBox="1">
                  <a:spLocks noChangeArrowheads="1"/>
                </p:cNvSpPr>
                <p:nvPr/>
              </p:nvSpPr>
              <p:spPr bwMode="auto">
                <a:xfrm>
                  <a:off x="29368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3D</a:t>
                  </a:r>
                </a:p>
              </p:txBody>
            </p:sp>
            <p:sp>
              <p:nvSpPr>
                <p:cNvPr id="26" name="Text Box 45"/>
                <p:cNvSpPr txBox="1">
                  <a:spLocks noChangeArrowheads="1"/>
                </p:cNvSpPr>
                <p:nvPr/>
              </p:nvSpPr>
              <p:spPr bwMode="auto">
                <a:xfrm>
                  <a:off x="21621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4D</a:t>
                  </a:r>
                  <a:endParaRPr lang="en-US" b="0" baseline="0">
                    <a:solidFill>
                      <a:schemeClr val="bg2"/>
                    </a:solidFill>
                  </a:endParaRPr>
                </a:p>
              </p:txBody>
            </p:sp>
            <p:sp>
              <p:nvSpPr>
                <p:cNvPr id="27" name="Text Box 46"/>
                <p:cNvSpPr txBox="1">
                  <a:spLocks noChangeArrowheads="1"/>
                </p:cNvSpPr>
                <p:nvPr/>
              </p:nvSpPr>
              <p:spPr bwMode="auto">
                <a:xfrm>
                  <a:off x="1389063"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5D</a:t>
                  </a:r>
                </a:p>
              </p:txBody>
            </p:sp>
            <p:sp>
              <p:nvSpPr>
                <p:cNvPr id="28" name="Text Box 47"/>
                <p:cNvSpPr txBox="1">
                  <a:spLocks noChangeArrowheads="1"/>
                </p:cNvSpPr>
                <p:nvPr/>
              </p:nvSpPr>
              <p:spPr bwMode="auto">
                <a:xfrm>
                  <a:off x="5262563"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1F</a:t>
                  </a:r>
                </a:p>
              </p:txBody>
            </p:sp>
            <p:sp>
              <p:nvSpPr>
                <p:cNvPr id="29" name="Text Box 48"/>
                <p:cNvSpPr txBox="1">
                  <a:spLocks noChangeArrowheads="1"/>
                </p:cNvSpPr>
                <p:nvPr/>
              </p:nvSpPr>
              <p:spPr bwMode="auto">
                <a:xfrm>
                  <a:off x="6008688"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2F</a:t>
                  </a:r>
                </a:p>
              </p:txBody>
            </p:sp>
            <p:sp>
              <p:nvSpPr>
                <p:cNvPr id="30" name="Text Box 49"/>
                <p:cNvSpPr txBox="1">
                  <a:spLocks noChangeArrowheads="1"/>
                </p:cNvSpPr>
                <p:nvPr/>
              </p:nvSpPr>
              <p:spPr bwMode="auto">
                <a:xfrm>
                  <a:off x="6753225"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3F</a:t>
                  </a:r>
                </a:p>
              </p:txBody>
            </p:sp>
            <p:sp>
              <p:nvSpPr>
                <p:cNvPr id="31" name="Text Box 50"/>
                <p:cNvSpPr txBox="1">
                  <a:spLocks noChangeArrowheads="1"/>
                </p:cNvSpPr>
                <p:nvPr/>
              </p:nvSpPr>
              <p:spPr bwMode="auto">
                <a:xfrm>
                  <a:off x="7499350"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4F</a:t>
                  </a:r>
                </a:p>
              </p:txBody>
            </p:sp>
            <p:sp>
              <p:nvSpPr>
                <p:cNvPr id="32" name="Text Box 51"/>
                <p:cNvSpPr txBox="1">
                  <a:spLocks noChangeArrowheads="1"/>
                </p:cNvSpPr>
                <p:nvPr/>
              </p:nvSpPr>
              <p:spPr bwMode="auto">
                <a:xfrm>
                  <a:off x="8245475"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5F</a:t>
                  </a:r>
                </a:p>
              </p:txBody>
            </p:sp>
            <p:sp>
              <p:nvSpPr>
                <p:cNvPr id="33" name="Rectangle 70"/>
                <p:cNvSpPr>
                  <a:spLocks noChangeArrowheads="1"/>
                </p:cNvSpPr>
                <p:nvPr/>
              </p:nvSpPr>
              <p:spPr bwMode="auto">
                <a:xfrm>
                  <a:off x="4725988" y="4343400"/>
                  <a:ext cx="538162" cy="182563"/>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a:solidFill>
                        <a:srgbClr val="000000"/>
                      </a:solidFill>
                      <a:latin typeface="Calibri" pitchFamily="34" charset="0"/>
                    </a:rPr>
                    <a:t>flux coils</a:t>
                  </a:r>
                  <a:endParaRPr lang="en-US" sz="1200" b="0" baseline="0">
                    <a:solidFill>
                      <a:srgbClr val="000000"/>
                    </a:solidFill>
                    <a:latin typeface="Calibri" pitchFamily="34" charset="0"/>
                  </a:endParaRPr>
                </a:p>
              </p:txBody>
            </p:sp>
            <p:sp>
              <p:nvSpPr>
                <p:cNvPr id="34" name="Line 71"/>
                <p:cNvSpPr>
                  <a:spLocks noChangeShapeType="1"/>
                </p:cNvSpPr>
                <p:nvPr/>
              </p:nvSpPr>
              <p:spPr bwMode="auto">
                <a:xfrm flipH="1" flipV="1">
                  <a:off x="4029075" y="4157663"/>
                  <a:ext cx="696913" cy="228600"/>
                </a:xfrm>
                <a:prstGeom prst="line">
                  <a:avLst/>
                </a:prstGeom>
                <a:noFill/>
                <a:ln w="3175">
                  <a:solidFill>
                    <a:schemeClr val="tx1"/>
                  </a:solidFill>
                  <a:round/>
                  <a:headEnd/>
                  <a:tailEnd type="triangl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GB"/>
                </a:p>
              </p:txBody>
            </p:sp>
            <p:sp>
              <p:nvSpPr>
                <p:cNvPr id="35" name="Line 72"/>
                <p:cNvSpPr>
                  <a:spLocks noChangeShapeType="1"/>
                </p:cNvSpPr>
                <p:nvPr/>
              </p:nvSpPr>
              <p:spPr bwMode="auto">
                <a:xfrm flipV="1">
                  <a:off x="5340350" y="4176713"/>
                  <a:ext cx="577850" cy="201612"/>
                </a:xfrm>
                <a:prstGeom prst="line">
                  <a:avLst/>
                </a:prstGeom>
                <a:noFill/>
                <a:ln w="3175">
                  <a:solidFill>
                    <a:schemeClr val="tx1"/>
                  </a:solidFill>
                  <a:round/>
                  <a:headEnd/>
                  <a:tailEnd type="triangle" w="sm" len="sm"/>
                </a:ln>
                <a:extLst>
                  <a:ext uri="{909E8E84-426E-40DD-AFC4-6F175D3DCCD1}">
                    <a14:hiddenFill xmlns:a14="http://schemas.microsoft.com/office/drawing/2010/main">
                      <a:noFill/>
                    </a14:hiddenFill>
                  </a:ext>
                </a:extLst>
              </p:spPr>
              <p:txBody>
                <a:bodyPr lIns="0" tIns="0" rIns="0" bIns="0" anchor="ctr">
                  <a:spAutoFit/>
                </a:bodyPr>
                <a:lstStyle/>
                <a:p>
                  <a:endParaRPr lang="en-GB"/>
                </a:p>
              </p:txBody>
            </p:sp>
            <p:grpSp>
              <p:nvGrpSpPr>
                <p:cNvPr id="36" name="Group 4"/>
                <p:cNvGrpSpPr>
                  <a:grpSpLocks/>
                </p:cNvGrpSpPr>
                <p:nvPr/>
              </p:nvGrpSpPr>
              <p:grpSpPr bwMode="auto">
                <a:xfrm>
                  <a:off x="6672263" y="3789363"/>
                  <a:ext cx="360362" cy="534987"/>
                  <a:chOff x="2183864" y="3788036"/>
                  <a:chExt cx="360041" cy="536136"/>
                </a:xfrm>
              </p:grpSpPr>
              <p:sp>
                <p:nvSpPr>
                  <p:cNvPr id="42"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43" name="Group 14"/>
                  <p:cNvGrpSpPr>
                    <a:grpSpLocks/>
                  </p:cNvGrpSpPr>
                  <p:nvPr/>
                </p:nvGrpSpPr>
                <p:grpSpPr bwMode="auto">
                  <a:xfrm rot="-5400000">
                    <a:off x="2095817" y="3876083"/>
                    <a:ext cx="536136" cy="360041"/>
                    <a:chOff x="2377272" y="2213746"/>
                    <a:chExt cx="1065979" cy="1008112"/>
                  </a:xfrm>
                </p:grpSpPr>
                <p:sp>
                  <p:nvSpPr>
                    <p:cNvPr id="44"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5"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6"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7"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8"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9"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sp>
              <p:nvSpPr>
                <p:cNvPr id="37" name="Rectangle 71"/>
                <p:cNvSpPr>
                  <a:spLocks noChangeArrowheads="1"/>
                </p:cNvSpPr>
                <p:nvPr/>
              </p:nvSpPr>
              <p:spPr bwMode="auto">
                <a:xfrm>
                  <a:off x="2491842" y="5301208"/>
                  <a:ext cx="2087562" cy="182562"/>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GB" sz="1200" b="0" baseline="0">
                      <a:solidFill>
                        <a:schemeClr val="bg2"/>
                      </a:solidFill>
                    </a:rPr>
                    <a:t>reference magnet U101, bldg. 355</a:t>
                  </a:r>
                  <a:endParaRPr lang="en-US" sz="1200" b="0" baseline="0">
                    <a:solidFill>
                      <a:schemeClr val="bg2"/>
                    </a:solidFill>
                  </a:endParaRPr>
                </a:p>
              </p:txBody>
            </p:sp>
            <p:sp>
              <p:nvSpPr>
                <p:cNvPr id="38" name="TextBox 37"/>
                <p:cNvSpPr txBox="1"/>
                <p:nvPr/>
              </p:nvSpPr>
              <p:spPr>
                <a:xfrm>
                  <a:off x="3444773" y="3673673"/>
                  <a:ext cx="731290" cy="307777"/>
                </a:xfrm>
                <a:prstGeom prst="rect">
                  <a:avLst/>
                </a:prstGeom>
                <a:noFill/>
              </p:spPr>
              <p:txBody>
                <a:bodyPr wrap="none" rtlCol="0">
                  <a:spAutoFit/>
                </a:bodyPr>
                <a:lstStyle/>
                <a:p>
                  <a:r>
                    <a:rPr lang="en-GB" sz="1400" smtClean="0"/>
                    <a:t>A</a:t>
                  </a:r>
                  <a:r>
                    <a:rPr lang="en-GB" sz="1400" baseline="-25000" smtClean="0"/>
                    <a:t>0</a:t>
                  </a:r>
                  <a:r>
                    <a:rPr lang="en-GB" sz="1400" smtClean="0"/>
                    <a:t>(1-k)</a:t>
                  </a:r>
                  <a:endParaRPr lang="en-GB" sz="1400"/>
                </a:p>
              </p:txBody>
            </p:sp>
            <p:sp>
              <p:nvSpPr>
                <p:cNvPr id="39" name="TextBox 38"/>
                <p:cNvSpPr txBox="1"/>
                <p:nvPr/>
              </p:nvSpPr>
              <p:spPr>
                <a:xfrm>
                  <a:off x="5745088" y="3681028"/>
                  <a:ext cx="772969" cy="307777"/>
                </a:xfrm>
                <a:prstGeom prst="rect">
                  <a:avLst/>
                </a:prstGeom>
                <a:noFill/>
              </p:spPr>
              <p:txBody>
                <a:bodyPr wrap="none" rtlCol="0">
                  <a:spAutoFit/>
                </a:bodyPr>
                <a:lstStyle/>
                <a:p>
                  <a:r>
                    <a:rPr lang="en-GB" sz="1400" smtClean="0"/>
                    <a:t>A</a:t>
                  </a:r>
                  <a:r>
                    <a:rPr lang="en-GB" sz="1400" baseline="-25000" smtClean="0"/>
                    <a:t>0</a:t>
                  </a:r>
                  <a:r>
                    <a:rPr lang="en-GB" sz="1400" smtClean="0"/>
                    <a:t>(1+k)</a:t>
                  </a:r>
                  <a:endParaRPr lang="en-GB" sz="1400"/>
                </a:p>
              </p:txBody>
            </p:sp>
            <p:sp>
              <p:nvSpPr>
                <p:cNvPr id="40" name="TextBox 39"/>
                <p:cNvSpPr txBox="1"/>
                <p:nvPr/>
              </p:nvSpPr>
              <p:spPr>
                <a:xfrm>
                  <a:off x="3620852" y="4185084"/>
                  <a:ext cx="401072" cy="307777"/>
                </a:xfrm>
                <a:prstGeom prst="rect">
                  <a:avLst/>
                </a:prstGeom>
                <a:noFill/>
              </p:spPr>
              <p:txBody>
                <a:bodyPr wrap="none" rtlCol="0">
                  <a:spAutoFit/>
                </a:bodyPr>
                <a:lstStyle/>
                <a:p>
                  <a:r>
                    <a:rPr lang="en-GB" sz="1400" smtClean="0"/>
                    <a:t>V</a:t>
                  </a:r>
                  <a:r>
                    <a:rPr lang="en-GB" sz="1400" baseline="-25000" smtClean="0"/>
                    <a:t>D</a:t>
                  </a:r>
                  <a:endParaRPr lang="en-GB" sz="1400" baseline="-25000"/>
                </a:p>
              </p:txBody>
            </p:sp>
            <p:sp>
              <p:nvSpPr>
                <p:cNvPr id="41" name="TextBox 40"/>
                <p:cNvSpPr txBox="1"/>
                <p:nvPr/>
              </p:nvSpPr>
              <p:spPr>
                <a:xfrm>
                  <a:off x="5915199" y="4185084"/>
                  <a:ext cx="381835" cy="307777"/>
                </a:xfrm>
                <a:prstGeom prst="rect">
                  <a:avLst/>
                </a:prstGeom>
                <a:noFill/>
              </p:spPr>
              <p:txBody>
                <a:bodyPr wrap="none" rtlCol="0">
                  <a:spAutoFit/>
                </a:bodyPr>
                <a:lstStyle/>
                <a:p>
                  <a:r>
                    <a:rPr lang="en-GB" sz="1400" smtClean="0"/>
                    <a:t>V</a:t>
                  </a:r>
                  <a:r>
                    <a:rPr lang="en-GB" sz="1400" baseline="-25000" smtClean="0"/>
                    <a:t>F</a:t>
                  </a:r>
                  <a:endParaRPr lang="en-GB" sz="1400" baseline="-25000"/>
                </a:p>
              </p:txBody>
            </p:sp>
          </p:grpSp>
          <p:pic>
            <p:nvPicPr>
              <p:cNvPr id="15" name="Picture 2" descr="YIG-Fil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0672" y="3609020"/>
                <a:ext cx="626375" cy="730771"/>
              </a:xfrm>
              <a:prstGeom prst="rect">
                <a:avLst/>
              </a:prstGeom>
              <a:solidFill>
                <a:schemeClr val="bg2">
                  <a:lumMod val="40000"/>
                  <a:lumOff val="60000"/>
                </a:schemeClr>
              </a:solidFill>
            </p:spPr>
          </p:pic>
          <p:sp>
            <p:nvSpPr>
              <p:cNvPr id="16" name="Rectangle 70"/>
              <p:cNvSpPr>
                <a:spLocks noChangeArrowheads="1"/>
              </p:cNvSpPr>
              <p:nvPr/>
            </p:nvSpPr>
            <p:spPr bwMode="auto">
              <a:xfrm>
                <a:off x="2156580" y="4365104"/>
                <a:ext cx="291748"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1" baseline="0" smtClean="0">
                    <a:solidFill>
                      <a:srgbClr val="000000"/>
                    </a:solidFill>
                    <a:latin typeface="Calibri" pitchFamily="34" charset="0"/>
                  </a:rPr>
                  <a:t>FMR</a:t>
                </a:r>
                <a:endParaRPr lang="en-US" sz="1200" b="1" baseline="0">
                  <a:solidFill>
                    <a:srgbClr val="000000"/>
                  </a:solidFill>
                  <a:latin typeface="Calibri" pitchFamily="34" charset="0"/>
                </a:endParaRPr>
              </a:p>
            </p:txBody>
          </p:sp>
          <p:pic>
            <p:nvPicPr>
              <p:cNvPr id="17" name="Picture 2" descr="YIG-Filte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93260" y="3598329"/>
                <a:ext cx="626375" cy="730771"/>
              </a:xfrm>
              <a:prstGeom prst="rect">
                <a:avLst/>
              </a:prstGeom>
              <a:solidFill>
                <a:schemeClr val="bg2">
                  <a:lumMod val="40000"/>
                  <a:lumOff val="60000"/>
                </a:schemeClr>
              </a:solidFill>
            </p:spPr>
          </p:pic>
          <p:sp>
            <p:nvSpPr>
              <p:cNvPr id="18" name="Rectangle 70"/>
              <p:cNvSpPr>
                <a:spLocks noChangeArrowheads="1"/>
              </p:cNvSpPr>
              <p:nvPr/>
            </p:nvSpPr>
            <p:spPr bwMode="auto">
              <a:xfrm>
                <a:off x="7437276" y="4365104"/>
                <a:ext cx="291748"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1" baseline="0" smtClean="0">
                    <a:solidFill>
                      <a:srgbClr val="000000"/>
                    </a:solidFill>
                    <a:latin typeface="Calibri" pitchFamily="34" charset="0"/>
                  </a:rPr>
                  <a:t>FMR</a:t>
                </a:r>
                <a:endParaRPr lang="en-US" sz="1200" b="1" baseline="0">
                  <a:solidFill>
                    <a:srgbClr val="000000"/>
                  </a:solidFill>
                  <a:latin typeface="Calibri" pitchFamily="34" charset="0"/>
                </a:endParaRPr>
              </a:p>
            </p:txBody>
          </p:sp>
        </p:grpSp>
        <p:grpSp>
          <p:nvGrpSpPr>
            <p:cNvPr id="8" name="Group 7"/>
            <p:cNvGrpSpPr/>
            <p:nvPr/>
          </p:nvGrpSpPr>
          <p:grpSpPr>
            <a:xfrm>
              <a:off x="727075" y="1743075"/>
              <a:ext cx="8294688" cy="2225985"/>
              <a:chOff x="727075" y="1591613"/>
              <a:chExt cx="8294688" cy="2225985"/>
            </a:xfrm>
          </p:grpSpPr>
          <p:graphicFrame>
            <p:nvGraphicFramePr>
              <p:cNvPr id="9" name="Object 8"/>
              <p:cNvGraphicFramePr>
                <a:graphicFrameLocks noChangeAspect="1"/>
              </p:cNvGraphicFramePr>
              <p:nvPr>
                <p:extLst>
                  <p:ext uri="{D42A27DB-BD31-4B8C-83A1-F6EECF244321}">
                    <p14:modId xmlns:p14="http://schemas.microsoft.com/office/powerpoint/2010/main" val="654627445"/>
                  </p:ext>
                </p:extLst>
              </p:nvPr>
            </p:nvGraphicFramePr>
            <p:xfrm>
              <a:off x="727075" y="1591613"/>
              <a:ext cx="8294688" cy="881063"/>
            </p:xfrm>
            <a:graphic>
              <a:graphicData uri="http://schemas.openxmlformats.org/presentationml/2006/ole">
                <mc:AlternateContent xmlns:mc="http://schemas.openxmlformats.org/markup-compatibility/2006">
                  <mc:Choice xmlns:v="urn:schemas-microsoft-com:vml" Requires="v">
                    <p:oleObj spid="_x0000_s6319" name="Equation" r:id="rId6" imgW="4101840" imgH="431640" progId="Equation.3">
                      <p:embed/>
                    </p:oleObj>
                  </mc:Choice>
                  <mc:Fallback>
                    <p:oleObj name="Equation" r:id="rId6" imgW="4101840" imgH="431640" progId="Equation.3">
                      <p:embed/>
                      <p:pic>
                        <p:nvPicPr>
                          <p:cNvPr id="0" name=""/>
                          <p:cNvPicPr>
                            <a:picLocks noChangeAspect="1" noChangeArrowheads="1"/>
                          </p:cNvPicPr>
                          <p:nvPr/>
                        </p:nvPicPr>
                        <p:blipFill>
                          <a:blip r:embed="rId7"/>
                          <a:srcRect/>
                          <a:stretch>
                            <a:fillRect/>
                          </a:stretch>
                        </p:blipFill>
                        <p:spPr bwMode="auto">
                          <a:xfrm>
                            <a:off x="727075" y="1591613"/>
                            <a:ext cx="8294688" cy="88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Freeform 9"/>
              <p:cNvSpPr/>
              <p:nvPr/>
            </p:nvSpPr>
            <p:spPr>
              <a:xfrm>
                <a:off x="2548199" y="2346026"/>
                <a:ext cx="4029446" cy="1335214"/>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Lst>
                <a:ahLst/>
                <a:cxnLst>
                  <a:cxn ang="0">
                    <a:pos x="connsiteX0" y="connsiteY0"/>
                  </a:cxn>
                  <a:cxn ang="0">
                    <a:pos x="connsiteX1" y="connsiteY1"/>
                  </a:cxn>
                </a:cxnLst>
                <a:rect l="l" t="t" r="r" b="b"/>
                <a:pathLst>
                  <a:path w="773740" h="218333">
                    <a:moveTo>
                      <a:pt x="0" y="218333"/>
                    </a:moveTo>
                    <a:cubicBezTo>
                      <a:pt x="214224" y="197255"/>
                      <a:pt x="672505" y="134632"/>
                      <a:pt x="773740" y="0"/>
                    </a:cubicBezTo>
                  </a:path>
                </a:pathLst>
              </a:custGeom>
              <a:ln w="19050">
                <a:solidFill>
                  <a:srgbClr val="C00000"/>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1" name="Freeform 10"/>
              <p:cNvSpPr/>
              <p:nvPr/>
            </p:nvSpPr>
            <p:spPr>
              <a:xfrm>
                <a:off x="4192516" y="2193623"/>
                <a:ext cx="2689929" cy="1623975"/>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813786"/>
                  <a:gd name="connsiteY0" fmla="*/ 264239 h 264239"/>
                  <a:gd name="connsiteX1" fmla="*/ 813786 w 813786"/>
                  <a:gd name="connsiteY1" fmla="*/ 0 h 264239"/>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16524"/>
                  <a:gd name="connsiteY0" fmla="*/ 265551 h 265551"/>
                  <a:gd name="connsiteX1" fmla="*/ 516524 w 516524"/>
                  <a:gd name="connsiteY1" fmla="*/ 0 h 265551"/>
                </a:gdLst>
                <a:ahLst/>
                <a:cxnLst>
                  <a:cxn ang="0">
                    <a:pos x="connsiteX0" y="connsiteY0"/>
                  </a:cxn>
                  <a:cxn ang="0">
                    <a:pos x="connsiteX1" y="connsiteY1"/>
                  </a:cxn>
                </a:cxnLst>
                <a:rect l="l" t="t" r="r" b="b"/>
                <a:pathLst>
                  <a:path w="516524" h="265551">
                    <a:moveTo>
                      <a:pt x="0" y="265551"/>
                    </a:moveTo>
                    <a:cubicBezTo>
                      <a:pt x="203443" y="209060"/>
                      <a:pt x="466116" y="134632"/>
                      <a:pt x="516524" y="0"/>
                    </a:cubicBezTo>
                  </a:path>
                </a:pathLst>
              </a:custGeom>
              <a:ln w="19050">
                <a:solidFill>
                  <a:schemeClr val="accent6"/>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2" name="Freeform 11"/>
              <p:cNvSpPr/>
              <p:nvPr/>
            </p:nvSpPr>
            <p:spPr>
              <a:xfrm>
                <a:off x="6478738" y="2201646"/>
                <a:ext cx="2064291" cy="1583870"/>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813786"/>
                  <a:gd name="connsiteY0" fmla="*/ 264239 h 264239"/>
                  <a:gd name="connsiteX1" fmla="*/ 813786 w 813786"/>
                  <a:gd name="connsiteY1" fmla="*/ 0 h 264239"/>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16524"/>
                  <a:gd name="connsiteY0" fmla="*/ 265551 h 265551"/>
                  <a:gd name="connsiteX1" fmla="*/ 516524 w 516524"/>
                  <a:gd name="connsiteY1" fmla="*/ 0 h 265551"/>
                  <a:gd name="connsiteX0" fmla="*/ 0 w 436433"/>
                  <a:gd name="connsiteY0" fmla="*/ 251123 h 251123"/>
                  <a:gd name="connsiteX1" fmla="*/ 436433 w 436433"/>
                  <a:gd name="connsiteY1" fmla="*/ 0 h 251123"/>
                  <a:gd name="connsiteX0" fmla="*/ 0 w 436433"/>
                  <a:gd name="connsiteY0" fmla="*/ 251123 h 251123"/>
                  <a:gd name="connsiteX1" fmla="*/ 436433 w 436433"/>
                  <a:gd name="connsiteY1" fmla="*/ 0 h 251123"/>
                  <a:gd name="connsiteX0" fmla="*/ 0 w 396388"/>
                  <a:gd name="connsiteY0" fmla="*/ 258993 h 258993"/>
                  <a:gd name="connsiteX1" fmla="*/ 396388 w 396388"/>
                  <a:gd name="connsiteY1" fmla="*/ 0 h 258993"/>
                  <a:gd name="connsiteX0" fmla="*/ 0 w 396388"/>
                  <a:gd name="connsiteY0" fmla="*/ 258993 h 258993"/>
                  <a:gd name="connsiteX1" fmla="*/ 396388 w 396388"/>
                  <a:gd name="connsiteY1" fmla="*/ 0 h 258993"/>
                </a:gdLst>
                <a:ahLst/>
                <a:cxnLst>
                  <a:cxn ang="0">
                    <a:pos x="connsiteX0" y="connsiteY0"/>
                  </a:cxn>
                  <a:cxn ang="0">
                    <a:pos x="connsiteX1" y="connsiteY1"/>
                  </a:cxn>
                </a:cxnLst>
                <a:rect l="l" t="t" r="r" b="b"/>
                <a:pathLst>
                  <a:path w="396388" h="258993">
                    <a:moveTo>
                      <a:pt x="0" y="258993"/>
                    </a:moveTo>
                    <a:cubicBezTo>
                      <a:pt x="98709" y="226111"/>
                      <a:pt x="345980" y="134632"/>
                      <a:pt x="396388" y="0"/>
                    </a:cubicBezTo>
                  </a:path>
                </a:pathLst>
              </a:custGeom>
              <a:ln w="19050">
                <a:solidFill>
                  <a:schemeClr val="accent6"/>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13" name="Freeform 12"/>
              <p:cNvSpPr/>
              <p:nvPr/>
            </p:nvSpPr>
            <p:spPr>
              <a:xfrm>
                <a:off x="7670718" y="2305914"/>
                <a:ext cx="522932" cy="1327197"/>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146873"/>
                  <a:gd name="connsiteY0" fmla="*/ 211775 h 211775"/>
                  <a:gd name="connsiteX1" fmla="*/ 146873 w 146873"/>
                  <a:gd name="connsiteY1" fmla="*/ 0 h 211775"/>
                  <a:gd name="connsiteX0" fmla="*/ 4444 w 151317"/>
                  <a:gd name="connsiteY0" fmla="*/ 211775 h 211775"/>
                  <a:gd name="connsiteX1" fmla="*/ 151317 w 151317"/>
                  <a:gd name="connsiteY1" fmla="*/ 0 h 211775"/>
                  <a:gd name="connsiteX0" fmla="*/ 3894 w 150767"/>
                  <a:gd name="connsiteY0" fmla="*/ 211775 h 211775"/>
                  <a:gd name="connsiteX1" fmla="*/ 150767 w 150767"/>
                  <a:gd name="connsiteY1" fmla="*/ 0 h 211775"/>
                  <a:gd name="connsiteX0" fmla="*/ 4198 w 143370"/>
                  <a:gd name="connsiteY0" fmla="*/ 213087 h 213087"/>
                  <a:gd name="connsiteX1" fmla="*/ 143370 w 143370"/>
                  <a:gd name="connsiteY1" fmla="*/ 0 h 213087"/>
                  <a:gd name="connsiteX0" fmla="*/ 7236 w 103282"/>
                  <a:gd name="connsiteY0" fmla="*/ 213087 h 213087"/>
                  <a:gd name="connsiteX1" fmla="*/ 103282 w 103282"/>
                  <a:gd name="connsiteY1" fmla="*/ 0 h 213087"/>
                  <a:gd name="connsiteX0" fmla="*/ 5448 w 101494"/>
                  <a:gd name="connsiteY0" fmla="*/ 213087 h 213087"/>
                  <a:gd name="connsiteX1" fmla="*/ 101494 w 101494"/>
                  <a:gd name="connsiteY1" fmla="*/ 0 h 213087"/>
                  <a:gd name="connsiteX0" fmla="*/ 5448 w 101494"/>
                  <a:gd name="connsiteY0" fmla="*/ 217022 h 217022"/>
                  <a:gd name="connsiteX1" fmla="*/ 101494 w 101494"/>
                  <a:gd name="connsiteY1" fmla="*/ 0 h 217022"/>
                  <a:gd name="connsiteX0" fmla="*/ 4368 w 100414"/>
                  <a:gd name="connsiteY0" fmla="*/ 217022 h 217022"/>
                  <a:gd name="connsiteX1" fmla="*/ 100414 w 100414"/>
                  <a:gd name="connsiteY1" fmla="*/ 0 h 217022"/>
                </a:gdLst>
                <a:ahLst/>
                <a:cxnLst>
                  <a:cxn ang="0">
                    <a:pos x="connsiteX0" y="connsiteY0"/>
                  </a:cxn>
                  <a:cxn ang="0">
                    <a:pos x="connsiteX1" y="connsiteY1"/>
                  </a:cxn>
                </a:cxnLst>
                <a:rect l="l" t="t" r="r" b="b"/>
                <a:pathLst>
                  <a:path w="100414" h="217022">
                    <a:moveTo>
                      <a:pt x="4368" y="217022"/>
                    </a:moveTo>
                    <a:cubicBezTo>
                      <a:pt x="-13980" y="142168"/>
                      <a:pt x="26903" y="57248"/>
                      <a:pt x="100414" y="0"/>
                    </a:cubicBezTo>
                  </a:path>
                </a:pathLst>
              </a:custGeom>
              <a:ln w="19050">
                <a:solidFill>
                  <a:srgbClr val="C00000"/>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grpSp>
      </p:grpSp>
      <p:sp>
        <p:nvSpPr>
          <p:cNvPr id="70" name="Rectangle 9"/>
          <p:cNvSpPr>
            <a:spLocks noChangeArrowheads="1"/>
          </p:cNvSpPr>
          <p:nvPr/>
        </p:nvSpPr>
        <p:spPr bwMode="auto">
          <a:xfrm>
            <a:off x="200472" y="368660"/>
            <a:ext cx="923308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marL="266700" indent="-266700" algn="l">
              <a:spcBef>
                <a:spcPts val="0"/>
              </a:spcBef>
              <a:buFontTx/>
              <a:buChar char="•"/>
            </a:pPr>
            <a:r>
              <a:rPr lang="en-US" sz="1800" dirty="0" smtClean="0">
                <a:latin typeface="Calibri" pitchFamily="34" charset="0"/>
                <a:cs typeface="Tahoma" pitchFamily="34" charset="0"/>
              </a:rPr>
              <a:t>Independent high-field markers and field integration in F/D halves</a:t>
            </a:r>
          </a:p>
          <a:p>
            <a:pPr marL="266700" indent="-266700" algn="l">
              <a:spcBef>
                <a:spcPts val="0"/>
              </a:spcBef>
              <a:buFontTx/>
              <a:buChar char="•"/>
            </a:pPr>
            <a:r>
              <a:rPr lang="en-US" sz="1800" dirty="0" smtClean="0">
                <a:latin typeface="Calibri" pitchFamily="34" charset="0"/>
                <a:cs typeface="Tahoma" pitchFamily="34" charset="0"/>
              </a:rPr>
              <a:t>No complicated marker interpolation required: </a:t>
            </a:r>
            <a:r>
              <a:rPr lang="en-US" sz="1800" i="1" dirty="0" err="1" smtClean="0">
                <a:latin typeface="Calibri" pitchFamily="34" charset="0"/>
                <a:cs typeface="Tahoma" pitchFamily="34" charset="0"/>
              </a:rPr>
              <a:t>B</a:t>
            </a:r>
            <a:r>
              <a:rPr lang="en-US" sz="1800" i="1" baseline="-25000" dirty="0" err="1" smtClean="0">
                <a:latin typeface="Calibri" pitchFamily="34" charset="0"/>
                <a:cs typeface="Tahoma" pitchFamily="34" charset="0"/>
              </a:rPr>
              <a:t>avg</a:t>
            </a:r>
            <a:r>
              <a:rPr lang="en-US" sz="1800" i="1" baseline="-25000" dirty="0" smtClean="0">
                <a:latin typeface="Calibri" pitchFamily="34" charset="0"/>
                <a:cs typeface="Tahoma" pitchFamily="34" charset="0"/>
              </a:rPr>
              <a:t> </a:t>
            </a:r>
            <a:r>
              <a:rPr lang="en-US" sz="1800" dirty="0" smtClean="0">
                <a:latin typeface="Calibri" pitchFamily="34" charset="0"/>
                <a:cs typeface="Tahoma" pitchFamily="34" charset="0"/>
              </a:rPr>
              <a:t>is constantly updated as t</a:t>
            </a:r>
            <a:r>
              <a:rPr lang="en-US" sz="1800" dirty="0" smtClean="0">
                <a:latin typeface="Calibri" pitchFamily="34" charset="0"/>
                <a:cs typeface="Tahoma" pitchFamily="34" charset="0"/>
                <a:sym typeface="Symbol"/>
              </a:rPr>
              <a:t></a:t>
            </a:r>
            <a:br>
              <a:rPr lang="en-US" sz="1800" dirty="0" smtClean="0">
                <a:latin typeface="Calibri" pitchFamily="34" charset="0"/>
                <a:cs typeface="Tahoma" pitchFamily="34" charset="0"/>
                <a:sym typeface="Symbol"/>
              </a:rPr>
            </a:br>
            <a:r>
              <a:rPr lang="en-US" sz="1800" dirty="0" smtClean="0">
                <a:latin typeface="Calibri" pitchFamily="34" charset="0"/>
                <a:cs typeface="Tahoma" pitchFamily="34" charset="0"/>
                <a:sym typeface="Symbol"/>
              </a:rPr>
              <a:t>marker triggers transparent internal correction in F/D haves independently</a:t>
            </a:r>
            <a:endParaRPr lang="en-US" sz="1800" dirty="0" smtClean="0">
              <a:latin typeface="Calibri" pitchFamily="34" charset="0"/>
              <a:cs typeface="Tahoma" pitchFamily="34" charset="0"/>
            </a:endParaRPr>
          </a:p>
          <a:p>
            <a:pPr marL="266700" indent="-266700" algn="l">
              <a:spcBef>
                <a:spcPts val="0"/>
              </a:spcBef>
              <a:buFontTx/>
              <a:buChar char="•"/>
            </a:pPr>
            <a:r>
              <a:rPr lang="en-US" sz="1800" b="1" dirty="0" smtClean="0">
                <a:solidFill>
                  <a:srgbClr val="FF6600"/>
                </a:solidFill>
                <a:latin typeface="Calibri" pitchFamily="34" charset="0"/>
                <a:cs typeface="Tahoma" pitchFamily="34" charset="0"/>
              </a:rPr>
              <a:t>Higher ~600 G flat-bottom level</a:t>
            </a:r>
            <a:r>
              <a:rPr lang="en-US" sz="1800" dirty="0" smtClean="0">
                <a:latin typeface="Calibri" pitchFamily="34" charset="0"/>
                <a:cs typeface="Tahoma" pitchFamily="34" charset="0"/>
              </a:rPr>
              <a:t> to improve magnetic reproducibility and allow the utilization </a:t>
            </a:r>
            <a:br>
              <a:rPr lang="en-US" sz="1800" dirty="0" smtClean="0">
                <a:latin typeface="Calibri" pitchFamily="34" charset="0"/>
                <a:cs typeface="Tahoma" pitchFamily="34" charset="0"/>
              </a:rPr>
            </a:br>
            <a:r>
              <a:rPr lang="en-US" sz="1800" dirty="0" smtClean="0">
                <a:latin typeface="Calibri" pitchFamily="34" charset="0"/>
                <a:cs typeface="Tahoma" pitchFamily="34" charset="0"/>
              </a:rPr>
              <a:t>of new FMR markers </a:t>
            </a:r>
            <a:r>
              <a:rPr lang="en-US" sz="1200" dirty="0" smtClean="0">
                <a:latin typeface="Calibri" pitchFamily="34" charset="0"/>
                <a:cs typeface="Tahoma" pitchFamily="34" charset="0"/>
              </a:rPr>
              <a:t>(NB: a stopgap solution using existing peaking strips was discussed and found to be technically as complex as switching over to FMR, minus all the advantages)</a:t>
            </a:r>
            <a:endParaRPr lang="en-GB" sz="1200" dirty="0" smtClean="0">
              <a:latin typeface="Calibri" pitchFamily="34" charset="0"/>
            </a:endParaRPr>
          </a:p>
        </p:txBody>
      </p:sp>
    </p:spTree>
    <p:extLst>
      <p:ext uri="{BB962C8B-B14F-4D97-AF65-F5344CB8AC3E}">
        <p14:creationId xmlns:p14="http://schemas.microsoft.com/office/powerpoint/2010/main" val="707108084"/>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Component tests (2012)</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7" name="Picture 34" descr="PS magnet drawing"/>
          <p:cNvPicPr>
            <a:picLocks noChangeAspect="1" noChangeArrowheads="1"/>
          </p:cNvPicPr>
          <p:nvPr/>
        </p:nvPicPr>
        <p:blipFill>
          <a:blip r:embed="rId3">
            <a:clrChange>
              <a:clrFrom>
                <a:srgbClr val="FFFFFF"/>
              </a:clrFrom>
              <a:clrTo>
                <a:srgbClr val="FFFFFF">
                  <a:alpha val="0"/>
                </a:srgbClr>
              </a:clrTo>
            </a:clrChange>
            <a:lum bright="70000" contrast="56000"/>
            <a:grayscl/>
            <a:extLst>
              <a:ext uri="{28A0092B-C50C-407E-A947-70E740481C1C}">
                <a14:useLocalDpi xmlns:a14="http://schemas.microsoft.com/office/drawing/2010/main" val="0"/>
              </a:ext>
            </a:extLst>
          </a:blip>
          <a:srcRect t="16856" r="4929" b="8833"/>
          <a:stretch>
            <a:fillRect/>
          </a:stretch>
        </p:blipFill>
        <p:spPr bwMode="auto">
          <a:xfrm>
            <a:off x="-15552" y="2564904"/>
            <a:ext cx="9413875" cy="391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 name="Group 4"/>
          <p:cNvGrpSpPr>
            <a:grpSpLocks/>
          </p:cNvGrpSpPr>
          <p:nvPr/>
        </p:nvGrpSpPr>
        <p:grpSpPr bwMode="auto">
          <a:xfrm>
            <a:off x="2541911" y="3739654"/>
            <a:ext cx="360362" cy="534987"/>
            <a:chOff x="2183864" y="3788036"/>
            <a:chExt cx="360041" cy="536136"/>
          </a:xfrm>
        </p:grpSpPr>
        <p:sp>
          <p:nvSpPr>
            <p:cNvPr id="9"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10" name="Group 14"/>
            <p:cNvGrpSpPr>
              <a:grpSpLocks/>
            </p:cNvGrpSpPr>
            <p:nvPr/>
          </p:nvGrpSpPr>
          <p:grpSpPr bwMode="auto">
            <a:xfrm rot="-5400000">
              <a:off x="2095817" y="3876083"/>
              <a:ext cx="536136" cy="360041"/>
              <a:chOff x="2377272" y="2213746"/>
              <a:chExt cx="1065979" cy="1008112"/>
            </a:xfrm>
          </p:grpSpPr>
          <p:sp>
            <p:nvSpPr>
              <p:cNvPr id="11"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12"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13"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14"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15"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16"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grpSp>
        <p:nvGrpSpPr>
          <p:cNvPr id="17" name="Group 22"/>
          <p:cNvGrpSpPr>
            <a:grpSpLocks/>
          </p:cNvGrpSpPr>
          <p:nvPr/>
        </p:nvGrpSpPr>
        <p:grpSpPr bwMode="auto">
          <a:xfrm>
            <a:off x="3238823" y="3884116"/>
            <a:ext cx="485775" cy="203200"/>
            <a:chOff x="2288704" y="2532421"/>
            <a:chExt cx="1224136" cy="352998"/>
          </a:xfrm>
        </p:grpSpPr>
        <p:sp>
          <p:nvSpPr>
            <p:cNvPr id="18"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19"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0"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1"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2"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3"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grpSp>
        <p:nvGrpSpPr>
          <p:cNvPr id="24" name="Group 22"/>
          <p:cNvGrpSpPr>
            <a:grpSpLocks/>
          </p:cNvGrpSpPr>
          <p:nvPr/>
        </p:nvGrpSpPr>
        <p:grpSpPr bwMode="auto">
          <a:xfrm>
            <a:off x="5561336" y="3896816"/>
            <a:ext cx="485775" cy="203200"/>
            <a:chOff x="2288704" y="2532421"/>
            <a:chExt cx="1224136" cy="352998"/>
          </a:xfrm>
        </p:grpSpPr>
        <p:sp>
          <p:nvSpPr>
            <p:cNvPr id="25"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6"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7"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8"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29"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30"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sp>
        <p:nvSpPr>
          <p:cNvPr id="31" name="Rectangle 69"/>
          <p:cNvSpPr>
            <a:spLocks noChangeArrowheads="1"/>
          </p:cNvSpPr>
          <p:nvPr/>
        </p:nvSpPr>
        <p:spPr bwMode="auto">
          <a:xfrm>
            <a:off x="2478762" y="4319808"/>
            <a:ext cx="524181" cy="369332"/>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a:solidFill>
                  <a:srgbClr val="000000"/>
                </a:solidFill>
                <a:latin typeface="Calibri" pitchFamily="34" charset="0"/>
              </a:rPr>
              <a:t>peaking </a:t>
            </a:r>
            <a:r>
              <a:rPr lang="en-GB" sz="1200" b="0" baseline="0" dirty="0" smtClean="0">
                <a:solidFill>
                  <a:srgbClr val="000000"/>
                </a:solidFill>
                <a:latin typeface="Calibri" pitchFamily="34" charset="0"/>
              </a:rPr>
              <a:t/>
            </a:r>
            <a:br>
              <a:rPr lang="en-GB" sz="1200" b="0" baseline="0" dirty="0" smtClean="0">
                <a:solidFill>
                  <a:srgbClr val="000000"/>
                </a:solidFill>
                <a:latin typeface="Calibri" pitchFamily="34" charset="0"/>
              </a:rPr>
            </a:br>
            <a:r>
              <a:rPr lang="en-GB" sz="1200" b="0" baseline="0" dirty="0" smtClean="0">
                <a:solidFill>
                  <a:srgbClr val="000000"/>
                </a:solidFill>
                <a:latin typeface="Calibri" pitchFamily="34" charset="0"/>
              </a:rPr>
              <a:t>strips </a:t>
            </a:r>
            <a:endParaRPr lang="en-US" sz="1200" b="0" baseline="0" dirty="0">
              <a:solidFill>
                <a:srgbClr val="000000"/>
              </a:solidFill>
              <a:latin typeface="Calibri" pitchFamily="34" charset="0"/>
            </a:endParaRPr>
          </a:p>
        </p:txBody>
      </p:sp>
      <p:sp>
        <p:nvSpPr>
          <p:cNvPr id="32" name="Rectangle 70"/>
          <p:cNvSpPr>
            <a:spLocks noChangeArrowheads="1"/>
          </p:cNvSpPr>
          <p:nvPr/>
        </p:nvSpPr>
        <p:spPr bwMode="auto">
          <a:xfrm>
            <a:off x="3189165" y="4149080"/>
            <a:ext cx="603563"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a:solidFill>
                  <a:srgbClr val="000000"/>
                </a:solidFill>
                <a:latin typeface="Calibri" pitchFamily="34" charset="0"/>
              </a:rPr>
              <a:t>flux </a:t>
            </a:r>
            <a:r>
              <a:rPr lang="en-GB" sz="1200" b="0" baseline="0" dirty="0" smtClean="0">
                <a:solidFill>
                  <a:srgbClr val="000000"/>
                </a:solidFill>
                <a:latin typeface="Calibri" pitchFamily="34" charset="0"/>
              </a:rPr>
              <a:t>loop</a:t>
            </a:r>
            <a:r>
              <a:rPr lang="en-GB" sz="1200" dirty="0">
                <a:solidFill>
                  <a:srgbClr val="000000"/>
                </a:solidFill>
                <a:latin typeface="Calibri" pitchFamily="34" charset="0"/>
              </a:rPr>
              <a:t>s</a:t>
            </a:r>
            <a:endParaRPr lang="en-US" sz="1200" b="0" baseline="0" dirty="0">
              <a:solidFill>
                <a:srgbClr val="000000"/>
              </a:solidFill>
              <a:latin typeface="Calibri" pitchFamily="34" charset="0"/>
            </a:endParaRPr>
          </a:p>
        </p:txBody>
      </p:sp>
      <p:grpSp>
        <p:nvGrpSpPr>
          <p:cNvPr id="34" name="Group 4"/>
          <p:cNvGrpSpPr>
            <a:grpSpLocks/>
          </p:cNvGrpSpPr>
          <p:nvPr/>
        </p:nvGrpSpPr>
        <p:grpSpPr bwMode="auto">
          <a:xfrm>
            <a:off x="6342386" y="3739654"/>
            <a:ext cx="360362" cy="534987"/>
            <a:chOff x="2183864" y="3788036"/>
            <a:chExt cx="360041" cy="536136"/>
          </a:xfrm>
        </p:grpSpPr>
        <p:sp>
          <p:nvSpPr>
            <p:cNvPr id="35"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36" name="Group 14"/>
            <p:cNvGrpSpPr>
              <a:grpSpLocks/>
            </p:cNvGrpSpPr>
            <p:nvPr/>
          </p:nvGrpSpPr>
          <p:grpSpPr bwMode="auto">
            <a:xfrm rot="-5400000">
              <a:off x="2095817" y="3876083"/>
              <a:ext cx="536136" cy="360041"/>
              <a:chOff x="2377272" y="2213746"/>
              <a:chExt cx="1065979" cy="1008112"/>
            </a:xfrm>
          </p:grpSpPr>
          <p:sp>
            <p:nvSpPr>
              <p:cNvPr id="37"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8"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9"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0"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1"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2"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sp>
        <p:nvSpPr>
          <p:cNvPr id="43" name="Rectangle 69"/>
          <p:cNvSpPr>
            <a:spLocks noChangeArrowheads="1"/>
          </p:cNvSpPr>
          <p:nvPr/>
        </p:nvSpPr>
        <p:spPr bwMode="auto">
          <a:xfrm>
            <a:off x="6318174" y="4293096"/>
            <a:ext cx="524182" cy="369332"/>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a:solidFill>
                  <a:srgbClr val="000000"/>
                </a:solidFill>
                <a:latin typeface="Calibri" pitchFamily="34" charset="0"/>
              </a:rPr>
              <a:t>peaking </a:t>
            </a:r>
            <a:r>
              <a:rPr lang="en-GB" sz="1200" b="0" baseline="0" dirty="0" smtClean="0">
                <a:solidFill>
                  <a:srgbClr val="000000"/>
                </a:solidFill>
                <a:latin typeface="Calibri" pitchFamily="34" charset="0"/>
              </a:rPr>
              <a:t/>
            </a:r>
            <a:br>
              <a:rPr lang="en-GB" sz="1200" b="0" baseline="0" dirty="0" smtClean="0">
                <a:solidFill>
                  <a:srgbClr val="000000"/>
                </a:solidFill>
                <a:latin typeface="Calibri" pitchFamily="34" charset="0"/>
              </a:rPr>
            </a:br>
            <a:r>
              <a:rPr lang="en-GB" sz="1200" b="0" baseline="0" dirty="0" smtClean="0">
                <a:solidFill>
                  <a:srgbClr val="000000"/>
                </a:solidFill>
                <a:latin typeface="Calibri" pitchFamily="34" charset="0"/>
              </a:rPr>
              <a:t>strips</a:t>
            </a:r>
            <a:endParaRPr lang="en-US" sz="1200" b="0" baseline="0" dirty="0">
              <a:solidFill>
                <a:srgbClr val="000000"/>
              </a:solidFill>
              <a:latin typeface="Calibri" pitchFamily="34" charset="0"/>
            </a:endParaRPr>
          </a:p>
        </p:txBody>
      </p:sp>
      <p:pic>
        <p:nvPicPr>
          <p:cNvPr id="28674" name="Picture 2" descr="YIG-Fil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17548" y="3489895"/>
            <a:ext cx="626375" cy="730771"/>
          </a:xfrm>
          <a:prstGeom prst="rect">
            <a:avLst/>
          </a:prstGeom>
          <a:solidFill>
            <a:schemeClr val="bg2">
              <a:lumMod val="40000"/>
              <a:lumOff val="60000"/>
            </a:schemeClr>
          </a:solidFill>
        </p:spPr>
      </p:pic>
      <p:sp>
        <p:nvSpPr>
          <p:cNvPr id="46" name="Rectangle 70"/>
          <p:cNvSpPr>
            <a:spLocks noChangeArrowheads="1"/>
          </p:cNvSpPr>
          <p:nvPr/>
        </p:nvSpPr>
        <p:spPr bwMode="auto">
          <a:xfrm>
            <a:off x="5487218" y="4157392"/>
            <a:ext cx="603563"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a:solidFill>
                  <a:srgbClr val="000000"/>
                </a:solidFill>
                <a:latin typeface="Calibri" pitchFamily="34" charset="0"/>
              </a:rPr>
              <a:t>flux </a:t>
            </a:r>
            <a:r>
              <a:rPr lang="en-GB" sz="1200" b="0" baseline="0" dirty="0" smtClean="0">
                <a:solidFill>
                  <a:srgbClr val="000000"/>
                </a:solidFill>
                <a:latin typeface="Calibri" pitchFamily="34" charset="0"/>
              </a:rPr>
              <a:t>loop</a:t>
            </a:r>
            <a:r>
              <a:rPr lang="en-GB" sz="1200" dirty="0">
                <a:solidFill>
                  <a:srgbClr val="000000"/>
                </a:solidFill>
                <a:latin typeface="Calibri" pitchFamily="34" charset="0"/>
              </a:rPr>
              <a:t>s</a:t>
            </a:r>
            <a:endParaRPr lang="en-US" sz="1200" b="0" baseline="0" dirty="0">
              <a:solidFill>
                <a:srgbClr val="000000"/>
              </a:solidFill>
              <a:latin typeface="Calibri" pitchFamily="34" charset="0"/>
            </a:endParaRPr>
          </a:p>
        </p:txBody>
      </p:sp>
      <p:sp>
        <p:nvSpPr>
          <p:cNvPr id="47" name="Rectangle 70"/>
          <p:cNvSpPr>
            <a:spLocks noChangeArrowheads="1"/>
          </p:cNvSpPr>
          <p:nvPr/>
        </p:nvSpPr>
        <p:spPr bwMode="auto">
          <a:xfrm>
            <a:off x="1876662" y="4324454"/>
            <a:ext cx="285336"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smtClean="0">
                <a:solidFill>
                  <a:srgbClr val="000000"/>
                </a:solidFill>
                <a:latin typeface="Calibri" pitchFamily="34" charset="0"/>
              </a:rPr>
              <a:t>FMR</a:t>
            </a:r>
            <a:endParaRPr lang="en-US" sz="1200" b="0" baseline="0" dirty="0">
              <a:solidFill>
                <a:srgbClr val="000000"/>
              </a:solidFill>
              <a:latin typeface="Calibri" pitchFamily="34" charset="0"/>
            </a:endParaRPr>
          </a:p>
        </p:txBody>
      </p:sp>
      <p:pic>
        <p:nvPicPr>
          <p:cNvPr id="286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980892" y="3814266"/>
            <a:ext cx="554175" cy="387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2" name="Rectangle 70"/>
          <p:cNvSpPr>
            <a:spLocks noChangeArrowheads="1"/>
          </p:cNvSpPr>
          <p:nvPr/>
        </p:nvSpPr>
        <p:spPr bwMode="auto">
          <a:xfrm>
            <a:off x="3980892" y="4243613"/>
            <a:ext cx="1408109"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square" lIns="0" tIns="0" rIns="0" bIns="0">
            <a:spAutoFit/>
          </a:bodyPr>
          <a:lstStyle/>
          <a:p>
            <a:r>
              <a:rPr lang="en-GB" sz="1200" b="0" baseline="0" dirty="0" smtClean="0">
                <a:solidFill>
                  <a:srgbClr val="000000"/>
                </a:solidFill>
                <a:latin typeface="Calibri" pitchFamily="34" charset="0"/>
              </a:rPr>
              <a:t>NMR / high field FMR</a:t>
            </a:r>
            <a:endParaRPr lang="en-US" sz="1200" b="0" baseline="0" dirty="0">
              <a:solidFill>
                <a:srgbClr val="000000"/>
              </a:solidFill>
              <a:latin typeface="Calibri" pitchFamily="34" charset="0"/>
            </a:endParaRPr>
          </a:p>
        </p:txBody>
      </p:sp>
      <p:sp>
        <p:nvSpPr>
          <p:cNvPr id="3" name="Rectangle 2"/>
          <p:cNvSpPr/>
          <p:nvPr/>
        </p:nvSpPr>
        <p:spPr>
          <a:xfrm>
            <a:off x="1172580" y="1328747"/>
            <a:ext cx="3388529" cy="954107"/>
          </a:xfrm>
          <a:prstGeom prst="rect">
            <a:avLst/>
          </a:prstGeom>
        </p:spPr>
        <p:txBody>
          <a:bodyPr wrap="square">
            <a:spAutoFit/>
          </a:bodyPr>
          <a:lstStyle/>
          <a:p>
            <a:pPr algn="l">
              <a:spcBef>
                <a:spcPct val="0"/>
              </a:spcBef>
              <a:spcAft>
                <a:spcPts val="0"/>
              </a:spcAft>
              <a:defRPr/>
            </a:pPr>
            <a:r>
              <a:rPr lang="en-US" sz="1400" dirty="0" smtClean="0">
                <a:latin typeface="Calibri" pitchFamily="34" charset="0"/>
              </a:rPr>
              <a:t>Prototype single-crystal FMR </a:t>
            </a:r>
            <a:r>
              <a:rPr lang="en-US" sz="1400" i="1" dirty="0" smtClean="0">
                <a:latin typeface="Calibri" pitchFamily="34" charset="0"/>
              </a:rPr>
              <a:t>(</a:t>
            </a:r>
            <a:r>
              <a:rPr lang="en-US" sz="1200" i="1" dirty="0" smtClean="0">
                <a:latin typeface="Calibri" pitchFamily="34" charset="0"/>
              </a:rPr>
              <a:t>due in March</a:t>
            </a:r>
            <a:r>
              <a:rPr lang="en-US" sz="1400" i="1" dirty="0" smtClean="0">
                <a:latin typeface="Calibri" pitchFamily="34" charset="0"/>
              </a:rPr>
              <a:t>)</a:t>
            </a:r>
          </a:p>
          <a:p>
            <a:pPr marL="177800" indent="-177800" algn="l">
              <a:spcBef>
                <a:spcPct val="0"/>
              </a:spcBef>
              <a:spcAft>
                <a:spcPts val="0"/>
              </a:spcAft>
              <a:buFont typeface="Arial" pitchFamily="34" charset="0"/>
              <a:buChar char="•"/>
              <a:defRPr/>
            </a:pPr>
            <a:r>
              <a:rPr lang="en-US" sz="1400" dirty="0" smtClean="0">
                <a:latin typeface="Calibri" pitchFamily="34" charset="0"/>
              </a:rPr>
              <a:t>stability vs. peaking strips/beam</a:t>
            </a:r>
          </a:p>
          <a:p>
            <a:pPr marL="177800" indent="-177800" algn="l">
              <a:spcBef>
                <a:spcPct val="0"/>
              </a:spcBef>
              <a:spcAft>
                <a:spcPts val="0"/>
              </a:spcAft>
              <a:buFont typeface="Arial" pitchFamily="34" charset="0"/>
              <a:buChar char="•"/>
              <a:defRPr/>
            </a:pPr>
            <a:r>
              <a:rPr lang="en-US" sz="1400" dirty="0" smtClean="0">
                <a:latin typeface="Calibri" pitchFamily="34" charset="0"/>
              </a:rPr>
              <a:t>precision of trigger generation</a:t>
            </a:r>
          </a:p>
          <a:p>
            <a:pPr marL="177800" indent="-177800" algn="l">
              <a:spcBef>
                <a:spcPct val="0"/>
              </a:spcBef>
              <a:spcAft>
                <a:spcPts val="0"/>
              </a:spcAft>
              <a:buFont typeface="Arial" pitchFamily="34" charset="0"/>
              <a:buChar char="•"/>
              <a:defRPr/>
            </a:pPr>
            <a:r>
              <a:rPr lang="en-US" sz="1400" dirty="0" smtClean="0">
                <a:latin typeface="Calibri" pitchFamily="34" charset="0"/>
              </a:rPr>
              <a:t>test 600 G flat-bottom mode</a:t>
            </a:r>
          </a:p>
        </p:txBody>
      </p:sp>
      <p:sp>
        <p:nvSpPr>
          <p:cNvPr id="53" name="Rectangle 52"/>
          <p:cNvSpPr/>
          <p:nvPr/>
        </p:nvSpPr>
        <p:spPr>
          <a:xfrm>
            <a:off x="3488579" y="5446965"/>
            <a:ext cx="2472533" cy="646331"/>
          </a:xfrm>
          <a:prstGeom prst="rect">
            <a:avLst/>
          </a:prstGeom>
          <a:solidFill>
            <a:srgbClr val="FFFFFF"/>
          </a:solidFill>
        </p:spPr>
        <p:txBody>
          <a:bodyPr wrap="square">
            <a:spAutoFit/>
          </a:bodyPr>
          <a:lstStyle/>
          <a:p>
            <a:pPr>
              <a:spcBef>
                <a:spcPct val="0"/>
              </a:spcBef>
              <a:spcAft>
                <a:spcPts val="0"/>
              </a:spcAft>
              <a:defRPr/>
            </a:pPr>
            <a:r>
              <a:rPr lang="en-US" sz="1800" dirty="0" smtClean="0">
                <a:latin typeface="Calibri" pitchFamily="34" charset="0"/>
              </a:rPr>
              <a:t>current B-train sensors</a:t>
            </a:r>
            <a:br>
              <a:rPr lang="en-US" sz="1800" dirty="0" smtClean="0">
                <a:latin typeface="Calibri" pitchFamily="34" charset="0"/>
              </a:rPr>
            </a:br>
            <a:r>
              <a:rPr lang="en-US" sz="1800" dirty="0" smtClean="0">
                <a:latin typeface="Calibri" pitchFamily="34" charset="0"/>
              </a:rPr>
              <a:t>(stay in place)</a:t>
            </a:r>
            <a:endParaRPr lang="en-US" sz="1400" i="1" dirty="0" smtClean="0">
              <a:latin typeface="Calibri" pitchFamily="34" charset="0"/>
            </a:endParaRPr>
          </a:p>
        </p:txBody>
      </p:sp>
      <p:cxnSp>
        <p:nvCxnSpPr>
          <p:cNvPr id="4" name="Straight Arrow Connector 3"/>
          <p:cNvCxnSpPr/>
          <p:nvPr/>
        </p:nvCxnSpPr>
        <p:spPr bwMode="auto">
          <a:xfrm flipH="1" flipV="1">
            <a:off x="3002943" y="4662428"/>
            <a:ext cx="977949" cy="895121"/>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56" name="Straight Arrow Connector 55"/>
          <p:cNvCxnSpPr/>
          <p:nvPr/>
        </p:nvCxnSpPr>
        <p:spPr bwMode="auto">
          <a:xfrm flipH="1" flipV="1">
            <a:off x="3453137" y="4333746"/>
            <a:ext cx="804842" cy="1223803"/>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59" name="Straight Arrow Connector 58"/>
          <p:cNvCxnSpPr/>
          <p:nvPr/>
        </p:nvCxnSpPr>
        <p:spPr bwMode="auto">
          <a:xfrm flipV="1">
            <a:off x="5061012" y="4416788"/>
            <a:ext cx="727987" cy="1140761"/>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62" name="Straight Arrow Connector 61"/>
          <p:cNvCxnSpPr/>
          <p:nvPr/>
        </p:nvCxnSpPr>
        <p:spPr bwMode="auto">
          <a:xfrm flipV="1">
            <a:off x="5668492" y="4689140"/>
            <a:ext cx="673895" cy="868409"/>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65" name="Straight Arrow Connector 64"/>
          <p:cNvCxnSpPr/>
          <p:nvPr/>
        </p:nvCxnSpPr>
        <p:spPr bwMode="auto">
          <a:xfrm flipH="1">
            <a:off x="4415075" y="2636503"/>
            <a:ext cx="789953" cy="1073329"/>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66" name="Straight Arrow Connector 65"/>
          <p:cNvCxnSpPr/>
          <p:nvPr/>
        </p:nvCxnSpPr>
        <p:spPr bwMode="auto">
          <a:xfrm flipH="1">
            <a:off x="2030735" y="2282854"/>
            <a:ext cx="313188" cy="1175562"/>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67" name="Rectangle 66"/>
          <p:cNvSpPr/>
          <p:nvPr/>
        </p:nvSpPr>
        <p:spPr>
          <a:xfrm>
            <a:off x="-15552" y="260648"/>
            <a:ext cx="3431543" cy="954107"/>
          </a:xfrm>
          <a:prstGeom prst="rect">
            <a:avLst/>
          </a:prstGeom>
        </p:spPr>
        <p:txBody>
          <a:bodyPr wrap="square">
            <a:spAutoFit/>
          </a:bodyPr>
          <a:lstStyle/>
          <a:p>
            <a:pPr algn="l">
              <a:spcBef>
                <a:spcPct val="0"/>
              </a:spcBef>
              <a:spcAft>
                <a:spcPts val="0"/>
              </a:spcAft>
              <a:defRPr/>
            </a:pPr>
            <a:r>
              <a:rPr lang="en-US" sz="1400" dirty="0" smtClean="0">
                <a:latin typeface="Calibri" pitchFamily="34" charset="0"/>
              </a:rPr>
              <a:t>Prototype harmonic coil array </a:t>
            </a:r>
            <a:r>
              <a:rPr lang="en-US" sz="1200" i="1" dirty="0" smtClean="0">
                <a:latin typeface="Calibri" pitchFamily="34" charset="0"/>
              </a:rPr>
              <a:t>(in operation)</a:t>
            </a:r>
            <a:endParaRPr lang="en-US" sz="1200" i="1" dirty="0">
              <a:latin typeface="Calibri" pitchFamily="34" charset="0"/>
            </a:endParaRPr>
          </a:p>
          <a:p>
            <a:pPr marL="177800" indent="-177800" algn="l">
              <a:spcBef>
                <a:spcPct val="0"/>
              </a:spcBef>
              <a:spcAft>
                <a:spcPts val="0"/>
              </a:spcAft>
              <a:buFont typeface="Arial" pitchFamily="34" charset="0"/>
              <a:buChar char="•"/>
              <a:defRPr/>
            </a:pPr>
            <a:r>
              <a:rPr lang="en-US" sz="1400" i="1" dirty="0" err="1" smtClean="0">
                <a:latin typeface="Calibri" pitchFamily="34" charset="0"/>
              </a:rPr>
              <a:t>B</a:t>
            </a:r>
            <a:r>
              <a:rPr lang="en-US" sz="1400" i="1" baseline="-25000" dirty="0" err="1" smtClean="0">
                <a:latin typeface="Calibri" pitchFamily="34" charset="0"/>
              </a:rPr>
              <a:t>n</a:t>
            </a:r>
            <a:r>
              <a:rPr lang="en-US" sz="1400" dirty="0" smtClean="0">
                <a:latin typeface="Calibri" pitchFamily="34" charset="0"/>
              </a:rPr>
              <a:t>(</a:t>
            </a:r>
            <a:r>
              <a:rPr lang="en-US" sz="1400" i="1" dirty="0" err="1" smtClean="0">
                <a:latin typeface="Calibri" pitchFamily="34" charset="0"/>
              </a:rPr>
              <a:t>I</a:t>
            </a:r>
            <a:r>
              <a:rPr lang="en-US" sz="1400" i="1" baseline="-25000" dirty="0" err="1" smtClean="0">
                <a:latin typeface="Calibri" pitchFamily="34" charset="0"/>
              </a:rPr>
              <a:t>k</a:t>
            </a:r>
            <a:r>
              <a:rPr lang="en-US" sz="1400" dirty="0" smtClean="0">
                <a:latin typeface="Calibri" pitchFamily="34" charset="0"/>
              </a:rPr>
              <a:t>) relationships</a:t>
            </a:r>
          </a:p>
          <a:p>
            <a:pPr marL="177800" indent="-177800" algn="l">
              <a:spcBef>
                <a:spcPct val="0"/>
              </a:spcBef>
              <a:spcAft>
                <a:spcPts val="0"/>
              </a:spcAft>
              <a:buFont typeface="Arial" pitchFamily="34" charset="0"/>
              <a:buChar char="•"/>
              <a:defRPr/>
            </a:pPr>
            <a:r>
              <a:rPr lang="en-US" sz="1400" dirty="0" smtClean="0">
                <a:latin typeface="Calibri" pitchFamily="34" charset="0"/>
              </a:rPr>
              <a:t>dynamic effects on multipoles</a:t>
            </a:r>
          </a:p>
          <a:p>
            <a:pPr marL="177800" indent="-177800" algn="l">
              <a:spcBef>
                <a:spcPct val="0"/>
              </a:spcBef>
              <a:spcAft>
                <a:spcPts val="0"/>
              </a:spcAft>
              <a:buFont typeface="Arial" pitchFamily="34" charset="0"/>
              <a:buChar char="•"/>
              <a:defRPr/>
            </a:pPr>
            <a:r>
              <a:rPr lang="en-US" sz="1400" dirty="0">
                <a:latin typeface="Calibri" pitchFamily="34" charset="0"/>
              </a:rPr>
              <a:t>provide multipoles to operation </a:t>
            </a:r>
            <a:endParaRPr lang="en-US" sz="1400" i="1" dirty="0" smtClean="0">
              <a:latin typeface="Calibri" pitchFamily="34" charset="0"/>
            </a:endParaRPr>
          </a:p>
        </p:txBody>
      </p:sp>
      <p:cxnSp>
        <p:nvCxnSpPr>
          <p:cNvPr id="68" name="Straight Arrow Connector 67"/>
          <p:cNvCxnSpPr/>
          <p:nvPr/>
        </p:nvCxnSpPr>
        <p:spPr bwMode="auto">
          <a:xfrm>
            <a:off x="596516" y="1153231"/>
            <a:ext cx="796486" cy="2702049"/>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70" name="Rectangle 70"/>
          <p:cNvSpPr>
            <a:spLocks noChangeArrowheads="1"/>
          </p:cNvSpPr>
          <p:nvPr/>
        </p:nvSpPr>
        <p:spPr bwMode="auto">
          <a:xfrm>
            <a:off x="957629" y="4355812"/>
            <a:ext cx="593111" cy="369332"/>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smtClean="0">
                <a:solidFill>
                  <a:srgbClr val="000000"/>
                </a:solidFill>
                <a:latin typeface="Calibri" pitchFamily="34" charset="0"/>
              </a:rPr>
              <a:t>harmonic</a:t>
            </a:r>
            <a:br>
              <a:rPr lang="en-GB" sz="1200" b="0" baseline="0" dirty="0" smtClean="0">
                <a:solidFill>
                  <a:srgbClr val="000000"/>
                </a:solidFill>
                <a:latin typeface="Calibri" pitchFamily="34" charset="0"/>
              </a:rPr>
            </a:br>
            <a:r>
              <a:rPr lang="en-GB" sz="1200" b="0" baseline="0" dirty="0" smtClean="0">
                <a:solidFill>
                  <a:srgbClr val="000000"/>
                </a:solidFill>
                <a:latin typeface="Calibri" pitchFamily="34" charset="0"/>
              </a:rPr>
              <a:t>array</a:t>
            </a:r>
            <a:endParaRPr lang="en-US" sz="1200" b="0" baseline="0" dirty="0">
              <a:solidFill>
                <a:srgbClr val="000000"/>
              </a:solidFill>
              <a:latin typeface="Calibri" pitchFamily="34" charset="0"/>
            </a:endParaRPr>
          </a:p>
        </p:txBody>
      </p:sp>
      <p:sp>
        <p:nvSpPr>
          <p:cNvPr id="76" name="Rectangle 75"/>
          <p:cNvSpPr/>
          <p:nvPr/>
        </p:nvSpPr>
        <p:spPr>
          <a:xfrm>
            <a:off x="76663" y="-797403"/>
            <a:ext cx="9109012" cy="600164"/>
          </a:xfrm>
          <a:prstGeom prst="rect">
            <a:avLst/>
          </a:prstGeom>
        </p:spPr>
        <p:txBody>
          <a:bodyPr wrap="square">
            <a:spAutoFit/>
          </a:bodyPr>
          <a:lstStyle/>
          <a:p>
            <a:pPr marL="285750" indent="-285750" algn="l">
              <a:buFont typeface="Arial" pitchFamily="34" charset="0"/>
              <a:buChar char="•"/>
            </a:pPr>
            <a:r>
              <a:rPr lang="en-GB" sz="1100" u="sng" dirty="0" smtClean="0">
                <a:latin typeface="Calibri" pitchFamily="34" charset="0"/>
                <a:cs typeface="Calibri" pitchFamily="34" charset="0"/>
              </a:rPr>
              <a:t>test statistically real-world reproducibility of the FMR vs. peaking strips and beam</a:t>
            </a:r>
          </a:p>
          <a:p>
            <a:pPr marL="285750" indent="-285750" algn="l">
              <a:spcBef>
                <a:spcPts val="0"/>
              </a:spcBef>
              <a:buFont typeface="Arial" pitchFamily="34" charset="0"/>
              <a:buChar char="•"/>
            </a:pPr>
            <a:r>
              <a:rPr lang="en-GB" sz="1100" dirty="0" smtClean="0">
                <a:latin typeface="Calibri" pitchFamily="34" charset="0"/>
                <a:cs typeface="Calibri" pitchFamily="34" charset="0"/>
              </a:rPr>
              <a:t>test NMR as a high field marker (the effectiveness of different combinations of FMR/NMR probes for offset and gain correction has to be proven)</a:t>
            </a:r>
          </a:p>
          <a:p>
            <a:pPr marL="285750" indent="-285750" algn="l">
              <a:spcBef>
                <a:spcPts val="0"/>
              </a:spcBef>
              <a:buFont typeface="Arial" pitchFamily="34" charset="0"/>
              <a:buChar char="•"/>
            </a:pPr>
            <a:r>
              <a:rPr lang="en-GB" sz="1100" dirty="0" smtClean="0">
                <a:latin typeface="Calibri" pitchFamily="34" charset="0"/>
                <a:cs typeface="Calibri" pitchFamily="34" charset="0"/>
              </a:rPr>
              <a:t>measure time evolution of field harmonics</a:t>
            </a:r>
            <a:endParaRPr lang="en-GB" sz="1100" dirty="0">
              <a:latin typeface="Calibri" pitchFamily="34" charset="0"/>
              <a:cs typeface="Calibri" pitchFamily="34" charset="0"/>
            </a:endParaRPr>
          </a:p>
        </p:txBody>
      </p:sp>
      <p:pic>
        <p:nvPicPr>
          <p:cNvPr id="61"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flipV="1">
            <a:off x="1069756" y="3754001"/>
            <a:ext cx="368850" cy="508453"/>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3" name="Picture 2" descr="YIG-Fil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6925" y="3537012"/>
            <a:ext cx="626375" cy="730771"/>
          </a:xfrm>
          <a:prstGeom prst="rect">
            <a:avLst/>
          </a:prstGeom>
          <a:solidFill>
            <a:schemeClr val="bg2">
              <a:lumMod val="40000"/>
              <a:lumOff val="60000"/>
            </a:schemeClr>
          </a:solidFill>
        </p:spPr>
      </p:pic>
      <p:sp>
        <p:nvSpPr>
          <p:cNvPr id="64" name="Rectangle 70"/>
          <p:cNvSpPr>
            <a:spLocks noChangeArrowheads="1"/>
          </p:cNvSpPr>
          <p:nvPr/>
        </p:nvSpPr>
        <p:spPr bwMode="auto">
          <a:xfrm>
            <a:off x="7186039" y="4371571"/>
            <a:ext cx="285336"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smtClean="0">
                <a:solidFill>
                  <a:srgbClr val="000000"/>
                </a:solidFill>
                <a:latin typeface="Calibri" pitchFamily="34" charset="0"/>
              </a:rPr>
              <a:t>FMR</a:t>
            </a:r>
            <a:endParaRPr lang="en-US" sz="1200" b="0" baseline="0" dirty="0">
              <a:solidFill>
                <a:srgbClr val="000000"/>
              </a:solidFill>
              <a:latin typeface="Calibri" pitchFamily="34" charset="0"/>
            </a:endParaRPr>
          </a:p>
        </p:txBody>
      </p:sp>
      <p:cxnSp>
        <p:nvCxnSpPr>
          <p:cNvPr id="71" name="Straight Arrow Connector 70"/>
          <p:cNvCxnSpPr/>
          <p:nvPr/>
        </p:nvCxnSpPr>
        <p:spPr bwMode="auto">
          <a:xfrm flipH="1">
            <a:off x="7869324" y="855876"/>
            <a:ext cx="1188133" cy="2853956"/>
          </a:xfrm>
          <a:prstGeom prst="straightConnector1">
            <a:avLst/>
          </a:prstGeom>
          <a:solidFill>
            <a:schemeClr val="accent1"/>
          </a:solidFill>
          <a:ln w="3175" cap="flat" cmpd="sng" algn="ctr">
            <a:solidFill>
              <a:schemeClr val="tx1"/>
            </a:solidFill>
            <a:prstDash val="solid"/>
            <a:round/>
            <a:headEnd type="none" w="med" len="med"/>
            <a:tailEnd type="arrow"/>
          </a:ln>
          <a:effectLst/>
        </p:spPr>
      </p:cxnSp>
      <p:pic>
        <p:nvPicPr>
          <p:cNvPr id="72" name="Picture 2" descr="YIG-Fil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0547" y="3458416"/>
            <a:ext cx="626375" cy="730771"/>
          </a:xfrm>
          <a:prstGeom prst="rect">
            <a:avLst/>
          </a:prstGeom>
          <a:solidFill>
            <a:schemeClr val="bg2">
              <a:lumMod val="40000"/>
              <a:lumOff val="60000"/>
            </a:schemeClr>
          </a:solidFill>
        </p:spPr>
      </p:pic>
      <p:sp>
        <p:nvSpPr>
          <p:cNvPr id="73" name="Rectangle 70"/>
          <p:cNvSpPr>
            <a:spLocks noChangeArrowheads="1"/>
          </p:cNvSpPr>
          <p:nvPr/>
        </p:nvSpPr>
        <p:spPr bwMode="auto">
          <a:xfrm>
            <a:off x="7761312" y="4391816"/>
            <a:ext cx="593111" cy="369332"/>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smtClean="0">
                <a:solidFill>
                  <a:srgbClr val="000000"/>
                </a:solidFill>
                <a:latin typeface="Calibri" pitchFamily="34" charset="0"/>
              </a:rPr>
              <a:t>harmonic</a:t>
            </a:r>
            <a:br>
              <a:rPr lang="en-GB" sz="1200" b="0" baseline="0" dirty="0" smtClean="0">
                <a:solidFill>
                  <a:srgbClr val="000000"/>
                </a:solidFill>
                <a:latin typeface="Calibri" pitchFamily="34" charset="0"/>
              </a:rPr>
            </a:br>
            <a:r>
              <a:rPr lang="en-GB" sz="1200" b="0" baseline="0" dirty="0" smtClean="0">
                <a:solidFill>
                  <a:srgbClr val="000000"/>
                </a:solidFill>
                <a:latin typeface="Calibri" pitchFamily="34" charset="0"/>
              </a:rPr>
              <a:t>array</a:t>
            </a:r>
            <a:endParaRPr lang="en-US" sz="1200" b="0" baseline="0" dirty="0">
              <a:solidFill>
                <a:srgbClr val="000000"/>
              </a:solidFill>
              <a:latin typeface="Calibri" pitchFamily="34" charset="0"/>
            </a:endParaRPr>
          </a:p>
        </p:txBody>
      </p:sp>
      <p:pic>
        <p:nvPicPr>
          <p:cNvPr id="74"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5400000" flipV="1">
            <a:off x="7873439" y="3715913"/>
            <a:ext cx="368850" cy="508453"/>
          </a:xfrm>
          <a:prstGeom prst="rect">
            <a:avLst/>
          </a:prstGeom>
          <a:noFill/>
          <a:ln w="2857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Rectangle 74"/>
          <p:cNvSpPr/>
          <p:nvPr/>
        </p:nvSpPr>
        <p:spPr>
          <a:xfrm>
            <a:off x="7149244" y="332656"/>
            <a:ext cx="2695343" cy="523220"/>
          </a:xfrm>
          <a:prstGeom prst="rect">
            <a:avLst/>
          </a:prstGeom>
        </p:spPr>
        <p:txBody>
          <a:bodyPr wrap="square">
            <a:spAutoFit/>
          </a:bodyPr>
          <a:lstStyle/>
          <a:p>
            <a:pPr algn="r">
              <a:spcBef>
                <a:spcPct val="0"/>
              </a:spcBef>
              <a:spcAft>
                <a:spcPts val="0"/>
              </a:spcAft>
              <a:defRPr/>
            </a:pPr>
            <a:r>
              <a:rPr lang="en-US" sz="1400" dirty="0" smtClean="0">
                <a:latin typeface="Calibri" pitchFamily="34" charset="0"/>
              </a:rPr>
              <a:t>Second harmonic coil array</a:t>
            </a:r>
            <a:br>
              <a:rPr lang="en-US" sz="1400" dirty="0" smtClean="0">
                <a:latin typeface="Calibri" pitchFamily="34" charset="0"/>
              </a:rPr>
            </a:br>
            <a:r>
              <a:rPr lang="en-US" sz="1400" dirty="0" smtClean="0">
                <a:latin typeface="Calibri" pitchFamily="34" charset="0"/>
              </a:rPr>
              <a:t>(symmetric)</a:t>
            </a:r>
          </a:p>
        </p:txBody>
      </p:sp>
      <p:sp>
        <p:nvSpPr>
          <p:cNvPr id="77" name="Rectangle 76"/>
          <p:cNvSpPr/>
          <p:nvPr/>
        </p:nvSpPr>
        <p:spPr>
          <a:xfrm>
            <a:off x="4557611" y="1153231"/>
            <a:ext cx="3115719" cy="738664"/>
          </a:xfrm>
          <a:prstGeom prst="rect">
            <a:avLst/>
          </a:prstGeom>
        </p:spPr>
        <p:txBody>
          <a:bodyPr wrap="square">
            <a:spAutoFit/>
          </a:bodyPr>
          <a:lstStyle/>
          <a:p>
            <a:pPr algn="l">
              <a:spcBef>
                <a:spcPct val="0"/>
              </a:spcBef>
              <a:spcAft>
                <a:spcPts val="0"/>
              </a:spcAft>
              <a:defRPr/>
            </a:pPr>
            <a:r>
              <a:rPr lang="en-US" sz="1400" dirty="0" smtClean="0">
                <a:latin typeface="Calibri" pitchFamily="34" charset="0"/>
              </a:rPr>
              <a:t>Final FMR (single or poly-crystal)</a:t>
            </a:r>
          </a:p>
          <a:p>
            <a:pPr marL="177800" indent="-177800" algn="l">
              <a:spcBef>
                <a:spcPct val="0"/>
              </a:spcBef>
              <a:spcAft>
                <a:spcPts val="0"/>
              </a:spcAft>
              <a:buFont typeface="Arial" pitchFamily="34" charset="0"/>
              <a:buChar char="•"/>
              <a:defRPr/>
            </a:pPr>
            <a:r>
              <a:rPr lang="en-US" sz="1400" dirty="0" smtClean="0">
                <a:latin typeface="Calibri" pitchFamily="34" charset="0"/>
              </a:rPr>
              <a:t>symmetric placement</a:t>
            </a:r>
          </a:p>
          <a:p>
            <a:pPr marL="177800" indent="-177800" algn="l">
              <a:spcBef>
                <a:spcPct val="0"/>
              </a:spcBef>
              <a:spcAft>
                <a:spcPts val="0"/>
              </a:spcAft>
              <a:buFont typeface="Arial" pitchFamily="34" charset="0"/>
              <a:buChar char="•"/>
              <a:defRPr/>
            </a:pPr>
            <a:r>
              <a:rPr lang="en-US" sz="1400" dirty="0" smtClean="0">
                <a:latin typeface="Calibri" pitchFamily="34" charset="0"/>
              </a:rPr>
              <a:t>generate full integral </a:t>
            </a:r>
          </a:p>
        </p:txBody>
      </p:sp>
      <p:sp>
        <p:nvSpPr>
          <p:cNvPr id="78" name="Rectangle 77"/>
          <p:cNvSpPr/>
          <p:nvPr/>
        </p:nvSpPr>
        <p:spPr>
          <a:xfrm>
            <a:off x="3849062" y="2113283"/>
            <a:ext cx="3115719" cy="523220"/>
          </a:xfrm>
          <a:prstGeom prst="rect">
            <a:avLst/>
          </a:prstGeom>
        </p:spPr>
        <p:txBody>
          <a:bodyPr wrap="square">
            <a:spAutoFit/>
          </a:bodyPr>
          <a:lstStyle/>
          <a:p>
            <a:pPr>
              <a:spcBef>
                <a:spcPct val="0"/>
              </a:spcBef>
              <a:spcAft>
                <a:spcPts val="0"/>
              </a:spcAft>
              <a:defRPr/>
            </a:pPr>
            <a:r>
              <a:rPr lang="en-US" sz="1400" dirty="0" smtClean="0">
                <a:latin typeface="Calibri" pitchFamily="34" charset="0"/>
              </a:rPr>
              <a:t>High field marker for </a:t>
            </a:r>
            <a:br>
              <a:rPr lang="en-US" sz="1400" dirty="0" smtClean="0">
                <a:latin typeface="Calibri" pitchFamily="34" charset="0"/>
              </a:rPr>
            </a:br>
            <a:r>
              <a:rPr lang="en-US" sz="1400" dirty="0" smtClean="0">
                <a:latin typeface="Calibri" pitchFamily="34" charset="0"/>
              </a:rPr>
              <a:t>on-the-fly gain correction</a:t>
            </a:r>
          </a:p>
        </p:txBody>
      </p:sp>
      <p:cxnSp>
        <p:nvCxnSpPr>
          <p:cNvPr id="79" name="Straight Arrow Connector 78"/>
          <p:cNvCxnSpPr/>
          <p:nvPr/>
        </p:nvCxnSpPr>
        <p:spPr bwMode="auto">
          <a:xfrm>
            <a:off x="5205028" y="2636503"/>
            <a:ext cx="72008" cy="821913"/>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80" name="Straight Arrow Connector 79"/>
          <p:cNvCxnSpPr/>
          <p:nvPr/>
        </p:nvCxnSpPr>
        <p:spPr bwMode="auto">
          <a:xfrm>
            <a:off x="6522568" y="1522563"/>
            <a:ext cx="663471" cy="2086457"/>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215413464"/>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Magnetic stability test: 500 G flat-bottom cycling mode</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76" name="Rectangle 75"/>
          <p:cNvSpPr/>
          <p:nvPr/>
        </p:nvSpPr>
        <p:spPr>
          <a:xfrm>
            <a:off x="272480" y="620688"/>
            <a:ext cx="9109012" cy="646331"/>
          </a:xfrm>
          <a:prstGeom prst="rect">
            <a:avLst/>
          </a:prstGeom>
        </p:spPr>
        <p:txBody>
          <a:bodyPr wrap="square">
            <a:spAutoFit/>
          </a:bodyPr>
          <a:lstStyle/>
          <a:p>
            <a:pPr marL="285750" indent="-285750" algn="l">
              <a:spcBef>
                <a:spcPts val="0"/>
              </a:spcBef>
              <a:buFont typeface="Arial" pitchFamily="34" charset="0"/>
              <a:buChar char="•"/>
            </a:pPr>
            <a:r>
              <a:rPr lang="en-GB" sz="1800" dirty="0" smtClean="0">
                <a:latin typeface="Calibri" pitchFamily="34" charset="0"/>
                <a:cs typeface="Calibri" pitchFamily="34" charset="0"/>
              </a:rPr>
              <a:t>descent below 50 G </a:t>
            </a:r>
            <a:r>
              <a:rPr lang="en-GB" sz="1800" u="sng" dirty="0" smtClean="0">
                <a:latin typeface="Calibri" pitchFamily="34" charset="0"/>
                <a:cs typeface="Calibri" pitchFamily="34" charset="0"/>
              </a:rPr>
              <a:t>no longer needed</a:t>
            </a:r>
            <a:r>
              <a:rPr lang="en-GB" sz="1800" dirty="0" smtClean="0">
                <a:latin typeface="Calibri" pitchFamily="34" charset="0"/>
                <a:cs typeface="Calibri" pitchFamily="34" charset="0"/>
              </a:rPr>
              <a:t> when FMR replaces peaking strip</a:t>
            </a:r>
          </a:p>
          <a:p>
            <a:pPr marL="285750" indent="-285750" algn="l">
              <a:spcBef>
                <a:spcPts val="0"/>
              </a:spcBef>
              <a:buFont typeface="Arial" pitchFamily="34" charset="0"/>
              <a:buChar char="•"/>
            </a:pPr>
            <a:r>
              <a:rPr lang="en-GB" sz="1800" b="1" dirty="0" smtClean="0">
                <a:solidFill>
                  <a:srgbClr val="FF0000"/>
                </a:solidFill>
                <a:latin typeface="Calibri" pitchFamily="34" charset="0"/>
                <a:cs typeface="Calibri" pitchFamily="34" charset="0"/>
              </a:rPr>
              <a:t>10× flat bottom=500 G</a:t>
            </a:r>
            <a:r>
              <a:rPr lang="en-GB" sz="1800" dirty="0" smtClean="0">
                <a:latin typeface="Calibri" pitchFamily="34" charset="0"/>
                <a:cs typeface="Calibri" pitchFamily="34" charset="0"/>
              </a:rPr>
              <a:t> </a:t>
            </a:r>
            <a:r>
              <a:rPr lang="en-GB" sz="1800" dirty="0" smtClean="0">
                <a:latin typeface="Calibri" pitchFamily="34" charset="0"/>
                <a:cs typeface="Calibri" pitchFamily="34" charset="0"/>
                <a:sym typeface="Symbol"/>
              </a:rPr>
              <a:t> </a:t>
            </a:r>
            <a:r>
              <a:rPr lang="en-GB" sz="1800" dirty="0">
                <a:latin typeface="Calibri" pitchFamily="34" charset="0"/>
                <a:cs typeface="Calibri" pitchFamily="34" charset="0"/>
              </a:rPr>
              <a:t>better magnetic stability </a:t>
            </a:r>
            <a:r>
              <a:rPr lang="en-GB" sz="1800" dirty="0" smtClean="0">
                <a:latin typeface="Calibri" pitchFamily="34" charset="0"/>
                <a:cs typeface="Calibri" pitchFamily="34" charset="0"/>
              </a:rPr>
              <a:t> (should be tested shortly !)</a:t>
            </a:r>
          </a:p>
        </p:txBody>
      </p:sp>
      <p:grpSp>
        <p:nvGrpSpPr>
          <p:cNvPr id="103" name="Group 102"/>
          <p:cNvGrpSpPr/>
          <p:nvPr/>
        </p:nvGrpSpPr>
        <p:grpSpPr>
          <a:xfrm>
            <a:off x="2360712" y="1852877"/>
            <a:ext cx="6758335" cy="4219292"/>
            <a:chOff x="2360712" y="1852877"/>
            <a:chExt cx="6758335" cy="4219292"/>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0712" y="1852877"/>
              <a:ext cx="6758335" cy="4219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4" name="Straight Connector 43"/>
            <p:cNvCxnSpPr/>
            <p:nvPr/>
          </p:nvCxnSpPr>
          <p:spPr bwMode="auto">
            <a:xfrm>
              <a:off x="2625407" y="5733256"/>
              <a:ext cx="5976664" cy="0"/>
            </a:xfrm>
            <a:prstGeom prst="line">
              <a:avLst/>
            </a:prstGeom>
            <a:solidFill>
              <a:schemeClr val="accent1"/>
            </a:solidFill>
            <a:ln w="3175" cap="flat" cmpd="sng" algn="ctr">
              <a:solidFill>
                <a:srgbClr val="FF0000"/>
              </a:solidFill>
              <a:prstDash val="dash"/>
              <a:round/>
              <a:headEnd type="none" w="med" len="med"/>
              <a:tailEnd type="none" w="sm" len="sm"/>
            </a:ln>
            <a:effectLst/>
          </p:spPr>
        </p:cxnSp>
        <p:sp>
          <p:nvSpPr>
            <p:cNvPr id="50" name="Freeform 49"/>
            <p:cNvSpPr/>
            <p:nvPr/>
          </p:nvSpPr>
          <p:spPr bwMode="auto">
            <a:xfrm>
              <a:off x="2636730" y="2443278"/>
              <a:ext cx="5974556" cy="3292475"/>
            </a:xfrm>
            <a:custGeom>
              <a:avLst/>
              <a:gdLst>
                <a:gd name="connsiteX0" fmla="*/ 0 w 5962650"/>
                <a:gd name="connsiteY0" fmla="*/ 3260725 h 3263900"/>
                <a:gd name="connsiteX1" fmla="*/ 104775 w 5962650"/>
                <a:gd name="connsiteY1" fmla="*/ 3260725 h 3263900"/>
                <a:gd name="connsiteX2" fmla="*/ 139700 w 5962650"/>
                <a:gd name="connsiteY2" fmla="*/ 3168650 h 3263900"/>
                <a:gd name="connsiteX3" fmla="*/ 327025 w 5962650"/>
                <a:gd name="connsiteY3" fmla="*/ 3171825 h 3263900"/>
                <a:gd name="connsiteX4" fmla="*/ 955675 w 5962650"/>
                <a:gd name="connsiteY4" fmla="*/ 0 h 3263900"/>
                <a:gd name="connsiteX5" fmla="*/ 1247775 w 5962650"/>
                <a:gd name="connsiteY5" fmla="*/ 0 h 3263900"/>
                <a:gd name="connsiteX6" fmla="*/ 1809750 w 5962650"/>
                <a:gd name="connsiteY6" fmla="*/ 3263900 h 3263900"/>
                <a:gd name="connsiteX7" fmla="*/ 3654425 w 5962650"/>
                <a:gd name="connsiteY7" fmla="*/ 3263900 h 3263900"/>
                <a:gd name="connsiteX8" fmla="*/ 3683000 w 5962650"/>
                <a:gd name="connsiteY8" fmla="*/ 3175000 h 3263900"/>
                <a:gd name="connsiteX9" fmla="*/ 3873500 w 5962650"/>
                <a:gd name="connsiteY9" fmla="*/ 3175000 h 3263900"/>
                <a:gd name="connsiteX10" fmla="*/ 4505325 w 5962650"/>
                <a:gd name="connsiteY10" fmla="*/ 0 h 3263900"/>
                <a:gd name="connsiteX11" fmla="*/ 4806950 w 5962650"/>
                <a:gd name="connsiteY11" fmla="*/ 0 h 3263900"/>
                <a:gd name="connsiteX12" fmla="*/ 5356225 w 5962650"/>
                <a:gd name="connsiteY12" fmla="*/ 3263900 h 3263900"/>
                <a:gd name="connsiteX13" fmla="*/ 5962650 w 5962650"/>
                <a:gd name="connsiteY13" fmla="*/ 3260725 h 3263900"/>
                <a:gd name="connsiteX0" fmla="*/ 0 w 5962650"/>
                <a:gd name="connsiteY0" fmla="*/ 3263900 h 3267075"/>
                <a:gd name="connsiteX1" fmla="*/ 104775 w 5962650"/>
                <a:gd name="connsiteY1" fmla="*/ 3263900 h 3267075"/>
                <a:gd name="connsiteX2" fmla="*/ 139700 w 5962650"/>
                <a:gd name="connsiteY2" fmla="*/ 3171825 h 3267075"/>
                <a:gd name="connsiteX3" fmla="*/ 327025 w 5962650"/>
                <a:gd name="connsiteY3" fmla="*/ 3175000 h 3267075"/>
                <a:gd name="connsiteX4" fmla="*/ 955675 w 5962650"/>
                <a:gd name="connsiteY4" fmla="*/ 3175 h 3267075"/>
                <a:gd name="connsiteX5" fmla="*/ 1247775 w 5962650"/>
                <a:gd name="connsiteY5" fmla="*/ 3175 h 3267075"/>
                <a:gd name="connsiteX6" fmla="*/ 1809750 w 5962650"/>
                <a:gd name="connsiteY6" fmla="*/ 3267075 h 3267075"/>
                <a:gd name="connsiteX7" fmla="*/ 3654425 w 5962650"/>
                <a:gd name="connsiteY7" fmla="*/ 3267075 h 3267075"/>
                <a:gd name="connsiteX8" fmla="*/ 3683000 w 5962650"/>
                <a:gd name="connsiteY8" fmla="*/ 3178175 h 3267075"/>
                <a:gd name="connsiteX9" fmla="*/ 3873500 w 5962650"/>
                <a:gd name="connsiteY9" fmla="*/ 3178175 h 3267075"/>
                <a:gd name="connsiteX10" fmla="*/ 4505325 w 5962650"/>
                <a:gd name="connsiteY10" fmla="*/ 3175 h 3267075"/>
                <a:gd name="connsiteX11" fmla="*/ 4794250 w 5962650"/>
                <a:gd name="connsiteY11" fmla="*/ 0 h 3267075"/>
                <a:gd name="connsiteX12" fmla="*/ 5356225 w 5962650"/>
                <a:gd name="connsiteY12" fmla="*/ 3267075 h 3267075"/>
                <a:gd name="connsiteX13" fmla="*/ 5962650 w 5962650"/>
                <a:gd name="connsiteY13" fmla="*/ 3263900 h 3267075"/>
                <a:gd name="connsiteX0" fmla="*/ 0 w 5962650"/>
                <a:gd name="connsiteY0" fmla="*/ 3260725 h 3263900"/>
                <a:gd name="connsiteX1" fmla="*/ 104775 w 5962650"/>
                <a:gd name="connsiteY1" fmla="*/ 3260725 h 3263900"/>
                <a:gd name="connsiteX2" fmla="*/ 139700 w 5962650"/>
                <a:gd name="connsiteY2" fmla="*/ 3168650 h 3263900"/>
                <a:gd name="connsiteX3" fmla="*/ 327025 w 5962650"/>
                <a:gd name="connsiteY3" fmla="*/ 3171825 h 3263900"/>
                <a:gd name="connsiteX4" fmla="*/ 955675 w 5962650"/>
                <a:gd name="connsiteY4" fmla="*/ 0 h 3263900"/>
                <a:gd name="connsiteX5" fmla="*/ 1247775 w 5962650"/>
                <a:gd name="connsiteY5" fmla="*/ 0 h 3263900"/>
                <a:gd name="connsiteX6" fmla="*/ 1809750 w 5962650"/>
                <a:gd name="connsiteY6" fmla="*/ 3263900 h 3263900"/>
                <a:gd name="connsiteX7" fmla="*/ 3654425 w 5962650"/>
                <a:gd name="connsiteY7" fmla="*/ 3263900 h 3263900"/>
                <a:gd name="connsiteX8" fmla="*/ 3683000 w 5962650"/>
                <a:gd name="connsiteY8" fmla="*/ 3175000 h 3263900"/>
                <a:gd name="connsiteX9" fmla="*/ 3873500 w 5962650"/>
                <a:gd name="connsiteY9" fmla="*/ 3175000 h 3263900"/>
                <a:gd name="connsiteX10" fmla="*/ 4505325 w 5962650"/>
                <a:gd name="connsiteY10" fmla="*/ 0 h 3263900"/>
                <a:gd name="connsiteX11" fmla="*/ 4791075 w 5962650"/>
                <a:gd name="connsiteY11" fmla="*/ 6350 h 3263900"/>
                <a:gd name="connsiteX12" fmla="*/ 5356225 w 5962650"/>
                <a:gd name="connsiteY12" fmla="*/ 3263900 h 3263900"/>
                <a:gd name="connsiteX13" fmla="*/ 5962650 w 5962650"/>
                <a:gd name="connsiteY13" fmla="*/ 3260725 h 3263900"/>
                <a:gd name="connsiteX0" fmla="*/ 0 w 5962650"/>
                <a:gd name="connsiteY0" fmla="*/ 3260725 h 3291681"/>
                <a:gd name="connsiteX1" fmla="*/ 95250 w 5962650"/>
                <a:gd name="connsiteY1" fmla="*/ 3291681 h 3291681"/>
                <a:gd name="connsiteX2" fmla="*/ 139700 w 5962650"/>
                <a:gd name="connsiteY2" fmla="*/ 3168650 h 3291681"/>
                <a:gd name="connsiteX3" fmla="*/ 327025 w 5962650"/>
                <a:gd name="connsiteY3" fmla="*/ 3171825 h 3291681"/>
                <a:gd name="connsiteX4" fmla="*/ 955675 w 5962650"/>
                <a:gd name="connsiteY4" fmla="*/ 0 h 3291681"/>
                <a:gd name="connsiteX5" fmla="*/ 1247775 w 5962650"/>
                <a:gd name="connsiteY5" fmla="*/ 0 h 3291681"/>
                <a:gd name="connsiteX6" fmla="*/ 1809750 w 5962650"/>
                <a:gd name="connsiteY6" fmla="*/ 3263900 h 3291681"/>
                <a:gd name="connsiteX7" fmla="*/ 3654425 w 5962650"/>
                <a:gd name="connsiteY7" fmla="*/ 3263900 h 3291681"/>
                <a:gd name="connsiteX8" fmla="*/ 3683000 w 5962650"/>
                <a:gd name="connsiteY8" fmla="*/ 3175000 h 3291681"/>
                <a:gd name="connsiteX9" fmla="*/ 3873500 w 5962650"/>
                <a:gd name="connsiteY9" fmla="*/ 3175000 h 3291681"/>
                <a:gd name="connsiteX10" fmla="*/ 4505325 w 5962650"/>
                <a:gd name="connsiteY10" fmla="*/ 0 h 3291681"/>
                <a:gd name="connsiteX11" fmla="*/ 4791075 w 5962650"/>
                <a:gd name="connsiteY11" fmla="*/ 6350 h 3291681"/>
                <a:gd name="connsiteX12" fmla="*/ 5356225 w 5962650"/>
                <a:gd name="connsiteY12" fmla="*/ 3263900 h 3291681"/>
                <a:gd name="connsiteX13" fmla="*/ 5962650 w 5962650"/>
                <a:gd name="connsiteY13" fmla="*/ 3260725 h 3291681"/>
                <a:gd name="connsiteX0" fmla="*/ 0 w 5962650"/>
                <a:gd name="connsiteY0" fmla="*/ 3291681 h 3291681"/>
                <a:gd name="connsiteX1" fmla="*/ 95250 w 5962650"/>
                <a:gd name="connsiteY1" fmla="*/ 3291681 h 3291681"/>
                <a:gd name="connsiteX2" fmla="*/ 139700 w 5962650"/>
                <a:gd name="connsiteY2" fmla="*/ 3168650 h 3291681"/>
                <a:gd name="connsiteX3" fmla="*/ 327025 w 5962650"/>
                <a:gd name="connsiteY3" fmla="*/ 3171825 h 3291681"/>
                <a:gd name="connsiteX4" fmla="*/ 955675 w 5962650"/>
                <a:gd name="connsiteY4" fmla="*/ 0 h 3291681"/>
                <a:gd name="connsiteX5" fmla="*/ 1247775 w 5962650"/>
                <a:gd name="connsiteY5" fmla="*/ 0 h 3291681"/>
                <a:gd name="connsiteX6" fmla="*/ 1809750 w 5962650"/>
                <a:gd name="connsiteY6" fmla="*/ 3263900 h 3291681"/>
                <a:gd name="connsiteX7" fmla="*/ 3654425 w 5962650"/>
                <a:gd name="connsiteY7" fmla="*/ 3263900 h 3291681"/>
                <a:gd name="connsiteX8" fmla="*/ 3683000 w 5962650"/>
                <a:gd name="connsiteY8" fmla="*/ 3175000 h 3291681"/>
                <a:gd name="connsiteX9" fmla="*/ 3873500 w 5962650"/>
                <a:gd name="connsiteY9" fmla="*/ 3175000 h 3291681"/>
                <a:gd name="connsiteX10" fmla="*/ 4505325 w 5962650"/>
                <a:gd name="connsiteY10" fmla="*/ 0 h 3291681"/>
                <a:gd name="connsiteX11" fmla="*/ 4791075 w 5962650"/>
                <a:gd name="connsiteY11" fmla="*/ 6350 h 3291681"/>
                <a:gd name="connsiteX12" fmla="*/ 5356225 w 5962650"/>
                <a:gd name="connsiteY12" fmla="*/ 3263900 h 3291681"/>
                <a:gd name="connsiteX13" fmla="*/ 5962650 w 5962650"/>
                <a:gd name="connsiteY13" fmla="*/ 3260725 h 3291681"/>
                <a:gd name="connsiteX0" fmla="*/ 0 w 5962650"/>
                <a:gd name="connsiteY0" fmla="*/ 3291681 h 3292475"/>
                <a:gd name="connsiteX1" fmla="*/ 95250 w 5962650"/>
                <a:gd name="connsiteY1" fmla="*/ 3291681 h 3292475"/>
                <a:gd name="connsiteX2" fmla="*/ 139700 w 5962650"/>
                <a:gd name="connsiteY2" fmla="*/ 3168650 h 3292475"/>
                <a:gd name="connsiteX3" fmla="*/ 327025 w 5962650"/>
                <a:gd name="connsiteY3" fmla="*/ 3171825 h 3292475"/>
                <a:gd name="connsiteX4" fmla="*/ 955675 w 5962650"/>
                <a:gd name="connsiteY4" fmla="*/ 0 h 3292475"/>
                <a:gd name="connsiteX5" fmla="*/ 1247775 w 5962650"/>
                <a:gd name="connsiteY5" fmla="*/ 0 h 3292475"/>
                <a:gd name="connsiteX6" fmla="*/ 1809750 w 5962650"/>
                <a:gd name="connsiteY6" fmla="*/ 3292475 h 3292475"/>
                <a:gd name="connsiteX7" fmla="*/ 3654425 w 5962650"/>
                <a:gd name="connsiteY7" fmla="*/ 3263900 h 3292475"/>
                <a:gd name="connsiteX8" fmla="*/ 3683000 w 5962650"/>
                <a:gd name="connsiteY8" fmla="*/ 3175000 h 3292475"/>
                <a:gd name="connsiteX9" fmla="*/ 3873500 w 5962650"/>
                <a:gd name="connsiteY9" fmla="*/ 3175000 h 3292475"/>
                <a:gd name="connsiteX10" fmla="*/ 4505325 w 5962650"/>
                <a:gd name="connsiteY10" fmla="*/ 0 h 3292475"/>
                <a:gd name="connsiteX11" fmla="*/ 4791075 w 5962650"/>
                <a:gd name="connsiteY11" fmla="*/ 6350 h 3292475"/>
                <a:gd name="connsiteX12" fmla="*/ 5356225 w 5962650"/>
                <a:gd name="connsiteY12" fmla="*/ 3263900 h 3292475"/>
                <a:gd name="connsiteX13" fmla="*/ 5962650 w 5962650"/>
                <a:gd name="connsiteY13" fmla="*/ 3260725 h 3292475"/>
                <a:gd name="connsiteX0" fmla="*/ 0 w 5962650"/>
                <a:gd name="connsiteY0" fmla="*/ 3291681 h 3292475"/>
                <a:gd name="connsiteX1" fmla="*/ 95250 w 5962650"/>
                <a:gd name="connsiteY1" fmla="*/ 3291681 h 3292475"/>
                <a:gd name="connsiteX2" fmla="*/ 139700 w 5962650"/>
                <a:gd name="connsiteY2" fmla="*/ 3168650 h 3292475"/>
                <a:gd name="connsiteX3" fmla="*/ 327025 w 5962650"/>
                <a:gd name="connsiteY3" fmla="*/ 3171825 h 3292475"/>
                <a:gd name="connsiteX4" fmla="*/ 955675 w 5962650"/>
                <a:gd name="connsiteY4" fmla="*/ 0 h 3292475"/>
                <a:gd name="connsiteX5" fmla="*/ 1247775 w 5962650"/>
                <a:gd name="connsiteY5" fmla="*/ 0 h 3292475"/>
                <a:gd name="connsiteX6" fmla="*/ 1809750 w 5962650"/>
                <a:gd name="connsiteY6" fmla="*/ 3292475 h 3292475"/>
                <a:gd name="connsiteX7" fmla="*/ 3642518 w 5962650"/>
                <a:gd name="connsiteY7" fmla="*/ 3292475 h 3292475"/>
                <a:gd name="connsiteX8" fmla="*/ 3683000 w 5962650"/>
                <a:gd name="connsiteY8" fmla="*/ 3175000 h 3292475"/>
                <a:gd name="connsiteX9" fmla="*/ 3873500 w 5962650"/>
                <a:gd name="connsiteY9" fmla="*/ 3175000 h 3292475"/>
                <a:gd name="connsiteX10" fmla="*/ 4505325 w 5962650"/>
                <a:gd name="connsiteY10" fmla="*/ 0 h 3292475"/>
                <a:gd name="connsiteX11" fmla="*/ 4791075 w 5962650"/>
                <a:gd name="connsiteY11" fmla="*/ 6350 h 3292475"/>
                <a:gd name="connsiteX12" fmla="*/ 5356225 w 5962650"/>
                <a:gd name="connsiteY12" fmla="*/ 3263900 h 3292475"/>
                <a:gd name="connsiteX13" fmla="*/ 5962650 w 5962650"/>
                <a:gd name="connsiteY13" fmla="*/ 3260725 h 3292475"/>
                <a:gd name="connsiteX0" fmla="*/ 0 w 5962650"/>
                <a:gd name="connsiteY0" fmla="*/ 3291681 h 3292475"/>
                <a:gd name="connsiteX1" fmla="*/ 95250 w 5962650"/>
                <a:gd name="connsiteY1" fmla="*/ 3291681 h 3292475"/>
                <a:gd name="connsiteX2" fmla="*/ 139700 w 5962650"/>
                <a:gd name="connsiteY2" fmla="*/ 3168650 h 3292475"/>
                <a:gd name="connsiteX3" fmla="*/ 327025 w 5962650"/>
                <a:gd name="connsiteY3" fmla="*/ 3171825 h 3292475"/>
                <a:gd name="connsiteX4" fmla="*/ 955675 w 5962650"/>
                <a:gd name="connsiteY4" fmla="*/ 0 h 3292475"/>
                <a:gd name="connsiteX5" fmla="*/ 1247775 w 5962650"/>
                <a:gd name="connsiteY5" fmla="*/ 0 h 3292475"/>
                <a:gd name="connsiteX6" fmla="*/ 1809750 w 5962650"/>
                <a:gd name="connsiteY6" fmla="*/ 3292475 h 3292475"/>
                <a:gd name="connsiteX7" fmla="*/ 3642518 w 5962650"/>
                <a:gd name="connsiteY7" fmla="*/ 3292475 h 3292475"/>
                <a:gd name="connsiteX8" fmla="*/ 3683000 w 5962650"/>
                <a:gd name="connsiteY8" fmla="*/ 3175000 h 3292475"/>
                <a:gd name="connsiteX9" fmla="*/ 3873500 w 5962650"/>
                <a:gd name="connsiteY9" fmla="*/ 3175000 h 3292475"/>
                <a:gd name="connsiteX10" fmla="*/ 4505325 w 5962650"/>
                <a:gd name="connsiteY10" fmla="*/ 0 h 3292475"/>
                <a:gd name="connsiteX11" fmla="*/ 4791075 w 5962650"/>
                <a:gd name="connsiteY11" fmla="*/ 6350 h 3292475"/>
                <a:gd name="connsiteX12" fmla="*/ 5363369 w 5962650"/>
                <a:gd name="connsiteY12" fmla="*/ 3292475 h 3292475"/>
                <a:gd name="connsiteX13" fmla="*/ 5962650 w 5962650"/>
                <a:gd name="connsiteY13" fmla="*/ 3260725 h 3292475"/>
                <a:gd name="connsiteX0" fmla="*/ 0 w 5974556"/>
                <a:gd name="connsiteY0" fmla="*/ 3291681 h 3292475"/>
                <a:gd name="connsiteX1" fmla="*/ 95250 w 5974556"/>
                <a:gd name="connsiteY1" fmla="*/ 3291681 h 3292475"/>
                <a:gd name="connsiteX2" fmla="*/ 139700 w 5974556"/>
                <a:gd name="connsiteY2" fmla="*/ 3168650 h 3292475"/>
                <a:gd name="connsiteX3" fmla="*/ 327025 w 5974556"/>
                <a:gd name="connsiteY3" fmla="*/ 3171825 h 3292475"/>
                <a:gd name="connsiteX4" fmla="*/ 955675 w 5974556"/>
                <a:gd name="connsiteY4" fmla="*/ 0 h 3292475"/>
                <a:gd name="connsiteX5" fmla="*/ 1247775 w 5974556"/>
                <a:gd name="connsiteY5" fmla="*/ 0 h 3292475"/>
                <a:gd name="connsiteX6" fmla="*/ 1809750 w 5974556"/>
                <a:gd name="connsiteY6" fmla="*/ 3292475 h 3292475"/>
                <a:gd name="connsiteX7" fmla="*/ 3642518 w 5974556"/>
                <a:gd name="connsiteY7" fmla="*/ 3292475 h 3292475"/>
                <a:gd name="connsiteX8" fmla="*/ 3683000 w 5974556"/>
                <a:gd name="connsiteY8" fmla="*/ 3175000 h 3292475"/>
                <a:gd name="connsiteX9" fmla="*/ 3873500 w 5974556"/>
                <a:gd name="connsiteY9" fmla="*/ 3175000 h 3292475"/>
                <a:gd name="connsiteX10" fmla="*/ 4505325 w 5974556"/>
                <a:gd name="connsiteY10" fmla="*/ 0 h 3292475"/>
                <a:gd name="connsiteX11" fmla="*/ 4791075 w 5974556"/>
                <a:gd name="connsiteY11" fmla="*/ 6350 h 3292475"/>
                <a:gd name="connsiteX12" fmla="*/ 5363369 w 5974556"/>
                <a:gd name="connsiteY12" fmla="*/ 3292475 h 3292475"/>
                <a:gd name="connsiteX13" fmla="*/ 5974556 w 5974556"/>
                <a:gd name="connsiteY13" fmla="*/ 3291681 h 3292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974556" h="3292475">
                  <a:moveTo>
                    <a:pt x="0" y="3291681"/>
                  </a:moveTo>
                  <a:lnTo>
                    <a:pt x="95250" y="3291681"/>
                  </a:lnTo>
                  <a:lnTo>
                    <a:pt x="139700" y="3168650"/>
                  </a:lnTo>
                  <a:lnTo>
                    <a:pt x="327025" y="3171825"/>
                  </a:lnTo>
                  <a:lnTo>
                    <a:pt x="955675" y="0"/>
                  </a:lnTo>
                  <a:lnTo>
                    <a:pt x="1247775" y="0"/>
                  </a:lnTo>
                  <a:lnTo>
                    <a:pt x="1809750" y="3292475"/>
                  </a:lnTo>
                  <a:lnTo>
                    <a:pt x="3642518" y="3292475"/>
                  </a:lnTo>
                  <a:lnTo>
                    <a:pt x="3683000" y="3175000"/>
                  </a:lnTo>
                  <a:lnTo>
                    <a:pt x="3873500" y="3175000"/>
                  </a:lnTo>
                  <a:lnTo>
                    <a:pt x="4505325" y="0"/>
                  </a:lnTo>
                  <a:lnTo>
                    <a:pt x="4791075" y="6350"/>
                  </a:lnTo>
                  <a:lnTo>
                    <a:pt x="5363369" y="3292475"/>
                  </a:lnTo>
                  <a:lnTo>
                    <a:pt x="5974556" y="3291681"/>
                  </a:lnTo>
                </a:path>
              </a:pathLst>
            </a:custGeom>
            <a:noFill/>
            <a:ln w="12700" cap="flat" cmpd="sng" algn="ctr">
              <a:solidFill>
                <a:srgbClr val="FF0000"/>
              </a:solidFill>
              <a:prstDash val="solid"/>
              <a:round/>
              <a:headEnd type="none" w="med" len="med"/>
              <a:tailEnd type="none" w="med" len="med"/>
            </a:ln>
            <a:effectLst/>
          </p:spPr>
          <p:txBody>
            <a:bodyPr rtlCol="0" anchor="ctr"/>
            <a:lstStyle/>
            <a:p>
              <a:pPr algn="ctr"/>
              <a:endParaRPr lang="en-US"/>
            </a:p>
          </p:txBody>
        </p:sp>
      </p:grpSp>
      <p:cxnSp>
        <p:nvCxnSpPr>
          <p:cNvPr id="4" name="Straight Arrow Connector 3"/>
          <p:cNvCxnSpPr/>
          <p:nvPr/>
        </p:nvCxnSpPr>
        <p:spPr bwMode="auto">
          <a:xfrm flipV="1">
            <a:off x="2072680" y="5707178"/>
            <a:ext cx="552727" cy="134090"/>
          </a:xfrm>
          <a:prstGeom prst="straightConnector1">
            <a:avLst/>
          </a:prstGeom>
          <a:solidFill>
            <a:schemeClr val="accent1"/>
          </a:solidFill>
          <a:ln w="3175" cap="flat" cmpd="sng" algn="ctr">
            <a:solidFill>
              <a:srgbClr val="FF0000"/>
            </a:solidFill>
            <a:prstDash val="solid"/>
            <a:round/>
            <a:headEnd type="none" w="med" len="med"/>
            <a:tailEnd type="stealth"/>
          </a:ln>
          <a:effectLst/>
        </p:spPr>
      </p:cxnSp>
      <p:cxnSp>
        <p:nvCxnSpPr>
          <p:cNvPr id="13" name="Straight Arrow Connector 12"/>
          <p:cNvCxnSpPr/>
          <p:nvPr/>
        </p:nvCxnSpPr>
        <p:spPr bwMode="auto">
          <a:xfrm>
            <a:off x="1604628" y="5373216"/>
            <a:ext cx="1028505" cy="282517"/>
          </a:xfrm>
          <a:prstGeom prst="straightConnector1">
            <a:avLst/>
          </a:prstGeom>
          <a:solidFill>
            <a:schemeClr val="accent1"/>
          </a:solidFill>
          <a:ln w="3175" cap="flat" cmpd="sng" algn="ctr">
            <a:solidFill>
              <a:srgbClr val="00B0F0"/>
            </a:solidFill>
            <a:prstDash val="solid"/>
            <a:round/>
            <a:headEnd type="none" w="med" len="med"/>
            <a:tailEnd type="stealth"/>
          </a:ln>
          <a:effectLst/>
        </p:spPr>
      </p:cxnSp>
      <p:sp>
        <p:nvSpPr>
          <p:cNvPr id="10" name="Freeform 9"/>
          <p:cNvSpPr/>
          <p:nvPr/>
        </p:nvSpPr>
        <p:spPr bwMode="auto">
          <a:xfrm>
            <a:off x="1913467" y="4168968"/>
            <a:ext cx="965200" cy="1427497"/>
          </a:xfrm>
          <a:custGeom>
            <a:avLst/>
            <a:gdLst>
              <a:gd name="connsiteX0" fmla="*/ 0 w 1008545"/>
              <a:gd name="connsiteY0" fmla="*/ 0 h 863600"/>
              <a:gd name="connsiteX1" fmla="*/ 846667 w 1008545"/>
              <a:gd name="connsiteY1" fmla="*/ 313266 h 863600"/>
              <a:gd name="connsiteX2" fmla="*/ 1007534 w 1008545"/>
              <a:gd name="connsiteY2" fmla="*/ 863600 h 863600"/>
              <a:gd name="connsiteX0" fmla="*/ 0 w 1008545"/>
              <a:gd name="connsiteY0" fmla="*/ 0 h 863600"/>
              <a:gd name="connsiteX1" fmla="*/ 846667 w 1008545"/>
              <a:gd name="connsiteY1" fmla="*/ 313266 h 863600"/>
              <a:gd name="connsiteX2" fmla="*/ 1007534 w 1008545"/>
              <a:gd name="connsiteY2" fmla="*/ 863600 h 863600"/>
              <a:gd name="connsiteX0" fmla="*/ 0 w 1007534"/>
              <a:gd name="connsiteY0" fmla="*/ 0 h 863600"/>
              <a:gd name="connsiteX1" fmla="*/ 1007534 w 1007534"/>
              <a:gd name="connsiteY1" fmla="*/ 863600 h 863600"/>
              <a:gd name="connsiteX0" fmla="*/ 0 w 1007534"/>
              <a:gd name="connsiteY0" fmla="*/ 91 h 863691"/>
              <a:gd name="connsiteX1" fmla="*/ 1007534 w 1007534"/>
              <a:gd name="connsiteY1" fmla="*/ 863691 h 863691"/>
              <a:gd name="connsiteX0" fmla="*/ 0 w 1007534"/>
              <a:gd name="connsiteY0" fmla="*/ 107 h 863707"/>
              <a:gd name="connsiteX1" fmla="*/ 1007534 w 1007534"/>
              <a:gd name="connsiteY1" fmla="*/ 863707 h 863707"/>
              <a:gd name="connsiteX0" fmla="*/ 0 w 1007534"/>
              <a:gd name="connsiteY0" fmla="*/ 558849 h 1422449"/>
              <a:gd name="connsiteX1" fmla="*/ 16934 w 1007534"/>
              <a:gd name="connsiteY1" fmla="*/ 50 h 1422449"/>
              <a:gd name="connsiteX2" fmla="*/ 1007534 w 1007534"/>
              <a:gd name="connsiteY2" fmla="*/ 1422449 h 1422449"/>
              <a:gd name="connsiteX0" fmla="*/ 0 w 1007534"/>
              <a:gd name="connsiteY0" fmla="*/ 562512 h 1426112"/>
              <a:gd name="connsiteX1" fmla="*/ 16934 w 1007534"/>
              <a:gd name="connsiteY1" fmla="*/ 3713 h 1426112"/>
              <a:gd name="connsiteX2" fmla="*/ 1007534 w 1007534"/>
              <a:gd name="connsiteY2" fmla="*/ 1426112 h 1426112"/>
              <a:gd name="connsiteX0" fmla="*/ 364122 w 990656"/>
              <a:gd name="connsiteY0" fmla="*/ 579445 h 1426112"/>
              <a:gd name="connsiteX1" fmla="*/ 56 w 990656"/>
              <a:gd name="connsiteY1" fmla="*/ 3713 h 1426112"/>
              <a:gd name="connsiteX2" fmla="*/ 990656 w 990656"/>
              <a:gd name="connsiteY2" fmla="*/ 1426112 h 1426112"/>
              <a:gd name="connsiteX0" fmla="*/ 381053 w 990654"/>
              <a:gd name="connsiteY0" fmla="*/ 765712 h 1426112"/>
              <a:gd name="connsiteX1" fmla="*/ 54 w 990654"/>
              <a:gd name="connsiteY1" fmla="*/ 3713 h 1426112"/>
              <a:gd name="connsiteX2" fmla="*/ 990654 w 990654"/>
              <a:gd name="connsiteY2" fmla="*/ 1426112 h 1426112"/>
              <a:gd name="connsiteX0" fmla="*/ 279471 w 889072"/>
              <a:gd name="connsiteY0" fmla="*/ 386484 h 1046884"/>
              <a:gd name="connsiteX1" fmla="*/ 72 w 889072"/>
              <a:gd name="connsiteY1" fmla="*/ 5485 h 1046884"/>
              <a:gd name="connsiteX2" fmla="*/ 889072 w 889072"/>
              <a:gd name="connsiteY2" fmla="*/ 1046884 h 1046884"/>
              <a:gd name="connsiteX0" fmla="*/ 355655 w 965256"/>
              <a:gd name="connsiteY0" fmla="*/ 765712 h 1426112"/>
              <a:gd name="connsiteX1" fmla="*/ 56 w 965256"/>
              <a:gd name="connsiteY1" fmla="*/ 3713 h 1426112"/>
              <a:gd name="connsiteX2" fmla="*/ 965256 w 965256"/>
              <a:gd name="connsiteY2" fmla="*/ 1426112 h 1426112"/>
              <a:gd name="connsiteX0" fmla="*/ 0 w 965200"/>
              <a:gd name="connsiteY0" fmla="*/ 3713 h 1426112"/>
              <a:gd name="connsiteX1" fmla="*/ 965200 w 965200"/>
              <a:gd name="connsiteY1" fmla="*/ 1426112 h 1426112"/>
              <a:gd name="connsiteX0" fmla="*/ 0 w 965200"/>
              <a:gd name="connsiteY0" fmla="*/ 4528 h 1426927"/>
              <a:gd name="connsiteX1" fmla="*/ 965200 w 965200"/>
              <a:gd name="connsiteY1" fmla="*/ 1426927 h 1426927"/>
              <a:gd name="connsiteX0" fmla="*/ 0 w 965200"/>
              <a:gd name="connsiteY0" fmla="*/ 5098 h 1427497"/>
              <a:gd name="connsiteX1" fmla="*/ 965200 w 965200"/>
              <a:gd name="connsiteY1" fmla="*/ 1427497 h 1427497"/>
            </a:gdLst>
            <a:ahLst/>
            <a:cxnLst>
              <a:cxn ang="0">
                <a:pos x="connsiteX0" y="connsiteY0"/>
              </a:cxn>
              <a:cxn ang="0">
                <a:pos x="connsiteX1" y="connsiteY1"/>
              </a:cxn>
            </a:cxnLst>
            <a:rect l="l" t="t" r="r" b="b"/>
            <a:pathLst>
              <a:path w="965200" h="1427497">
                <a:moveTo>
                  <a:pt x="0" y="5098"/>
                </a:moveTo>
                <a:cubicBezTo>
                  <a:pt x="1047045" y="-79570"/>
                  <a:pt x="942622" y="911030"/>
                  <a:pt x="965200" y="1427497"/>
                </a:cubicBezTo>
              </a:path>
            </a:pathLst>
          </a:custGeom>
          <a:noFill/>
          <a:ln w="3175" cap="flat" cmpd="sng" algn="ctr">
            <a:solidFill>
              <a:schemeClr val="tx1"/>
            </a:solidFill>
            <a:prstDash val="solid"/>
            <a:round/>
            <a:headEnd type="none" w="med" len="med"/>
            <a:tailEnd type="stealth" w="med" len="med"/>
          </a:ln>
          <a:effectLst/>
        </p:spPr>
        <p:txBody>
          <a:bodyPr rtlCol="0" anchor="ctr"/>
          <a:lstStyle/>
          <a:p>
            <a:pPr algn="ctr"/>
            <a:endParaRPr lang="en-US"/>
          </a:p>
        </p:txBody>
      </p:sp>
      <p:sp>
        <p:nvSpPr>
          <p:cNvPr id="12" name="Rectangle 11"/>
          <p:cNvSpPr/>
          <p:nvPr/>
        </p:nvSpPr>
        <p:spPr>
          <a:xfrm>
            <a:off x="740532" y="5655732"/>
            <a:ext cx="1465466" cy="769441"/>
          </a:xfrm>
          <a:prstGeom prst="rect">
            <a:avLst/>
          </a:prstGeom>
        </p:spPr>
        <p:txBody>
          <a:bodyPr wrap="none">
            <a:spAutoFit/>
          </a:bodyPr>
          <a:lstStyle/>
          <a:p>
            <a:r>
              <a:rPr lang="en-GB" sz="1800" i="1" dirty="0" smtClean="0">
                <a:solidFill>
                  <a:srgbClr val="FF0000"/>
                </a:solidFill>
                <a:latin typeface="Calibri" pitchFamily="34" charset="0"/>
                <a:cs typeface="Calibri" pitchFamily="34" charset="0"/>
              </a:rPr>
              <a:t>flat bottom </a:t>
            </a:r>
            <a:br>
              <a:rPr lang="en-GB" sz="1800" i="1" dirty="0" smtClean="0">
                <a:solidFill>
                  <a:srgbClr val="FF0000"/>
                </a:solidFill>
                <a:latin typeface="Calibri" pitchFamily="34" charset="0"/>
                <a:cs typeface="Calibri" pitchFamily="34" charset="0"/>
              </a:rPr>
            </a:br>
            <a:r>
              <a:rPr lang="en-GB" sz="1800" i="1" dirty="0" smtClean="0">
                <a:solidFill>
                  <a:srgbClr val="FF0000"/>
                </a:solidFill>
                <a:latin typeface="Calibri" pitchFamily="34" charset="0"/>
                <a:cs typeface="Calibri" pitchFamily="34" charset="0"/>
              </a:rPr>
              <a:t>500 G (200 A)</a:t>
            </a:r>
            <a:br>
              <a:rPr lang="en-GB" sz="1800" i="1" dirty="0" smtClean="0">
                <a:solidFill>
                  <a:srgbClr val="FF0000"/>
                </a:solidFill>
                <a:latin typeface="Calibri" pitchFamily="34" charset="0"/>
                <a:cs typeface="Calibri" pitchFamily="34" charset="0"/>
              </a:rPr>
            </a:br>
            <a:endParaRPr lang="en-US" dirty="0">
              <a:solidFill>
                <a:srgbClr val="FF0000"/>
              </a:solidFill>
            </a:endParaRPr>
          </a:p>
        </p:txBody>
      </p:sp>
      <p:sp>
        <p:nvSpPr>
          <p:cNvPr id="24" name="Rectangle 23"/>
          <p:cNvSpPr/>
          <p:nvPr/>
        </p:nvSpPr>
        <p:spPr>
          <a:xfrm>
            <a:off x="56456" y="5014917"/>
            <a:ext cx="1697068" cy="646331"/>
          </a:xfrm>
          <a:prstGeom prst="rect">
            <a:avLst/>
          </a:prstGeom>
        </p:spPr>
        <p:txBody>
          <a:bodyPr wrap="none">
            <a:spAutoFit/>
          </a:bodyPr>
          <a:lstStyle/>
          <a:p>
            <a:r>
              <a:rPr lang="en-GB" sz="1800" i="1" dirty="0" smtClean="0">
                <a:solidFill>
                  <a:srgbClr val="00B0F0"/>
                </a:solidFill>
                <a:latin typeface="Calibri" pitchFamily="34" charset="0"/>
                <a:cs typeface="Calibri" pitchFamily="34" charset="0"/>
              </a:rPr>
              <a:t>low field marker</a:t>
            </a:r>
            <a:br>
              <a:rPr lang="en-GB" sz="1800" i="1" dirty="0" smtClean="0">
                <a:solidFill>
                  <a:srgbClr val="00B0F0"/>
                </a:solidFill>
                <a:latin typeface="Calibri" pitchFamily="34" charset="0"/>
                <a:cs typeface="Calibri" pitchFamily="34" charset="0"/>
              </a:rPr>
            </a:br>
            <a:r>
              <a:rPr lang="en-GB" sz="1800" i="1" dirty="0" smtClean="0">
                <a:solidFill>
                  <a:srgbClr val="00B0F0"/>
                </a:solidFill>
                <a:latin typeface="Calibri" pitchFamily="34" charset="0"/>
                <a:cs typeface="Calibri" pitchFamily="34" charset="0"/>
              </a:rPr>
              <a:t>600 G (240 A)</a:t>
            </a:r>
            <a:endParaRPr lang="en-US" dirty="0">
              <a:solidFill>
                <a:srgbClr val="00B0F0"/>
              </a:solidFill>
            </a:endParaRPr>
          </a:p>
        </p:txBody>
      </p:sp>
      <p:sp>
        <p:nvSpPr>
          <p:cNvPr id="25" name="Rectangle 24"/>
          <p:cNvSpPr/>
          <p:nvPr/>
        </p:nvSpPr>
        <p:spPr>
          <a:xfrm>
            <a:off x="79587" y="3717032"/>
            <a:ext cx="1898277" cy="923330"/>
          </a:xfrm>
          <a:prstGeom prst="rect">
            <a:avLst/>
          </a:prstGeom>
        </p:spPr>
        <p:txBody>
          <a:bodyPr wrap="none">
            <a:spAutoFit/>
          </a:bodyPr>
          <a:lstStyle/>
          <a:p>
            <a:pPr>
              <a:tabLst>
                <a:tab pos="808038" algn="l"/>
              </a:tabLst>
            </a:pPr>
            <a:r>
              <a:rPr lang="en-GB" sz="1800" i="1" dirty="0" smtClean="0">
                <a:latin typeface="Calibri" pitchFamily="34" charset="0"/>
                <a:cs typeface="Calibri" pitchFamily="34" charset="0"/>
              </a:rPr>
              <a:t>injection level</a:t>
            </a:r>
            <a:br>
              <a:rPr lang="en-GB" sz="1800" i="1" dirty="0" smtClean="0">
                <a:latin typeface="Calibri" pitchFamily="34" charset="0"/>
                <a:cs typeface="Calibri" pitchFamily="34" charset="0"/>
              </a:rPr>
            </a:br>
            <a:r>
              <a:rPr lang="en-GB" sz="1800" i="1" dirty="0" smtClean="0">
                <a:latin typeface="Calibri" pitchFamily="34" charset="0"/>
                <a:cs typeface="Calibri" pitchFamily="34" charset="0"/>
              </a:rPr>
              <a:t>p 1013 G (404 A)</a:t>
            </a:r>
            <a:br>
              <a:rPr lang="en-GB" sz="1800" i="1" dirty="0" smtClean="0">
                <a:latin typeface="Calibri" pitchFamily="34" charset="0"/>
                <a:cs typeface="Calibri" pitchFamily="34" charset="0"/>
              </a:rPr>
            </a:br>
            <a:r>
              <a:rPr lang="en-GB" sz="1800" i="1" dirty="0" smtClean="0">
                <a:latin typeface="Calibri" pitchFamily="34" charset="0"/>
                <a:cs typeface="Calibri" pitchFamily="34" charset="0"/>
              </a:rPr>
              <a:t>ions 687 G (275 A)</a:t>
            </a:r>
            <a:endParaRPr lang="en-US" dirty="0"/>
          </a:p>
        </p:txBody>
      </p:sp>
      <p:cxnSp>
        <p:nvCxnSpPr>
          <p:cNvPr id="26" name="Straight Arrow Connector 25"/>
          <p:cNvCxnSpPr>
            <a:stCxn id="27" idx="2"/>
          </p:cNvCxnSpPr>
          <p:nvPr/>
        </p:nvCxnSpPr>
        <p:spPr bwMode="auto">
          <a:xfrm>
            <a:off x="5333487" y="5108179"/>
            <a:ext cx="280253" cy="625077"/>
          </a:xfrm>
          <a:prstGeom prst="straightConnector1">
            <a:avLst/>
          </a:prstGeom>
          <a:solidFill>
            <a:schemeClr val="accent1"/>
          </a:solidFill>
          <a:ln w="3175" cap="flat" cmpd="sng" algn="ctr">
            <a:solidFill>
              <a:srgbClr val="92D050"/>
            </a:solidFill>
            <a:prstDash val="solid"/>
            <a:round/>
            <a:headEnd type="none" w="med" len="med"/>
            <a:tailEnd type="stealth"/>
          </a:ln>
          <a:effectLst/>
        </p:spPr>
      </p:cxnSp>
      <p:sp>
        <p:nvSpPr>
          <p:cNvPr id="27" name="Rectangle 26"/>
          <p:cNvSpPr/>
          <p:nvPr/>
        </p:nvSpPr>
        <p:spPr>
          <a:xfrm>
            <a:off x="4410638" y="4461848"/>
            <a:ext cx="1845698" cy="646331"/>
          </a:xfrm>
          <a:prstGeom prst="rect">
            <a:avLst/>
          </a:prstGeom>
        </p:spPr>
        <p:txBody>
          <a:bodyPr wrap="none">
            <a:spAutoFit/>
          </a:bodyPr>
          <a:lstStyle/>
          <a:p>
            <a:r>
              <a:rPr lang="en-GB" sz="1800" i="1" dirty="0" smtClean="0">
                <a:solidFill>
                  <a:srgbClr val="92D050"/>
                </a:solidFill>
                <a:latin typeface="Calibri" pitchFamily="34" charset="0"/>
                <a:cs typeface="Calibri" pitchFamily="34" charset="0"/>
              </a:rPr>
              <a:t>zero cycle flat-top</a:t>
            </a:r>
            <a:br>
              <a:rPr lang="en-GB" sz="1800" i="1" dirty="0" smtClean="0">
                <a:solidFill>
                  <a:srgbClr val="92D050"/>
                </a:solidFill>
                <a:latin typeface="Calibri" pitchFamily="34" charset="0"/>
                <a:cs typeface="Calibri" pitchFamily="34" charset="0"/>
              </a:rPr>
            </a:br>
            <a:r>
              <a:rPr lang="en-GB" sz="1800" i="1" dirty="0" smtClean="0">
                <a:solidFill>
                  <a:srgbClr val="92D050"/>
                </a:solidFill>
                <a:latin typeface="Calibri" pitchFamily="34" charset="0"/>
                <a:cs typeface="Calibri" pitchFamily="34" charset="0"/>
              </a:rPr>
              <a:t>200 A</a:t>
            </a:r>
            <a:endParaRPr lang="en-US" dirty="0">
              <a:solidFill>
                <a:srgbClr val="92D050"/>
              </a:solidFill>
            </a:endParaRPr>
          </a:p>
        </p:txBody>
      </p:sp>
      <p:cxnSp>
        <p:nvCxnSpPr>
          <p:cNvPr id="109" name="Straight Connector 108"/>
          <p:cNvCxnSpPr/>
          <p:nvPr/>
        </p:nvCxnSpPr>
        <p:spPr bwMode="auto">
          <a:xfrm>
            <a:off x="2612740" y="5661248"/>
            <a:ext cx="5976664" cy="0"/>
          </a:xfrm>
          <a:prstGeom prst="line">
            <a:avLst/>
          </a:prstGeom>
          <a:solidFill>
            <a:schemeClr val="accent1"/>
          </a:solidFill>
          <a:ln w="3175" cap="flat" cmpd="sng" algn="ctr">
            <a:solidFill>
              <a:srgbClr val="00B0F0"/>
            </a:solidFill>
            <a:prstDash val="dash"/>
            <a:round/>
            <a:headEnd type="none" w="med" len="med"/>
            <a:tailEnd type="none" w="sm" len="sm"/>
          </a:ln>
          <a:effectLst/>
        </p:spPr>
      </p:cxnSp>
    </p:spTree>
    <p:extLst>
      <p:ext uri="{BB962C8B-B14F-4D97-AF65-F5344CB8AC3E}">
        <p14:creationId xmlns:p14="http://schemas.microsoft.com/office/powerpoint/2010/main" val="3039094800"/>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3570983" y="-553578"/>
            <a:ext cx="2600325" cy="8477250"/>
          </a:xfrm>
          <a:prstGeom prst="rect">
            <a:avLst/>
          </a:prstGeom>
          <a:noFill/>
          <a:ln>
            <a:noFill/>
          </a:ln>
          <a:effectLst/>
          <a:scene3d>
            <a:camera prst="orthographicFront">
              <a:rot lat="0" lon="0" rev="60000"/>
            </a:camera>
            <a:lightRig rig="threePt" dir="t"/>
          </a:scene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Integral </a:t>
              </a:r>
              <a:r>
                <a:rPr lang="en-US" sz="1400" b="1" dirty="0" err="1" smtClean="0">
                  <a:solidFill>
                    <a:srgbClr val="FFFFFF"/>
                  </a:solidFill>
                  <a:effectLst>
                    <a:outerShdw blurRad="38100" dist="38100" dir="2700000" algn="tl">
                      <a:srgbClr val="919191"/>
                    </a:outerShdw>
                  </a:effectLst>
                  <a:latin typeface="Verdana" pitchFamily="34" charset="0"/>
                  <a:sym typeface="Symbol" pitchFamily="18" charset="2"/>
                </a:rPr>
                <a:t>fluxmeter</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3" name="Rectangle 2"/>
          <p:cNvSpPr/>
          <p:nvPr/>
        </p:nvSpPr>
        <p:spPr>
          <a:xfrm>
            <a:off x="3542709" y="4985210"/>
            <a:ext cx="2958659" cy="523220"/>
          </a:xfrm>
          <a:prstGeom prst="rect">
            <a:avLst/>
          </a:prstGeom>
        </p:spPr>
        <p:txBody>
          <a:bodyPr wrap="square">
            <a:spAutoFit/>
          </a:bodyPr>
          <a:lstStyle/>
          <a:p>
            <a:pPr>
              <a:spcBef>
                <a:spcPct val="0"/>
              </a:spcBef>
              <a:spcAft>
                <a:spcPts val="600"/>
              </a:spcAft>
              <a:defRPr/>
            </a:pPr>
            <a:r>
              <a:rPr lang="en-US" sz="1400" dirty="0" smtClean="0">
                <a:latin typeface="Calibri" pitchFamily="34" charset="0"/>
              </a:rPr>
              <a:t>Single-layer coils with &lt;10 turns</a:t>
            </a:r>
            <a:br>
              <a:rPr lang="en-US" sz="1400" dirty="0" smtClean="0">
                <a:latin typeface="Calibri" pitchFamily="34" charset="0"/>
              </a:rPr>
            </a:br>
            <a:r>
              <a:rPr lang="en-US" sz="1400" dirty="0" smtClean="0">
                <a:latin typeface="Calibri" pitchFamily="34" charset="0"/>
              </a:rPr>
              <a:t>sufficient for good signal levels</a:t>
            </a:r>
            <a:endParaRPr lang="en-US" sz="1400" i="1" dirty="0" smtClean="0">
              <a:latin typeface="Calibri" pitchFamily="34" charset="0"/>
            </a:endParaRPr>
          </a:p>
        </p:txBody>
      </p:sp>
      <p:sp>
        <p:nvSpPr>
          <p:cNvPr id="67" name="Rectangle 66"/>
          <p:cNvSpPr/>
          <p:nvPr/>
        </p:nvSpPr>
        <p:spPr>
          <a:xfrm>
            <a:off x="638885" y="4981832"/>
            <a:ext cx="2831815" cy="523220"/>
          </a:xfrm>
          <a:prstGeom prst="rect">
            <a:avLst/>
          </a:prstGeom>
        </p:spPr>
        <p:txBody>
          <a:bodyPr wrap="square">
            <a:spAutoFit/>
          </a:bodyPr>
          <a:lstStyle/>
          <a:p>
            <a:pPr>
              <a:spcBef>
                <a:spcPct val="0"/>
              </a:spcBef>
              <a:spcAft>
                <a:spcPts val="600"/>
              </a:spcAft>
              <a:defRPr/>
            </a:pPr>
            <a:r>
              <a:rPr lang="en-US" sz="1400" dirty="0" smtClean="0">
                <a:latin typeface="Calibri" pitchFamily="34" charset="0"/>
              </a:rPr>
              <a:t>candidate technology:</a:t>
            </a:r>
            <a:br>
              <a:rPr lang="en-US" sz="1400" dirty="0" smtClean="0">
                <a:latin typeface="Calibri" pitchFamily="34" charset="0"/>
              </a:rPr>
            </a:br>
            <a:r>
              <a:rPr lang="en-US" sz="1400" dirty="0" err="1" smtClean="0">
                <a:latin typeface="Calibri" pitchFamily="34" charset="0"/>
              </a:rPr>
              <a:t>MedAustron</a:t>
            </a:r>
            <a:r>
              <a:rPr lang="en-US" sz="1400" dirty="0" smtClean="0">
                <a:latin typeface="Calibri" pitchFamily="34" charset="0"/>
              </a:rPr>
              <a:t>-style multi-PCB </a:t>
            </a:r>
            <a:endParaRPr lang="en-US" sz="1400" i="1" dirty="0" smtClean="0">
              <a:latin typeface="Calibri" pitchFamily="34" charset="0"/>
            </a:endParaRPr>
          </a:p>
        </p:txBody>
      </p:sp>
      <p:sp>
        <p:nvSpPr>
          <p:cNvPr id="76" name="Rectangle 75"/>
          <p:cNvSpPr/>
          <p:nvPr/>
        </p:nvSpPr>
        <p:spPr>
          <a:xfrm>
            <a:off x="79108" y="381433"/>
            <a:ext cx="9770436" cy="1477328"/>
          </a:xfrm>
          <a:prstGeom prst="rect">
            <a:avLst/>
          </a:prstGeom>
        </p:spPr>
        <p:txBody>
          <a:bodyPr wrap="square">
            <a:spAutoFit/>
          </a:bodyPr>
          <a:lstStyle/>
          <a:p>
            <a:pPr marL="285750" indent="-285750" algn="l">
              <a:spcBef>
                <a:spcPts val="0"/>
              </a:spcBef>
              <a:buFont typeface="Arial" pitchFamily="34" charset="0"/>
              <a:buChar char="•"/>
            </a:pPr>
            <a:r>
              <a:rPr lang="en-GB" sz="1800" dirty="0" smtClean="0">
                <a:latin typeface="Calibri" pitchFamily="34" charset="0"/>
                <a:cs typeface="Calibri" pitchFamily="34" charset="0"/>
              </a:rPr>
              <a:t>near-ideal sensor: integral coil array for </a:t>
            </a:r>
            <a:r>
              <a:rPr lang="en-GB" sz="1800" i="1" dirty="0" smtClean="0">
                <a:latin typeface="Calibri" pitchFamily="34" charset="0"/>
                <a:cs typeface="Calibri" pitchFamily="34" charset="0"/>
                <a:sym typeface="Symbol"/>
              </a:rPr>
              <a:t></a:t>
            </a:r>
            <a:r>
              <a:rPr lang="en-GB" sz="1800" dirty="0" err="1" smtClean="0">
                <a:latin typeface="Calibri" pitchFamily="34" charset="0"/>
                <a:cs typeface="Calibri" pitchFamily="34" charset="0"/>
                <a:sym typeface="Symbol"/>
              </a:rPr>
              <a:t>B</a:t>
            </a:r>
            <a:r>
              <a:rPr lang="en-GB" sz="1800" baseline="-25000" dirty="0" err="1" smtClean="0">
                <a:latin typeface="Calibri" pitchFamily="34" charset="0"/>
                <a:cs typeface="Calibri" pitchFamily="34" charset="0"/>
                <a:sym typeface="Symbol"/>
              </a:rPr>
              <a:t>n</a:t>
            </a:r>
            <a:r>
              <a:rPr lang="en-GB" sz="1800" dirty="0" err="1" smtClean="0">
                <a:latin typeface="Calibri" pitchFamily="34" charset="0"/>
                <a:cs typeface="Calibri" pitchFamily="34" charset="0"/>
                <a:sym typeface="Symbol"/>
              </a:rPr>
              <a:t>d</a:t>
            </a:r>
            <a:r>
              <a:rPr lang="en-GB" sz="1800" dirty="0" smtClean="0">
                <a:latin typeface="Calibri" pitchFamily="34" charset="0"/>
                <a:cs typeface="Calibri" pitchFamily="34" charset="0"/>
                <a:sym typeface="MT Extra"/>
              </a:rPr>
              <a:t></a:t>
            </a:r>
            <a:endParaRPr lang="en-GB" sz="1800" dirty="0" smtClean="0">
              <a:latin typeface="Calibri" pitchFamily="34" charset="0"/>
              <a:cs typeface="Calibri" pitchFamily="34" charset="0"/>
            </a:endParaRPr>
          </a:p>
          <a:p>
            <a:pPr marL="285750" indent="-285750" algn="l">
              <a:spcBef>
                <a:spcPts val="0"/>
              </a:spcBef>
              <a:buFont typeface="Arial" pitchFamily="34" charset="0"/>
              <a:buChar char="•"/>
            </a:pPr>
            <a:r>
              <a:rPr lang="en-GB" sz="1800" dirty="0" smtClean="0">
                <a:latin typeface="Calibri" pitchFamily="34" charset="0"/>
                <a:cs typeface="Calibri" pitchFamily="34" charset="0"/>
              </a:rPr>
              <a:t>removes one major uncertainty source i.e. extrapolation from local to integral measurement</a:t>
            </a:r>
            <a:br>
              <a:rPr lang="en-GB" sz="1800" dirty="0" smtClean="0">
                <a:latin typeface="Calibri" pitchFamily="34" charset="0"/>
                <a:cs typeface="Calibri" pitchFamily="34" charset="0"/>
              </a:rPr>
            </a:br>
            <a:r>
              <a:rPr lang="en-GB" sz="1800" dirty="0" smtClean="0">
                <a:latin typeface="Calibri" pitchFamily="34" charset="0"/>
                <a:cs typeface="Calibri" pitchFamily="34" charset="0"/>
                <a:sym typeface="Symbol"/>
              </a:rPr>
              <a:t> future-proof against more surprises</a:t>
            </a:r>
            <a:endParaRPr lang="en-GB" sz="1800" dirty="0" smtClean="0">
              <a:latin typeface="Calibri" pitchFamily="34" charset="0"/>
              <a:cs typeface="Calibri" pitchFamily="34" charset="0"/>
            </a:endParaRPr>
          </a:p>
          <a:p>
            <a:pPr marL="285750" indent="-285750" algn="l">
              <a:spcBef>
                <a:spcPts val="0"/>
              </a:spcBef>
              <a:buFont typeface="Arial" pitchFamily="34" charset="0"/>
              <a:buChar char="•"/>
            </a:pPr>
            <a:r>
              <a:rPr lang="en-GB" sz="1800" dirty="0" smtClean="0">
                <a:latin typeface="Calibri" pitchFamily="34" charset="0"/>
                <a:cs typeface="Calibri" pitchFamily="34" charset="0"/>
              </a:rPr>
              <a:t>no design available to date, but unlikely to be mechanically compatible with existing sensors</a:t>
            </a:r>
            <a:br>
              <a:rPr lang="en-GB" sz="1800" dirty="0" smtClean="0">
                <a:latin typeface="Calibri" pitchFamily="34" charset="0"/>
                <a:cs typeface="Calibri" pitchFamily="34" charset="0"/>
              </a:rPr>
            </a:br>
            <a:r>
              <a:rPr lang="en-GB" sz="1800" i="1" dirty="0" smtClean="0">
                <a:latin typeface="Calibri" pitchFamily="34" charset="0"/>
                <a:cs typeface="Calibri" pitchFamily="34" charset="0"/>
              </a:rPr>
              <a:t>can we dare to give it a try with beam before LS1 ?</a:t>
            </a:r>
            <a:endParaRPr lang="en-GB" sz="1800" dirty="0" smtClean="0">
              <a:latin typeface="Calibri" pitchFamily="34" charset="0"/>
              <a:cs typeface="Calibri" pitchFamily="34" charset="0"/>
            </a:endParaRPr>
          </a:p>
        </p:txBody>
      </p:sp>
      <p:grpSp>
        <p:nvGrpSpPr>
          <p:cNvPr id="50" name="Group 49"/>
          <p:cNvGrpSpPr/>
          <p:nvPr/>
        </p:nvGrpSpPr>
        <p:grpSpPr>
          <a:xfrm flipV="1">
            <a:off x="1030634" y="3708011"/>
            <a:ext cx="7384377" cy="702144"/>
            <a:chOff x="633046" y="457200"/>
            <a:chExt cx="6430645" cy="1772920"/>
          </a:xfrm>
        </p:grpSpPr>
        <p:sp>
          <p:nvSpPr>
            <p:cNvPr id="51" name="Rectangle 50"/>
            <p:cNvSpPr/>
            <p:nvPr/>
          </p:nvSpPr>
          <p:spPr>
            <a:xfrm>
              <a:off x="633046" y="457200"/>
              <a:ext cx="6430645" cy="1772920"/>
            </a:xfrm>
            <a:prstGeom prst="rect">
              <a:avLst/>
            </a:prstGeom>
            <a:solidFill>
              <a:srgbClr val="CCFFCC">
                <a:alpha val="56000"/>
              </a:srgbClr>
            </a:solid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grpSp>
          <p:nvGrpSpPr>
            <p:cNvPr id="53" name="Group 52"/>
            <p:cNvGrpSpPr/>
            <p:nvPr/>
          </p:nvGrpSpPr>
          <p:grpSpPr>
            <a:xfrm>
              <a:off x="718457" y="884255"/>
              <a:ext cx="6254750" cy="908049"/>
              <a:chOff x="0" y="0"/>
              <a:chExt cx="6255195" cy="908576"/>
            </a:xfrm>
          </p:grpSpPr>
          <p:sp>
            <p:nvSpPr>
              <p:cNvPr id="159" name="Freeform 158"/>
              <p:cNvSpPr/>
              <p:nvPr/>
            </p:nvSpPr>
            <p:spPr>
              <a:xfrm>
                <a:off x="0" y="0"/>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0" name="Freeform 159"/>
              <p:cNvSpPr/>
              <p:nvPr/>
            </p:nvSpPr>
            <p:spPr>
              <a:xfrm>
                <a:off x="11649" y="349453"/>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61" name="Straight Connector 160"/>
              <p:cNvCxnSpPr/>
              <p:nvPr/>
            </p:nvCxnSpPr>
            <p:spPr>
              <a:xfrm>
                <a:off x="5825" y="34946"/>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a:off x="6255195" y="5825"/>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p:nvGrpSpPr>
          <p:grpSpPr>
            <a:xfrm>
              <a:off x="703384" y="899327"/>
              <a:ext cx="6254750" cy="908049"/>
              <a:chOff x="0" y="0"/>
              <a:chExt cx="6255195" cy="908576"/>
            </a:xfrm>
          </p:grpSpPr>
          <p:sp>
            <p:nvSpPr>
              <p:cNvPr id="155" name="Freeform 154"/>
              <p:cNvSpPr/>
              <p:nvPr/>
            </p:nvSpPr>
            <p:spPr>
              <a:xfrm>
                <a:off x="0" y="0"/>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6" name="Freeform 155"/>
              <p:cNvSpPr/>
              <p:nvPr/>
            </p:nvSpPr>
            <p:spPr>
              <a:xfrm>
                <a:off x="11649" y="349453"/>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57" name="Straight Connector 156"/>
              <p:cNvCxnSpPr/>
              <p:nvPr/>
            </p:nvCxnSpPr>
            <p:spPr>
              <a:xfrm>
                <a:off x="5825" y="34946"/>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6255195" y="5825"/>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p:nvGrpSpPr>
          <p:grpSpPr>
            <a:xfrm>
              <a:off x="703384" y="914400"/>
              <a:ext cx="6254750" cy="908049"/>
              <a:chOff x="0" y="0"/>
              <a:chExt cx="6255195" cy="908576"/>
            </a:xfrm>
          </p:grpSpPr>
          <p:sp>
            <p:nvSpPr>
              <p:cNvPr id="151" name="Freeform 150"/>
              <p:cNvSpPr/>
              <p:nvPr/>
            </p:nvSpPr>
            <p:spPr>
              <a:xfrm>
                <a:off x="0" y="0"/>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2" name="Freeform 151"/>
              <p:cNvSpPr/>
              <p:nvPr/>
            </p:nvSpPr>
            <p:spPr>
              <a:xfrm>
                <a:off x="11649" y="349453"/>
                <a:ext cx="6237722" cy="559123"/>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53" name="Straight Connector 152"/>
              <p:cNvCxnSpPr/>
              <p:nvPr/>
            </p:nvCxnSpPr>
            <p:spPr>
              <a:xfrm>
                <a:off x="5825" y="34946"/>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6255195" y="5825"/>
                <a:ext cx="0" cy="343628"/>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p:nvGrpSpPr>
          <p:grpSpPr>
            <a:xfrm>
              <a:off x="693336" y="1296238"/>
              <a:ext cx="6266180" cy="713104"/>
              <a:chOff x="0" y="0"/>
              <a:chExt cx="6266755" cy="713242"/>
            </a:xfrm>
          </p:grpSpPr>
          <p:grpSp>
            <p:nvGrpSpPr>
              <p:cNvPr id="136" name="Group 135"/>
              <p:cNvGrpSpPr/>
              <p:nvPr/>
            </p:nvGrpSpPr>
            <p:grpSpPr>
              <a:xfrm>
                <a:off x="13317" y="22195"/>
                <a:ext cx="6253438" cy="691047"/>
                <a:chOff x="0" y="0"/>
                <a:chExt cx="6253438" cy="691047"/>
              </a:xfrm>
            </p:grpSpPr>
            <p:sp>
              <p:nvSpPr>
                <p:cNvPr id="147" name="Freeform 146"/>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8" name="Freeform 147"/>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49" name="Straight Connector 148"/>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37" name="Group 136"/>
              <p:cNvGrpSpPr/>
              <p:nvPr/>
            </p:nvGrpSpPr>
            <p:grpSpPr>
              <a:xfrm>
                <a:off x="13317" y="8878"/>
                <a:ext cx="6253438" cy="691047"/>
                <a:chOff x="0" y="0"/>
                <a:chExt cx="6253438" cy="691047"/>
              </a:xfrm>
            </p:grpSpPr>
            <p:sp>
              <p:nvSpPr>
                <p:cNvPr id="143" name="Freeform 142"/>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4" name="Freeform 143"/>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45" name="Straight Connector 144"/>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38" name="Group 137"/>
              <p:cNvGrpSpPr/>
              <p:nvPr/>
            </p:nvGrpSpPr>
            <p:grpSpPr>
              <a:xfrm>
                <a:off x="0" y="0"/>
                <a:ext cx="6253438" cy="691047"/>
                <a:chOff x="0" y="0"/>
                <a:chExt cx="6253438" cy="691047"/>
              </a:xfrm>
            </p:grpSpPr>
            <p:sp>
              <p:nvSpPr>
                <p:cNvPr id="139" name="Freeform 138"/>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0" name="Freeform 139"/>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41" name="Straight Connector 140"/>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7" name="Group 56"/>
            <p:cNvGrpSpPr/>
            <p:nvPr/>
          </p:nvGrpSpPr>
          <p:grpSpPr>
            <a:xfrm>
              <a:off x="703384" y="1467060"/>
              <a:ext cx="6266180" cy="713104"/>
              <a:chOff x="0" y="0"/>
              <a:chExt cx="6266755" cy="713242"/>
            </a:xfrm>
          </p:grpSpPr>
          <p:grpSp>
            <p:nvGrpSpPr>
              <p:cNvPr id="121" name="Group 120"/>
              <p:cNvGrpSpPr/>
              <p:nvPr/>
            </p:nvGrpSpPr>
            <p:grpSpPr>
              <a:xfrm>
                <a:off x="13317" y="22195"/>
                <a:ext cx="6253438" cy="691047"/>
                <a:chOff x="0" y="0"/>
                <a:chExt cx="6253438" cy="691047"/>
              </a:xfrm>
            </p:grpSpPr>
            <p:sp>
              <p:nvSpPr>
                <p:cNvPr id="132" name="Freeform 131"/>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3" name="Freeform 132"/>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34" name="Straight Connector 133"/>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p:nvGrpSpPr>
            <p:grpSpPr>
              <a:xfrm>
                <a:off x="13317" y="8878"/>
                <a:ext cx="6253438" cy="691047"/>
                <a:chOff x="0" y="0"/>
                <a:chExt cx="6253438" cy="691047"/>
              </a:xfrm>
            </p:grpSpPr>
            <p:sp>
              <p:nvSpPr>
                <p:cNvPr id="128" name="Freeform 127"/>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9" name="Freeform 128"/>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30" name="Straight Connector 129"/>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p:nvGrpSpPr>
            <p:grpSpPr>
              <a:xfrm>
                <a:off x="0" y="0"/>
                <a:ext cx="6253438" cy="691047"/>
                <a:chOff x="0" y="0"/>
                <a:chExt cx="6253438" cy="691047"/>
              </a:xfrm>
            </p:grpSpPr>
            <p:sp>
              <p:nvSpPr>
                <p:cNvPr id="124" name="Freeform 123"/>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5" name="Freeform 124"/>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26" name="Straight Connector 125"/>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8" name="Group 57"/>
            <p:cNvGrpSpPr/>
            <p:nvPr/>
          </p:nvGrpSpPr>
          <p:grpSpPr>
            <a:xfrm>
              <a:off x="698360" y="522515"/>
              <a:ext cx="6266180" cy="713104"/>
              <a:chOff x="0" y="0"/>
              <a:chExt cx="6266755" cy="713242"/>
            </a:xfrm>
          </p:grpSpPr>
          <p:grpSp>
            <p:nvGrpSpPr>
              <p:cNvPr id="106" name="Group 105"/>
              <p:cNvGrpSpPr/>
              <p:nvPr/>
            </p:nvGrpSpPr>
            <p:grpSpPr>
              <a:xfrm>
                <a:off x="13317" y="22195"/>
                <a:ext cx="6253438" cy="691047"/>
                <a:chOff x="0" y="0"/>
                <a:chExt cx="6253438" cy="691047"/>
              </a:xfrm>
            </p:grpSpPr>
            <p:sp>
              <p:nvSpPr>
                <p:cNvPr id="117" name="Freeform 116"/>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8" name="Freeform 117"/>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19" name="Straight Connector 118"/>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07" name="Group 106"/>
              <p:cNvGrpSpPr/>
              <p:nvPr/>
            </p:nvGrpSpPr>
            <p:grpSpPr>
              <a:xfrm>
                <a:off x="13317" y="8878"/>
                <a:ext cx="6253438" cy="691047"/>
                <a:chOff x="0" y="0"/>
                <a:chExt cx="6253438" cy="691047"/>
              </a:xfrm>
            </p:grpSpPr>
            <p:sp>
              <p:nvSpPr>
                <p:cNvPr id="113" name="Freeform 112"/>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4" name="Freeform 113"/>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15" name="Straight Connector 114"/>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108" name="Group 107"/>
              <p:cNvGrpSpPr/>
              <p:nvPr/>
            </p:nvGrpSpPr>
            <p:grpSpPr>
              <a:xfrm>
                <a:off x="0" y="0"/>
                <a:ext cx="6253438" cy="691047"/>
                <a:chOff x="0" y="0"/>
                <a:chExt cx="6253438" cy="691047"/>
              </a:xfrm>
            </p:grpSpPr>
            <p:sp>
              <p:nvSpPr>
                <p:cNvPr id="109" name="Freeform 108"/>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0" name="Freeform 109"/>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11" name="Straight Connector 110"/>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grpSp>
          <p:nvGrpSpPr>
            <p:cNvPr id="59" name="Group 58"/>
            <p:cNvGrpSpPr/>
            <p:nvPr/>
          </p:nvGrpSpPr>
          <p:grpSpPr>
            <a:xfrm>
              <a:off x="708409" y="693337"/>
              <a:ext cx="6266180" cy="713104"/>
              <a:chOff x="0" y="0"/>
              <a:chExt cx="6266755" cy="713242"/>
            </a:xfrm>
          </p:grpSpPr>
          <p:grpSp>
            <p:nvGrpSpPr>
              <p:cNvPr id="91" name="Group 90"/>
              <p:cNvGrpSpPr/>
              <p:nvPr/>
            </p:nvGrpSpPr>
            <p:grpSpPr>
              <a:xfrm>
                <a:off x="13317" y="22195"/>
                <a:ext cx="6253438" cy="691047"/>
                <a:chOff x="0" y="0"/>
                <a:chExt cx="6253438" cy="691047"/>
              </a:xfrm>
            </p:grpSpPr>
            <p:sp>
              <p:nvSpPr>
                <p:cNvPr id="102" name="Freeform 101"/>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3" name="Freeform 102"/>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04" name="Straight Connector 103"/>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p:nvGrpSpPr>
            <p:grpSpPr>
              <a:xfrm>
                <a:off x="13317" y="8878"/>
                <a:ext cx="6253438" cy="691047"/>
                <a:chOff x="0" y="0"/>
                <a:chExt cx="6253438" cy="691047"/>
              </a:xfrm>
            </p:grpSpPr>
            <p:sp>
              <p:nvSpPr>
                <p:cNvPr id="98" name="Freeform 97"/>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9" name="Freeform 98"/>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100" name="Straight Connector 99"/>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p:nvGrpSpPr>
            <p:grpSpPr>
              <a:xfrm>
                <a:off x="0" y="0"/>
                <a:ext cx="6253438" cy="691047"/>
                <a:chOff x="0" y="0"/>
                <a:chExt cx="6253438" cy="691047"/>
              </a:xfrm>
            </p:grpSpPr>
            <p:sp>
              <p:nvSpPr>
                <p:cNvPr id="94" name="Freeform 93"/>
                <p:cNvSpPr/>
                <p:nvPr/>
              </p:nvSpPr>
              <p:spPr>
                <a:xfrm>
                  <a:off x="0" y="0"/>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5" name="Freeform 94"/>
                <p:cNvSpPr/>
                <p:nvPr/>
              </p:nvSpPr>
              <p:spPr>
                <a:xfrm>
                  <a:off x="11335" y="132248"/>
                  <a:ext cx="6237278" cy="558799"/>
                </a:xfrm>
                <a:custGeom>
                  <a:avLst/>
                  <a:gdLst>
                    <a:gd name="connsiteX0" fmla="*/ 0 w 6237722"/>
                    <a:gd name="connsiteY0" fmla="*/ 52417 h 797915"/>
                    <a:gd name="connsiteX1" fmla="*/ 1304621 w 6237722"/>
                    <a:gd name="connsiteY1" fmla="*/ 786267 h 797915"/>
                    <a:gd name="connsiteX2" fmla="*/ 4973870 w 6237722"/>
                    <a:gd name="connsiteY2" fmla="*/ 797915 h 797915"/>
                    <a:gd name="connsiteX3" fmla="*/ 6237722 w 6237722"/>
                    <a:gd name="connsiteY3" fmla="*/ 0 h 797915"/>
                    <a:gd name="connsiteX4" fmla="*/ 6237722 w 6237722"/>
                    <a:gd name="connsiteY4" fmla="*/ 5824 h 797915"/>
                    <a:gd name="connsiteX0" fmla="*/ 0 w 6237722"/>
                    <a:gd name="connsiteY0" fmla="*/ 52417 h 989737"/>
                    <a:gd name="connsiteX1" fmla="*/ 1304621 w 6237722"/>
                    <a:gd name="connsiteY1" fmla="*/ 786267 h 989737"/>
                    <a:gd name="connsiteX2" fmla="*/ 4973870 w 6237722"/>
                    <a:gd name="connsiteY2" fmla="*/ 797915 h 989737"/>
                    <a:gd name="connsiteX3" fmla="*/ 6237722 w 6237722"/>
                    <a:gd name="connsiteY3" fmla="*/ 0 h 989737"/>
                    <a:gd name="connsiteX4" fmla="*/ 6237722 w 6237722"/>
                    <a:gd name="connsiteY4" fmla="*/ 5824 h 989737"/>
                    <a:gd name="connsiteX0" fmla="*/ 0 w 6237722"/>
                    <a:gd name="connsiteY0" fmla="*/ 52417 h 1102951"/>
                    <a:gd name="connsiteX1" fmla="*/ 1304621 w 6237722"/>
                    <a:gd name="connsiteY1" fmla="*/ 786267 h 1102951"/>
                    <a:gd name="connsiteX2" fmla="*/ 4973870 w 6237722"/>
                    <a:gd name="connsiteY2" fmla="*/ 797915 h 1102951"/>
                    <a:gd name="connsiteX3" fmla="*/ 6237722 w 6237722"/>
                    <a:gd name="connsiteY3" fmla="*/ 0 h 1102951"/>
                    <a:gd name="connsiteX4" fmla="*/ 6237722 w 6237722"/>
                    <a:gd name="connsiteY4" fmla="*/ 5824 h 1102951"/>
                    <a:gd name="connsiteX0" fmla="*/ 0 w 6237722"/>
                    <a:gd name="connsiteY0" fmla="*/ 52417 h 1124707"/>
                    <a:gd name="connsiteX1" fmla="*/ 1304621 w 6237722"/>
                    <a:gd name="connsiteY1" fmla="*/ 786267 h 1124707"/>
                    <a:gd name="connsiteX2" fmla="*/ 4973870 w 6237722"/>
                    <a:gd name="connsiteY2" fmla="*/ 797915 h 1124707"/>
                    <a:gd name="connsiteX3" fmla="*/ 6237722 w 6237722"/>
                    <a:gd name="connsiteY3" fmla="*/ 0 h 1124707"/>
                    <a:gd name="connsiteX4" fmla="*/ 6237722 w 6237722"/>
                    <a:gd name="connsiteY4" fmla="*/ 5824 h 1124707"/>
                    <a:gd name="connsiteX0" fmla="*/ 0 w 6237722"/>
                    <a:gd name="connsiteY0" fmla="*/ 52417 h 1146886"/>
                    <a:gd name="connsiteX1" fmla="*/ 1304621 w 6237722"/>
                    <a:gd name="connsiteY1" fmla="*/ 786267 h 1146886"/>
                    <a:gd name="connsiteX2" fmla="*/ 4973870 w 6237722"/>
                    <a:gd name="connsiteY2" fmla="*/ 797915 h 1146886"/>
                    <a:gd name="connsiteX3" fmla="*/ 6237722 w 6237722"/>
                    <a:gd name="connsiteY3" fmla="*/ 0 h 1146886"/>
                    <a:gd name="connsiteX4" fmla="*/ 6237722 w 6237722"/>
                    <a:gd name="connsiteY4" fmla="*/ 5824 h 1146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37722" h="1146886">
                      <a:moveTo>
                        <a:pt x="0" y="52417"/>
                      </a:moveTo>
                      <a:lnTo>
                        <a:pt x="1304621" y="786267"/>
                      </a:lnTo>
                      <a:cubicBezTo>
                        <a:pt x="2440434" y="1297548"/>
                        <a:pt x="4088742" y="1231989"/>
                        <a:pt x="4973870" y="797915"/>
                      </a:cubicBezTo>
                      <a:lnTo>
                        <a:pt x="6237722" y="0"/>
                      </a:lnTo>
                      <a:lnTo>
                        <a:pt x="6237722" y="5824"/>
                      </a:lnTo>
                    </a:path>
                  </a:pathLst>
                </a:custGeom>
                <a:noFill/>
                <a:ln w="3175">
                  <a:solidFill>
                    <a:schemeClr val="bg1">
                      <a:lumMod val="50000"/>
                      <a:alpha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cxnSp>
              <p:nvCxnSpPr>
                <p:cNvPr id="96" name="Straight Connector 95"/>
                <p:cNvCxnSpPr/>
                <p:nvPr/>
              </p:nvCxnSpPr>
              <p:spPr>
                <a:xfrm>
                  <a:off x="7557" y="34006"/>
                  <a:ext cx="0" cy="12700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6253438" y="0"/>
                  <a:ext cx="0" cy="134620"/>
                </a:xfrm>
                <a:prstGeom prst="line">
                  <a:avLst/>
                </a:prstGeom>
                <a:ln>
                  <a:solidFill>
                    <a:schemeClr val="bg1">
                      <a:lumMod val="50000"/>
                      <a:alpha val="25000"/>
                    </a:schemeClr>
                  </a:solidFill>
                </a:ln>
              </p:spPr>
              <p:style>
                <a:lnRef idx="1">
                  <a:schemeClr val="accent1"/>
                </a:lnRef>
                <a:fillRef idx="0">
                  <a:schemeClr val="accent1"/>
                </a:fillRef>
                <a:effectRef idx="0">
                  <a:schemeClr val="accent1"/>
                </a:effectRef>
                <a:fontRef idx="minor">
                  <a:schemeClr val="tx1"/>
                </a:fontRef>
              </p:style>
            </p:cxnSp>
          </p:grpSp>
        </p:grpSp>
        <p:cxnSp>
          <p:nvCxnSpPr>
            <p:cNvPr id="84" name="Straight Connector 83"/>
            <p:cNvCxnSpPr/>
            <p:nvPr/>
          </p:nvCxnSpPr>
          <p:spPr>
            <a:xfrm>
              <a:off x="763675" y="532562"/>
              <a:ext cx="6084570" cy="0"/>
            </a:xfrm>
            <a:prstGeom prst="line">
              <a:avLst/>
            </a:prstGeom>
            <a:ln w="3175">
              <a:solidFill>
                <a:schemeClr val="bg1">
                  <a:lumMod val="50000"/>
                  <a:alpha val="25000"/>
                </a:schemeClr>
              </a:solidFill>
              <a:prstDash val="dash"/>
            </a:ln>
          </p:spPr>
          <p:style>
            <a:lnRef idx="1">
              <a:schemeClr val="accent1"/>
            </a:lnRef>
            <a:fillRef idx="0">
              <a:schemeClr val="accent1"/>
            </a:fillRef>
            <a:effectRef idx="0">
              <a:schemeClr val="accent1"/>
            </a:effectRef>
            <a:fontRef idx="minor">
              <a:schemeClr val="tx1"/>
            </a:fontRef>
          </p:style>
        </p:cxnSp>
      </p:grpSp>
      <p:pic>
        <p:nvPicPr>
          <p:cNvPr id="164" name="Picture 2" descr="http://i.ebayimg.com/t/omniyig-YM1342D-11-15ghz-YIG-filter-/00/$(KGrHqF,!hME1f5uTC+OBNmegi70qQ~~0_3.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11013" t="18067" r="24899" b="8736"/>
          <a:stretch/>
        </p:blipFill>
        <p:spPr bwMode="auto">
          <a:xfrm>
            <a:off x="3123717" y="3889705"/>
            <a:ext cx="238972" cy="204701"/>
          </a:xfrm>
          <a:prstGeom prst="rect">
            <a:avLst/>
          </a:prstGeom>
          <a:noFill/>
          <a:extLst>
            <a:ext uri="{909E8E84-426E-40DD-AFC4-6F175D3DCCD1}">
              <a14:hiddenFill xmlns:a14="http://schemas.microsoft.com/office/drawing/2010/main">
                <a:solidFill>
                  <a:srgbClr val="FFFFFF"/>
                </a:solidFill>
              </a14:hiddenFill>
            </a:ext>
          </a:extLst>
        </p:spPr>
      </p:pic>
      <p:pic>
        <p:nvPicPr>
          <p:cNvPr id="165" name="Picture 2" descr="http://i.ebayimg.com/t/omniyig-YM1342D-11-15ghz-YIG-filter-/00/$(KGrHqF,!hME1f5uTC+OBNmegi70qQ~~0_3.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11013" t="18067" r="24899" b="8736"/>
          <a:stretch/>
        </p:blipFill>
        <p:spPr bwMode="auto">
          <a:xfrm>
            <a:off x="6026985" y="3872420"/>
            <a:ext cx="238972" cy="204701"/>
          </a:xfrm>
          <a:prstGeom prst="rect">
            <a:avLst/>
          </a:prstGeom>
          <a:noFill/>
          <a:extLst>
            <a:ext uri="{909E8E84-426E-40DD-AFC4-6F175D3DCCD1}">
              <a14:hiddenFill xmlns:a14="http://schemas.microsoft.com/office/drawing/2010/main">
                <a:solidFill>
                  <a:srgbClr val="FFFFFF"/>
                </a:solidFill>
              </a14:hiddenFill>
            </a:ext>
          </a:extLst>
        </p:spPr>
      </p:pic>
      <p:cxnSp>
        <p:nvCxnSpPr>
          <p:cNvPr id="66" name="Straight Arrow Connector 65"/>
          <p:cNvCxnSpPr/>
          <p:nvPr/>
        </p:nvCxnSpPr>
        <p:spPr bwMode="auto">
          <a:xfrm flipH="1" flipV="1">
            <a:off x="3733981" y="4091182"/>
            <a:ext cx="940143" cy="890650"/>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68" name="Straight Arrow Connector 67"/>
          <p:cNvCxnSpPr/>
          <p:nvPr/>
        </p:nvCxnSpPr>
        <p:spPr bwMode="auto">
          <a:xfrm flipV="1">
            <a:off x="1850521" y="4348847"/>
            <a:ext cx="180020" cy="636363"/>
          </a:xfrm>
          <a:prstGeom prst="straightConnector1">
            <a:avLst/>
          </a:prstGeom>
          <a:solidFill>
            <a:schemeClr val="accent1"/>
          </a:solidFill>
          <a:ln w="3175" cap="flat" cmpd="sng" algn="ctr">
            <a:solidFill>
              <a:schemeClr val="tx1"/>
            </a:solidFill>
            <a:prstDash val="solid"/>
            <a:round/>
            <a:headEnd type="none" w="med" len="med"/>
            <a:tailEnd type="arrow"/>
          </a:ln>
          <a:effectLst/>
        </p:spPr>
      </p:cxnSp>
      <p:cxnSp>
        <p:nvCxnSpPr>
          <p:cNvPr id="166" name="Straight Arrow Connector 165"/>
          <p:cNvCxnSpPr/>
          <p:nvPr/>
        </p:nvCxnSpPr>
        <p:spPr bwMode="auto">
          <a:xfrm flipH="1" flipV="1">
            <a:off x="6265957" y="3983559"/>
            <a:ext cx="949160" cy="1001651"/>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167" name="Rectangle 166"/>
          <p:cNvSpPr/>
          <p:nvPr/>
        </p:nvSpPr>
        <p:spPr>
          <a:xfrm>
            <a:off x="6134997" y="4980881"/>
            <a:ext cx="2958659" cy="523220"/>
          </a:xfrm>
          <a:prstGeom prst="rect">
            <a:avLst/>
          </a:prstGeom>
        </p:spPr>
        <p:txBody>
          <a:bodyPr wrap="square">
            <a:spAutoFit/>
          </a:bodyPr>
          <a:lstStyle/>
          <a:p>
            <a:pPr>
              <a:spcBef>
                <a:spcPct val="0"/>
              </a:spcBef>
              <a:spcAft>
                <a:spcPts val="600"/>
              </a:spcAft>
              <a:defRPr/>
            </a:pPr>
            <a:r>
              <a:rPr lang="en-US" sz="1400" dirty="0" smtClean="0">
                <a:latin typeface="Calibri" pitchFamily="34" charset="0"/>
              </a:rPr>
              <a:t>central coil is larger </a:t>
            </a:r>
            <a:br>
              <a:rPr lang="en-US" sz="1400" dirty="0" smtClean="0">
                <a:latin typeface="Calibri" pitchFamily="34" charset="0"/>
              </a:rPr>
            </a:br>
            <a:r>
              <a:rPr lang="en-US" sz="1400" dirty="0" smtClean="0">
                <a:latin typeface="Calibri" pitchFamily="34" charset="0"/>
              </a:rPr>
              <a:t>to accommodate FMR markers</a:t>
            </a:r>
            <a:endParaRPr lang="en-US" sz="1400" i="1" dirty="0" smtClean="0">
              <a:latin typeface="Calibri" pitchFamily="34" charset="0"/>
            </a:endParaRPr>
          </a:p>
        </p:txBody>
      </p:sp>
    </p:spTree>
    <p:extLst>
      <p:ext uri="{BB962C8B-B14F-4D97-AF65-F5344CB8AC3E}">
        <p14:creationId xmlns:p14="http://schemas.microsoft.com/office/powerpoint/2010/main" val="4027225962"/>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740532" y="1952835"/>
            <a:ext cx="8451737" cy="2554545"/>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The new B-train system</a:t>
            </a:r>
          </a:p>
          <a:p>
            <a:r>
              <a:rPr lang="en-US" sz="6400" b="1" dirty="0" smtClean="0">
                <a:solidFill>
                  <a:srgbClr val="00B050"/>
                </a:solidFill>
                <a:latin typeface="Calibri" pitchFamily="34" charset="0"/>
                <a:cs typeface="Tahoma" pitchFamily="34" charset="0"/>
              </a:rPr>
              <a:t>hardware &amp; software</a:t>
            </a:r>
            <a:endParaRPr lang="en-GB" sz="6400" b="1" dirty="0">
              <a:solidFill>
                <a:srgbClr val="00B050"/>
              </a:solidFill>
            </a:endParaRPr>
          </a:p>
        </p:txBody>
      </p:sp>
    </p:spTree>
    <p:extLst>
      <p:ext uri="{BB962C8B-B14F-4D97-AF65-F5344CB8AC3E}">
        <p14:creationId xmlns:p14="http://schemas.microsoft.com/office/powerpoint/2010/main" val="789737094"/>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Hardware platform</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10252" name="Line 4"/>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sp>
          <p:nvSpPr>
            <p:cNvPr id="10253" name="Line 5"/>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grpSp>
      <p:sp>
        <p:nvSpPr>
          <p:cNvPr id="10243" name="Rectangle 6"/>
          <p:cNvSpPr>
            <a:spLocks noChangeArrowheads="1"/>
          </p:cNvSpPr>
          <p:nvPr/>
        </p:nvSpPr>
        <p:spPr bwMode="auto">
          <a:xfrm>
            <a:off x="76513" y="584684"/>
            <a:ext cx="4868476"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square" lIns="0" tIns="0" rIns="0" bIns="0">
            <a:spAutoFit/>
          </a:bodyPr>
          <a:lstStyle/>
          <a:p>
            <a:pPr algn="l">
              <a:spcBef>
                <a:spcPct val="0"/>
              </a:spcBef>
              <a:spcAft>
                <a:spcPts val="600"/>
              </a:spcAft>
            </a:pPr>
            <a:r>
              <a:rPr lang="en-US" sz="1800" b="1" dirty="0">
                <a:solidFill>
                  <a:srgbClr val="000000"/>
                </a:solidFill>
                <a:latin typeface="Calibri" pitchFamily="34" charset="0"/>
              </a:rPr>
              <a:t>Standard CERN HW/SW platform</a:t>
            </a:r>
            <a:r>
              <a:rPr lang="en-US" sz="1800" dirty="0">
                <a:solidFill>
                  <a:srgbClr val="000000"/>
                </a:solidFill>
                <a:latin typeface="Calibri" pitchFamily="34" charset="0"/>
              </a:rPr>
              <a:t>, mostly based on the Open Hardware concept strongly endorsed and fully supported by BE-CO in view of integration in the control </a:t>
            </a:r>
            <a:r>
              <a:rPr lang="en-US" sz="1800" dirty="0" smtClean="0">
                <a:solidFill>
                  <a:srgbClr val="000000"/>
                </a:solidFill>
                <a:latin typeface="Calibri" pitchFamily="34" charset="0"/>
              </a:rPr>
              <a:t>infrastructure:</a:t>
            </a:r>
          </a:p>
          <a:p>
            <a:pPr algn="l">
              <a:spcBef>
                <a:spcPct val="0"/>
              </a:spcBef>
              <a:spcAft>
                <a:spcPts val="600"/>
              </a:spcAft>
            </a:pPr>
            <a:endParaRPr lang="en-GB" sz="1800" dirty="0"/>
          </a:p>
          <a:p>
            <a:pPr marL="179388" indent="-179388" algn="l">
              <a:spcBef>
                <a:spcPct val="0"/>
              </a:spcBef>
              <a:spcAft>
                <a:spcPts val="600"/>
              </a:spcAft>
              <a:buFont typeface="Arial" pitchFamily="34" charset="0"/>
              <a:buChar char="•"/>
            </a:pPr>
            <a:r>
              <a:rPr lang="en-US" sz="1800" b="1" dirty="0" smtClean="0">
                <a:latin typeface="Calibri" pitchFamily="34" charset="0"/>
              </a:rPr>
              <a:t>PICMG1.3</a:t>
            </a:r>
            <a:r>
              <a:rPr lang="en-US" sz="1800" dirty="0" smtClean="0">
                <a:latin typeface="Calibri" pitchFamily="34" charset="0"/>
              </a:rPr>
              <a:t> </a:t>
            </a:r>
            <a:r>
              <a:rPr lang="en-US" sz="1800" dirty="0">
                <a:latin typeface="Calibri" pitchFamily="34" charset="0"/>
              </a:rPr>
              <a:t>– </a:t>
            </a:r>
            <a:r>
              <a:rPr lang="en-US" sz="1800" dirty="0" smtClean="0">
                <a:latin typeface="Calibri" pitchFamily="34" charset="0"/>
              </a:rPr>
              <a:t>(Open </a:t>
            </a:r>
            <a:r>
              <a:rPr lang="en-US" sz="1800" dirty="0">
                <a:latin typeface="Calibri" pitchFamily="34" charset="0"/>
              </a:rPr>
              <a:t>Modular Computing </a:t>
            </a:r>
            <a:r>
              <a:rPr lang="en-US" sz="1800" dirty="0" smtClean="0">
                <a:latin typeface="Calibri" pitchFamily="34" charset="0"/>
              </a:rPr>
              <a:t>Specification) bus standard (industrial PC)</a:t>
            </a:r>
          </a:p>
          <a:p>
            <a:pPr marL="179388" indent="-179388" algn="l">
              <a:spcBef>
                <a:spcPct val="0"/>
              </a:spcBef>
              <a:spcAft>
                <a:spcPts val="600"/>
              </a:spcAft>
              <a:buFont typeface="Arial" pitchFamily="34" charset="0"/>
              <a:buChar char="•"/>
            </a:pPr>
            <a:r>
              <a:rPr lang="en-US" sz="1800" b="1" dirty="0" smtClean="0">
                <a:latin typeface="Calibri" pitchFamily="34" charset="0"/>
              </a:rPr>
              <a:t>SPEC</a:t>
            </a:r>
            <a:r>
              <a:rPr lang="en-US" sz="1800" dirty="0" smtClean="0">
                <a:latin typeface="Calibri" pitchFamily="34" charset="0"/>
              </a:rPr>
              <a:t> </a:t>
            </a:r>
            <a:r>
              <a:rPr lang="en-US" sz="1800" dirty="0">
                <a:latin typeface="Calibri" pitchFamily="34" charset="0"/>
              </a:rPr>
              <a:t>(Simple </a:t>
            </a:r>
            <a:r>
              <a:rPr lang="en-US" sz="1800" dirty="0" err="1">
                <a:latin typeface="Calibri" pitchFamily="34" charset="0"/>
              </a:rPr>
              <a:t>PCIe</a:t>
            </a:r>
            <a:r>
              <a:rPr lang="en-US" sz="1800" dirty="0">
                <a:latin typeface="Calibri" pitchFamily="34" charset="0"/>
              </a:rPr>
              <a:t> FMC carrier) +  </a:t>
            </a:r>
            <a:r>
              <a:rPr lang="en-US" sz="1800" dirty="0" smtClean="0">
                <a:latin typeface="Calibri" pitchFamily="34" charset="0"/>
              </a:rPr>
              <a:t/>
            </a:r>
            <a:br>
              <a:rPr lang="en-US" sz="1800" dirty="0" smtClean="0">
                <a:latin typeface="Calibri" pitchFamily="34" charset="0"/>
              </a:rPr>
            </a:br>
            <a:r>
              <a:rPr lang="en-US" sz="1800" b="1" dirty="0" smtClean="0">
                <a:latin typeface="Calibri" pitchFamily="34" charset="0"/>
              </a:rPr>
              <a:t>FMC </a:t>
            </a:r>
            <a:r>
              <a:rPr lang="en-US" sz="1800" dirty="0">
                <a:latin typeface="Calibri" pitchFamily="34" charset="0"/>
              </a:rPr>
              <a:t>(FPGA mezzanine cards) </a:t>
            </a:r>
            <a:r>
              <a:rPr lang="en-US" sz="1800" dirty="0" smtClean="0">
                <a:latin typeface="Calibri" pitchFamily="34" charset="0"/>
              </a:rPr>
              <a:t>for modular custom electronics, easily portable to other bus standards e.g. VME64x</a:t>
            </a:r>
          </a:p>
          <a:p>
            <a:pPr marL="179388" indent="-179388" algn="l">
              <a:spcBef>
                <a:spcPct val="0"/>
              </a:spcBef>
              <a:spcAft>
                <a:spcPts val="600"/>
              </a:spcAft>
              <a:buFont typeface="Arial" pitchFamily="34" charset="0"/>
              <a:buChar char="•"/>
            </a:pPr>
            <a:r>
              <a:rPr lang="en-US" sz="1800" b="1" dirty="0" smtClean="0">
                <a:latin typeface="Calibri" pitchFamily="34" charset="0"/>
              </a:rPr>
              <a:t>Wishbone</a:t>
            </a:r>
            <a:r>
              <a:rPr lang="en-US" sz="1800" dirty="0" smtClean="0">
                <a:latin typeface="Calibri" pitchFamily="34" charset="0"/>
              </a:rPr>
              <a:t> </a:t>
            </a:r>
            <a:r>
              <a:rPr lang="en-US" sz="1800" dirty="0" err="1" smtClean="0">
                <a:latin typeface="Calibri" pitchFamily="34" charset="0"/>
              </a:rPr>
              <a:t>serializer</a:t>
            </a:r>
            <a:r>
              <a:rPr lang="en-US" sz="1800" dirty="0" smtClean="0">
                <a:latin typeface="Calibri" pitchFamily="34" charset="0"/>
              </a:rPr>
              <a:t> bridge FPGA core </a:t>
            </a:r>
            <a:br>
              <a:rPr lang="en-US" sz="1800" dirty="0" smtClean="0">
                <a:latin typeface="Calibri" pitchFamily="34" charset="0"/>
              </a:rPr>
            </a:br>
            <a:r>
              <a:rPr lang="en-US" sz="1800" dirty="0" smtClean="0">
                <a:latin typeface="Calibri" pitchFamily="34" charset="0"/>
              </a:rPr>
              <a:t>(used e.g. for DMA access)</a:t>
            </a:r>
          </a:p>
          <a:p>
            <a:pPr marL="179388" indent="-179388" algn="l">
              <a:spcBef>
                <a:spcPct val="0"/>
              </a:spcBef>
              <a:spcAft>
                <a:spcPts val="600"/>
              </a:spcAft>
              <a:buFont typeface="Arial" pitchFamily="34" charset="0"/>
              <a:buChar char="•"/>
            </a:pPr>
            <a:r>
              <a:rPr lang="en-US" sz="1800" b="1" dirty="0" smtClean="0">
                <a:latin typeface="Calibri" pitchFamily="34" charset="0"/>
              </a:rPr>
              <a:t>White </a:t>
            </a:r>
            <a:r>
              <a:rPr lang="en-US" sz="1800" b="1" dirty="0">
                <a:latin typeface="Calibri" pitchFamily="34" charset="0"/>
              </a:rPr>
              <a:t>Rabbit</a:t>
            </a:r>
            <a:r>
              <a:rPr lang="en-US" sz="1800" dirty="0">
                <a:latin typeface="Calibri" pitchFamily="34" charset="0"/>
              </a:rPr>
              <a:t> serial link </a:t>
            </a:r>
            <a:endParaRPr lang="en-US" sz="1800" dirty="0" smtClean="0">
              <a:latin typeface="Calibri" pitchFamily="34" charset="0"/>
            </a:endParaRPr>
          </a:p>
          <a:p>
            <a:pPr marL="179388" indent="-179388" algn="l">
              <a:spcBef>
                <a:spcPct val="0"/>
              </a:spcBef>
              <a:spcAft>
                <a:spcPts val="600"/>
              </a:spcAft>
              <a:buFont typeface="Arial" pitchFamily="34" charset="0"/>
              <a:buChar char="•"/>
            </a:pPr>
            <a:r>
              <a:rPr lang="en-US" sz="1800" b="1" dirty="0" smtClean="0">
                <a:latin typeface="Calibri" pitchFamily="34" charset="0"/>
              </a:rPr>
              <a:t>Scientific Linux</a:t>
            </a:r>
            <a:r>
              <a:rPr lang="en-US" sz="1800" dirty="0" smtClean="0">
                <a:latin typeface="Calibri" pitchFamily="34" charset="0"/>
              </a:rPr>
              <a:t> with C/C++, optional </a:t>
            </a:r>
            <a:br>
              <a:rPr lang="en-US" sz="1800" dirty="0" smtClean="0">
                <a:latin typeface="Calibri" pitchFamily="34" charset="0"/>
              </a:rPr>
            </a:br>
            <a:r>
              <a:rPr lang="en-US" sz="1800" dirty="0" smtClean="0">
                <a:latin typeface="Calibri" pitchFamily="34" charset="0"/>
              </a:rPr>
              <a:t>real-time kernel</a:t>
            </a:r>
            <a:endParaRPr lang="en-US" sz="1800" baseline="0" dirty="0" smtClean="0">
              <a:latin typeface="Calibri" pitchFamily="34" charset="0"/>
            </a:endParaRPr>
          </a:p>
        </p:txBody>
      </p:sp>
      <p:pic>
        <p:nvPicPr>
          <p:cNvPr id="286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3341" y="2127193"/>
            <a:ext cx="1670470" cy="96662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AutoShape 2" descr="data:image/jpg;base64,/9j/4AAQSkZJRgABAQAAAQABAAD/2wCEAAkGBhAQEBAQEhQWEhQVEhcVFBgSFRUQFRASFxYVFRUXFBUXGyYeFxkjGRUSIC8gIycpLSwsFR4xOjAqNSYrLCkBCQoKDgwOGg8PGiwlHyIvKiwsLy0sLSwqLCwqKTUpKiksLCksLCwsLCksNCwsLCksLCwsLCwsLCwsLCwsKSwsKf/AABEIAOEA4QMBIgACEQEDEQH/xAAcAAEAAgMBAQEAAAAAAAAAAAAABQcBBAYDAgj/xAA/EAABAwEECAMFBgQGAwAAAAABAAIDEQQSITEFBhMiQVFhcTKBkSNCUmKhBxRygrHwM0OSwRVTorLR8STC4f/EABoBAQADAQEBAAAAAAAAAAAAAAADBAUCAQb/xAAwEQACAgAFAQUHBAMAAAAAAAAAAQIDBBESITFBBRNhcfAyUYGRobHRFCLB4SNCUv/aAAwDAQACEQMRAD8AvFERAEREAREQBERAEREAREQBERAEREAREQBERAEREAREQBERAEREAREQBERAEREAREQBERAEREAREQBERAEREAREQBERAEREAREQBERAEREAREQBERAEREAREQBERAEREAREQBERAEREAREQBERAEREAREQBERAEREAREQBERAEREAREQBERAEREAREQBFiqVQGUWKpVAZRYqlUBlFhZQBERAEREAREQBERAEREAREQBERAEREARF8lyA+qrBcobTGtVms2D3Au+BtC6v9lyuktepaEuBgZSoAptXjmS4bg6lo6VU9eHss4RHK2MTvZ7Wxgq9zWjm4ho+qibZrdZo/eLuwp6Vp9FUNv1slmc4xDjQvLnUHOsjiXO60WtZ7IXUfK58g4tHsmH8x4eTlq19k5LOyXwRWliX0LStH2gMGTWN/HIGk55NNDwWpJr5IfC6DtVziRyoDmuMgddFWizwt57PbGoxG8/CtR8IR1uipR1ulb0hETB6McOXJd/oILp9/4Iu/k+p29n17eWzOkY2JrDHRzL0lxry5pdI1wbUAhtbuNHE8F8W/Wy2wSbN4i5tcGVa9pyLfaioXJWGezugtwFonf/AOMC4yOZuhs0WLagitTTPivvRVo+92TYbZu0gwbJuvLI8mPc1pxYN2N9Mhs3e6awuiuuTeWcU0n4Zrkl1ymks8mdhY9c53ZsY4fKJQf9N9SEOuLSaOjx+R7HH+h11/0VYTw6ShvXoIrQGGjrrQHsIwNR4m96heEOukFbkomszu5cyv4JKg/1U6L2eDrlvHjwOFbYuS6rPp6B5Db91x92QGMntepXyUgHKmY9KvIrHJHI3kNy8Ma7uLHcMgO63bDrW+IgBzoa8DvRu8iSOeRHZRS7Nk1nBkqxP/SLaqsrk9Ha8NIG2bT52bzPPi1dLZ7UyQBzHBw5jFZ1lU63lJFiM4y4PdERRnYREQBERAEREAREQBERAFglYLlzutOuENiYakOkpg34eV7/AIzK7rrlZLTFbnMpKKzZMaS0pFZ2X5HBreuZ6AcVXGl/tAtFse+GxNLWj+JIcBG3m94wb2G8eCzo3Vm2aVf94tjnxQHFrfDJI3oP5bKcczh3XlrfaY2GLRtlaIo7xBuYUAF6V9eLg0EVPE1WpRRXGehful19y/LK85trN7IimWiOBhmreOPtH+KQg0c7iGMrk0Z5kkDHl9rLb5CTXZ1qK4Xh8chzDTwGZ8itrT0pnnjsrKAUBcODWgboPytaPOjRxW5O4RhsEQFaVq4VAGRkeOPIDKo5Arbrgo8clNs8/ZRENAvOpugNvG7wuR5NbwvOPmvaKCeXGuzb0o93m9wuj8o81JaC1dfI/ZxtvyE1kc8khnWU5l3y8PorM0NqrDAAT7V/xPANPwNyaOyrYjHwp2W7Oq6HP8lcWHU18hDti6Y51kBePWQgU7BT9n1Ut4G4yKMdS0U8mR50pxVhhi+qLGs7Qtm+EW44aCOEbqxpHZzBzonOe0Nb7SQBoDmuJO6cTcA8z2UFatQLab1Y2kuaWuMcrd5pwI3mg0IrxxVsUSiihjLYZ5dTt0QZTtr0Lao9mZPvEWzYGNcAHANb4a88MMXg0oK4BaekyZG3JCy0A8XMIc05Y3t76vHZXaWqL0jqzZpwb8YqeLdw+oz81Zrx6TWuPyIpYf3M/Ps+rpjdWBzoicbtatPauDh0K+rNpmaKolZebkXMFR+Zh8laGlPs5eypgdtG53Hbrh+F2VfTrVcXpzV596mMcvuuIpe+WRvEjmOYpgtmrEU2r9jyfroQOEo+0fWjraHC9A8D5Sasd0BOLTTgcOy6HQmnnxu9nVjwQHRnAO6AHLpwNcCFXEZdG/eGxkrSo/hyEcDwH0XSaOtwnF125K3InGmWfxMNcR1rmltSmt0eJOPBcmhNPx2ltRg4eJpzB40/eClQqfsWlZIztRVskZ9oM6gZnrQUNeLceAVoaF0uy0RNe3sR8J5L57FYZ1PNcF2qzVsyRRYqsqmTBERAEREARFhAZXy4oXLl9cdaRZYy1p9oRn8APHucaeq7rrlbJQjycykorNnlrhrkLM0xRb0pwwxuE5ADi/oo7VbUdznttdt3pK3mRO3hGcw5/wAT+nDvl7alaqOqLZaRWQ4xtdnEDjecD75+lea7gBXLbY0p1U/F+/wXgQwi5vVP4I09J2jZQyP5NNO/BUtFLtLbaHH+XC1g7yOvO+jQFa+uc12yuHNzR5Z/2Cp3QsoNrtzfmiPkG0V7syCUHL3sgxMt8vA+NXhefbLQ7jK6Np5MYcfU/ot/RFke5wLRWad+7xu5UOPBjC0Dqa8FratQDYTRHMTytPm8jH1/Vdt9n1hD7S+Qj+FE1rfxPF4n1L/2Fcvt7utsjhHVJo7TQOhWWWFsbRj7x4udxKlAECyvl5ScnqZpJJLJBEReHoREQBERAfN1RmnNCx2mMscMfdPFp4YqVWCF7GTi9SPGk9mUNrFo90V4vaHXXXJWnC9TwuHJ2Le9QFBvrA6N7DeaT7Jxz5mJ/XkrP+0nRrS52GEkBvdSw0r6EeiqbQMptEVos0mYyPEPb4XDrT1pXGpK+qpxGuEZPqUXDJtHYy2kARTtydRjweIcCYyR/U09xyUjqjpx1nlmibjdxYCfGyl+Mel5teYBXOWGcu0aXu8TYi780bw4fUL0gnLbbE5uZgDsObJMPo5dSqVlbTI89L2Lw0XpNloiZNGatcARzHQ9Vuqo9SdYnWG2z2CWrYy+/FXhHJvROHy0Iae3RWywr5m+rupeD4NGMtR9oiKA6CIiAL5c6iyuY14066zwgRmkjzQU8Qb7xb1/5UldbskoR6nFk1CLkzGtms/3ajGEbQipqL10cMOZ6rmtUbMy32x8sxvGIB9w4tMhNASelPDww5Bc7LI6YPcXkvIJBc44u68jhnwVoanavMsdna0Uc94DpHD3nHGg+UcFr31xwdOle09s/uZtM5Yi3U+F0J5rVkoEKxDVOI15ttXiKuFwn81WO/QqpIJdlpSYHASMb6kGn6KxPtHm2U7ZDkHAO/C5oYT2xB8lX2sNnJnikGF9hjr8MjTfZXliKeq+owNeVMX8TNt3safkSkL9janj3ZxtG8to2jZB57p/MVYGoUl2a0Npg9jXNp8lGnPjvA+armGYWuACtyRpBaThs5W1GPQ4tPR3ZS2qmtbopMRdkYbsjHZg5EefAjn694uh2QcVz9ziuemWb+JdYKyo/Relo7QwPYe44tPVb9V8o04vJmonms0ZRYqsoehERAEWKrKALBKyVpaV0i2CN0juGQyqeARJt5IcHC/aPb233XjRrI7pIzq7eIHXwKpNWYXNrMcNoXvA5ANw/wB317LqdabW62y7OtGtJfO84NaCa0PzH4eFeijtFhsj3StbSJgEUNffumr3U5VA9KdvqaKdEYR9xRlNbyNrSYEVjdGMyxsY6ue4V+pd6Lxsbb1sdTKKFrPzOdX9AFH6Y0nfnZE2rmxG+4DG9JkxvU1XUao6FcXNY7F8j78hz3jw7AYeRKtWNQiyDJ/MnftC1cLrFZrfGPa2aNt+n8yznxA87pN7sXLqdQ9YRarK2pq5gAPMim6fTDyUtZo2vidE4Xm0LSDk5hFKdqYKsNW5P8Kt89ne72bXlo94mJwvMNBxFW+i+erX6iuUOq3XkXrP8bUn8S4AsrwstpbI1r2G80ioI4he6zScIiIDylkACpzWfTz7ROS6oY0kMIJNO45mgOH1orT0w0vjLGkVdUEOye3JzajKtaVXAS6qSSzObG2gBo4SYFgPEH3mcuPfErU7Msqrm5WGfjY2SSUEeWp2rQtbpC+rWNAxafE4mtAeVAcuYyVp2eAMa1rRRrQAAOAGAC0dBaJbZoWxtyH1PM9f3wUmq2MxLxFjee3Qnw1Kqh49TKwVlFULJwP2laL2jQSN17XMPQkYfoqyjYZoHRONJGGlfhlZ4T54H8yvjWDRf3iB8fvUqw8njFvlwPQlUjpqyvhe6YNII3Zm8aN97DiMfJfS9lXKVeh9DNxMWpZkVHMWk2huZNJ46GocMC4da8MFu2yzMtTWzRODJg3dd7sjcwyQcuR4dl4WnH28e9h7Ro95vB4pxH6LViBb7WAgtJ3mYiprm05NP0wWxKtPYhTfK5JrQmtc1mfdkvQPbhji0+fFp81ZmiNfWOA2woP8yM3mHvTwnp9FVkFtinbce0OIza7B7Dxpx5dO9V6QaOdC69BK6M/C7HDlQ0qP3RUcTg4Xe1z7zuFrhxt4dC+rLbY5G3mODxzaa/8AS97ypfR+mpGu34xe+OzSfdn9yx26fQf3XRWbXORuUziM6WiB2Wf8SG8D9Fg29nzg9vXyLccQnyWOClVxcf2gUFXNid+CcNP9MgBWHfadAP5bvJ7CPUFQLB3viJJ38OrO1AS8uGf9qEfuwuJ/EP7BaNp1/nkqBdgHO6Xu8r1B+ikXZ+IfMcjx4iC6nf2u3MiY57zQAfunVVfrXrOJiS91xjagNaQaDI1d8R6Y5BfJmmtJJaHzkZvmJuN/KHBg83nsoq2/doXB1onbJIPDHZwJXg8m0Ajj7tBKv4TCwqlnLd+vW+RBZa5rYiJoH2mjCDDZxiGNF2SbiSRmxp5nErT0jpYtpZ7O0OkIo1rMGxtGGfADnlnxxUhaRaLUdnGw2aM+42s08nV5xx74CvhW/Y9W2wAigYcL+N55OXtX8DnhXDkFra0vBv6Fd+O/h+SI0BoEQC8435CaudTBp+XiT9eVFa+oOjW7E2imLiWt6NbgSO5BFeg614GFhnmbZoRi4hpPKufYUqe3dXDYLE2CGOFnhY0NHWnE98T5rM7SsUIKuPX7f2WMNFylrkeUbiJHclUOu9kNm0nOTUtlImbxrewIx5OBGfAdjcZhJIwwVQ6w6xut9ujcGUZG643CrrodUucRzONOHrWHsrV3za4yeZLjMnDJne6haUrE6F5o5hFAaDBwrTD958l2DSqB1G097ZzHAEPJq52JcSSQRwGeXzHmrr0Fa78dDm3DOtRwP9vJQdo4bu7HJcM4wtm2h8olUWEWWXDTNnwoRu/UfvmFiyNaSRW9dyJGXY8cVukIAvNKzzHgAFlEXQCIiAwQuP1y1VMtbRCPaAb7f8wUz7rsV8kKWm6VM9cTicFNZM/Pk1gdC8uibhXeiyLTxMfLju+nJa50UXh9oshBLcZYzgRzJb7ueYw50Vyay6mMtFZGUZJ6B/emRVdW7QckEocawytO66uzd5P8Lh3+q+ooxsbofteUl09dDOlXKt78HKxvglddlBhkHLdI64ZjtUY5cpCB1tgYX3G2mAEVLaPA448B33TgpLSlgim3LVFspOD2Mutccd7ZVBB+aIkYVu5qG/wu12Rxls04eBxa+jgORydT8TVL3mpZcP6evWQyj1Jexaw2KWgLpLK/kRtmcR4HUe3yLlJxXyfZmy2gZ4bEO82yhr/quRn1licLlqsrK/ExuwPerBsyepatF4s7jWCWSMciWyAf2/RcqlyeX05/s9cVydzap5GeKztb1pMwesct30CiprbIfCGN/PN/7VXPMdK3wzA/ibT/AGlZ29p5xu83DurleHUN2vXzImm+qJh8s5zez+p5+lFhkUvxgfhZep5uIUVEbU40rA38cwYP9RC9JrNagK7WznpETOfUAtHmV3KyMXp6+R4q30yJxmizLQSzYcpZroHZkYqt6OzaOso35L3yxgWdp7vd7R3kFy+jtVtIWomkjwziWnZtHd+DRx4lT1k1dsNiAfK8SuIrVtS1x5bTxSH5WjzVC2actLb8l6/lEqjkjfGsr3AsssQjZlutMYd3J9pIcs6KGtOlnvOzjdfeMHOFNnFzDAMHOzFcR3WzaLNabSdmyN0EbsKHdkkBwoGj+G08hnTMhWBqbqCyzBskgF4eFtMGngT16KKy6nDx1NeS5b8z2Fbk8jH2eaomzMNolHtHijQc2NOJLvmccT0p1XbhqBq+l8zddK6bnLlmjCKgskfD24Lgta9SYY4J54axyB+3BGYcHVNOQFSenYUVgLxtFnD2lpyIoeoOaVWyqlnF+Z5KKlyURBoKR8gtcLDszvvDRQRPBO1Z2BF4D4XNVwau2UtBJ/7yNf3zUdZdX47PK4sAF5xFK0DxumjQa40v/wD2lVPaLvBm9QU3RiN4DAOz5UFOit4rFu1aVwiGujTPU+TcvHkfoi+r37oUWeWT6REQBERAEREAREQGC1a1s0dFM0skYHtPBwr/ANeS2kRbcA4226iFrXCyymNp/lSATwnGp3HggZnh+i5fSGrVoYfaWRj/AJrNK6E1HyPDm8zgArZovlzK8FbrxlkPX4InVFlDW7RlCRspgKZSRtdwHvAjny5qEtWibPiXRDuGlpz6Ffo59gjObQfJa0mgYHZsBWlDtfbKccyH9Nvsz87x2aEZNf6vPcUJPI9F7ssrXUpETXDJxxrl609VfR1Vsx/l07EheTtS7Gc4ge+KnXbUV/qePDeJSTbHdI9mGioxcWs44544fuimtH25oui7CCD4thJaDSuFNoaVp+qtaLU+xNxEDK9gtyHQ0DPDEwdmhQ29rRsXssRw2XUr+GM2gt3LTaaZAgQRDlRrSQ2nkprR+qD63y2Oz8KsG0lI5bVxJHkfJdkGUX1RZssXJ+ysvXy+hMql1I7RuhIYcWiruLnbzjzxOSkQFkIqjk5PNkqSXAREXh6FhZRAR1oshL8RfaTvCrRTkaEdsit1jABQZfReiIDFEWUQBERAEREAREQBERAEREAREQBERAEREAREQBERAEREAREQBERAEREAREQBERAEREAREQBERAEREAREQBERAEREAREQBERAEREAREQBERAEREAREQBERAEREAREQBERAEREAREQBERAEREAREQBERAEREAREQBERAEREAREQBERAEREAREQBERAEREAREQBERAEREAREQBERAEREAREQBERAEREAREQH//Z"/>
          <p:cNvSpPr>
            <a:spLocks noChangeAspect="1" noChangeArrowheads="1"/>
          </p:cNvSpPr>
          <p:nvPr/>
        </p:nvSpPr>
        <p:spPr bwMode="auto">
          <a:xfrm>
            <a:off x="63500" y="-1038225"/>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 name="AutoShape 4" descr="data:image/jpg;base64,/9j/4AAQSkZJRgABAQAAAQABAAD/2wCEAAkGBhAQEBAQEhQWEhQVEhcVFBgSFRUQFRASFxYVFRUXFBUXGyYeFxkjGRUSIC8gIycpLSwsFR4xOjAqNSYrLCkBCQoKDgwOGg8PGiwlHyIvKiwsLy0sLSwqLCwqKTUpKiksLCksLCwsLCksNCwsLCksLCwsLCwsLCwsLCwsKSwsKf/AABEIAOEA4QMBIgACEQEDEQH/xAAcAAEAAgMBAQEAAAAAAAAAAAAABQcBBAYDAgj/xAA/EAABAwEECAMFBgQGAwAAAAABAAIDEQQSITEFBhMiQVFhcTKBkSNCUmKhBxRygrHwM0OSwRVTorLR8STC4f/EABoBAQADAQEBAAAAAAAAAAAAAAADBAUCAQb/xAAwEQACAgAFAQUHBAMAAAAAAAAAAQIDBBESITFBBRNhcfAyUYGRobHRFCLB4SNCUv/aAAwDAQACEQMRAD8AvFERAEREAREQBERAEREAREQBERAEREAREQBERAEREAREQBERAEREAREQBERAEREAREQBERAEREAREQBERAEREAREQBERAEREAREQBERAEREAREQBERAEREAREQBERAEREAREQBERAEREAREQBERAEREAREQBERAEREAREQBERAEREAREQBERAEREAREQBFiqVQGUWKpVAZRYqlUBlFhZQBERAEREAREQBERAEREAREQBERAEREARF8lyA+qrBcobTGtVms2D3Au+BtC6v9lyuktepaEuBgZSoAptXjmS4bg6lo6VU9eHss4RHK2MTvZ7Wxgq9zWjm4ho+qibZrdZo/eLuwp6Vp9FUNv1slmc4xDjQvLnUHOsjiXO60WtZ7IXUfK58g4tHsmH8x4eTlq19k5LOyXwRWliX0LStH2gMGTWN/HIGk55NNDwWpJr5IfC6DtVziRyoDmuMgddFWizwt57PbGoxG8/CtR8IR1uipR1ulb0hETB6McOXJd/oILp9/4Iu/k+p29n17eWzOkY2JrDHRzL0lxry5pdI1wbUAhtbuNHE8F8W/Wy2wSbN4i5tcGVa9pyLfaioXJWGezugtwFonf/AOMC4yOZuhs0WLagitTTPivvRVo+92TYbZu0gwbJuvLI8mPc1pxYN2N9Mhs3e6awuiuuTeWcU0n4Zrkl1ymks8mdhY9c53ZsY4fKJQf9N9SEOuLSaOjx+R7HH+h11/0VYTw6ShvXoIrQGGjrrQHsIwNR4m96heEOukFbkomszu5cyv4JKg/1U6L2eDrlvHjwOFbYuS6rPp6B5Db91x92QGMntepXyUgHKmY9KvIrHJHI3kNy8Ma7uLHcMgO63bDrW+IgBzoa8DvRu8iSOeRHZRS7Nk1nBkqxP/SLaqsrk9Ha8NIG2bT52bzPPi1dLZ7UyQBzHBw5jFZ1lU63lJFiM4y4PdERRnYREQBERAEREAREQBERAFglYLlzutOuENiYakOkpg34eV7/AIzK7rrlZLTFbnMpKKzZMaS0pFZ2X5HBreuZ6AcVXGl/tAtFse+GxNLWj+JIcBG3m94wb2G8eCzo3Vm2aVf94tjnxQHFrfDJI3oP5bKcczh3XlrfaY2GLRtlaIo7xBuYUAF6V9eLg0EVPE1WpRRXGehful19y/LK85trN7IimWiOBhmreOPtH+KQg0c7iGMrk0Z5kkDHl9rLb5CTXZ1qK4Xh8chzDTwGZ8itrT0pnnjsrKAUBcODWgboPytaPOjRxW5O4RhsEQFaVq4VAGRkeOPIDKo5Arbrgo8clNs8/ZRENAvOpugNvG7wuR5NbwvOPmvaKCeXGuzb0o93m9wuj8o81JaC1dfI/ZxtvyE1kc8khnWU5l3y8PorM0NqrDAAT7V/xPANPwNyaOyrYjHwp2W7Oq6HP8lcWHU18hDti6Y51kBePWQgU7BT9n1Ut4G4yKMdS0U8mR50pxVhhi+qLGs7Qtm+EW44aCOEbqxpHZzBzonOe0Nb7SQBoDmuJO6cTcA8z2UFatQLab1Y2kuaWuMcrd5pwI3mg0IrxxVsUSiihjLYZ5dTt0QZTtr0Lao9mZPvEWzYGNcAHANb4a88MMXg0oK4BaekyZG3JCy0A8XMIc05Y3t76vHZXaWqL0jqzZpwb8YqeLdw+oz81Zrx6TWuPyIpYf3M/Ps+rpjdWBzoicbtatPauDh0K+rNpmaKolZebkXMFR+Zh8laGlPs5eypgdtG53Hbrh+F2VfTrVcXpzV596mMcvuuIpe+WRvEjmOYpgtmrEU2r9jyfroQOEo+0fWjraHC9A8D5Sasd0BOLTTgcOy6HQmnnxu9nVjwQHRnAO6AHLpwNcCFXEZdG/eGxkrSo/hyEcDwH0XSaOtwnF125K3InGmWfxMNcR1rmltSmt0eJOPBcmhNPx2ltRg4eJpzB40/eClQqfsWlZIztRVskZ9oM6gZnrQUNeLceAVoaF0uy0RNe3sR8J5L57FYZ1PNcF2qzVsyRRYqsqmTBERAEREARFhAZXy4oXLl9cdaRZYy1p9oRn8APHucaeq7rrlbJQjycykorNnlrhrkLM0xRb0pwwxuE5ADi/oo7VbUdznttdt3pK3mRO3hGcw5/wAT+nDvl7alaqOqLZaRWQ4xtdnEDjecD75+lea7gBXLbY0p1U/F+/wXgQwi5vVP4I09J2jZQyP5NNO/BUtFLtLbaHH+XC1g7yOvO+jQFa+uc12yuHNzR5Z/2Cp3QsoNrtzfmiPkG0V7syCUHL3sgxMt8vA+NXhefbLQ7jK6Np5MYcfU/ot/RFke5wLRWad+7xu5UOPBjC0Dqa8FratQDYTRHMTytPm8jH1/Vdt9n1hD7S+Qj+FE1rfxPF4n1L/2Fcvt7utsjhHVJo7TQOhWWWFsbRj7x4udxKlAECyvl5ScnqZpJJLJBEReHoREQBERAfN1RmnNCx2mMscMfdPFp4YqVWCF7GTi9SPGk9mUNrFo90V4vaHXXXJWnC9TwuHJ2Le9QFBvrA6N7DeaT7Jxz5mJ/XkrP+0nRrS52GEkBvdSw0r6EeiqbQMptEVos0mYyPEPb4XDrT1pXGpK+qpxGuEZPqUXDJtHYy2kARTtydRjweIcCYyR/U09xyUjqjpx1nlmibjdxYCfGyl+Mel5teYBXOWGcu0aXu8TYi780bw4fUL0gnLbbE5uZgDsObJMPo5dSqVlbTI89L2Lw0XpNloiZNGatcARzHQ9Vuqo9SdYnWG2z2CWrYy+/FXhHJvROHy0Iae3RWywr5m+rupeD4NGMtR9oiKA6CIiAL5c6iyuY14066zwgRmkjzQU8Qb7xb1/5UldbskoR6nFk1CLkzGtms/3ajGEbQipqL10cMOZ6rmtUbMy32x8sxvGIB9w4tMhNASelPDww5Bc7LI6YPcXkvIJBc44u68jhnwVoanavMsdna0Uc94DpHD3nHGg+UcFr31xwdOle09s/uZtM5Yi3U+F0J5rVkoEKxDVOI15ttXiKuFwn81WO/QqpIJdlpSYHASMb6kGn6KxPtHm2U7ZDkHAO/C5oYT2xB8lX2sNnJnikGF9hjr8MjTfZXliKeq+owNeVMX8TNt3safkSkL9janj3ZxtG8to2jZB57p/MVYGoUl2a0Npg9jXNp8lGnPjvA+armGYWuACtyRpBaThs5W1GPQ4tPR3ZS2qmtbopMRdkYbsjHZg5EefAjn694uh2QcVz9ziuemWb+JdYKyo/Relo7QwPYe44tPVb9V8o04vJmonms0ZRYqsoehERAEWKrKALBKyVpaV0i2CN0juGQyqeARJt5IcHC/aPb233XjRrI7pIzq7eIHXwKpNWYXNrMcNoXvA5ANw/wB317LqdabW62y7OtGtJfO84NaCa0PzH4eFeijtFhsj3StbSJgEUNffumr3U5VA9KdvqaKdEYR9xRlNbyNrSYEVjdGMyxsY6ue4V+pd6Lxsbb1sdTKKFrPzOdX9AFH6Y0nfnZE2rmxG+4DG9JkxvU1XUao6FcXNY7F8j78hz3jw7AYeRKtWNQiyDJ/MnftC1cLrFZrfGPa2aNt+n8yznxA87pN7sXLqdQ9YRarK2pq5gAPMim6fTDyUtZo2vidE4Xm0LSDk5hFKdqYKsNW5P8Kt89ne72bXlo94mJwvMNBxFW+i+erX6iuUOq3XkXrP8bUn8S4AsrwstpbI1r2G80ioI4he6zScIiIDylkACpzWfTz7ROS6oY0kMIJNO45mgOH1orT0w0vjLGkVdUEOye3JzajKtaVXAS6qSSzObG2gBo4SYFgPEH3mcuPfErU7Msqrm5WGfjY2SSUEeWp2rQtbpC+rWNAxafE4mtAeVAcuYyVp2eAMa1rRRrQAAOAGAC0dBaJbZoWxtyH1PM9f3wUmq2MxLxFjee3Qnw1Kqh49TKwVlFULJwP2laL2jQSN17XMPQkYfoqyjYZoHRONJGGlfhlZ4T54H8yvjWDRf3iB8fvUqw8njFvlwPQlUjpqyvhe6YNII3Zm8aN97DiMfJfS9lXKVeh9DNxMWpZkVHMWk2huZNJ46GocMC4da8MFu2yzMtTWzRODJg3dd7sjcwyQcuR4dl4WnH28e9h7Ro95vB4pxH6LViBb7WAgtJ3mYiprm05NP0wWxKtPYhTfK5JrQmtc1mfdkvQPbhji0+fFp81ZmiNfWOA2woP8yM3mHvTwnp9FVkFtinbce0OIza7B7Dxpx5dO9V6QaOdC69BK6M/C7HDlQ0qP3RUcTg4Xe1z7zuFrhxt4dC+rLbY5G3mODxzaa/8AS97ypfR+mpGu34xe+OzSfdn9yx26fQf3XRWbXORuUziM6WiB2Wf8SG8D9Fg29nzg9vXyLccQnyWOClVxcf2gUFXNid+CcNP9MgBWHfadAP5bvJ7CPUFQLB3viJJ38OrO1AS8uGf9qEfuwuJ/EP7BaNp1/nkqBdgHO6Xu8r1B+ikXZ+IfMcjx4iC6nf2u3MiY57zQAfunVVfrXrOJiS91xjagNaQaDI1d8R6Y5BfJmmtJJaHzkZvmJuN/KHBg83nsoq2/doXB1onbJIPDHZwJXg8m0Ajj7tBKv4TCwqlnLd+vW+RBZa5rYiJoH2mjCDDZxiGNF2SbiSRmxp5nErT0jpYtpZ7O0OkIo1rMGxtGGfADnlnxxUhaRaLUdnGw2aM+42s08nV5xx74CvhW/Y9W2wAigYcL+N55OXtX8DnhXDkFra0vBv6Fd+O/h+SI0BoEQC8435CaudTBp+XiT9eVFa+oOjW7E2imLiWt6NbgSO5BFeg614GFhnmbZoRi4hpPKufYUqe3dXDYLE2CGOFnhY0NHWnE98T5rM7SsUIKuPX7f2WMNFylrkeUbiJHclUOu9kNm0nOTUtlImbxrewIx5OBGfAdjcZhJIwwVQ6w6xut9ujcGUZG643CrrodUucRzONOHrWHsrV3za4yeZLjMnDJne6haUrE6F5o5hFAaDBwrTD958l2DSqB1G097ZzHAEPJq52JcSSQRwGeXzHmrr0Fa78dDm3DOtRwP9vJQdo4bu7HJcM4wtm2h8olUWEWWXDTNnwoRu/UfvmFiyNaSRW9dyJGXY8cVukIAvNKzzHgAFlEXQCIiAwQuP1y1VMtbRCPaAb7f8wUz7rsV8kKWm6VM9cTicFNZM/Pk1gdC8uibhXeiyLTxMfLju+nJa50UXh9oshBLcZYzgRzJb7ueYw50Vyay6mMtFZGUZJ6B/emRVdW7QckEocawytO66uzd5P8Lh3+q+ooxsbofteUl09dDOlXKt78HKxvglddlBhkHLdI64ZjtUY5cpCB1tgYX3G2mAEVLaPA448B33TgpLSlgim3LVFspOD2Mutccd7ZVBB+aIkYVu5qG/wu12Rxls04eBxa+jgORydT8TVL3mpZcP6evWQyj1Jexaw2KWgLpLK/kRtmcR4HUe3yLlJxXyfZmy2gZ4bEO82yhr/quRn1licLlqsrK/ExuwPerBsyepatF4s7jWCWSMciWyAf2/RcqlyeX05/s9cVydzap5GeKztb1pMwesct30CiprbIfCGN/PN/7VXPMdK3wzA/ibT/AGlZ29p5xu83DurleHUN2vXzImm+qJh8s5zez+p5+lFhkUvxgfhZep5uIUVEbU40rA38cwYP9RC9JrNagK7WznpETOfUAtHmV3KyMXp6+R4q30yJxmizLQSzYcpZroHZkYqt6OzaOso35L3yxgWdp7vd7R3kFy+jtVtIWomkjwziWnZtHd+DRx4lT1k1dsNiAfK8SuIrVtS1x5bTxSH5WjzVC2actLb8l6/lEqjkjfGsr3AsssQjZlutMYd3J9pIcs6KGtOlnvOzjdfeMHOFNnFzDAMHOzFcR3WzaLNabSdmyN0EbsKHdkkBwoGj+G08hnTMhWBqbqCyzBskgF4eFtMGngT16KKy6nDx1NeS5b8z2Fbk8jH2eaomzMNolHtHijQc2NOJLvmccT0p1XbhqBq+l8zddK6bnLlmjCKgskfD24Lgta9SYY4J54axyB+3BGYcHVNOQFSenYUVgLxtFnD2lpyIoeoOaVWyqlnF+Z5KKlyURBoKR8gtcLDszvvDRQRPBO1Z2BF4D4XNVwau2UtBJ/7yNf3zUdZdX47PK4sAF5xFK0DxumjQa40v/wD2lVPaLvBm9QU3RiN4DAOz5UFOit4rFu1aVwiGujTPU+TcvHkfoi+r37oUWeWT6REQBERAEREAREQGC1a1s0dFM0skYHtPBwr/ANeS2kRbcA4226iFrXCyymNp/lSATwnGp3HggZnh+i5fSGrVoYfaWRj/AJrNK6E1HyPDm8zgArZovlzK8FbrxlkPX4InVFlDW7RlCRspgKZSRtdwHvAjny5qEtWibPiXRDuGlpz6Ffo59gjObQfJa0mgYHZsBWlDtfbKccyH9Nvsz87x2aEZNf6vPcUJPI9F7ssrXUpETXDJxxrl609VfR1Vsx/l07EheTtS7Gc4ge+KnXbUV/qePDeJSTbHdI9mGioxcWs44544fuimtH25oui7CCD4thJaDSuFNoaVp+qtaLU+xNxEDK9gtyHQ0DPDEwdmhQ29rRsXssRw2XUr+GM2gt3LTaaZAgQRDlRrSQ2nkprR+qD63y2Oz8KsG0lI5bVxJHkfJdkGUX1RZssXJ+ysvXy+hMql1I7RuhIYcWiruLnbzjzxOSkQFkIqjk5PNkqSXAREXh6FhZRAR1oshL8RfaTvCrRTkaEdsit1jABQZfReiIDFEWUQBERAEREAREQBERAEREAREQBERAEREAREQBERAEREAREQBERAEREAREQBERAEREAREQBERAEREAREQBERAEREAREQBERAEREAREQBERAEREAREQBERAEREAREQBERAEREAREQBERAEREAREQBERAEREAREQBERAEREAREQBERAEREAREQBERAEREAREQBERAEREAREQBERAEREAREQBERAEREAREQH//Z"/>
          <p:cNvSpPr>
            <a:spLocks noChangeAspect="1" noChangeArrowheads="1"/>
          </p:cNvSpPr>
          <p:nvPr/>
        </p:nvSpPr>
        <p:spPr bwMode="auto">
          <a:xfrm>
            <a:off x="215900" y="-885825"/>
            <a:ext cx="2143125" cy="21431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5038" y="584684"/>
            <a:ext cx="4244465" cy="93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2786562" y="2108546"/>
            <a:ext cx="7062982" cy="3696718"/>
            <a:chOff x="2786562" y="1104900"/>
            <a:chExt cx="7062982" cy="3696718"/>
          </a:xfrm>
        </p:grpSpPr>
        <p:pic>
          <p:nvPicPr>
            <p:cNvPr id="1026"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20587" y="1104900"/>
              <a:ext cx="4928957" cy="36967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Straight Arrow Connector 15"/>
            <p:cNvCxnSpPr/>
            <p:nvPr/>
          </p:nvCxnSpPr>
          <p:spPr bwMode="auto">
            <a:xfrm>
              <a:off x="4016896" y="1340768"/>
              <a:ext cx="2556284" cy="264072"/>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17" name="Freeform 16"/>
            <p:cNvSpPr/>
            <p:nvPr/>
          </p:nvSpPr>
          <p:spPr bwMode="auto">
            <a:xfrm>
              <a:off x="3118339" y="1747114"/>
              <a:ext cx="2524370" cy="1306864"/>
            </a:xfrm>
            <a:custGeom>
              <a:avLst/>
              <a:gdLst>
                <a:gd name="connsiteX0" fmla="*/ 0 w 2196123"/>
                <a:gd name="connsiteY0" fmla="*/ 0 h 1133230"/>
                <a:gd name="connsiteX1" fmla="*/ 1922585 w 2196123"/>
                <a:gd name="connsiteY1" fmla="*/ 156307 h 1133230"/>
                <a:gd name="connsiteX2" fmla="*/ 1922585 w 2196123"/>
                <a:gd name="connsiteY2" fmla="*/ 156307 h 1133230"/>
                <a:gd name="connsiteX3" fmla="*/ 2196123 w 2196123"/>
                <a:gd name="connsiteY3" fmla="*/ 1133230 h 1133230"/>
                <a:gd name="connsiteX0" fmla="*/ 0 w 2196123"/>
                <a:gd name="connsiteY0" fmla="*/ 0 h 1133230"/>
                <a:gd name="connsiteX1" fmla="*/ 1922585 w 2196123"/>
                <a:gd name="connsiteY1" fmla="*/ 156307 h 1133230"/>
                <a:gd name="connsiteX2" fmla="*/ 1922585 w 2196123"/>
                <a:gd name="connsiteY2" fmla="*/ 156307 h 1133230"/>
                <a:gd name="connsiteX3" fmla="*/ 2196123 w 2196123"/>
                <a:gd name="connsiteY3" fmla="*/ 1133230 h 1133230"/>
                <a:gd name="connsiteX0" fmla="*/ 0 w 2196123"/>
                <a:gd name="connsiteY0" fmla="*/ 0 h 1133230"/>
                <a:gd name="connsiteX1" fmla="*/ 1922585 w 2196123"/>
                <a:gd name="connsiteY1" fmla="*/ 156307 h 1133230"/>
                <a:gd name="connsiteX2" fmla="*/ 2196123 w 2196123"/>
                <a:gd name="connsiteY2" fmla="*/ 1133230 h 1133230"/>
                <a:gd name="connsiteX0" fmla="*/ 0 w 2196123"/>
                <a:gd name="connsiteY0" fmla="*/ 0 h 1133230"/>
                <a:gd name="connsiteX1" fmla="*/ 2196123 w 2196123"/>
                <a:gd name="connsiteY1" fmla="*/ 1133230 h 1133230"/>
                <a:gd name="connsiteX0" fmla="*/ 0 w 2196123"/>
                <a:gd name="connsiteY0" fmla="*/ 7921 h 1141151"/>
                <a:gd name="connsiteX1" fmla="*/ 2196123 w 2196123"/>
                <a:gd name="connsiteY1" fmla="*/ 1141151 h 1141151"/>
                <a:gd name="connsiteX0" fmla="*/ 0 w 2196123"/>
                <a:gd name="connsiteY0" fmla="*/ 11986 h 1145216"/>
                <a:gd name="connsiteX1" fmla="*/ 2196123 w 2196123"/>
                <a:gd name="connsiteY1" fmla="*/ 1145216 h 1145216"/>
                <a:gd name="connsiteX0" fmla="*/ 0 w 2289908"/>
                <a:gd name="connsiteY0" fmla="*/ 10328 h 1245158"/>
                <a:gd name="connsiteX1" fmla="*/ 2289908 w 2289908"/>
                <a:gd name="connsiteY1" fmla="*/ 1245158 h 1245158"/>
                <a:gd name="connsiteX0" fmla="*/ 0 w 2524370"/>
                <a:gd name="connsiteY0" fmla="*/ 9511 h 1306864"/>
                <a:gd name="connsiteX1" fmla="*/ 2524370 w 2524370"/>
                <a:gd name="connsiteY1" fmla="*/ 1306864 h 1306864"/>
              </a:gdLst>
              <a:ahLst/>
              <a:cxnLst>
                <a:cxn ang="0">
                  <a:pos x="connsiteX0" y="connsiteY0"/>
                </a:cxn>
                <a:cxn ang="0">
                  <a:pos x="connsiteX1" y="connsiteY1"/>
                </a:cxn>
              </a:cxnLst>
              <a:rect l="l" t="t" r="r" b="b"/>
              <a:pathLst>
                <a:path w="2524370" h="1306864">
                  <a:moveTo>
                    <a:pt x="0" y="9511"/>
                  </a:moveTo>
                  <a:cubicBezTo>
                    <a:pt x="1576102" y="-89485"/>
                    <a:pt x="2276883" y="600875"/>
                    <a:pt x="2524370" y="1306864"/>
                  </a:cubicBezTo>
                </a:path>
              </a:pathLst>
            </a:custGeom>
            <a:noFill/>
            <a:ln w="3175" cap="flat" cmpd="sng" algn="ctr">
              <a:solidFill>
                <a:schemeClr val="tx1"/>
              </a:solidFill>
              <a:prstDash val="solid"/>
              <a:round/>
              <a:headEnd type="none" w="med" len="med"/>
              <a:tailEnd type="arrow" w="med" len="med"/>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29" name="Freeform 28"/>
            <p:cNvSpPr/>
            <p:nvPr/>
          </p:nvSpPr>
          <p:spPr bwMode="auto">
            <a:xfrm rot="2109741" flipV="1">
              <a:off x="2786562" y="2445851"/>
              <a:ext cx="2794041" cy="773773"/>
            </a:xfrm>
            <a:custGeom>
              <a:avLst/>
              <a:gdLst>
                <a:gd name="connsiteX0" fmla="*/ 0 w 2196123"/>
                <a:gd name="connsiteY0" fmla="*/ 0 h 1133230"/>
                <a:gd name="connsiteX1" fmla="*/ 1922585 w 2196123"/>
                <a:gd name="connsiteY1" fmla="*/ 156307 h 1133230"/>
                <a:gd name="connsiteX2" fmla="*/ 1922585 w 2196123"/>
                <a:gd name="connsiteY2" fmla="*/ 156307 h 1133230"/>
                <a:gd name="connsiteX3" fmla="*/ 2196123 w 2196123"/>
                <a:gd name="connsiteY3" fmla="*/ 1133230 h 1133230"/>
                <a:gd name="connsiteX0" fmla="*/ 0 w 2196123"/>
                <a:gd name="connsiteY0" fmla="*/ 0 h 1133230"/>
                <a:gd name="connsiteX1" fmla="*/ 1922585 w 2196123"/>
                <a:gd name="connsiteY1" fmla="*/ 156307 h 1133230"/>
                <a:gd name="connsiteX2" fmla="*/ 1922585 w 2196123"/>
                <a:gd name="connsiteY2" fmla="*/ 156307 h 1133230"/>
                <a:gd name="connsiteX3" fmla="*/ 2196123 w 2196123"/>
                <a:gd name="connsiteY3" fmla="*/ 1133230 h 1133230"/>
                <a:gd name="connsiteX0" fmla="*/ 0 w 2196123"/>
                <a:gd name="connsiteY0" fmla="*/ 0 h 1133230"/>
                <a:gd name="connsiteX1" fmla="*/ 1922585 w 2196123"/>
                <a:gd name="connsiteY1" fmla="*/ 156307 h 1133230"/>
                <a:gd name="connsiteX2" fmla="*/ 2196123 w 2196123"/>
                <a:gd name="connsiteY2" fmla="*/ 1133230 h 1133230"/>
                <a:gd name="connsiteX0" fmla="*/ 0 w 2196123"/>
                <a:gd name="connsiteY0" fmla="*/ 0 h 1133230"/>
                <a:gd name="connsiteX1" fmla="*/ 2196123 w 2196123"/>
                <a:gd name="connsiteY1" fmla="*/ 1133230 h 1133230"/>
                <a:gd name="connsiteX0" fmla="*/ 0 w 2196123"/>
                <a:gd name="connsiteY0" fmla="*/ 7921 h 1141151"/>
                <a:gd name="connsiteX1" fmla="*/ 2196123 w 2196123"/>
                <a:gd name="connsiteY1" fmla="*/ 1141151 h 1141151"/>
                <a:gd name="connsiteX0" fmla="*/ 0 w 2196123"/>
                <a:gd name="connsiteY0" fmla="*/ 11986 h 1145216"/>
                <a:gd name="connsiteX1" fmla="*/ 2196123 w 2196123"/>
                <a:gd name="connsiteY1" fmla="*/ 1145216 h 1145216"/>
                <a:gd name="connsiteX0" fmla="*/ 0 w 2289908"/>
                <a:gd name="connsiteY0" fmla="*/ 10328 h 1245158"/>
                <a:gd name="connsiteX1" fmla="*/ 2289908 w 2289908"/>
                <a:gd name="connsiteY1" fmla="*/ 1245158 h 1245158"/>
                <a:gd name="connsiteX0" fmla="*/ 0 w 2964166"/>
                <a:gd name="connsiteY0" fmla="*/ 8499 h 1399852"/>
                <a:gd name="connsiteX1" fmla="*/ 2964166 w 2964166"/>
                <a:gd name="connsiteY1" fmla="*/ 1399852 h 1399852"/>
                <a:gd name="connsiteX0" fmla="*/ 0 w 2964166"/>
                <a:gd name="connsiteY0" fmla="*/ 226097 h 1617450"/>
                <a:gd name="connsiteX1" fmla="*/ 2964166 w 2964166"/>
                <a:gd name="connsiteY1" fmla="*/ 1617450 h 1617450"/>
              </a:gdLst>
              <a:ahLst/>
              <a:cxnLst>
                <a:cxn ang="0">
                  <a:pos x="connsiteX0" y="connsiteY0"/>
                </a:cxn>
                <a:cxn ang="0">
                  <a:pos x="connsiteX1" y="connsiteY1"/>
                </a:cxn>
              </a:cxnLst>
              <a:rect l="l" t="t" r="r" b="b"/>
              <a:pathLst>
                <a:path w="2964166" h="1617450">
                  <a:moveTo>
                    <a:pt x="0" y="226097"/>
                  </a:moveTo>
                  <a:cubicBezTo>
                    <a:pt x="747780" y="-562996"/>
                    <a:pt x="2716679" y="911461"/>
                    <a:pt x="2964166" y="1617450"/>
                  </a:cubicBezTo>
                </a:path>
              </a:pathLst>
            </a:custGeom>
            <a:noFill/>
            <a:ln w="3175" cap="flat" cmpd="sng" algn="ctr">
              <a:solidFill>
                <a:schemeClr val="tx1"/>
              </a:solidFill>
              <a:prstDash val="solid"/>
              <a:round/>
              <a:headEnd type="none" w="med" len="med"/>
              <a:tailEnd type="arrow" w="med" len="med"/>
            </a:ln>
            <a:effectLst/>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grpSp>
    </p:spTree>
    <p:extLst>
      <p:ext uri="{BB962C8B-B14F-4D97-AF65-F5344CB8AC3E}">
        <p14:creationId xmlns:p14="http://schemas.microsoft.com/office/powerpoint/2010/main" val="3734894698"/>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bwMode="auto">
          <a:xfrm>
            <a:off x="452500" y="4941168"/>
            <a:ext cx="8624378" cy="684076"/>
          </a:xfrm>
          <a:prstGeom prst="rect">
            <a:avLst/>
          </a:prstGeom>
          <a:solidFill>
            <a:srgbClr val="FFFFCC"/>
          </a:solidFill>
          <a:ln w="3175" cap="flat" cmpd="sng" algn="ctr">
            <a:solidFill>
              <a:schemeClr val="tx1"/>
            </a:solid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grpSp>
        <p:nvGrpSpPr>
          <p:cNvPr id="1024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White Rabbit B(t) distribution</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10252" name="Line 4"/>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sp>
          <p:nvSpPr>
            <p:cNvPr id="10253" name="Line 5"/>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grpSp>
      <p:sp>
        <p:nvSpPr>
          <p:cNvPr id="10243" name="Rectangle 6"/>
          <p:cNvSpPr>
            <a:spLocks noChangeArrowheads="1"/>
          </p:cNvSpPr>
          <p:nvPr/>
        </p:nvSpPr>
        <p:spPr bwMode="auto">
          <a:xfrm>
            <a:off x="56456" y="368660"/>
            <a:ext cx="9469051" cy="603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square" lIns="0" tIns="0" rIns="0" bIns="0">
            <a:spAutoFit/>
          </a:bodyPr>
          <a:lstStyle/>
          <a:p>
            <a:pPr algn="l">
              <a:spcBef>
                <a:spcPct val="0"/>
              </a:spcBef>
            </a:pPr>
            <a:r>
              <a:rPr lang="en-GB" sz="1800" dirty="0" smtClean="0">
                <a:latin typeface="Calibri" pitchFamily="34" charset="0"/>
              </a:rPr>
              <a:t>New </a:t>
            </a:r>
            <a:r>
              <a:rPr lang="en-GB" sz="1800" dirty="0">
                <a:latin typeface="Calibri" pitchFamily="34" charset="0"/>
              </a:rPr>
              <a:t>CERN fieldbus standard = Ethernet + ns-accurate </a:t>
            </a:r>
            <a:r>
              <a:rPr lang="en-GB" sz="1800" dirty="0" smtClean="0">
                <a:latin typeface="Calibri" pitchFamily="34" charset="0"/>
              </a:rPr>
              <a:t>timing</a:t>
            </a:r>
          </a:p>
          <a:p>
            <a:pPr algn="l">
              <a:spcBef>
                <a:spcPct val="0"/>
              </a:spcBef>
            </a:pPr>
            <a:endParaRPr lang="en-US" sz="1800" dirty="0" smtClean="0">
              <a:latin typeface="Calibri" pitchFamily="34" charset="0"/>
            </a:endParaRPr>
          </a:p>
          <a:p>
            <a:pPr marL="285750" indent="-285750" algn="l">
              <a:spcBef>
                <a:spcPct val="0"/>
              </a:spcBef>
              <a:buClr>
                <a:srgbClr val="00B050"/>
              </a:buClr>
              <a:buFont typeface="Wingdings" pitchFamily="2" charset="2"/>
              <a:buChar char=""/>
            </a:pPr>
            <a:r>
              <a:rPr lang="en-US" sz="1800" dirty="0" smtClean="0">
                <a:latin typeface="Calibri" pitchFamily="34" charset="0"/>
              </a:rPr>
              <a:t>inexpensive, robust, extremely </a:t>
            </a:r>
            <a:r>
              <a:rPr lang="en-US" sz="1800" dirty="0">
                <a:latin typeface="Calibri" pitchFamily="34" charset="0"/>
              </a:rPr>
              <a:t>fast (</a:t>
            </a:r>
            <a:r>
              <a:rPr lang="en-US" sz="1800" dirty="0" err="1">
                <a:latin typeface="Calibri" pitchFamily="34" charset="0"/>
              </a:rPr>
              <a:t>Gbit</a:t>
            </a:r>
            <a:r>
              <a:rPr lang="en-US" sz="1800" dirty="0">
                <a:latin typeface="Calibri" pitchFamily="34" charset="0"/>
              </a:rPr>
              <a:t>/s</a:t>
            </a:r>
            <a:r>
              <a:rPr lang="en-US" sz="1800" dirty="0" smtClean="0">
                <a:latin typeface="Calibri" pitchFamily="34" charset="0"/>
              </a:rPr>
              <a:t>) and </a:t>
            </a:r>
            <a:r>
              <a:rPr lang="en-US" sz="1800" dirty="0">
                <a:latin typeface="Calibri" pitchFamily="34" charset="0"/>
              </a:rPr>
              <a:t>accurate </a:t>
            </a:r>
            <a:r>
              <a:rPr lang="en-US" sz="1800" dirty="0" smtClean="0">
                <a:latin typeface="Calibri" pitchFamily="34" charset="0"/>
              </a:rPr>
              <a:t>optical </a:t>
            </a:r>
            <a:r>
              <a:rPr lang="en-US" sz="1800" dirty="0">
                <a:latin typeface="Calibri" pitchFamily="34" charset="0"/>
              </a:rPr>
              <a:t>link </a:t>
            </a:r>
          </a:p>
          <a:p>
            <a:pPr marL="285750" indent="-285750" algn="l">
              <a:spcBef>
                <a:spcPct val="0"/>
              </a:spcBef>
              <a:buClr>
                <a:srgbClr val="00B050"/>
              </a:buClr>
              <a:buFont typeface="Wingdings" pitchFamily="2" charset="2"/>
              <a:buChar char=""/>
            </a:pPr>
            <a:r>
              <a:rPr lang="en-US" sz="1800" dirty="0" smtClean="0">
                <a:latin typeface="Calibri" pitchFamily="34" charset="0"/>
              </a:rPr>
              <a:t>Ethernet standard guarantees maintainability and interoperability with future control systems</a:t>
            </a:r>
          </a:p>
          <a:p>
            <a:pPr marL="285750" indent="-285750" algn="l">
              <a:spcBef>
                <a:spcPct val="0"/>
              </a:spcBef>
              <a:buClr>
                <a:srgbClr val="00B050"/>
              </a:buClr>
              <a:buFont typeface="Wingdings" pitchFamily="2" charset="2"/>
              <a:buChar char=""/>
            </a:pPr>
            <a:r>
              <a:rPr lang="en-US" sz="1800" dirty="0" smtClean="0">
                <a:latin typeface="Calibri" pitchFamily="34" charset="0"/>
              </a:rPr>
              <a:t>64 byte standard data frames allow to pack in extra data for free (e.g. dB/</a:t>
            </a:r>
            <a:r>
              <a:rPr lang="en-US" sz="1800" dirty="0" err="1" smtClean="0">
                <a:latin typeface="Calibri" pitchFamily="34" charset="0"/>
              </a:rPr>
              <a:t>dt</a:t>
            </a:r>
            <a:r>
              <a:rPr lang="en-US" sz="1800" dirty="0" smtClean="0">
                <a:latin typeface="Calibri" pitchFamily="34" charset="0"/>
              </a:rPr>
              <a:t>)</a:t>
            </a:r>
          </a:p>
          <a:p>
            <a:pPr marL="285750" indent="-285750" algn="l">
              <a:spcBef>
                <a:spcPct val="0"/>
              </a:spcBef>
              <a:buClr>
                <a:srgbClr val="FF0000"/>
              </a:buClr>
              <a:buFont typeface="Wingdings" pitchFamily="2" charset="2"/>
              <a:buChar char=""/>
            </a:pPr>
            <a:r>
              <a:rPr lang="en-US" sz="1800" dirty="0" smtClean="0">
                <a:latin typeface="Calibri" pitchFamily="34" charset="0"/>
              </a:rPr>
              <a:t>New electronic cards needed for compatibility with POPS (with support from BE/CO)</a:t>
            </a:r>
          </a:p>
          <a:p>
            <a:pPr marL="285750" indent="-285750" algn="l">
              <a:spcBef>
                <a:spcPct val="0"/>
              </a:spcBef>
              <a:buClr>
                <a:srgbClr val="FF0000"/>
              </a:buClr>
              <a:buFont typeface="Wingdings" pitchFamily="2" charset="2"/>
              <a:buChar char=""/>
            </a:pPr>
            <a:r>
              <a:rPr lang="en-US" sz="1800" dirty="0" smtClean="0">
                <a:latin typeface="Calibri" pitchFamily="34" charset="0"/>
              </a:rPr>
              <a:t>The impact of switches on latency and jitter needs to be assessed</a:t>
            </a:r>
          </a:p>
          <a:p>
            <a:pPr algn="l">
              <a:spcBef>
                <a:spcPct val="0"/>
              </a:spcBef>
            </a:pPr>
            <a:endParaRPr lang="en-US" sz="1800" dirty="0" smtClean="0">
              <a:latin typeface="Calibri" pitchFamily="34" charset="0"/>
            </a:endParaRPr>
          </a:p>
          <a:p>
            <a:pPr algn="l">
              <a:spcBef>
                <a:spcPct val="0"/>
              </a:spcBef>
            </a:pPr>
            <a:r>
              <a:rPr lang="en-US" sz="1800" dirty="0" smtClean="0">
                <a:latin typeface="Calibri" pitchFamily="34" charset="0"/>
              </a:rPr>
              <a:t>Proposed data format:</a:t>
            </a:r>
          </a:p>
          <a:p>
            <a:pPr algn="l">
              <a:spcBef>
                <a:spcPct val="0"/>
              </a:spcBef>
            </a:pPr>
            <a:endParaRPr lang="en-US" dirty="0" smtClean="0">
              <a:latin typeface="Calibri" pitchFamily="34" charset="0"/>
            </a:endParaRPr>
          </a:p>
          <a:p>
            <a:pPr marL="285750" indent="-285750" algn="l">
              <a:spcBef>
                <a:spcPct val="0"/>
              </a:spcBef>
              <a:buFont typeface="Arial" pitchFamily="34" charset="0"/>
              <a:buChar char="•"/>
            </a:pPr>
            <a:r>
              <a:rPr lang="en-US" sz="1800" b="1" dirty="0" smtClean="0">
                <a:latin typeface="Calibri" pitchFamily="34" charset="0"/>
              </a:rPr>
              <a:t>32-bit B(t) stream</a:t>
            </a:r>
            <a:r>
              <a:rPr lang="en-US" sz="1800" dirty="0" smtClean="0">
                <a:latin typeface="Calibri" pitchFamily="34" charset="0"/>
              </a:rPr>
              <a:t> </a:t>
            </a:r>
            <a:r>
              <a:rPr lang="en-US" sz="1800" dirty="0" smtClean="0">
                <a:latin typeface="Calibri" pitchFamily="34" charset="0"/>
                <a:sym typeface="Symbol"/>
              </a:rPr>
              <a:t> </a:t>
            </a:r>
            <a:r>
              <a:rPr lang="en-US" sz="1800" dirty="0">
                <a:latin typeface="Calibri" pitchFamily="34" charset="0"/>
              </a:rPr>
              <a:t> </a:t>
            </a:r>
            <a:r>
              <a:rPr lang="en-US" sz="1800" dirty="0" smtClean="0">
                <a:latin typeface="Calibri" pitchFamily="34" charset="0"/>
              </a:rPr>
              <a:t>ppb-level resolution (e.g. 50 </a:t>
            </a:r>
            <a:r>
              <a:rPr lang="en-US" sz="1800" dirty="0" err="1" smtClean="0">
                <a:latin typeface="Calibri" pitchFamily="34" charset="0"/>
              </a:rPr>
              <a:t>nT</a:t>
            </a:r>
            <a:r>
              <a:rPr lang="en-US" sz="1800" dirty="0" smtClean="0">
                <a:latin typeface="Calibri" pitchFamily="34" charset="0"/>
              </a:rPr>
              <a:t> over a range of 20 T)</a:t>
            </a:r>
          </a:p>
          <a:p>
            <a:pPr marL="265113" indent="-265113" algn="l">
              <a:spcBef>
                <a:spcPct val="0"/>
              </a:spcBef>
            </a:pPr>
            <a:r>
              <a:rPr lang="en-US" sz="1200" dirty="0">
                <a:latin typeface="Calibri" pitchFamily="34" charset="0"/>
              </a:rPr>
              <a:t>	</a:t>
            </a:r>
            <a:r>
              <a:rPr lang="en-US" sz="1200" dirty="0" smtClean="0">
                <a:latin typeface="Calibri" pitchFamily="34" charset="0"/>
              </a:rPr>
              <a:t>PS only needs 4 ppm (0.05 G), however the extra range is useful for:</a:t>
            </a:r>
            <a:br>
              <a:rPr lang="en-US" sz="1200" dirty="0" smtClean="0">
                <a:latin typeface="Calibri" pitchFamily="34" charset="0"/>
              </a:rPr>
            </a:br>
            <a:r>
              <a:rPr lang="en-US" sz="1200" dirty="0" smtClean="0">
                <a:latin typeface="Calibri" pitchFamily="34" charset="0"/>
              </a:rPr>
              <a:t>- upcoming applications e.g. ELENA (very low field) will use same electronics and software</a:t>
            </a:r>
            <a:br>
              <a:rPr lang="en-US" sz="1200" dirty="0" smtClean="0">
                <a:latin typeface="Calibri" pitchFamily="34" charset="0"/>
              </a:rPr>
            </a:br>
            <a:r>
              <a:rPr lang="en-US" sz="1200" dirty="0" smtClean="0">
                <a:latin typeface="Calibri" pitchFamily="34" charset="0"/>
              </a:rPr>
              <a:t>- reducing </a:t>
            </a:r>
            <a:r>
              <a:rPr lang="en-US" sz="1200" dirty="0">
                <a:latin typeface="Calibri" pitchFamily="34" charset="0"/>
              </a:rPr>
              <a:t>quantization noise in the computed derivative</a:t>
            </a:r>
            <a:endParaRPr lang="en-US" sz="1200" dirty="0" smtClean="0">
              <a:latin typeface="Calibri" pitchFamily="34" charset="0"/>
            </a:endParaRPr>
          </a:p>
          <a:p>
            <a:pPr marL="285750" indent="-285750" algn="l">
              <a:spcBef>
                <a:spcPct val="0"/>
              </a:spcBef>
              <a:buFont typeface="Arial" pitchFamily="34" charset="0"/>
              <a:buChar char="•"/>
            </a:pPr>
            <a:r>
              <a:rPr lang="en-US" sz="1800" b="1" dirty="0" smtClean="0">
                <a:latin typeface="Calibri" pitchFamily="34" charset="0"/>
              </a:rPr>
              <a:t>1 MHz frame rate</a:t>
            </a:r>
            <a:r>
              <a:rPr lang="en-US" sz="1800" dirty="0" smtClean="0">
                <a:latin typeface="Calibri" pitchFamily="34" charset="0"/>
              </a:rPr>
              <a:t> </a:t>
            </a:r>
            <a:r>
              <a:rPr lang="en-US" sz="1800" dirty="0">
                <a:latin typeface="Calibri" pitchFamily="34" charset="0"/>
                <a:sym typeface="Symbol"/>
              </a:rPr>
              <a:t> </a:t>
            </a:r>
            <a:r>
              <a:rPr lang="en-US" sz="1800" dirty="0">
                <a:latin typeface="Calibri" pitchFamily="34" charset="0"/>
              </a:rPr>
              <a:t> </a:t>
            </a:r>
            <a:r>
              <a:rPr lang="en-US" sz="1800" dirty="0" smtClean="0">
                <a:latin typeface="Calibri" pitchFamily="34" charset="0"/>
              </a:rPr>
              <a:t>max. 0.02 G differences between updates</a:t>
            </a:r>
            <a:br>
              <a:rPr lang="en-US" sz="1800" dirty="0" smtClean="0">
                <a:latin typeface="Calibri" pitchFamily="34" charset="0"/>
              </a:rPr>
            </a:br>
            <a:r>
              <a:rPr lang="en-US" sz="1200" dirty="0" smtClean="0">
                <a:latin typeface="Calibri" pitchFamily="34" charset="0"/>
              </a:rPr>
              <a:t>(even if the spectral content of the field is practically negligible above 10 kHz, high update rate comes at no cost and guarantees consistency for all users, which might be otherwise forced to  use different interpolation methods)</a:t>
            </a:r>
          </a:p>
          <a:p>
            <a:pPr marL="285750" indent="-285750" algn="l">
              <a:spcBef>
                <a:spcPct val="0"/>
              </a:spcBef>
              <a:buFont typeface="Arial" pitchFamily="34" charset="0"/>
              <a:buChar char="•"/>
            </a:pPr>
            <a:r>
              <a:rPr lang="en-US" sz="1800" dirty="0" smtClean="0">
                <a:latin typeface="Calibri" pitchFamily="34" charset="0"/>
              </a:rPr>
              <a:t>No UTC referencing  (1 </a:t>
            </a:r>
            <a:r>
              <a:rPr lang="en-US" sz="1800" dirty="0" smtClean="0">
                <a:latin typeface="Calibri" pitchFamily="34" charset="0"/>
                <a:sym typeface="Symbol"/>
              </a:rPr>
              <a:t>s </a:t>
            </a:r>
            <a:r>
              <a:rPr lang="en-US" sz="1800" dirty="0" smtClean="0">
                <a:latin typeface="Calibri" pitchFamily="34" charset="0"/>
              </a:rPr>
              <a:t>latency target, to be tested)</a:t>
            </a:r>
          </a:p>
          <a:p>
            <a:pPr algn="l">
              <a:spcBef>
                <a:spcPct val="0"/>
              </a:spcBef>
            </a:pPr>
            <a:endParaRPr lang="en-US" sz="1800" dirty="0" smtClean="0">
              <a:latin typeface="Calibri" pitchFamily="34" charset="0"/>
            </a:endParaRPr>
          </a:p>
          <a:p>
            <a:pPr>
              <a:spcBef>
                <a:spcPct val="0"/>
              </a:spcBef>
            </a:pPr>
            <a:r>
              <a:rPr lang="en-US" sz="1800" dirty="0" smtClean="0">
                <a:latin typeface="Calibri" pitchFamily="34" charset="0"/>
              </a:rPr>
              <a:t>  System based on industry standard BUT largely </a:t>
            </a:r>
            <a:r>
              <a:rPr lang="en-US" sz="1800" dirty="0" err="1" smtClean="0">
                <a:latin typeface="Calibri" pitchFamily="34" charset="0"/>
              </a:rPr>
              <a:t>overspecified</a:t>
            </a:r>
            <a:r>
              <a:rPr lang="en-US" sz="1800" dirty="0">
                <a:latin typeface="Calibri" pitchFamily="34" charset="0"/>
              </a:rPr>
              <a:t> </a:t>
            </a:r>
            <a:r>
              <a:rPr lang="en-US" sz="1800" dirty="0" smtClean="0">
                <a:latin typeface="Calibri" pitchFamily="34" charset="0"/>
              </a:rPr>
              <a:t>respect to actual needs</a:t>
            </a:r>
            <a:br>
              <a:rPr lang="en-US" sz="1800" dirty="0" smtClean="0">
                <a:latin typeface="Calibri" pitchFamily="34" charset="0"/>
              </a:rPr>
            </a:br>
            <a:r>
              <a:rPr lang="en-US" sz="1800" dirty="0" smtClean="0">
                <a:latin typeface="Calibri" pitchFamily="34" charset="0"/>
              </a:rPr>
              <a:t>leaves headroom to scale down in case 1 MHz frame rate cannot be met in practical tests</a:t>
            </a:r>
          </a:p>
          <a:p>
            <a:pPr algn="l">
              <a:spcBef>
                <a:spcPct val="0"/>
              </a:spcBef>
            </a:pPr>
            <a:r>
              <a:rPr lang="en-US" sz="1800" dirty="0" smtClean="0">
                <a:latin typeface="Calibri" pitchFamily="34" charset="0"/>
              </a:rPr>
              <a:t/>
            </a:r>
            <a:br>
              <a:rPr lang="en-US" sz="1800" dirty="0" smtClean="0">
                <a:latin typeface="Calibri" pitchFamily="34" charset="0"/>
              </a:rPr>
            </a:br>
            <a:r>
              <a:rPr lang="en-US" sz="1800" dirty="0" smtClean="0">
                <a:latin typeface="Calibri" pitchFamily="34" charset="0"/>
              </a:rPr>
              <a:t>NB: users wishing to maintain old system (i.e. Beam Current DCCT) will retrofit their HW with our help but under their responsibility</a:t>
            </a:r>
            <a:endParaRPr lang="en-US" sz="1800" dirty="0">
              <a:latin typeface="Calibri" pitchFamily="34"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48228" y="332656"/>
            <a:ext cx="12573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003558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90" name="Group 29"/>
          <p:cNvGrpSpPr>
            <a:grpSpLocks/>
          </p:cNvGrpSpPr>
          <p:nvPr/>
        </p:nvGrpSpPr>
        <p:grpSpPr bwMode="auto">
          <a:xfrm rot="-23844910">
            <a:off x="3260725" y="3968750"/>
            <a:ext cx="1692275" cy="131763"/>
            <a:chOff x="157" y="4117"/>
            <a:chExt cx="7020" cy="1080"/>
          </a:xfrm>
        </p:grpSpPr>
        <p:sp>
          <p:nvSpPr>
            <p:cNvPr id="89091" name="Freeform 30"/>
            <p:cNvSpPr>
              <a:spLocks/>
            </p:cNvSpPr>
            <p:nvPr/>
          </p:nvSpPr>
          <p:spPr bwMode="auto">
            <a:xfrm>
              <a:off x="24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2" name="Freeform 31"/>
            <p:cNvSpPr>
              <a:spLocks/>
            </p:cNvSpPr>
            <p:nvPr/>
          </p:nvSpPr>
          <p:spPr bwMode="auto">
            <a:xfrm>
              <a:off x="28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3" name="Freeform 32"/>
            <p:cNvSpPr>
              <a:spLocks/>
            </p:cNvSpPr>
            <p:nvPr/>
          </p:nvSpPr>
          <p:spPr bwMode="auto">
            <a:xfrm>
              <a:off x="30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4" name="Freeform 33"/>
            <p:cNvSpPr>
              <a:spLocks/>
            </p:cNvSpPr>
            <p:nvPr/>
          </p:nvSpPr>
          <p:spPr bwMode="auto">
            <a:xfrm>
              <a:off x="32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5" name="Freeform 34"/>
            <p:cNvSpPr>
              <a:spLocks/>
            </p:cNvSpPr>
            <p:nvPr/>
          </p:nvSpPr>
          <p:spPr bwMode="auto">
            <a:xfrm>
              <a:off x="17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6" name="Freeform 35"/>
            <p:cNvSpPr>
              <a:spLocks/>
            </p:cNvSpPr>
            <p:nvPr/>
          </p:nvSpPr>
          <p:spPr bwMode="auto">
            <a:xfrm>
              <a:off x="5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7" name="Freeform 36"/>
            <p:cNvSpPr>
              <a:spLocks/>
            </p:cNvSpPr>
            <p:nvPr/>
          </p:nvSpPr>
          <p:spPr bwMode="auto">
            <a:xfrm>
              <a:off x="37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8" name="Freeform 37"/>
            <p:cNvSpPr>
              <a:spLocks/>
            </p:cNvSpPr>
            <p:nvPr/>
          </p:nvSpPr>
          <p:spPr bwMode="auto">
            <a:xfrm>
              <a:off x="44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099" name="Freeform 38"/>
            <p:cNvSpPr>
              <a:spLocks/>
            </p:cNvSpPr>
            <p:nvPr/>
          </p:nvSpPr>
          <p:spPr bwMode="auto">
            <a:xfrm>
              <a:off x="48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00" name="Freeform 39"/>
            <p:cNvSpPr>
              <a:spLocks/>
            </p:cNvSpPr>
            <p:nvPr/>
          </p:nvSpPr>
          <p:spPr bwMode="auto">
            <a:xfrm>
              <a:off x="66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01" name="Freeform 40"/>
            <p:cNvSpPr>
              <a:spLocks/>
            </p:cNvSpPr>
            <p:nvPr/>
          </p:nvSpPr>
          <p:spPr bwMode="auto">
            <a:xfrm>
              <a:off x="33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02" name="Line 41"/>
            <p:cNvSpPr>
              <a:spLocks noChangeShapeType="1"/>
            </p:cNvSpPr>
            <p:nvPr/>
          </p:nvSpPr>
          <p:spPr bwMode="auto">
            <a:xfrm>
              <a:off x="15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3" name="Line 42"/>
            <p:cNvSpPr>
              <a:spLocks noChangeShapeType="1"/>
            </p:cNvSpPr>
            <p:nvPr/>
          </p:nvSpPr>
          <p:spPr bwMode="auto">
            <a:xfrm>
              <a:off x="697" y="5197"/>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4" name="Line 43"/>
            <p:cNvSpPr>
              <a:spLocks noChangeShapeType="1"/>
            </p:cNvSpPr>
            <p:nvPr/>
          </p:nvSpPr>
          <p:spPr bwMode="auto">
            <a:xfrm>
              <a:off x="195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5" name="Line 44"/>
            <p:cNvSpPr>
              <a:spLocks noChangeShapeType="1"/>
            </p:cNvSpPr>
            <p:nvPr/>
          </p:nvSpPr>
          <p:spPr bwMode="auto">
            <a:xfrm>
              <a:off x="26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6" name="Line 45"/>
            <p:cNvSpPr>
              <a:spLocks noChangeShapeType="1"/>
            </p:cNvSpPr>
            <p:nvPr/>
          </p:nvSpPr>
          <p:spPr bwMode="auto">
            <a:xfrm>
              <a:off x="35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7" name="Line 46"/>
            <p:cNvSpPr>
              <a:spLocks noChangeShapeType="1"/>
            </p:cNvSpPr>
            <p:nvPr/>
          </p:nvSpPr>
          <p:spPr bwMode="auto">
            <a:xfrm>
              <a:off x="393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8" name="Line 47"/>
            <p:cNvSpPr>
              <a:spLocks noChangeShapeType="1"/>
            </p:cNvSpPr>
            <p:nvPr/>
          </p:nvSpPr>
          <p:spPr bwMode="auto">
            <a:xfrm>
              <a:off x="465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09" name="Line 48"/>
            <p:cNvSpPr>
              <a:spLocks noChangeShapeType="1"/>
            </p:cNvSpPr>
            <p:nvPr/>
          </p:nvSpPr>
          <p:spPr bwMode="auto">
            <a:xfrm>
              <a:off x="5017" y="5197"/>
              <a:ext cx="16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10" name="Line 49"/>
            <p:cNvSpPr>
              <a:spLocks noChangeShapeType="1"/>
            </p:cNvSpPr>
            <p:nvPr/>
          </p:nvSpPr>
          <p:spPr bwMode="auto">
            <a:xfrm>
              <a:off x="681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9111" name="Group 23"/>
          <p:cNvGrpSpPr>
            <a:grpSpLocks/>
          </p:cNvGrpSpPr>
          <p:nvPr/>
        </p:nvGrpSpPr>
        <p:grpSpPr bwMode="auto">
          <a:xfrm>
            <a:off x="6465888" y="1808163"/>
            <a:ext cx="2376487" cy="822325"/>
            <a:chOff x="2077" y="799"/>
            <a:chExt cx="1497" cy="518"/>
          </a:xfrm>
        </p:grpSpPr>
        <p:sp>
          <p:nvSpPr>
            <p:cNvPr id="161" name="TextBox 160"/>
            <p:cNvSpPr txBox="1"/>
            <p:nvPr/>
          </p:nvSpPr>
          <p:spPr>
            <a:xfrm>
              <a:off x="2077" y="799"/>
              <a:ext cx="1497" cy="518"/>
            </a:xfrm>
            <a:prstGeom prst="rect">
              <a:avLst/>
            </a:prstGeom>
            <a:gradFill flip="none" rotWithShape="1">
              <a:gsLst>
                <a:gs pos="0">
                  <a:srgbClr val="FFEFD1"/>
                </a:gs>
                <a:gs pos="64999">
                  <a:srgbClr val="F0EBD5"/>
                </a:gs>
                <a:gs pos="100000">
                  <a:srgbClr val="D1C39F"/>
                </a:gs>
              </a:gsLst>
              <a:lin ang="5400000" scaled="0"/>
              <a:tileRect/>
            </a:gradFill>
          </p:spPr>
          <p:txBody>
            <a:bodyP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eaLnBrk="1" hangingPunct="1">
                <a:spcBef>
                  <a:spcPct val="0"/>
                </a:spcBef>
              </a:pPr>
              <a:endParaRPr lang="en-US" sz="1200" b="1">
                <a:solidFill>
                  <a:srgbClr val="008200"/>
                </a:solidFill>
                <a:latin typeface="Arial" pitchFamily="34" charset="0"/>
                <a:cs typeface="Arial" pitchFamily="34" charset="0"/>
              </a:endParaRPr>
            </a:p>
            <a:p>
              <a:pPr algn="l" eaLnBrk="1" hangingPunct="1">
                <a:spcBef>
                  <a:spcPct val="0"/>
                </a:spcBef>
              </a:pPr>
              <a:r>
                <a:rPr lang="en-US" sz="1200" b="1">
                  <a:latin typeface="Arial" pitchFamily="34" charset="0"/>
                  <a:cs typeface="Arial" pitchFamily="34" charset="0"/>
                </a:rPr>
                <a:t>local measurement </a:t>
              </a:r>
              <a:r>
                <a:rPr lang="en-US" sz="1200" b="1">
                  <a:latin typeface="Arial" pitchFamily="34" charset="0"/>
                  <a:cs typeface="Arial" pitchFamily="34" charset="0"/>
                  <a:sym typeface="Symbol" pitchFamily="18" charset="2"/>
                </a:rPr>
                <a:t></a:t>
              </a:r>
            </a:p>
            <a:p>
              <a:pPr eaLnBrk="1" hangingPunct="1">
                <a:spcBef>
                  <a:spcPct val="0"/>
                </a:spcBef>
              </a:pPr>
              <a:r>
                <a:rPr lang="en-US" sz="1200" b="1">
                  <a:solidFill>
                    <a:srgbClr val="008200"/>
                  </a:solidFill>
                  <a:latin typeface="Arial" pitchFamily="34" charset="0"/>
                  <a:cs typeface="Arial" pitchFamily="34" charset="0"/>
                </a:rPr>
                <a:t> </a:t>
              </a:r>
            </a:p>
            <a:p>
              <a:pPr eaLnBrk="1" hangingPunct="1">
                <a:spcBef>
                  <a:spcPct val="0"/>
                </a:spcBef>
              </a:pPr>
              <a:endParaRPr lang="en-US" sz="1200" b="1">
                <a:solidFill>
                  <a:srgbClr val="008200"/>
                </a:solidFill>
                <a:latin typeface="Arial" pitchFamily="34" charset="0"/>
                <a:cs typeface="Arial" pitchFamily="34" charset="0"/>
              </a:endParaRPr>
            </a:p>
          </p:txBody>
        </p:sp>
        <p:graphicFrame>
          <p:nvGraphicFramePr>
            <p:cNvPr id="89113" name="Object 63"/>
            <p:cNvGraphicFramePr>
              <a:graphicFrameLocks noChangeAspect="1"/>
            </p:cNvGraphicFramePr>
            <p:nvPr/>
          </p:nvGraphicFramePr>
          <p:xfrm>
            <a:off x="2984" y="867"/>
            <a:ext cx="552" cy="398"/>
          </p:xfrm>
          <a:graphic>
            <a:graphicData uri="http://schemas.openxmlformats.org/presentationml/2006/ole">
              <mc:AlternateContent xmlns:mc="http://schemas.openxmlformats.org/markup-compatibility/2006">
                <mc:Choice xmlns:v="urn:schemas-microsoft-com:vml" Requires="v">
                  <p:oleObj spid="_x0000_s11435" name="Equation" r:id="rId4" imgW="545760" imgH="393480" progId="Equation.3">
                    <p:embed/>
                  </p:oleObj>
                </mc:Choice>
                <mc:Fallback>
                  <p:oleObj name="Equation" r:id="rId4" imgW="54576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4" y="867"/>
                          <a:ext cx="552" cy="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376834" name="Rectangle 2"/>
          <p:cNvSpPr>
            <a:spLocks noChangeArrowheads="1"/>
          </p:cNvSpPr>
          <p:nvPr/>
        </p:nvSpPr>
        <p:spPr bwMode="auto">
          <a:xfrm>
            <a:off x="0" y="0"/>
            <a:ext cx="9906000" cy="260350"/>
          </a:xfrm>
          <a:prstGeom prst="rect">
            <a:avLst/>
          </a:prstGeom>
          <a:gradFill rotWithShape="1">
            <a:gsLst>
              <a:gs pos="0">
                <a:srgbClr val="000099"/>
              </a:gs>
              <a:gs pos="50000">
                <a:schemeClr val="accent1"/>
              </a:gs>
              <a:gs pos="100000">
                <a:srgbClr val="000099"/>
              </a:gs>
            </a:gsLst>
            <a:lin ang="5400000" scaled="1"/>
          </a:gradFill>
          <a:ln w="9525">
            <a:noFill/>
            <a:miter lim="800000"/>
            <a:headEnd type="none" w="sm" len="sm"/>
            <a:tailEnd type="none" w="sm" len="sm"/>
          </a:ln>
          <a:effectLst>
            <a:prstShdw prst="shdw17" dist="17961" dir="2700000">
              <a:srgbClr val="000099">
                <a:gamma/>
                <a:shade val="60000"/>
                <a:invGamma/>
              </a:srgbClr>
            </a:prstShdw>
          </a:effectLst>
        </p:spPr>
        <p:txBody>
          <a:bodyPr/>
          <a:lstStyle/>
          <a:p>
            <a:pPr>
              <a:lnSpc>
                <a:spcPct val="90000"/>
              </a:lnSpc>
              <a:spcBef>
                <a:spcPct val="0"/>
              </a:spcBef>
            </a:pPr>
            <a:r>
              <a:rPr lang="en-US" sz="1400" b="1">
                <a:solidFill>
                  <a:srgbClr val="FFFFFF"/>
                </a:solidFill>
                <a:effectLst>
                  <a:outerShdw blurRad="38100" dist="38100" dir="2700000" algn="tl">
                    <a:srgbClr val="000000"/>
                  </a:outerShdw>
                </a:effectLst>
                <a:latin typeface="Verdana" pitchFamily="34" charset="0"/>
              </a:rPr>
              <a:t>What is a B-train ?</a:t>
            </a:r>
          </a:p>
        </p:txBody>
      </p:sp>
      <p:sp>
        <p:nvSpPr>
          <p:cNvPr id="89115" name="Text Box 30"/>
          <p:cNvSpPr txBox="1">
            <a:spLocks noChangeArrowheads="1"/>
          </p:cNvSpPr>
          <p:nvPr/>
        </p:nvSpPr>
        <p:spPr bwMode="auto">
          <a:xfrm>
            <a:off x="3064041" y="2521744"/>
            <a:ext cx="3048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dirty="0">
                <a:solidFill>
                  <a:schemeClr val="hlink"/>
                </a:solidFill>
                <a:cs typeface="Arial" pitchFamily="34" charset="0"/>
              </a:rPr>
              <a:t>I(t)</a:t>
            </a:r>
            <a:endParaRPr lang="en-US" dirty="0">
              <a:solidFill>
                <a:schemeClr val="hlink"/>
              </a:solidFill>
              <a:cs typeface="Arial" pitchFamily="34" charset="0"/>
            </a:endParaRPr>
          </a:p>
        </p:txBody>
      </p:sp>
      <p:grpSp>
        <p:nvGrpSpPr>
          <p:cNvPr id="89116" name="Group 29"/>
          <p:cNvGrpSpPr>
            <a:grpSpLocks/>
          </p:cNvGrpSpPr>
          <p:nvPr/>
        </p:nvGrpSpPr>
        <p:grpSpPr bwMode="auto">
          <a:xfrm rot="-1442312">
            <a:off x="1762125" y="3930650"/>
            <a:ext cx="2232025" cy="142875"/>
            <a:chOff x="157" y="4117"/>
            <a:chExt cx="7020" cy="1080"/>
          </a:xfrm>
        </p:grpSpPr>
        <p:sp>
          <p:nvSpPr>
            <p:cNvPr id="89117" name="Freeform 30"/>
            <p:cNvSpPr>
              <a:spLocks/>
            </p:cNvSpPr>
            <p:nvPr/>
          </p:nvSpPr>
          <p:spPr bwMode="auto">
            <a:xfrm>
              <a:off x="24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18" name="Freeform 31"/>
            <p:cNvSpPr>
              <a:spLocks/>
            </p:cNvSpPr>
            <p:nvPr/>
          </p:nvSpPr>
          <p:spPr bwMode="auto">
            <a:xfrm>
              <a:off x="28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19" name="Freeform 32"/>
            <p:cNvSpPr>
              <a:spLocks/>
            </p:cNvSpPr>
            <p:nvPr/>
          </p:nvSpPr>
          <p:spPr bwMode="auto">
            <a:xfrm>
              <a:off x="30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0" name="Freeform 33"/>
            <p:cNvSpPr>
              <a:spLocks/>
            </p:cNvSpPr>
            <p:nvPr/>
          </p:nvSpPr>
          <p:spPr bwMode="auto">
            <a:xfrm>
              <a:off x="32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1" name="Freeform 34"/>
            <p:cNvSpPr>
              <a:spLocks/>
            </p:cNvSpPr>
            <p:nvPr/>
          </p:nvSpPr>
          <p:spPr bwMode="auto">
            <a:xfrm>
              <a:off x="17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2" name="Freeform 35"/>
            <p:cNvSpPr>
              <a:spLocks/>
            </p:cNvSpPr>
            <p:nvPr/>
          </p:nvSpPr>
          <p:spPr bwMode="auto">
            <a:xfrm>
              <a:off x="5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3" name="Freeform 36"/>
            <p:cNvSpPr>
              <a:spLocks/>
            </p:cNvSpPr>
            <p:nvPr/>
          </p:nvSpPr>
          <p:spPr bwMode="auto">
            <a:xfrm>
              <a:off x="37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4" name="Freeform 37"/>
            <p:cNvSpPr>
              <a:spLocks/>
            </p:cNvSpPr>
            <p:nvPr/>
          </p:nvSpPr>
          <p:spPr bwMode="auto">
            <a:xfrm>
              <a:off x="44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5" name="Freeform 38"/>
            <p:cNvSpPr>
              <a:spLocks/>
            </p:cNvSpPr>
            <p:nvPr/>
          </p:nvSpPr>
          <p:spPr bwMode="auto">
            <a:xfrm>
              <a:off x="48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6" name="Freeform 39"/>
            <p:cNvSpPr>
              <a:spLocks/>
            </p:cNvSpPr>
            <p:nvPr/>
          </p:nvSpPr>
          <p:spPr bwMode="auto">
            <a:xfrm>
              <a:off x="66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7" name="Freeform 40"/>
            <p:cNvSpPr>
              <a:spLocks/>
            </p:cNvSpPr>
            <p:nvPr/>
          </p:nvSpPr>
          <p:spPr bwMode="auto">
            <a:xfrm>
              <a:off x="33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28" name="Line 41"/>
            <p:cNvSpPr>
              <a:spLocks noChangeShapeType="1"/>
            </p:cNvSpPr>
            <p:nvPr/>
          </p:nvSpPr>
          <p:spPr bwMode="auto">
            <a:xfrm>
              <a:off x="15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29" name="Line 42"/>
            <p:cNvSpPr>
              <a:spLocks noChangeShapeType="1"/>
            </p:cNvSpPr>
            <p:nvPr/>
          </p:nvSpPr>
          <p:spPr bwMode="auto">
            <a:xfrm>
              <a:off x="697" y="5197"/>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0" name="Line 43"/>
            <p:cNvSpPr>
              <a:spLocks noChangeShapeType="1"/>
            </p:cNvSpPr>
            <p:nvPr/>
          </p:nvSpPr>
          <p:spPr bwMode="auto">
            <a:xfrm>
              <a:off x="195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1" name="Line 44"/>
            <p:cNvSpPr>
              <a:spLocks noChangeShapeType="1"/>
            </p:cNvSpPr>
            <p:nvPr/>
          </p:nvSpPr>
          <p:spPr bwMode="auto">
            <a:xfrm>
              <a:off x="26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2" name="Line 45"/>
            <p:cNvSpPr>
              <a:spLocks noChangeShapeType="1"/>
            </p:cNvSpPr>
            <p:nvPr/>
          </p:nvSpPr>
          <p:spPr bwMode="auto">
            <a:xfrm>
              <a:off x="35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3" name="Line 46"/>
            <p:cNvSpPr>
              <a:spLocks noChangeShapeType="1"/>
            </p:cNvSpPr>
            <p:nvPr/>
          </p:nvSpPr>
          <p:spPr bwMode="auto">
            <a:xfrm>
              <a:off x="393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4" name="Line 47"/>
            <p:cNvSpPr>
              <a:spLocks noChangeShapeType="1"/>
            </p:cNvSpPr>
            <p:nvPr/>
          </p:nvSpPr>
          <p:spPr bwMode="auto">
            <a:xfrm>
              <a:off x="465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5" name="Line 48"/>
            <p:cNvSpPr>
              <a:spLocks noChangeShapeType="1"/>
            </p:cNvSpPr>
            <p:nvPr/>
          </p:nvSpPr>
          <p:spPr bwMode="auto">
            <a:xfrm>
              <a:off x="5017" y="5197"/>
              <a:ext cx="16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36" name="Line 49"/>
            <p:cNvSpPr>
              <a:spLocks noChangeShapeType="1"/>
            </p:cNvSpPr>
            <p:nvPr/>
          </p:nvSpPr>
          <p:spPr bwMode="auto">
            <a:xfrm>
              <a:off x="681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pic>
        <p:nvPicPr>
          <p:cNvPr id="89137" name="Picture 2" descr="http://img84.imageshack.us/img84/7744/oct611es5.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0651829" flipH="1">
            <a:off x="3044825" y="4113213"/>
            <a:ext cx="698500"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89138" name="Group 29"/>
          <p:cNvGrpSpPr>
            <a:grpSpLocks/>
          </p:cNvGrpSpPr>
          <p:nvPr/>
        </p:nvGrpSpPr>
        <p:grpSpPr bwMode="auto">
          <a:xfrm rot="1485507">
            <a:off x="5637213" y="4076700"/>
            <a:ext cx="2519362" cy="134938"/>
            <a:chOff x="157" y="4117"/>
            <a:chExt cx="7020" cy="1080"/>
          </a:xfrm>
        </p:grpSpPr>
        <p:sp>
          <p:nvSpPr>
            <p:cNvPr id="89139" name="Freeform 30"/>
            <p:cNvSpPr>
              <a:spLocks/>
            </p:cNvSpPr>
            <p:nvPr/>
          </p:nvSpPr>
          <p:spPr bwMode="auto">
            <a:xfrm>
              <a:off x="24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0" name="Freeform 31"/>
            <p:cNvSpPr>
              <a:spLocks/>
            </p:cNvSpPr>
            <p:nvPr/>
          </p:nvSpPr>
          <p:spPr bwMode="auto">
            <a:xfrm>
              <a:off x="28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1" name="Freeform 32"/>
            <p:cNvSpPr>
              <a:spLocks/>
            </p:cNvSpPr>
            <p:nvPr/>
          </p:nvSpPr>
          <p:spPr bwMode="auto">
            <a:xfrm>
              <a:off x="30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2" name="Freeform 33"/>
            <p:cNvSpPr>
              <a:spLocks/>
            </p:cNvSpPr>
            <p:nvPr/>
          </p:nvSpPr>
          <p:spPr bwMode="auto">
            <a:xfrm>
              <a:off x="32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3" name="Freeform 34"/>
            <p:cNvSpPr>
              <a:spLocks/>
            </p:cNvSpPr>
            <p:nvPr/>
          </p:nvSpPr>
          <p:spPr bwMode="auto">
            <a:xfrm>
              <a:off x="17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4" name="Freeform 35"/>
            <p:cNvSpPr>
              <a:spLocks/>
            </p:cNvSpPr>
            <p:nvPr/>
          </p:nvSpPr>
          <p:spPr bwMode="auto">
            <a:xfrm>
              <a:off x="5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5" name="Freeform 36"/>
            <p:cNvSpPr>
              <a:spLocks/>
            </p:cNvSpPr>
            <p:nvPr/>
          </p:nvSpPr>
          <p:spPr bwMode="auto">
            <a:xfrm>
              <a:off x="37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6" name="Freeform 37"/>
            <p:cNvSpPr>
              <a:spLocks/>
            </p:cNvSpPr>
            <p:nvPr/>
          </p:nvSpPr>
          <p:spPr bwMode="auto">
            <a:xfrm>
              <a:off x="44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7" name="Freeform 38"/>
            <p:cNvSpPr>
              <a:spLocks/>
            </p:cNvSpPr>
            <p:nvPr/>
          </p:nvSpPr>
          <p:spPr bwMode="auto">
            <a:xfrm>
              <a:off x="48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8" name="Freeform 39"/>
            <p:cNvSpPr>
              <a:spLocks/>
            </p:cNvSpPr>
            <p:nvPr/>
          </p:nvSpPr>
          <p:spPr bwMode="auto">
            <a:xfrm>
              <a:off x="66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49" name="Freeform 40"/>
            <p:cNvSpPr>
              <a:spLocks/>
            </p:cNvSpPr>
            <p:nvPr/>
          </p:nvSpPr>
          <p:spPr bwMode="auto">
            <a:xfrm>
              <a:off x="33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89150" name="Line 41"/>
            <p:cNvSpPr>
              <a:spLocks noChangeShapeType="1"/>
            </p:cNvSpPr>
            <p:nvPr/>
          </p:nvSpPr>
          <p:spPr bwMode="auto">
            <a:xfrm>
              <a:off x="15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1" name="Line 42"/>
            <p:cNvSpPr>
              <a:spLocks noChangeShapeType="1"/>
            </p:cNvSpPr>
            <p:nvPr/>
          </p:nvSpPr>
          <p:spPr bwMode="auto">
            <a:xfrm>
              <a:off x="697" y="5197"/>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2" name="Line 43"/>
            <p:cNvSpPr>
              <a:spLocks noChangeShapeType="1"/>
            </p:cNvSpPr>
            <p:nvPr/>
          </p:nvSpPr>
          <p:spPr bwMode="auto">
            <a:xfrm>
              <a:off x="195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3" name="Line 44"/>
            <p:cNvSpPr>
              <a:spLocks noChangeShapeType="1"/>
            </p:cNvSpPr>
            <p:nvPr/>
          </p:nvSpPr>
          <p:spPr bwMode="auto">
            <a:xfrm>
              <a:off x="26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4" name="Line 45"/>
            <p:cNvSpPr>
              <a:spLocks noChangeShapeType="1"/>
            </p:cNvSpPr>
            <p:nvPr/>
          </p:nvSpPr>
          <p:spPr bwMode="auto">
            <a:xfrm>
              <a:off x="35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5" name="Line 46"/>
            <p:cNvSpPr>
              <a:spLocks noChangeShapeType="1"/>
            </p:cNvSpPr>
            <p:nvPr/>
          </p:nvSpPr>
          <p:spPr bwMode="auto">
            <a:xfrm>
              <a:off x="393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6" name="Line 47"/>
            <p:cNvSpPr>
              <a:spLocks noChangeShapeType="1"/>
            </p:cNvSpPr>
            <p:nvPr/>
          </p:nvSpPr>
          <p:spPr bwMode="auto">
            <a:xfrm>
              <a:off x="465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7" name="Line 48"/>
            <p:cNvSpPr>
              <a:spLocks noChangeShapeType="1"/>
            </p:cNvSpPr>
            <p:nvPr/>
          </p:nvSpPr>
          <p:spPr bwMode="auto">
            <a:xfrm>
              <a:off x="5017" y="5197"/>
              <a:ext cx="16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58" name="Line 49"/>
            <p:cNvSpPr>
              <a:spLocks noChangeShapeType="1"/>
            </p:cNvSpPr>
            <p:nvPr/>
          </p:nvSpPr>
          <p:spPr bwMode="auto">
            <a:xfrm>
              <a:off x="681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89159" name="Group 29"/>
          <p:cNvGrpSpPr>
            <a:grpSpLocks/>
          </p:cNvGrpSpPr>
          <p:nvPr/>
        </p:nvGrpSpPr>
        <p:grpSpPr bwMode="auto">
          <a:xfrm rot="2714685">
            <a:off x="4546600" y="3935413"/>
            <a:ext cx="1836738" cy="144462"/>
            <a:chOff x="157" y="4117"/>
            <a:chExt cx="7020" cy="1080"/>
          </a:xfrm>
        </p:grpSpPr>
        <p:sp>
          <p:nvSpPr>
            <p:cNvPr id="89160" name="Freeform 30"/>
            <p:cNvSpPr>
              <a:spLocks/>
            </p:cNvSpPr>
            <p:nvPr/>
          </p:nvSpPr>
          <p:spPr bwMode="auto">
            <a:xfrm>
              <a:off x="24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1" name="Freeform 31"/>
            <p:cNvSpPr>
              <a:spLocks/>
            </p:cNvSpPr>
            <p:nvPr/>
          </p:nvSpPr>
          <p:spPr bwMode="auto">
            <a:xfrm>
              <a:off x="28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2" name="Freeform 32"/>
            <p:cNvSpPr>
              <a:spLocks/>
            </p:cNvSpPr>
            <p:nvPr/>
          </p:nvSpPr>
          <p:spPr bwMode="auto">
            <a:xfrm>
              <a:off x="30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3" name="Freeform 33"/>
            <p:cNvSpPr>
              <a:spLocks/>
            </p:cNvSpPr>
            <p:nvPr/>
          </p:nvSpPr>
          <p:spPr bwMode="auto">
            <a:xfrm>
              <a:off x="32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4" name="Freeform 34"/>
            <p:cNvSpPr>
              <a:spLocks/>
            </p:cNvSpPr>
            <p:nvPr/>
          </p:nvSpPr>
          <p:spPr bwMode="auto">
            <a:xfrm>
              <a:off x="17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5" name="Freeform 35"/>
            <p:cNvSpPr>
              <a:spLocks/>
            </p:cNvSpPr>
            <p:nvPr/>
          </p:nvSpPr>
          <p:spPr bwMode="auto">
            <a:xfrm>
              <a:off x="51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6" name="Freeform 36"/>
            <p:cNvSpPr>
              <a:spLocks/>
            </p:cNvSpPr>
            <p:nvPr/>
          </p:nvSpPr>
          <p:spPr bwMode="auto">
            <a:xfrm>
              <a:off x="375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7" name="Freeform 37"/>
            <p:cNvSpPr>
              <a:spLocks/>
            </p:cNvSpPr>
            <p:nvPr/>
          </p:nvSpPr>
          <p:spPr bwMode="auto">
            <a:xfrm>
              <a:off x="447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8" name="Freeform 38"/>
            <p:cNvSpPr>
              <a:spLocks/>
            </p:cNvSpPr>
            <p:nvPr/>
          </p:nvSpPr>
          <p:spPr bwMode="auto">
            <a:xfrm>
              <a:off x="48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69" name="Freeform 39"/>
            <p:cNvSpPr>
              <a:spLocks/>
            </p:cNvSpPr>
            <p:nvPr/>
          </p:nvSpPr>
          <p:spPr bwMode="auto">
            <a:xfrm>
              <a:off x="663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70" name="Freeform 40"/>
            <p:cNvSpPr>
              <a:spLocks/>
            </p:cNvSpPr>
            <p:nvPr/>
          </p:nvSpPr>
          <p:spPr bwMode="auto">
            <a:xfrm flipH="1">
              <a:off x="3397" y="4117"/>
              <a:ext cx="180" cy="1080"/>
            </a:xfrm>
            <a:custGeom>
              <a:avLst/>
              <a:gdLst>
                <a:gd name="T0" fmla="*/ 0 w 1080"/>
                <a:gd name="T1" fmla="*/ 3960 h 3960"/>
                <a:gd name="T2" fmla="*/ 180 w 1080"/>
                <a:gd name="T3" fmla="*/ 3960 h 3960"/>
                <a:gd name="T4" fmla="*/ 180 w 1080"/>
                <a:gd name="T5" fmla="*/ 0 h 3960"/>
                <a:gd name="T6" fmla="*/ 900 w 1080"/>
                <a:gd name="T7" fmla="*/ 0 h 3960"/>
                <a:gd name="T8" fmla="*/ 900 w 1080"/>
                <a:gd name="T9" fmla="*/ 3960 h 3960"/>
                <a:gd name="T10" fmla="*/ 1080 w 1080"/>
                <a:gd name="T11" fmla="*/ 3960 h 3960"/>
                <a:gd name="T12" fmla="*/ 0 60000 65536"/>
                <a:gd name="T13" fmla="*/ 0 60000 65536"/>
                <a:gd name="T14" fmla="*/ 0 60000 65536"/>
                <a:gd name="T15" fmla="*/ 0 60000 65536"/>
                <a:gd name="T16" fmla="*/ 0 60000 65536"/>
                <a:gd name="T17" fmla="*/ 0 60000 65536"/>
                <a:gd name="T18" fmla="*/ 0 w 1080"/>
                <a:gd name="T19" fmla="*/ 0 h 3960"/>
                <a:gd name="T20" fmla="*/ 1080 w 1080"/>
                <a:gd name="T21" fmla="*/ 3960 h 3960"/>
              </a:gdLst>
              <a:ahLst/>
              <a:cxnLst>
                <a:cxn ang="T12">
                  <a:pos x="T0" y="T1"/>
                </a:cxn>
                <a:cxn ang="T13">
                  <a:pos x="T2" y="T3"/>
                </a:cxn>
                <a:cxn ang="T14">
                  <a:pos x="T4" y="T5"/>
                </a:cxn>
                <a:cxn ang="T15">
                  <a:pos x="T6" y="T7"/>
                </a:cxn>
                <a:cxn ang="T16">
                  <a:pos x="T8" y="T9"/>
                </a:cxn>
                <a:cxn ang="T17">
                  <a:pos x="T10" y="T11"/>
                </a:cxn>
              </a:cxnLst>
              <a:rect l="T18" t="T19" r="T20" b="T21"/>
              <a:pathLst>
                <a:path w="1080" h="3960">
                  <a:moveTo>
                    <a:pt x="0" y="3960"/>
                  </a:moveTo>
                  <a:lnTo>
                    <a:pt x="180" y="3960"/>
                  </a:lnTo>
                  <a:lnTo>
                    <a:pt x="180" y="0"/>
                  </a:lnTo>
                  <a:lnTo>
                    <a:pt x="900" y="0"/>
                  </a:lnTo>
                  <a:lnTo>
                    <a:pt x="900" y="3960"/>
                  </a:lnTo>
                  <a:lnTo>
                    <a:pt x="1080" y="3960"/>
                  </a:lnTo>
                </a:path>
              </a:pathLst>
            </a:cu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10800000" vert="eaVert"/>
            <a:lstStyle/>
            <a:p>
              <a:endParaRPr lang="fr-FR"/>
            </a:p>
          </p:txBody>
        </p:sp>
        <p:sp>
          <p:nvSpPr>
            <p:cNvPr id="89171" name="Line 41"/>
            <p:cNvSpPr>
              <a:spLocks noChangeShapeType="1"/>
            </p:cNvSpPr>
            <p:nvPr/>
          </p:nvSpPr>
          <p:spPr bwMode="auto">
            <a:xfrm>
              <a:off x="15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2" name="Line 42"/>
            <p:cNvSpPr>
              <a:spLocks noChangeShapeType="1"/>
            </p:cNvSpPr>
            <p:nvPr/>
          </p:nvSpPr>
          <p:spPr bwMode="auto">
            <a:xfrm>
              <a:off x="697" y="5197"/>
              <a:ext cx="10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3" name="Line 43"/>
            <p:cNvSpPr>
              <a:spLocks noChangeShapeType="1"/>
            </p:cNvSpPr>
            <p:nvPr/>
          </p:nvSpPr>
          <p:spPr bwMode="auto">
            <a:xfrm>
              <a:off x="195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4" name="Line 44"/>
            <p:cNvSpPr>
              <a:spLocks noChangeShapeType="1"/>
            </p:cNvSpPr>
            <p:nvPr/>
          </p:nvSpPr>
          <p:spPr bwMode="auto">
            <a:xfrm>
              <a:off x="26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5" name="Line 45"/>
            <p:cNvSpPr>
              <a:spLocks noChangeShapeType="1"/>
            </p:cNvSpPr>
            <p:nvPr/>
          </p:nvSpPr>
          <p:spPr bwMode="auto">
            <a:xfrm>
              <a:off x="357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6" name="Line 46"/>
            <p:cNvSpPr>
              <a:spLocks noChangeShapeType="1"/>
            </p:cNvSpPr>
            <p:nvPr/>
          </p:nvSpPr>
          <p:spPr bwMode="auto">
            <a:xfrm>
              <a:off x="3937" y="5197"/>
              <a:ext cx="5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7" name="Line 47"/>
            <p:cNvSpPr>
              <a:spLocks noChangeShapeType="1"/>
            </p:cNvSpPr>
            <p:nvPr/>
          </p:nvSpPr>
          <p:spPr bwMode="auto">
            <a:xfrm>
              <a:off x="4657" y="5197"/>
              <a:ext cx="1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8" name="Line 48"/>
            <p:cNvSpPr>
              <a:spLocks noChangeShapeType="1"/>
            </p:cNvSpPr>
            <p:nvPr/>
          </p:nvSpPr>
          <p:spPr bwMode="auto">
            <a:xfrm flipH="1">
              <a:off x="5017" y="5197"/>
              <a:ext cx="16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89179" name="Line 49"/>
            <p:cNvSpPr>
              <a:spLocks noChangeShapeType="1"/>
            </p:cNvSpPr>
            <p:nvPr/>
          </p:nvSpPr>
          <p:spPr bwMode="auto">
            <a:xfrm>
              <a:off x="6817" y="5197"/>
              <a:ext cx="36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45" name="Rectangle 133"/>
          <p:cNvSpPr>
            <a:spLocks noChangeArrowheads="1"/>
          </p:cNvSpPr>
          <p:nvPr/>
        </p:nvSpPr>
        <p:spPr bwMode="auto">
          <a:xfrm>
            <a:off x="236538" y="368300"/>
            <a:ext cx="9324975" cy="317500"/>
          </a:xfrm>
          <a:prstGeom prst="rect">
            <a:avLst/>
          </a:prstGeom>
          <a:solidFill>
            <a:srgbClr val="FFFFFF"/>
          </a:solidFill>
          <a:ln w="3175" algn="ctr">
            <a:solidFill>
              <a:schemeClr val="tx1"/>
            </a:solidFill>
            <a:miter lim="800000"/>
            <a:headEnd/>
            <a:tailEnd type="none" w="sm" len="sm"/>
          </a:ln>
          <a:effectLst>
            <a:outerShdw dist="107763" dir="2700000" algn="ctr" rotWithShape="0">
              <a:schemeClr val="bg2">
                <a:alpha val="50000"/>
              </a:schemeClr>
            </a:outerShdw>
          </a:effectLst>
        </p:spPr>
        <p:txBody>
          <a:bodyPr wrap="none" lIns="0" tIns="0" rIns="0" bIns="0" anchor="ctr"/>
          <a:lstStyle/>
          <a:p>
            <a:pPr>
              <a:defRPr/>
            </a:pPr>
            <a:r>
              <a:rPr lang="en-US" sz="1600" b="1" dirty="0">
                <a:solidFill>
                  <a:schemeClr val="hlink"/>
                </a:solidFill>
                <a:latin typeface="Tahoma" pitchFamily="34" charset="0"/>
              </a:rPr>
              <a:t>real-time dipole field measurement for accelerator operation</a:t>
            </a:r>
          </a:p>
        </p:txBody>
      </p:sp>
      <p:sp>
        <p:nvSpPr>
          <p:cNvPr id="89181" name="Text Box 30"/>
          <p:cNvSpPr txBox="1">
            <a:spLocks noChangeArrowheads="1"/>
          </p:cNvSpPr>
          <p:nvPr/>
        </p:nvSpPr>
        <p:spPr bwMode="auto">
          <a:xfrm>
            <a:off x="6753225" y="3644900"/>
            <a:ext cx="3683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pitchFamily="34" charset="0"/>
              </a:rPr>
              <a:t>B(t)</a:t>
            </a:r>
            <a:endParaRPr lang="en-US">
              <a:cs typeface="Arial" pitchFamily="34" charset="0"/>
            </a:endParaRPr>
          </a:p>
        </p:txBody>
      </p:sp>
      <p:grpSp>
        <p:nvGrpSpPr>
          <p:cNvPr id="89182" name="Group 94"/>
          <p:cNvGrpSpPr>
            <a:grpSpLocks/>
          </p:cNvGrpSpPr>
          <p:nvPr/>
        </p:nvGrpSpPr>
        <p:grpSpPr bwMode="auto">
          <a:xfrm>
            <a:off x="7526335" y="4929186"/>
            <a:ext cx="2468561" cy="1406524"/>
            <a:chOff x="4741" y="2908"/>
            <a:chExt cx="1555" cy="886"/>
          </a:xfrm>
        </p:grpSpPr>
        <p:pic>
          <p:nvPicPr>
            <p:cNvPr id="89183" name="Picture 62" descr="http://cs-ccr-www3.cern.ch/vistar_capture/sps1.png?0.585566812099940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15" y="2908"/>
              <a:ext cx="1004" cy="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4" name="TextBox 153"/>
            <p:cNvSpPr txBox="1"/>
            <p:nvPr/>
          </p:nvSpPr>
          <p:spPr>
            <a:xfrm>
              <a:off x="4741" y="3620"/>
              <a:ext cx="1555" cy="174"/>
            </a:xfrm>
            <a:prstGeom prst="rect">
              <a:avLst/>
            </a:prstGeom>
            <a:noFill/>
          </p:spPr>
          <p:txBody>
            <a:bodyPr wrap="none">
              <a:spAutoFit/>
            </a:bodyPr>
            <a:lstStyle/>
            <a:p>
              <a:pPr algn="l" eaLnBrk="1" hangingPunct="1">
                <a:spcBef>
                  <a:spcPct val="0"/>
                </a:spcBef>
                <a:defRPr/>
              </a:pPr>
              <a:r>
                <a:rPr lang="en-US" sz="1200" dirty="0">
                  <a:latin typeface="+mj-lt"/>
                  <a:cs typeface="Arial" charset="0"/>
                </a:rPr>
                <a:t>qualitative feedback to </a:t>
              </a:r>
              <a:r>
                <a:rPr lang="en-US" sz="1200" dirty="0" smtClean="0">
                  <a:latin typeface="+mj-lt"/>
                  <a:cs typeface="Arial" charset="0"/>
                </a:rPr>
                <a:t>operation</a:t>
              </a:r>
              <a:endParaRPr lang="en-US" sz="1200" dirty="0">
                <a:latin typeface="+mj-lt"/>
                <a:cs typeface="Arial" charset="0"/>
              </a:endParaRPr>
            </a:p>
          </p:txBody>
        </p:sp>
      </p:grpSp>
      <p:sp>
        <p:nvSpPr>
          <p:cNvPr id="155" name="TextBox 154"/>
          <p:cNvSpPr txBox="1">
            <a:spLocks noChangeArrowheads="1"/>
          </p:cNvSpPr>
          <p:nvPr/>
        </p:nvSpPr>
        <p:spPr bwMode="auto">
          <a:xfrm>
            <a:off x="5024785" y="5972175"/>
            <a:ext cx="2376487" cy="277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eaLnBrk="1" hangingPunct="1">
              <a:lnSpc>
                <a:spcPct val="75000"/>
              </a:lnSpc>
              <a:spcBef>
                <a:spcPct val="0"/>
              </a:spcBef>
            </a:pPr>
            <a:r>
              <a:rPr lang="en-US" sz="1200" dirty="0">
                <a:latin typeface="Arial" pitchFamily="34" charset="0"/>
                <a:cs typeface="Arial" pitchFamily="34" charset="0"/>
              </a:rPr>
              <a:t>beam diagnostics </a:t>
            </a:r>
            <a:br>
              <a:rPr lang="en-US" sz="1200" dirty="0">
                <a:latin typeface="Arial" pitchFamily="34" charset="0"/>
                <a:cs typeface="Arial" pitchFamily="34" charset="0"/>
              </a:rPr>
            </a:br>
            <a:r>
              <a:rPr lang="en-US" sz="1200" dirty="0" smtClean="0">
                <a:latin typeface="Arial" pitchFamily="34" charset="0"/>
                <a:cs typeface="Arial" pitchFamily="34" charset="0"/>
              </a:rPr>
              <a:t>(beam current DCCT)</a:t>
            </a:r>
            <a:endParaRPr lang="en-US" sz="1200" dirty="0">
              <a:latin typeface="Arial" pitchFamily="34" charset="0"/>
              <a:cs typeface="Arial" pitchFamily="34" charset="0"/>
            </a:endParaRPr>
          </a:p>
        </p:txBody>
      </p:sp>
      <p:grpSp>
        <p:nvGrpSpPr>
          <p:cNvPr id="89188" name="Group 100"/>
          <p:cNvGrpSpPr>
            <a:grpSpLocks/>
          </p:cNvGrpSpPr>
          <p:nvPr/>
        </p:nvGrpSpPr>
        <p:grpSpPr bwMode="auto">
          <a:xfrm>
            <a:off x="0" y="4929188"/>
            <a:ext cx="2398713" cy="1066800"/>
            <a:chOff x="1450" y="3158"/>
            <a:chExt cx="1511" cy="672"/>
          </a:xfrm>
        </p:grpSpPr>
        <p:pic>
          <p:nvPicPr>
            <p:cNvPr id="89189" name="Picture 53" descr="http://all-free-download.com/images/graphiclarge/ac_source_symbol_clip_art_10355.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18" y="3158"/>
              <a:ext cx="534" cy="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6" name="TextBox 155"/>
            <p:cNvSpPr txBox="1"/>
            <p:nvPr/>
          </p:nvSpPr>
          <p:spPr>
            <a:xfrm>
              <a:off x="1450" y="3657"/>
              <a:ext cx="1511" cy="173"/>
            </a:xfrm>
            <a:prstGeom prst="rect">
              <a:avLst/>
            </a:prstGeom>
            <a:noFill/>
          </p:spPr>
          <p:txBody>
            <a:bodyPr wrap="none">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200">
                  <a:latin typeface="Arial" pitchFamily="34" charset="0"/>
                  <a:cs typeface="Arial" pitchFamily="34" charset="0"/>
                </a:rPr>
                <a:t>power supply control (B or dB/dt)</a:t>
              </a:r>
            </a:p>
          </p:txBody>
        </p:sp>
      </p:grpSp>
      <p:grpSp>
        <p:nvGrpSpPr>
          <p:cNvPr id="89191" name="Group 103"/>
          <p:cNvGrpSpPr>
            <a:grpSpLocks/>
          </p:cNvGrpSpPr>
          <p:nvPr/>
        </p:nvGrpSpPr>
        <p:grpSpPr bwMode="auto">
          <a:xfrm>
            <a:off x="2360613" y="4929188"/>
            <a:ext cx="1971675" cy="1354137"/>
            <a:chOff x="4866" y="686"/>
            <a:chExt cx="1242" cy="853"/>
          </a:xfrm>
        </p:grpSpPr>
        <p:pic>
          <p:nvPicPr>
            <p:cNvPr id="89192" name="Picture 51" descr="http://www.icepp.s.u-tokyo.ac.jp/images/SCRF_s.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66" y="686"/>
              <a:ext cx="1242" cy="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7" name="TextBox 156"/>
            <p:cNvSpPr txBox="1"/>
            <p:nvPr/>
          </p:nvSpPr>
          <p:spPr>
            <a:xfrm>
              <a:off x="4912" y="1366"/>
              <a:ext cx="1101" cy="173"/>
            </a:xfrm>
            <a:prstGeom prst="rect">
              <a:avLst/>
            </a:prstGeom>
            <a:noFill/>
          </p:spPr>
          <p:txBody>
            <a:bodyPr wrap="none">
              <a:spAutoFit/>
            </a:bodyPr>
            <a:lstStyle/>
            <a:p>
              <a:pPr algn="l" eaLnBrk="1" hangingPunct="1">
                <a:spcBef>
                  <a:spcPct val="0"/>
                </a:spcBef>
                <a:defRPr/>
              </a:pPr>
              <a:r>
                <a:rPr lang="en-US" sz="1200">
                  <a:latin typeface="+mj-lt"/>
                  <a:cs typeface="Arial" charset="0"/>
                </a:rPr>
                <a:t>RF control (</a:t>
              </a:r>
              <a:r>
                <a:rPr lang="en-US" sz="1200" u="sng">
                  <a:latin typeface="+mj-lt"/>
                  <a:cs typeface="Arial" charset="0"/>
                </a:rPr>
                <a:t>mandatory)</a:t>
              </a:r>
              <a:endParaRPr lang="en-US" sz="1200">
                <a:latin typeface="+mj-lt"/>
                <a:cs typeface="Arial" charset="0"/>
              </a:endParaRPr>
            </a:p>
          </p:txBody>
        </p:sp>
      </p:grpSp>
      <p:sp>
        <p:nvSpPr>
          <p:cNvPr id="158" name="TextBox 157"/>
          <p:cNvSpPr txBox="1">
            <a:spLocks noChangeArrowheads="1"/>
          </p:cNvSpPr>
          <p:nvPr/>
        </p:nvSpPr>
        <p:spPr bwMode="auto">
          <a:xfrm>
            <a:off x="73909" y="891709"/>
            <a:ext cx="3240088" cy="1492716"/>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87313" indent="-87313">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300" b="1" dirty="0">
                <a:solidFill>
                  <a:srgbClr val="9933FF"/>
                </a:solidFill>
                <a:latin typeface="Arial" pitchFamily="34" charset="0"/>
                <a:cs typeface="Arial" pitchFamily="34" charset="0"/>
              </a:rPr>
              <a:t>sometimes B(t) ≠  f(</a:t>
            </a:r>
            <a:r>
              <a:rPr lang="en-US" sz="1300" b="1" dirty="0" err="1">
                <a:solidFill>
                  <a:srgbClr val="9933FF"/>
                </a:solidFill>
                <a:latin typeface="Arial" pitchFamily="34" charset="0"/>
                <a:cs typeface="Arial" pitchFamily="34" charset="0"/>
              </a:rPr>
              <a:t>I,dI</a:t>
            </a:r>
            <a:r>
              <a:rPr lang="en-US" sz="1300" b="1" dirty="0">
                <a:solidFill>
                  <a:srgbClr val="9933FF"/>
                </a:solidFill>
                <a:latin typeface="Arial" pitchFamily="34" charset="0"/>
                <a:cs typeface="Arial" pitchFamily="34" charset="0"/>
              </a:rPr>
              <a:t>/</a:t>
            </a:r>
            <a:r>
              <a:rPr lang="en-US" sz="1300" b="1" dirty="0" err="1">
                <a:solidFill>
                  <a:srgbClr val="9933FF"/>
                </a:solidFill>
                <a:latin typeface="Arial" pitchFamily="34" charset="0"/>
                <a:cs typeface="Arial" pitchFamily="34" charset="0"/>
              </a:rPr>
              <a:t>dt,I</a:t>
            </a:r>
            <a:r>
              <a:rPr lang="en-US" sz="1300" b="1" dirty="0">
                <a:solidFill>
                  <a:srgbClr val="9933FF"/>
                </a:solidFill>
                <a:latin typeface="Arial" pitchFamily="34" charset="0"/>
                <a:cs typeface="Arial" pitchFamily="34" charset="0"/>
              </a:rPr>
              <a:t>(</a:t>
            </a:r>
            <a:r>
              <a:rPr lang="en-US" sz="1300" b="1" dirty="0">
                <a:solidFill>
                  <a:srgbClr val="9933FF"/>
                </a:solidFill>
                <a:latin typeface="Arial" pitchFamily="34" charset="0"/>
                <a:cs typeface="Arial" pitchFamily="34" charset="0"/>
                <a:sym typeface="Symbol" pitchFamily="18" charset="2"/>
              </a:rPr>
              <a:t>≤t</a:t>
            </a:r>
            <a:r>
              <a:rPr lang="en-US" sz="1300" b="1" dirty="0">
                <a:solidFill>
                  <a:srgbClr val="9933FF"/>
                </a:solidFill>
                <a:latin typeface="Arial" pitchFamily="34" charset="0"/>
                <a:cs typeface="Arial" pitchFamily="34" charset="0"/>
              </a:rPr>
              <a:t>)) </a:t>
            </a:r>
          </a:p>
          <a:p>
            <a:pPr algn="l" eaLnBrk="1" hangingPunct="1">
              <a:spcBef>
                <a:spcPct val="0"/>
              </a:spcBef>
              <a:buFont typeface="Arial" pitchFamily="34" charset="0"/>
              <a:buNone/>
            </a:pPr>
            <a:endParaRPr lang="en-US" sz="600" dirty="0">
              <a:solidFill>
                <a:srgbClr val="9933FF"/>
              </a:solidFill>
              <a:latin typeface="Arial" pitchFamily="34" charset="0"/>
              <a:cs typeface="Arial" pitchFamily="34" charset="0"/>
            </a:endParaRPr>
          </a:p>
          <a:p>
            <a:pPr algn="l" eaLnBrk="1" hangingPunct="1">
              <a:spcBef>
                <a:spcPct val="0"/>
              </a:spcBef>
              <a:buFont typeface="Arial" pitchFamily="34" charset="0"/>
              <a:buChar char="•"/>
            </a:pPr>
            <a:r>
              <a:rPr lang="en-US" sz="1200" dirty="0" smtClean="0">
                <a:latin typeface="Arial" pitchFamily="34" charset="0"/>
                <a:cs typeface="Arial" pitchFamily="34" charset="0"/>
              </a:rPr>
              <a:t>Hysteresis (“</a:t>
            </a:r>
            <a:r>
              <a:rPr lang="en-US" sz="1200" dirty="0">
                <a:latin typeface="Arial" pitchFamily="34" charset="0"/>
                <a:cs typeface="Arial" pitchFamily="34" charset="0"/>
              </a:rPr>
              <a:t>Pulse to Pulse Modulation”)</a:t>
            </a:r>
          </a:p>
          <a:p>
            <a:pPr algn="l" eaLnBrk="1" hangingPunct="1">
              <a:spcBef>
                <a:spcPct val="0"/>
              </a:spcBef>
              <a:buFont typeface="Arial" pitchFamily="34" charset="0"/>
              <a:buChar char="•"/>
            </a:pPr>
            <a:r>
              <a:rPr lang="en-US" sz="1200" dirty="0">
                <a:latin typeface="Arial" pitchFamily="34" charset="0"/>
                <a:cs typeface="Arial" pitchFamily="34" charset="0"/>
              </a:rPr>
              <a:t>Temperature</a:t>
            </a:r>
          </a:p>
          <a:p>
            <a:pPr algn="l" eaLnBrk="1" hangingPunct="1">
              <a:spcBef>
                <a:spcPct val="0"/>
              </a:spcBef>
              <a:buFont typeface="Arial" pitchFamily="34" charset="0"/>
              <a:buChar char="•"/>
            </a:pPr>
            <a:r>
              <a:rPr lang="en-US" sz="1200" dirty="0">
                <a:latin typeface="Arial" pitchFamily="34" charset="0"/>
                <a:cs typeface="Arial" pitchFamily="34" charset="0"/>
              </a:rPr>
              <a:t>Eddy currents</a:t>
            </a:r>
          </a:p>
          <a:p>
            <a:pPr algn="l" eaLnBrk="1" hangingPunct="1">
              <a:spcBef>
                <a:spcPct val="0"/>
              </a:spcBef>
              <a:buFont typeface="Arial" pitchFamily="34" charset="0"/>
              <a:buChar char="•"/>
            </a:pPr>
            <a:r>
              <a:rPr lang="en-US" sz="1200" dirty="0">
                <a:latin typeface="Arial" pitchFamily="34" charset="0"/>
                <a:cs typeface="Arial" pitchFamily="34" charset="0"/>
              </a:rPr>
              <a:t>Ageing of iron yoke</a:t>
            </a:r>
          </a:p>
          <a:p>
            <a:pPr algn="l" eaLnBrk="1" hangingPunct="1">
              <a:spcBef>
                <a:spcPct val="0"/>
              </a:spcBef>
              <a:buFont typeface="Arial" pitchFamily="34" charset="0"/>
              <a:buChar char="•"/>
            </a:pPr>
            <a:r>
              <a:rPr lang="en-US" sz="1200" dirty="0">
                <a:latin typeface="Arial" pitchFamily="34" charset="0"/>
                <a:cs typeface="Arial" pitchFamily="34" charset="0"/>
              </a:rPr>
              <a:t>I(t) measurement accuracy</a:t>
            </a:r>
          </a:p>
          <a:p>
            <a:pPr algn="l" eaLnBrk="1" hangingPunct="1">
              <a:spcBef>
                <a:spcPct val="0"/>
              </a:spcBef>
              <a:buFont typeface="Arial" pitchFamily="34" charset="0"/>
              <a:buChar char="•"/>
            </a:pPr>
            <a:r>
              <a:rPr lang="en-US" sz="1200" dirty="0">
                <a:latin typeface="Arial" pitchFamily="34" charset="0"/>
                <a:cs typeface="Arial" pitchFamily="34" charset="0"/>
              </a:rPr>
              <a:t>Timing jitter</a:t>
            </a:r>
          </a:p>
        </p:txBody>
      </p:sp>
      <p:sp>
        <p:nvSpPr>
          <p:cNvPr id="89195" name="Text Box 30"/>
          <p:cNvSpPr txBox="1">
            <a:spLocks noChangeArrowheads="1"/>
          </p:cNvSpPr>
          <p:nvPr/>
        </p:nvSpPr>
        <p:spPr bwMode="auto">
          <a:xfrm>
            <a:off x="3440113" y="1592263"/>
            <a:ext cx="2651125"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eaLnBrk="1" hangingPunct="1">
              <a:spcBef>
                <a:spcPct val="0"/>
              </a:spcBef>
            </a:pPr>
            <a:r>
              <a:rPr lang="en-US" sz="1200" b="1">
                <a:latin typeface="Calibri" pitchFamily="34" charset="0"/>
                <a:cs typeface="Arial" pitchFamily="34" charset="0"/>
              </a:rPr>
              <a:t>reference dipole</a:t>
            </a:r>
            <a:br>
              <a:rPr lang="en-US" sz="1200" b="1">
                <a:latin typeface="Calibri" pitchFamily="34" charset="0"/>
                <a:cs typeface="Arial" pitchFamily="34" charset="0"/>
              </a:rPr>
            </a:br>
            <a:r>
              <a:rPr lang="en-US" sz="1200" b="1">
                <a:latin typeface="Calibri" pitchFamily="34" charset="0"/>
                <a:cs typeface="Arial" pitchFamily="34" charset="0"/>
              </a:rPr>
              <a:t>(in the ring or external + series excitation)</a:t>
            </a:r>
            <a:endParaRPr lang="en-US" sz="1200">
              <a:latin typeface="Calibri" pitchFamily="34" charset="0"/>
              <a:cs typeface="Arial" pitchFamily="34" charset="0"/>
            </a:endParaRPr>
          </a:p>
        </p:txBody>
      </p:sp>
      <p:pic>
        <p:nvPicPr>
          <p:cNvPr id="89196" name="Picture 2" descr="http://img84.imageshack.us/img84/7744/oct611es5.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997343">
            <a:off x="7545388" y="4076700"/>
            <a:ext cx="69850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97" name="Picture 2" descr="http://img84.imageshack.us/img84/7744/oct611es5.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16038" y="4076700"/>
            <a:ext cx="69850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98" name="Picture 1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836988" y="2060575"/>
            <a:ext cx="1868487" cy="160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199" name="Picture 2" descr="http://img84.imageshack.us/img84/7744/oct611es5.gi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005672">
            <a:off x="5708650" y="4076700"/>
            <a:ext cx="698500" cy="76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200" name="Freeform 112"/>
          <p:cNvSpPr>
            <a:spLocks/>
          </p:cNvSpPr>
          <p:nvPr/>
        </p:nvSpPr>
        <p:spPr bwMode="auto">
          <a:xfrm>
            <a:off x="1173163" y="2889250"/>
            <a:ext cx="2617787" cy="1944688"/>
          </a:xfrm>
          <a:custGeom>
            <a:avLst/>
            <a:gdLst>
              <a:gd name="T0" fmla="*/ 0 w 1649"/>
              <a:gd name="T1" fmla="*/ 1323 h 1323"/>
              <a:gd name="T2" fmla="*/ 9 w 1649"/>
              <a:gd name="T3" fmla="*/ 12 h 1323"/>
              <a:gd name="T4" fmla="*/ 1649 w 1649"/>
              <a:gd name="T5" fmla="*/ 0 h 1323"/>
            </a:gdLst>
            <a:ahLst/>
            <a:cxnLst>
              <a:cxn ang="0">
                <a:pos x="T0" y="T1"/>
              </a:cxn>
              <a:cxn ang="0">
                <a:pos x="T2" y="T3"/>
              </a:cxn>
              <a:cxn ang="0">
                <a:pos x="T4" y="T5"/>
              </a:cxn>
            </a:cxnLst>
            <a:rect l="0" t="0" r="r" b="b"/>
            <a:pathLst>
              <a:path w="1649" h="1323">
                <a:moveTo>
                  <a:pt x="0" y="1323"/>
                </a:moveTo>
                <a:lnTo>
                  <a:pt x="9" y="12"/>
                </a:lnTo>
                <a:lnTo>
                  <a:pt x="1649" y="0"/>
                </a:lnTo>
              </a:path>
            </a:pathLst>
          </a:custGeom>
          <a:noFill/>
          <a:ln w="76200" cap="flat" cmpd="sng">
            <a:solidFill>
              <a:schemeClr val="hlink"/>
            </a:solidFill>
            <a:prstDash val="solid"/>
            <a:round/>
            <a:headEnd type="none" w="med" len="med"/>
            <a:tailEnd type="triangle" w="lg" len="lg"/>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hlink">
                      <a:gamma/>
                      <a:shade val="60000"/>
                      <a:invGamma/>
                    </a:schemeClr>
                  </a:outerShdw>
                </a:effectLst>
              </a14:hiddenEffects>
            </a:ext>
          </a:extLst>
        </p:spPr>
        <p:txBody>
          <a:bodyPr lIns="0" tIns="0" rIns="0" bIns="0" anchor="ctr">
            <a:spAutoFit/>
          </a:bodyPr>
          <a:lstStyle/>
          <a:p>
            <a:endParaRPr lang="en-US"/>
          </a:p>
        </p:txBody>
      </p:sp>
      <p:sp>
        <p:nvSpPr>
          <p:cNvPr id="89201" name="Line 113"/>
          <p:cNvSpPr>
            <a:spLocks noChangeShapeType="1"/>
          </p:cNvSpPr>
          <p:nvPr/>
        </p:nvSpPr>
        <p:spPr bwMode="auto">
          <a:xfrm flipH="1">
            <a:off x="4881563" y="2312988"/>
            <a:ext cx="1584325" cy="468312"/>
          </a:xfrm>
          <a:prstGeom prst="line">
            <a:avLst/>
          </a:prstGeom>
          <a:noFill/>
          <a:ln w="3175">
            <a:solidFill>
              <a:srgbClr val="FFFF00"/>
            </a:solidFill>
            <a:round/>
            <a:headEnd/>
            <a:tailEnd type="stealth"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FFFF00">
                      <a:gamma/>
                      <a:shade val="60000"/>
                      <a:invGamma/>
                    </a:srgbClr>
                  </a:outerShdw>
                </a:effectLst>
              </a14:hiddenEffects>
            </a:ext>
          </a:extLst>
        </p:spPr>
        <p:txBody>
          <a:bodyPr lIns="0" tIns="0" rIns="0" bIns="0" anchor="ctr">
            <a:spAutoFit/>
          </a:bodyPr>
          <a:lstStyle/>
          <a:p>
            <a:endParaRPr lang="en-US"/>
          </a:p>
        </p:txBody>
      </p:sp>
      <p:pic>
        <p:nvPicPr>
          <p:cNvPr id="11266" name="Picture 2"/>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529064" y="4905164"/>
            <a:ext cx="1278759" cy="1015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55204233"/>
      </p:ext>
    </p:extLst>
  </p:cSld>
  <p:clrMapOvr>
    <a:masterClrMapping/>
  </p:clrMapOvr>
  <p:transition spd="slow">
    <p:rand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2560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New hardware: </a:t>
              </a:r>
              <a:r>
                <a:rPr lang="en-US" sz="1400" b="1" dirty="0" err="1" smtClean="0">
                  <a:solidFill>
                    <a:srgbClr val="FFFFFF"/>
                  </a:solidFill>
                  <a:effectLst>
                    <a:outerShdw blurRad="38100" dist="38100" dir="2700000" algn="tl">
                      <a:srgbClr val="919191"/>
                    </a:outerShdw>
                  </a:effectLst>
                  <a:latin typeface="Verdana" pitchFamily="34" charset="0"/>
                  <a:sym typeface="Symbol" pitchFamily="18" charset="2"/>
                </a:rPr>
                <a:t>PCIe</a:t>
              </a: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 FCM cards</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25626"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25627"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28" name="Rectangle 6"/>
          <p:cNvSpPr>
            <a:spLocks noChangeArrowheads="1"/>
          </p:cNvSpPr>
          <p:nvPr/>
        </p:nvSpPr>
        <p:spPr bwMode="auto">
          <a:xfrm>
            <a:off x="4052900" y="332656"/>
            <a:ext cx="5724636" cy="553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wrap="square" lIns="0" tIns="0" rIns="0" bIns="0">
            <a:spAutoFit/>
          </a:bodyPr>
          <a:lstStyle/>
          <a:p>
            <a:pPr algn="l">
              <a:spcBef>
                <a:spcPct val="0"/>
              </a:spcBef>
            </a:pPr>
            <a:r>
              <a:rPr lang="en-US" sz="1800" dirty="0" smtClean="0">
                <a:latin typeface="Calibri" pitchFamily="34" charset="0"/>
              </a:rPr>
              <a:t>Two cards designed and prototyped by MSC-MM</a:t>
            </a:r>
            <a:br>
              <a:rPr lang="en-US" sz="1800" dirty="0" smtClean="0">
                <a:latin typeface="Calibri" pitchFamily="34" charset="0"/>
              </a:rPr>
            </a:br>
            <a:r>
              <a:rPr lang="en-US" sz="1800" dirty="0" smtClean="0">
                <a:latin typeface="Calibri" pitchFamily="34" charset="0"/>
              </a:rPr>
              <a:t>(no commercial equivalent exists):</a:t>
            </a:r>
          </a:p>
          <a:p>
            <a:pPr algn="l">
              <a:spcBef>
                <a:spcPct val="0"/>
              </a:spcBef>
            </a:pPr>
            <a:endParaRPr lang="en-US" sz="1800" dirty="0" smtClean="0">
              <a:latin typeface="Calibri" pitchFamily="34" charset="0"/>
            </a:endParaRPr>
          </a:p>
          <a:p>
            <a:pPr marL="342900" indent="-342900" algn="l">
              <a:spcBef>
                <a:spcPct val="0"/>
              </a:spcBef>
              <a:buFont typeface="+mj-lt"/>
              <a:buAutoNum type="arabicPeriod"/>
            </a:pPr>
            <a:r>
              <a:rPr lang="en-US" sz="1800" b="1" dirty="0" smtClean="0">
                <a:latin typeface="Calibri" pitchFamily="34" charset="0"/>
              </a:rPr>
              <a:t>FMR peak detection card</a:t>
            </a:r>
            <a:r>
              <a:rPr lang="en-US" sz="1800" dirty="0" smtClean="0">
                <a:latin typeface="Calibri" pitchFamily="34" charset="0"/>
              </a:rPr>
              <a:t>: based on 16-bit, 10 MHz ADC</a:t>
            </a:r>
            <a:br>
              <a:rPr lang="en-US" sz="1800" dirty="0" smtClean="0">
                <a:latin typeface="Calibri" pitchFamily="34" charset="0"/>
              </a:rPr>
            </a:br>
            <a:r>
              <a:rPr lang="en-US" sz="1800" dirty="0" smtClean="0">
                <a:latin typeface="Calibri" pitchFamily="34" charset="0"/>
              </a:rPr>
              <a:t>Function: produce a trigger corresponding to the FMR resonance peak via differentiation/threshold comparison. </a:t>
            </a:r>
            <a:br>
              <a:rPr lang="en-US" sz="1800" dirty="0" smtClean="0">
                <a:latin typeface="Calibri" pitchFamily="34" charset="0"/>
              </a:rPr>
            </a:br>
            <a:r>
              <a:rPr lang="en-US" sz="1800" dirty="0" smtClean="0">
                <a:latin typeface="Calibri" pitchFamily="34" charset="0"/>
              </a:rPr>
              <a:t>Compatible with NMR demodulated signal.</a:t>
            </a:r>
            <a:br>
              <a:rPr lang="en-US" sz="1800" dirty="0" smtClean="0">
                <a:latin typeface="Calibri" pitchFamily="34" charset="0"/>
              </a:rPr>
            </a:br>
            <a:r>
              <a:rPr lang="en-US" sz="1800" dirty="0" smtClean="0">
                <a:latin typeface="Calibri" pitchFamily="34" charset="0"/>
              </a:rPr>
              <a:t>Trigger validation (today done via error-prone synchronization with the timing system) could be accomplished downstream in software (e.g. by comparison with expected values B(I))</a:t>
            </a:r>
          </a:p>
          <a:p>
            <a:pPr marL="342900" indent="-342900" algn="l">
              <a:spcBef>
                <a:spcPct val="0"/>
              </a:spcBef>
              <a:buFont typeface="+mj-lt"/>
              <a:buAutoNum type="arabicPeriod"/>
            </a:pPr>
            <a:endParaRPr lang="en-US" sz="1800" dirty="0" smtClean="0">
              <a:latin typeface="Calibri" pitchFamily="34" charset="0"/>
            </a:endParaRPr>
          </a:p>
          <a:p>
            <a:pPr marL="342900" indent="-342900" algn="l">
              <a:spcBef>
                <a:spcPct val="0"/>
              </a:spcBef>
              <a:buFont typeface="+mj-lt"/>
              <a:buAutoNum type="arabicPeriod"/>
            </a:pPr>
            <a:r>
              <a:rPr lang="en-US" sz="1800" b="1" dirty="0" smtClean="0">
                <a:latin typeface="Calibri" pitchFamily="34" charset="0"/>
              </a:rPr>
              <a:t>Dual integrator card</a:t>
            </a:r>
            <a:r>
              <a:rPr lang="en-US" sz="1800" dirty="0" smtClean="0">
                <a:latin typeface="Calibri" pitchFamily="34" charset="0"/>
              </a:rPr>
              <a:t>: based on a 18-bit, 2 MHz ADC carries out the integration according to the model (page 3). Fully floating input for better CM rejection. Calibration coefficients are expected to be computed in software by the host controller (much less stringent timing needed, more flexibility to adapt software algorithms). General purpose ADC functions, card to be made available CERN-wide and </a:t>
            </a:r>
            <a:r>
              <a:rPr lang="en-US" sz="1800" smtClean="0">
                <a:latin typeface="Calibri" pitchFamily="34" charset="0"/>
              </a:rPr>
              <a:t>beyond (OHCR community).</a:t>
            </a:r>
            <a:endParaRPr lang="en-US" sz="1800" dirty="0" smtClean="0">
              <a:latin typeface="Calibri" pitchFamily="34" charset="0"/>
            </a:endParaRP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51" y="2456892"/>
            <a:ext cx="2807068" cy="3842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3" name="Picture 1" descr="\\cern.ch\dfs\Users\g\giloteau\Public\Draft_Marco\FMR_Unité101_Proto_PP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464" y="548680"/>
            <a:ext cx="3657600" cy="1783080"/>
          </a:xfrm>
          <a:prstGeom prst="rect">
            <a:avLst/>
          </a:prstGeom>
          <a:noFill/>
          <a:extLst>
            <a:ext uri="{909E8E84-426E-40DD-AFC4-6F175D3DCCD1}">
              <a14:hiddenFill xmlns:a14="http://schemas.microsoft.com/office/drawing/2010/main">
                <a:solidFill>
                  <a:srgbClr val="FFFFFF"/>
                </a:solidFill>
              </a14:hiddenFill>
            </a:ext>
          </a:extLst>
        </p:spPr>
      </p:pic>
      <p:cxnSp>
        <p:nvCxnSpPr>
          <p:cNvPr id="3" name="Straight Arrow Connector 2"/>
          <p:cNvCxnSpPr/>
          <p:nvPr/>
        </p:nvCxnSpPr>
        <p:spPr bwMode="auto">
          <a:xfrm flipH="1" flipV="1">
            <a:off x="2792760" y="1664804"/>
            <a:ext cx="1548172" cy="216024"/>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4" name="Rectangle 3"/>
          <p:cNvSpPr/>
          <p:nvPr/>
        </p:nvSpPr>
        <p:spPr>
          <a:xfrm>
            <a:off x="1136576" y="6192024"/>
            <a:ext cx="2144274" cy="276999"/>
          </a:xfrm>
          <a:prstGeom prst="rect">
            <a:avLst/>
          </a:prstGeom>
        </p:spPr>
        <p:txBody>
          <a:bodyPr wrap="square">
            <a:spAutoFit/>
          </a:bodyPr>
          <a:lstStyle/>
          <a:p>
            <a:r>
              <a:rPr lang="en-US" sz="1200" dirty="0" smtClean="0">
                <a:latin typeface="Calibri" pitchFamily="34" charset="0"/>
              </a:rPr>
              <a:t>Overall system block diagram</a:t>
            </a:r>
            <a:endParaRPr lang="en-GB" sz="1200" dirty="0"/>
          </a:p>
        </p:txBody>
      </p:sp>
    </p:spTree>
    <p:extLst>
      <p:ext uri="{BB962C8B-B14F-4D97-AF65-F5344CB8AC3E}">
        <p14:creationId xmlns:p14="http://schemas.microsoft.com/office/powerpoint/2010/main" val="1772887475"/>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1900599" y="2528900"/>
            <a:ext cx="6074100" cy="1077218"/>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FMR field marker</a:t>
            </a:r>
            <a:endParaRPr lang="en-GB" sz="6400" b="1" dirty="0">
              <a:solidFill>
                <a:srgbClr val="00B050"/>
              </a:solidFill>
            </a:endParaRPr>
          </a:p>
        </p:txBody>
      </p:sp>
    </p:spTree>
    <p:extLst>
      <p:ext uri="{BB962C8B-B14F-4D97-AF65-F5344CB8AC3E}">
        <p14:creationId xmlns:p14="http://schemas.microsoft.com/office/powerpoint/2010/main" val="1668402580"/>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FMR resonator</a:t>
              </a:r>
              <a:endParaRPr lang="en-US" sz="1800" b="1" dirty="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grpSp>
        <p:nvGrpSpPr>
          <p:cNvPr id="6" name="Group 5"/>
          <p:cNvGrpSpPr/>
          <p:nvPr/>
        </p:nvGrpSpPr>
        <p:grpSpPr>
          <a:xfrm>
            <a:off x="380492" y="520923"/>
            <a:ext cx="4545071" cy="3187700"/>
            <a:chOff x="380492" y="520923"/>
            <a:chExt cx="4545071" cy="3187700"/>
          </a:xfrm>
        </p:grpSpPr>
        <p:pic>
          <p:nvPicPr>
            <p:cNvPr id="94210" name="Picture 2"/>
            <p:cNvPicPr>
              <a:picLocks noChangeAspect="1" noChangeArrowheads="1"/>
            </p:cNvPicPr>
            <p:nvPr/>
          </p:nvPicPr>
          <p:blipFill>
            <a:blip r:embed="rId3">
              <a:extLst>
                <a:ext uri="{28A0092B-C50C-407E-A947-70E740481C1C}">
                  <a14:useLocalDpi xmlns:a14="http://schemas.microsoft.com/office/drawing/2010/main" val="0"/>
                </a:ext>
              </a:extLst>
            </a:blip>
            <a:srcRect l="52396"/>
            <a:stretch>
              <a:fillRect/>
            </a:stretch>
          </p:blipFill>
          <p:spPr bwMode="auto">
            <a:xfrm>
              <a:off x="1955350" y="520923"/>
              <a:ext cx="2970213" cy="3187700"/>
            </a:xfrm>
            <a:prstGeom prst="rect">
              <a:avLst/>
            </a:prstGeom>
            <a:solidFill>
              <a:srgbClr val="666666"/>
            </a:solidFill>
            <a:ln>
              <a:noFill/>
            </a:ln>
            <a:effectLst/>
            <a:extLs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
          <p:nvSpPr>
            <p:cNvPr id="2" name="Text Box 3"/>
            <p:cNvSpPr txBox="1">
              <a:spLocks noChangeArrowheads="1"/>
            </p:cNvSpPr>
            <p:nvPr/>
          </p:nvSpPr>
          <p:spPr bwMode="auto">
            <a:xfrm>
              <a:off x="380492" y="800323"/>
              <a:ext cx="1355783" cy="5663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spAutoFit/>
            </a:bodyPr>
            <a:lstStyle/>
            <a:p>
              <a:pPr marL="0" marR="0" lvl="0" indent="0" algn="r" defTabSz="914400" rtl="0" eaLnBrk="0" fontAlgn="base" latinLnBrk="0" hangingPunct="0">
                <a:lnSpc>
                  <a:spcPct val="100000"/>
                </a:lnSpc>
                <a:spcBef>
                  <a:spcPct val="50000"/>
                </a:spcBef>
                <a:spcAft>
                  <a:spcPct val="0"/>
                </a:spcAft>
                <a:buClrTx/>
                <a:buSzTx/>
                <a:buFontTx/>
                <a:buNone/>
                <a:tabLst/>
              </a:pPr>
              <a:r>
                <a:rPr kumimoji="0" lang="en-GB" sz="1600" b="0" i="0" u="none" strike="noStrike" cap="none" normalizeH="0" baseline="0" noProof="1" smtClean="0">
                  <a:ln>
                    <a:noFill/>
                  </a:ln>
                  <a:effectLst/>
                  <a:latin typeface="Symbol" pitchFamily="18" charset="2"/>
                </a:rPr>
                <a:t>Æ</a:t>
              </a:r>
              <a:r>
                <a:rPr kumimoji="0" lang="en-GB" sz="1600" b="0" i="0" u="none" strike="noStrike" cap="none" normalizeH="0" baseline="0" dirty="0" smtClean="0">
                  <a:ln>
                    <a:noFill/>
                  </a:ln>
                  <a:effectLst/>
                  <a:latin typeface="Tahoma" pitchFamily="34" charset="0"/>
                </a:rPr>
                <a:t>0.3 mm </a:t>
              </a:r>
              <a:br>
                <a:rPr kumimoji="0" lang="en-GB" sz="1600" b="0" i="0" u="none" strike="noStrike" cap="none" normalizeH="0" baseline="0" dirty="0" smtClean="0">
                  <a:ln>
                    <a:noFill/>
                  </a:ln>
                  <a:effectLst/>
                  <a:latin typeface="Tahoma" pitchFamily="34" charset="0"/>
                </a:rPr>
              </a:br>
              <a:r>
                <a:rPr kumimoji="0" lang="en-GB" sz="1600" b="0" i="0" u="none" strike="noStrike" cap="none" normalizeH="0" baseline="0" dirty="0" smtClean="0">
                  <a:ln>
                    <a:noFill/>
                  </a:ln>
                  <a:effectLst/>
                  <a:latin typeface="Tahoma" pitchFamily="34" charset="0"/>
                </a:rPr>
                <a:t>YIG sphere</a:t>
              </a:r>
              <a:endParaRPr kumimoji="0" lang="en-US" sz="1600" b="0" i="0" u="none" strike="noStrike" cap="none" normalizeH="0" baseline="0" dirty="0" smtClean="0">
                <a:ln>
                  <a:noFill/>
                </a:ln>
                <a:effectLst/>
              </a:endParaRPr>
            </a:p>
          </p:txBody>
        </p:sp>
        <p:cxnSp>
          <p:nvCxnSpPr>
            <p:cNvPr id="94212" name="AutoShape 4"/>
            <p:cNvCxnSpPr>
              <a:cxnSpLocks noChangeShapeType="1"/>
            </p:cNvCxnSpPr>
            <p:nvPr/>
          </p:nvCxnSpPr>
          <p:spPr bwMode="auto">
            <a:xfrm flipV="1">
              <a:off x="1804538" y="2716436"/>
              <a:ext cx="1195387" cy="201612"/>
            </a:xfrm>
            <a:prstGeom prst="straightConnector1">
              <a:avLst/>
            </a:prstGeom>
            <a:noFill/>
            <a:ln w="9525">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cxnSp>
        <p:cxnSp>
          <p:nvCxnSpPr>
            <p:cNvPr id="94213" name="AutoShape 5"/>
            <p:cNvCxnSpPr>
              <a:cxnSpLocks noChangeShapeType="1"/>
            </p:cNvCxnSpPr>
            <p:nvPr/>
          </p:nvCxnSpPr>
          <p:spPr bwMode="auto">
            <a:xfrm>
              <a:off x="1815650" y="1433736"/>
              <a:ext cx="1438275" cy="993775"/>
            </a:xfrm>
            <a:prstGeom prst="straightConnector1">
              <a:avLst/>
            </a:prstGeom>
            <a:noFill/>
            <a:ln w="9525" algn="ctr">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cxnSp>
        <p:sp>
          <p:nvSpPr>
            <p:cNvPr id="3" name="Text Box 6"/>
            <p:cNvSpPr txBox="1">
              <a:spLocks noChangeArrowheads="1"/>
            </p:cNvSpPr>
            <p:nvPr/>
          </p:nvSpPr>
          <p:spPr bwMode="auto">
            <a:xfrm>
              <a:off x="380492" y="2525936"/>
              <a:ext cx="1355783" cy="6656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50000"/>
                </a:spcBef>
                <a:spcAft>
                  <a:spcPct val="0"/>
                </a:spcAft>
                <a:buClrTx/>
                <a:buSzTx/>
                <a:buFontTx/>
                <a:buNone/>
                <a:tabLst/>
              </a:pPr>
              <a:r>
                <a:rPr kumimoji="0" lang="en-GB" sz="1600" b="0" i="0" u="none" strike="noStrike" cap="none" normalizeH="0" baseline="0" dirty="0" smtClean="0">
                  <a:ln>
                    <a:noFill/>
                  </a:ln>
                  <a:effectLst/>
                  <a:latin typeface="Tahoma" pitchFamily="34" charset="0"/>
                </a:rPr>
                <a:t>semi-circular</a:t>
              </a:r>
              <a:br>
                <a:rPr kumimoji="0" lang="en-GB" sz="1600" b="0" i="0" u="none" strike="noStrike" cap="none" normalizeH="0" baseline="0" dirty="0" smtClean="0">
                  <a:ln>
                    <a:noFill/>
                  </a:ln>
                  <a:effectLst/>
                  <a:latin typeface="Tahoma" pitchFamily="34" charset="0"/>
                </a:rPr>
              </a:br>
              <a:r>
                <a:rPr kumimoji="0" lang="en-GB" sz="1600" b="0" i="0" u="none" strike="noStrike" cap="none" normalizeH="0" baseline="0" dirty="0" smtClean="0">
                  <a:ln>
                    <a:noFill/>
                  </a:ln>
                  <a:effectLst/>
                  <a:latin typeface="Tahoma" pitchFamily="34" charset="0"/>
                </a:rPr>
                <a:t>RF loops</a:t>
              </a:r>
              <a:endParaRPr kumimoji="0" lang="en-US" sz="1600" b="0" i="0" u="none" strike="noStrike" cap="none" normalizeH="0" baseline="0" dirty="0" smtClean="0">
                <a:ln>
                  <a:noFill/>
                </a:ln>
                <a:effectLst/>
              </a:endParaRPr>
            </a:p>
          </p:txBody>
        </p:sp>
      </p:grpSp>
      <p:sp>
        <p:nvSpPr>
          <p:cNvPr id="12" name="Rectangle 9"/>
          <p:cNvSpPr>
            <a:spLocks noChangeArrowheads="1"/>
          </p:cNvSpPr>
          <p:nvPr/>
        </p:nvSpPr>
        <p:spPr bwMode="auto">
          <a:xfrm>
            <a:off x="164468" y="3789040"/>
            <a:ext cx="9577064" cy="2492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marL="285750" indent="-285750" algn="l">
              <a:spcBef>
                <a:spcPts val="0"/>
              </a:spcBef>
              <a:buFont typeface="Arial" pitchFamily="34" charset="0"/>
              <a:buChar char="•"/>
            </a:pPr>
            <a:r>
              <a:rPr lang="en-GB" sz="1800" dirty="0" err="1" smtClean="0">
                <a:latin typeface="Calibri" pitchFamily="34" charset="0"/>
                <a:cs typeface="Tahoma" pitchFamily="34" charset="0"/>
              </a:rPr>
              <a:t>Yittrium</a:t>
            </a:r>
            <a:r>
              <a:rPr lang="en-GB" sz="1800" dirty="0" smtClean="0">
                <a:latin typeface="Calibri" pitchFamily="34" charset="0"/>
                <a:cs typeface="Tahoma" pitchFamily="34" charset="0"/>
              </a:rPr>
              <a:t> Iron Garnet (YIG) sphere coupling two orthogonal semi-circular RF loops</a:t>
            </a:r>
          </a:p>
          <a:p>
            <a:pPr marL="285750" indent="-285750" algn="l">
              <a:spcBef>
                <a:spcPts val="0"/>
              </a:spcBef>
              <a:buFont typeface="Arial" pitchFamily="34" charset="0"/>
              <a:buChar char="•"/>
            </a:pPr>
            <a:r>
              <a:rPr lang="en-GB" sz="1800" dirty="0">
                <a:latin typeface="Calibri" pitchFamily="34" charset="0"/>
                <a:cs typeface="Tahoma" pitchFamily="34" charset="0"/>
              </a:rPr>
              <a:t>Widespread commercial component used as </a:t>
            </a:r>
            <a:r>
              <a:rPr lang="en-GB" sz="1800" dirty="0" err="1">
                <a:latin typeface="Calibri" pitchFamily="34" charset="0"/>
                <a:cs typeface="Tahoma" pitchFamily="34" charset="0"/>
              </a:rPr>
              <a:t>bandpass</a:t>
            </a:r>
            <a:r>
              <a:rPr lang="en-GB" sz="1800" dirty="0">
                <a:latin typeface="Calibri" pitchFamily="34" charset="0"/>
                <a:cs typeface="Tahoma" pitchFamily="34" charset="0"/>
              </a:rPr>
              <a:t> RF filter</a:t>
            </a:r>
          </a:p>
          <a:p>
            <a:pPr marL="285750" indent="-285750" algn="l">
              <a:spcBef>
                <a:spcPts val="0"/>
              </a:spcBef>
              <a:buFont typeface="Arial" pitchFamily="34" charset="0"/>
              <a:buChar char="•"/>
            </a:pPr>
            <a:r>
              <a:rPr lang="en-GB" sz="1800" dirty="0" smtClean="0">
                <a:latin typeface="Calibri" pitchFamily="34" charset="0"/>
                <a:cs typeface="Tahoma" pitchFamily="34" charset="0"/>
              </a:rPr>
              <a:t>Insensitive to field gradient due to small diameter</a:t>
            </a:r>
          </a:p>
          <a:p>
            <a:pPr marL="285750" indent="-285750" algn="l">
              <a:spcBef>
                <a:spcPts val="0"/>
              </a:spcBef>
              <a:buFont typeface="Arial" pitchFamily="34" charset="0"/>
              <a:buChar char="•"/>
            </a:pPr>
            <a:r>
              <a:rPr lang="en-GB" sz="1800" dirty="0" smtClean="0">
                <a:latin typeface="Calibri" pitchFamily="34" charset="0"/>
                <a:cs typeface="Tahoma" pitchFamily="34" charset="0"/>
                <a:sym typeface="Symbol"/>
              </a:rPr>
              <a:t>Units tested at CERN:</a:t>
            </a:r>
          </a:p>
          <a:p>
            <a:pPr marL="742950" lvl="1" indent="-285750" algn="l">
              <a:spcBef>
                <a:spcPts val="0"/>
              </a:spcBef>
              <a:buFont typeface="Calibri" pitchFamily="34" charset="0"/>
              <a:buChar char="‒"/>
            </a:pPr>
            <a:r>
              <a:rPr lang="en-GB" sz="1800" dirty="0" smtClean="0">
                <a:latin typeface="Calibri" pitchFamily="34" charset="0"/>
                <a:cs typeface="Tahoma" pitchFamily="34" charset="0"/>
                <a:sym typeface="Symbol"/>
              </a:rPr>
              <a:t>old </a:t>
            </a:r>
            <a:r>
              <a:rPr lang="en-GB" sz="1800" u="sng" dirty="0" smtClean="0">
                <a:latin typeface="Calibri" pitchFamily="34" charset="0"/>
                <a:cs typeface="Tahoma" pitchFamily="34" charset="0"/>
                <a:sym typeface="Symbol"/>
              </a:rPr>
              <a:t>poly-crystalline</a:t>
            </a:r>
            <a:r>
              <a:rPr lang="en-GB" sz="1800" dirty="0" smtClean="0">
                <a:latin typeface="Calibri" pitchFamily="34" charset="0"/>
                <a:cs typeface="Tahoma" pitchFamily="34" charset="0"/>
                <a:sym typeface="Symbol"/>
              </a:rPr>
              <a:t> YIG, installed in the PS since the ‘90s as a manually operated diagnostic tool</a:t>
            </a:r>
            <a:br>
              <a:rPr lang="en-GB" sz="1800" dirty="0" smtClean="0">
                <a:latin typeface="Calibri" pitchFamily="34" charset="0"/>
                <a:cs typeface="Tahoma" pitchFamily="34" charset="0"/>
                <a:sym typeface="Symbol"/>
              </a:rPr>
            </a:br>
            <a:r>
              <a:rPr lang="en-GB" sz="1800" dirty="0" smtClean="0">
                <a:latin typeface="Calibri" pitchFamily="34" charset="0"/>
                <a:cs typeface="Tahoma" pitchFamily="34" charset="0"/>
                <a:sym typeface="Symbol"/>
              </a:rPr>
              <a:t>low filter Q, but insensitive to temperature</a:t>
            </a:r>
          </a:p>
          <a:p>
            <a:pPr marL="742950" lvl="1" indent="-285750" algn="l">
              <a:spcBef>
                <a:spcPts val="0"/>
              </a:spcBef>
              <a:buFont typeface="Calibri" pitchFamily="34" charset="0"/>
              <a:buChar char="‒"/>
            </a:pPr>
            <a:r>
              <a:rPr lang="en-GB" sz="1800" dirty="0" smtClean="0">
                <a:latin typeface="Calibri" pitchFamily="34" charset="0"/>
                <a:cs typeface="Tahoma" pitchFamily="34" charset="0"/>
                <a:sym typeface="Symbol"/>
              </a:rPr>
              <a:t>new </a:t>
            </a:r>
            <a:r>
              <a:rPr lang="en-GB" sz="1800" u="sng" dirty="0" smtClean="0">
                <a:latin typeface="Calibri" pitchFamily="34" charset="0"/>
                <a:cs typeface="Tahoma" pitchFamily="34" charset="0"/>
                <a:sym typeface="Symbol"/>
              </a:rPr>
              <a:t>single-crystal</a:t>
            </a:r>
            <a:r>
              <a:rPr lang="en-GB" sz="1800" dirty="0" smtClean="0">
                <a:latin typeface="Calibri" pitchFamily="34" charset="0"/>
                <a:cs typeface="Tahoma" pitchFamily="34" charset="0"/>
                <a:sym typeface="Symbol"/>
              </a:rPr>
              <a:t> YIG units. Higher Q 500-1000, critical alignment and T dependence</a:t>
            </a:r>
            <a:br>
              <a:rPr lang="en-GB" sz="1800" dirty="0" smtClean="0">
                <a:latin typeface="Calibri" pitchFamily="34" charset="0"/>
                <a:cs typeface="Tahoma" pitchFamily="34" charset="0"/>
                <a:sym typeface="Symbol"/>
              </a:rPr>
            </a:br>
            <a:r>
              <a:rPr lang="en-GB" sz="1800" dirty="0" smtClean="0">
                <a:latin typeface="Calibri" pitchFamily="34" charset="0"/>
                <a:cs typeface="Tahoma" pitchFamily="34" charset="0"/>
                <a:sym typeface="Symbol"/>
              </a:rPr>
              <a:t>tested in 2010/2011: one standard commercial + one customized unit</a:t>
            </a:r>
          </a:p>
          <a:p>
            <a:pPr marL="742950" lvl="1" indent="-285750" algn="l">
              <a:spcBef>
                <a:spcPts val="0"/>
              </a:spcBef>
              <a:buFont typeface="Calibri" pitchFamily="34" charset="0"/>
              <a:buChar char="‒"/>
            </a:pPr>
            <a:r>
              <a:rPr lang="en-GB" sz="1800" i="1" dirty="0" smtClean="0">
                <a:latin typeface="Calibri" pitchFamily="34" charset="0"/>
                <a:cs typeface="Tahoma" pitchFamily="34" charset="0"/>
                <a:sym typeface="Symbol"/>
              </a:rPr>
              <a:t>new poly-crystalline unit: awaited May</a:t>
            </a:r>
            <a:endParaRPr lang="en-US" sz="1800" i="1" dirty="0" smtClean="0">
              <a:latin typeface="Calibri" pitchFamily="34" charset="0"/>
              <a:cs typeface="Tahoma" pitchFamily="34" charset="0"/>
            </a:endParaRPr>
          </a:p>
        </p:txBody>
      </p:sp>
      <p:grpSp>
        <p:nvGrpSpPr>
          <p:cNvPr id="4" name="Group 3"/>
          <p:cNvGrpSpPr/>
          <p:nvPr/>
        </p:nvGrpSpPr>
        <p:grpSpPr>
          <a:xfrm>
            <a:off x="5145922" y="1122304"/>
            <a:ext cx="4347079" cy="2583358"/>
            <a:chOff x="5145922" y="1122304"/>
            <a:chExt cx="4347079" cy="2583358"/>
          </a:xfrm>
        </p:grpSpPr>
        <p:sp>
          <p:nvSpPr>
            <p:cNvPr id="18" name="Rectangle 17"/>
            <p:cNvSpPr/>
            <p:nvPr/>
          </p:nvSpPr>
          <p:spPr>
            <a:xfrm>
              <a:off x="5145922" y="2205287"/>
              <a:ext cx="591829" cy="338554"/>
            </a:xfrm>
            <a:prstGeom prst="rect">
              <a:avLst/>
            </a:prstGeom>
          </p:spPr>
          <p:txBody>
            <a:bodyPr wrap="none">
              <a:spAutoFit/>
            </a:bodyPr>
            <a:lstStyle/>
            <a:p>
              <a:pPr>
                <a:spcBef>
                  <a:spcPts val="0"/>
                </a:spcBef>
              </a:pPr>
              <a:r>
                <a:rPr lang="en-US" sz="1600" dirty="0" smtClean="0">
                  <a:latin typeface="Calibri" pitchFamily="34" charset="0"/>
                  <a:cs typeface="Tahoma" pitchFamily="34" charset="0"/>
                </a:rPr>
                <a:t>RF in</a:t>
              </a:r>
              <a:endParaRPr lang="en-US" sz="1600" dirty="0">
                <a:latin typeface="Calibri" pitchFamily="34" charset="0"/>
                <a:cs typeface="Tahoma" pitchFamily="34" charset="0"/>
              </a:endParaRPr>
            </a:p>
          </p:txBody>
        </p:sp>
        <p:grpSp>
          <p:nvGrpSpPr>
            <p:cNvPr id="7" name="Group 6"/>
            <p:cNvGrpSpPr/>
            <p:nvPr/>
          </p:nvGrpSpPr>
          <p:grpSpPr>
            <a:xfrm>
              <a:off x="5754436" y="1122304"/>
              <a:ext cx="3738565" cy="2583358"/>
              <a:chOff x="5754436" y="1122304"/>
              <a:chExt cx="3738565" cy="2583358"/>
            </a:xfrm>
          </p:grpSpPr>
          <p:pic>
            <p:nvPicPr>
              <p:cNvPr id="9421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28605" y="1122304"/>
                <a:ext cx="3564396" cy="1984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cxnSp>
            <p:nvCxnSpPr>
              <p:cNvPr id="13" name="AutoShape 5"/>
              <p:cNvCxnSpPr>
                <a:cxnSpLocks noChangeShapeType="1"/>
              </p:cNvCxnSpPr>
              <p:nvPr/>
            </p:nvCxnSpPr>
            <p:spPr bwMode="auto">
              <a:xfrm flipV="1">
                <a:off x="5754436" y="1791217"/>
                <a:ext cx="321682" cy="376310"/>
              </a:xfrm>
              <a:prstGeom prst="straightConnector1">
                <a:avLst/>
              </a:prstGeom>
              <a:noFill/>
              <a:ln w="9525" algn="ctr">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cxnSp>
          <p:cxnSp>
            <p:nvCxnSpPr>
              <p:cNvPr id="20" name="AutoShape 5"/>
              <p:cNvCxnSpPr>
                <a:cxnSpLocks noChangeShapeType="1"/>
              </p:cNvCxnSpPr>
              <p:nvPr/>
            </p:nvCxnSpPr>
            <p:spPr bwMode="auto">
              <a:xfrm flipV="1">
                <a:off x="9069834" y="2912393"/>
                <a:ext cx="0" cy="381070"/>
              </a:xfrm>
              <a:prstGeom prst="straightConnector1">
                <a:avLst/>
              </a:prstGeom>
              <a:noFill/>
              <a:ln w="9525" algn="ctr">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cxnSp>
          <p:sp>
            <p:nvSpPr>
              <p:cNvPr id="21" name="Rectangle 20"/>
              <p:cNvSpPr/>
              <p:nvPr/>
            </p:nvSpPr>
            <p:spPr>
              <a:xfrm>
                <a:off x="8697416" y="3367108"/>
                <a:ext cx="723275" cy="338554"/>
              </a:xfrm>
              <a:prstGeom prst="rect">
                <a:avLst/>
              </a:prstGeom>
            </p:spPr>
            <p:txBody>
              <a:bodyPr wrap="none">
                <a:spAutoFit/>
              </a:bodyPr>
              <a:lstStyle/>
              <a:p>
                <a:pPr>
                  <a:spcBef>
                    <a:spcPts val="0"/>
                  </a:spcBef>
                </a:pPr>
                <a:r>
                  <a:rPr lang="en-US" sz="1600" dirty="0" smtClean="0">
                    <a:latin typeface="Calibri" pitchFamily="34" charset="0"/>
                    <a:cs typeface="Tahoma" pitchFamily="34" charset="0"/>
                  </a:rPr>
                  <a:t>RF out</a:t>
                </a:r>
                <a:endParaRPr lang="en-US" sz="1600" dirty="0">
                  <a:latin typeface="Calibri" pitchFamily="34" charset="0"/>
                  <a:cs typeface="Tahoma" pitchFamily="34" charset="0"/>
                </a:endParaRPr>
              </a:p>
            </p:txBody>
          </p:sp>
        </p:grpSp>
      </p:grpSp>
    </p:spTree>
    <p:extLst>
      <p:ext uri="{BB962C8B-B14F-4D97-AF65-F5344CB8AC3E}">
        <p14:creationId xmlns:p14="http://schemas.microsoft.com/office/powerpoint/2010/main" val="844498013"/>
      </p:ext>
    </p:extLst>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Metrological characterization of FMR field marker</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6" name="Rectangle 6"/>
          <p:cNvSpPr>
            <a:spLocks noChangeArrowheads="1"/>
          </p:cNvSpPr>
          <p:nvPr/>
        </p:nvSpPr>
        <p:spPr bwMode="auto">
          <a:xfrm>
            <a:off x="154780" y="368660"/>
            <a:ext cx="9612313" cy="20005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chemeClr val="accent1">
                      <a:gamma/>
                      <a:shade val="60000"/>
                      <a:invGamma/>
                    </a:schemeClr>
                  </a:outerShdw>
                </a:effectLst>
              </a14:hiddenEffects>
            </a:ext>
          </a:extLst>
        </p:spPr>
        <p:txBody>
          <a:bodyPr lIns="0" tIns="0" rIns="0" bIns="0">
            <a:spAutoFit/>
          </a:bodyPr>
          <a:lstStyle/>
          <a:p>
            <a:pPr algn="l">
              <a:spcBef>
                <a:spcPts val="600"/>
              </a:spcBef>
              <a:buSzPts val="1800"/>
            </a:pPr>
            <a:r>
              <a:rPr lang="en-GB" sz="1800" dirty="0" smtClean="0">
                <a:solidFill>
                  <a:srgbClr val="000000"/>
                </a:solidFill>
                <a:latin typeface="Calibri"/>
                <a:sym typeface="Symbol"/>
              </a:rPr>
              <a:t>Calibration of a factory-optimized </a:t>
            </a:r>
            <a:r>
              <a:rPr lang="en-GB" sz="1800" dirty="0" err="1" smtClean="0">
                <a:solidFill>
                  <a:srgbClr val="000000"/>
                </a:solidFill>
                <a:latin typeface="Calibri"/>
                <a:sym typeface="Symbol"/>
              </a:rPr>
              <a:t>Noryl</a:t>
            </a:r>
            <a:r>
              <a:rPr lang="en-GB" sz="1800" dirty="0" smtClean="0">
                <a:solidFill>
                  <a:srgbClr val="000000"/>
                </a:solidFill>
                <a:latin typeface="Calibri"/>
                <a:sym typeface="Symbol"/>
              </a:rPr>
              <a:t>-case resonator in a reference dipole vs. NMR:</a:t>
            </a:r>
            <a:br>
              <a:rPr lang="en-GB" sz="1800" dirty="0" smtClean="0">
                <a:solidFill>
                  <a:srgbClr val="000000"/>
                </a:solidFill>
                <a:latin typeface="Calibri"/>
                <a:sym typeface="Symbol"/>
              </a:rPr>
            </a:br>
            <a:endParaRPr lang="en-GB" sz="400" dirty="0" smtClean="0">
              <a:solidFill>
                <a:srgbClr val="000000"/>
              </a:solidFill>
              <a:latin typeface="Calibri"/>
              <a:sym typeface="Symbol"/>
            </a:endParaRPr>
          </a:p>
          <a:p>
            <a:pPr marL="179388" indent="-179388" algn="l">
              <a:spcBef>
                <a:spcPts val="0"/>
              </a:spcBef>
              <a:buSzPts val="1800"/>
              <a:buFont typeface="Calibri"/>
              <a:buChar char="•"/>
            </a:pPr>
            <a:r>
              <a:rPr lang="en-GB" sz="1800" dirty="0" smtClean="0">
                <a:solidFill>
                  <a:srgbClr val="000000"/>
                </a:solidFill>
                <a:latin typeface="Calibri"/>
                <a:sym typeface="Symbol"/>
              </a:rPr>
              <a:t>DC reproducibility: </a:t>
            </a:r>
            <a:r>
              <a:rPr lang="en-GB" sz="1800" b="1" dirty="0" smtClean="0">
                <a:solidFill>
                  <a:srgbClr val="000000"/>
                </a:solidFill>
                <a:latin typeface="Calibri"/>
                <a:sym typeface="Symbol"/>
              </a:rPr>
              <a:t>0.04 G</a:t>
            </a:r>
            <a:r>
              <a:rPr lang="en-GB" sz="1800" dirty="0" smtClean="0">
                <a:solidFill>
                  <a:srgbClr val="000000"/>
                </a:solidFill>
                <a:latin typeface="Calibri"/>
                <a:sym typeface="Symbol"/>
              </a:rPr>
              <a:t> over the range 550 to 1200 G</a:t>
            </a:r>
          </a:p>
          <a:p>
            <a:pPr marL="179388" indent="-179388" algn="l">
              <a:spcBef>
                <a:spcPts val="0"/>
              </a:spcBef>
              <a:buSzPts val="1800"/>
              <a:buFont typeface="Calibri"/>
              <a:buChar char="•"/>
            </a:pPr>
            <a:r>
              <a:rPr lang="en-GB" sz="1800" dirty="0" smtClean="0">
                <a:solidFill>
                  <a:srgbClr val="000000"/>
                </a:solidFill>
                <a:latin typeface="Calibri"/>
                <a:sym typeface="Symbol"/>
              </a:rPr>
              <a:t>Ramp reproducibility: </a:t>
            </a:r>
            <a:r>
              <a:rPr lang="en-GB" sz="1800" b="1" dirty="0" smtClean="0">
                <a:solidFill>
                  <a:srgbClr val="000000"/>
                </a:solidFill>
                <a:latin typeface="Calibri"/>
                <a:sym typeface="Symbol"/>
              </a:rPr>
              <a:t>0.1 </a:t>
            </a:r>
            <a:r>
              <a:rPr lang="en-GB" sz="1800" b="1" dirty="0">
                <a:solidFill>
                  <a:srgbClr val="000000"/>
                </a:solidFill>
                <a:latin typeface="Calibri"/>
                <a:sym typeface="Symbol"/>
              </a:rPr>
              <a:t>G</a:t>
            </a:r>
            <a:r>
              <a:rPr lang="en-GB" sz="1800" dirty="0">
                <a:solidFill>
                  <a:srgbClr val="000000"/>
                </a:solidFill>
                <a:latin typeface="Calibri"/>
                <a:sym typeface="Symbol"/>
              </a:rPr>
              <a:t> @ 600 </a:t>
            </a:r>
            <a:r>
              <a:rPr lang="en-GB" sz="1800" dirty="0" smtClean="0">
                <a:solidFill>
                  <a:srgbClr val="000000"/>
                </a:solidFill>
                <a:latin typeface="Calibri"/>
                <a:sym typeface="Symbol"/>
              </a:rPr>
              <a:t>G, 2.4 T/s</a:t>
            </a:r>
          </a:p>
          <a:p>
            <a:pPr marL="179388" indent="-179388" algn="l">
              <a:spcBef>
                <a:spcPts val="0"/>
              </a:spcBef>
              <a:buSzPts val="1800"/>
              <a:buFont typeface="Calibri"/>
              <a:buChar char="•"/>
            </a:pPr>
            <a:r>
              <a:rPr lang="en-GB" sz="1800" dirty="0" smtClean="0">
                <a:solidFill>
                  <a:srgbClr val="000000"/>
                </a:solidFill>
                <a:latin typeface="Calibri"/>
                <a:sym typeface="Symbol"/>
              </a:rPr>
              <a:t>Temperature dependence: </a:t>
            </a:r>
            <a:r>
              <a:rPr lang="en-GB" sz="1800" b="1" dirty="0" smtClean="0">
                <a:solidFill>
                  <a:srgbClr val="000000"/>
                </a:solidFill>
                <a:latin typeface="Calibri"/>
                <a:sym typeface="Symbol"/>
              </a:rPr>
              <a:t>0.04 G/C</a:t>
            </a:r>
            <a:r>
              <a:rPr lang="en-GB" sz="1800" dirty="0" smtClean="0">
                <a:solidFill>
                  <a:srgbClr val="000000"/>
                </a:solidFill>
                <a:latin typeface="Calibri"/>
                <a:sym typeface="Symbol"/>
              </a:rPr>
              <a:t> (2C in U101  close to tolerance !)</a:t>
            </a:r>
          </a:p>
          <a:p>
            <a:pPr marL="179388" indent="-179388" algn="l">
              <a:spcBef>
                <a:spcPts val="0"/>
              </a:spcBef>
              <a:buSzPts val="1800"/>
              <a:buFont typeface="Calibri"/>
              <a:buChar char="•"/>
            </a:pPr>
            <a:r>
              <a:rPr lang="en-GB" sz="1800" dirty="0" smtClean="0">
                <a:solidFill>
                  <a:srgbClr val="000000"/>
                </a:solidFill>
                <a:latin typeface="Calibri"/>
                <a:sym typeface="Symbol"/>
              </a:rPr>
              <a:t>Roll angle dependence: </a:t>
            </a:r>
            <a:r>
              <a:rPr lang="en-GB" sz="1800" b="1" dirty="0" smtClean="0">
                <a:solidFill>
                  <a:srgbClr val="000000"/>
                </a:solidFill>
                <a:latin typeface="Calibri"/>
                <a:sym typeface="Symbol"/>
              </a:rPr>
              <a:t>0.04 G/</a:t>
            </a:r>
            <a:r>
              <a:rPr lang="en-GB" sz="1800" b="1" dirty="0" err="1" smtClean="0">
                <a:solidFill>
                  <a:srgbClr val="000000"/>
                </a:solidFill>
                <a:latin typeface="Calibri"/>
                <a:sym typeface="Symbol"/>
              </a:rPr>
              <a:t>mrad</a:t>
            </a:r>
            <a:r>
              <a:rPr lang="en-GB" sz="1800" dirty="0">
                <a:solidFill>
                  <a:srgbClr val="000000"/>
                </a:solidFill>
                <a:latin typeface="Calibri"/>
                <a:sym typeface="Symbol"/>
              </a:rPr>
              <a:t> @ 600 G; </a:t>
            </a:r>
            <a:r>
              <a:rPr lang="en-GB" sz="1800" dirty="0" smtClean="0">
                <a:solidFill>
                  <a:srgbClr val="000000"/>
                </a:solidFill>
                <a:latin typeface="Calibri"/>
                <a:sym typeface="Symbol"/>
              </a:rPr>
              <a:t>non-linearity vs. B disappears at certain angles </a:t>
            </a:r>
            <a:br>
              <a:rPr lang="en-GB" sz="1800" dirty="0" smtClean="0">
                <a:solidFill>
                  <a:srgbClr val="000000"/>
                </a:solidFill>
                <a:latin typeface="Calibri"/>
                <a:sym typeface="Symbol"/>
              </a:rPr>
            </a:br>
            <a:r>
              <a:rPr lang="en-GB" sz="1800" dirty="0" smtClean="0">
                <a:solidFill>
                  <a:srgbClr val="000000"/>
                </a:solidFill>
                <a:latin typeface="Calibri"/>
                <a:sym typeface="Symbol"/>
              </a:rPr>
              <a:t> very difficult to use in </a:t>
            </a:r>
            <a:r>
              <a:rPr lang="en-GB" sz="1800" dirty="0" err="1" smtClean="0">
                <a:solidFill>
                  <a:srgbClr val="000000"/>
                </a:solidFill>
                <a:latin typeface="Calibri"/>
                <a:sym typeface="Symbol"/>
              </a:rPr>
              <a:t>teslameter</a:t>
            </a:r>
            <a:r>
              <a:rPr lang="en-GB" sz="1800" dirty="0" smtClean="0">
                <a:solidFill>
                  <a:srgbClr val="000000"/>
                </a:solidFill>
                <a:latin typeface="Calibri"/>
                <a:sym typeface="Symbol"/>
              </a:rPr>
              <a:t> mode;  strict mechanical tolerance in marker mode</a:t>
            </a:r>
          </a:p>
          <a:p>
            <a:pPr marL="179388" indent="-179388" algn="l">
              <a:spcBef>
                <a:spcPts val="0"/>
              </a:spcBef>
              <a:buSzPts val="1800"/>
              <a:buFont typeface="Calibri"/>
              <a:buChar char="•"/>
            </a:pPr>
            <a:r>
              <a:rPr lang="en-GB" sz="1800" dirty="0" smtClean="0">
                <a:solidFill>
                  <a:srgbClr val="000000"/>
                </a:solidFill>
                <a:latin typeface="Calibri"/>
                <a:sym typeface="Symbol"/>
              </a:rPr>
              <a:t>Resonance spread due to </a:t>
            </a:r>
            <a:r>
              <a:rPr lang="en-GB" sz="1800" dirty="0">
                <a:solidFill>
                  <a:srgbClr val="000000"/>
                </a:solidFill>
                <a:latin typeface="Calibri"/>
                <a:sym typeface="Symbol"/>
              </a:rPr>
              <a:t></a:t>
            </a:r>
            <a:r>
              <a:rPr lang="en-GB" sz="1800" dirty="0" smtClean="0">
                <a:solidFill>
                  <a:srgbClr val="000000"/>
                </a:solidFill>
                <a:latin typeface="Calibri"/>
                <a:sym typeface="Symbol"/>
              </a:rPr>
              <a:t>B:  still very good </a:t>
            </a:r>
            <a:r>
              <a:rPr lang="en-GB" sz="1800" b="1" dirty="0" smtClean="0">
                <a:solidFill>
                  <a:srgbClr val="000000"/>
                </a:solidFill>
                <a:latin typeface="Calibri"/>
                <a:sym typeface="Symbol"/>
              </a:rPr>
              <a:t>Q1000</a:t>
            </a:r>
            <a:r>
              <a:rPr lang="en-GB" sz="1800" dirty="0" smtClean="0">
                <a:solidFill>
                  <a:srgbClr val="000000"/>
                </a:solidFill>
                <a:latin typeface="Calibri"/>
                <a:sym typeface="Symbol"/>
              </a:rPr>
              <a:t> at B/B=4.6 m</a:t>
            </a:r>
            <a:r>
              <a:rPr lang="en-GB" sz="1800" baseline="30000" dirty="0" smtClean="0">
                <a:solidFill>
                  <a:srgbClr val="000000"/>
                </a:solidFill>
                <a:latin typeface="Calibri"/>
                <a:sym typeface="Symbol"/>
              </a:rPr>
              <a:t>-1</a:t>
            </a:r>
            <a:r>
              <a:rPr lang="en-GB" sz="1800" dirty="0" smtClean="0">
                <a:solidFill>
                  <a:srgbClr val="000000"/>
                </a:solidFill>
                <a:latin typeface="Calibri"/>
                <a:sym typeface="Symbol"/>
              </a:rPr>
              <a:t> (as in U101)</a:t>
            </a:r>
          </a:p>
        </p:txBody>
      </p:sp>
      <p:pic>
        <p:nvPicPr>
          <p:cNvPr id="409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29063" y="2860012"/>
            <a:ext cx="4039835" cy="2693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860" y="2871717"/>
            <a:ext cx="4278203"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55682" y="3200887"/>
            <a:ext cx="2410508" cy="11469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bwMode="auto">
          <a:xfrm rot="7802826">
            <a:off x="3140001" y="4552887"/>
            <a:ext cx="720080" cy="396044"/>
          </a:xfrm>
          <a:prstGeom prst="rightArrow">
            <a:avLst/>
          </a:prstGeom>
          <a:solidFill>
            <a:srgbClr val="FFFF00"/>
          </a:solidFill>
          <a:ln w="3175" cap="flat" cmpd="sng" algn="ctr">
            <a:solidFill>
              <a:schemeClr val="bg1">
                <a:lumMod val="75000"/>
              </a:schemeClr>
            </a:solid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5" name="Rectangle 4"/>
          <p:cNvSpPr/>
          <p:nvPr/>
        </p:nvSpPr>
        <p:spPr>
          <a:xfrm>
            <a:off x="956556" y="5824045"/>
            <a:ext cx="3106813" cy="307777"/>
          </a:xfrm>
          <a:prstGeom prst="rect">
            <a:avLst/>
          </a:prstGeom>
        </p:spPr>
        <p:txBody>
          <a:bodyPr wrap="none">
            <a:spAutoFit/>
          </a:bodyPr>
          <a:lstStyle/>
          <a:p>
            <a:r>
              <a:rPr lang="en-GB" sz="1400" dirty="0" smtClean="0">
                <a:solidFill>
                  <a:srgbClr val="000000"/>
                </a:solidFill>
                <a:latin typeface="Calibri"/>
                <a:sym typeface="Symbol"/>
              </a:rPr>
              <a:t>ramp-rate dependence  reproducibility</a:t>
            </a:r>
            <a:endParaRPr lang="en-US" sz="1400" dirty="0"/>
          </a:p>
        </p:txBody>
      </p:sp>
      <p:sp>
        <p:nvSpPr>
          <p:cNvPr id="15" name="Rectangle 14"/>
          <p:cNvSpPr/>
          <p:nvPr/>
        </p:nvSpPr>
        <p:spPr>
          <a:xfrm>
            <a:off x="6201174" y="5824044"/>
            <a:ext cx="2695611" cy="307777"/>
          </a:xfrm>
          <a:prstGeom prst="rect">
            <a:avLst/>
          </a:prstGeom>
        </p:spPr>
        <p:txBody>
          <a:bodyPr wrap="none">
            <a:spAutoFit/>
          </a:bodyPr>
          <a:lstStyle/>
          <a:p>
            <a:r>
              <a:rPr lang="en-GB" sz="1400" dirty="0">
                <a:solidFill>
                  <a:srgbClr val="000000"/>
                </a:solidFill>
                <a:latin typeface="Calibri"/>
                <a:sym typeface="Symbol"/>
              </a:rPr>
              <a:t>non. linearity error vs. B, roll angle</a:t>
            </a:r>
            <a:endParaRPr lang="en-US" sz="1400" dirty="0"/>
          </a:p>
        </p:txBody>
      </p:sp>
      <p:cxnSp>
        <p:nvCxnSpPr>
          <p:cNvPr id="8" name="Straight Arrow Connector 7"/>
          <p:cNvCxnSpPr/>
          <p:nvPr/>
        </p:nvCxnSpPr>
        <p:spPr bwMode="auto">
          <a:xfrm flipV="1">
            <a:off x="6753200" y="4581129"/>
            <a:ext cx="576064" cy="346254"/>
          </a:xfrm>
          <a:prstGeom prst="straightConnector1">
            <a:avLst/>
          </a:prstGeom>
          <a:solidFill>
            <a:schemeClr val="accent1"/>
          </a:solidFill>
          <a:ln w="3175" cap="flat" cmpd="sng" algn="ctr">
            <a:solidFill>
              <a:schemeClr val="tx1"/>
            </a:solidFill>
            <a:prstDash val="solid"/>
            <a:round/>
            <a:headEnd type="none" w="med" len="med"/>
            <a:tailEnd type="arrow"/>
          </a:ln>
          <a:effectLst/>
        </p:spPr>
      </p:cxnSp>
      <p:sp>
        <p:nvSpPr>
          <p:cNvPr id="18" name="Rectangle 17"/>
          <p:cNvSpPr/>
          <p:nvPr/>
        </p:nvSpPr>
        <p:spPr>
          <a:xfrm>
            <a:off x="5962059" y="4927382"/>
            <a:ext cx="2302362" cy="307777"/>
          </a:xfrm>
          <a:prstGeom prst="rect">
            <a:avLst/>
          </a:prstGeom>
          <a:solidFill>
            <a:srgbClr val="FFFFFF"/>
          </a:solidFill>
        </p:spPr>
        <p:txBody>
          <a:bodyPr wrap="none">
            <a:spAutoFit/>
          </a:bodyPr>
          <a:lstStyle/>
          <a:p>
            <a:r>
              <a:rPr lang="en-GB" sz="1400" dirty="0" smtClean="0">
                <a:solidFill>
                  <a:srgbClr val="000000"/>
                </a:solidFill>
                <a:latin typeface="Calibri"/>
                <a:sym typeface="Symbol"/>
              </a:rPr>
              <a:t>nominal horizontal mounting</a:t>
            </a:r>
            <a:endParaRPr lang="en-US" sz="1400" dirty="0"/>
          </a:p>
        </p:txBody>
      </p:sp>
    </p:spTree>
    <p:extLst>
      <p:ext uri="{BB962C8B-B14F-4D97-AF65-F5344CB8AC3E}">
        <p14:creationId xmlns:p14="http://schemas.microsoft.com/office/powerpoint/2010/main" val="3105444179"/>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NMR </a:t>
              </a:r>
              <a:r>
                <a:rPr lang="en-US" sz="1800" b="1" err="1"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vs</a:t>
              </a:r>
              <a:r>
                <a:rPr lang="en-US" sz="1800" b="1"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 FMR</a:t>
              </a:r>
              <a:endParaRPr lang="en-US" sz="1800" b="1">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grpSp>
        <p:nvGrpSpPr>
          <p:cNvPr id="3" name="Group 2"/>
          <p:cNvGrpSpPr/>
          <p:nvPr/>
        </p:nvGrpSpPr>
        <p:grpSpPr>
          <a:xfrm>
            <a:off x="785070" y="332656"/>
            <a:ext cx="8662765" cy="3096344"/>
            <a:chOff x="785070" y="332656"/>
            <a:chExt cx="8662765" cy="3096344"/>
          </a:xfrm>
        </p:grpSpPr>
        <p:grpSp>
          <p:nvGrpSpPr>
            <p:cNvPr id="2" name="Group 1"/>
            <p:cNvGrpSpPr/>
            <p:nvPr/>
          </p:nvGrpSpPr>
          <p:grpSpPr>
            <a:xfrm>
              <a:off x="5565068" y="652733"/>
              <a:ext cx="3882767" cy="2704259"/>
              <a:chOff x="5489846" y="900802"/>
              <a:chExt cx="3882767" cy="2704259"/>
            </a:xfrm>
          </p:grpSpPr>
          <p:grpSp>
            <p:nvGrpSpPr>
              <p:cNvPr id="18" name="Group 17"/>
              <p:cNvGrpSpPr/>
              <p:nvPr/>
            </p:nvGrpSpPr>
            <p:grpSpPr>
              <a:xfrm>
                <a:off x="5489846" y="900802"/>
                <a:ext cx="3882767" cy="2704259"/>
                <a:chOff x="6650507" y="1988486"/>
                <a:chExt cx="3163033" cy="2242025"/>
              </a:xfrm>
            </p:grpSpPr>
            <p:pic>
              <p:nvPicPr>
                <p:cNvPr id="19" name="Picture 2" descr="C:\CERN\» Accelerators\PS\B-train\Marker - FMR\FMR test bench\FMR_signal dynamic0_4T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50507" y="1988486"/>
                  <a:ext cx="3163033" cy="2242025"/>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7465431" y="2721431"/>
                  <a:ext cx="644050" cy="255169"/>
                </a:xfrm>
                <a:prstGeom prst="rect">
                  <a:avLst/>
                </a:prstGeom>
                <a:solidFill>
                  <a:srgbClr val="FFFFFF"/>
                </a:solidFill>
              </p:spPr>
              <p:txBody>
                <a:bodyPr wrap="none">
                  <a:spAutoFit/>
                </a:bodyPr>
                <a:lstStyle/>
                <a:p>
                  <a:r>
                    <a:rPr lang="en-US" sz="1400" b="1" dirty="0" smtClean="0">
                      <a:solidFill>
                        <a:srgbClr val="00CC00"/>
                      </a:solidFill>
                      <a:latin typeface="Calibri" pitchFamily="34" charset="0"/>
                      <a:sym typeface="Symbol"/>
                    </a:rPr>
                    <a:t></a:t>
                  </a:r>
                  <a:r>
                    <a:rPr lang="en-US" sz="1400" b="1" dirty="0" smtClean="0">
                      <a:solidFill>
                        <a:srgbClr val="00CC00"/>
                      </a:solidFill>
                      <a:latin typeface="Calibri" pitchFamily="34" charset="0"/>
                    </a:rPr>
                    <a:t>100 </a:t>
                  </a:r>
                  <a:r>
                    <a:rPr lang="en-US" sz="1400" b="1" dirty="0" smtClean="0">
                      <a:solidFill>
                        <a:srgbClr val="00CC00"/>
                      </a:solidFill>
                      <a:latin typeface="Calibri" pitchFamily="34" charset="0"/>
                      <a:sym typeface="Symbol"/>
                    </a:rPr>
                    <a:t></a:t>
                  </a:r>
                  <a:r>
                    <a:rPr lang="en-US" sz="1400" b="1" dirty="0" smtClean="0">
                      <a:solidFill>
                        <a:srgbClr val="00CC00"/>
                      </a:solidFill>
                      <a:latin typeface="Calibri" pitchFamily="34" charset="0"/>
                    </a:rPr>
                    <a:t>T</a:t>
                  </a:r>
                  <a:endParaRPr lang="en-US" sz="1400" b="1" dirty="0">
                    <a:solidFill>
                      <a:srgbClr val="00CC00"/>
                    </a:solidFill>
                  </a:endParaRPr>
                </a:p>
              </p:txBody>
            </p:sp>
            <p:grpSp>
              <p:nvGrpSpPr>
                <p:cNvPr id="21" name="Group 20"/>
                <p:cNvGrpSpPr/>
                <p:nvPr/>
              </p:nvGrpSpPr>
              <p:grpSpPr>
                <a:xfrm>
                  <a:off x="7681143" y="3068960"/>
                  <a:ext cx="1438275" cy="45916"/>
                  <a:chOff x="2609399" y="3032956"/>
                  <a:chExt cx="1086802" cy="0"/>
                </a:xfrm>
              </p:grpSpPr>
              <p:cxnSp>
                <p:nvCxnSpPr>
                  <p:cNvPr id="22" name="Straight Arrow Connector 21"/>
                  <p:cNvCxnSpPr/>
                  <p:nvPr/>
                </p:nvCxnSpPr>
                <p:spPr bwMode="auto">
                  <a:xfrm>
                    <a:off x="2609399" y="3032956"/>
                    <a:ext cx="363381" cy="0"/>
                  </a:xfrm>
                  <a:prstGeom prst="straightConnector1">
                    <a:avLst/>
                  </a:prstGeom>
                  <a:solidFill>
                    <a:schemeClr val="accent1"/>
                  </a:solidFill>
                  <a:ln w="38100" cap="flat" cmpd="sng" algn="ctr">
                    <a:solidFill>
                      <a:srgbClr val="00CC00"/>
                    </a:solidFill>
                    <a:prstDash val="solid"/>
                    <a:round/>
                    <a:headEnd type="none" w="med" len="med"/>
                    <a:tailEnd type="triangle" w="med" len="med"/>
                  </a:ln>
                  <a:effectLst/>
                </p:spPr>
              </p:cxnSp>
              <p:cxnSp>
                <p:nvCxnSpPr>
                  <p:cNvPr id="23" name="Straight Arrow Connector 22"/>
                  <p:cNvCxnSpPr/>
                  <p:nvPr/>
                </p:nvCxnSpPr>
                <p:spPr bwMode="auto">
                  <a:xfrm flipH="1">
                    <a:off x="3332820" y="3032956"/>
                    <a:ext cx="363381" cy="0"/>
                  </a:xfrm>
                  <a:prstGeom prst="straightConnector1">
                    <a:avLst/>
                  </a:prstGeom>
                  <a:solidFill>
                    <a:schemeClr val="accent1"/>
                  </a:solidFill>
                  <a:ln w="38100" cap="flat" cmpd="sng" algn="ctr">
                    <a:solidFill>
                      <a:srgbClr val="00CC00"/>
                    </a:solidFill>
                    <a:prstDash val="solid"/>
                    <a:round/>
                    <a:headEnd type="none" w="med" len="med"/>
                    <a:tailEnd type="triangle" w="med" len="med"/>
                  </a:ln>
                  <a:effectLst/>
                </p:spPr>
              </p:cxnSp>
            </p:grpSp>
          </p:grpSp>
          <p:sp>
            <p:nvSpPr>
              <p:cNvPr id="31" name="Rectangle 11"/>
              <p:cNvSpPr>
                <a:spLocks noChangeArrowheads="1"/>
              </p:cNvSpPr>
              <p:nvPr/>
            </p:nvSpPr>
            <p:spPr bwMode="auto">
              <a:xfrm>
                <a:off x="6165784" y="3014252"/>
                <a:ext cx="339837" cy="215444"/>
              </a:xfrm>
              <a:prstGeom prst="rect">
                <a:avLst/>
              </a:prstGeom>
              <a:noFill/>
              <a:ln w="3175" algn="ctr">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p>
                <a:r>
                  <a:rPr lang="en-US" sz="1400" b="1" dirty="0" smtClean="0">
                    <a:latin typeface="Calibri" pitchFamily="34" charset="0"/>
                  </a:rPr>
                  <a:t>FMR</a:t>
                </a:r>
              </a:p>
            </p:txBody>
          </p:sp>
        </p:grpSp>
        <p:sp>
          <p:nvSpPr>
            <p:cNvPr id="32" name="Rectangle 11"/>
            <p:cNvSpPr>
              <a:spLocks noChangeArrowheads="1"/>
            </p:cNvSpPr>
            <p:nvPr/>
          </p:nvSpPr>
          <p:spPr bwMode="auto">
            <a:xfrm>
              <a:off x="1352600" y="332656"/>
              <a:ext cx="7775485"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r>
                <a:rPr lang="en-US" sz="1400" b="1" dirty="0" smtClean="0">
                  <a:latin typeface="Calibri" pitchFamily="34" charset="0"/>
                </a:rPr>
                <a:t>Sensor output during a field ramp </a:t>
              </a:r>
              <a:r>
                <a:rPr lang="en-US" sz="1400" b="1" dirty="0">
                  <a:latin typeface="Calibri" pitchFamily="34" charset="0"/>
                </a:rPr>
                <a:t>in </a:t>
              </a:r>
              <a:r>
                <a:rPr lang="en-US" sz="1400" b="1" dirty="0" smtClean="0">
                  <a:latin typeface="Calibri" pitchFamily="34" charset="0"/>
                </a:rPr>
                <a:t> “</a:t>
              </a:r>
              <a:r>
                <a:rPr lang="en-US" sz="1400" b="1" dirty="0">
                  <a:latin typeface="Calibri" pitchFamily="34" charset="0"/>
                </a:rPr>
                <a:t>marker mode</a:t>
              </a:r>
              <a:r>
                <a:rPr lang="en-US" sz="1400" b="1" dirty="0" smtClean="0">
                  <a:latin typeface="Calibri" pitchFamily="34" charset="0"/>
                </a:rPr>
                <a:t>” (fixed frequency excitation)</a:t>
              </a:r>
            </a:p>
          </p:txBody>
        </p:sp>
        <p:grpSp>
          <p:nvGrpSpPr>
            <p:cNvPr id="4" name="Group 3"/>
            <p:cNvGrpSpPr/>
            <p:nvPr/>
          </p:nvGrpSpPr>
          <p:grpSpPr>
            <a:xfrm>
              <a:off x="785070" y="649941"/>
              <a:ext cx="3896604" cy="2779059"/>
              <a:chOff x="785070" y="649941"/>
              <a:chExt cx="3896604" cy="2779059"/>
            </a:xfrm>
          </p:grpSpPr>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5070" y="649941"/>
                <a:ext cx="3896604" cy="2779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Rectangle 25"/>
              <p:cNvSpPr/>
              <p:nvPr/>
            </p:nvSpPr>
            <p:spPr>
              <a:xfrm>
                <a:off x="2763707" y="944724"/>
                <a:ext cx="764953" cy="307777"/>
              </a:xfrm>
              <a:prstGeom prst="rect">
                <a:avLst/>
              </a:prstGeom>
            </p:spPr>
            <p:txBody>
              <a:bodyPr wrap="none">
                <a:spAutoFit/>
              </a:bodyPr>
              <a:lstStyle/>
              <a:p>
                <a:r>
                  <a:rPr lang="en-US" sz="1400" b="1" dirty="0" smtClean="0">
                    <a:solidFill>
                      <a:srgbClr val="FFFF00"/>
                    </a:solidFill>
                    <a:latin typeface="Calibri" pitchFamily="34" charset="0"/>
                    <a:sym typeface="Symbol"/>
                  </a:rPr>
                  <a:t> </a:t>
                </a:r>
                <a:r>
                  <a:rPr lang="en-US" sz="1400" b="1" dirty="0" smtClean="0">
                    <a:solidFill>
                      <a:srgbClr val="FFFF00"/>
                    </a:solidFill>
                    <a:latin typeface="Calibri" pitchFamily="34" charset="0"/>
                  </a:rPr>
                  <a:t>10 </a:t>
                </a:r>
                <a:r>
                  <a:rPr lang="en-US" sz="1400" b="1" dirty="0" smtClean="0">
                    <a:solidFill>
                      <a:srgbClr val="FFFF00"/>
                    </a:solidFill>
                    <a:latin typeface="Calibri" pitchFamily="34" charset="0"/>
                    <a:sym typeface="Symbol"/>
                  </a:rPr>
                  <a:t></a:t>
                </a:r>
                <a:r>
                  <a:rPr lang="en-US" sz="1400" b="1" dirty="0" smtClean="0">
                    <a:solidFill>
                      <a:srgbClr val="FFFF00"/>
                    </a:solidFill>
                    <a:latin typeface="Calibri" pitchFamily="34" charset="0"/>
                  </a:rPr>
                  <a:t>T</a:t>
                </a:r>
                <a:endParaRPr lang="en-US" sz="1400" b="1" dirty="0">
                  <a:solidFill>
                    <a:srgbClr val="FFFF00"/>
                  </a:solidFill>
                </a:endParaRPr>
              </a:p>
            </p:txBody>
          </p:sp>
          <p:cxnSp>
            <p:nvCxnSpPr>
              <p:cNvPr id="27" name="Straight Arrow Connector 26"/>
              <p:cNvCxnSpPr/>
              <p:nvPr/>
            </p:nvCxnSpPr>
            <p:spPr bwMode="auto">
              <a:xfrm>
                <a:off x="1369467" y="1125957"/>
                <a:ext cx="595201" cy="0"/>
              </a:xfrm>
              <a:prstGeom prst="straightConnector1">
                <a:avLst/>
              </a:prstGeom>
              <a:solidFill>
                <a:schemeClr val="accent1"/>
              </a:solidFill>
              <a:ln w="38100" cap="flat" cmpd="sng" algn="ctr">
                <a:solidFill>
                  <a:srgbClr val="FFFF00"/>
                </a:solidFill>
                <a:prstDash val="solid"/>
                <a:round/>
                <a:headEnd type="none" w="med" len="med"/>
                <a:tailEnd type="triangle" w="med" len="med"/>
              </a:ln>
              <a:effectLst/>
            </p:spPr>
          </p:cxnSp>
          <p:cxnSp>
            <p:nvCxnSpPr>
              <p:cNvPr id="28" name="Straight Arrow Connector 27"/>
              <p:cNvCxnSpPr/>
              <p:nvPr/>
            </p:nvCxnSpPr>
            <p:spPr bwMode="auto">
              <a:xfrm flipH="1">
                <a:off x="2144688" y="1125957"/>
                <a:ext cx="595201" cy="0"/>
              </a:xfrm>
              <a:prstGeom prst="straightConnector1">
                <a:avLst/>
              </a:prstGeom>
              <a:solidFill>
                <a:schemeClr val="accent1"/>
              </a:solidFill>
              <a:ln w="38100" cap="flat" cmpd="sng" algn="ctr">
                <a:solidFill>
                  <a:srgbClr val="FFFF00"/>
                </a:solidFill>
                <a:prstDash val="solid"/>
                <a:round/>
                <a:headEnd type="none" w="med" len="med"/>
                <a:tailEnd type="triangle" w="med" len="med"/>
              </a:ln>
              <a:effectLst/>
            </p:spPr>
          </p:cxnSp>
          <p:cxnSp>
            <p:nvCxnSpPr>
              <p:cNvPr id="29" name="Straight Connector 28"/>
              <p:cNvCxnSpPr/>
              <p:nvPr/>
            </p:nvCxnSpPr>
            <p:spPr bwMode="auto">
              <a:xfrm>
                <a:off x="2000672" y="1003288"/>
                <a:ext cx="15202" cy="2188356"/>
              </a:xfrm>
              <a:prstGeom prst="line">
                <a:avLst/>
              </a:prstGeom>
              <a:solidFill>
                <a:schemeClr val="accent1"/>
              </a:solidFill>
              <a:ln w="6350" cap="flat" cmpd="sng" algn="ctr">
                <a:solidFill>
                  <a:srgbClr val="FFFF00"/>
                </a:solidFill>
                <a:prstDash val="dash"/>
                <a:round/>
                <a:headEnd type="none" w="med" len="med"/>
                <a:tailEnd type="none" w="med" len="med"/>
              </a:ln>
              <a:effectLst/>
            </p:spPr>
          </p:cxnSp>
          <p:cxnSp>
            <p:nvCxnSpPr>
              <p:cNvPr id="30" name="Straight Connector 29"/>
              <p:cNvCxnSpPr/>
              <p:nvPr/>
            </p:nvCxnSpPr>
            <p:spPr bwMode="auto">
              <a:xfrm>
                <a:off x="2108684" y="891220"/>
                <a:ext cx="15202" cy="2188356"/>
              </a:xfrm>
              <a:prstGeom prst="line">
                <a:avLst/>
              </a:prstGeom>
              <a:solidFill>
                <a:schemeClr val="accent1"/>
              </a:solidFill>
              <a:ln w="6350" cap="flat" cmpd="sng" algn="ctr">
                <a:solidFill>
                  <a:srgbClr val="FFFF00"/>
                </a:solidFill>
                <a:prstDash val="dash"/>
                <a:round/>
                <a:headEnd type="none" w="med" len="med"/>
                <a:tailEnd type="none" w="med" len="med"/>
              </a:ln>
              <a:effectLst/>
            </p:spPr>
          </p:cxnSp>
          <p:sp>
            <p:nvSpPr>
              <p:cNvPr id="33" name="Rectangle 11"/>
              <p:cNvSpPr>
                <a:spLocks noChangeArrowheads="1"/>
              </p:cNvSpPr>
              <p:nvPr/>
            </p:nvSpPr>
            <p:spPr bwMode="auto">
              <a:xfrm>
                <a:off x="3845409" y="2952172"/>
                <a:ext cx="376706" cy="2333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none" lIns="0" tIns="0" rIns="0" bIns="0">
                <a:spAutoFit/>
              </a:bodyPr>
              <a:lstStyle/>
              <a:p>
                <a:r>
                  <a:rPr lang="en-US" sz="1400" b="1" dirty="0" smtClean="0">
                    <a:solidFill>
                      <a:srgbClr val="FFFFFF"/>
                    </a:solidFill>
                    <a:latin typeface="Calibri" pitchFamily="34" charset="0"/>
                  </a:rPr>
                  <a:t>NMR</a:t>
                </a:r>
              </a:p>
            </p:txBody>
          </p:sp>
        </p:grpSp>
      </p:grpSp>
      <p:graphicFrame>
        <p:nvGraphicFramePr>
          <p:cNvPr id="35" name="Group 40"/>
          <p:cNvGraphicFramePr>
            <a:graphicFrameLocks noGrp="1"/>
          </p:cNvGraphicFramePr>
          <p:nvPr>
            <p:extLst>
              <p:ext uri="{D42A27DB-BD31-4B8C-83A1-F6EECF244321}">
                <p14:modId xmlns:p14="http://schemas.microsoft.com/office/powerpoint/2010/main" val="259147582"/>
              </p:ext>
            </p:extLst>
          </p:nvPr>
        </p:nvGraphicFramePr>
        <p:xfrm>
          <a:off x="452500" y="3681028"/>
          <a:ext cx="9087496" cy="2548345"/>
        </p:xfrm>
        <a:graphic>
          <a:graphicData uri="http://schemas.openxmlformats.org/drawingml/2006/table">
            <a:tbl>
              <a:tblPr/>
              <a:tblGrid>
                <a:gridCol w="986596"/>
                <a:gridCol w="3780420"/>
                <a:gridCol w="4320480"/>
              </a:tblGrid>
              <a:tr h="396043">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fr-FR" sz="1400" b="1" i="0" u="none" strike="noStrike" cap="none" normalizeH="0" baseline="0" dirty="0" smtClean="0">
                          <a:ln>
                            <a:noFill/>
                          </a:ln>
                          <a:solidFill>
                            <a:schemeClr val="tx1"/>
                          </a:solidFill>
                          <a:effectLst/>
                          <a:latin typeface="Tahoma" pitchFamily="34" charset="0"/>
                        </a:rPr>
                        <a:t>Marker</a:t>
                      </a: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2800" b="1" i="0" u="none" strike="noStrike" cap="none" normalizeH="0" baseline="0" smtClean="0">
                          <a:ln>
                            <a:noFill/>
                          </a:ln>
                          <a:solidFill>
                            <a:srgbClr val="FFFFFF"/>
                          </a:solidFill>
                          <a:effectLst/>
                          <a:latin typeface="Arial" charset="0"/>
                          <a:sym typeface="Wingdings" pitchFamily="2" charset="2"/>
                        </a:rPr>
                        <a:t></a:t>
                      </a:r>
                      <a:endParaRPr kumimoji="0" lang="fr-FR" sz="800" b="0" i="0" u="none" strike="noStrike" cap="none" normalizeH="0" baseline="0" smtClean="0">
                        <a:ln>
                          <a:noFill/>
                        </a:ln>
                        <a:solidFill>
                          <a:schemeClr val="tx1"/>
                        </a:solidFill>
                        <a:effectLst/>
                        <a:latin typeface="Times New Roman" pitchFamily="18" charset="0"/>
                      </a:endParaRPr>
                    </a:p>
                  </a:txBody>
                  <a:tcPr marL="0" marR="0" marT="0" marB="0" anchor="ctr" anchorCtr="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FF00"/>
                    </a:solidFill>
                  </a:tcPr>
                </a:tc>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2800" b="1" i="0" u="none" strike="noStrike" cap="none" normalizeH="0" baseline="0" smtClean="0">
                          <a:ln>
                            <a:noFill/>
                          </a:ln>
                          <a:solidFill>
                            <a:srgbClr val="FFFFFF"/>
                          </a:solidFill>
                          <a:effectLst/>
                          <a:latin typeface="Arial" charset="0"/>
                          <a:sym typeface="Wingdings" pitchFamily="2" charset="2"/>
                        </a:rPr>
                        <a:t></a:t>
                      </a:r>
                      <a:endParaRPr kumimoji="0" lang="fr-FR" sz="800" b="0" i="0" u="none" strike="noStrike" cap="none" normalizeH="0" baseline="0" smtClean="0">
                        <a:ln>
                          <a:noFill/>
                        </a:ln>
                        <a:solidFill>
                          <a:schemeClr val="tx1"/>
                        </a:solidFill>
                        <a:effectLst/>
                        <a:latin typeface="Times New Roman" pitchFamily="18" charset="0"/>
                      </a:endParaRPr>
                    </a:p>
                  </a:txBody>
                  <a:tcPr marL="0" marR="0" marT="0" marB="0" anchor="ctr" anchorCtr="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hlink"/>
                    </a:solidFill>
                  </a:tcPr>
                </a:tc>
              </a:tr>
              <a:tr h="96338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rgbClr val="000000"/>
                          </a:solidFill>
                          <a:effectLst/>
                          <a:latin typeface="Tahoma" pitchFamily="34" charset="0"/>
                          <a:cs typeface="Tahoma" pitchFamily="34" charset="0"/>
                        </a:rPr>
                        <a:t>NMR</a:t>
                      </a:r>
                      <a:endParaRPr kumimoji="0" lang="fr-FR" sz="1400" b="1" i="0" u="none" strike="noStrike" cap="none" normalizeH="0" baseline="0" smtClean="0">
                        <a:ln>
                          <a:noFill/>
                        </a:ln>
                        <a:solidFill>
                          <a:srgbClr val="000000"/>
                        </a:solidFill>
                        <a:effectLst/>
                        <a:latin typeface="Tahoma" pitchFamily="34" charset="0"/>
                        <a:cs typeface="Tahoma" pitchFamily="34" charset="0"/>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en-US" sz="1400" b="0" i="0" u="none" strike="noStrike" cap="none" normalizeH="0" baseline="0" dirty="0" smtClean="0">
                          <a:ln>
                            <a:noFill/>
                          </a:ln>
                          <a:solidFill>
                            <a:schemeClr val="tx1"/>
                          </a:solidFill>
                          <a:effectLst/>
                          <a:latin typeface="Tahoma" pitchFamily="34" charset="0"/>
                          <a:cs typeface="Tahoma" pitchFamily="34" charset="0"/>
                        </a:rPr>
                        <a:t>absolute reference (metrological standard)</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en-US" sz="1400" b="0" i="0" u="none" strike="noStrike" cap="none" normalizeH="0" baseline="0" dirty="0" smtClean="0">
                          <a:ln>
                            <a:noFill/>
                          </a:ln>
                          <a:solidFill>
                            <a:schemeClr val="tx1"/>
                          </a:solidFill>
                          <a:effectLst/>
                          <a:latin typeface="Tahoma" pitchFamily="34" charset="0"/>
                          <a:cs typeface="Tahoma" pitchFamily="34" charset="0"/>
                        </a:rPr>
                        <a:t>commercially available instrument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en-US" sz="1400" b="0" i="0" u="none" strike="noStrike" cap="none" normalizeH="0" baseline="0" dirty="0" smtClean="0">
                          <a:ln>
                            <a:noFill/>
                          </a:ln>
                          <a:solidFill>
                            <a:schemeClr val="tx1"/>
                          </a:solidFill>
                          <a:effectLst/>
                          <a:latin typeface="Tahoma" pitchFamily="34" charset="0"/>
                          <a:cs typeface="Tahoma" pitchFamily="34" charset="0"/>
                        </a:rPr>
                        <a:t>Requires </a:t>
                      </a:r>
                      <a:r>
                        <a:rPr kumimoji="0" lang="en-US" sz="1400" b="0" i="0" u="none" strike="noStrike" cap="none" normalizeH="0" baseline="0" dirty="0" smtClean="0">
                          <a:ln>
                            <a:noFill/>
                          </a:ln>
                          <a:solidFill>
                            <a:schemeClr val="tx1"/>
                          </a:solidFill>
                          <a:effectLst/>
                          <a:latin typeface="Tahoma" pitchFamily="34" charset="0"/>
                          <a:cs typeface="Tahoma" pitchFamily="34" charset="0"/>
                          <a:sym typeface="Symbol"/>
                        </a:rPr>
                        <a:t>B compensation</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en-US" sz="1400" b="0" i="0" u="none" strike="noStrike" cap="none" normalizeH="0" baseline="0" dirty="0" smtClean="0">
                          <a:ln>
                            <a:noFill/>
                          </a:ln>
                          <a:solidFill>
                            <a:schemeClr val="tx1"/>
                          </a:solidFill>
                          <a:effectLst/>
                          <a:latin typeface="Tahoma" pitchFamily="34" charset="0"/>
                          <a:cs typeface="Tahoma" pitchFamily="34" charset="0"/>
                        </a:rPr>
                        <a:t>limited ramp rate: 20 to 50 </a:t>
                      </a:r>
                      <a:r>
                        <a:rPr kumimoji="0" lang="en-US" sz="1400" b="0" i="0" u="none" strike="noStrike" cap="none" normalizeH="0" baseline="0" dirty="0" err="1" smtClean="0">
                          <a:ln>
                            <a:noFill/>
                          </a:ln>
                          <a:solidFill>
                            <a:schemeClr val="tx1"/>
                          </a:solidFill>
                          <a:effectLst/>
                          <a:latin typeface="Tahoma" pitchFamily="34" charset="0"/>
                          <a:cs typeface="Tahoma" pitchFamily="34" charset="0"/>
                        </a:rPr>
                        <a:t>mT</a:t>
                      </a:r>
                      <a:r>
                        <a:rPr kumimoji="0" lang="en-US" sz="1400" b="0" i="0" u="none" strike="noStrike" cap="none" normalizeH="0" baseline="0" dirty="0" smtClean="0">
                          <a:ln>
                            <a:noFill/>
                          </a:ln>
                          <a:solidFill>
                            <a:schemeClr val="tx1"/>
                          </a:solidFill>
                          <a:effectLst/>
                          <a:latin typeface="Tahoma" pitchFamily="34" charset="0"/>
                          <a:cs typeface="Tahoma" pitchFamily="34" charset="0"/>
                        </a:rPr>
                        <a:t>/s</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en-US" sz="1400" b="0" i="0" u="none" strike="noStrike" cap="none" normalizeH="0" baseline="0" dirty="0" smtClean="0">
                          <a:ln>
                            <a:noFill/>
                          </a:ln>
                          <a:solidFill>
                            <a:schemeClr val="tx1"/>
                          </a:solidFill>
                          <a:effectLst/>
                          <a:latin typeface="Tahoma" pitchFamily="34" charset="0"/>
                          <a:cs typeface="Tahoma" pitchFamily="34" charset="0"/>
                        </a:rPr>
                        <a:t>B</a:t>
                      </a:r>
                      <a:r>
                        <a:rPr kumimoji="0" lang="fr-FR" sz="1400" b="0" i="0" u="none" strike="noStrike" cap="none" normalizeH="0" baseline="0" dirty="0" smtClean="0">
                          <a:ln>
                            <a:noFill/>
                          </a:ln>
                          <a:solidFill>
                            <a:schemeClr val="tx1"/>
                          </a:solidFill>
                          <a:effectLst/>
                          <a:latin typeface="Tahoma" pitchFamily="34" charset="0"/>
                          <a:cs typeface="Tahoma" pitchFamily="34" charset="0"/>
                          <a:sym typeface="Symbol"/>
                        </a:rPr>
                        <a:t></a:t>
                      </a:r>
                      <a:r>
                        <a:rPr kumimoji="0" lang="fr-FR" sz="1400" b="0" i="0" u="none" strike="noStrike" cap="none" normalizeH="0" baseline="0" dirty="0" smtClean="0">
                          <a:ln>
                            <a:noFill/>
                          </a:ln>
                          <a:solidFill>
                            <a:schemeClr val="tx1"/>
                          </a:solidFill>
                          <a:effectLst/>
                          <a:latin typeface="Tahoma" pitchFamily="34" charset="0"/>
                          <a:cs typeface="Tahoma" pitchFamily="34" charset="0"/>
                        </a:rPr>
                        <a:t>43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mT</a:t>
                      </a:r>
                      <a:endParaRPr kumimoji="0" lang="en-US" sz="1400" b="0" i="0" u="none" strike="noStrike" cap="none" normalizeH="0" baseline="0" dirty="0" smtClean="0">
                        <a:ln>
                          <a:noFill/>
                        </a:ln>
                        <a:solidFill>
                          <a:schemeClr val="tx1"/>
                        </a:solidFill>
                        <a:effectLst/>
                        <a:latin typeface="Tahoma" pitchFamily="34" charset="0"/>
                        <a:cs typeface="Tahoma" pitchFamily="34" charset="0"/>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63385">
                <a:tc>
                  <a:txBody>
                    <a:bodyPr/>
                    <a:lstStyle/>
                    <a:p>
                      <a:pPr marL="0" marR="0" lvl="0" indent="0" algn="ctr" defTabSz="914400" rtl="0" eaLnBrk="0" fontAlgn="base" latinLnBrk="0" hangingPunct="0">
                        <a:lnSpc>
                          <a:spcPct val="100000"/>
                        </a:lnSpc>
                        <a:spcBef>
                          <a:spcPct val="50000"/>
                        </a:spcBef>
                        <a:spcAft>
                          <a:spcPct val="0"/>
                        </a:spcAft>
                        <a:buClrTx/>
                        <a:buSzTx/>
                        <a:buFontTx/>
                        <a:buNone/>
                        <a:tabLst/>
                      </a:pPr>
                      <a:r>
                        <a:rPr kumimoji="0" lang="en-US" sz="1400" b="1" i="0" u="none" strike="noStrike" cap="none" normalizeH="0" baseline="0" dirty="0" smtClean="0">
                          <a:ln>
                            <a:noFill/>
                          </a:ln>
                          <a:solidFill>
                            <a:schemeClr val="tx1"/>
                          </a:solidFill>
                          <a:effectLst/>
                          <a:latin typeface="Tahoma" pitchFamily="34" charset="0"/>
                          <a:cs typeface="Tahoma" pitchFamily="34" charset="0"/>
                        </a:rPr>
                        <a:t>FMR</a:t>
                      </a:r>
                      <a:br>
                        <a:rPr kumimoji="0" lang="en-US" sz="1400" b="1" i="0" u="none" strike="noStrike" cap="none" normalizeH="0" baseline="0" dirty="0" smtClean="0">
                          <a:ln>
                            <a:noFill/>
                          </a:ln>
                          <a:solidFill>
                            <a:schemeClr val="tx1"/>
                          </a:solidFill>
                          <a:effectLst/>
                          <a:latin typeface="Tahoma" pitchFamily="34" charset="0"/>
                          <a:cs typeface="Tahoma" pitchFamily="34" charset="0"/>
                        </a:rPr>
                      </a:br>
                      <a:r>
                        <a:rPr kumimoji="0" lang="en-US" sz="1000" b="0" i="0" u="none" strike="noStrike" cap="none" normalizeH="0" baseline="0" dirty="0" smtClean="0">
                          <a:ln>
                            <a:noFill/>
                          </a:ln>
                          <a:solidFill>
                            <a:schemeClr val="tx1"/>
                          </a:solidFill>
                          <a:effectLst/>
                          <a:latin typeface="Tahoma" pitchFamily="34" charset="0"/>
                          <a:cs typeface="Tahoma" pitchFamily="34" charset="0"/>
                        </a:rPr>
                        <a:t>single-crystal</a:t>
                      </a:r>
                      <a:endParaRPr kumimoji="0" lang="fr-FR" sz="1000" b="0" i="0" u="none" strike="noStrike" cap="none" normalizeH="0" baseline="0" dirty="0" smtClean="0">
                        <a:ln>
                          <a:noFill/>
                        </a:ln>
                        <a:solidFill>
                          <a:schemeClr val="tx1"/>
                        </a:solidFill>
                        <a:effectLst/>
                        <a:latin typeface="Tahoma" pitchFamily="34" charset="0"/>
                        <a:cs typeface="Tahoma" pitchFamily="34" charset="0"/>
                      </a:endParaRPr>
                    </a:p>
                  </a:txBody>
                  <a:tcPr marL="0" marR="0" marT="0" marB="0" anchor="ctr" anchorCtr="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defRPr/>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works</a:t>
                      </a:r>
                      <a:r>
                        <a:rPr kumimoji="0" lang="fr-FR" sz="1400" b="0" i="0" u="none" strike="noStrike" cap="none" normalizeH="0" baseline="0" dirty="0" smtClean="0">
                          <a:ln>
                            <a:noFill/>
                          </a:ln>
                          <a:solidFill>
                            <a:schemeClr val="tx1"/>
                          </a:solidFill>
                          <a:effectLst/>
                          <a:latin typeface="Tahoma" pitchFamily="34" charset="0"/>
                          <a:cs typeface="Tahoma" pitchFamily="34" charset="0"/>
                        </a:rPr>
                        <a:t> up to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several</a:t>
                      </a:r>
                      <a:r>
                        <a:rPr kumimoji="0" lang="fr-FR" sz="1400" b="0" i="0" u="none" strike="noStrike" cap="none" normalizeH="0" baseline="0" dirty="0" smtClean="0">
                          <a:ln>
                            <a:noFill/>
                          </a:ln>
                          <a:solidFill>
                            <a:schemeClr val="tx1"/>
                          </a:solidFill>
                          <a:effectLst/>
                          <a:latin typeface="Tahoma" pitchFamily="34" charset="0"/>
                          <a:cs typeface="Tahoma" pitchFamily="34" charset="0"/>
                        </a:rPr>
                        <a:t> T/s</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smtClean="0">
                          <a:ln>
                            <a:noFill/>
                          </a:ln>
                          <a:solidFill>
                            <a:schemeClr val="tx1"/>
                          </a:solidFill>
                          <a:effectLst/>
                          <a:latin typeface="Tahoma" pitchFamily="34" charset="0"/>
                          <a:cs typeface="Tahoma" pitchFamily="34" charset="0"/>
                        </a:rPr>
                        <a:t>simple direct acquisition of the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resonance</a:t>
                      </a:r>
                      <a:endParaRPr kumimoji="0" lang="fr-FR" sz="1400" b="0" i="0" u="none" strike="noStrike" cap="none" normalizeH="0" baseline="0" dirty="0" smtClean="0">
                        <a:ln>
                          <a:noFill/>
                        </a:ln>
                        <a:solidFill>
                          <a:schemeClr val="tx1"/>
                        </a:solidFill>
                        <a:effectLst/>
                        <a:latin typeface="Tahoma" pitchFamily="34" charset="0"/>
                        <a:cs typeface="Tahoma" pitchFamily="34" charset="0"/>
                      </a:endParaRP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commercially</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available</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sensor</a:t>
                      </a:r>
                      <a:endParaRPr kumimoji="0" lang="fr-FR" sz="1400" b="0" i="0" u="none" strike="noStrike" cap="none" normalizeH="0" baseline="0" dirty="0" smtClean="0">
                        <a:ln>
                          <a:noFill/>
                        </a:ln>
                        <a:solidFill>
                          <a:schemeClr val="tx1"/>
                        </a:solidFill>
                        <a:effectLst/>
                        <a:latin typeface="Tahoma" pitchFamily="34" charset="0"/>
                        <a:cs typeface="Tahoma" pitchFamily="34" charset="0"/>
                      </a:endParaRP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larger</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dynamic</a:t>
                      </a:r>
                      <a:r>
                        <a:rPr kumimoji="0" lang="fr-FR" sz="1400" b="0" i="0" u="none" strike="noStrike" cap="none" normalizeH="0" baseline="0" dirty="0" smtClean="0">
                          <a:ln>
                            <a:noFill/>
                          </a:ln>
                          <a:solidFill>
                            <a:schemeClr val="tx1"/>
                          </a:solidFill>
                          <a:effectLst/>
                          <a:latin typeface="Tahoma" pitchFamily="34" charset="0"/>
                          <a:cs typeface="Tahoma" pitchFamily="34" charset="0"/>
                        </a:rPr>
                        <a:t> range for a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given</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sensor</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br>
                        <a:rPr kumimoji="0" lang="fr-FR" sz="1400" b="0" i="0" u="none" strike="noStrike" cap="none" normalizeH="0" baseline="0" dirty="0" smtClean="0">
                          <a:ln>
                            <a:noFill/>
                          </a:ln>
                          <a:solidFill>
                            <a:schemeClr val="tx1"/>
                          </a:solidFill>
                          <a:effectLst/>
                          <a:latin typeface="Tahoma" pitchFamily="34" charset="0"/>
                          <a:cs typeface="Tahoma" pitchFamily="34" charset="0"/>
                        </a:rPr>
                      </a:br>
                      <a:r>
                        <a:rPr kumimoji="0" lang="fr-FR" sz="1400" b="0" i="0" u="none" strike="noStrike" cap="none" normalizeH="0" baseline="0" dirty="0" smtClean="0">
                          <a:ln>
                            <a:noFill/>
                          </a:ln>
                          <a:solidFill>
                            <a:schemeClr val="tx1"/>
                          </a:solidFill>
                          <a:effectLst/>
                          <a:latin typeface="Tahoma" pitchFamily="34" charset="0"/>
                          <a:cs typeface="Tahoma" pitchFamily="34" charset="0"/>
                        </a:rPr>
                        <a:t>(</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current</a:t>
                      </a:r>
                      <a:r>
                        <a:rPr kumimoji="0" lang="fr-FR" sz="1400" b="0" i="0" u="none" strike="noStrike" cap="none" normalizeH="0" baseline="0" dirty="0" smtClean="0">
                          <a:ln>
                            <a:noFill/>
                          </a:ln>
                          <a:solidFill>
                            <a:schemeClr val="tx1"/>
                          </a:solidFill>
                          <a:effectLst/>
                          <a:latin typeface="Tahoma" pitchFamily="34" charset="0"/>
                          <a:cs typeface="Tahoma" pitchFamily="34" charset="0"/>
                        </a:rPr>
                        <a:t> unit: 60-300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mT</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smtClean="0">
                          <a:ln>
                            <a:noFill/>
                          </a:ln>
                          <a:solidFill>
                            <a:schemeClr val="tx1"/>
                          </a:solidFill>
                          <a:effectLst/>
                          <a:latin typeface="Tahoma" pitchFamily="34" charset="0"/>
                          <a:cs typeface="Tahoma" pitchFamily="34" charset="0"/>
                        </a:rPr>
                        <a:t>B</a:t>
                      </a:r>
                      <a:r>
                        <a:rPr kumimoji="0" lang="fr-FR" sz="1400" b="0" i="0" u="none" strike="noStrike" cap="none" normalizeH="0" baseline="0" dirty="0" smtClean="0">
                          <a:ln>
                            <a:noFill/>
                          </a:ln>
                          <a:solidFill>
                            <a:schemeClr val="tx1"/>
                          </a:solidFill>
                          <a:effectLst/>
                          <a:latin typeface="Tahoma" pitchFamily="34" charset="0"/>
                          <a:cs typeface="Tahoma" pitchFamily="34" charset="0"/>
                          <a:sym typeface="Symbol"/>
                        </a:rPr>
                        <a:t></a:t>
                      </a:r>
                      <a:r>
                        <a:rPr kumimoji="0" lang="fr-FR" sz="1400" b="0" i="0" u="none" strike="noStrike" cap="none" normalizeH="0" baseline="0" dirty="0" smtClean="0">
                          <a:ln>
                            <a:noFill/>
                          </a:ln>
                          <a:solidFill>
                            <a:schemeClr val="tx1"/>
                          </a:solidFill>
                          <a:effectLst/>
                          <a:latin typeface="Tahoma" pitchFamily="34" charset="0"/>
                          <a:cs typeface="Tahoma" pitchFamily="34" charset="0"/>
                        </a:rPr>
                        <a:t>60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mT</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broader</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resonance</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peak</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needs</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complex</a:t>
                      </a:r>
                      <a:r>
                        <a:rPr kumimoji="0" lang="fr-FR" sz="1400" b="0" i="0" u="none" strike="noStrike" cap="none" normalizeH="0" baseline="0" dirty="0" smtClean="0">
                          <a:ln>
                            <a:noFill/>
                          </a:ln>
                          <a:solidFill>
                            <a:schemeClr val="tx1"/>
                          </a:solidFill>
                          <a:effectLst/>
                          <a:latin typeface="Tahoma" pitchFamily="34" charset="0"/>
                          <a:cs typeface="Tahoma" pitchFamily="34" charset="0"/>
                        </a:rPr>
                        <a:t> calibration</a:t>
                      </a:r>
                    </a:p>
                    <a:p>
                      <a:pPr marL="87313" marR="0" lvl="0" indent="-87313" algn="l" defTabSz="914400" rtl="0" eaLnBrk="0" fontAlgn="base" latinLnBrk="0" hangingPunct="0">
                        <a:lnSpc>
                          <a:spcPct val="100000"/>
                        </a:lnSpc>
                        <a:spcBef>
                          <a:spcPts val="0"/>
                        </a:spcBef>
                        <a:spcAft>
                          <a:spcPct val="0"/>
                        </a:spcAft>
                        <a:buClr>
                          <a:schemeClr val="tx1"/>
                        </a:buClr>
                        <a:buSzPts val="1400"/>
                        <a:buFont typeface="Arial" pitchFamily="34" charset="0"/>
                        <a:buChar char="•"/>
                        <a:tabLst/>
                      </a:pPr>
                      <a:r>
                        <a:rPr kumimoji="0" lang="fr-FR" sz="1400" b="0" i="0" u="none" strike="noStrike" cap="none" normalizeH="0" baseline="0" dirty="0" err="1" smtClean="0">
                          <a:ln>
                            <a:noFill/>
                          </a:ln>
                          <a:solidFill>
                            <a:schemeClr val="tx1"/>
                          </a:solidFill>
                          <a:effectLst/>
                          <a:latin typeface="Tahoma" pitchFamily="34" charset="0"/>
                          <a:cs typeface="Tahoma" pitchFamily="34" charset="0"/>
                        </a:rPr>
                        <a:t>temperature-dependent</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br>
                        <a:rPr kumimoji="0" lang="fr-FR" sz="1400" b="0" i="0" u="none" strike="noStrike" cap="none" normalizeH="0" baseline="0" dirty="0" smtClean="0">
                          <a:ln>
                            <a:noFill/>
                          </a:ln>
                          <a:solidFill>
                            <a:schemeClr val="tx1"/>
                          </a:solidFill>
                          <a:effectLst/>
                          <a:latin typeface="Tahoma" pitchFamily="34" charset="0"/>
                          <a:cs typeface="Tahoma" pitchFamily="34" charset="0"/>
                        </a:rPr>
                      </a:br>
                      <a:r>
                        <a:rPr kumimoji="0" lang="fr-FR" sz="1400" b="0" i="0" u="none" strike="noStrike" cap="none" normalizeH="0" baseline="0" dirty="0" smtClean="0">
                          <a:ln>
                            <a:noFill/>
                          </a:ln>
                          <a:solidFill>
                            <a:schemeClr val="tx1"/>
                          </a:solidFill>
                          <a:effectLst/>
                          <a:latin typeface="Tahoma" pitchFamily="34" charset="0"/>
                          <a:cs typeface="Tahoma" pitchFamily="34" charset="0"/>
                        </a:rPr>
                        <a:t>(must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be</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optimized</a:t>
                      </a:r>
                      <a:r>
                        <a:rPr kumimoji="0" lang="fr-FR" sz="1400" b="0" i="0" u="none" strike="noStrike" cap="none" normalizeH="0" baseline="0" dirty="0" smtClean="0">
                          <a:ln>
                            <a:noFill/>
                          </a:ln>
                          <a:solidFill>
                            <a:schemeClr val="tx1"/>
                          </a:solidFill>
                          <a:effectLst/>
                          <a:latin typeface="Tahoma" pitchFamily="34" charset="0"/>
                          <a:cs typeface="Tahoma" pitchFamily="34" charset="0"/>
                        </a:rPr>
                        <a:t> for a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target</a:t>
                      </a:r>
                      <a:r>
                        <a:rPr kumimoji="0" lang="fr-FR" sz="1400" b="0" i="0" u="none" strike="noStrike" cap="none" normalizeH="0" baseline="0" dirty="0" smtClean="0">
                          <a:ln>
                            <a:noFill/>
                          </a:ln>
                          <a:solidFill>
                            <a:schemeClr val="tx1"/>
                          </a:solidFill>
                          <a:effectLst/>
                          <a:latin typeface="Tahoma" pitchFamily="34" charset="0"/>
                          <a:cs typeface="Tahoma" pitchFamily="34" charset="0"/>
                        </a:rPr>
                        <a:t> </a:t>
                      </a:r>
                      <a:r>
                        <a:rPr kumimoji="0" lang="fr-FR" sz="1400" b="0" i="0" u="none" strike="noStrike" cap="none" normalizeH="0" baseline="0" dirty="0" err="1" smtClean="0">
                          <a:ln>
                            <a:noFill/>
                          </a:ln>
                          <a:solidFill>
                            <a:schemeClr val="tx1"/>
                          </a:solidFill>
                          <a:effectLst/>
                          <a:latin typeface="Tahoma" pitchFamily="34" charset="0"/>
                          <a:cs typeface="Tahoma" pitchFamily="34" charset="0"/>
                        </a:rPr>
                        <a:t>field</a:t>
                      </a:r>
                      <a:r>
                        <a:rPr kumimoji="0" lang="fr-FR" sz="1400" b="0" i="0" u="none" strike="noStrike" cap="none" normalizeH="0" baseline="0" dirty="0" smtClean="0">
                          <a:ln>
                            <a:noFill/>
                          </a:ln>
                          <a:solidFill>
                            <a:schemeClr val="tx1"/>
                          </a:solidFill>
                          <a:effectLst/>
                          <a:latin typeface="Tahoma" pitchFamily="34" charset="0"/>
                          <a:cs typeface="Tahoma" pitchFamily="34" charset="0"/>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4192551916"/>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Rectangle 1"/>
          <p:cNvSpPr/>
          <p:nvPr/>
        </p:nvSpPr>
        <p:spPr>
          <a:xfrm>
            <a:off x="1027760" y="2528900"/>
            <a:ext cx="7819769" cy="1077218"/>
          </a:xfrm>
          <a:prstGeom prst="rect">
            <a:avLst/>
          </a:prstGeom>
        </p:spPr>
        <p:txBody>
          <a:bodyPr wrap="none">
            <a:spAutoFit/>
          </a:bodyPr>
          <a:lstStyle/>
          <a:p>
            <a:r>
              <a:rPr lang="en-US" sz="6400" b="1" dirty="0" smtClean="0">
                <a:solidFill>
                  <a:srgbClr val="00B050"/>
                </a:solidFill>
                <a:latin typeface="Calibri" pitchFamily="34" charset="0"/>
                <a:cs typeface="Tahoma" pitchFamily="34" charset="0"/>
              </a:rPr>
              <a:t>Conclusions &amp; outlook</a:t>
            </a:r>
            <a:endParaRPr lang="en-GB" sz="6400" b="1" dirty="0">
              <a:solidFill>
                <a:srgbClr val="00B050"/>
              </a:solidFill>
            </a:endParaRPr>
          </a:p>
        </p:txBody>
      </p:sp>
    </p:spTree>
    <p:extLst>
      <p:ext uri="{BB962C8B-B14F-4D97-AF65-F5344CB8AC3E}">
        <p14:creationId xmlns:p14="http://schemas.microsoft.com/office/powerpoint/2010/main" val="2639909928"/>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3794"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Summary</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3797"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3798"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sp>
        <p:nvSpPr>
          <p:cNvPr id="32771" name="Rectangle 6"/>
          <p:cNvSpPr>
            <a:spLocks noChangeArrowheads="1"/>
          </p:cNvSpPr>
          <p:nvPr/>
        </p:nvSpPr>
        <p:spPr bwMode="auto">
          <a:xfrm>
            <a:off x="107441" y="368660"/>
            <a:ext cx="9598087" cy="5539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algn="l">
              <a:defRPr/>
            </a:pPr>
            <a:r>
              <a:rPr lang="en-GB" sz="1800" dirty="0" smtClean="0">
                <a:latin typeface="Calibri" pitchFamily="34" charset="0"/>
              </a:rPr>
              <a:t>Diagnostic Spy System:</a:t>
            </a:r>
          </a:p>
          <a:p>
            <a:pPr marL="179388" indent="-179388" algn="l">
              <a:buFontTx/>
              <a:buChar char="•"/>
              <a:defRPr/>
            </a:pPr>
            <a:r>
              <a:rPr lang="en-GB" sz="1800" dirty="0" smtClean="0">
                <a:latin typeface="Calibri" pitchFamily="34" charset="0"/>
              </a:rPr>
              <a:t>The system can be used to explain beam observations in terms of the magnetic response of U101. </a:t>
            </a:r>
            <a:r>
              <a:rPr lang="en-GB" sz="1800" dirty="0">
                <a:latin typeface="Calibri" pitchFamily="34" charset="0"/>
              </a:rPr>
              <a:t/>
            </a:r>
            <a:br>
              <a:rPr lang="en-GB" sz="1800" dirty="0">
                <a:latin typeface="Calibri" pitchFamily="34" charset="0"/>
              </a:rPr>
            </a:br>
            <a:r>
              <a:rPr lang="en-GB" sz="1800" dirty="0" smtClean="0">
                <a:latin typeface="Calibri" pitchFamily="34" charset="0"/>
              </a:rPr>
              <a:t>Indication obtained: </a:t>
            </a:r>
            <a:r>
              <a:rPr lang="en-GB" sz="1800" u="sng" dirty="0" smtClean="0">
                <a:latin typeface="Calibri" pitchFamily="34" charset="0"/>
              </a:rPr>
              <a:t>the tune drift on the flat top can be mitigated by controlling current overshoot</a:t>
            </a:r>
          </a:p>
          <a:p>
            <a:pPr marL="179388" indent="-179388" algn="l">
              <a:buFontTx/>
              <a:buChar char="•"/>
              <a:defRPr/>
            </a:pPr>
            <a:r>
              <a:rPr lang="en-GB" sz="1800" dirty="0" smtClean="0">
                <a:latin typeface="Calibri" pitchFamily="34" charset="0"/>
              </a:rPr>
              <a:t>Systematic correlations will continue to be investigated at the demand of Operation and Beam Physics teams. Other tests will proceed in parallel when possible (e.g. impact of eddy currents in the vacuum chambers).</a:t>
            </a:r>
          </a:p>
          <a:p>
            <a:pPr algn="l">
              <a:defRPr/>
            </a:pPr>
            <a:endParaRPr lang="en-GB" sz="1800" dirty="0" smtClean="0">
              <a:latin typeface="Calibri" pitchFamily="34" charset="0"/>
            </a:endParaRPr>
          </a:p>
          <a:p>
            <a:pPr algn="l">
              <a:defRPr/>
            </a:pPr>
            <a:r>
              <a:rPr lang="en-GB" sz="1800" dirty="0" smtClean="0">
                <a:latin typeface="Calibri" pitchFamily="34" charset="0"/>
              </a:rPr>
              <a:t>Upgraded B-train:</a:t>
            </a:r>
            <a:endParaRPr lang="en-GB" sz="1800" dirty="0">
              <a:latin typeface="Calibri" pitchFamily="34" charset="0"/>
            </a:endParaRPr>
          </a:p>
          <a:p>
            <a:pPr marL="179388" indent="-179388" algn="l">
              <a:buFontTx/>
              <a:buChar char="•"/>
              <a:defRPr/>
            </a:pPr>
            <a:r>
              <a:rPr lang="en-GB" sz="1800" dirty="0" smtClean="0">
                <a:latin typeface="Calibri" pitchFamily="34" charset="0"/>
              </a:rPr>
              <a:t>Prototypes of </a:t>
            </a:r>
            <a:r>
              <a:rPr lang="en-GB" sz="1800" dirty="0">
                <a:latin typeface="Calibri" pitchFamily="34" charset="0"/>
              </a:rPr>
              <a:t>sensors </a:t>
            </a:r>
            <a:r>
              <a:rPr lang="en-GB" sz="1800" dirty="0" smtClean="0">
                <a:latin typeface="Calibri" pitchFamily="34" charset="0"/>
              </a:rPr>
              <a:t>and electronic components and are being built and shall be tested in the next months</a:t>
            </a:r>
            <a:r>
              <a:rPr lang="en-GB" sz="1800" dirty="0">
                <a:latin typeface="Calibri" pitchFamily="34" charset="0"/>
              </a:rPr>
              <a:t>. When the </a:t>
            </a:r>
            <a:r>
              <a:rPr lang="en-GB" sz="1800" dirty="0" smtClean="0">
                <a:latin typeface="Calibri" pitchFamily="34" charset="0"/>
              </a:rPr>
              <a:t>existing B-train </a:t>
            </a:r>
            <a:r>
              <a:rPr lang="en-GB" sz="1800" dirty="0">
                <a:latin typeface="Calibri" pitchFamily="34" charset="0"/>
              </a:rPr>
              <a:t>appears to be inconsistent with the </a:t>
            </a:r>
            <a:r>
              <a:rPr lang="en-GB" sz="1800" dirty="0" smtClean="0">
                <a:latin typeface="Calibri" pitchFamily="34" charset="0"/>
              </a:rPr>
              <a:t>beam, we shall provide a simulation of the upgraded B(t) to validate the measurement. </a:t>
            </a:r>
          </a:p>
          <a:p>
            <a:pPr marL="179388" indent="-179388" algn="l">
              <a:buFontTx/>
              <a:buChar char="•"/>
              <a:defRPr/>
            </a:pPr>
            <a:endParaRPr lang="en-GB" sz="1800" dirty="0" smtClean="0">
              <a:latin typeface="Calibri" pitchFamily="34" charset="0"/>
            </a:endParaRPr>
          </a:p>
          <a:p>
            <a:pPr marL="179388" indent="-179388" algn="l">
              <a:buFontTx/>
              <a:buChar char="•"/>
              <a:defRPr/>
            </a:pPr>
            <a:r>
              <a:rPr lang="en-GB" sz="1800" dirty="0" smtClean="0">
                <a:latin typeface="Calibri" pitchFamily="34" charset="0"/>
              </a:rPr>
              <a:t>Detailed schedule of tests and requests of MD for 2012 is in preparation. Online tests involving generation and distribution of </a:t>
            </a:r>
            <a:r>
              <a:rPr lang="en-GB" sz="1800" i="1" dirty="0" smtClean="0">
                <a:latin typeface="Calibri" pitchFamily="34" charset="0"/>
              </a:rPr>
              <a:t>B(t) </a:t>
            </a:r>
            <a:r>
              <a:rPr lang="en-GB" sz="1800" dirty="0" smtClean="0">
                <a:latin typeface="Calibri" pitchFamily="34" charset="0"/>
              </a:rPr>
              <a:t>with both proton and ion beams should be carried out to validate the design before the 2013 shutdown. An extended period in which the old and new B-train work in parallel is foreseen in 2014.</a:t>
            </a:r>
          </a:p>
        </p:txBody>
      </p:sp>
    </p:spTree>
    <p:extLst>
      <p:ext uri="{BB962C8B-B14F-4D97-AF65-F5344CB8AC3E}">
        <p14:creationId xmlns:p14="http://schemas.microsoft.com/office/powerpoint/2010/main" val="329097321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6834" name="Rectangle 2"/>
          <p:cNvSpPr>
            <a:spLocks noChangeArrowheads="1"/>
          </p:cNvSpPr>
          <p:nvPr/>
        </p:nvSpPr>
        <p:spPr bwMode="auto">
          <a:xfrm>
            <a:off x="0" y="0"/>
            <a:ext cx="9906000" cy="260350"/>
          </a:xfrm>
          <a:prstGeom prst="rect">
            <a:avLst/>
          </a:prstGeom>
          <a:gradFill rotWithShape="1">
            <a:gsLst>
              <a:gs pos="0">
                <a:srgbClr val="000099"/>
              </a:gs>
              <a:gs pos="50000">
                <a:schemeClr val="accent1"/>
              </a:gs>
              <a:gs pos="100000">
                <a:srgbClr val="000099"/>
              </a:gs>
            </a:gsLst>
            <a:lin ang="5400000" scaled="1"/>
          </a:gradFill>
          <a:ln w="9525">
            <a:noFill/>
            <a:miter lim="800000"/>
            <a:headEnd type="none" w="sm" len="sm"/>
            <a:tailEnd type="none" w="sm" len="sm"/>
          </a:ln>
          <a:effectLst>
            <a:prstShdw prst="shdw17" dist="17961" dir="2700000">
              <a:srgbClr val="000099">
                <a:gamma/>
                <a:shade val="60000"/>
                <a:invGamma/>
              </a:srgbClr>
            </a:prstShdw>
          </a:effectLst>
        </p:spPr>
        <p:txBody>
          <a:bodyPr/>
          <a:lstStyle/>
          <a:p>
            <a:pPr>
              <a:lnSpc>
                <a:spcPct val="90000"/>
              </a:lnSpc>
              <a:spcBef>
                <a:spcPct val="0"/>
              </a:spcBef>
            </a:pPr>
            <a:r>
              <a:rPr lang="en-US" sz="1400" b="1">
                <a:solidFill>
                  <a:srgbClr val="FFFFFF"/>
                </a:solidFill>
                <a:effectLst>
                  <a:outerShdw blurRad="38100" dist="38100" dir="2700000" algn="tl">
                    <a:srgbClr val="000000"/>
                  </a:outerShdw>
                </a:effectLst>
                <a:latin typeface="Verdana" pitchFamily="34" charset="0"/>
              </a:rPr>
              <a:t>B-train working principle – dynamic marker</a:t>
            </a:r>
          </a:p>
        </p:txBody>
      </p:sp>
      <p:sp>
        <p:nvSpPr>
          <p:cNvPr id="105" name="TextBox 104"/>
          <p:cNvSpPr txBox="1"/>
          <p:nvPr/>
        </p:nvSpPr>
        <p:spPr>
          <a:xfrm>
            <a:off x="7780474" y="5421335"/>
            <a:ext cx="2093843" cy="83099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p:spPr>
        <p:txBody>
          <a:bodyPr wrap="none">
            <a:spAutoFit/>
          </a:bodyPr>
          <a:lstStyle/>
          <a:p>
            <a:pPr eaLnBrk="1" hangingPunct="1">
              <a:spcBef>
                <a:spcPct val="0"/>
              </a:spcBef>
              <a:defRPr/>
            </a:pPr>
            <a:r>
              <a:rPr lang="en-US" sz="1200" b="1" dirty="0">
                <a:latin typeface="+mj-lt"/>
                <a:cs typeface="Arial" charset="0"/>
              </a:rPr>
              <a:t>“PS pulses”</a:t>
            </a:r>
            <a:br>
              <a:rPr lang="en-US" sz="1200" b="1" dirty="0">
                <a:latin typeface="+mj-lt"/>
                <a:cs typeface="Arial" charset="0"/>
              </a:rPr>
            </a:br>
            <a:r>
              <a:rPr lang="en-US" sz="1200" b="1" dirty="0">
                <a:latin typeface="+mj-lt"/>
                <a:cs typeface="Arial" charset="0"/>
              </a:rPr>
              <a:t>(24 V, 1 </a:t>
            </a:r>
            <a:r>
              <a:rPr lang="en-US" sz="1200" b="1" dirty="0">
                <a:latin typeface="Symbol" pitchFamily="18" charset="2"/>
                <a:cs typeface="Arial" charset="0"/>
              </a:rPr>
              <a:t>m</a:t>
            </a:r>
            <a:r>
              <a:rPr lang="en-US" sz="1200" b="1" dirty="0">
                <a:latin typeface="+mj-lt"/>
                <a:cs typeface="Arial" charset="0"/>
              </a:rPr>
              <a:t>s)</a:t>
            </a:r>
          </a:p>
          <a:p>
            <a:pPr eaLnBrk="1" hangingPunct="1">
              <a:spcBef>
                <a:spcPct val="0"/>
              </a:spcBef>
              <a:defRPr/>
            </a:pPr>
            <a:r>
              <a:rPr lang="en-US" sz="1200" b="1" dirty="0">
                <a:latin typeface="+mj-lt"/>
                <a:cs typeface="Arial" charset="0"/>
              </a:rPr>
              <a:t>0.02, 0.1, 1 or 10 G/pulse</a:t>
            </a:r>
          </a:p>
          <a:p>
            <a:pPr eaLnBrk="1" hangingPunct="1">
              <a:spcBef>
                <a:spcPct val="0"/>
              </a:spcBef>
              <a:defRPr/>
            </a:pPr>
            <a:r>
              <a:rPr lang="en-US" sz="1200" b="1" i="1" dirty="0">
                <a:solidFill>
                  <a:schemeClr val="accent2">
                    <a:lumMod val="75000"/>
                  </a:schemeClr>
                </a:solidFill>
                <a:latin typeface="+mj-lt"/>
                <a:cs typeface="Arial" charset="0"/>
              </a:rPr>
              <a:t>digital tech from the ‘60s !</a:t>
            </a:r>
          </a:p>
        </p:txBody>
      </p:sp>
      <p:grpSp>
        <p:nvGrpSpPr>
          <p:cNvPr id="2146" name="Group 98"/>
          <p:cNvGrpSpPr>
            <a:grpSpLocks/>
          </p:cNvGrpSpPr>
          <p:nvPr/>
        </p:nvGrpSpPr>
        <p:grpSpPr bwMode="auto">
          <a:xfrm>
            <a:off x="-12700" y="646112"/>
            <a:ext cx="7705725" cy="5591175"/>
            <a:chOff x="-8" y="407"/>
            <a:chExt cx="4854" cy="3522"/>
          </a:xfrm>
        </p:grpSpPr>
        <p:cxnSp>
          <p:nvCxnSpPr>
            <p:cNvPr id="2053" name="AutoShape 27"/>
            <p:cNvCxnSpPr>
              <a:cxnSpLocks noChangeShapeType="1"/>
            </p:cNvCxnSpPr>
            <p:nvPr/>
          </p:nvCxnSpPr>
          <p:spPr bwMode="auto">
            <a:xfrm flipH="1" flipV="1">
              <a:off x="875" y="414"/>
              <a:ext cx="16" cy="2573"/>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54" name="AutoShape 28"/>
            <p:cNvCxnSpPr>
              <a:cxnSpLocks noChangeShapeType="1"/>
            </p:cNvCxnSpPr>
            <p:nvPr/>
          </p:nvCxnSpPr>
          <p:spPr bwMode="auto">
            <a:xfrm flipV="1">
              <a:off x="684" y="2876"/>
              <a:ext cx="4150" cy="1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
          <p:nvSpPr>
            <p:cNvPr id="2055" name="Text Box 29"/>
            <p:cNvSpPr txBox="1">
              <a:spLocks noChangeArrowheads="1"/>
            </p:cNvSpPr>
            <p:nvPr/>
          </p:nvSpPr>
          <p:spPr bwMode="auto">
            <a:xfrm>
              <a:off x="320" y="501"/>
              <a:ext cx="364"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charset="0"/>
                </a:rPr>
                <a:t>B</a:t>
              </a:r>
              <a:r>
                <a:rPr lang="en-US" sz="1800" b="1" i="1" baseline="-25000">
                  <a:cs typeface="Arial" charset="0"/>
                </a:rPr>
                <a:t>flat top</a:t>
              </a:r>
              <a:r>
                <a:rPr lang="en-US" sz="1800">
                  <a:cs typeface="Arial" charset="0"/>
                </a:rPr>
                <a:t> </a:t>
              </a:r>
              <a:endParaRPr lang="en-US">
                <a:cs typeface="Arial" charset="0"/>
              </a:endParaRPr>
            </a:p>
          </p:txBody>
        </p:sp>
        <p:sp>
          <p:nvSpPr>
            <p:cNvPr id="2056" name="Text Box 30"/>
            <p:cNvSpPr txBox="1">
              <a:spLocks noChangeArrowheads="1"/>
            </p:cNvSpPr>
            <p:nvPr/>
          </p:nvSpPr>
          <p:spPr bwMode="auto">
            <a:xfrm>
              <a:off x="4526" y="2849"/>
              <a:ext cx="256"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charset="0"/>
                </a:rPr>
                <a:t>time</a:t>
              </a:r>
              <a:endParaRPr lang="en-US">
                <a:cs typeface="Arial" charset="0"/>
              </a:endParaRPr>
            </a:p>
          </p:txBody>
        </p:sp>
        <p:cxnSp>
          <p:nvCxnSpPr>
            <p:cNvPr id="2057" name="AutoShape 31"/>
            <p:cNvCxnSpPr>
              <a:cxnSpLocks noChangeShapeType="1"/>
            </p:cNvCxnSpPr>
            <p:nvPr/>
          </p:nvCxnSpPr>
          <p:spPr bwMode="auto">
            <a:xfrm>
              <a:off x="819" y="2725"/>
              <a:ext cx="3891" cy="0"/>
            </a:xfrm>
            <a:prstGeom prst="straightConnector1">
              <a:avLst/>
            </a:prstGeom>
            <a:noFill/>
            <a:ln w="19050">
              <a:solidFill>
                <a:srgbClr val="A5A5A5"/>
              </a:solidFill>
              <a:prstDash val="dash"/>
              <a:round/>
              <a:headEnd/>
              <a:tailEnd/>
            </a:ln>
            <a:extLst>
              <a:ext uri="{909E8E84-426E-40DD-AFC4-6F175D3DCCD1}">
                <a14:hiddenFill xmlns:a14="http://schemas.microsoft.com/office/drawing/2010/main">
                  <a:noFill/>
                </a14:hiddenFill>
              </a:ext>
            </a:extLst>
          </p:spPr>
        </p:cxnSp>
        <p:cxnSp>
          <p:nvCxnSpPr>
            <p:cNvPr id="2058" name="AutoShape 32"/>
            <p:cNvCxnSpPr>
              <a:cxnSpLocks noChangeShapeType="1"/>
            </p:cNvCxnSpPr>
            <p:nvPr/>
          </p:nvCxnSpPr>
          <p:spPr bwMode="auto">
            <a:xfrm>
              <a:off x="819" y="615"/>
              <a:ext cx="2250" cy="0"/>
            </a:xfrm>
            <a:prstGeom prst="straightConnector1">
              <a:avLst/>
            </a:prstGeom>
            <a:noFill/>
            <a:ln w="19050">
              <a:solidFill>
                <a:srgbClr val="A5A5A5"/>
              </a:solidFill>
              <a:prstDash val="dash"/>
              <a:round/>
              <a:headEnd/>
              <a:tailEnd/>
            </a:ln>
            <a:extLst>
              <a:ext uri="{909E8E84-426E-40DD-AFC4-6F175D3DCCD1}">
                <a14:hiddenFill xmlns:a14="http://schemas.microsoft.com/office/drawing/2010/main">
                  <a:noFill/>
                </a14:hiddenFill>
              </a:ext>
            </a:extLst>
          </p:spPr>
        </p:cxnSp>
        <p:sp>
          <p:nvSpPr>
            <p:cNvPr id="2059" name="Freeform 33"/>
            <p:cNvSpPr>
              <a:spLocks/>
            </p:cNvSpPr>
            <p:nvPr/>
          </p:nvSpPr>
          <p:spPr bwMode="auto">
            <a:xfrm>
              <a:off x="829" y="572"/>
              <a:ext cx="3197" cy="2145"/>
            </a:xfrm>
            <a:custGeom>
              <a:avLst/>
              <a:gdLst>
                <a:gd name="T0" fmla="*/ 0 w 7992"/>
                <a:gd name="T1" fmla="*/ 3405188 h 5363"/>
                <a:gd name="T2" fmla="*/ 1351502 w 7992"/>
                <a:gd name="T3" fmla="*/ 3405188 h 5363"/>
                <a:gd name="T4" fmla="*/ 2768420 w 7992"/>
                <a:gd name="T5" fmla="*/ 0 h 5363"/>
                <a:gd name="T6" fmla="*/ 2879563 w 7992"/>
                <a:gd name="T7" fmla="*/ 93971 h 5363"/>
                <a:gd name="T8" fmla="*/ 2930371 w 7992"/>
                <a:gd name="T9" fmla="*/ 26033 h 5363"/>
                <a:gd name="T10" fmla="*/ 3050406 w 7992"/>
                <a:gd name="T11" fmla="*/ 77463 h 5363"/>
                <a:gd name="T12" fmla="*/ 3169806 w 7992"/>
                <a:gd name="T13" fmla="*/ 51430 h 5363"/>
                <a:gd name="T14" fmla="*/ 3999252 w 7992"/>
                <a:gd name="T15" fmla="*/ 55240 h 5363"/>
                <a:gd name="T16" fmla="*/ 4588628 w 7992"/>
                <a:gd name="T17" fmla="*/ 3405188 h 5363"/>
                <a:gd name="T18" fmla="*/ 5075753 w 7992"/>
                <a:gd name="T19" fmla="*/ 3405188 h 53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992"/>
                <a:gd name="T31" fmla="*/ 0 h 5363"/>
                <a:gd name="T32" fmla="*/ 7992 w 7992"/>
                <a:gd name="T33" fmla="*/ 5363 h 536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992" h="5363">
                  <a:moveTo>
                    <a:pt x="0" y="5363"/>
                  </a:moveTo>
                  <a:lnTo>
                    <a:pt x="2128" y="5363"/>
                  </a:lnTo>
                  <a:lnTo>
                    <a:pt x="4359" y="0"/>
                  </a:lnTo>
                  <a:lnTo>
                    <a:pt x="4534" y="148"/>
                  </a:lnTo>
                  <a:lnTo>
                    <a:pt x="4614" y="41"/>
                  </a:lnTo>
                  <a:lnTo>
                    <a:pt x="4803" y="122"/>
                  </a:lnTo>
                  <a:lnTo>
                    <a:pt x="4991" y="81"/>
                  </a:lnTo>
                  <a:lnTo>
                    <a:pt x="6297" y="87"/>
                  </a:lnTo>
                  <a:lnTo>
                    <a:pt x="7225" y="5363"/>
                  </a:lnTo>
                  <a:lnTo>
                    <a:pt x="7992" y="5363"/>
                  </a:lnTo>
                </a:path>
              </a:pathLst>
            </a:custGeom>
            <a:noFill/>
            <a:ln w="38100">
              <a:solidFill>
                <a:srgbClr val="C0504D"/>
              </a:solidFill>
              <a:round/>
              <a:headEnd/>
              <a:tailEn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2060" name="Text Box 34"/>
            <p:cNvSpPr txBox="1">
              <a:spLocks noChangeArrowheads="1"/>
            </p:cNvSpPr>
            <p:nvPr/>
          </p:nvSpPr>
          <p:spPr bwMode="auto">
            <a:xfrm>
              <a:off x="962" y="407"/>
              <a:ext cx="232"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charset="0"/>
                </a:rPr>
                <a:t>B(t)</a:t>
              </a:r>
              <a:endParaRPr lang="en-US">
                <a:cs typeface="Arial" charset="0"/>
              </a:endParaRPr>
            </a:p>
          </p:txBody>
        </p:sp>
        <p:sp>
          <p:nvSpPr>
            <p:cNvPr id="2061" name="Text Box 35"/>
            <p:cNvSpPr txBox="1">
              <a:spLocks noChangeArrowheads="1"/>
            </p:cNvSpPr>
            <p:nvPr/>
          </p:nvSpPr>
          <p:spPr bwMode="auto">
            <a:xfrm>
              <a:off x="240" y="2589"/>
              <a:ext cx="507" cy="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charset="0"/>
                </a:rPr>
                <a:t>B</a:t>
              </a:r>
              <a:r>
                <a:rPr lang="en-US" sz="1800" b="1" i="1" baseline="-25000">
                  <a:cs typeface="Arial" charset="0"/>
                </a:rPr>
                <a:t>flat bottom</a:t>
              </a:r>
              <a:r>
                <a:rPr lang="en-US" sz="1800">
                  <a:cs typeface="Arial" charset="0"/>
                </a:rPr>
                <a:t> </a:t>
              </a:r>
              <a:endParaRPr lang="en-US">
                <a:cs typeface="Arial" charset="0"/>
              </a:endParaRPr>
            </a:p>
          </p:txBody>
        </p:sp>
        <p:cxnSp>
          <p:nvCxnSpPr>
            <p:cNvPr id="2063" name="AutoShape 37"/>
            <p:cNvCxnSpPr>
              <a:cxnSpLocks noChangeShapeType="1"/>
            </p:cNvCxnSpPr>
            <p:nvPr/>
          </p:nvCxnSpPr>
          <p:spPr bwMode="auto">
            <a:xfrm>
              <a:off x="1778" y="2433"/>
              <a:ext cx="5" cy="498"/>
            </a:xfrm>
            <a:prstGeom prst="straightConnector1">
              <a:avLst/>
            </a:prstGeom>
            <a:noFill/>
            <a:ln w="19050">
              <a:solidFill>
                <a:srgbClr val="A5A5A5"/>
              </a:solidFill>
              <a:prstDash val="dash"/>
              <a:round/>
              <a:headEnd/>
              <a:tailEnd/>
            </a:ln>
            <a:extLst>
              <a:ext uri="{909E8E84-426E-40DD-AFC4-6F175D3DCCD1}">
                <a14:hiddenFill xmlns:a14="http://schemas.microsoft.com/office/drawing/2010/main">
                  <a:noFill/>
                </a14:hiddenFill>
              </a:ext>
            </a:extLst>
          </p:spPr>
        </p:cxnSp>
        <p:sp>
          <p:nvSpPr>
            <p:cNvPr id="2064" name="Text Box 38"/>
            <p:cNvSpPr txBox="1">
              <a:spLocks noChangeArrowheads="1"/>
            </p:cNvSpPr>
            <p:nvPr/>
          </p:nvSpPr>
          <p:spPr bwMode="auto">
            <a:xfrm>
              <a:off x="1667" y="2849"/>
              <a:ext cx="8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800" b="1" i="1">
                  <a:cs typeface="Arial" charset="0"/>
                </a:rPr>
                <a:t>t</a:t>
              </a:r>
              <a:r>
                <a:rPr lang="en-US" sz="1800" b="1" i="1" baseline="-25000">
                  <a:cs typeface="Arial" charset="0"/>
                </a:rPr>
                <a:t>1</a:t>
              </a:r>
              <a:endParaRPr lang="en-US">
                <a:cs typeface="Arial" charset="0"/>
              </a:endParaRPr>
            </a:p>
          </p:txBody>
        </p:sp>
        <p:sp>
          <p:nvSpPr>
            <p:cNvPr id="2066" name="Text Box 40"/>
            <p:cNvSpPr txBox="1">
              <a:spLocks noChangeArrowheads="1"/>
            </p:cNvSpPr>
            <p:nvPr/>
          </p:nvSpPr>
          <p:spPr bwMode="auto">
            <a:xfrm>
              <a:off x="1134" y="2401"/>
              <a:ext cx="509"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400" b="1" i="1">
                  <a:solidFill>
                    <a:srgbClr val="0070C0"/>
                  </a:solidFill>
                  <a:latin typeface="Tahoma" pitchFamily="34" charset="0"/>
                  <a:cs typeface="Arial" charset="0"/>
                </a:rPr>
                <a:t>marker 1</a:t>
              </a:r>
              <a:endParaRPr lang="en-US">
                <a:cs typeface="Arial" charset="0"/>
              </a:endParaRPr>
            </a:p>
          </p:txBody>
        </p:sp>
        <p:sp>
          <p:nvSpPr>
            <p:cNvPr id="2068" name="Text Box 42"/>
            <p:cNvSpPr txBox="1">
              <a:spLocks noChangeArrowheads="1"/>
            </p:cNvSpPr>
            <p:nvPr/>
          </p:nvSpPr>
          <p:spPr bwMode="auto">
            <a:xfrm>
              <a:off x="1011" y="1118"/>
              <a:ext cx="1061" cy="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400" b="1" i="1">
                  <a:solidFill>
                    <a:srgbClr val="0070C0"/>
                  </a:solidFill>
                  <a:latin typeface="Tahoma" pitchFamily="34" charset="0"/>
                  <a:cs typeface="Arial" charset="0"/>
                </a:rPr>
                <a:t>coil measurement</a:t>
              </a:r>
              <a:br>
                <a:rPr lang="en-US" sz="1400" b="1" i="1">
                  <a:solidFill>
                    <a:srgbClr val="0070C0"/>
                  </a:solidFill>
                  <a:latin typeface="Tahoma" pitchFamily="34" charset="0"/>
                  <a:cs typeface="Arial" charset="0"/>
                </a:rPr>
              </a:br>
              <a:r>
                <a:rPr lang="en-US" sz="1400" b="1" i="1">
                  <a:solidFill>
                    <a:srgbClr val="0070C0"/>
                  </a:solidFill>
                  <a:latin typeface="Tahoma" pitchFamily="34" charset="0"/>
                  <a:cs typeface="Arial" charset="0"/>
                </a:rPr>
                <a:t>Ḃ=-V</a:t>
              </a:r>
              <a:r>
                <a:rPr lang="en-US" sz="1400" b="1" i="1" baseline="-25000">
                  <a:solidFill>
                    <a:srgbClr val="0070C0"/>
                  </a:solidFill>
                  <a:latin typeface="Tahoma" pitchFamily="34" charset="0"/>
                  <a:cs typeface="Arial" charset="0"/>
                </a:rPr>
                <a:t>coil</a:t>
              </a:r>
              <a:r>
                <a:rPr lang="en-US" sz="1400" b="1" i="1">
                  <a:solidFill>
                    <a:srgbClr val="0070C0"/>
                  </a:solidFill>
                  <a:latin typeface="Tahoma" pitchFamily="34" charset="0"/>
                  <a:cs typeface="Arial" charset="0"/>
                </a:rPr>
                <a:t>/A</a:t>
              </a:r>
              <a:r>
                <a:rPr lang="en-US" sz="1400" b="1" i="1" baseline="-25000">
                  <a:solidFill>
                    <a:srgbClr val="0070C0"/>
                  </a:solidFill>
                  <a:latin typeface="Tahoma" pitchFamily="34" charset="0"/>
                  <a:cs typeface="Arial" charset="0"/>
                </a:rPr>
                <a:t>coil</a:t>
              </a:r>
              <a:endParaRPr lang="en-US">
                <a:cs typeface="Arial" charset="0"/>
              </a:endParaRPr>
            </a:p>
          </p:txBody>
        </p:sp>
        <p:sp>
          <p:nvSpPr>
            <p:cNvPr id="2069" name="Freeform 43"/>
            <p:cNvSpPr>
              <a:spLocks/>
            </p:cNvSpPr>
            <p:nvPr/>
          </p:nvSpPr>
          <p:spPr bwMode="auto">
            <a:xfrm flipH="1">
              <a:off x="1714" y="1275"/>
              <a:ext cx="453" cy="204"/>
            </a:xfrm>
            <a:custGeom>
              <a:avLst/>
              <a:gdLst>
                <a:gd name="T0" fmla="*/ 2147483647 w 727"/>
                <a:gd name="T1" fmla="*/ 0 h 387"/>
                <a:gd name="T2" fmla="*/ 0 w 727"/>
                <a:gd name="T3" fmla="*/ 2147483647 h 387"/>
                <a:gd name="T4" fmla="*/ 0 60000 65536"/>
                <a:gd name="T5" fmla="*/ 0 60000 65536"/>
                <a:gd name="T6" fmla="*/ 0 w 727"/>
                <a:gd name="T7" fmla="*/ 0 h 387"/>
                <a:gd name="T8" fmla="*/ 727 w 727"/>
                <a:gd name="T9" fmla="*/ 387 h 387"/>
              </a:gdLst>
              <a:ahLst/>
              <a:cxnLst>
                <a:cxn ang="T4">
                  <a:pos x="T0" y="T1"/>
                </a:cxn>
                <a:cxn ang="T5">
                  <a:pos x="T2" y="T3"/>
                </a:cxn>
              </a:cxnLst>
              <a:rect l="T6" t="T7" r="T8" b="T9"/>
              <a:pathLst>
                <a:path w="727" h="387">
                  <a:moveTo>
                    <a:pt x="727" y="0"/>
                  </a:moveTo>
                  <a:cubicBezTo>
                    <a:pt x="606" y="64"/>
                    <a:pt x="151" y="307"/>
                    <a:pt x="0" y="387"/>
                  </a:cubicBezTo>
                </a:path>
              </a:pathLst>
            </a:custGeom>
            <a:noFill/>
            <a:ln w="19050">
              <a:solidFill>
                <a:srgbClr val="1F497D"/>
              </a:solidFill>
              <a:round/>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fr-FR"/>
            </a:p>
          </p:txBody>
        </p:sp>
        <p:sp>
          <p:nvSpPr>
            <p:cNvPr id="6188" name="AutoShape 44"/>
            <p:cNvSpPr>
              <a:spLocks noChangeArrowheads="1"/>
            </p:cNvSpPr>
            <p:nvPr/>
          </p:nvSpPr>
          <p:spPr bwMode="auto">
            <a:xfrm>
              <a:off x="1683" y="2333"/>
              <a:ext cx="204" cy="231"/>
            </a:xfrm>
            <a:prstGeom prst="star5">
              <a:avLst/>
            </a:prstGeom>
            <a:solidFill>
              <a:srgbClr val="FFFFFF"/>
            </a:solidFill>
            <a:ln w="9525">
              <a:solidFill>
                <a:srgbClr val="000000"/>
              </a:solidFill>
              <a:miter lim="800000"/>
              <a:headEnd/>
              <a:tailEnd/>
            </a:ln>
          </p:spPr>
          <p:txBody>
            <a:bodyPr lIns="0" tIns="0" rIns="0" bIns="0"/>
            <a:lstStyle/>
            <a:p>
              <a:pPr algn="l" eaLnBrk="1" hangingPunct="1">
                <a:spcBef>
                  <a:spcPct val="0"/>
                </a:spcBef>
                <a:defRPr/>
              </a:pPr>
              <a:endParaRPr lang="en-US">
                <a:cs typeface="Arial" charset="0"/>
              </a:endParaRPr>
            </a:p>
          </p:txBody>
        </p:sp>
        <p:cxnSp>
          <p:nvCxnSpPr>
            <p:cNvPr id="2082" name="AutoShape 46"/>
            <p:cNvCxnSpPr>
              <a:cxnSpLocks noChangeShapeType="1"/>
            </p:cNvCxnSpPr>
            <p:nvPr/>
          </p:nvCxnSpPr>
          <p:spPr bwMode="auto">
            <a:xfrm flipV="1">
              <a:off x="903" y="3216"/>
              <a:ext cx="0" cy="3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83" name="AutoShape 47"/>
            <p:cNvCxnSpPr>
              <a:cxnSpLocks noChangeShapeType="1"/>
            </p:cNvCxnSpPr>
            <p:nvPr/>
          </p:nvCxnSpPr>
          <p:spPr bwMode="auto">
            <a:xfrm flipV="1">
              <a:off x="693" y="3524"/>
              <a:ext cx="4150" cy="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084" name="AutoShape 48"/>
            <p:cNvCxnSpPr>
              <a:cxnSpLocks noChangeShapeType="1"/>
            </p:cNvCxnSpPr>
            <p:nvPr/>
          </p:nvCxnSpPr>
          <p:spPr bwMode="auto">
            <a:xfrm flipV="1">
              <a:off x="903" y="3524"/>
              <a:ext cx="3623" cy="8"/>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85" name="AutoShape 49"/>
            <p:cNvCxnSpPr>
              <a:cxnSpLocks noChangeShapeType="1"/>
            </p:cNvCxnSpPr>
            <p:nvPr/>
          </p:nvCxnSpPr>
          <p:spPr bwMode="auto">
            <a:xfrm flipH="1" flipV="1">
              <a:off x="1124" y="3256"/>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86" name="AutoShape 50"/>
            <p:cNvCxnSpPr>
              <a:cxnSpLocks noChangeShapeType="1"/>
            </p:cNvCxnSpPr>
            <p:nvPr/>
          </p:nvCxnSpPr>
          <p:spPr bwMode="auto">
            <a:xfrm flipH="1" flipV="1">
              <a:off x="1079" y="3256"/>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87" name="AutoShape 51"/>
            <p:cNvCxnSpPr>
              <a:cxnSpLocks noChangeShapeType="1"/>
            </p:cNvCxnSpPr>
            <p:nvPr/>
          </p:nvCxnSpPr>
          <p:spPr bwMode="auto">
            <a:xfrm flipH="1" flipV="1">
              <a:off x="1170" y="3256"/>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88" name="AutoShape 52"/>
            <p:cNvCxnSpPr>
              <a:cxnSpLocks noChangeShapeType="1"/>
            </p:cNvCxnSpPr>
            <p:nvPr/>
          </p:nvCxnSpPr>
          <p:spPr bwMode="auto">
            <a:xfrm flipH="1" flipV="1">
              <a:off x="1789"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89" name="AutoShape 53"/>
            <p:cNvCxnSpPr>
              <a:cxnSpLocks noChangeShapeType="1"/>
            </p:cNvCxnSpPr>
            <p:nvPr/>
          </p:nvCxnSpPr>
          <p:spPr bwMode="auto">
            <a:xfrm flipH="1" flipV="1">
              <a:off x="1818"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0" name="AutoShape 54"/>
            <p:cNvCxnSpPr>
              <a:cxnSpLocks noChangeShapeType="1"/>
            </p:cNvCxnSpPr>
            <p:nvPr/>
          </p:nvCxnSpPr>
          <p:spPr bwMode="auto">
            <a:xfrm flipH="1" flipV="1">
              <a:off x="1845"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1" name="AutoShape 55"/>
            <p:cNvCxnSpPr>
              <a:cxnSpLocks noChangeShapeType="1"/>
            </p:cNvCxnSpPr>
            <p:nvPr/>
          </p:nvCxnSpPr>
          <p:spPr bwMode="auto">
            <a:xfrm flipH="1" flipV="1">
              <a:off x="1901"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2" name="AutoShape 56"/>
            <p:cNvCxnSpPr>
              <a:cxnSpLocks noChangeShapeType="1"/>
            </p:cNvCxnSpPr>
            <p:nvPr/>
          </p:nvCxnSpPr>
          <p:spPr bwMode="auto">
            <a:xfrm flipH="1" flipV="1">
              <a:off x="1873"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3" name="AutoShape 57"/>
            <p:cNvCxnSpPr>
              <a:cxnSpLocks noChangeShapeType="1"/>
            </p:cNvCxnSpPr>
            <p:nvPr/>
          </p:nvCxnSpPr>
          <p:spPr bwMode="auto">
            <a:xfrm flipH="1" flipV="1">
              <a:off x="1928"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4" name="AutoShape 58"/>
            <p:cNvCxnSpPr>
              <a:cxnSpLocks noChangeShapeType="1"/>
            </p:cNvCxnSpPr>
            <p:nvPr/>
          </p:nvCxnSpPr>
          <p:spPr bwMode="auto">
            <a:xfrm flipH="1" flipV="1">
              <a:off x="1957"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5" name="AutoShape 59"/>
            <p:cNvCxnSpPr>
              <a:cxnSpLocks noChangeShapeType="1"/>
            </p:cNvCxnSpPr>
            <p:nvPr/>
          </p:nvCxnSpPr>
          <p:spPr bwMode="auto">
            <a:xfrm flipH="1" flipV="1">
              <a:off x="1985"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6" name="AutoShape 60"/>
            <p:cNvCxnSpPr>
              <a:cxnSpLocks noChangeShapeType="1"/>
            </p:cNvCxnSpPr>
            <p:nvPr/>
          </p:nvCxnSpPr>
          <p:spPr bwMode="auto">
            <a:xfrm flipH="1" flipV="1">
              <a:off x="2040"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7" name="AutoShape 61"/>
            <p:cNvCxnSpPr>
              <a:cxnSpLocks noChangeShapeType="1"/>
            </p:cNvCxnSpPr>
            <p:nvPr/>
          </p:nvCxnSpPr>
          <p:spPr bwMode="auto">
            <a:xfrm flipH="1" flipV="1">
              <a:off x="2012"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8" name="AutoShape 62"/>
            <p:cNvCxnSpPr>
              <a:cxnSpLocks noChangeShapeType="1"/>
            </p:cNvCxnSpPr>
            <p:nvPr/>
          </p:nvCxnSpPr>
          <p:spPr bwMode="auto">
            <a:xfrm flipH="1" flipV="1">
              <a:off x="2067"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099" name="AutoShape 63"/>
            <p:cNvCxnSpPr>
              <a:cxnSpLocks noChangeShapeType="1"/>
            </p:cNvCxnSpPr>
            <p:nvPr/>
          </p:nvCxnSpPr>
          <p:spPr bwMode="auto">
            <a:xfrm flipH="1" flipV="1">
              <a:off x="2096"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0" name="AutoShape 64"/>
            <p:cNvCxnSpPr>
              <a:cxnSpLocks noChangeShapeType="1"/>
            </p:cNvCxnSpPr>
            <p:nvPr/>
          </p:nvCxnSpPr>
          <p:spPr bwMode="auto">
            <a:xfrm flipH="1" flipV="1">
              <a:off x="2124"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1" name="AutoShape 65"/>
            <p:cNvCxnSpPr>
              <a:cxnSpLocks noChangeShapeType="1"/>
            </p:cNvCxnSpPr>
            <p:nvPr/>
          </p:nvCxnSpPr>
          <p:spPr bwMode="auto">
            <a:xfrm flipH="1" flipV="1">
              <a:off x="2179"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2" name="AutoShape 66"/>
            <p:cNvCxnSpPr>
              <a:cxnSpLocks noChangeShapeType="1"/>
            </p:cNvCxnSpPr>
            <p:nvPr/>
          </p:nvCxnSpPr>
          <p:spPr bwMode="auto">
            <a:xfrm flipH="1" flipV="1">
              <a:off x="2151"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3" name="AutoShape 67"/>
            <p:cNvCxnSpPr>
              <a:cxnSpLocks noChangeShapeType="1"/>
            </p:cNvCxnSpPr>
            <p:nvPr/>
          </p:nvCxnSpPr>
          <p:spPr bwMode="auto">
            <a:xfrm flipH="1" flipV="1">
              <a:off x="2207"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4" name="AutoShape 68"/>
            <p:cNvCxnSpPr>
              <a:cxnSpLocks noChangeShapeType="1"/>
            </p:cNvCxnSpPr>
            <p:nvPr/>
          </p:nvCxnSpPr>
          <p:spPr bwMode="auto">
            <a:xfrm flipH="1" flipV="1">
              <a:off x="2235"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5" name="AutoShape 69"/>
            <p:cNvCxnSpPr>
              <a:cxnSpLocks noChangeShapeType="1"/>
            </p:cNvCxnSpPr>
            <p:nvPr/>
          </p:nvCxnSpPr>
          <p:spPr bwMode="auto">
            <a:xfrm flipH="1" flipV="1">
              <a:off x="2262"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6" name="AutoShape 70"/>
            <p:cNvCxnSpPr>
              <a:cxnSpLocks noChangeShapeType="1"/>
            </p:cNvCxnSpPr>
            <p:nvPr/>
          </p:nvCxnSpPr>
          <p:spPr bwMode="auto">
            <a:xfrm flipH="1" flipV="1">
              <a:off x="2317"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7" name="AutoShape 71"/>
            <p:cNvCxnSpPr>
              <a:cxnSpLocks noChangeShapeType="1"/>
            </p:cNvCxnSpPr>
            <p:nvPr/>
          </p:nvCxnSpPr>
          <p:spPr bwMode="auto">
            <a:xfrm flipH="1" flipV="1">
              <a:off x="2290"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8" name="AutoShape 72"/>
            <p:cNvCxnSpPr>
              <a:cxnSpLocks noChangeShapeType="1"/>
            </p:cNvCxnSpPr>
            <p:nvPr/>
          </p:nvCxnSpPr>
          <p:spPr bwMode="auto">
            <a:xfrm flipH="1" flipV="1">
              <a:off x="2345"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09" name="AutoShape 73"/>
            <p:cNvCxnSpPr>
              <a:cxnSpLocks noChangeShapeType="1"/>
            </p:cNvCxnSpPr>
            <p:nvPr/>
          </p:nvCxnSpPr>
          <p:spPr bwMode="auto">
            <a:xfrm flipH="1" flipV="1">
              <a:off x="2374"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0" name="AutoShape 74"/>
            <p:cNvCxnSpPr>
              <a:cxnSpLocks noChangeShapeType="1"/>
            </p:cNvCxnSpPr>
            <p:nvPr/>
          </p:nvCxnSpPr>
          <p:spPr bwMode="auto">
            <a:xfrm flipH="1" flipV="1">
              <a:off x="2408"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1" name="AutoShape 75"/>
            <p:cNvCxnSpPr>
              <a:cxnSpLocks noChangeShapeType="1"/>
            </p:cNvCxnSpPr>
            <p:nvPr/>
          </p:nvCxnSpPr>
          <p:spPr bwMode="auto">
            <a:xfrm flipH="1" flipV="1">
              <a:off x="2540" y="3247"/>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2" name="AutoShape 76"/>
            <p:cNvCxnSpPr>
              <a:cxnSpLocks noChangeShapeType="1"/>
            </p:cNvCxnSpPr>
            <p:nvPr/>
          </p:nvCxnSpPr>
          <p:spPr bwMode="auto">
            <a:xfrm flipH="1" flipV="1">
              <a:off x="2441"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3" name="AutoShape 77"/>
            <p:cNvCxnSpPr>
              <a:cxnSpLocks noChangeShapeType="1"/>
            </p:cNvCxnSpPr>
            <p:nvPr/>
          </p:nvCxnSpPr>
          <p:spPr bwMode="auto">
            <a:xfrm flipH="1" flipV="1">
              <a:off x="2509"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4" name="AutoShape 78"/>
            <p:cNvCxnSpPr>
              <a:cxnSpLocks noChangeShapeType="1"/>
            </p:cNvCxnSpPr>
            <p:nvPr/>
          </p:nvCxnSpPr>
          <p:spPr bwMode="auto">
            <a:xfrm flipH="1" flipV="1">
              <a:off x="2625"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5" name="AutoShape 79"/>
            <p:cNvCxnSpPr>
              <a:cxnSpLocks noChangeShapeType="1"/>
            </p:cNvCxnSpPr>
            <p:nvPr/>
          </p:nvCxnSpPr>
          <p:spPr bwMode="auto">
            <a:xfrm flipH="1" flipV="1">
              <a:off x="2594" y="3247"/>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16" name="AutoShape 80"/>
            <p:cNvCxnSpPr>
              <a:cxnSpLocks noChangeShapeType="1"/>
            </p:cNvCxnSpPr>
            <p:nvPr/>
          </p:nvCxnSpPr>
          <p:spPr bwMode="auto">
            <a:xfrm flipV="1">
              <a:off x="3697"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17" name="AutoShape 81"/>
            <p:cNvCxnSpPr>
              <a:cxnSpLocks noChangeShapeType="1"/>
            </p:cNvCxnSpPr>
            <p:nvPr/>
          </p:nvCxnSpPr>
          <p:spPr bwMode="auto">
            <a:xfrm flipV="1">
              <a:off x="3738"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18" name="AutoShape 82"/>
            <p:cNvCxnSpPr>
              <a:cxnSpLocks noChangeShapeType="1"/>
            </p:cNvCxnSpPr>
            <p:nvPr/>
          </p:nvCxnSpPr>
          <p:spPr bwMode="auto">
            <a:xfrm flipV="1">
              <a:off x="3654"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19" name="AutoShape 83"/>
            <p:cNvCxnSpPr>
              <a:cxnSpLocks noChangeShapeType="1"/>
            </p:cNvCxnSpPr>
            <p:nvPr/>
          </p:nvCxnSpPr>
          <p:spPr bwMode="auto">
            <a:xfrm flipV="1">
              <a:off x="3625"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0" name="AutoShape 84"/>
            <p:cNvCxnSpPr>
              <a:cxnSpLocks noChangeShapeType="1"/>
            </p:cNvCxnSpPr>
            <p:nvPr/>
          </p:nvCxnSpPr>
          <p:spPr bwMode="auto">
            <a:xfrm flipV="1">
              <a:off x="3597"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1" name="AutoShape 85"/>
            <p:cNvCxnSpPr>
              <a:cxnSpLocks noChangeShapeType="1"/>
            </p:cNvCxnSpPr>
            <p:nvPr/>
          </p:nvCxnSpPr>
          <p:spPr bwMode="auto">
            <a:xfrm flipV="1">
              <a:off x="3569"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2" name="AutoShape 86"/>
            <p:cNvCxnSpPr>
              <a:cxnSpLocks noChangeShapeType="1"/>
            </p:cNvCxnSpPr>
            <p:nvPr/>
          </p:nvCxnSpPr>
          <p:spPr bwMode="auto">
            <a:xfrm flipV="1">
              <a:off x="3512"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3" name="AutoShape 87"/>
            <p:cNvCxnSpPr>
              <a:cxnSpLocks noChangeShapeType="1"/>
            </p:cNvCxnSpPr>
            <p:nvPr/>
          </p:nvCxnSpPr>
          <p:spPr bwMode="auto">
            <a:xfrm flipV="1">
              <a:off x="3540"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4" name="AutoShape 88"/>
            <p:cNvCxnSpPr>
              <a:cxnSpLocks noChangeShapeType="1"/>
            </p:cNvCxnSpPr>
            <p:nvPr/>
          </p:nvCxnSpPr>
          <p:spPr bwMode="auto">
            <a:xfrm flipV="1">
              <a:off x="3483"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5" name="AutoShape 89"/>
            <p:cNvCxnSpPr>
              <a:cxnSpLocks noChangeShapeType="1"/>
            </p:cNvCxnSpPr>
            <p:nvPr/>
          </p:nvCxnSpPr>
          <p:spPr bwMode="auto">
            <a:xfrm flipV="1">
              <a:off x="3455"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6" name="AutoShape 90"/>
            <p:cNvCxnSpPr>
              <a:cxnSpLocks noChangeShapeType="1"/>
            </p:cNvCxnSpPr>
            <p:nvPr/>
          </p:nvCxnSpPr>
          <p:spPr bwMode="auto">
            <a:xfrm flipV="1">
              <a:off x="3427"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7" name="AutoShape 91"/>
            <p:cNvCxnSpPr>
              <a:cxnSpLocks noChangeShapeType="1"/>
            </p:cNvCxnSpPr>
            <p:nvPr/>
          </p:nvCxnSpPr>
          <p:spPr bwMode="auto">
            <a:xfrm flipV="1">
              <a:off x="3370"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8" name="AutoShape 92"/>
            <p:cNvCxnSpPr>
              <a:cxnSpLocks noChangeShapeType="1"/>
            </p:cNvCxnSpPr>
            <p:nvPr/>
          </p:nvCxnSpPr>
          <p:spPr bwMode="auto">
            <a:xfrm flipV="1">
              <a:off x="3398"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29" name="AutoShape 93"/>
            <p:cNvCxnSpPr>
              <a:cxnSpLocks noChangeShapeType="1"/>
            </p:cNvCxnSpPr>
            <p:nvPr/>
          </p:nvCxnSpPr>
          <p:spPr bwMode="auto">
            <a:xfrm flipV="1">
              <a:off x="3341"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0" name="AutoShape 94"/>
            <p:cNvCxnSpPr>
              <a:cxnSpLocks noChangeShapeType="1"/>
            </p:cNvCxnSpPr>
            <p:nvPr/>
          </p:nvCxnSpPr>
          <p:spPr bwMode="auto">
            <a:xfrm flipV="1">
              <a:off x="3313"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1" name="AutoShape 95"/>
            <p:cNvCxnSpPr>
              <a:cxnSpLocks noChangeShapeType="1"/>
            </p:cNvCxnSpPr>
            <p:nvPr/>
          </p:nvCxnSpPr>
          <p:spPr bwMode="auto">
            <a:xfrm flipV="1">
              <a:off x="2557" y="3619"/>
              <a:ext cx="2"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2" name="AutoShape 96"/>
            <p:cNvCxnSpPr>
              <a:cxnSpLocks noChangeShapeType="1"/>
            </p:cNvCxnSpPr>
            <p:nvPr/>
          </p:nvCxnSpPr>
          <p:spPr bwMode="auto">
            <a:xfrm flipV="1">
              <a:off x="2588"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3" name="AutoShape 97"/>
            <p:cNvCxnSpPr>
              <a:cxnSpLocks noChangeShapeType="1"/>
            </p:cNvCxnSpPr>
            <p:nvPr/>
          </p:nvCxnSpPr>
          <p:spPr bwMode="auto">
            <a:xfrm flipV="1">
              <a:off x="2472"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4" name="AutoShape 98"/>
            <p:cNvCxnSpPr>
              <a:cxnSpLocks noChangeShapeType="1"/>
            </p:cNvCxnSpPr>
            <p:nvPr/>
          </p:nvCxnSpPr>
          <p:spPr bwMode="auto">
            <a:xfrm flipV="1">
              <a:off x="2503" y="3619"/>
              <a:ext cx="1" cy="277"/>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cxnSp>
          <p:nvCxnSpPr>
            <p:cNvPr id="2135" name="AutoShape 99"/>
            <p:cNvCxnSpPr>
              <a:cxnSpLocks noChangeShapeType="1"/>
            </p:cNvCxnSpPr>
            <p:nvPr/>
          </p:nvCxnSpPr>
          <p:spPr bwMode="auto">
            <a:xfrm flipV="1">
              <a:off x="905" y="3584"/>
              <a:ext cx="0" cy="345"/>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36" name="AutoShape 100"/>
            <p:cNvCxnSpPr>
              <a:cxnSpLocks noChangeShapeType="1"/>
            </p:cNvCxnSpPr>
            <p:nvPr/>
          </p:nvCxnSpPr>
          <p:spPr bwMode="auto">
            <a:xfrm flipV="1">
              <a:off x="695" y="3892"/>
              <a:ext cx="4151" cy="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137" name="AutoShape 101"/>
            <p:cNvCxnSpPr>
              <a:cxnSpLocks noChangeShapeType="1"/>
            </p:cNvCxnSpPr>
            <p:nvPr/>
          </p:nvCxnSpPr>
          <p:spPr bwMode="auto">
            <a:xfrm flipV="1">
              <a:off x="905" y="3892"/>
              <a:ext cx="3623" cy="8"/>
            </a:xfrm>
            <a:prstGeom prst="straightConnector1">
              <a:avLst/>
            </a:prstGeom>
            <a:noFill/>
            <a:ln w="19050">
              <a:solidFill>
                <a:srgbClr val="00B0F0"/>
              </a:solidFill>
              <a:round/>
              <a:headEnd/>
              <a:tailEnd/>
            </a:ln>
            <a:extLst>
              <a:ext uri="{909E8E84-426E-40DD-AFC4-6F175D3DCCD1}">
                <a14:hiddenFill xmlns:a14="http://schemas.microsoft.com/office/drawing/2010/main">
                  <a:noFill/>
                </a14:hiddenFill>
              </a:ext>
            </a:extLst>
          </p:spPr>
        </p:cxnSp>
        <p:sp>
          <p:nvSpPr>
            <p:cNvPr id="2073" name="TextBox 102"/>
            <p:cNvSpPr txBox="1">
              <a:spLocks noChangeArrowheads="1"/>
            </p:cNvSpPr>
            <p:nvPr/>
          </p:nvSpPr>
          <p:spPr bwMode="auto">
            <a:xfrm>
              <a:off x="199" y="3275"/>
              <a:ext cx="60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600" b="1">
                  <a:cs typeface="Arial" charset="0"/>
                </a:rPr>
                <a:t>UP-train</a:t>
              </a:r>
            </a:p>
          </p:txBody>
        </p:sp>
        <p:sp>
          <p:nvSpPr>
            <p:cNvPr id="2074" name="TextBox 103"/>
            <p:cNvSpPr txBox="1">
              <a:spLocks noChangeArrowheads="1"/>
            </p:cNvSpPr>
            <p:nvPr/>
          </p:nvSpPr>
          <p:spPr bwMode="auto">
            <a:xfrm>
              <a:off x="-8" y="3604"/>
              <a:ext cx="84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600" b="1">
                  <a:cs typeface="Arial" charset="0"/>
                </a:rPr>
                <a:t>DOWN-train</a:t>
              </a:r>
            </a:p>
          </p:txBody>
        </p:sp>
        <p:cxnSp>
          <p:nvCxnSpPr>
            <p:cNvPr id="2139" name="AutoShape 49"/>
            <p:cNvCxnSpPr>
              <a:cxnSpLocks noChangeShapeType="1"/>
            </p:cNvCxnSpPr>
            <p:nvPr/>
          </p:nvCxnSpPr>
          <p:spPr bwMode="auto">
            <a:xfrm flipH="1" flipV="1">
              <a:off x="1145" y="3261"/>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40" name="AutoShape 50"/>
            <p:cNvCxnSpPr>
              <a:cxnSpLocks noChangeShapeType="1"/>
            </p:cNvCxnSpPr>
            <p:nvPr/>
          </p:nvCxnSpPr>
          <p:spPr bwMode="auto">
            <a:xfrm flipH="1" flipV="1">
              <a:off x="1102" y="3271"/>
              <a:ext cx="2"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cxnSp>
          <p:nvCxnSpPr>
            <p:cNvPr id="2141" name="AutoShape 51"/>
            <p:cNvCxnSpPr>
              <a:cxnSpLocks noChangeShapeType="1"/>
            </p:cNvCxnSpPr>
            <p:nvPr/>
          </p:nvCxnSpPr>
          <p:spPr bwMode="auto">
            <a:xfrm flipH="1" flipV="1">
              <a:off x="1191" y="3261"/>
              <a:ext cx="1" cy="277"/>
            </a:xfrm>
            <a:prstGeom prst="straightConnector1">
              <a:avLst/>
            </a:prstGeom>
            <a:noFill/>
            <a:ln w="19050">
              <a:solidFill>
                <a:srgbClr val="92D050"/>
              </a:solidFill>
              <a:round/>
              <a:headEnd/>
              <a:tailEnd/>
            </a:ln>
            <a:extLst>
              <a:ext uri="{909E8E84-426E-40DD-AFC4-6F175D3DCCD1}">
                <a14:hiddenFill xmlns:a14="http://schemas.microsoft.com/office/drawing/2010/main">
                  <a:noFill/>
                </a14:hiddenFill>
              </a:ext>
            </a:extLst>
          </p:spPr>
        </p:cxnSp>
        <p:sp>
          <p:nvSpPr>
            <p:cNvPr id="2142" name="AutoShape 94"/>
            <p:cNvSpPr>
              <a:spLocks/>
            </p:cNvSpPr>
            <p:nvPr/>
          </p:nvSpPr>
          <p:spPr bwMode="auto">
            <a:xfrm rot="-5400000">
              <a:off x="1078" y="3146"/>
              <a:ext cx="113" cy="204"/>
            </a:xfrm>
            <a:prstGeom prst="rightBrace">
              <a:avLst>
                <a:gd name="adj1" fmla="val 15044"/>
                <a:gd name="adj2" fmla="val 50000"/>
              </a:avLst>
            </a:prstGeom>
            <a:noFill/>
            <a:ln w="9525">
              <a:solidFill>
                <a:schemeClr val="tx1"/>
              </a:solidFill>
              <a:round/>
              <a:headEn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7961" dir="2700000" algn="ctr" rotWithShape="0">
                      <a:schemeClr val="tx1">
                        <a:gamma/>
                        <a:shade val="60000"/>
                        <a:invGamma/>
                      </a:schemeClr>
                    </a:outerShdw>
                  </a:effectLst>
                </a14:hiddenEffects>
              </a:ext>
            </a:extLst>
          </p:spPr>
          <p:txBody>
            <a:bodyPr wrap="none" lIns="0" tIns="0" rIns="0" bIns="0" anchor="ctr">
              <a:spAutoFit/>
            </a:bodyPr>
            <a:lstStyle/>
            <a:p>
              <a:endParaRPr lang="en-US"/>
            </a:p>
          </p:txBody>
        </p:sp>
        <p:sp>
          <p:nvSpPr>
            <p:cNvPr id="2143" name="Text Box 40"/>
            <p:cNvSpPr txBox="1">
              <a:spLocks noChangeArrowheads="1"/>
            </p:cNvSpPr>
            <p:nvPr/>
          </p:nvSpPr>
          <p:spPr bwMode="auto">
            <a:xfrm>
              <a:off x="881" y="3045"/>
              <a:ext cx="493"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l" eaLnBrk="1" hangingPunct="1">
                <a:spcBef>
                  <a:spcPct val="0"/>
                </a:spcBef>
              </a:pPr>
              <a:r>
                <a:rPr lang="en-US" sz="1200" i="1">
                  <a:solidFill>
                    <a:schemeClr val="accent2"/>
                  </a:solidFill>
                  <a:latin typeface="Tahoma" pitchFamily="34" charset="0"/>
                  <a:cs typeface="Arial" charset="0"/>
                </a:rPr>
                <a:t>preset B(t</a:t>
              </a:r>
              <a:r>
                <a:rPr lang="en-US" sz="1200" i="1" baseline="-25000">
                  <a:solidFill>
                    <a:schemeClr val="accent2"/>
                  </a:solidFill>
                  <a:latin typeface="Tahoma" pitchFamily="34" charset="0"/>
                  <a:cs typeface="Arial" charset="0"/>
                </a:rPr>
                <a:t>1</a:t>
              </a:r>
              <a:r>
                <a:rPr lang="en-US" sz="1200" i="1">
                  <a:solidFill>
                    <a:schemeClr val="accent2"/>
                  </a:solidFill>
                  <a:latin typeface="Tahoma" pitchFamily="34" charset="0"/>
                  <a:cs typeface="Arial" charset="0"/>
                </a:rPr>
                <a:t>)</a:t>
              </a:r>
              <a:endParaRPr lang="en-US" sz="1200">
                <a:solidFill>
                  <a:schemeClr val="accent2"/>
                </a:solidFill>
                <a:cs typeface="Arial" charset="0"/>
              </a:endParaRPr>
            </a:p>
          </p:txBody>
        </p:sp>
      </p:grpSp>
      <p:grpSp>
        <p:nvGrpSpPr>
          <p:cNvPr id="2145" name="Group 97"/>
          <p:cNvGrpSpPr>
            <a:grpSpLocks/>
          </p:cNvGrpSpPr>
          <p:nvPr/>
        </p:nvGrpSpPr>
        <p:grpSpPr bwMode="auto">
          <a:xfrm>
            <a:off x="6163502" y="1097763"/>
            <a:ext cx="3513138" cy="2336800"/>
            <a:chOff x="3868" y="343"/>
            <a:chExt cx="2213" cy="1472"/>
          </a:xfrm>
        </p:grpSpPr>
        <p:graphicFrame>
          <p:nvGraphicFramePr>
            <p:cNvPr id="2050" name="Object 25"/>
            <p:cNvGraphicFramePr>
              <a:graphicFrameLocks noChangeAspect="1"/>
            </p:cNvGraphicFramePr>
            <p:nvPr/>
          </p:nvGraphicFramePr>
          <p:xfrm>
            <a:off x="3948" y="343"/>
            <a:ext cx="1665" cy="393"/>
          </p:xfrm>
          <a:graphic>
            <a:graphicData uri="http://schemas.openxmlformats.org/presentationml/2006/ole">
              <mc:AlternateContent xmlns:mc="http://schemas.openxmlformats.org/markup-compatibility/2006">
                <mc:Choice xmlns:v="urn:schemas-microsoft-com:vml" Requires="v">
                  <p:oleObj spid="_x0000_s7353" name="Equation" r:id="rId4" imgW="1473120" imgH="355320" progId="Equation.3">
                    <p:embed/>
                  </p:oleObj>
                </mc:Choice>
                <mc:Fallback>
                  <p:oleObj name="Equation" r:id="rId4" imgW="1473120" imgH="35532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48" y="343"/>
                          <a:ext cx="1665" cy="39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2078" name="Straight Arrow Connector 84"/>
            <p:cNvCxnSpPr>
              <a:cxnSpLocks noChangeShapeType="1"/>
            </p:cNvCxnSpPr>
            <p:nvPr/>
          </p:nvCxnSpPr>
          <p:spPr bwMode="auto">
            <a:xfrm rot="5400000" flipH="1" flipV="1">
              <a:off x="4638" y="780"/>
              <a:ext cx="437" cy="115"/>
            </a:xfrm>
            <a:prstGeom prst="straightConnector1">
              <a:avLst/>
            </a:prstGeom>
            <a:noFill/>
            <a:ln w="28575" algn="ctr">
              <a:solidFill>
                <a:srgbClr val="FFFF00"/>
              </a:solidFill>
              <a:round/>
              <a:headEnd/>
              <a:tailEnd type="arrow" w="med" len="med"/>
            </a:ln>
          </p:spPr>
        </p:cxnSp>
        <p:cxnSp>
          <p:nvCxnSpPr>
            <p:cNvPr id="2079" name="Straight Arrow Connector 85"/>
            <p:cNvCxnSpPr>
              <a:cxnSpLocks noChangeShapeType="1"/>
            </p:cNvCxnSpPr>
            <p:nvPr/>
          </p:nvCxnSpPr>
          <p:spPr bwMode="auto">
            <a:xfrm flipV="1">
              <a:off x="4201" y="596"/>
              <a:ext cx="276" cy="230"/>
            </a:xfrm>
            <a:prstGeom prst="straightConnector1">
              <a:avLst/>
            </a:prstGeom>
            <a:noFill/>
            <a:ln w="28575" algn="ctr">
              <a:solidFill>
                <a:srgbClr val="FFFF00"/>
              </a:solidFill>
              <a:round/>
              <a:headEnd/>
              <a:tailEnd type="arrow" w="med" len="med"/>
            </a:ln>
          </p:spPr>
        </p:cxnSp>
        <p:sp>
          <p:nvSpPr>
            <p:cNvPr id="2080" name="Text Box 30"/>
            <p:cNvSpPr txBox="1">
              <a:spLocks noChangeArrowheads="1"/>
            </p:cNvSpPr>
            <p:nvPr/>
          </p:nvSpPr>
          <p:spPr bwMode="auto">
            <a:xfrm>
              <a:off x="3925" y="803"/>
              <a:ext cx="254"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r" eaLnBrk="1" hangingPunct="1">
                <a:spcBef>
                  <a:spcPct val="0"/>
                </a:spcBef>
              </a:pPr>
              <a:r>
                <a:rPr lang="en-US" sz="1200" b="1">
                  <a:latin typeface="Calibri" pitchFamily="34" charset="0"/>
                  <a:cs typeface="Arial" charset="0"/>
                </a:rPr>
                <a:t>preset</a:t>
              </a:r>
              <a:endParaRPr lang="en-US" sz="1200">
                <a:latin typeface="Calibri" pitchFamily="34" charset="0"/>
                <a:cs typeface="Arial" charset="0"/>
              </a:endParaRPr>
            </a:p>
          </p:txBody>
        </p:sp>
        <p:sp>
          <p:nvSpPr>
            <p:cNvPr id="2081" name="Text Box 30"/>
            <p:cNvSpPr txBox="1">
              <a:spLocks noChangeArrowheads="1"/>
            </p:cNvSpPr>
            <p:nvPr/>
          </p:nvSpPr>
          <p:spPr bwMode="auto">
            <a:xfrm>
              <a:off x="3971" y="1056"/>
              <a:ext cx="83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lgn="r" eaLnBrk="1" hangingPunct="1">
                <a:spcBef>
                  <a:spcPct val="0"/>
                </a:spcBef>
              </a:pPr>
              <a:r>
                <a:rPr lang="en-US" sz="1200" b="1">
                  <a:latin typeface="Calibri" pitchFamily="34" charset="0"/>
                  <a:cs typeface="Arial" charset="0"/>
                </a:rPr>
                <a:t>marker trigger pulse </a:t>
              </a:r>
              <a:endParaRPr lang="en-US" sz="1200">
                <a:latin typeface="Calibri" pitchFamily="34" charset="0"/>
                <a:cs typeface="Arial" charset="0"/>
              </a:endParaRPr>
            </a:p>
          </p:txBody>
        </p:sp>
        <p:sp>
          <p:nvSpPr>
            <p:cNvPr id="2144" name="Text Box 132"/>
            <p:cNvSpPr txBox="1">
              <a:spLocks noChangeArrowheads="1"/>
            </p:cNvSpPr>
            <p:nvPr/>
          </p:nvSpPr>
          <p:spPr bwMode="auto">
            <a:xfrm>
              <a:off x="3868" y="1585"/>
              <a:ext cx="2213" cy="230"/>
            </a:xfrm>
            <a:prstGeom prst="rect">
              <a:avLst/>
            </a:prstGeom>
            <a:solidFill>
              <a:srgbClr val="FFCCFF"/>
            </a:solidFill>
            <a:ln>
              <a:noFill/>
            </a:ln>
            <a:effectLst>
              <a:outerShdw dist="107763" dir="2700000" algn="ctr" rotWithShape="0">
                <a:srgbClr val="808080">
                  <a:alpha val="50000"/>
                </a:srgbClr>
              </a:outerShdw>
            </a:effectLst>
            <a:extLst>
              <a:ext uri="{91240B29-F687-4F45-9708-019B960494DF}">
                <a14:hiddenLine xmlns:a14="http://schemas.microsoft.com/office/drawing/2010/main" w="3175" algn="ctr">
                  <a:solidFill>
                    <a:srgbClr val="000000"/>
                  </a:solidFill>
                  <a:miter lim="800000"/>
                  <a:headEnd/>
                  <a:tailEnd type="none" w="sm" len="sm"/>
                </a14:hiddenLine>
              </a:ext>
            </a:extLst>
          </p:spPr>
          <p:txBody>
            <a:bodyPr lIns="0" tIns="0" rIns="0" bIns="0">
              <a:spAutoFit/>
            </a:bodyPr>
            <a:lstStyle>
              <a:lvl1pPr>
                <a:defRPr sz="800">
                  <a:solidFill>
                    <a:schemeClr val="tx1"/>
                  </a:solidFill>
                  <a:latin typeface="Times New Roman" pitchFamily="18" charset="0"/>
                </a:defRPr>
              </a:lvl1pPr>
              <a:lvl2pPr marL="742950" indent="-285750">
                <a:defRPr sz="800">
                  <a:solidFill>
                    <a:schemeClr val="tx1"/>
                  </a:solidFill>
                  <a:latin typeface="Times New Roman" pitchFamily="18" charset="0"/>
                </a:defRPr>
              </a:lvl2pPr>
              <a:lvl3pPr marL="1143000" indent="-228600">
                <a:defRPr sz="800">
                  <a:solidFill>
                    <a:schemeClr val="tx1"/>
                  </a:solidFill>
                  <a:latin typeface="Times New Roman" pitchFamily="18" charset="0"/>
                </a:defRPr>
              </a:lvl3pPr>
              <a:lvl4pPr marL="1600200" indent="-228600">
                <a:defRPr sz="800">
                  <a:solidFill>
                    <a:schemeClr val="tx1"/>
                  </a:solidFill>
                  <a:latin typeface="Times New Roman" pitchFamily="18" charset="0"/>
                </a:defRPr>
              </a:lvl4pPr>
              <a:lvl5pPr marL="2057400" indent="-228600">
                <a:defRPr sz="800">
                  <a:solidFill>
                    <a:schemeClr val="tx1"/>
                  </a:solidFill>
                  <a:latin typeface="Times New Roman" pitchFamily="18" charset="0"/>
                </a:defRPr>
              </a:lvl5pPr>
              <a:lvl6pPr marL="2514600" indent="-228600" algn="ctr" eaLnBrk="0" fontAlgn="base" hangingPunct="0">
                <a:spcBef>
                  <a:spcPct val="50000"/>
                </a:spcBef>
                <a:spcAft>
                  <a:spcPct val="0"/>
                </a:spcAft>
                <a:defRPr sz="800">
                  <a:solidFill>
                    <a:schemeClr val="tx1"/>
                  </a:solidFill>
                  <a:latin typeface="Times New Roman" pitchFamily="18" charset="0"/>
                </a:defRPr>
              </a:lvl6pPr>
              <a:lvl7pPr marL="2971800" indent="-228600" algn="ctr" eaLnBrk="0" fontAlgn="base" hangingPunct="0">
                <a:spcBef>
                  <a:spcPct val="50000"/>
                </a:spcBef>
                <a:spcAft>
                  <a:spcPct val="0"/>
                </a:spcAft>
                <a:defRPr sz="800">
                  <a:solidFill>
                    <a:schemeClr val="tx1"/>
                  </a:solidFill>
                  <a:latin typeface="Times New Roman" pitchFamily="18" charset="0"/>
                </a:defRPr>
              </a:lvl7pPr>
              <a:lvl8pPr marL="3429000" indent="-228600" algn="ctr" eaLnBrk="0" fontAlgn="base" hangingPunct="0">
                <a:spcBef>
                  <a:spcPct val="50000"/>
                </a:spcBef>
                <a:spcAft>
                  <a:spcPct val="0"/>
                </a:spcAft>
                <a:defRPr sz="800">
                  <a:solidFill>
                    <a:schemeClr val="tx1"/>
                  </a:solidFill>
                  <a:latin typeface="Times New Roman" pitchFamily="18" charset="0"/>
                </a:defRPr>
              </a:lvl8pPr>
              <a:lvl9pPr marL="3886200" indent="-228600" algn="ctr" eaLnBrk="0" fontAlgn="base" hangingPunct="0">
                <a:spcBef>
                  <a:spcPct val="50000"/>
                </a:spcBef>
                <a:spcAft>
                  <a:spcPct val="0"/>
                </a:spcAft>
                <a:defRPr sz="800">
                  <a:solidFill>
                    <a:schemeClr val="tx1"/>
                  </a:solidFill>
                  <a:latin typeface="Times New Roman" pitchFamily="18" charset="0"/>
                </a:defRPr>
              </a:lvl9pPr>
            </a:lstStyle>
            <a:p>
              <a:pPr>
                <a:spcBef>
                  <a:spcPct val="0"/>
                </a:spcBef>
              </a:pPr>
              <a:r>
                <a:rPr lang="en-US" sz="1200" dirty="0">
                  <a:latin typeface="Tahoma" pitchFamily="34" charset="0"/>
                  <a:cs typeface="Tahoma" pitchFamily="34" charset="0"/>
                </a:rPr>
                <a:t>strategy currently implemented at CERN </a:t>
              </a:r>
              <a:br>
                <a:rPr lang="en-US" sz="1200" dirty="0">
                  <a:latin typeface="Tahoma" pitchFamily="34" charset="0"/>
                  <a:cs typeface="Tahoma" pitchFamily="34" charset="0"/>
                </a:rPr>
              </a:br>
              <a:r>
                <a:rPr lang="en-US" sz="1200" dirty="0">
                  <a:latin typeface="Tahoma" pitchFamily="34" charset="0"/>
                  <a:cs typeface="Tahoma" pitchFamily="34" charset="0"/>
                </a:rPr>
                <a:t>in five machines: PSB, PS, SPS, LEIR, AD</a:t>
              </a:r>
              <a:endParaRPr lang="en-US" sz="1200" baseline="-25000" dirty="0">
                <a:latin typeface="Tahoma" pitchFamily="34" charset="0"/>
                <a:cs typeface="Tahoma" pitchFamily="34" charset="0"/>
              </a:endParaRPr>
            </a:p>
          </p:txBody>
        </p:sp>
      </p:grpSp>
    </p:spTree>
    <p:extLst>
      <p:ext uri="{BB962C8B-B14F-4D97-AF65-F5344CB8AC3E}">
        <p14:creationId xmlns:p14="http://schemas.microsoft.com/office/powerpoint/2010/main" val="2643789555"/>
      </p:ext>
    </p:extLst>
  </p:cSld>
  <p:clrMapOvr>
    <a:masterClrMapping/>
  </p:clrMapOvr>
  <p:transition spd="slow">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51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p:spPr>
          <p:txBody>
            <a:bodyPr anchor="ctr" anchorCtr="1"/>
            <a:lstStyle/>
            <a:p>
              <a:pPr>
                <a:lnSpc>
                  <a:spcPct val="90000"/>
                </a:lnSpc>
                <a:spcBef>
                  <a:spcPct val="0"/>
                </a:spcBef>
                <a:defRPr/>
              </a:pPr>
              <a:r>
                <a:rPr lang="en-US" sz="1400" b="1" baseline="0" dirty="0">
                  <a:solidFill>
                    <a:srgbClr val="FFFFFF"/>
                  </a:solidFill>
                  <a:effectLst>
                    <a:outerShdw blurRad="38100" dist="38100" dir="2700000" algn="tl">
                      <a:srgbClr val="919191"/>
                    </a:outerShdw>
                  </a:effectLst>
                  <a:latin typeface="Verdana" pitchFamily="34" charset="0"/>
                  <a:sym typeface="Symbol" pitchFamily="18" charset="2"/>
                </a:rPr>
                <a:t>Timeline of </a:t>
              </a:r>
              <a:r>
                <a:rPr lang="en-US" sz="1400" b="1" baseline="0" dirty="0" smtClean="0">
                  <a:solidFill>
                    <a:srgbClr val="FFFFFF"/>
                  </a:solidFill>
                  <a:effectLst>
                    <a:outerShdw blurRad="38100" dist="38100" dir="2700000" algn="tl">
                      <a:srgbClr val="919191"/>
                    </a:outerShdw>
                  </a:effectLst>
                  <a:latin typeface="Verdana" pitchFamily="34" charset="0"/>
                  <a:sym typeface="Symbol" pitchFamily="18" charset="2"/>
                </a:rPr>
                <a:t>PS B-train </a:t>
              </a:r>
              <a:r>
                <a:rPr lang="en-US" sz="1400" b="1" baseline="0" dirty="0">
                  <a:solidFill>
                    <a:srgbClr val="FFFFFF"/>
                  </a:solidFill>
                  <a:effectLst>
                    <a:outerShdw blurRad="38100" dist="38100" dir="2700000" algn="tl">
                      <a:srgbClr val="919191"/>
                    </a:outerShdw>
                  </a:effectLst>
                  <a:latin typeface="Verdana" pitchFamily="34" charset="0"/>
                  <a:sym typeface="Symbol" pitchFamily="18" charset="2"/>
                </a:rPr>
                <a:t>systems</a:t>
              </a:r>
            </a:p>
          </p:txBody>
        </p:sp>
        <p:sp>
          <p:nvSpPr>
            <p:cNvPr id="5133" name="Line 4"/>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b="1"/>
            </a:p>
          </p:txBody>
        </p:sp>
        <p:sp>
          <p:nvSpPr>
            <p:cNvPr id="5134" name="Line 5"/>
            <p:cNvSpPr>
              <a:spLocks noChangeShapeType="1"/>
            </p:cNvSpPr>
            <p:nvPr/>
          </p:nvSpPr>
          <p:spPr bwMode="auto">
            <a:xfrm>
              <a:off x="0" y="164"/>
              <a:ext cx="6250" cy="0"/>
            </a:xfrm>
            <a:prstGeom prst="line">
              <a:avLst/>
            </a:prstGeom>
            <a:noFill/>
            <a:ln w="28575">
              <a:solidFill>
                <a:schemeClr val="tx1"/>
              </a:solidFill>
              <a:round/>
              <a:headEnd/>
              <a:tailEnd type="non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US" b="1"/>
            </a:p>
          </p:txBody>
        </p:sp>
      </p:grpSp>
      <p:sp>
        <p:nvSpPr>
          <p:cNvPr id="17411" name="Rectangle 27"/>
          <p:cNvSpPr>
            <a:spLocks noChangeArrowheads="1"/>
          </p:cNvSpPr>
          <p:nvPr/>
        </p:nvSpPr>
        <p:spPr bwMode="auto">
          <a:xfrm>
            <a:off x="96838" y="447675"/>
            <a:ext cx="5053012" cy="604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lIns="0" tIns="0" rIns="0" bIns="0" anchor="ctr">
            <a:spAutoFit/>
          </a:bodyPr>
          <a:lstStyle/>
          <a:p>
            <a:pPr marL="180975" indent="-180975" algn="l">
              <a:spcBef>
                <a:spcPct val="0"/>
              </a:spcBef>
            </a:pPr>
            <a:r>
              <a:rPr lang="en-US" sz="1800" b="0" baseline="0" dirty="0">
                <a:latin typeface="Calibri" pitchFamily="34" charset="0"/>
              </a:rPr>
              <a:t>3 </a:t>
            </a:r>
            <a:r>
              <a:rPr lang="en-US" sz="1800" b="0" baseline="0" dirty="0" smtClean="0">
                <a:latin typeface="Calibri" pitchFamily="34" charset="0"/>
              </a:rPr>
              <a:t>systems </a:t>
            </a:r>
            <a:r>
              <a:rPr lang="en-US" sz="1800" b="0" baseline="0" dirty="0">
                <a:latin typeface="Calibri" pitchFamily="34" charset="0"/>
              </a:rPr>
              <a:t>in the lifetime of PS:</a:t>
            </a:r>
          </a:p>
          <a:p>
            <a:pPr marL="180975" indent="-180975" algn="l">
              <a:spcBef>
                <a:spcPct val="0"/>
              </a:spcBef>
              <a:buFontTx/>
              <a:buChar char="•"/>
            </a:pPr>
            <a:endParaRPr lang="en-US" sz="1800" b="0" baseline="0" dirty="0">
              <a:latin typeface="Calibri" pitchFamily="34" charset="0"/>
            </a:endParaRPr>
          </a:p>
          <a:p>
            <a:pPr marL="180975" indent="-180975" algn="l">
              <a:spcBef>
                <a:spcPct val="0"/>
              </a:spcBef>
              <a:buFontTx/>
              <a:buChar char="•"/>
            </a:pPr>
            <a:r>
              <a:rPr lang="en-US" sz="1800" b="1" baseline="0" dirty="0">
                <a:latin typeface="Calibri" pitchFamily="34" charset="0"/>
              </a:rPr>
              <a:t>Mark I (1960-1980)</a:t>
            </a:r>
            <a:br>
              <a:rPr lang="en-US" sz="1800" b="1" baseline="0" dirty="0">
                <a:latin typeface="Calibri" pitchFamily="34" charset="0"/>
              </a:rPr>
            </a:br>
            <a:r>
              <a:rPr lang="en-US" sz="1800" b="0" baseline="0" dirty="0">
                <a:latin typeface="Calibri" pitchFamily="34" charset="0"/>
              </a:rPr>
              <a:t>- included in the original magnet design</a:t>
            </a:r>
            <a:br>
              <a:rPr lang="en-US" sz="1800" b="0" baseline="0" dirty="0">
                <a:latin typeface="Calibri" pitchFamily="34" charset="0"/>
              </a:rPr>
            </a:br>
            <a:r>
              <a:rPr lang="en-US" sz="1800" b="0" baseline="0" dirty="0">
                <a:latin typeface="Calibri" pitchFamily="34" charset="0"/>
              </a:rPr>
              <a:t>- only one side of U101 (block 4) equipped with</a:t>
            </a:r>
            <a:br>
              <a:rPr lang="en-US" sz="1800" b="0" baseline="0" dirty="0">
                <a:latin typeface="Calibri" pitchFamily="34" charset="0"/>
              </a:rPr>
            </a:br>
            <a:r>
              <a:rPr lang="en-US" sz="1800" b="0" baseline="0" dirty="0">
                <a:latin typeface="Calibri" pitchFamily="34" charset="0"/>
              </a:rPr>
              <a:t>peaking strips @ 50 G + flux coils </a:t>
            </a:r>
            <a:br>
              <a:rPr lang="en-US" sz="1800" b="0" baseline="0" dirty="0">
                <a:latin typeface="Calibri" pitchFamily="34" charset="0"/>
              </a:rPr>
            </a:br>
            <a:r>
              <a:rPr lang="en-US" sz="1800" b="0" baseline="0" dirty="0">
                <a:latin typeface="Calibri" pitchFamily="34" charset="0"/>
              </a:rPr>
              <a:t>- </a:t>
            </a:r>
            <a:r>
              <a:rPr lang="en-US" sz="1800" b="0" baseline="0" dirty="0" smtClean="0">
                <a:latin typeface="Calibri" pitchFamily="34" charset="0"/>
              </a:rPr>
              <a:t>3 </a:t>
            </a:r>
            <a:r>
              <a:rPr lang="en-US" sz="1800" b="0" baseline="0" dirty="0">
                <a:latin typeface="Calibri" pitchFamily="34" charset="0"/>
              </a:rPr>
              <a:t>channels @ 0.1, 1 and 10 G; </a:t>
            </a:r>
          </a:p>
          <a:p>
            <a:pPr marL="180975" indent="-180975" algn="l">
              <a:spcBef>
                <a:spcPct val="0"/>
              </a:spcBef>
              <a:buFontTx/>
              <a:buChar char="•"/>
            </a:pPr>
            <a:endParaRPr lang="en-US" sz="1800" b="0" baseline="0" dirty="0">
              <a:latin typeface="Calibri" pitchFamily="34" charset="0"/>
            </a:endParaRPr>
          </a:p>
          <a:p>
            <a:pPr marL="180975" indent="-180975" algn="l">
              <a:spcBef>
                <a:spcPct val="0"/>
              </a:spcBef>
              <a:buFontTx/>
              <a:buChar char="•"/>
            </a:pPr>
            <a:r>
              <a:rPr lang="en-US" sz="1800" b="1" baseline="0" dirty="0">
                <a:latin typeface="Calibri" pitchFamily="34" charset="0"/>
              </a:rPr>
              <a:t>Mark II (1980-2000)</a:t>
            </a:r>
            <a:r>
              <a:rPr lang="en-US" sz="1800" b="0" baseline="0" dirty="0">
                <a:latin typeface="Calibri" pitchFamily="34" charset="0"/>
              </a:rPr>
              <a:t/>
            </a:r>
            <a:br>
              <a:rPr lang="en-US" sz="1800" b="0" baseline="0" dirty="0">
                <a:latin typeface="Calibri" pitchFamily="34" charset="0"/>
              </a:rPr>
            </a:br>
            <a:r>
              <a:rPr lang="en-US" sz="1800" b="0" baseline="0" dirty="0">
                <a:latin typeface="Calibri" pitchFamily="34" charset="0"/>
              </a:rPr>
              <a:t>- motivation: </a:t>
            </a:r>
            <a:r>
              <a:rPr lang="en-US" sz="1800" b="0" u="sng" baseline="0" dirty="0">
                <a:latin typeface="Calibri" pitchFamily="34" charset="0"/>
              </a:rPr>
              <a:t>adapt to multi-batch filling + new F8L</a:t>
            </a:r>
            <a:r>
              <a:rPr lang="en-US" sz="1800" b="0" baseline="0" dirty="0">
                <a:latin typeface="Calibri" pitchFamily="34" charset="0"/>
              </a:rPr>
              <a:t> </a:t>
            </a:r>
            <a:br>
              <a:rPr lang="en-US" sz="1800" b="0" baseline="0" dirty="0">
                <a:latin typeface="Calibri" pitchFamily="34" charset="0"/>
              </a:rPr>
            </a:br>
            <a:r>
              <a:rPr lang="en-US" sz="1800" b="0" baseline="0" dirty="0">
                <a:latin typeface="Calibri" pitchFamily="34" charset="0"/>
              </a:rPr>
              <a:t>- </a:t>
            </a:r>
            <a:r>
              <a:rPr lang="en-US" sz="1800" b="0" baseline="0" dirty="0">
                <a:latin typeface="Calibri" pitchFamily="34" charset="0"/>
                <a:sym typeface="Symbol" pitchFamily="18" charset="2"/>
              </a:rPr>
              <a:t>different F/D fields</a:t>
            </a:r>
            <a:r>
              <a:rPr lang="en-US" sz="1800" b="0" baseline="0" dirty="0">
                <a:latin typeface="Calibri" pitchFamily="34" charset="0"/>
              </a:rPr>
              <a:t> </a:t>
            </a:r>
            <a:r>
              <a:rPr lang="en-US" sz="1800" b="0" baseline="0" dirty="0">
                <a:latin typeface="Calibri" pitchFamily="34" charset="0"/>
                <a:sym typeface="Symbol" pitchFamily="18" charset="2"/>
              </a:rPr>
              <a:t> sensors in both halves</a:t>
            </a:r>
            <a:r>
              <a:rPr lang="en-US" sz="1800" b="0" baseline="0" dirty="0">
                <a:latin typeface="Calibri" pitchFamily="34" charset="0"/>
              </a:rPr>
              <a:t/>
            </a:r>
            <a:br>
              <a:rPr lang="en-US" sz="1800" b="0" baseline="0" dirty="0">
                <a:latin typeface="Calibri" pitchFamily="34" charset="0"/>
              </a:rPr>
            </a:br>
            <a:r>
              <a:rPr lang="en-US" sz="1800" b="0" baseline="0" dirty="0">
                <a:latin typeface="Calibri" pitchFamily="34" charset="0"/>
              </a:rPr>
              <a:t>- new peaking strips designed for up to 400 G + new flux coils</a:t>
            </a:r>
            <a:br>
              <a:rPr lang="en-US" sz="1800" b="0" baseline="0" dirty="0">
                <a:latin typeface="Calibri" pitchFamily="34" charset="0"/>
              </a:rPr>
            </a:br>
            <a:r>
              <a:rPr lang="en-US" sz="1800" b="0" baseline="0" dirty="0">
                <a:latin typeface="Calibri" pitchFamily="34" charset="0"/>
              </a:rPr>
              <a:t>- extra logic to interpolate B(t) between triggers</a:t>
            </a:r>
          </a:p>
          <a:p>
            <a:pPr marL="180975" indent="-180975" algn="l">
              <a:spcBef>
                <a:spcPct val="0"/>
              </a:spcBef>
              <a:buFontTx/>
              <a:buChar char="•"/>
            </a:pPr>
            <a:endParaRPr lang="en-US" sz="1800" b="0" baseline="0" dirty="0">
              <a:latin typeface="Calibri" pitchFamily="34" charset="0"/>
            </a:endParaRPr>
          </a:p>
          <a:p>
            <a:pPr marL="180975" indent="-180975" algn="l">
              <a:spcBef>
                <a:spcPct val="0"/>
              </a:spcBef>
              <a:buFontTx/>
              <a:buChar char="•"/>
            </a:pPr>
            <a:r>
              <a:rPr lang="en-US" sz="1800" b="1" baseline="0" dirty="0">
                <a:latin typeface="Calibri" pitchFamily="34" charset="0"/>
              </a:rPr>
              <a:t>Mark III (</a:t>
            </a:r>
            <a:r>
              <a:rPr lang="en-US" sz="1800" b="1" baseline="0" dirty="0" smtClean="0">
                <a:latin typeface="Calibri" pitchFamily="34" charset="0"/>
              </a:rPr>
              <a:t>2000 ‒ )</a:t>
            </a:r>
            <a:r>
              <a:rPr lang="en-US" sz="1800" b="0" baseline="0" dirty="0">
                <a:latin typeface="Calibri" pitchFamily="34" charset="0"/>
              </a:rPr>
              <a:t/>
            </a:r>
            <a:br>
              <a:rPr lang="en-US" sz="1800" b="0" baseline="0" dirty="0">
                <a:latin typeface="Calibri" pitchFamily="34" charset="0"/>
              </a:rPr>
            </a:br>
            <a:r>
              <a:rPr lang="en-US" sz="1800" b="0" baseline="0" dirty="0">
                <a:latin typeface="Calibri" pitchFamily="34" charset="0"/>
              </a:rPr>
              <a:t>- motivation: </a:t>
            </a:r>
            <a:r>
              <a:rPr lang="en-US" sz="1800" b="0" u="sng" baseline="0" dirty="0">
                <a:latin typeface="Calibri" pitchFamily="34" charset="0"/>
              </a:rPr>
              <a:t>improved precision and reliability</a:t>
            </a:r>
            <a:r>
              <a:rPr lang="en-US" sz="1800" b="0" baseline="0" dirty="0">
                <a:latin typeface="Calibri" pitchFamily="34" charset="0"/>
              </a:rPr>
              <a:t/>
            </a:r>
            <a:br>
              <a:rPr lang="en-US" sz="1800" b="0" baseline="0" dirty="0">
                <a:latin typeface="Calibri" pitchFamily="34" charset="0"/>
              </a:rPr>
            </a:br>
            <a:r>
              <a:rPr lang="en-US" sz="1800" b="0" baseline="0" dirty="0">
                <a:latin typeface="Calibri" pitchFamily="34" charset="0"/>
              </a:rPr>
              <a:t>- peaking strips @ 50 G (D only) + flux coils (D + F)</a:t>
            </a:r>
            <a:br>
              <a:rPr lang="en-US" sz="1800" b="0" baseline="0" dirty="0">
                <a:latin typeface="Calibri" pitchFamily="34" charset="0"/>
              </a:rPr>
            </a:br>
            <a:r>
              <a:rPr lang="en-US" sz="1800" b="0" baseline="0" dirty="0">
                <a:latin typeface="Calibri" pitchFamily="34" charset="0"/>
              </a:rPr>
              <a:t>- peaking strip F removed from B-train, after </a:t>
            </a:r>
            <a:r>
              <a:rPr lang="en-US" sz="1800" b="0" baseline="0" dirty="0" smtClean="0">
                <a:latin typeface="Calibri" pitchFamily="34" charset="0"/>
              </a:rPr>
              <a:t>a few tests</a:t>
            </a:r>
            <a:r>
              <a:rPr lang="en-US" sz="1800" b="0" baseline="0" dirty="0">
                <a:latin typeface="Calibri" pitchFamily="34" charset="0"/>
              </a:rPr>
              <a:t>, in order to be compatible with </a:t>
            </a:r>
            <a:r>
              <a:rPr lang="en-US" sz="1800" b="0" baseline="0" dirty="0" smtClean="0">
                <a:latin typeface="Calibri" pitchFamily="34" charset="0"/>
              </a:rPr>
              <a:t>the newly installed PSB/AD systems</a:t>
            </a:r>
            <a:endParaRPr lang="en-US" sz="1800" b="0" baseline="0" dirty="0">
              <a:latin typeface="Calibri" pitchFamily="34" charset="0"/>
            </a:endParaRPr>
          </a:p>
          <a:p>
            <a:pPr marL="180975" indent="-180975" algn="l">
              <a:spcBef>
                <a:spcPct val="0"/>
              </a:spcBef>
            </a:pPr>
            <a:endParaRPr lang="en-US" sz="1800" b="0" baseline="0" dirty="0">
              <a:latin typeface="Calibri" pitchFamily="34" charset="0"/>
            </a:endParaRPr>
          </a:p>
        </p:txBody>
      </p:sp>
      <p:pic>
        <p:nvPicPr>
          <p:cNvPr id="17412" name="Picture 9"/>
          <p:cNvPicPr>
            <a:picLocks noChangeAspect="1" noChangeArrowheads="1"/>
          </p:cNvPicPr>
          <p:nvPr/>
        </p:nvPicPr>
        <p:blipFill>
          <a:blip r:embed="rId3">
            <a:extLst>
              <a:ext uri="{28A0092B-C50C-407E-A947-70E740481C1C}">
                <a14:useLocalDpi xmlns:a14="http://schemas.microsoft.com/office/drawing/2010/main" val="0"/>
              </a:ext>
            </a:extLst>
          </a:blip>
          <a:srcRect l="-23102" t="5795" r="23102" b="3096"/>
          <a:stretch>
            <a:fillRect/>
          </a:stretch>
        </p:blipFill>
        <p:spPr bwMode="auto">
          <a:xfrm>
            <a:off x="5029200" y="365125"/>
            <a:ext cx="148590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sp>
        <p:nvSpPr>
          <p:cNvPr id="17415" name="Rectangle 1"/>
          <p:cNvSpPr>
            <a:spLocks noChangeArrowheads="1"/>
          </p:cNvSpPr>
          <p:nvPr/>
        </p:nvSpPr>
        <p:spPr bwMode="auto">
          <a:xfrm>
            <a:off x="5676900" y="2605088"/>
            <a:ext cx="5857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b="0" baseline="0">
                <a:latin typeface="Calibri" pitchFamily="34" charset="0"/>
              </a:rPr>
              <a:t>Mark I</a:t>
            </a:r>
          </a:p>
        </p:txBody>
      </p:sp>
      <p:sp>
        <p:nvSpPr>
          <p:cNvPr id="5126" name="Rectangle 14"/>
          <p:cNvSpPr>
            <a:spLocks noChangeArrowheads="1"/>
          </p:cNvSpPr>
          <p:nvPr/>
        </p:nvSpPr>
        <p:spPr bwMode="auto">
          <a:xfrm>
            <a:off x="8492796" y="6099175"/>
            <a:ext cx="12290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GB" sz="1200" b="0" baseline="0" dirty="0">
                <a:latin typeface="Calibri" pitchFamily="34" charset="0"/>
              </a:rPr>
              <a:t>R. </a:t>
            </a:r>
            <a:r>
              <a:rPr lang="en-GB" sz="1200" b="0" baseline="0" dirty="0" err="1" smtClean="0">
                <a:latin typeface="Calibri" pitchFamily="34" charset="0"/>
              </a:rPr>
              <a:t>Gouiran</a:t>
            </a:r>
            <a:r>
              <a:rPr lang="en-GB" sz="1200" b="0" baseline="0" dirty="0">
                <a:latin typeface="Calibri" pitchFamily="34" charset="0"/>
              </a:rPr>
              <a:t>, 1979</a:t>
            </a:r>
          </a:p>
        </p:txBody>
      </p:sp>
      <p:grpSp>
        <p:nvGrpSpPr>
          <p:cNvPr id="3" name="Group 15"/>
          <p:cNvGrpSpPr>
            <a:grpSpLocks/>
          </p:cNvGrpSpPr>
          <p:nvPr/>
        </p:nvGrpSpPr>
        <p:grpSpPr bwMode="auto">
          <a:xfrm>
            <a:off x="4822825" y="365125"/>
            <a:ext cx="4927600" cy="5699125"/>
            <a:chOff x="3038" y="230"/>
            <a:chExt cx="3104" cy="3590"/>
          </a:xfrm>
        </p:grpSpPr>
        <p:pic>
          <p:nvPicPr>
            <p:cNvPr id="5128"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4" y="1897"/>
              <a:ext cx="2788" cy="1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pic>
          <p:nvPicPr>
            <p:cNvPr id="5129"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54" y="230"/>
              <a:ext cx="1848" cy="1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sp>
          <p:nvSpPr>
            <p:cNvPr id="5130" name="Rectangle 13"/>
            <p:cNvSpPr>
              <a:spLocks noChangeArrowheads="1"/>
            </p:cNvSpPr>
            <p:nvPr/>
          </p:nvSpPr>
          <p:spPr bwMode="auto">
            <a:xfrm>
              <a:off x="4834" y="1623"/>
              <a:ext cx="577"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GB" sz="1200" b="0" baseline="0">
                  <a:latin typeface="Calibri" pitchFamily="34" charset="0"/>
                </a:rPr>
                <a:t>Mark II &amp; III</a:t>
              </a:r>
            </a:p>
          </p:txBody>
        </p:sp>
        <p:sp>
          <p:nvSpPr>
            <p:cNvPr id="5131" name="Line 14"/>
            <p:cNvSpPr>
              <a:spLocks noChangeShapeType="1"/>
            </p:cNvSpPr>
            <p:nvPr/>
          </p:nvSpPr>
          <p:spPr bwMode="auto">
            <a:xfrm>
              <a:off x="3038" y="2646"/>
              <a:ext cx="429" cy="147"/>
            </a:xfrm>
            <a:prstGeom prst="line">
              <a:avLst/>
            </a:prstGeom>
            <a:noFill/>
            <a:ln w="3175">
              <a:solidFill>
                <a:schemeClr val="accent2"/>
              </a:solidFill>
              <a:round/>
              <a:headEnd/>
              <a:tailEnd type="triangle" w="med" len="med"/>
            </a:ln>
            <a:extLst>
              <a:ext uri="{909E8E84-426E-40DD-AFC4-6F175D3DCCD1}">
                <a14:hiddenFill xmlns:a14="http://schemas.microsoft.com/office/drawing/2010/main">
                  <a:noFill/>
                </a14:hiddenFill>
              </a:ext>
            </a:extLst>
          </p:spPr>
          <p:txBody>
            <a:bodyPr wrap="none" lIns="0" tIns="0" rIns="0" bIns="0" anchor="ctr">
              <a:spAutoFit/>
            </a:bodyPr>
            <a:lstStyle/>
            <a:p>
              <a:endParaRPr lang="en-US"/>
            </a:p>
          </p:txBody>
        </p:sp>
      </p:grpSp>
    </p:spTree>
    <p:extLst>
      <p:ext uri="{BB962C8B-B14F-4D97-AF65-F5344CB8AC3E}">
        <p14:creationId xmlns:p14="http://schemas.microsoft.com/office/powerpoint/2010/main" val="1238680866"/>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CERN PS B-train: current configuration</a:t>
              </a:r>
              <a:endParaRPr lang="en-US" sz="1800" b="1">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grpSp>
        <p:nvGrpSpPr>
          <p:cNvPr id="2" name="Group 1"/>
          <p:cNvGrpSpPr/>
          <p:nvPr/>
        </p:nvGrpSpPr>
        <p:grpSpPr>
          <a:xfrm>
            <a:off x="236476" y="2060848"/>
            <a:ext cx="9413875" cy="4355169"/>
            <a:chOff x="236476" y="2242183"/>
            <a:chExt cx="9413875" cy="4355169"/>
          </a:xfrm>
        </p:grpSpPr>
        <p:grpSp>
          <p:nvGrpSpPr>
            <p:cNvPr id="7" name="Group 6"/>
            <p:cNvGrpSpPr/>
            <p:nvPr/>
          </p:nvGrpSpPr>
          <p:grpSpPr>
            <a:xfrm>
              <a:off x="236476" y="3089177"/>
              <a:ext cx="9413875" cy="3508175"/>
              <a:chOff x="288131" y="2829582"/>
              <a:chExt cx="9413875" cy="3508175"/>
            </a:xfrm>
          </p:grpSpPr>
          <p:pic>
            <p:nvPicPr>
              <p:cNvPr id="8" name="Picture 34" descr="PS magnet drawing"/>
              <p:cNvPicPr>
                <a:picLocks noChangeAspect="1" noChangeArrowheads="1"/>
              </p:cNvPicPr>
              <p:nvPr/>
            </p:nvPicPr>
            <p:blipFill>
              <a:blip r:embed="rId4">
                <a:clrChange>
                  <a:clrFrom>
                    <a:srgbClr val="FFFFFF"/>
                  </a:clrFrom>
                  <a:clrTo>
                    <a:srgbClr val="FFFFFF">
                      <a:alpha val="0"/>
                    </a:srgbClr>
                  </a:clrTo>
                </a:clrChange>
                <a:lum bright="70000" contrast="56000"/>
                <a:grayscl/>
                <a:extLst>
                  <a:ext uri="{28A0092B-C50C-407E-A947-70E740481C1C}">
                    <a14:useLocalDpi xmlns:a14="http://schemas.microsoft.com/office/drawing/2010/main" val="0"/>
                  </a:ext>
                </a:extLst>
              </a:blip>
              <a:srcRect t="16856" r="4929" b="8833"/>
              <a:stretch>
                <a:fillRect/>
              </a:stretch>
            </p:blipFill>
            <p:spPr bwMode="auto">
              <a:xfrm>
                <a:off x="288131" y="2829582"/>
                <a:ext cx="9413875" cy="35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4"/>
              <p:cNvGrpSpPr>
                <a:grpSpLocks/>
              </p:cNvGrpSpPr>
              <p:nvPr/>
            </p:nvGrpSpPr>
            <p:grpSpPr bwMode="auto">
              <a:xfrm>
                <a:off x="2871788" y="3789363"/>
                <a:ext cx="360362" cy="534987"/>
                <a:chOff x="2183864" y="3788036"/>
                <a:chExt cx="360041" cy="536136"/>
              </a:xfrm>
            </p:grpSpPr>
            <p:sp>
              <p:nvSpPr>
                <p:cNvPr id="53"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54" name="Group 14"/>
                <p:cNvGrpSpPr>
                  <a:grpSpLocks/>
                </p:cNvGrpSpPr>
                <p:nvPr/>
              </p:nvGrpSpPr>
              <p:grpSpPr bwMode="auto">
                <a:xfrm rot="-5400000">
                  <a:off x="2095817" y="3876083"/>
                  <a:ext cx="536136" cy="360041"/>
                  <a:chOff x="2377272" y="2213746"/>
                  <a:chExt cx="1065979" cy="1008112"/>
                </a:xfrm>
              </p:grpSpPr>
              <p:sp>
                <p:nvSpPr>
                  <p:cNvPr id="55"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56"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57"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58"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59"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60"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grpSp>
            <p:nvGrpSpPr>
              <p:cNvPr id="10" name="Group 22"/>
              <p:cNvGrpSpPr>
                <a:grpSpLocks/>
              </p:cNvGrpSpPr>
              <p:nvPr/>
            </p:nvGrpSpPr>
            <p:grpSpPr bwMode="auto">
              <a:xfrm>
                <a:off x="3568700" y="3933825"/>
                <a:ext cx="485775" cy="203200"/>
                <a:chOff x="2288704" y="2532421"/>
                <a:chExt cx="1224136" cy="352998"/>
              </a:xfrm>
            </p:grpSpPr>
            <p:sp>
              <p:nvSpPr>
                <p:cNvPr id="47"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8"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9"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0"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1"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52"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grpSp>
            <p:nvGrpSpPr>
              <p:cNvPr id="11" name="Group 22"/>
              <p:cNvGrpSpPr>
                <a:grpSpLocks/>
              </p:cNvGrpSpPr>
              <p:nvPr/>
            </p:nvGrpSpPr>
            <p:grpSpPr bwMode="auto">
              <a:xfrm>
                <a:off x="5891213" y="3946525"/>
                <a:ext cx="485775" cy="203200"/>
                <a:chOff x="2288704" y="2532421"/>
                <a:chExt cx="1224136" cy="352998"/>
              </a:xfrm>
            </p:grpSpPr>
            <p:sp>
              <p:nvSpPr>
                <p:cNvPr id="41" name="Oval 23"/>
                <p:cNvSpPr>
                  <a:spLocks noChangeArrowheads="1"/>
                </p:cNvSpPr>
                <p:nvPr/>
              </p:nvSpPr>
              <p:spPr bwMode="auto">
                <a:xfrm>
                  <a:off x="228870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2" name="Oval 24"/>
                <p:cNvSpPr>
                  <a:spLocks noChangeArrowheads="1"/>
                </p:cNvSpPr>
                <p:nvPr/>
              </p:nvSpPr>
              <p:spPr bwMode="auto">
                <a:xfrm>
                  <a:off x="2396716"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3" name="Oval 25"/>
                <p:cNvSpPr>
                  <a:spLocks noChangeArrowheads="1"/>
                </p:cNvSpPr>
                <p:nvPr/>
              </p:nvSpPr>
              <p:spPr bwMode="auto">
                <a:xfrm>
                  <a:off x="2504728"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4" name="Oval 26"/>
                <p:cNvSpPr>
                  <a:spLocks noChangeArrowheads="1"/>
                </p:cNvSpPr>
                <p:nvPr/>
              </p:nvSpPr>
              <p:spPr bwMode="auto">
                <a:xfrm>
                  <a:off x="264874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5" name="Oval 27"/>
                <p:cNvSpPr>
                  <a:spLocks noChangeArrowheads="1"/>
                </p:cNvSpPr>
                <p:nvPr/>
              </p:nvSpPr>
              <p:spPr bwMode="auto">
                <a:xfrm>
                  <a:off x="2828764"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sp>
              <p:nvSpPr>
                <p:cNvPr id="46" name="Oval 28"/>
                <p:cNvSpPr>
                  <a:spLocks noChangeArrowheads="1"/>
                </p:cNvSpPr>
                <p:nvPr/>
              </p:nvSpPr>
              <p:spPr bwMode="auto">
                <a:xfrm>
                  <a:off x="2972780" y="2532421"/>
                  <a:ext cx="540060" cy="352998"/>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wrap="none" lIns="0" tIns="0" rIns="0" bIns="0" anchor="ctr"/>
                <a:lstStyle/>
                <a:p>
                  <a:endParaRPr lang="en-GB" b="0" baseline="0"/>
                </a:p>
              </p:txBody>
            </p:sp>
          </p:grpSp>
          <p:sp>
            <p:nvSpPr>
              <p:cNvPr id="12" name="Text Box 42"/>
              <p:cNvSpPr txBox="1">
                <a:spLocks noChangeArrowheads="1"/>
              </p:cNvSpPr>
              <p:nvPr/>
            </p:nvSpPr>
            <p:spPr bwMode="auto">
              <a:xfrm>
                <a:off x="44862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1D</a:t>
                </a:r>
              </a:p>
            </p:txBody>
          </p:sp>
          <p:sp>
            <p:nvSpPr>
              <p:cNvPr id="13" name="Text Box 43"/>
              <p:cNvSpPr txBox="1">
                <a:spLocks noChangeArrowheads="1"/>
              </p:cNvSpPr>
              <p:nvPr/>
            </p:nvSpPr>
            <p:spPr bwMode="auto">
              <a:xfrm>
                <a:off x="37115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2D</a:t>
                </a:r>
              </a:p>
            </p:txBody>
          </p:sp>
          <p:sp>
            <p:nvSpPr>
              <p:cNvPr id="14" name="Text Box 44"/>
              <p:cNvSpPr txBox="1">
                <a:spLocks noChangeArrowheads="1"/>
              </p:cNvSpPr>
              <p:nvPr/>
            </p:nvSpPr>
            <p:spPr bwMode="auto">
              <a:xfrm>
                <a:off x="29368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3D</a:t>
                </a:r>
              </a:p>
            </p:txBody>
          </p:sp>
          <p:sp>
            <p:nvSpPr>
              <p:cNvPr id="15" name="Text Box 45"/>
              <p:cNvSpPr txBox="1">
                <a:spLocks noChangeArrowheads="1"/>
              </p:cNvSpPr>
              <p:nvPr/>
            </p:nvSpPr>
            <p:spPr bwMode="auto">
              <a:xfrm>
                <a:off x="2162175"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4D</a:t>
                </a:r>
                <a:endParaRPr lang="en-US" b="0" baseline="0">
                  <a:solidFill>
                    <a:schemeClr val="bg2"/>
                  </a:solidFill>
                </a:endParaRPr>
              </a:p>
            </p:txBody>
          </p:sp>
          <p:sp>
            <p:nvSpPr>
              <p:cNvPr id="16" name="Text Box 46"/>
              <p:cNvSpPr txBox="1">
                <a:spLocks noChangeArrowheads="1"/>
              </p:cNvSpPr>
              <p:nvPr/>
            </p:nvSpPr>
            <p:spPr bwMode="auto">
              <a:xfrm>
                <a:off x="1389063" y="4604308"/>
                <a:ext cx="200025"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5D</a:t>
                </a:r>
              </a:p>
            </p:txBody>
          </p:sp>
          <p:sp>
            <p:nvSpPr>
              <p:cNvPr id="17" name="Text Box 47"/>
              <p:cNvSpPr txBox="1">
                <a:spLocks noChangeArrowheads="1"/>
              </p:cNvSpPr>
              <p:nvPr/>
            </p:nvSpPr>
            <p:spPr bwMode="auto">
              <a:xfrm>
                <a:off x="5262563"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1F</a:t>
                </a:r>
              </a:p>
            </p:txBody>
          </p:sp>
          <p:sp>
            <p:nvSpPr>
              <p:cNvPr id="18" name="Text Box 48"/>
              <p:cNvSpPr txBox="1">
                <a:spLocks noChangeArrowheads="1"/>
              </p:cNvSpPr>
              <p:nvPr/>
            </p:nvSpPr>
            <p:spPr bwMode="auto">
              <a:xfrm>
                <a:off x="6008688"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2F</a:t>
                </a:r>
              </a:p>
            </p:txBody>
          </p:sp>
          <p:sp>
            <p:nvSpPr>
              <p:cNvPr id="19" name="Text Box 49"/>
              <p:cNvSpPr txBox="1">
                <a:spLocks noChangeArrowheads="1"/>
              </p:cNvSpPr>
              <p:nvPr/>
            </p:nvSpPr>
            <p:spPr bwMode="auto">
              <a:xfrm>
                <a:off x="6753225"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3F</a:t>
                </a:r>
              </a:p>
            </p:txBody>
          </p:sp>
          <p:sp>
            <p:nvSpPr>
              <p:cNvPr id="20" name="Text Box 50"/>
              <p:cNvSpPr txBox="1">
                <a:spLocks noChangeArrowheads="1"/>
              </p:cNvSpPr>
              <p:nvPr/>
            </p:nvSpPr>
            <p:spPr bwMode="auto">
              <a:xfrm>
                <a:off x="7499350"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4F</a:t>
                </a:r>
              </a:p>
            </p:txBody>
          </p:sp>
          <p:sp>
            <p:nvSpPr>
              <p:cNvPr id="21" name="Text Box 51"/>
              <p:cNvSpPr txBox="1">
                <a:spLocks noChangeArrowheads="1"/>
              </p:cNvSpPr>
              <p:nvPr/>
            </p:nvSpPr>
            <p:spPr bwMode="auto">
              <a:xfrm>
                <a:off x="8245475" y="4604308"/>
                <a:ext cx="171450" cy="212725"/>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US" sz="1400" b="0" baseline="0">
                    <a:solidFill>
                      <a:schemeClr val="bg2"/>
                    </a:solidFill>
                    <a:latin typeface="Calibri" pitchFamily="34" charset="0"/>
                    <a:cs typeface="Arial" charset="0"/>
                  </a:rPr>
                  <a:t>5F</a:t>
                </a:r>
              </a:p>
            </p:txBody>
          </p:sp>
          <p:sp>
            <p:nvSpPr>
              <p:cNvPr id="22" name="Rectangle 69"/>
              <p:cNvSpPr>
                <a:spLocks noChangeArrowheads="1"/>
              </p:cNvSpPr>
              <p:nvPr/>
            </p:nvSpPr>
            <p:spPr bwMode="auto">
              <a:xfrm>
                <a:off x="2360613" y="4401108"/>
                <a:ext cx="1289050" cy="182562"/>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a:solidFill>
                      <a:srgbClr val="000000"/>
                    </a:solidFill>
                    <a:latin typeface="Calibri" pitchFamily="34" charset="0"/>
                  </a:rPr>
                  <a:t>peaking strip (in use)</a:t>
                </a:r>
                <a:endParaRPr lang="en-US" sz="1200" b="0" baseline="0">
                  <a:solidFill>
                    <a:srgbClr val="000000"/>
                  </a:solidFill>
                  <a:latin typeface="Calibri" pitchFamily="34" charset="0"/>
                </a:endParaRPr>
              </a:p>
            </p:txBody>
          </p:sp>
          <p:sp>
            <p:nvSpPr>
              <p:cNvPr id="23" name="Rectangle 70"/>
              <p:cNvSpPr>
                <a:spLocks noChangeArrowheads="1"/>
              </p:cNvSpPr>
              <p:nvPr/>
            </p:nvSpPr>
            <p:spPr bwMode="auto">
              <a:xfrm>
                <a:off x="4725988" y="4343400"/>
                <a:ext cx="538162" cy="182563"/>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dirty="0">
                    <a:solidFill>
                      <a:srgbClr val="000000"/>
                    </a:solidFill>
                    <a:latin typeface="Calibri" pitchFamily="34" charset="0"/>
                  </a:rPr>
                  <a:t>flux coils</a:t>
                </a:r>
                <a:endParaRPr lang="en-US" sz="1200" b="0" baseline="0" dirty="0">
                  <a:solidFill>
                    <a:srgbClr val="000000"/>
                  </a:solidFill>
                  <a:latin typeface="Calibri" pitchFamily="34" charset="0"/>
                </a:endParaRPr>
              </a:p>
            </p:txBody>
          </p:sp>
          <p:sp>
            <p:nvSpPr>
              <p:cNvPr id="24" name="Line 71"/>
              <p:cNvSpPr>
                <a:spLocks noChangeShapeType="1"/>
              </p:cNvSpPr>
              <p:nvPr/>
            </p:nvSpPr>
            <p:spPr bwMode="auto">
              <a:xfrm flipH="1" flipV="1">
                <a:off x="4029075" y="4157663"/>
                <a:ext cx="696913" cy="228600"/>
              </a:xfrm>
              <a:prstGeom prst="line">
                <a:avLst/>
              </a:prstGeom>
              <a:noFill/>
              <a:ln w="3175">
                <a:solidFill>
                  <a:schemeClr val="tx1"/>
                </a:solidFill>
                <a:round/>
                <a:headEnd/>
                <a:tailEnd type="triangle" w="sm" len="sm"/>
              </a:ln>
              <a:extLst>
                <a:ext uri="{909E8E84-426E-40DD-AFC4-6F175D3DCCD1}">
                  <a14:hiddenFill xmlns:a14="http://schemas.microsoft.com/office/drawing/2010/main">
                    <a:noFill/>
                  </a14:hiddenFill>
                </a:ext>
              </a:extLst>
            </p:spPr>
            <p:txBody>
              <a:bodyPr wrap="none" lIns="0" tIns="0" rIns="0" bIns="0" anchor="ctr">
                <a:spAutoFit/>
              </a:bodyPr>
              <a:lstStyle/>
              <a:p>
                <a:endParaRPr lang="en-GB"/>
              </a:p>
            </p:txBody>
          </p:sp>
          <p:sp>
            <p:nvSpPr>
              <p:cNvPr id="25" name="Line 72"/>
              <p:cNvSpPr>
                <a:spLocks noChangeShapeType="1"/>
              </p:cNvSpPr>
              <p:nvPr/>
            </p:nvSpPr>
            <p:spPr bwMode="auto">
              <a:xfrm flipV="1">
                <a:off x="5340350" y="4176713"/>
                <a:ext cx="577850" cy="201612"/>
              </a:xfrm>
              <a:prstGeom prst="line">
                <a:avLst/>
              </a:prstGeom>
              <a:noFill/>
              <a:ln w="3175">
                <a:solidFill>
                  <a:schemeClr val="tx1"/>
                </a:solidFill>
                <a:round/>
                <a:headEnd/>
                <a:tailEnd type="triangle" w="sm" len="sm"/>
              </a:ln>
              <a:extLst>
                <a:ext uri="{909E8E84-426E-40DD-AFC4-6F175D3DCCD1}">
                  <a14:hiddenFill xmlns:a14="http://schemas.microsoft.com/office/drawing/2010/main">
                    <a:noFill/>
                  </a14:hiddenFill>
                </a:ext>
              </a:extLst>
            </p:spPr>
            <p:txBody>
              <a:bodyPr lIns="0" tIns="0" rIns="0" bIns="0" anchor="ctr">
                <a:spAutoFit/>
              </a:bodyPr>
              <a:lstStyle/>
              <a:p>
                <a:endParaRPr lang="en-GB"/>
              </a:p>
            </p:txBody>
          </p:sp>
          <p:grpSp>
            <p:nvGrpSpPr>
              <p:cNvPr id="26" name="Group 4"/>
              <p:cNvGrpSpPr>
                <a:grpSpLocks/>
              </p:cNvGrpSpPr>
              <p:nvPr/>
            </p:nvGrpSpPr>
            <p:grpSpPr bwMode="auto">
              <a:xfrm>
                <a:off x="6672263" y="3789363"/>
                <a:ext cx="360362" cy="534987"/>
                <a:chOff x="2183864" y="3788036"/>
                <a:chExt cx="360041" cy="536136"/>
              </a:xfrm>
            </p:grpSpPr>
            <p:sp>
              <p:nvSpPr>
                <p:cNvPr id="33" name="Flowchart: Decision 3"/>
                <p:cNvSpPr>
                  <a:spLocks noChangeArrowheads="1"/>
                </p:cNvSpPr>
                <p:nvPr/>
              </p:nvSpPr>
              <p:spPr bwMode="auto">
                <a:xfrm>
                  <a:off x="2325025" y="3907354"/>
                  <a:ext cx="107854" cy="264091"/>
                </a:xfrm>
                <a:prstGeom prst="flowChartDecision">
                  <a:avLst/>
                </a:prstGeom>
                <a:solidFill>
                  <a:srgbClr val="BDBDBD"/>
                </a:solidFill>
                <a:ln w="19050" algn="ctr">
                  <a:solidFill>
                    <a:schemeClr val="tx1"/>
                  </a:solidFill>
                  <a:round/>
                  <a:headEnd/>
                  <a:tailEnd type="stealth" w="sm" len="sm"/>
                </a:ln>
              </p:spPr>
              <p:txBody>
                <a:bodyPr lIns="0" tIns="0" rIns="0" bIns="0" anchor="ctr">
                  <a:spAutoFit/>
                </a:bodyPr>
                <a:lstStyle/>
                <a:p>
                  <a:endParaRPr lang="en-GB" b="0" baseline="0"/>
                </a:p>
              </p:txBody>
            </p:sp>
            <p:grpSp>
              <p:nvGrpSpPr>
                <p:cNvPr id="34" name="Group 14"/>
                <p:cNvGrpSpPr>
                  <a:grpSpLocks/>
                </p:cNvGrpSpPr>
                <p:nvPr/>
              </p:nvGrpSpPr>
              <p:grpSpPr bwMode="auto">
                <a:xfrm rot="-5400000">
                  <a:off x="2095817" y="3876083"/>
                  <a:ext cx="536136" cy="360041"/>
                  <a:chOff x="2377272" y="2213746"/>
                  <a:chExt cx="1065979" cy="1008112"/>
                </a:xfrm>
              </p:grpSpPr>
              <p:sp>
                <p:nvSpPr>
                  <p:cNvPr id="35" name="Oval 15"/>
                  <p:cNvSpPr>
                    <a:spLocks noChangeArrowheads="1"/>
                  </p:cNvSpPr>
                  <p:nvPr/>
                </p:nvSpPr>
                <p:spPr bwMode="auto">
                  <a:xfrm>
                    <a:off x="2377272" y="2213746"/>
                    <a:ext cx="382741"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6" name="Oval 16"/>
                  <p:cNvSpPr>
                    <a:spLocks noChangeArrowheads="1"/>
                  </p:cNvSpPr>
                  <p:nvPr/>
                </p:nvSpPr>
                <p:spPr bwMode="auto">
                  <a:xfrm>
                    <a:off x="2484819"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7" name="Oval 17"/>
                  <p:cNvSpPr>
                    <a:spLocks noChangeArrowheads="1"/>
                  </p:cNvSpPr>
                  <p:nvPr/>
                </p:nvSpPr>
                <p:spPr bwMode="auto">
                  <a:xfrm>
                    <a:off x="2592366"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8" name="Oval 18"/>
                  <p:cNvSpPr>
                    <a:spLocks noChangeArrowheads="1"/>
                  </p:cNvSpPr>
                  <p:nvPr/>
                </p:nvSpPr>
                <p:spPr bwMode="auto">
                  <a:xfrm>
                    <a:off x="273787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39" name="Oval 19"/>
                  <p:cNvSpPr>
                    <a:spLocks noChangeArrowheads="1"/>
                  </p:cNvSpPr>
                  <p:nvPr/>
                </p:nvSpPr>
                <p:spPr bwMode="auto">
                  <a:xfrm>
                    <a:off x="2911843"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sp>
                <p:nvSpPr>
                  <p:cNvPr id="40" name="Oval 20"/>
                  <p:cNvSpPr>
                    <a:spLocks noChangeArrowheads="1"/>
                  </p:cNvSpPr>
                  <p:nvPr/>
                </p:nvSpPr>
                <p:spPr bwMode="auto">
                  <a:xfrm>
                    <a:off x="3060511" y="2213746"/>
                    <a:ext cx="382740" cy="1008112"/>
                  </a:xfrm>
                  <a:prstGeom prst="ellipse">
                    <a:avLst/>
                  </a:prstGeom>
                  <a:noFill/>
                  <a:ln w="19050" algn="ctr">
                    <a:solidFill>
                      <a:schemeClr val="tx1"/>
                    </a:solidFill>
                    <a:round/>
                    <a:headEnd/>
                    <a:tailEnd type="stealth" w="sm" len="sm"/>
                  </a:ln>
                  <a:extLst>
                    <a:ext uri="{909E8E84-426E-40DD-AFC4-6F175D3DCCD1}">
                      <a14:hiddenFill xmlns:a14="http://schemas.microsoft.com/office/drawing/2010/main">
                        <a:solidFill>
                          <a:srgbClr val="FFFFFF"/>
                        </a:solidFill>
                      </a14:hiddenFill>
                    </a:ext>
                  </a:extLst>
                </p:spPr>
                <p:txBody>
                  <a:bodyPr vert="eaVert" lIns="0" tIns="0" rIns="0" bIns="0" anchor="ctr">
                    <a:spAutoFit/>
                  </a:bodyPr>
                  <a:lstStyle/>
                  <a:p>
                    <a:endParaRPr lang="en-GB" b="0" baseline="0"/>
                  </a:p>
                </p:txBody>
              </p:sp>
            </p:grpSp>
          </p:grpSp>
          <p:sp>
            <p:nvSpPr>
              <p:cNvPr id="27" name="Rectangle 71"/>
              <p:cNvSpPr>
                <a:spLocks noChangeArrowheads="1"/>
              </p:cNvSpPr>
              <p:nvPr/>
            </p:nvSpPr>
            <p:spPr bwMode="auto">
              <a:xfrm>
                <a:off x="2491842" y="5301208"/>
                <a:ext cx="2087562" cy="182562"/>
              </a:xfrm>
              <a:prstGeom prst="rect">
                <a:avLst/>
              </a:prstGeom>
              <a:noFill/>
              <a:ln>
                <a:noFill/>
              </a:ln>
              <a:effectLst>
                <a:prstShdw prst="shdw17" dist="17961" dir="2700000">
                  <a:schemeClr val="accent1">
                    <a:gamma/>
                    <a:shade val="60000"/>
                    <a:invGamma/>
                  </a:schemeClr>
                </a:prstShdw>
              </a:effectLst>
              <a:extLst/>
            </p:spPr>
            <p:txBody>
              <a:bodyPr wrap="none" lIns="0" tIns="0" rIns="0" bIns="0">
                <a:spAutoFit/>
              </a:bodyPr>
              <a:lstStyle/>
              <a:p>
                <a:pPr>
                  <a:defRPr/>
                </a:pPr>
                <a:r>
                  <a:rPr lang="en-GB" sz="1200" b="0" baseline="0">
                    <a:solidFill>
                      <a:schemeClr val="bg2"/>
                    </a:solidFill>
                  </a:rPr>
                  <a:t>reference magnet U101, bldg. 355</a:t>
                </a:r>
                <a:endParaRPr lang="en-US" sz="1200" b="0" baseline="0">
                  <a:solidFill>
                    <a:schemeClr val="bg2"/>
                  </a:solidFill>
                </a:endParaRPr>
              </a:p>
            </p:txBody>
          </p:sp>
          <p:sp>
            <p:nvSpPr>
              <p:cNvPr id="28" name="Rectangle 69"/>
              <p:cNvSpPr>
                <a:spLocks noChangeArrowheads="1"/>
              </p:cNvSpPr>
              <p:nvPr/>
            </p:nvSpPr>
            <p:spPr bwMode="auto">
              <a:xfrm>
                <a:off x="6228239" y="4404283"/>
                <a:ext cx="1273811" cy="184666"/>
              </a:xfrm>
              <a:prstGeom prst="rect">
                <a:avLst/>
              </a:prstGeom>
              <a:solidFill>
                <a:srgbClr val="FFFFFF"/>
              </a:solidFill>
              <a:ln>
                <a:noFill/>
              </a:ln>
              <a:extLst>
                <a:ext uri="{91240B29-F687-4F45-9708-019B960494DF}">
                  <a14:hiddenLine xmlns:a14="http://schemas.microsoft.com/office/drawing/2010/main" w="3175" algn="ctr">
                    <a:solidFill>
                      <a:srgbClr val="000000"/>
                    </a:solidFill>
                    <a:miter lim="800000"/>
                    <a:headEnd/>
                    <a:tailEnd/>
                  </a14:hiddenLine>
                </a:ext>
              </a:extLst>
            </p:spPr>
            <p:txBody>
              <a:bodyPr wrap="none" lIns="0" tIns="0" rIns="0" bIns="0">
                <a:spAutoFit/>
              </a:bodyPr>
              <a:lstStyle/>
              <a:p>
                <a:r>
                  <a:rPr lang="en-GB" sz="1200" b="0" baseline="0">
                    <a:solidFill>
                      <a:srgbClr val="000000"/>
                    </a:solidFill>
                    <a:latin typeface="Calibri" pitchFamily="34" charset="0"/>
                  </a:rPr>
                  <a:t>peaking strip </a:t>
                </a:r>
                <a:r>
                  <a:rPr lang="en-GB" sz="1200" b="0" baseline="0" smtClean="0">
                    <a:solidFill>
                      <a:srgbClr val="000000"/>
                    </a:solidFill>
                    <a:latin typeface="Calibri" pitchFamily="34" charset="0"/>
                  </a:rPr>
                  <a:t>(spare)</a:t>
                </a:r>
                <a:endParaRPr lang="en-US" sz="1200" b="0" baseline="0">
                  <a:solidFill>
                    <a:srgbClr val="000000"/>
                  </a:solidFill>
                  <a:latin typeface="Calibri" pitchFamily="34" charset="0"/>
                </a:endParaRPr>
              </a:p>
            </p:txBody>
          </p:sp>
          <p:sp>
            <p:nvSpPr>
              <p:cNvPr id="29" name="TextBox 28"/>
              <p:cNvSpPr txBox="1"/>
              <p:nvPr/>
            </p:nvSpPr>
            <p:spPr>
              <a:xfrm>
                <a:off x="3444773" y="3673673"/>
                <a:ext cx="731290" cy="307777"/>
              </a:xfrm>
              <a:prstGeom prst="rect">
                <a:avLst/>
              </a:prstGeom>
              <a:noFill/>
            </p:spPr>
            <p:txBody>
              <a:bodyPr wrap="none" rtlCol="0">
                <a:spAutoFit/>
              </a:bodyPr>
              <a:lstStyle/>
              <a:p>
                <a:r>
                  <a:rPr lang="en-GB" sz="1400" smtClean="0"/>
                  <a:t>A</a:t>
                </a:r>
                <a:r>
                  <a:rPr lang="en-GB" sz="1400" baseline="-25000" smtClean="0"/>
                  <a:t>0</a:t>
                </a:r>
                <a:r>
                  <a:rPr lang="en-GB" sz="1400" smtClean="0"/>
                  <a:t>(1-k)</a:t>
                </a:r>
                <a:endParaRPr lang="en-GB" sz="1400"/>
              </a:p>
            </p:txBody>
          </p:sp>
          <p:sp>
            <p:nvSpPr>
              <p:cNvPr id="30" name="TextBox 29"/>
              <p:cNvSpPr txBox="1"/>
              <p:nvPr/>
            </p:nvSpPr>
            <p:spPr>
              <a:xfrm>
                <a:off x="5745088" y="3681028"/>
                <a:ext cx="772969" cy="307777"/>
              </a:xfrm>
              <a:prstGeom prst="rect">
                <a:avLst/>
              </a:prstGeom>
              <a:noFill/>
            </p:spPr>
            <p:txBody>
              <a:bodyPr wrap="none" rtlCol="0">
                <a:spAutoFit/>
              </a:bodyPr>
              <a:lstStyle/>
              <a:p>
                <a:r>
                  <a:rPr lang="en-GB" sz="1400" smtClean="0"/>
                  <a:t>A</a:t>
                </a:r>
                <a:r>
                  <a:rPr lang="en-GB" sz="1400" baseline="-25000" smtClean="0"/>
                  <a:t>0</a:t>
                </a:r>
                <a:r>
                  <a:rPr lang="en-GB" sz="1400" smtClean="0"/>
                  <a:t>(1+k)</a:t>
                </a:r>
                <a:endParaRPr lang="en-GB" sz="1400"/>
              </a:p>
            </p:txBody>
          </p:sp>
          <p:sp>
            <p:nvSpPr>
              <p:cNvPr id="31" name="TextBox 30"/>
              <p:cNvSpPr txBox="1"/>
              <p:nvPr/>
            </p:nvSpPr>
            <p:spPr>
              <a:xfrm>
                <a:off x="3620852" y="4185084"/>
                <a:ext cx="401072" cy="307777"/>
              </a:xfrm>
              <a:prstGeom prst="rect">
                <a:avLst/>
              </a:prstGeom>
              <a:noFill/>
            </p:spPr>
            <p:txBody>
              <a:bodyPr wrap="none" rtlCol="0">
                <a:spAutoFit/>
              </a:bodyPr>
              <a:lstStyle/>
              <a:p>
                <a:r>
                  <a:rPr lang="en-GB" sz="1400" smtClean="0"/>
                  <a:t>V</a:t>
                </a:r>
                <a:r>
                  <a:rPr lang="en-GB" sz="1400" baseline="-25000" smtClean="0"/>
                  <a:t>D</a:t>
                </a:r>
                <a:endParaRPr lang="en-GB" sz="1400" baseline="-25000"/>
              </a:p>
            </p:txBody>
          </p:sp>
          <p:sp>
            <p:nvSpPr>
              <p:cNvPr id="32" name="TextBox 31"/>
              <p:cNvSpPr txBox="1"/>
              <p:nvPr/>
            </p:nvSpPr>
            <p:spPr>
              <a:xfrm>
                <a:off x="5915199" y="4185084"/>
                <a:ext cx="381835" cy="307777"/>
              </a:xfrm>
              <a:prstGeom prst="rect">
                <a:avLst/>
              </a:prstGeom>
              <a:noFill/>
            </p:spPr>
            <p:txBody>
              <a:bodyPr wrap="none" rtlCol="0">
                <a:spAutoFit/>
              </a:bodyPr>
              <a:lstStyle/>
              <a:p>
                <a:r>
                  <a:rPr lang="en-GB" sz="1400" smtClean="0"/>
                  <a:t>V</a:t>
                </a:r>
                <a:r>
                  <a:rPr lang="en-GB" sz="1400" baseline="-25000" smtClean="0"/>
                  <a:t>F</a:t>
                </a:r>
                <a:endParaRPr lang="en-GB" sz="1400" baseline="-25000"/>
              </a:p>
            </p:txBody>
          </p:sp>
        </p:grpSp>
        <p:grpSp>
          <p:nvGrpSpPr>
            <p:cNvPr id="61" name="Group 60"/>
            <p:cNvGrpSpPr/>
            <p:nvPr/>
          </p:nvGrpSpPr>
          <p:grpSpPr>
            <a:xfrm>
              <a:off x="939800" y="2242183"/>
              <a:ext cx="7934325" cy="881062"/>
              <a:chOff x="1084037" y="1792563"/>
              <a:chExt cx="7934325" cy="881062"/>
            </a:xfrm>
          </p:grpSpPr>
          <p:graphicFrame>
            <p:nvGraphicFramePr>
              <p:cNvPr id="62" name="Object 61"/>
              <p:cNvGraphicFramePr>
                <a:graphicFrameLocks noChangeAspect="1"/>
              </p:cNvGraphicFramePr>
              <p:nvPr>
                <p:extLst>
                  <p:ext uri="{D42A27DB-BD31-4B8C-83A1-F6EECF244321}">
                    <p14:modId xmlns:p14="http://schemas.microsoft.com/office/powerpoint/2010/main" val="2683286863"/>
                  </p:ext>
                </p:extLst>
              </p:nvPr>
            </p:nvGraphicFramePr>
            <p:xfrm>
              <a:off x="1084037" y="1792563"/>
              <a:ext cx="7934325" cy="881062"/>
            </p:xfrm>
            <a:graphic>
              <a:graphicData uri="http://schemas.openxmlformats.org/presentationml/2006/ole">
                <mc:AlternateContent xmlns:mc="http://schemas.openxmlformats.org/markup-compatibility/2006">
                  <mc:Choice xmlns:v="urn:schemas-microsoft-com:vml" Requires="v">
                    <p:oleObj spid="_x0000_s4271" name="Equation" r:id="rId5" imgW="3924000" imgH="431640" progId="Equation.3">
                      <p:embed/>
                    </p:oleObj>
                  </mc:Choice>
                  <mc:Fallback>
                    <p:oleObj name="Equation" r:id="rId5" imgW="3924000" imgH="431640" progId="Equation.3">
                      <p:embed/>
                      <p:pic>
                        <p:nvPicPr>
                          <p:cNvPr id="0" name=""/>
                          <p:cNvPicPr>
                            <a:picLocks noChangeAspect="1" noChangeArrowheads="1"/>
                          </p:cNvPicPr>
                          <p:nvPr/>
                        </p:nvPicPr>
                        <p:blipFill>
                          <a:blip r:embed="rId6"/>
                          <a:srcRect/>
                          <a:stretch>
                            <a:fillRect/>
                          </a:stretch>
                        </p:blipFill>
                        <p:spPr bwMode="auto">
                          <a:xfrm>
                            <a:off x="1084037" y="1792563"/>
                            <a:ext cx="7934325" cy="881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3" name="Left Brace 62"/>
              <p:cNvSpPr/>
              <p:nvPr/>
            </p:nvSpPr>
            <p:spPr bwMode="auto">
              <a:xfrm rot="16200000">
                <a:off x="8047942" y="1896216"/>
                <a:ext cx="177283" cy="1122106"/>
              </a:xfrm>
              <a:prstGeom prst="leftBrace">
                <a:avLst>
                  <a:gd name="adj1" fmla="val 30005"/>
                  <a:gd name="adj2" fmla="val 50000"/>
                </a:avLst>
              </a:prstGeom>
              <a:noFill/>
              <a:ln w="3175"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grpSp>
        <p:sp>
          <p:nvSpPr>
            <p:cNvPr id="65" name="Freeform 64"/>
            <p:cNvSpPr/>
            <p:nvPr/>
          </p:nvSpPr>
          <p:spPr>
            <a:xfrm>
              <a:off x="3103680" y="2919718"/>
              <a:ext cx="4117368" cy="1168157"/>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790623"/>
                <a:gd name="connsiteY0" fmla="*/ 191016 h 191016"/>
                <a:gd name="connsiteX1" fmla="*/ 790623 w 790623"/>
                <a:gd name="connsiteY1" fmla="*/ 0 h 191016"/>
              </a:gdLst>
              <a:ahLst/>
              <a:cxnLst>
                <a:cxn ang="0">
                  <a:pos x="connsiteX0" y="connsiteY0"/>
                </a:cxn>
                <a:cxn ang="0">
                  <a:pos x="connsiteX1" y="connsiteY1"/>
                </a:cxn>
              </a:cxnLst>
              <a:rect l="l" t="t" r="r" b="b"/>
              <a:pathLst>
                <a:path w="790623" h="191016">
                  <a:moveTo>
                    <a:pt x="0" y="191016"/>
                  </a:moveTo>
                  <a:cubicBezTo>
                    <a:pt x="214224" y="169938"/>
                    <a:pt x="689388" y="134632"/>
                    <a:pt x="790623" y="0"/>
                  </a:cubicBezTo>
                </a:path>
              </a:pathLst>
            </a:custGeom>
            <a:ln w="19050">
              <a:solidFill>
                <a:srgbClr val="C00000"/>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66" name="Freeform 65"/>
            <p:cNvSpPr/>
            <p:nvPr/>
          </p:nvSpPr>
          <p:spPr>
            <a:xfrm>
              <a:off x="6346047" y="3007691"/>
              <a:ext cx="1622048" cy="1067882"/>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813786"/>
                <a:gd name="connsiteY0" fmla="*/ 264239 h 264239"/>
                <a:gd name="connsiteX1" fmla="*/ 813786 w 813786"/>
                <a:gd name="connsiteY1" fmla="*/ 0 h 264239"/>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16524"/>
                <a:gd name="connsiteY0" fmla="*/ 265551 h 265551"/>
                <a:gd name="connsiteX1" fmla="*/ 516524 w 516524"/>
                <a:gd name="connsiteY1" fmla="*/ 0 h 265551"/>
                <a:gd name="connsiteX0" fmla="*/ 0 w 294585"/>
                <a:gd name="connsiteY0" fmla="*/ 188996 h 188996"/>
                <a:gd name="connsiteX1" fmla="*/ 294585 w 294585"/>
                <a:gd name="connsiteY1" fmla="*/ 0 h 188996"/>
                <a:gd name="connsiteX0" fmla="*/ 0 w 294585"/>
                <a:gd name="connsiteY0" fmla="*/ 188996 h 188996"/>
                <a:gd name="connsiteX1" fmla="*/ 294585 w 294585"/>
                <a:gd name="connsiteY1" fmla="*/ 0 h 188996"/>
                <a:gd name="connsiteX0" fmla="*/ 0 w 294585"/>
                <a:gd name="connsiteY0" fmla="*/ 188996 h 188996"/>
                <a:gd name="connsiteX1" fmla="*/ 294585 w 294585"/>
                <a:gd name="connsiteY1" fmla="*/ 0 h 188996"/>
                <a:gd name="connsiteX0" fmla="*/ 0 w 311468"/>
                <a:gd name="connsiteY0" fmla="*/ 174619 h 174619"/>
                <a:gd name="connsiteX1" fmla="*/ 311468 w 311468"/>
                <a:gd name="connsiteY1" fmla="*/ 0 h 174619"/>
              </a:gdLst>
              <a:ahLst/>
              <a:cxnLst>
                <a:cxn ang="0">
                  <a:pos x="connsiteX0" y="connsiteY0"/>
                </a:cxn>
                <a:cxn ang="0">
                  <a:pos x="connsiteX1" y="connsiteY1"/>
                </a:cxn>
              </a:cxnLst>
              <a:rect l="l" t="t" r="r" b="b"/>
              <a:pathLst>
                <a:path w="311468" h="174619">
                  <a:moveTo>
                    <a:pt x="0" y="174619"/>
                  </a:moveTo>
                  <a:cubicBezTo>
                    <a:pt x="121972" y="114539"/>
                    <a:pt x="282130" y="68842"/>
                    <a:pt x="311468" y="0"/>
                  </a:cubicBezTo>
                </a:path>
              </a:pathLst>
            </a:custGeom>
            <a:ln w="19050">
              <a:solidFill>
                <a:schemeClr val="accent6"/>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sp>
          <p:nvSpPr>
            <p:cNvPr id="67" name="Freeform 66"/>
            <p:cNvSpPr/>
            <p:nvPr/>
          </p:nvSpPr>
          <p:spPr>
            <a:xfrm>
              <a:off x="4019811" y="3060445"/>
              <a:ext cx="3930698" cy="1039212"/>
            </a:xfrm>
            <a:custGeom>
              <a:avLst/>
              <a:gdLst>
                <a:gd name="connsiteX0" fmla="*/ 0 w 64168"/>
                <a:gd name="connsiteY0" fmla="*/ 0 h 64168"/>
                <a:gd name="connsiteX1" fmla="*/ 64168 w 64168"/>
                <a:gd name="connsiteY1" fmla="*/ 64168 h 64168"/>
                <a:gd name="connsiteX0" fmla="*/ 12664 w 12664"/>
                <a:gd name="connsiteY0" fmla="*/ 114472 h 114472"/>
                <a:gd name="connsiteX1" fmla="*/ 0 w 12664"/>
                <a:gd name="connsiteY1" fmla="*/ 0 h 114472"/>
                <a:gd name="connsiteX0" fmla="*/ 0 w 782779"/>
                <a:gd name="connsiteY0" fmla="*/ 233566 h 233566"/>
                <a:gd name="connsiteX1" fmla="*/ 782779 w 782779"/>
                <a:gd name="connsiteY1" fmla="*/ 0 h 233566"/>
                <a:gd name="connsiteX0" fmla="*/ 0 w 782779"/>
                <a:gd name="connsiteY0" fmla="*/ 233566 h 233566"/>
                <a:gd name="connsiteX1" fmla="*/ 782779 w 782779"/>
                <a:gd name="connsiteY1" fmla="*/ 0 h 233566"/>
                <a:gd name="connsiteX0" fmla="*/ 0 w 784286"/>
                <a:gd name="connsiteY0" fmla="*/ 225257 h 225257"/>
                <a:gd name="connsiteX1" fmla="*/ 784286 w 784286"/>
                <a:gd name="connsiteY1" fmla="*/ 0 h 225257"/>
                <a:gd name="connsiteX0" fmla="*/ 0 w 784286"/>
                <a:gd name="connsiteY0" fmla="*/ 225257 h 225257"/>
                <a:gd name="connsiteX1" fmla="*/ 784286 w 784286"/>
                <a:gd name="connsiteY1" fmla="*/ 0 h 225257"/>
                <a:gd name="connsiteX0" fmla="*/ 0 w 773740"/>
                <a:gd name="connsiteY0" fmla="*/ 218333 h 218333"/>
                <a:gd name="connsiteX1" fmla="*/ 773740 w 773740"/>
                <a:gd name="connsiteY1" fmla="*/ 0 h 218333"/>
                <a:gd name="connsiteX0" fmla="*/ 0 w 773740"/>
                <a:gd name="connsiteY0" fmla="*/ 218333 h 218333"/>
                <a:gd name="connsiteX1" fmla="*/ 773740 w 773740"/>
                <a:gd name="connsiteY1" fmla="*/ 0 h 218333"/>
                <a:gd name="connsiteX0" fmla="*/ 0 w 813786"/>
                <a:gd name="connsiteY0" fmla="*/ 264239 h 264239"/>
                <a:gd name="connsiteX1" fmla="*/ 813786 w 813786"/>
                <a:gd name="connsiteY1" fmla="*/ 0 h 264239"/>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27306"/>
                <a:gd name="connsiteY0" fmla="*/ 261616 h 261616"/>
                <a:gd name="connsiteX1" fmla="*/ 527306 w 527306"/>
                <a:gd name="connsiteY1" fmla="*/ 0 h 261616"/>
                <a:gd name="connsiteX0" fmla="*/ 0 w 516524"/>
                <a:gd name="connsiteY0" fmla="*/ 265551 h 265551"/>
                <a:gd name="connsiteX1" fmla="*/ 516524 w 516524"/>
                <a:gd name="connsiteY1" fmla="*/ 0 h 265551"/>
                <a:gd name="connsiteX0" fmla="*/ 0 w 294585"/>
                <a:gd name="connsiteY0" fmla="*/ 188996 h 188996"/>
                <a:gd name="connsiteX1" fmla="*/ 294585 w 294585"/>
                <a:gd name="connsiteY1" fmla="*/ 0 h 188996"/>
                <a:gd name="connsiteX0" fmla="*/ 0 w 294585"/>
                <a:gd name="connsiteY0" fmla="*/ 188996 h 188996"/>
                <a:gd name="connsiteX1" fmla="*/ 294585 w 294585"/>
                <a:gd name="connsiteY1" fmla="*/ 0 h 188996"/>
                <a:gd name="connsiteX0" fmla="*/ 0 w 294585"/>
                <a:gd name="connsiteY0" fmla="*/ 188996 h 188996"/>
                <a:gd name="connsiteX1" fmla="*/ 294585 w 294585"/>
                <a:gd name="connsiteY1" fmla="*/ 0 h 188996"/>
                <a:gd name="connsiteX0" fmla="*/ 0 w 741272"/>
                <a:gd name="connsiteY0" fmla="*/ 190192 h 190192"/>
                <a:gd name="connsiteX1" fmla="*/ 741272 w 741272"/>
                <a:gd name="connsiteY1" fmla="*/ 0 h 190192"/>
                <a:gd name="connsiteX0" fmla="*/ 0 w 741272"/>
                <a:gd name="connsiteY0" fmla="*/ 190192 h 201664"/>
                <a:gd name="connsiteX1" fmla="*/ 741272 w 741272"/>
                <a:gd name="connsiteY1" fmla="*/ 0 h 201664"/>
                <a:gd name="connsiteX0" fmla="*/ 0 w 741272"/>
                <a:gd name="connsiteY0" fmla="*/ 190192 h 192547"/>
                <a:gd name="connsiteX1" fmla="*/ 741272 w 741272"/>
                <a:gd name="connsiteY1" fmla="*/ 0 h 192547"/>
                <a:gd name="connsiteX0" fmla="*/ 0 w 754778"/>
                <a:gd name="connsiteY0" fmla="*/ 167189 h 169931"/>
                <a:gd name="connsiteX1" fmla="*/ 754778 w 754778"/>
                <a:gd name="connsiteY1" fmla="*/ 0 h 169931"/>
              </a:gdLst>
              <a:ahLst/>
              <a:cxnLst>
                <a:cxn ang="0">
                  <a:pos x="connsiteX0" y="connsiteY0"/>
                </a:cxn>
                <a:cxn ang="0">
                  <a:pos x="connsiteX1" y="connsiteY1"/>
                </a:cxn>
              </a:cxnLst>
              <a:rect l="l" t="t" r="r" b="b"/>
              <a:pathLst>
                <a:path w="754778" h="169931">
                  <a:moveTo>
                    <a:pt x="0" y="167189"/>
                  </a:moveTo>
                  <a:cubicBezTo>
                    <a:pt x="234346" y="189645"/>
                    <a:pt x="725440" y="68842"/>
                    <a:pt x="754778" y="0"/>
                  </a:cubicBezTo>
                </a:path>
              </a:pathLst>
            </a:custGeom>
            <a:ln w="19050">
              <a:solidFill>
                <a:schemeClr val="accent6"/>
              </a:solidFill>
              <a:tailEnd type="stealth"/>
            </a:ln>
          </p:spPr>
          <p:txBody>
            <a:bodyPr vert="horz" wrap="squar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800" b="0" i="0" u="none" strike="noStrike" cap="none" normalizeH="0" baseline="0" smtClean="0">
                <a:ln>
                  <a:noFill/>
                </a:ln>
                <a:solidFill>
                  <a:schemeClr val="tx1"/>
                </a:solidFill>
                <a:effectLst/>
                <a:latin typeface="Times New Roman" pitchFamily="18" charset="0"/>
              </a:endParaRPr>
            </a:p>
          </p:txBody>
        </p:sp>
      </p:grpSp>
      <p:sp>
        <p:nvSpPr>
          <p:cNvPr id="69" name="Rectangle 9"/>
          <p:cNvSpPr>
            <a:spLocks noChangeArrowheads="1"/>
          </p:cNvSpPr>
          <p:nvPr/>
        </p:nvSpPr>
        <p:spPr bwMode="auto">
          <a:xfrm>
            <a:off x="56456" y="332656"/>
            <a:ext cx="9360612" cy="16619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txBody>
          <a:bodyPr wrap="square" lIns="0" tIns="0" rIns="0" bIns="0">
            <a:spAutoFit/>
          </a:bodyPr>
          <a:lstStyle/>
          <a:p>
            <a:pPr marL="266700" indent="-266700" algn="l">
              <a:spcBef>
                <a:spcPts val="0"/>
              </a:spcBef>
              <a:buFontTx/>
              <a:buChar char="•"/>
            </a:pPr>
            <a:r>
              <a:rPr lang="en-US" sz="1800" dirty="0" smtClean="0">
                <a:latin typeface="Calibri" pitchFamily="34" charset="0"/>
                <a:cs typeface="Tahoma" pitchFamily="34" charset="0"/>
              </a:rPr>
              <a:t> B-train = </a:t>
            </a:r>
            <a:r>
              <a:rPr lang="en-US" sz="1800" b="1" dirty="0" smtClean="0">
                <a:latin typeface="Calibri" pitchFamily="34" charset="0"/>
                <a:cs typeface="Tahoma" pitchFamily="34" charset="0"/>
              </a:rPr>
              <a:t>weighted average</a:t>
            </a:r>
            <a:r>
              <a:rPr lang="en-US" sz="1800" dirty="0" smtClean="0">
                <a:latin typeface="Calibri" pitchFamily="34" charset="0"/>
                <a:cs typeface="Tahoma" pitchFamily="34" charset="0"/>
              </a:rPr>
              <a:t> of the local field in F/D halves</a:t>
            </a:r>
          </a:p>
          <a:p>
            <a:pPr marL="266700" indent="-266700" algn="l">
              <a:spcBef>
                <a:spcPts val="0"/>
              </a:spcBef>
              <a:buFontTx/>
              <a:buChar char="•"/>
            </a:pPr>
            <a:r>
              <a:rPr lang="en-GB" sz="1800" b="1" dirty="0" smtClean="0">
                <a:latin typeface="Calibri" pitchFamily="34" charset="0"/>
              </a:rPr>
              <a:t> </a:t>
            </a:r>
            <a:r>
              <a:rPr lang="en-GB" sz="1800" b="1" dirty="0" smtClean="0">
                <a:solidFill>
                  <a:srgbClr val="FF0000"/>
                </a:solidFill>
                <a:latin typeface="Calibri" pitchFamily="34" charset="0"/>
              </a:rPr>
              <a:t>In-built assumptions</a:t>
            </a:r>
            <a:r>
              <a:rPr lang="en-GB" sz="1800" dirty="0">
                <a:latin typeface="Calibri" pitchFamily="34" charset="0"/>
              </a:rPr>
              <a:t>:     </a:t>
            </a:r>
            <a:r>
              <a:rPr lang="en-GB" sz="1800" i="1" dirty="0">
                <a:latin typeface="Calibri" pitchFamily="34" charset="0"/>
              </a:rPr>
              <a:t>B</a:t>
            </a:r>
            <a:r>
              <a:rPr lang="en-GB" sz="1800" i="1" baseline="-25000" dirty="0">
                <a:latin typeface="Calibri" pitchFamily="34" charset="0"/>
              </a:rPr>
              <a:t>D</a:t>
            </a:r>
            <a:r>
              <a:rPr lang="en-GB" sz="1800" i="1" dirty="0">
                <a:latin typeface="Calibri" pitchFamily="34" charset="0"/>
              </a:rPr>
              <a:t>(t</a:t>
            </a:r>
            <a:r>
              <a:rPr lang="en-GB" sz="1800" i="1" baseline="-25000" dirty="0">
                <a:latin typeface="Calibri" pitchFamily="34" charset="0"/>
              </a:rPr>
              <a:t>0</a:t>
            </a:r>
            <a:r>
              <a:rPr lang="en-GB" sz="1800" i="1" dirty="0">
                <a:latin typeface="Calibri" pitchFamily="34" charset="0"/>
              </a:rPr>
              <a:t>)</a:t>
            </a:r>
            <a:r>
              <a:rPr lang="en-GB" sz="1800" dirty="0">
                <a:latin typeface="Calibri" pitchFamily="34" charset="0"/>
              </a:rPr>
              <a:t>=</a:t>
            </a:r>
            <a:r>
              <a:rPr lang="en-GB" sz="1800" i="1" dirty="0">
                <a:latin typeface="Calibri" pitchFamily="34" charset="0"/>
              </a:rPr>
              <a:t>B</a:t>
            </a:r>
            <a:r>
              <a:rPr lang="en-GB" sz="1800" i="1" baseline="-25000" dirty="0">
                <a:latin typeface="Calibri" pitchFamily="34" charset="0"/>
              </a:rPr>
              <a:t>F</a:t>
            </a:r>
            <a:r>
              <a:rPr lang="en-GB" sz="1800" i="1" dirty="0">
                <a:latin typeface="Calibri" pitchFamily="34" charset="0"/>
              </a:rPr>
              <a:t>(t</a:t>
            </a:r>
            <a:r>
              <a:rPr lang="en-GB" sz="1800" i="1" baseline="-25000" dirty="0">
                <a:latin typeface="Calibri" pitchFamily="34" charset="0"/>
              </a:rPr>
              <a:t>0</a:t>
            </a:r>
            <a:r>
              <a:rPr lang="en-GB" sz="1800" i="1" dirty="0">
                <a:latin typeface="Calibri" pitchFamily="34" charset="0"/>
              </a:rPr>
              <a:t>)</a:t>
            </a:r>
            <a:r>
              <a:rPr lang="en-GB" sz="1800" dirty="0">
                <a:latin typeface="Calibri" pitchFamily="34" charset="0"/>
              </a:rPr>
              <a:t>=4.98 </a:t>
            </a:r>
            <a:r>
              <a:rPr lang="en-GB" sz="1800" dirty="0" err="1">
                <a:latin typeface="Calibri" pitchFamily="34" charset="0"/>
              </a:rPr>
              <a:t>mT</a:t>
            </a:r>
            <a:r>
              <a:rPr lang="en-GB" sz="1800" dirty="0" smtClean="0">
                <a:latin typeface="Calibri" pitchFamily="34" charset="0"/>
              </a:rPr>
              <a:t>,    </a:t>
            </a:r>
            <a:r>
              <a:rPr lang="en-GB" sz="1800" i="1" dirty="0" smtClean="0">
                <a:latin typeface="Calibri" pitchFamily="34" charset="0"/>
              </a:rPr>
              <a:t>k</a:t>
            </a:r>
            <a:r>
              <a:rPr lang="en-GB" sz="1800" dirty="0" smtClean="0">
                <a:latin typeface="Calibri" pitchFamily="34" charset="0"/>
              </a:rPr>
              <a:t>=0.091</a:t>
            </a:r>
            <a:r>
              <a:rPr lang="en-GB" sz="1800" baseline="30000" dirty="0" smtClean="0">
                <a:latin typeface="Calibri" pitchFamily="34" charset="0"/>
              </a:rPr>
              <a:t>†</a:t>
            </a:r>
            <a:endParaRPr lang="en-US" sz="1800" baseline="30000" dirty="0">
              <a:latin typeface="Calibri" pitchFamily="34" charset="0"/>
              <a:cs typeface="Tahoma" pitchFamily="34" charset="0"/>
            </a:endParaRPr>
          </a:p>
          <a:p>
            <a:pPr marL="266700" indent="-266700" algn="l">
              <a:spcBef>
                <a:spcPts val="0"/>
              </a:spcBef>
              <a:buFontTx/>
              <a:buChar char="•"/>
            </a:pPr>
            <a:r>
              <a:rPr lang="en-US" sz="1800" dirty="0" smtClean="0">
                <a:latin typeface="Calibri" pitchFamily="34" charset="0"/>
                <a:cs typeface="Tahoma" pitchFamily="34" charset="0"/>
              </a:rPr>
              <a:t> Only one field marker in use (the second one is foreseen only for diagnostics)</a:t>
            </a:r>
          </a:p>
          <a:p>
            <a:pPr marL="266700" indent="-266700" algn="l">
              <a:spcBef>
                <a:spcPts val="0"/>
              </a:spcBef>
              <a:buFontTx/>
              <a:buChar char="•"/>
            </a:pPr>
            <a:r>
              <a:rPr lang="en-US" sz="1800" dirty="0" smtClean="0">
                <a:latin typeface="Calibri" pitchFamily="34" charset="0"/>
                <a:cs typeface="Tahoma" pitchFamily="34" charset="0"/>
              </a:rPr>
              <a:t> When these assumptions are not satisfied </a:t>
            </a:r>
            <a:r>
              <a:rPr lang="en-US" sz="1800" dirty="0">
                <a:latin typeface="Calibri" pitchFamily="34" charset="0"/>
                <a:cs typeface="Tahoma" pitchFamily="34" charset="0"/>
                <a:sym typeface="Symbol"/>
              </a:rPr>
              <a:t> </a:t>
            </a:r>
            <a:r>
              <a:rPr lang="en-US" sz="1800" b="1" dirty="0" smtClean="0">
                <a:solidFill>
                  <a:srgbClr val="FFC000"/>
                </a:solidFill>
                <a:latin typeface="Calibri" pitchFamily="34" charset="0"/>
                <a:cs typeface="Tahoma" pitchFamily="34" charset="0"/>
                <a:sym typeface="Symbol"/>
              </a:rPr>
              <a:t>B-train error</a:t>
            </a:r>
            <a:r>
              <a:rPr lang="en-US" sz="1800" dirty="0" smtClean="0">
                <a:latin typeface="Calibri" pitchFamily="34" charset="0"/>
                <a:cs typeface="Tahoma" pitchFamily="34" charset="0"/>
                <a:sym typeface="Symbol"/>
              </a:rPr>
              <a:t>  </a:t>
            </a:r>
            <a:r>
              <a:rPr lang="en-US" sz="1800" b="1" dirty="0" smtClean="0">
                <a:solidFill>
                  <a:srgbClr val="CC00FF"/>
                </a:solidFill>
                <a:latin typeface="Calibri" pitchFamily="34" charset="0"/>
                <a:cs typeface="Tahoma" pitchFamily="34" charset="0"/>
                <a:sym typeface="Symbol"/>
              </a:rPr>
              <a:t>beam may become unstable</a:t>
            </a:r>
          </a:p>
          <a:p>
            <a:pPr marL="266700" lvl="0" indent="-266700" algn="l">
              <a:spcBef>
                <a:spcPts val="0"/>
              </a:spcBef>
              <a:buFontTx/>
              <a:buChar char="•"/>
            </a:pPr>
            <a:r>
              <a:rPr lang="en-US" sz="1800" dirty="0" smtClean="0">
                <a:solidFill>
                  <a:srgbClr val="000000"/>
                </a:solidFill>
                <a:latin typeface="Calibri" pitchFamily="34" charset="0"/>
                <a:cs typeface="Tahoma" pitchFamily="34" charset="0"/>
              </a:rPr>
              <a:t> Integrator </a:t>
            </a:r>
            <a:r>
              <a:rPr lang="en-US" sz="1800" dirty="0">
                <a:solidFill>
                  <a:srgbClr val="000000"/>
                </a:solidFill>
                <a:latin typeface="Calibri" pitchFamily="34" charset="0"/>
                <a:cs typeface="Tahoma" pitchFamily="34" charset="0"/>
              </a:rPr>
              <a:t>is reset at the end of every magnet </a:t>
            </a:r>
            <a:r>
              <a:rPr lang="en-US" sz="1800" dirty="0" smtClean="0">
                <a:solidFill>
                  <a:srgbClr val="000000"/>
                </a:solidFill>
                <a:latin typeface="Calibri" pitchFamily="34" charset="0"/>
                <a:cs typeface="Tahoma" pitchFamily="34" charset="0"/>
              </a:rPr>
              <a:t>cycle (synch to control system timing)</a:t>
            </a:r>
          </a:p>
          <a:p>
            <a:pPr marL="266700" lvl="0" indent="-266700" algn="l">
              <a:spcBef>
                <a:spcPts val="0"/>
              </a:spcBef>
              <a:buFontTx/>
              <a:buChar char="•"/>
            </a:pPr>
            <a:r>
              <a:rPr lang="en-US" sz="1800" dirty="0" smtClean="0">
                <a:solidFill>
                  <a:srgbClr val="000000"/>
                </a:solidFill>
                <a:latin typeface="Calibri" pitchFamily="34" charset="0"/>
                <a:cs typeface="Tahoma" pitchFamily="34" charset="0"/>
              </a:rPr>
              <a:t> Integrator internal auto-calibration every 15 cycles </a:t>
            </a:r>
            <a:r>
              <a:rPr lang="en-US" sz="1800" i="1" dirty="0" smtClean="0">
                <a:solidFill>
                  <a:srgbClr val="000000"/>
                </a:solidFill>
                <a:latin typeface="Calibri" pitchFamily="34" charset="0"/>
                <a:cs typeface="Tahoma" pitchFamily="34" charset="0"/>
              </a:rPr>
              <a:t>(not</a:t>
            </a:r>
            <a:r>
              <a:rPr lang="en-US" sz="1800" dirty="0" smtClean="0">
                <a:solidFill>
                  <a:srgbClr val="000000"/>
                </a:solidFill>
                <a:latin typeface="Calibri" pitchFamily="34" charset="0"/>
                <a:cs typeface="Tahoma" pitchFamily="34" charset="0"/>
              </a:rPr>
              <a:t> synch to timing ….</a:t>
            </a:r>
            <a:r>
              <a:rPr lang="en-US" sz="1800" i="1" dirty="0" smtClean="0">
                <a:solidFill>
                  <a:srgbClr val="000000"/>
                </a:solidFill>
                <a:latin typeface="Calibri" pitchFamily="34" charset="0"/>
                <a:cs typeface="Tahoma" pitchFamily="34" charset="0"/>
              </a:rPr>
              <a:t>)</a:t>
            </a:r>
            <a:endParaRPr lang="en-US" sz="1800" i="1" dirty="0">
              <a:solidFill>
                <a:srgbClr val="000000"/>
              </a:solidFill>
              <a:latin typeface="Calibri" pitchFamily="34" charset="0"/>
              <a:cs typeface="Tahoma" pitchFamily="34" charset="0"/>
            </a:endParaRPr>
          </a:p>
        </p:txBody>
      </p:sp>
      <p:sp>
        <p:nvSpPr>
          <p:cNvPr id="68" name="Rectangle 14"/>
          <p:cNvSpPr>
            <a:spLocks noChangeArrowheads="1"/>
          </p:cNvSpPr>
          <p:nvPr/>
        </p:nvSpPr>
        <p:spPr bwMode="auto">
          <a:xfrm>
            <a:off x="476411" y="6256949"/>
            <a:ext cx="9409138" cy="153888"/>
          </a:xfrm>
          <a:prstGeom prst="rect">
            <a:avLst/>
          </a:prstGeom>
          <a:solidFill>
            <a:srgbClr val="FFFFFF"/>
          </a:solidFill>
          <a:ln>
            <a:noFill/>
          </a:ln>
          <a:extLst/>
        </p:spPr>
        <p:txBody>
          <a:bodyPr wrap="square" lIns="0" tIns="0" rIns="0" bIns="0">
            <a:spAutoFit/>
          </a:bodyPr>
          <a:lstStyle/>
          <a:p>
            <a:pPr algn="r"/>
            <a:r>
              <a:rPr lang="en-GB" sz="1000" baseline="30000" dirty="0" smtClean="0">
                <a:latin typeface="Calibri" pitchFamily="34" charset="0"/>
              </a:rPr>
              <a:t>†  </a:t>
            </a:r>
            <a:r>
              <a:rPr lang="en-GB" sz="1000" i="1" dirty="0" smtClean="0">
                <a:latin typeface="Calibri" pitchFamily="34" charset="0"/>
              </a:rPr>
              <a:t>k</a:t>
            </a:r>
            <a:r>
              <a:rPr lang="en-GB" sz="1000" dirty="0" smtClean="0">
                <a:latin typeface="Calibri" pitchFamily="34" charset="0"/>
              </a:rPr>
              <a:t> takes</a:t>
            </a:r>
            <a:r>
              <a:rPr lang="en-GB" sz="1000" baseline="30000" dirty="0" smtClean="0">
                <a:latin typeface="Calibri" pitchFamily="34" charset="0"/>
              </a:rPr>
              <a:t> </a:t>
            </a:r>
            <a:r>
              <a:rPr lang="en-GB" sz="1000" dirty="0" smtClean="0">
                <a:latin typeface="Calibri" pitchFamily="34" charset="0"/>
              </a:rPr>
              <a:t> into account an oscillating dipole component generated by the PFW in 3-current mode. See:  </a:t>
            </a:r>
            <a:r>
              <a:rPr lang="en-GB" sz="1000" b="0" baseline="0" dirty="0" smtClean="0">
                <a:solidFill>
                  <a:srgbClr val="000000"/>
                </a:solidFill>
                <a:latin typeface="Calibri" pitchFamily="34" charset="0"/>
              </a:rPr>
              <a:t>R</a:t>
            </a:r>
            <a:r>
              <a:rPr lang="en-GB" sz="1000" b="0" baseline="0" dirty="0">
                <a:solidFill>
                  <a:srgbClr val="000000"/>
                </a:solidFill>
                <a:latin typeface="Calibri" pitchFamily="34" charset="0"/>
              </a:rPr>
              <a:t>. </a:t>
            </a:r>
            <a:r>
              <a:rPr lang="en-GB" sz="1000" b="0" baseline="0" dirty="0" err="1">
                <a:solidFill>
                  <a:srgbClr val="000000"/>
                </a:solidFill>
                <a:latin typeface="Calibri" pitchFamily="34" charset="0"/>
              </a:rPr>
              <a:t>Gouiran</a:t>
            </a:r>
            <a:r>
              <a:rPr lang="en-GB" sz="1000" b="0" baseline="0" dirty="0">
                <a:solidFill>
                  <a:srgbClr val="000000"/>
                </a:solidFill>
                <a:latin typeface="Calibri" pitchFamily="34" charset="0"/>
              </a:rPr>
              <a:t>, </a:t>
            </a:r>
            <a:r>
              <a:rPr lang="en-GB" sz="1000" b="0" baseline="0" dirty="0" err="1">
                <a:solidFill>
                  <a:srgbClr val="000000"/>
                </a:solidFill>
                <a:latin typeface="Calibri" pitchFamily="34" charset="0"/>
              </a:rPr>
              <a:t>Enroulements</a:t>
            </a:r>
            <a:r>
              <a:rPr lang="en-GB" sz="1000" b="0" baseline="0" dirty="0">
                <a:solidFill>
                  <a:srgbClr val="000000"/>
                </a:solidFill>
                <a:latin typeface="Calibri" pitchFamily="34" charset="0"/>
              </a:rPr>
              <a:t> </a:t>
            </a:r>
            <a:r>
              <a:rPr lang="en-GB" sz="1000" b="0" baseline="0" dirty="0" err="1">
                <a:solidFill>
                  <a:srgbClr val="000000"/>
                </a:solidFill>
                <a:latin typeface="Calibri" pitchFamily="34" charset="0"/>
              </a:rPr>
              <a:t>polaires</a:t>
            </a:r>
            <a:r>
              <a:rPr lang="en-GB" sz="1000" b="0" baseline="0" dirty="0">
                <a:solidFill>
                  <a:srgbClr val="000000"/>
                </a:solidFill>
                <a:latin typeface="Calibri" pitchFamily="34" charset="0"/>
              </a:rPr>
              <a:t> de </a:t>
            </a:r>
            <a:r>
              <a:rPr lang="en-GB" sz="1000" b="0" baseline="0" dirty="0" err="1">
                <a:solidFill>
                  <a:srgbClr val="000000"/>
                </a:solidFill>
                <a:latin typeface="Calibri" pitchFamily="34" charset="0"/>
              </a:rPr>
              <a:t>l'aimant</a:t>
            </a:r>
            <a:r>
              <a:rPr lang="en-GB" sz="1000" b="0" baseline="0" dirty="0">
                <a:solidFill>
                  <a:srgbClr val="000000"/>
                </a:solidFill>
                <a:latin typeface="Calibri" pitchFamily="34" charset="0"/>
              </a:rPr>
              <a:t> du CPS, Note Interne PS/SM 76-1</a:t>
            </a:r>
          </a:p>
        </p:txBody>
      </p:sp>
    </p:spTree>
    <p:extLst>
      <p:ext uri="{BB962C8B-B14F-4D97-AF65-F5344CB8AC3E}">
        <p14:creationId xmlns:p14="http://schemas.microsoft.com/office/powerpoint/2010/main" val="289807517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400" b="1" dirty="0" smtClean="0">
                  <a:solidFill>
                    <a:srgbClr val="FFFFFF"/>
                  </a:solidFill>
                  <a:effectLst>
                    <a:outerShdw blurRad="38100" dist="38100" dir="2700000" algn="tl">
                      <a:srgbClr val="919191"/>
                    </a:outerShdw>
                  </a:effectLst>
                  <a:latin typeface="Verdana" pitchFamily="34" charset="0"/>
                  <a:sym typeface="Symbol" pitchFamily="18" charset="2"/>
                </a:rPr>
                <a:t>Reference magnet U101</a:t>
              </a:r>
              <a:endParaRPr lang="en-US" sz="1400" b="1" dirty="0">
                <a:solidFill>
                  <a:srgbClr val="FFFFFF"/>
                </a:solidFill>
                <a:effectLst>
                  <a:outerShdw blurRad="38100" dist="38100" dir="2700000" algn="tl">
                    <a:srgbClr val="919191"/>
                  </a:outerShdw>
                </a:effectLst>
                <a:latin typeface="Verdana" pitchFamily="34" charset="0"/>
                <a:sym typeface="Symbol" pitchFamily="18" charset="2"/>
              </a:endParaRPr>
            </a:p>
          </p:txBody>
        </p:sp>
        <p:sp>
          <p:nvSpPr>
            <p:cNvPr id="30725"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sp>
          <p:nvSpPr>
            <p:cNvPr id="30726"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a:p>
          </p:txBody>
        </p:sp>
      </p:grpSp>
      <p:pic>
        <p:nvPicPr>
          <p:cNvPr id="276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9" y="3320988"/>
            <a:ext cx="9928193" cy="20437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6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8464" y="2974978"/>
            <a:ext cx="9361040" cy="37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16304" y="332656"/>
            <a:ext cx="9889695" cy="2664296"/>
            <a:chOff x="16304" y="332656"/>
            <a:chExt cx="9889695" cy="2664296"/>
          </a:xfrm>
        </p:grpSpPr>
        <p:pic>
          <p:nvPicPr>
            <p:cNvPr id="32" name="Picture 30"/>
            <p:cNvPicPr>
              <a:picLocks noChangeAspect="1" noChangeArrowheads="1"/>
            </p:cNvPicPr>
            <p:nvPr/>
          </p:nvPicPr>
          <p:blipFill rotWithShape="1">
            <a:blip r:embed="rId5">
              <a:extLst>
                <a:ext uri="{28A0092B-C50C-407E-A947-70E740481C1C}">
                  <a14:useLocalDpi xmlns:a14="http://schemas.microsoft.com/office/drawing/2010/main" val="0"/>
                </a:ext>
              </a:extLst>
            </a:blip>
            <a:srcRect l="14187" t="16261" r="12463"/>
            <a:stretch/>
          </p:blipFill>
          <p:spPr bwMode="auto">
            <a:xfrm>
              <a:off x="16304" y="332656"/>
              <a:ext cx="9889695" cy="26642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 algn="ctr">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3A5698"/>
                    </a:outerShdw>
                  </a:effectLst>
                </a14:hiddenEffects>
              </a:ext>
            </a:extLst>
          </p:spPr>
        </p:pic>
        <p:sp>
          <p:nvSpPr>
            <p:cNvPr id="2" name="Rectangle 1"/>
            <p:cNvSpPr/>
            <p:nvPr/>
          </p:nvSpPr>
          <p:spPr bwMode="auto">
            <a:xfrm>
              <a:off x="1496616" y="1664804"/>
              <a:ext cx="6984776" cy="756084"/>
            </a:xfrm>
            <a:prstGeom prst="rect">
              <a:avLst/>
            </a:prstGeom>
            <a:solidFill>
              <a:srgbClr val="FFFFFF"/>
            </a:solidFill>
            <a:ln w="3175" cap="flat" cmpd="sng" algn="ctr">
              <a:noFill/>
              <a:prstDash val="solid"/>
              <a:round/>
              <a:headEnd type="none" w="med" len="med"/>
              <a:tailEnd type="stealth" w="sm" len="sm"/>
            </a:ln>
            <a:effectLst/>
          </p:spPr>
          <p:txBody>
            <a:bodyPr vert="horz" wrap="none" lIns="0" tIns="0" rIns="0" bIns="0" numCol="1" rtlCol="0" anchor="ctr"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GB" sz="800" b="0" i="0" u="none" strike="noStrike" cap="none" normalizeH="0" baseline="0" smtClean="0">
                <a:ln>
                  <a:noFill/>
                </a:ln>
                <a:solidFill>
                  <a:schemeClr val="tx1"/>
                </a:solidFill>
                <a:effectLst/>
                <a:latin typeface="Times New Roman" pitchFamily="18" charset="0"/>
              </a:endParaRPr>
            </a:p>
          </p:txBody>
        </p:sp>
      </p:grpSp>
      <p:sp>
        <p:nvSpPr>
          <p:cNvPr id="5" name="Rectangle 4"/>
          <p:cNvSpPr/>
          <p:nvPr/>
        </p:nvSpPr>
        <p:spPr>
          <a:xfrm>
            <a:off x="1244588" y="5445224"/>
            <a:ext cx="7668852" cy="923330"/>
          </a:xfrm>
          <a:prstGeom prst="rect">
            <a:avLst/>
          </a:prstGeom>
        </p:spPr>
        <p:txBody>
          <a:bodyPr wrap="square">
            <a:spAutoFit/>
          </a:bodyPr>
          <a:lstStyle/>
          <a:p>
            <a:pPr marL="285750" indent="-285750" algn="l">
              <a:spcBef>
                <a:spcPts val="0"/>
              </a:spcBef>
              <a:buFont typeface="Arial" pitchFamily="34" charset="0"/>
              <a:buChar char="•"/>
            </a:pPr>
            <a:r>
              <a:rPr lang="en-GB" sz="1800" dirty="0" smtClean="0">
                <a:latin typeface="Calibri" pitchFamily="34" charset="0"/>
                <a:cs typeface="Calibri" pitchFamily="34" charset="0"/>
              </a:rPr>
              <a:t>Longitudinal field distribution varies with I</a:t>
            </a:r>
            <a:r>
              <a:rPr lang="en-GB" sz="1800" baseline="-25000" dirty="0" smtClean="0">
                <a:latin typeface="Calibri" pitchFamily="34" charset="0"/>
                <a:cs typeface="Calibri" pitchFamily="34" charset="0"/>
              </a:rPr>
              <a:t>F8L</a:t>
            </a:r>
            <a:r>
              <a:rPr lang="en-GB" sz="1800" dirty="0" smtClean="0">
                <a:latin typeface="Calibri" pitchFamily="34" charset="0"/>
                <a:cs typeface="Calibri" pitchFamily="34" charset="0"/>
              </a:rPr>
              <a:t>, I</a:t>
            </a:r>
            <a:r>
              <a:rPr lang="en-GB" sz="1800" baseline="-25000" dirty="0" smtClean="0">
                <a:latin typeface="Calibri" pitchFamily="34" charset="0"/>
                <a:cs typeface="Calibri" pitchFamily="34" charset="0"/>
              </a:rPr>
              <a:t>PFW</a:t>
            </a:r>
            <a:r>
              <a:rPr lang="en-GB" sz="1800" dirty="0" smtClean="0">
                <a:latin typeface="Calibri" pitchFamily="34" charset="0"/>
                <a:cs typeface="Calibri" pitchFamily="34" charset="0"/>
              </a:rPr>
              <a:t>, saturation</a:t>
            </a:r>
          </a:p>
          <a:p>
            <a:pPr marL="285750" indent="-285750" algn="l">
              <a:spcBef>
                <a:spcPts val="0"/>
              </a:spcBef>
              <a:buFont typeface="Arial" pitchFamily="34" charset="0"/>
              <a:buChar char="•"/>
            </a:pPr>
            <a:r>
              <a:rPr lang="en-GB" sz="1800" dirty="0" smtClean="0">
                <a:latin typeface="Calibri" pitchFamily="34" charset="0"/>
                <a:cs typeface="Calibri" pitchFamily="34" charset="0"/>
              </a:rPr>
              <a:t>Calibration vs. beam depends on sensor position</a:t>
            </a:r>
          </a:p>
          <a:p>
            <a:pPr marL="285750" indent="-285750" algn="l">
              <a:spcBef>
                <a:spcPts val="0"/>
              </a:spcBef>
              <a:buFont typeface="Arial" pitchFamily="34" charset="0"/>
              <a:buChar char="•"/>
            </a:pPr>
            <a:r>
              <a:rPr lang="en-GB" sz="1800" dirty="0" smtClean="0">
                <a:latin typeface="Calibri" pitchFamily="34" charset="0"/>
                <a:cs typeface="Calibri" pitchFamily="34" charset="0"/>
              </a:rPr>
              <a:t>Sensors may not work properly in end blocks (inhomogeneous/3D field)</a:t>
            </a:r>
            <a:endParaRPr lang="en-GB" sz="1800" dirty="0">
              <a:latin typeface="Calibri" pitchFamily="34" charset="0"/>
              <a:cs typeface="Calibri" pitchFamily="34" charset="0"/>
            </a:endParaRPr>
          </a:p>
        </p:txBody>
      </p:sp>
      <p:sp>
        <p:nvSpPr>
          <p:cNvPr id="17" name="Rectangle 14"/>
          <p:cNvSpPr>
            <a:spLocks noChangeArrowheads="1"/>
          </p:cNvSpPr>
          <p:nvPr/>
        </p:nvSpPr>
        <p:spPr bwMode="auto">
          <a:xfrm>
            <a:off x="848544" y="2251611"/>
            <a:ext cx="8136904" cy="169277"/>
          </a:xfrm>
          <a:prstGeom prst="rect">
            <a:avLst/>
          </a:prstGeom>
          <a:solidFill>
            <a:srgbClr val="FFFFFF"/>
          </a:solidFill>
          <a:ln>
            <a:noFill/>
          </a:ln>
          <a:extLst/>
        </p:spPr>
        <p:txBody>
          <a:bodyPr wrap="square" lIns="0" tIns="0" rIns="0" bIns="0">
            <a:spAutoFit/>
          </a:bodyPr>
          <a:lstStyle/>
          <a:p>
            <a:pPr algn="l"/>
            <a:r>
              <a:rPr lang="en-GB" sz="1100" dirty="0" smtClean="0">
                <a:latin typeface="Calibri" pitchFamily="34" charset="0"/>
              </a:rPr>
              <a:t>Source:  A. </a:t>
            </a:r>
            <a:r>
              <a:rPr lang="en-GB" sz="1100" dirty="0" err="1" smtClean="0">
                <a:latin typeface="Calibri" pitchFamily="34" charset="0"/>
              </a:rPr>
              <a:t>Asklöv</a:t>
            </a:r>
            <a:r>
              <a:rPr lang="en-GB" sz="1100" dirty="0">
                <a:latin typeface="Calibri" pitchFamily="34" charset="0"/>
              </a:rPr>
              <a:t>, Magnetic measurement on the CERN </a:t>
            </a:r>
            <a:r>
              <a:rPr lang="en-GB" sz="1100" dirty="0" smtClean="0">
                <a:latin typeface="Calibri" pitchFamily="34" charset="0"/>
              </a:rPr>
              <a:t>proton synchrotron, </a:t>
            </a:r>
            <a:r>
              <a:rPr lang="en-GB" sz="1100" dirty="0">
                <a:latin typeface="Calibri" pitchFamily="34" charset="0"/>
              </a:rPr>
              <a:t>Master’s </a:t>
            </a:r>
            <a:r>
              <a:rPr lang="en-GB" sz="1100" dirty="0" smtClean="0">
                <a:latin typeface="Calibri" pitchFamily="34" charset="0"/>
              </a:rPr>
              <a:t>thesis, </a:t>
            </a:r>
            <a:r>
              <a:rPr lang="en-GB" sz="1100" dirty="0">
                <a:latin typeface="Calibri" pitchFamily="34" charset="0"/>
              </a:rPr>
              <a:t>EDMS </a:t>
            </a:r>
            <a:r>
              <a:rPr lang="en-GB" sz="1100" dirty="0" smtClean="0">
                <a:latin typeface="Calibri" pitchFamily="34" charset="0"/>
              </a:rPr>
              <a:t>609417, 2005</a:t>
            </a:r>
            <a:endParaRPr lang="en-GB" sz="1100" b="0" dirty="0">
              <a:solidFill>
                <a:srgbClr val="000000"/>
              </a:solidFill>
              <a:latin typeface="Calibri" pitchFamily="34" charset="0"/>
            </a:endParaRPr>
          </a:p>
        </p:txBody>
      </p:sp>
    </p:spTree>
    <p:extLst>
      <p:ext uri="{BB962C8B-B14F-4D97-AF65-F5344CB8AC3E}">
        <p14:creationId xmlns:p14="http://schemas.microsoft.com/office/powerpoint/2010/main" val="185749661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14338" name="Group 2"/>
          <p:cNvGrpSpPr>
            <a:grpSpLocks/>
          </p:cNvGrpSpPr>
          <p:nvPr/>
        </p:nvGrpSpPr>
        <p:grpSpPr bwMode="auto">
          <a:xfrm>
            <a:off x="0" y="0"/>
            <a:ext cx="9921875" cy="260350"/>
            <a:chOff x="0" y="0"/>
            <a:chExt cx="6250" cy="164"/>
          </a:xfrm>
        </p:grpSpPr>
        <p:sp>
          <p:nvSpPr>
            <p:cNvPr id="413698" name="Rectangle 2"/>
            <p:cNvSpPr>
              <a:spLocks noChangeArrowheads="1"/>
            </p:cNvSpPr>
            <p:nvPr/>
          </p:nvSpPr>
          <p:spPr bwMode="auto">
            <a:xfrm>
              <a:off x="0" y="0"/>
              <a:ext cx="6250" cy="164"/>
            </a:xfrm>
            <a:prstGeom prst="rect">
              <a:avLst/>
            </a:prstGeom>
            <a:gradFill rotWithShape="1">
              <a:gsLst>
                <a:gs pos="0">
                  <a:schemeClr val="tx1"/>
                </a:gs>
                <a:gs pos="50000">
                  <a:srgbClr val="000099"/>
                </a:gs>
                <a:gs pos="100000">
                  <a:schemeClr val="tx1"/>
                </a:gs>
              </a:gsLst>
              <a:lin ang="5400000" scaled="1"/>
            </a:gradFill>
            <a:ln>
              <a:noFill/>
            </a:ln>
            <a:effectLst/>
            <a:extLst>
              <a:ext uri="{91240B29-F687-4F45-9708-019B960494DF}">
                <a14:hiddenLine xmlns:a14="http://schemas.microsoft.com/office/drawing/2010/main" w="28575">
                  <a:solidFill>
                    <a:srgbClr val="000000"/>
                  </a:solidFill>
                  <a:miter lim="800000"/>
                  <a:headEnd type="none" w="sm" len="sm"/>
                  <a:tailEnd type="none" w="sm" len="sm"/>
                </a14:hiddenLine>
              </a:ext>
              <a:ext uri="{AF507438-7753-43E0-B8FC-AC1667EBCBE1}">
                <a14:hiddenEffects xmlns:a14="http://schemas.microsoft.com/office/drawing/2010/main">
                  <a:effectLst>
                    <a:outerShdw dist="17961" dir="2700000" algn="ctr" rotWithShape="0">
                      <a:srgbClr val="00005C"/>
                    </a:outerShdw>
                  </a:effectLst>
                </a14:hiddenEffects>
              </a:ext>
            </a:extLst>
          </p:spPr>
          <p:txBody>
            <a:bodyPr anchor="ctr" anchorCtr="1"/>
            <a:lstStyle/>
            <a:p>
              <a:pPr>
                <a:lnSpc>
                  <a:spcPct val="90000"/>
                </a:lnSpc>
                <a:spcBef>
                  <a:spcPct val="0"/>
                </a:spcBef>
                <a:defRPr/>
              </a:pPr>
              <a:r>
                <a:rPr lang="en-US" sz="1800" b="1" dirty="0" smtClean="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rPr>
                <a:t>Existing field marker: peaking strips</a:t>
              </a:r>
              <a:endParaRPr lang="en-US" sz="1800" b="1" dirty="0">
                <a:solidFill>
                  <a:srgbClr val="FFFFFF"/>
                </a:solidFill>
                <a:effectLst>
                  <a:outerShdw blurRad="38100" dist="38100" dir="2700000" algn="tl">
                    <a:srgbClr val="919191"/>
                  </a:outerShdw>
                </a:effectLst>
                <a:latin typeface="Calibri" pitchFamily="34" charset="0"/>
                <a:cs typeface="Calibri" pitchFamily="34" charset="0"/>
                <a:sym typeface="Symbol" pitchFamily="18" charset="2"/>
              </a:endParaRPr>
            </a:p>
          </p:txBody>
        </p:sp>
        <p:sp>
          <p:nvSpPr>
            <p:cNvPr id="14341" name="Line 4"/>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sp>
          <p:nvSpPr>
            <p:cNvPr id="14342" name="Line 5"/>
            <p:cNvSpPr>
              <a:spLocks noChangeShapeType="1"/>
            </p:cNvSpPr>
            <p:nvPr/>
          </p:nvSpPr>
          <p:spPr bwMode="auto">
            <a:xfrm>
              <a:off x="0" y="164"/>
              <a:ext cx="6250" cy="0"/>
            </a:xfrm>
            <a:prstGeom prst="line">
              <a:avLst/>
            </a:prstGeom>
            <a:noFill/>
            <a:ln w="28575">
              <a:solidFill>
                <a:schemeClr val="tx1"/>
              </a:solidFill>
              <a:round/>
              <a:headEnd/>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17961" dir="2700000" algn="ctr" rotWithShape="0">
                      <a:srgbClr val="000000"/>
                    </a:outerShdw>
                  </a:effectLst>
                </a14:hiddenEffects>
              </a:ext>
            </a:extLst>
          </p:spPr>
          <p:txBody>
            <a:bodyPr wrap="none" lIns="0" tIns="0" rIns="0" bIns="0" anchor="ctr">
              <a:spAutoFit/>
            </a:bodyPr>
            <a:lstStyle/>
            <a:p>
              <a:endParaRPr lang="en-US" sz="1800">
                <a:latin typeface="Calibri" pitchFamily="34" charset="0"/>
                <a:cs typeface="Calibri" pitchFamily="34" charset="0"/>
              </a:endParaRPr>
            </a:p>
          </p:txBody>
        </p:sp>
      </p:grpSp>
      <p:sp>
        <p:nvSpPr>
          <p:cNvPr id="6" name="Rectangle 9"/>
          <p:cNvSpPr>
            <a:spLocks noChangeArrowheads="1"/>
          </p:cNvSpPr>
          <p:nvPr/>
        </p:nvSpPr>
        <p:spPr bwMode="auto">
          <a:xfrm>
            <a:off x="273050" y="441325"/>
            <a:ext cx="5511800"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txBody>
          <a:bodyPr lIns="0" tIns="0" rIns="0" bIns="0">
            <a:spAutoFit/>
          </a:bodyPr>
          <a:lstStyle/>
          <a:p>
            <a:pPr marL="285750" indent="-285750" algn="l">
              <a:spcBef>
                <a:spcPct val="0"/>
              </a:spcBef>
              <a:buFont typeface="Arial" pitchFamily="34" charset="0"/>
              <a:buChar char="•"/>
            </a:pPr>
            <a:r>
              <a:rPr lang="en-US" sz="1800" dirty="0" smtClean="0">
                <a:solidFill>
                  <a:srgbClr val="000000"/>
                </a:solidFill>
                <a:latin typeface="Calibri" pitchFamily="34" charset="0"/>
              </a:rPr>
              <a:t>Developed </a:t>
            </a:r>
            <a:r>
              <a:rPr lang="en-US" sz="1800" dirty="0">
                <a:solidFill>
                  <a:srgbClr val="000000"/>
                </a:solidFill>
                <a:latin typeface="Calibri" pitchFamily="34" charset="0"/>
              </a:rPr>
              <a:t>at CERN in 1956 </a:t>
            </a:r>
            <a:r>
              <a:rPr lang="en-US" sz="1800" dirty="0" smtClean="0">
                <a:solidFill>
                  <a:srgbClr val="000000"/>
                </a:solidFill>
                <a:latin typeface="Calibri" pitchFamily="34" charset="0"/>
              </a:rPr>
              <a:t>specifically for </a:t>
            </a:r>
            <a:r>
              <a:rPr lang="en-US" sz="1800" b="0" baseline="0" dirty="0" smtClean="0">
                <a:solidFill>
                  <a:srgbClr val="000000"/>
                </a:solidFill>
                <a:latin typeface="Calibri" pitchFamily="34" charset="0"/>
              </a:rPr>
              <a:t>combined-function </a:t>
            </a:r>
            <a:r>
              <a:rPr lang="en-US" sz="1800" b="0" baseline="0" dirty="0">
                <a:solidFill>
                  <a:srgbClr val="000000"/>
                </a:solidFill>
                <a:latin typeface="Calibri" pitchFamily="34" charset="0"/>
              </a:rPr>
              <a:t>PS </a:t>
            </a:r>
            <a:r>
              <a:rPr lang="en-US" sz="1800" b="0" baseline="0" dirty="0" smtClean="0">
                <a:solidFill>
                  <a:srgbClr val="000000"/>
                </a:solidFill>
                <a:latin typeface="Calibri" pitchFamily="34" charset="0"/>
              </a:rPr>
              <a:t>magnets. </a:t>
            </a:r>
            <a:endParaRPr lang="en-US" sz="1800" b="0" baseline="0" dirty="0">
              <a:solidFill>
                <a:srgbClr val="000000"/>
              </a:solidFill>
              <a:latin typeface="Calibri" pitchFamily="34" charset="0"/>
            </a:endParaRPr>
          </a:p>
          <a:p>
            <a:pPr marL="285750" indent="-285750" algn="l">
              <a:spcBef>
                <a:spcPct val="0"/>
              </a:spcBef>
              <a:buFont typeface="Arial" pitchFamily="34" charset="0"/>
              <a:buChar char="•"/>
            </a:pPr>
            <a:r>
              <a:rPr lang="en-US" sz="1800" b="0" baseline="0" dirty="0" smtClean="0">
                <a:solidFill>
                  <a:srgbClr val="000000"/>
                </a:solidFill>
                <a:latin typeface="Calibri" pitchFamily="34" charset="0"/>
              </a:rPr>
              <a:t>Based </a:t>
            </a:r>
            <a:r>
              <a:rPr lang="en-US" sz="1800" b="0" baseline="0" dirty="0">
                <a:solidFill>
                  <a:srgbClr val="000000"/>
                </a:solidFill>
                <a:latin typeface="Calibri" pitchFamily="34" charset="0"/>
              </a:rPr>
              <a:t>on a </a:t>
            </a:r>
            <a:r>
              <a:rPr lang="en-US" sz="1800" b="0" baseline="0" dirty="0">
                <a:solidFill>
                  <a:srgbClr val="0B52FC"/>
                </a:solidFill>
                <a:latin typeface="Calibri" pitchFamily="34" charset="0"/>
              </a:rPr>
              <a:t>pre-stressed bi-stable magnetic needle:</a:t>
            </a:r>
            <a:r>
              <a:rPr lang="en-US" sz="1800" b="0" baseline="0" dirty="0">
                <a:solidFill>
                  <a:srgbClr val="000000"/>
                </a:solidFill>
                <a:latin typeface="Calibri" pitchFamily="34" charset="0"/>
              </a:rPr>
              <a:t> magnetization flips over at a preset level and generates a pulse detected by a pick-up coil</a:t>
            </a:r>
          </a:p>
          <a:p>
            <a:pPr marL="285750" indent="-285750" algn="l">
              <a:spcBef>
                <a:spcPct val="0"/>
              </a:spcBef>
              <a:buFont typeface="Arial" pitchFamily="34" charset="0"/>
              <a:buChar char="•"/>
            </a:pPr>
            <a:r>
              <a:rPr lang="en-US" sz="1800" b="0" baseline="0" dirty="0" smtClean="0">
                <a:solidFill>
                  <a:srgbClr val="000000"/>
                </a:solidFill>
                <a:latin typeface="Calibri" pitchFamily="34" charset="0"/>
              </a:rPr>
              <a:t>Two coils powered in series for </a:t>
            </a:r>
            <a:r>
              <a:rPr lang="en-US" sz="1800" b="0" baseline="0" dirty="0">
                <a:solidFill>
                  <a:srgbClr val="0B52FC"/>
                </a:solidFill>
                <a:latin typeface="Calibri" pitchFamily="34" charset="0"/>
              </a:rPr>
              <a:t>bias </a:t>
            </a:r>
            <a:r>
              <a:rPr lang="en-US" sz="1800" b="0" baseline="0" dirty="0">
                <a:solidFill>
                  <a:srgbClr val="000000"/>
                </a:solidFill>
                <a:latin typeface="Calibri" pitchFamily="34" charset="0"/>
              </a:rPr>
              <a:t>and </a:t>
            </a:r>
            <a:r>
              <a:rPr lang="en-US" sz="1800" b="0" baseline="0" dirty="0">
                <a:solidFill>
                  <a:srgbClr val="0B52FC"/>
                </a:solidFill>
                <a:latin typeface="Calibri" pitchFamily="34" charset="0"/>
              </a:rPr>
              <a:t>screening field</a:t>
            </a:r>
            <a:r>
              <a:rPr lang="en-US" sz="1800" b="0" baseline="0" dirty="0">
                <a:solidFill>
                  <a:srgbClr val="000000"/>
                </a:solidFill>
                <a:latin typeface="Calibri" pitchFamily="34" charset="0"/>
              </a:rPr>
              <a:t>, pulsed to avoid overheating </a:t>
            </a:r>
          </a:p>
          <a:p>
            <a:pPr marL="285750" indent="-285750" algn="l">
              <a:spcBef>
                <a:spcPct val="0"/>
              </a:spcBef>
              <a:buFont typeface="Arial" pitchFamily="34" charset="0"/>
              <a:buChar char="•"/>
            </a:pPr>
            <a:r>
              <a:rPr lang="en-US" sz="1800" b="0" baseline="0" dirty="0" smtClean="0">
                <a:solidFill>
                  <a:srgbClr val="000000"/>
                </a:solidFill>
                <a:latin typeface="Calibri" pitchFamily="34" charset="0"/>
              </a:rPr>
              <a:t>Main </a:t>
            </a:r>
            <a:r>
              <a:rPr lang="en-US" sz="1800" b="0" baseline="0" dirty="0">
                <a:solidFill>
                  <a:srgbClr val="000000"/>
                </a:solidFill>
                <a:latin typeface="Calibri" pitchFamily="34" charset="0"/>
              </a:rPr>
              <a:t>constraints: </a:t>
            </a:r>
            <a:r>
              <a:rPr lang="en-US" sz="1800" b="0" baseline="0" dirty="0">
                <a:solidFill>
                  <a:srgbClr val="CC00CC"/>
                </a:solidFill>
                <a:latin typeface="Calibri" pitchFamily="34" charset="0"/>
              </a:rPr>
              <a:t>bias coil heating at high field </a:t>
            </a:r>
            <a:r>
              <a:rPr lang="en-US" sz="1800" b="0" baseline="0" dirty="0">
                <a:solidFill>
                  <a:srgbClr val="000000"/>
                </a:solidFill>
                <a:latin typeface="Calibri" pitchFamily="34" charset="0"/>
              </a:rPr>
              <a:t>(&gt; </a:t>
            </a:r>
            <a:r>
              <a:rPr lang="en-US" sz="1800" b="0" baseline="0" dirty="0" smtClean="0">
                <a:solidFill>
                  <a:srgbClr val="000000"/>
                </a:solidFill>
                <a:latin typeface="Calibri" pitchFamily="34" charset="0"/>
              </a:rPr>
              <a:t>5 </a:t>
            </a:r>
            <a:r>
              <a:rPr lang="en-US" sz="1800" b="0" baseline="0" dirty="0" err="1" smtClean="0">
                <a:solidFill>
                  <a:srgbClr val="000000"/>
                </a:solidFill>
                <a:latin typeface="Calibri" pitchFamily="34" charset="0"/>
              </a:rPr>
              <a:t>mT</a:t>
            </a:r>
            <a:r>
              <a:rPr lang="en-US" sz="1800" b="0" baseline="0" dirty="0" smtClean="0">
                <a:solidFill>
                  <a:srgbClr val="000000"/>
                </a:solidFill>
                <a:latin typeface="Calibri" pitchFamily="34" charset="0"/>
              </a:rPr>
              <a:t>); does not work </a:t>
            </a:r>
            <a:r>
              <a:rPr lang="en-US" sz="1800" b="0" baseline="0" dirty="0" smtClean="0">
                <a:solidFill>
                  <a:srgbClr val="CC00CC"/>
                </a:solidFill>
                <a:latin typeface="Calibri" pitchFamily="34" charset="0"/>
              </a:rPr>
              <a:t>at </a:t>
            </a:r>
            <a:r>
              <a:rPr lang="en-US" sz="1800" b="0" baseline="0" dirty="0">
                <a:solidFill>
                  <a:srgbClr val="CC00CC"/>
                </a:solidFill>
                <a:latin typeface="Calibri" pitchFamily="34" charset="0"/>
              </a:rPr>
              <a:t>too high or too low dB/</a:t>
            </a:r>
            <a:r>
              <a:rPr lang="en-US" sz="1800" b="0" baseline="0" dirty="0" err="1">
                <a:solidFill>
                  <a:srgbClr val="CC00CC"/>
                </a:solidFill>
                <a:latin typeface="Calibri" pitchFamily="34" charset="0"/>
              </a:rPr>
              <a:t>dt</a:t>
            </a:r>
            <a:endParaRPr lang="en-US" sz="1800" b="0" baseline="0" dirty="0">
              <a:solidFill>
                <a:srgbClr val="CC00CC"/>
              </a:solidFill>
              <a:latin typeface="Calibri" pitchFamily="34" charset="0"/>
            </a:endParaRPr>
          </a:p>
          <a:p>
            <a:pPr marL="285750" indent="-285750" algn="l">
              <a:spcBef>
                <a:spcPct val="0"/>
              </a:spcBef>
              <a:buFont typeface="Arial" pitchFamily="34" charset="0"/>
              <a:buChar char="•"/>
            </a:pPr>
            <a:r>
              <a:rPr lang="en-US" sz="1800" b="0" baseline="0" dirty="0" smtClean="0">
                <a:solidFill>
                  <a:srgbClr val="000000"/>
                </a:solidFill>
                <a:latin typeface="Calibri" pitchFamily="34" charset="0"/>
              </a:rPr>
              <a:t>Experience </a:t>
            </a:r>
            <a:r>
              <a:rPr lang="en-US" sz="1800" b="0" baseline="0" dirty="0">
                <a:solidFill>
                  <a:srgbClr val="000000"/>
                </a:solidFill>
                <a:latin typeface="Calibri" pitchFamily="34" charset="0"/>
              </a:rPr>
              <a:t>shows that this sensor </a:t>
            </a:r>
            <a:r>
              <a:rPr lang="en-US" sz="1800" b="0" baseline="0" dirty="0">
                <a:solidFill>
                  <a:srgbClr val="007600"/>
                </a:solidFill>
                <a:latin typeface="Calibri" pitchFamily="34" charset="0"/>
              </a:rPr>
              <a:t>is </a:t>
            </a:r>
            <a:r>
              <a:rPr lang="en-US" sz="1800" b="0" baseline="0" dirty="0" smtClean="0">
                <a:solidFill>
                  <a:srgbClr val="007600"/>
                </a:solidFill>
                <a:latin typeface="Calibri" pitchFamily="34" charset="0"/>
              </a:rPr>
              <a:t>very </a:t>
            </a:r>
            <a:r>
              <a:rPr lang="en-US" sz="1800" b="0" baseline="0" dirty="0">
                <a:solidFill>
                  <a:srgbClr val="007600"/>
                </a:solidFill>
                <a:latin typeface="Calibri" pitchFamily="34" charset="0"/>
              </a:rPr>
              <a:t>stable </a:t>
            </a:r>
            <a:r>
              <a:rPr lang="en-US" sz="1800" b="0" baseline="0" dirty="0" smtClean="0">
                <a:solidFill>
                  <a:srgbClr val="000000"/>
                </a:solidFill>
                <a:latin typeface="Calibri" pitchFamily="34" charset="0"/>
              </a:rPr>
              <a:t>(drift &lt;50 </a:t>
            </a:r>
            <a:r>
              <a:rPr lang="en-US" sz="1800" dirty="0">
                <a:latin typeface="Calibri" pitchFamily="34" charset="0"/>
                <a:cs typeface="Tahoma" pitchFamily="34" charset="0"/>
                <a:sym typeface="Symbol"/>
              </a:rPr>
              <a:t></a:t>
            </a:r>
            <a:r>
              <a:rPr lang="en-US" sz="1800" dirty="0" smtClean="0">
                <a:latin typeface="Calibri" pitchFamily="34" charset="0"/>
                <a:cs typeface="Tahoma" pitchFamily="34" charset="0"/>
                <a:sym typeface="Symbol"/>
              </a:rPr>
              <a:t>T in 20 years</a:t>
            </a:r>
            <a:r>
              <a:rPr lang="en-US" sz="1800" b="0" baseline="0" dirty="0" smtClean="0">
                <a:solidFill>
                  <a:srgbClr val="000000"/>
                </a:solidFill>
                <a:latin typeface="Calibri" pitchFamily="34" charset="0"/>
              </a:rPr>
              <a:t>), </a:t>
            </a:r>
          </a:p>
          <a:p>
            <a:pPr marL="285750" indent="-285750" algn="l">
              <a:spcBef>
                <a:spcPct val="0"/>
              </a:spcBef>
              <a:buFont typeface="Arial" pitchFamily="34" charset="0"/>
              <a:buChar char="•"/>
            </a:pPr>
            <a:r>
              <a:rPr lang="en-US" sz="1800" b="0" baseline="0" dirty="0" smtClean="0">
                <a:solidFill>
                  <a:srgbClr val="000000"/>
                </a:solidFill>
                <a:latin typeface="Calibri" pitchFamily="34" charset="0"/>
              </a:rPr>
              <a:t>Very </a:t>
            </a:r>
            <a:r>
              <a:rPr lang="en-US" sz="1800" b="0" baseline="0" dirty="0">
                <a:solidFill>
                  <a:srgbClr val="000000"/>
                </a:solidFill>
                <a:latin typeface="Calibri" pitchFamily="34" charset="0"/>
              </a:rPr>
              <a:t>few spares </a:t>
            </a:r>
            <a:r>
              <a:rPr lang="en-US" sz="1800" b="0" baseline="0" dirty="0" smtClean="0">
                <a:solidFill>
                  <a:srgbClr val="000000"/>
                </a:solidFill>
                <a:latin typeface="Calibri" pitchFamily="34" charset="0"/>
              </a:rPr>
              <a:t>available, all different from each other (making </a:t>
            </a:r>
            <a:r>
              <a:rPr lang="en-US" sz="1800" b="0" baseline="0" dirty="0">
                <a:solidFill>
                  <a:srgbClr val="000000"/>
                </a:solidFill>
                <a:latin typeface="Calibri" pitchFamily="34" charset="0"/>
              </a:rPr>
              <a:t>new </a:t>
            </a:r>
            <a:r>
              <a:rPr lang="en-US" sz="1800" b="0" baseline="0" dirty="0" smtClean="0">
                <a:solidFill>
                  <a:srgbClr val="000000"/>
                </a:solidFill>
                <a:latin typeface="Calibri" pitchFamily="34" charset="0"/>
              </a:rPr>
              <a:t>ones is difficult)</a:t>
            </a:r>
            <a:endParaRPr lang="en-US" sz="1800" b="0" baseline="0" dirty="0">
              <a:solidFill>
                <a:srgbClr val="000000"/>
              </a:solidFill>
              <a:latin typeface="Calibri" pitchFamily="34" charset="0"/>
            </a:endParaRPr>
          </a:p>
        </p:txBody>
      </p:sp>
      <p:pic>
        <p:nvPicPr>
          <p:cNvPr id="7" name="Picture 8"/>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rcRect t="5753" b="14415"/>
          <a:stretch>
            <a:fillRect/>
          </a:stretch>
        </p:blipFill>
        <p:spPr bwMode="auto">
          <a:xfrm>
            <a:off x="260350" y="4171950"/>
            <a:ext cx="5297488"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pic>
        <p:nvPicPr>
          <p:cNvPr id="8" name="Picture 9"/>
          <p:cNvPicPr>
            <a:picLocks noChangeAspect="1" noChangeArrowheads="1"/>
          </p:cNvPicPr>
          <p:nvPr/>
        </p:nvPicPr>
        <p:blipFill>
          <a:blip r:embed="rId5">
            <a:extLst>
              <a:ext uri="{28A0092B-C50C-407E-A947-70E740481C1C}">
                <a14:useLocalDpi xmlns:a14="http://schemas.microsoft.com/office/drawing/2010/main" val="0"/>
              </a:ext>
            </a:extLst>
          </a:blip>
          <a:srcRect t="5205" b="3801"/>
          <a:stretch>
            <a:fillRect/>
          </a:stretch>
        </p:blipFill>
        <p:spPr bwMode="auto">
          <a:xfrm>
            <a:off x="6037263" y="595161"/>
            <a:ext cx="3725862" cy="566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lgn="ctr">
                <a:solidFill>
                  <a:srgbClr val="000000"/>
                </a:solidFill>
                <a:miter lim="800000"/>
                <a:headEnd/>
                <a:tailEnd/>
              </a14:hiddenLine>
            </a:ext>
          </a:extLst>
        </p:spPr>
      </p:pic>
      <p:cxnSp>
        <p:nvCxnSpPr>
          <p:cNvPr id="9" name="Straight Arrow Connector 8"/>
          <p:cNvCxnSpPr/>
          <p:nvPr/>
        </p:nvCxnSpPr>
        <p:spPr bwMode="auto">
          <a:xfrm flipH="1" flipV="1">
            <a:off x="3156438" y="5064370"/>
            <a:ext cx="392406" cy="488866"/>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cxnSp>
        <p:nvCxnSpPr>
          <p:cNvPr id="13" name="Straight Arrow Connector 12"/>
          <p:cNvCxnSpPr/>
          <p:nvPr/>
        </p:nvCxnSpPr>
        <p:spPr bwMode="auto">
          <a:xfrm flipH="1" flipV="1">
            <a:off x="1928664" y="4924874"/>
            <a:ext cx="756084" cy="952398"/>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sp>
        <p:nvSpPr>
          <p:cNvPr id="17" name="Rectangle 16"/>
          <p:cNvSpPr/>
          <p:nvPr/>
        </p:nvSpPr>
        <p:spPr>
          <a:xfrm>
            <a:off x="3501861" y="5358698"/>
            <a:ext cx="1127103" cy="338554"/>
          </a:xfrm>
          <a:prstGeom prst="rect">
            <a:avLst/>
          </a:prstGeom>
        </p:spPr>
        <p:txBody>
          <a:bodyPr wrap="none">
            <a:spAutoFit/>
          </a:bodyPr>
          <a:lstStyle/>
          <a:p>
            <a:pPr>
              <a:spcBef>
                <a:spcPts val="0"/>
              </a:spcBef>
            </a:pPr>
            <a:r>
              <a:rPr lang="en-US" sz="1600" smtClean="0">
                <a:solidFill>
                  <a:srgbClr val="FFFFFF"/>
                </a:solidFill>
                <a:latin typeface="Calibri" pitchFamily="34" charset="0"/>
                <a:cs typeface="Tahoma" pitchFamily="34" charset="0"/>
              </a:rPr>
              <a:t>pick-up coil</a:t>
            </a:r>
            <a:endParaRPr lang="en-US" sz="1600">
              <a:solidFill>
                <a:srgbClr val="FFFFFF"/>
              </a:solidFill>
              <a:latin typeface="Calibri" pitchFamily="34" charset="0"/>
              <a:cs typeface="Tahoma" pitchFamily="34" charset="0"/>
            </a:endParaRPr>
          </a:p>
        </p:txBody>
      </p:sp>
      <p:sp>
        <p:nvSpPr>
          <p:cNvPr id="18" name="Rectangle 17"/>
          <p:cNvSpPr/>
          <p:nvPr/>
        </p:nvSpPr>
        <p:spPr>
          <a:xfrm>
            <a:off x="2631423" y="5766075"/>
            <a:ext cx="1637501" cy="338554"/>
          </a:xfrm>
          <a:prstGeom prst="rect">
            <a:avLst/>
          </a:prstGeom>
        </p:spPr>
        <p:txBody>
          <a:bodyPr wrap="none">
            <a:spAutoFit/>
          </a:bodyPr>
          <a:lstStyle/>
          <a:p>
            <a:pPr>
              <a:spcBef>
                <a:spcPts val="0"/>
              </a:spcBef>
            </a:pPr>
            <a:r>
              <a:rPr lang="en-US" sz="1600" smtClean="0">
                <a:solidFill>
                  <a:srgbClr val="FFFFFF"/>
                </a:solidFill>
                <a:latin typeface="Calibri" pitchFamily="34" charset="0"/>
                <a:cs typeface="Tahoma" pitchFamily="34" charset="0"/>
              </a:rPr>
              <a:t>permalloy needle</a:t>
            </a:r>
            <a:endParaRPr lang="en-US" sz="1600">
              <a:solidFill>
                <a:srgbClr val="FFFFFF"/>
              </a:solidFill>
              <a:latin typeface="Calibri" pitchFamily="34" charset="0"/>
              <a:cs typeface="Tahoma" pitchFamily="34" charset="0"/>
            </a:endParaRPr>
          </a:p>
        </p:txBody>
      </p:sp>
      <p:cxnSp>
        <p:nvCxnSpPr>
          <p:cNvPr id="19" name="Straight Arrow Connector 18"/>
          <p:cNvCxnSpPr/>
          <p:nvPr/>
        </p:nvCxnSpPr>
        <p:spPr bwMode="auto">
          <a:xfrm>
            <a:off x="6787662" y="896815"/>
            <a:ext cx="944554" cy="261586"/>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sp>
        <p:nvSpPr>
          <p:cNvPr id="20" name="Rectangle 19"/>
          <p:cNvSpPr/>
          <p:nvPr/>
        </p:nvSpPr>
        <p:spPr>
          <a:xfrm>
            <a:off x="6105128" y="663167"/>
            <a:ext cx="753732" cy="338554"/>
          </a:xfrm>
          <a:prstGeom prst="rect">
            <a:avLst/>
          </a:prstGeom>
        </p:spPr>
        <p:txBody>
          <a:bodyPr wrap="none">
            <a:spAutoFit/>
          </a:bodyPr>
          <a:lstStyle/>
          <a:p>
            <a:pPr>
              <a:spcBef>
                <a:spcPts val="0"/>
              </a:spcBef>
            </a:pPr>
            <a:r>
              <a:rPr lang="en-US" sz="1600" smtClean="0">
                <a:solidFill>
                  <a:srgbClr val="FFFFFF"/>
                </a:solidFill>
                <a:latin typeface="Calibri" pitchFamily="34" charset="0"/>
                <a:cs typeface="Tahoma" pitchFamily="34" charset="0"/>
              </a:rPr>
              <a:t>needle</a:t>
            </a:r>
            <a:endParaRPr lang="en-US" sz="1600">
              <a:solidFill>
                <a:srgbClr val="FFFFFF"/>
              </a:solidFill>
              <a:latin typeface="Calibri" pitchFamily="34" charset="0"/>
              <a:cs typeface="Tahoma" pitchFamily="34" charset="0"/>
            </a:endParaRPr>
          </a:p>
        </p:txBody>
      </p:sp>
      <p:cxnSp>
        <p:nvCxnSpPr>
          <p:cNvPr id="23" name="Straight Arrow Connector 22"/>
          <p:cNvCxnSpPr>
            <a:stCxn id="24" idx="0"/>
          </p:cNvCxnSpPr>
          <p:nvPr/>
        </p:nvCxnSpPr>
        <p:spPr bwMode="auto">
          <a:xfrm flipH="1" flipV="1">
            <a:off x="7977336" y="1340768"/>
            <a:ext cx="777704" cy="1764196"/>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sp>
        <p:nvSpPr>
          <p:cNvPr id="24" name="Rectangle 23"/>
          <p:cNvSpPr/>
          <p:nvPr/>
        </p:nvSpPr>
        <p:spPr>
          <a:xfrm>
            <a:off x="8056579" y="3104964"/>
            <a:ext cx="1396921" cy="584775"/>
          </a:xfrm>
          <a:prstGeom prst="rect">
            <a:avLst/>
          </a:prstGeom>
        </p:spPr>
        <p:txBody>
          <a:bodyPr wrap="none">
            <a:spAutoFit/>
          </a:bodyPr>
          <a:lstStyle/>
          <a:p>
            <a:pPr>
              <a:spcBef>
                <a:spcPts val="0"/>
              </a:spcBef>
            </a:pPr>
            <a:r>
              <a:rPr lang="en-US" sz="1600" smtClean="0">
                <a:solidFill>
                  <a:srgbClr val="FFFFFF"/>
                </a:solidFill>
                <a:latin typeface="Calibri" pitchFamily="34" charset="0"/>
                <a:cs typeface="Tahoma" pitchFamily="34" charset="0"/>
              </a:rPr>
              <a:t>bias and </a:t>
            </a:r>
            <a:br>
              <a:rPr lang="en-US" sz="1600" smtClean="0">
                <a:solidFill>
                  <a:srgbClr val="FFFFFF"/>
                </a:solidFill>
                <a:latin typeface="Calibri" pitchFamily="34" charset="0"/>
                <a:cs typeface="Tahoma" pitchFamily="34" charset="0"/>
              </a:rPr>
            </a:br>
            <a:r>
              <a:rPr lang="en-US" sz="1600" smtClean="0">
                <a:solidFill>
                  <a:srgbClr val="FFFFFF"/>
                </a:solidFill>
                <a:latin typeface="Calibri" pitchFamily="34" charset="0"/>
                <a:cs typeface="Tahoma" pitchFamily="34" charset="0"/>
              </a:rPr>
              <a:t>screening coils</a:t>
            </a:r>
            <a:endParaRPr lang="en-US" sz="1600">
              <a:solidFill>
                <a:srgbClr val="FFFFFF"/>
              </a:solidFill>
              <a:latin typeface="Calibri" pitchFamily="34" charset="0"/>
              <a:cs typeface="Tahoma" pitchFamily="34" charset="0"/>
            </a:endParaRPr>
          </a:p>
        </p:txBody>
      </p:sp>
      <p:cxnSp>
        <p:nvCxnSpPr>
          <p:cNvPr id="27" name="Straight Arrow Connector 26"/>
          <p:cNvCxnSpPr/>
          <p:nvPr/>
        </p:nvCxnSpPr>
        <p:spPr bwMode="auto">
          <a:xfrm flipH="1">
            <a:off x="8460631" y="4800600"/>
            <a:ext cx="613031" cy="896652"/>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sp>
        <p:nvSpPr>
          <p:cNvPr id="30" name="Rectangle 29"/>
          <p:cNvSpPr/>
          <p:nvPr/>
        </p:nvSpPr>
        <p:spPr>
          <a:xfrm>
            <a:off x="8904334" y="4176247"/>
            <a:ext cx="795411" cy="584775"/>
          </a:xfrm>
          <a:prstGeom prst="rect">
            <a:avLst/>
          </a:prstGeom>
        </p:spPr>
        <p:txBody>
          <a:bodyPr wrap="none">
            <a:spAutoFit/>
          </a:bodyPr>
          <a:lstStyle/>
          <a:p>
            <a:pPr>
              <a:spcBef>
                <a:spcPts val="0"/>
              </a:spcBef>
            </a:pPr>
            <a:r>
              <a:rPr lang="en-US" sz="1600" dirty="0" smtClean="0">
                <a:solidFill>
                  <a:srgbClr val="FFFFFF"/>
                </a:solidFill>
                <a:latin typeface="Calibri" pitchFamily="34" charset="0"/>
                <a:cs typeface="Tahoma" pitchFamily="34" charset="0"/>
              </a:rPr>
              <a:t>pick-up</a:t>
            </a:r>
            <a:br>
              <a:rPr lang="en-US" sz="1600" dirty="0" smtClean="0">
                <a:solidFill>
                  <a:srgbClr val="FFFFFF"/>
                </a:solidFill>
                <a:latin typeface="Calibri" pitchFamily="34" charset="0"/>
                <a:cs typeface="Tahoma" pitchFamily="34" charset="0"/>
              </a:rPr>
            </a:br>
            <a:r>
              <a:rPr lang="en-US" sz="1600" dirty="0" smtClean="0">
                <a:solidFill>
                  <a:srgbClr val="FFFFFF"/>
                </a:solidFill>
                <a:latin typeface="Calibri" pitchFamily="34" charset="0"/>
                <a:cs typeface="Tahoma" pitchFamily="34" charset="0"/>
              </a:rPr>
              <a:t>voltage</a:t>
            </a:r>
            <a:endParaRPr lang="en-US" sz="1600" dirty="0">
              <a:solidFill>
                <a:srgbClr val="FFFFFF"/>
              </a:solidFill>
              <a:latin typeface="Calibri" pitchFamily="34" charset="0"/>
              <a:cs typeface="Tahoma" pitchFamily="34" charset="0"/>
            </a:endParaRPr>
          </a:p>
        </p:txBody>
      </p:sp>
      <p:cxnSp>
        <p:nvCxnSpPr>
          <p:cNvPr id="32" name="Straight Arrow Connector 31"/>
          <p:cNvCxnSpPr/>
          <p:nvPr/>
        </p:nvCxnSpPr>
        <p:spPr bwMode="auto">
          <a:xfrm>
            <a:off x="6406118" y="4640910"/>
            <a:ext cx="698067" cy="1091675"/>
          </a:xfrm>
          <a:prstGeom prst="straightConnector1">
            <a:avLst/>
          </a:prstGeom>
          <a:solidFill>
            <a:schemeClr val="accent1"/>
          </a:solidFill>
          <a:ln w="3175" cap="flat" cmpd="sng" algn="ctr">
            <a:solidFill>
              <a:srgbClr val="FFFFFF"/>
            </a:solidFill>
            <a:prstDash val="solid"/>
            <a:round/>
            <a:headEnd type="none" w="med" len="med"/>
            <a:tailEnd type="arrow"/>
          </a:ln>
          <a:effectLst/>
        </p:spPr>
      </p:cxnSp>
      <p:sp>
        <p:nvSpPr>
          <p:cNvPr id="33" name="Rectangle 32"/>
          <p:cNvSpPr/>
          <p:nvPr/>
        </p:nvSpPr>
        <p:spPr>
          <a:xfrm>
            <a:off x="6045795" y="4302356"/>
            <a:ext cx="720647" cy="338554"/>
          </a:xfrm>
          <a:prstGeom prst="rect">
            <a:avLst/>
          </a:prstGeom>
        </p:spPr>
        <p:txBody>
          <a:bodyPr wrap="none">
            <a:spAutoFit/>
          </a:bodyPr>
          <a:lstStyle/>
          <a:p>
            <a:pPr>
              <a:spcBef>
                <a:spcPts val="0"/>
              </a:spcBef>
            </a:pPr>
            <a:r>
              <a:rPr lang="en-US" sz="1600" dirty="0" smtClean="0">
                <a:solidFill>
                  <a:srgbClr val="FFFFFF"/>
                </a:solidFill>
                <a:latin typeface="Calibri" pitchFamily="34" charset="0"/>
                <a:cs typeface="Tahoma" pitchFamily="34" charset="0"/>
              </a:rPr>
              <a:t>power</a:t>
            </a:r>
            <a:endParaRPr lang="en-US" sz="1600" dirty="0">
              <a:solidFill>
                <a:srgbClr val="FFFFFF"/>
              </a:solidFill>
              <a:latin typeface="Calibri" pitchFamily="34" charset="0"/>
              <a:cs typeface="Tahoma" pitchFamily="34" charset="0"/>
            </a:endParaRPr>
          </a:p>
        </p:txBody>
      </p:sp>
    </p:spTree>
    <p:extLst>
      <p:ext uri="{BB962C8B-B14F-4D97-AF65-F5344CB8AC3E}">
        <p14:creationId xmlns:p14="http://schemas.microsoft.com/office/powerpoint/2010/main" val="2810349267"/>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Paper Presentation 4">
  <a:themeElements>
    <a:clrScheme name="">
      <a:dk1>
        <a:srgbClr val="000000"/>
      </a:dk1>
      <a:lt1>
        <a:srgbClr val="FFCC66"/>
      </a:lt1>
      <a:dk2>
        <a:srgbClr val="000000"/>
      </a:dk2>
      <a:lt2>
        <a:srgbClr val="919191"/>
      </a:lt2>
      <a:accent1>
        <a:srgbClr val="618FFD"/>
      </a:accent1>
      <a:accent2>
        <a:srgbClr val="00AE00"/>
      </a:accent2>
      <a:accent3>
        <a:srgbClr val="FFE2B8"/>
      </a:accent3>
      <a:accent4>
        <a:srgbClr val="000000"/>
      </a:accent4>
      <a:accent5>
        <a:srgbClr val="B7C6FE"/>
      </a:accent5>
      <a:accent6>
        <a:srgbClr val="009D00"/>
      </a:accent6>
      <a:hlink>
        <a:srgbClr val="FC0128"/>
      </a:hlink>
      <a:folHlink>
        <a:srgbClr val="CECECE"/>
      </a:folHlink>
    </a:clrScheme>
    <a:fontScheme name="Paper Presentation 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175" cap="flat" cmpd="sng" algn="ctr">
          <a:solidFill>
            <a:schemeClr val="tx1"/>
          </a:solidFill>
          <a:prstDash val="solid"/>
          <a:round/>
          <a:headEnd type="none" w="med" len="med"/>
          <a:tailEnd type="stealth" w="sm" len="sm"/>
        </a:ln>
        <a:effectLst/>
      </a:spPr>
      <a:bodyPr vert="horz" wrap="none" lIns="0" tIns="0" rIns="0" bIns="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en-US" sz="800" b="0" i="0" u="none" strike="noStrike" cap="none" normalizeH="0" baseline="0" smtClean="0">
            <a:ln>
              <a:noFill/>
            </a:ln>
            <a:solidFill>
              <a:schemeClr val="tx1"/>
            </a:solidFill>
            <a:effectLst/>
            <a:latin typeface="Times New Roman" pitchFamily="18" charset="0"/>
          </a:defRPr>
        </a:defPPr>
      </a:lstStyle>
    </a:spDef>
    <a:lnDef>
      <a:spPr bwMode="auto">
        <a:solidFill>
          <a:schemeClr val="accent1"/>
        </a:solidFill>
        <a:ln w="3175" cap="flat" cmpd="sng" algn="ctr">
          <a:solidFill>
            <a:schemeClr val="tx1"/>
          </a:solidFill>
          <a:prstDash val="solid"/>
          <a:round/>
          <a:headEnd type="none" w="med" len="med"/>
          <a:tailEnd type="none" w="sm" len="sm"/>
        </a:ln>
        <a:effectLst/>
      </a:spPr>
      <a:bodyPr/>
      <a:lstStyle/>
    </a:lnDef>
  </a:objectDefaults>
  <a:extraClrSchemeLst>
    <a:extraClrScheme>
      <a:clrScheme name="Paper Presentation 4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aper Presentation 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Paper Presentation 4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aper Presentation 4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aper Presentation 4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aper Presentation 4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Paper Presentation 4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Z:\P32\MSO97PRO\Template\CERN\Paper Presentation 4.pot</Template>
  <TotalTime>42486</TotalTime>
  <Words>2540</Words>
  <Application>Microsoft Office PowerPoint</Application>
  <PresentationFormat>A4 Paper (210x297 mm)</PresentationFormat>
  <Paragraphs>485</Paragraphs>
  <Slides>46</Slides>
  <Notes>45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46</vt:i4>
      </vt:variant>
    </vt:vector>
  </HeadingPairs>
  <TitlesOfParts>
    <vt:vector size="48" baseType="lpstr">
      <vt:lpstr>Paper Presentation 4</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TOTO</dc:creator>
  <cp:lastModifiedBy>Marco</cp:lastModifiedBy>
  <cp:revision>2520</cp:revision>
  <cp:lastPrinted>2012-02-24T11:05:20Z</cp:lastPrinted>
  <dcterms:created xsi:type="dcterms:W3CDTF">1999-09-10T09:35:28Z</dcterms:created>
  <dcterms:modified xsi:type="dcterms:W3CDTF">2012-02-24T12:09:34Z</dcterms:modified>
</cp:coreProperties>
</file>