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56" r:id="rId2"/>
    <p:sldId id="281" r:id="rId3"/>
    <p:sldId id="292" r:id="rId4"/>
    <p:sldId id="294" r:id="rId5"/>
    <p:sldId id="293" r:id="rId6"/>
    <p:sldId id="285" r:id="rId7"/>
    <p:sldId id="282" r:id="rId8"/>
    <p:sldId id="263" r:id="rId9"/>
    <p:sldId id="257" r:id="rId10"/>
    <p:sldId id="288" r:id="rId11"/>
    <p:sldId id="289" r:id="rId12"/>
    <p:sldId id="260" r:id="rId13"/>
    <p:sldId id="267" r:id="rId14"/>
    <p:sldId id="287" r:id="rId15"/>
    <p:sldId id="283" r:id="rId16"/>
    <p:sldId id="269" r:id="rId17"/>
    <p:sldId id="271" r:id="rId18"/>
    <p:sldId id="290" r:id="rId19"/>
    <p:sldId id="284" r:id="rId20"/>
    <p:sldId id="291" r:id="rId21"/>
    <p:sldId id="262" r:id="rId22"/>
    <p:sldId id="259" r:id="rId23"/>
    <p:sldId id="278" r:id="rId24"/>
    <p:sldId id="274" r:id="rId25"/>
    <p:sldId id="258" r:id="rId26"/>
    <p:sldId id="270" r:id="rId27"/>
    <p:sldId id="275" r:id="rId28"/>
    <p:sldId id="276" r:id="rId29"/>
    <p:sldId id="277" r:id="rId30"/>
    <p:sldId id="279" r:id="rId31"/>
    <p:sldId id="29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FF00"/>
    </p:penClr>
  </p:showPr>
  <p:clrMru>
    <a:srgbClr val="B3B3B3"/>
    <a:srgbClr val="AEAEAE"/>
    <a:srgbClr val="A9A9A9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 varScale="1">
        <p:scale>
          <a:sx n="70" d="100"/>
          <a:sy n="70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21FA2-D66D-41FF-8020-4EF2E3BAC3A7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77099-F674-47D0-807B-E435C28E97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77099-F674-47D0-807B-E435C28E97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J1 and J2 get connected via a DTC link cross cable such that J1 emulates SRU and J2 is the FEC input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77099-F674-47D0-807B-E435C28E973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the CTF link cable, the FEC card receives clock and trigger from the CTF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77099-F674-47D0-807B-E435C28E973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SRTCS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C7D0D-808F-48FF-BACD-88EE2D67A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volkangezer@gmail.com" TargetMode="External"/><Relationship Id="rId2" Type="http://schemas.openxmlformats.org/officeDocument/2006/relationships/hyperlink" Target="mailto:Volkan.gezer@cern.ch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hyperlink" Target="http://www.xilinx.com/products/design-tools/ise-design-suite/ise-webpack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2225"/>
            <a:ext cx="7772400" cy="1470025"/>
          </a:xfrm>
        </p:spPr>
        <p:txBody>
          <a:bodyPr/>
          <a:lstStyle/>
          <a:p>
            <a:r>
              <a:rPr lang="en-US" dirty="0" smtClean="0"/>
              <a:t>SRTSC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A LabVIEW based Test and Hardware Configuration System</a:t>
            </a:r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smtClean="0"/>
              <a:t>SRS</a:t>
            </a:r>
            <a:endParaRPr lang="tr-TR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49530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Volkan Gezer</a:t>
            </a:r>
          </a:p>
          <a:p>
            <a:pPr algn="ctr"/>
            <a:r>
              <a:rPr lang="en-US" dirty="0" smtClean="0"/>
              <a:t>Eskisehir </a:t>
            </a:r>
            <a:r>
              <a:rPr lang="en-US" dirty="0" err="1" smtClean="0"/>
              <a:t>Osmangazi</a:t>
            </a:r>
            <a:r>
              <a:rPr lang="en-US" dirty="0" smtClean="0"/>
              <a:t> University </a:t>
            </a:r>
          </a:p>
          <a:p>
            <a:pPr algn="ctr"/>
            <a:r>
              <a:rPr lang="en-US" dirty="0" smtClean="0"/>
              <a:t>&amp; </a:t>
            </a:r>
          </a:p>
          <a:p>
            <a:pPr algn="ctr"/>
            <a:r>
              <a:rPr lang="en-US" dirty="0" smtClean="0"/>
              <a:t>CERN</a:t>
            </a:r>
            <a:endParaRPr lang="tr-T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1543050"/>
            <a:ext cx="383857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Configuration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33800" y="3200400"/>
            <a:ext cx="838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3962400"/>
            <a:ext cx="18288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Password protected increment</a:t>
            </a:r>
            <a:endParaRPr lang="en-US" sz="1000" dirty="0"/>
          </a:p>
        </p:txBody>
      </p:sp>
      <p:cxnSp>
        <p:nvCxnSpPr>
          <p:cNvPr id="9" name="Straight Arrow Connector 8"/>
          <p:cNvCxnSpPr>
            <a:stCxn id="8" idx="0"/>
            <a:endCxn id="7" idx="2"/>
          </p:cNvCxnSpPr>
          <p:nvPr/>
        </p:nvCxnSpPr>
        <p:spPr>
          <a:xfrm flipV="1">
            <a:off x="2743200" y="3505200"/>
            <a:ext cx="14097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267200" y="1600200"/>
            <a:ext cx="2286000" cy="304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67000" y="3581400"/>
            <a:ext cx="21336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FEC: MAC address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525963"/>
          </a:xfrm>
        </p:spPr>
        <p:txBody>
          <a:bodyPr/>
          <a:lstStyle/>
          <a:p>
            <a:r>
              <a:rPr lang="en-US" dirty="0" smtClean="0"/>
              <a:t>Auto-generation based on serial number</a:t>
            </a:r>
          </a:p>
          <a:p>
            <a:r>
              <a:rPr lang="en-US" dirty="0" smtClean="0"/>
              <a:t>Two types of allocation:</a:t>
            </a:r>
          </a:p>
          <a:p>
            <a:pPr lvl="1"/>
            <a:r>
              <a:rPr lang="en-US" dirty="0" smtClean="0"/>
              <a:t>1k CERN </a:t>
            </a:r>
            <a:r>
              <a:rPr lang="tr-TR" dirty="0" err="1" smtClean="0"/>
              <a:t>Range</a:t>
            </a:r>
            <a:r>
              <a:rPr lang="en-US" dirty="0" smtClean="0"/>
              <a:t>: </a:t>
            </a:r>
          </a:p>
          <a:p>
            <a:pPr lvl="1">
              <a:buNone/>
            </a:pPr>
            <a:r>
              <a:rPr lang="en-US" dirty="0" smtClean="0"/>
              <a:t>     SRS-MAC = 08-00-30-F2-00-00  … 08-00-30-F2-FF-FF</a:t>
            </a:r>
          </a:p>
          <a:p>
            <a:pPr lvl="1"/>
            <a:r>
              <a:rPr lang="en-US" dirty="0" smtClean="0"/>
              <a:t>External User: Xilinx MAC range (to be discussed), starting with 00-0A-35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133600"/>
            <a:ext cx="73437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Volkan Gezer - volkan.gezer@cern.ch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2492" y="4076700"/>
            <a:ext cx="12382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00200" y="4075544"/>
            <a:ext cx="1219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24600" y="2743200"/>
            <a:ext cx="1905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038764" y="4077856"/>
            <a:ext cx="1143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219200"/>
            <a:ext cx="290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Finalize Configuration button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Configuration Report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 r="41408"/>
          <a:stretch>
            <a:fillRect/>
          </a:stretch>
        </p:blipFill>
        <p:spPr bwMode="auto">
          <a:xfrm>
            <a:off x="381000" y="23622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86000"/>
            <a:ext cx="431064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>
            <a:off x="1219200" y="54864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Should be printed</a:t>
            </a:r>
            <a:r>
              <a:rPr lang="tr-TR" dirty="0" smtClean="0"/>
              <a:t> </a:t>
            </a:r>
            <a:r>
              <a:rPr lang="en-US" dirty="0" smtClean="0"/>
              <a:t>after each successful test and configuration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371600"/>
            <a:ext cx="5048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FEC Card Test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05200" y="1924050"/>
            <a:ext cx="1905000" cy="3810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2914650"/>
            <a:ext cx="4419600" cy="15240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62964" y="5105400"/>
            <a:ext cx="3810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601692" y="5105400"/>
            <a:ext cx="3810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 l="25941" t="55467" r="58495" b="36000"/>
          <a:stretch>
            <a:fillRect/>
          </a:stretch>
        </p:blipFill>
        <p:spPr bwMode="auto">
          <a:xfrm>
            <a:off x="7162800" y="375285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>
            <a:stCxn id="10" idx="0"/>
            <a:endCxn id="11" idx="2"/>
          </p:cNvCxnSpPr>
          <p:nvPr/>
        </p:nvCxnSpPr>
        <p:spPr>
          <a:xfrm flipV="1">
            <a:off x="6353464" y="4057650"/>
            <a:ext cx="1380836" cy="1047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543050"/>
            <a:ext cx="32289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>
            <a:stCxn id="11" idx="0"/>
            <a:endCxn id="2050" idx="3"/>
          </p:cNvCxnSpPr>
          <p:nvPr/>
        </p:nvCxnSpPr>
        <p:spPr>
          <a:xfrm flipH="1" flipV="1">
            <a:off x="6124575" y="2947988"/>
            <a:ext cx="1609725" cy="804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29000" y="5562600"/>
            <a:ext cx="21162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Dialog appears for each test button</a:t>
            </a:r>
            <a:endParaRPr lang="en-GB" sz="105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6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TF  clock setting.png"/>
          <p:cNvPicPr>
            <a:picLocks noChangeAspect="1"/>
          </p:cNvPicPr>
          <p:nvPr/>
        </p:nvPicPr>
        <p:blipFill>
          <a:blip r:embed="rId2" cstate="print"/>
          <a:srcRect r="38333"/>
          <a:stretch>
            <a:fillRect/>
          </a:stretch>
        </p:blipFill>
        <p:spPr>
          <a:xfrm>
            <a:off x="152400" y="1600200"/>
            <a:ext cx="4360311" cy="3449965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686800" cy="2209800"/>
          </a:xfrm>
        </p:spPr>
        <p:txBody>
          <a:bodyPr>
            <a:normAutofit/>
          </a:bodyPr>
          <a:lstStyle/>
          <a:p>
            <a:r>
              <a:rPr lang="tr-TR" sz="2800" dirty="0" smtClean="0"/>
              <a:t>A</a:t>
            </a:r>
            <a:r>
              <a:rPr lang="en-US" sz="2800" dirty="0" smtClean="0"/>
              <a:t>.</a:t>
            </a:r>
            <a:r>
              <a:rPr lang="en-GB" sz="2800" dirty="0" smtClean="0"/>
              <a:t>1.</a:t>
            </a:r>
            <a:r>
              <a:rPr lang="tr-TR" sz="2800" dirty="0" smtClean="0"/>
              <a:t> </a:t>
            </a:r>
            <a:r>
              <a:rPr lang="en-GB" sz="2800" dirty="0" smtClean="0"/>
              <a:t>Setup of </a:t>
            </a:r>
            <a:r>
              <a:rPr lang="tr-TR" sz="2800" dirty="0" smtClean="0"/>
              <a:t>FEC Front Panel Test</a:t>
            </a:r>
            <a:r>
              <a:rPr lang="en-GB" sz="2800" dirty="0" smtClean="0"/>
              <a:t>s</a:t>
            </a:r>
            <a:r>
              <a:rPr lang="tr-TR" sz="2800" dirty="0" smtClean="0"/>
              <a:t> </a:t>
            </a:r>
            <a:r>
              <a:rPr lang="en-GB" sz="2800" dirty="0" smtClean="0"/>
              <a:t>(with </a:t>
            </a:r>
            <a:r>
              <a:rPr lang="tr-TR" sz="2800" dirty="0" smtClean="0"/>
              <a:t>Reference CTF</a:t>
            </a:r>
            <a:r>
              <a:rPr lang="en-GB" sz="2800" dirty="0" smtClean="0"/>
              <a:t>)</a:t>
            </a:r>
            <a:endParaRPr lang="tr-TR" sz="2800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9 Metin kutusu"/>
          <p:cNvSpPr txBox="1"/>
          <p:nvPr/>
        </p:nvSpPr>
        <p:spPr>
          <a:xfrm>
            <a:off x="4343400" y="2971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CTF </a:t>
            </a:r>
            <a:r>
              <a:rPr lang="tr-TR" dirty="0" err="1" smtClean="0"/>
              <a:t>Switch</a:t>
            </a:r>
            <a:r>
              <a:rPr lang="tr-TR" dirty="0" smtClean="0"/>
              <a:t> in </a:t>
            </a:r>
            <a:r>
              <a:rPr lang="tr-TR" dirty="0" err="1" smtClean="0"/>
              <a:t>Internal</a:t>
            </a:r>
            <a:r>
              <a:rPr lang="tr-TR" dirty="0" smtClean="0"/>
              <a:t> </a:t>
            </a:r>
            <a:r>
              <a:rPr lang="tr-TR" dirty="0" err="1" smtClean="0"/>
              <a:t>Clock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Mode</a:t>
            </a:r>
            <a:endParaRPr lang="tr-TR" dirty="0"/>
          </a:p>
        </p:txBody>
      </p:sp>
      <p:cxnSp>
        <p:nvCxnSpPr>
          <p:cNvPr id="12" name="11 Düz Ok Bağlayıcısı"/>
          <p:cNvCxnSpPr>
            <a:stCxn id="10" idx="1"/>
          </p:cNvCxnSpPr>
          <p:nvPr/>
        </p:nvCxnSpPr>
        <p:spPr>
          <a:xfrm flipH="1" flipV="1">
            <a:off x="2819400" y="2590800"/>
            <a:ext cx="1524000" cy="5656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cxnSp>
        <p:nvCxnSpPr>
          <p:cNvPr id="15" name="11 Düz Ok Bağlayıcısı"/>
          <p:cNvCxnSpPr>
            <a:stCxn id="10" idx="1"/>
          </p:cNvCxnSpPr>
          <p:nvPr/>
        </p:nvCxnSpPr>
        <p:spPr>
          <a:xfrm flipH="1">
            <a:off x="2590800" y="3156466"/>
            <a:ext cx="1752600" cy="3487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A.2.  DTC Link Cross Cable Between J1 and J2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715001" y="2895600"/>
          <a:ext cx="2590799" cy="1905000"/>
        </p:xfrm>
        <a:graphic>
          <a:graphicData uri="http://schemas.openxmlformats.org/drawingml/2006/table">
            <a:tbl>
              <a:tblPr/>
              <a:tblGrid>
                <a:gridCol w="380999"/>
                <a:gridCol w="1744785"/>
                <a:gridCol w="465015"/>
              </a:tblGrid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(orange white)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(orange)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(green white)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(blue)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(blue white)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(green)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(brown white)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(brown)</a:t>
                      </a:r>
                      <a:r>
                        <a:rPr lang="en-GB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053152"/>
            <a:ext cx="3505200" cy="5346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9 Düz Ok Bağlayıcısı"/>
          <p:cNvCxnSpPr/>
          <p:nvPr/>
        </p:nvCxnSpPr>
        <p:spPr>
          <a:xfrm flipH="1">
            <a:off x="2667000" y="1524000"/>
            <a:ext cx="24384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/>
          <p:nvPr/>
        </p:nvCxnSpPr>
        <p:spPr>
          <a:xfrm flipH="1">
            <a:off x="2590800" y="2057400"/>
            <a:ext cx="25146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14 Metin kutusu"/>
          <p:cNvSpPr txBox="1"/>
          <p:nvPr/>
        </p:nvSpPr>
        <p:spPr>
          <a:xfrm>
            <a:off x="5181600" y="12954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J1</a:t>
            </a:r>
          </a:p>
          <a:p>
            <a:endParaRPr lang="tr-TR" dirty="0" smtClean="0"/>
          </a:p>
          <a:p>
            <a:r>
              <a:rPr lang="tr-TR" dirty="0" smtClean="0"/>
              <a:t>J2</a:t>
            </a:r>
            <a:endParaRPr lang="tr-TR" dirty="0"/>
          </a:p>
        </p:txBody>
      </p:sp>
      <p:sp>
        <p:nvSpPr>
          <p:cNvPr id="20" name="19 Metin kutusu"/>
          <p:cNvSpPr txBox="1"/>
          <p:nvPr/>
        </p:nvSpPr>
        <p:spPr>
          <a:xfrm>
            <a:off x="5867400" y="24500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Cross cable </a:t>
            </a:r>
            <a:r>
              <a:rPr lang="en-GB" dirty="0" err="1" smtClean="0"/>
              <a:t>pinout</a:t>
            </a:r>
            <a:r>
              <a:rPr lang="en-GB" dirty="0" smtClean="0"/>
              <a:t>*</a:t>
            </a:r>
            <a:endParaRPr lang="tr-TR" dirty="0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0" y="5715000"/>
            <a:ext cx="307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*standard </a:t>
            </a:r>
            <a:r>
              <a:rPr lang="en-GB" dirty="0" err="1" smtClean="0"/>
              <a:t>ethernet</a:t>
            </a:r>
            <a:r>
              <a:rPr lang="en-GB" dirty="0" smtClean="0"/>
              <a:t> cross cable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914400"/>
            <a:ext cx="3694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needed for test button “check J1-J2“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EC-CTF test setu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2134" y="2590800"/>
            <a:ext cx="5352866" cy="26117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A.3. CTF </a:t>
            </a:r>
            <a:r>
              <a:rPr lang="en-GB" sz="2400" dirty="0"/>
              <a:t>link cable between CTF </a:t>
            </a:r>
            <a:r>
              <a:rPr lang="en-GB" sz="2400" dirty="0" smtClean="0"/>
              <a:t>OUT and J2 </a:t>
            </a:r>
            <a:r>
              <a:rPr lang="en-GB" sz="2400" dirty="0"/>
              <a:t>on FEC </a:t>
            </a:r>
            <a:r>
              <a:rPr lang="en-GB" sz="2400" dirty="0" smtClean="0"/>
              <a:t>card</a:t>
            </a:r>
            <a:r>
              <a:rPr lang="tr-TR" sz="2400" dirty="0" smtClean="0"/>
              <a:t/>
            </a:r>
            <a:br>
              <a:rPr lang="tr-TR" sz="2400" dirty="0" smtClean="0"/>
            </a:br>
            <a:r>
              <a:rPr lang="tr-TR" sz="2400" dirty="0" smtClean="0"/>
              <a:t>&amp; LVDS </a:t>
            </a:r>
            <a:r>
              <a:rPr lang="tr-TR" sz="2400" dirty="0" err="1" smtClean="0"/>
              <a:t>Clock</a:t>
            </a:r>
            <a:r>
              <a:rPr lang="tr-TR" sz="2400" dirty="0" smtClean="0"/>
              <a:t> </a:t>
            </a:r>
            <a:r>
              <a:rPr lang="tr-TR" sz="2400" dirty="0" err="1" smtClean="0"/>
              <a:t>Cable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Volkan Gezer - volkan.gezer@cern.ch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715000" y="2971800"/>
          <a:ext cx="2514600" cy="1905000"/>
        </p:xfrm>
        <a:graphic>
          <a:graphicData uri="http://schemas.openxmlformats.org/drawingml/2006/table">
            <a:tbl>
              <a:tblPr/>
              <a:tblGrid>
                <a:gridCol w="337976"/>
                <a:gridCol w="1494894"/>
                <a:gridCol w="681730"/>
              </a:tblGrid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i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i="1" dirty="0">
                          <a:latin typeface="Calibri"/>
                          <a:ea typeface="Calibri"/>
                          <a:cs typeface="Times New Roman"/>
                        </a:rPr>
                        <a:t>White-orange </a:t>
                      </a:r>
                      <a:r>
                        <a:rPr lang="en-GB" sz="1100" i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Orange 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White-green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2 (CLK-)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Blue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White-blue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Green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 (Clk+)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White-brown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6 (Trg-)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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Brown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3 (</a:t>
                      </a:r>
                      <a:r>
                        <a:rPr lang="en-GB" sz="1100" dirty="0" err="1">
                          <a:latin typeface="Calibri"/>
                          <a:ea typeface="Calibri"/>
                          <a:cs typeface="Times New Roman"/>
                        </a:rPr>
                        <a:t>Trg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+)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9" name="8 Düz Ok Bağlayıcısı"/>
          <p:cNvCxnSpPr/>
          <p:nvPr/>
        </p:nvCxnSpPr>
        <p:spPr>
          <a:xfrm flipH="1">
            <a:off x="1981200" y="1828800"/>
            <a:ext cx="22860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9 Düz Ok Bağlayıcısı"/>
          <p:cNvCxnSpPr/>
          <p:nvPr/>
        </p:nvCxnSpPr>
        <p:spPr>
          <a:xfrm flipH="1">
            <a:off x="2971800" y="2362200"/>
            <a:ext cx="13716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12 Metin kutusu"/>
          <p:cNvSpPr txBox="1"/>
          <p:nvPr/>
        </p:nvSpPr>
        <p:spPr>
          <a:xfrm>
            <a:off x="4267200" y="16002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J2</a:t>
            </a:r>
          </a:p>
          <a:p>
            <a:endParaRPr lang="tr-TR" dirty="0" smtClean="0"/>
          </a:p>
          <a:p>
            <a:r>
              <a:rPr lang="tr-TR" dirty="0" smtClean="0"/>
              <a:t>CTF OUT</a:t>
            </a:r>
            <a:endParaRPr lang="tr-TR" dirty="0"/>
          </a:p>
        </p:txBody>
      </p:sp>
      <p:sp>
        <p:nvSpPr>
          <p:cNvPr id="19" name="18 Metin kutusu"/>
          <p:cNvSpPr txBox="1"/>
          <p:nvPr/>
        </p:nvSpPr>
        <p:spPr>
          <a:xfrm>
            <a:off x="5867400" y="2209800"/>
            <a:ext cx="2286000" cy="65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CTF –J2 </a:t>
            </a:r>
          </a:p>
          <a:p>
            <a:pPr algn="ctr"/>
            <a:r>
              <a:rPr lang="en-GB" dirty="0" smtClean="0"/>
              <a:t>special  cable </a:t>
            </a:r>
            <a:r>
              <a:rPr lang="en-GB" dirty="0" err="1" smtClean="0"/>
              <a:t>pinout</a:t>
            </a:r>
            <a:endParaRPr lang="tr-TR" dirty="0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19400" y="1295400"/>
            <a:ext cx="323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needed for CTF clock test button</a:t>
            </a:r>
            <a:endParaRPr lang="en-GB" dirty="0"/>
          </a:p>
        </p:txBody>
      </p:sp>
      <p:sp>
        <p:nvSpPr>
          <p:cNvPr id="22" name="12 Metin kutusu"/>
          <p:cNvSpPr txBox="1"/>
          <p:nvPr/>
        </p:nvSpPr>
        <p:spPr>
          <a:xfrm>
            <a:off x="3657600" y="524887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LVDS In</a:t>
            </a:r>
            <a:endParaRPr lang="tr-TR" dirty="0" smtClean="0"/>
          </a:p>
        </p:txBody>
      </p:sp>
      <p:cxnSp>
        <p:nvCxnSpPr>
          <p:cNvPr id="23" name="9 Düz Ok Bağlayıcısı"/>
          <p:cNvCxnSpPr>
            <a:stCxn id="22" idx="1"/>
          </p:cNvCxnSpPr>
          <p:nvPr/>
        </p:nvCxnSpPr>
        <p:spPr>
          <a:xfrm flipH="1" flipV="1">
            <a:off x="3048000" y="4114800"/>
            <a:ext cx="609600" cy="13187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ADC Card Test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209800"/>
            <a:ext cx="49720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505200" y="2743200"/>
            <a:ext cx="1905000" cy="3810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630056" y="3505200"/>
            <a:ext cx="3542144" cy="152400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r>
              <a:rPr lang="tr-TR" sz="3200" dirty="0" smtClean="0"/>
              <a:t>B</a:t>
            </a:r>
            <a:r>
              <a:rPr lang="en-US" sz="3200" dirty="0" smtClean="0"/>
              <a:t>.</a:t>
            </a:r>
            <a:r>
              <a:rPr lang="en-GB" sz="3200" dirty="0" smtClean="0"/>
              <a:t>1.</a:t>
            </a:r>
            <a:r>
              <a:rPr lang="tr-TR" sz="3200" dirty="0" smtClean="0"/>
              <a:t> </a:t>
            </a:r>
            <a:r>
              <a:rPr lang="en-GB" sz="3200" dirty="0" smtClean="0"/>
              <a:t>Setup </a:t>
            </a:r>
            <a:r>
              <a:rPr lang="en-GB" sz="3200" dirty="0" smtClean="0"/>
              <a:t>of</a:t>
            </a:r>
            <a:r>
              <a:rPr lang="tr-TR" sz="3200" dirty="0" smtClean="0"/>
              <a:t> ADC </a:t>
            </a:r>
            <a:r>
              <a:rPr lang="tr-TR" sz="3200" dirty="0" smtClean="0"/>
              <a:t>Card Test </a:t>
            </a:r>
            <a:r>
              <a:rPr lang="tr-TR" sz="2800" dirty="0" smtClean="0"/>
              <a:t/>
            </a:r>
            <a:br>
              <a:rPr lang="tr-TR" sz="2800" dirty="0" smtClean="0"/>
            </a:br>
            <a:r>
              <a:rPr lang="en-GB" sz="2400" dirty="0" smtClean="0"/>
              <a:t>requires r</a:t>
            </a:r>
            <a:r>
              <a:rPr lang="tr-TR" sz="2400" dirty="0" smtClean="0"/>
              <a:t>eference CTF, FEC, and </a:t>
            </a:r>
            <a:r>
              <a:rPr lang="en-GB" sz="2400" dirty="0" smtClean="0"/>
              <a:t>2 </a:t>
            </a:r>
            <a:r>
              <a:rPr lang="tr-TR" sz="2400" dirty="0" err="1" smtClean="0"/>
              <a:t>Hybrid</a:t>
            </a:r>
            <a:r>
              <a:rPr lang="tr-TR" sz="2400" dirty="0" err="1" smtClean="0"/>
              <a:t>s</a:t>
            </a:r>
            <a:endParaRPr lang="tr-TR" sz="2400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Content Placeholder 5" descr="C:\Hans\R&amp;D\rd51\WG52\Production files SRS\APV Hybrid V4\Photos\Hybrid V4 connected via 2m Molex HDMI cabl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5760720" cy="431727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pic>
        <p:nvPicPr>
          <p:cNvPr id="8" name="Picture 7" descr="C:\Hans\R&amp;D\rd51\WG52\Production files SRS\APV Hybrid V4\Photos\Master-Slave Hybrid V4 with HDMI-D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22672"/>
          <a:stretch>
            <a:fillRect/>
          </a:stretch>
        </p:blipFill>
        <p:spPr bwMode="auto">
          <a:xfrm>
            <a:off x="6705600" y="2590800"/>
            <a:ext cx="1819275" cy="27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</a:t>
            </a:r>
            <a:r>
              <a:rPr lang="en-US" dirty="0" smtClean="0"/>
              <a:t>SRT</a:t>
            </a:r>
            <a:r>
              <a:rPr lang="tr-TR" dirty="0" smtClean="0"/>
              <a:t>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of SRS electronics cards for production conformance</a:t>
            </a:r>
          </a:p>
          <a:p>
            <a:r>
              <a:rPr lang="en-US" dirty="0" smtClean="0"/>
              <a:t>Configuration </a:t>
            </a:r>
            <a:r>
              <a:rPr lang="tr-TR" dirty="0" smtClean="0"/>
              <a:t>or </a:t>
            </a:r>
            <a:r>
              <a:rPr lang="en-US" dirty="0" smtClean="0"/>
              <a:t>Reconfiguration of parameters</a:t>
            </a:r>
            <a:endParaRPr lang="tr-TR" dirty="0" smtClean="0"/>
          </a:p>
          <a:p>
            <a:r>
              <a:rPr lang="en-GB" dirty="0" smtClean="0"/>
              <a:t>To be used </a:t>
            </a:r>
            <a:r>
              <a:rPr lang="tr-TR" dirty="0" smtClean="0"/>
              <a:t>both </a:t>
            </a:r>
            <a:r>
              <a:rPr lang="en-GB" dirty="0" smtClean="0"/>
              <a:t>for production (</a:t>
            </a:r>
            <a:r>
              <a:rPr lang="tr-TR" dirty="0" smtClean="0"/>
              <a:t>PRISMA</a:t>
            </a:r>
            <a:r>
              <a:rPr lang="en-GB" dirty="0" smtClean="0"/>
              <a:t>)</a:t>
            </a:r>
            <a:r>
              <a:rPr lang="tr-TR" dirty="0" smtClean="0"/>
              <a:t> and end-users</a:t>
            </a:r>
            <a:endParaRPr lang="en-GB" dirty="0" smtClean="0"/>
          </a:p>
          <a:p>
            <a:r>
              <a:rPr lang="en-GB" dirty="0" smtClean="0"/>
              <a:t>Scope: FEC card, ADC card, (Hybrid)</a:t>
            </a:r>
          </a:p>
          <a:p>
            <a:r>
              <a:rPr lang="en-GB" dirty="0" smtClean="0"/>
              <a:t>More SRS cards to be added  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C. Hybrid Test </a:t>
            </a:r>
            <a:br>
              <a:rPr lang="en-US" dirty="0" smtClean="0"/>
            </a:br>
            <a:r>
              <a:rPr lang="en-US" dirty="0" smtClean="0"/>
              <a:t>(planned test screen)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14575"/>
            <a:ext cx="40386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5000" y="2667000"/>
            <a:ext cx="281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JTAG link to Hybrids OK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All channels work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Chip Works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Pedestal Values are OK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Register configuration OK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Incoming chip data OK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85888"/>
            <a:ext cx="73152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SRTCS Error reporting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2971800"/>
            <a:ext cx="2133600" cy="16002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13" name="12 Metin kutusu"/>
          <p:cNvSpPr txBox="1"/>
          <p:nvPr/>
        </p:nvSpPr>
        <p:spPr>
          <a:xfrm>
            <a:off x="1676400" y="2819400"/>
            <a:ext cx="2895600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Error 1 occurred at </a:t>
            </a:r>
            <a:r>
              <a:rPr lang="en-US" sz="1200" dirty="0" err="1" smtClean="0"/>
              <a:t>srt</a:t>
            </a:r>
            <a:r>
              <a:rPr lang="tr-TR" sz="1200" dirty="0" err="1" smtClean="0"/>
              <a:t>cs</a:t>
            </a:r>
            <a:r>
              <a:rPr lang="en-US" sz="1200" dirty="0" smtClean="0"/>
              <a:t>.vi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Possible reason(s):</a:t>
            </a:r>
          </a:p>
          <a:p>
            <a:endParaRPr lang="en-US" sz="1200" dirty="0" smtClean="0"/>
          </a:p>
          <a:p>
            <a:r>
              <a:rPr lang="en-US" sz="1200" dirty="0" err="1" smtClean="0"/>
              <a:t>LabVIEW</a:t>
            </a:r>
            <a:r>
              <a:rPr lang="en-US" sz="1200" dirty="0" smtClean="0"/>
              <a:t>:  An input parameter is invalid. For example if the input is a path, the path might contain a character not allowed by the OS such as ? or @.</a:t>
            </a:r>
          </a:p>
          <a:p>
            <a:r>
              <a:rPr lang="en-US" sz="1200" dirty="0" smtClean="0"/>
              <a:t>=========================</a:t>
            </a:r>
          </a:p>
          <a:p>
            <a:r>
              <a:rPr lang="en-US" sz="1200" dirty="0" smtClean="0"/>
              <a:t>NI-488:  Command requires GPIB Controller to be Controller-In-Charge.</a:t>
            </a:r>
            <a:endParaRPr lang="tr-TR" sz="12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073" y="2154968"/>
            <a:ext cx="7162800" cy="4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Expert -&gt; Expert Tab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3087256"/>
            <a:ext cx="609600" cy="3417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82092" y="2572328"/>
            <a:ext cx="914400" cy="2819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35748" y="2588488"/>
            <a:ext cx="932872" cy="27824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57964" y="2877128"/>
            <a:ext cx="1600200" cy="2761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70708" y="4191000"/>
            <a:ext cx="990600" cy="9397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1544" y="5763492"/>
            <a:ext cx="1219200" cy="304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447800"/>
            <a:ext cx="28860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143000" y="5181600"/>
            <a:ext cx="7620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6" idx="3"/>
            <a:endCxn id="3074" idx="1"/>
          </p:cNvCxnSpPr>
          <p:nvPr/>
        </p:nvCxnSpPr>
        <p:spPr>
          <a:xfrm flipV="1">
            <a:off x="1905000" y="1971675"/>
            <a:ext cx="3810000" cy="34004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29000" y="2133600"/>
            <a:ext cx="10668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 l="71080" t="16236" r="16272" b="76384"/>
          <a:stretch>
            <a:fillRect/>
          </a:stretch>
        </p:blipFill>
        <p:spPr bwMode="auto">
          <a:xfrm>
            <a:off x="3200400" y="1447800"/>
            <a:ext cx="91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6" grpId="0" animBg="1"/>
      <p:bldP spid="20" grpId="0" animBg="1"/>
      <p:bldP spid="2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suggestions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welcome</a:t>
            </a:r>
            <a:endParaRPr lang="en-US" dirty="0"/>
          </a:p>
          <a:p>
            <a:pPr algn="ctr">
              <a:buNone/>
            </a:pPr>
            <a:endParaRPr lang="tr-TR" dirty="0" smtClean="0"/>
          </a:p>
          <a:p>
            <a:pPr algn="ctr">
              <a:buNone/>
            </a:pPr>
            <a:r>
              <a:rPr lang="en-US" dirty="0" smtClean="0"/>
              <a:t>Volkan Gezer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volkan.gezer@cern.ch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volkangezer@gmail.com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r="13542"/>
          <a:stretch>
            <a:fillRect/>
          </a:stretch>
        </p:blipFill>
        <p:spPr bwMode="auto">
          <a:xfrm>
            <a:off x="1828800" y="1676400"/>
            <a:ext cx="63246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Expert -&gt; UDP Flow Tab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91000" y="1981200"/>
            <a:ext cx="12192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29000" y="3733800"/>
            <a:ext cx="1905000" cy="76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6006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23526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3190875" y="1428750"/>
            <a:ext cx="9525" cy="876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914236" y="2389908"/>
            <a:ext cx="6096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38200" y="2895600"/>
            <a:ext cx="7162800" cy="2743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/>
              <a:t>6519:</a:t>
            </a:r>
          </a:p>
          <a:p>
            <a:endParaRPr lang="en-US" sz="1000" dirty="0" smtClean="0"/>
          </a:p>
          <a:p>
            <a:r>
              <a:rPr lang="en-US" sz="1000" dirty="0" smtClean="0"/>
              <a:t>FFFFFFFFAAAAFFFF00000000000000000000000000000001000000000002000000000000000300000000000000040000 0000000050000000000000006000000FF00000000000000FF </a:t>
            </a:r>
          </a:p>
          <a:p>
            <a:endParaRPr lang="en-US" sz="1000" dirty="0" smtClean="0"/>
          </a:p>
          <a:p>
            <a:r>
              <a:rPr lang="en-US" sz="1000" dirty="0" smtClean="0"/>
              <a:t>6263:</a:t>
            </a:r>
          </a:p>
          <a:p>
            <a:endParaRPr lang="en-US" sz="1000" dirty="0" smtClean="0"/>
          </a:p>
          <a:p>
            <a:r>
              <a:rPr lang="en-US" sz="1000" dirty="0" smtClean="0"/>
              <a:t>FFFFFFFFAAAAFFFF000000000000001000000064000000110000003C0000001200000022000000130000002200000014000000220000001500000037000000160000000A00000017000000000001800000064000000190000001E0000001A0000003C0000001B000000280000001C000000EF0000001D000000FE0000 00010000001900000002000000840000000300000004</a:t>
            </a:r>
          </a:p>
          <a:p>
            <a:endParaRPr lang="en-US" sz="1000" dirty="0" smtClean="0"/>
          </a:p>
          <a:p>
            <a:r>
              <a:rPr lang="en-US" sz="1000" dirty="0" smtClean="0"/>
              <a:t>6039:</a:t>
            </a:r>
          </a:p>
          <a:p>
            <a:endParaRPr lang="en-US" sz="1000" dirty="0" smtClean="0"/>
          </a:p>
          <a:p>
            <a:r>
              <a:rPr lang="en-US" sz="1000" dirty="0" smtClean="0"/>
              <a:t>FFFFFFFFAAAAFFFF0000000000000000000000030000000100000005000000080000FFFF0000000F00000001</a:t>
            </a:r>
            <a:endParaRPr lang="en-US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143000" y="2514600"/>
            <a:ext cx="771236" cy="353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1" grpId="0" animBg="1"/>
      <p:bldP spid="15" grpId="0" animBg="1"/>
      <p:bldP spid="1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ISE </a:t>
            </a:r>
            <a:r>
              <a:rPr lang="en-US" dirty="0" err="1" smtClean="0"/>
              <a:t>iMPACT</a:t>
            </a:r>
            <a:r>
              <a:rPr lang="en-US" dirty="0" smtClean="0"/>
              <a:t> and Programming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58674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http://www.xilinx.com/products/design-tools/ise-design-suite/ise-webpack.htm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5486400"/>
            <a:ext cx="232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version available: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19200"/>
            <a:ext cx="440428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4286" t="23619" r="34762" b="64190"/>
          <a:stretch>
            <a:fillRect/>
          </a:stretch>
        </p:blipFill>
        <p:spPr bwMode="auto">
          <a:xfrm>
            <a:off x="2971800" y="1524000"/>
            <a:ext cx="495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828800"/>
            <a:ext cx="50387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2971800"/>
            <a:ext cx="11811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2514600"/>
            <a:ext cx="28194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4343400"/>
            <a:ext cx="5572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0475" y="2705100"/>
            <a:ext cx="15430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219200" y="2907268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need to turn FEC on for status led of the programmer go green</a:t>
            </a:r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0400" y="3276600"/>
            <a:ext cx="3048000" cy="225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Hans\R&amp;D\rd51\WG52\Production files SRS\SRS tests\FEC V3_front_testpoint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528637"/>
            <a:ext cx="5734050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FEC Voltage test 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backside test 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 descr="C:\Hans\R&amp;D\rd51\WG52\Production files SRS\SRS tests\FEC-V3 backside_testpoint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43049"/>
            <a:ext cx="6748463" cy="44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 Voltage test 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8485429" cy="264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test infrastructure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25000" lnSpcReduction="20000"/>
          </a:bodyPr>
          <a:lstStyle/>
          <a:p>
            <a:endParaRPr lang="en-GB" dirty="0" smtClean="0"/>
          </a:p>
          <a:p>
            <a:r>
              <a:rPr lang="en-GB" sz="6400" dirty="0" smtClean="0"/>
              <a:t>Laptop / PC with LabVIEW 2010 and ethernet cable</a:t>
            </a:r>
          </a:p>
          <a:p>
            <a:r>
              <a:rPr lang="en-GB" sz="6400" dirty="0" smtClean="0"/>
              <a:t>SRS Crate-HP or desktop ATX –SRS power</a:t>
            </a:r>
          </a:p>
          <a:p>
            <a:r>
              <a:rPr lang="en-GB" sz="6400" dirty="0" smtClean="0"/>
              <a:t>1 FEC Reference card with 1000BASE-T SFP-ethernet </a:t>
            </a:r>
            <a:r>
              <a:rPr lang="en-GB" sz="6400" dirty="0" err="1" smtClean="0"/>
              <a:t>plugin</a:t>
            </a:r>
            <a:endParaRPr lang="en-GB" sz="6400" dirty="0" smtClean="0"/>
          </a:p>
          <a:p>
            <a:r>
              <a:rPr lang="en-GB" sz="6400" dirty="0" smtClean="0"/>
              <a:t>1  SRS ADC Reference card</a:t>
            </a:r>
          </a:p>
          <a:p>
            <a:r>
              <a:rPr lang="en-GB" sz="6400" dirty="0" smtClean="0"/>
              <a:t>1 SRS CTF Reference card</a:t>
            </a:r>
          </a:p>
          <a:p>
            <a:r>
              <a:rPr lang="en-GB" sz="6400" dirty="0" smtClean="0"/>
              <a:t>1 HDMI cable A-D*</a:t>
            </a:r>
          </a:p>
          <a:p>
            <a:r>
              <a:rPr lang="en-GB" sz="6400" dirty="0" smtClean="0"/>
              <a:t>2 APV hybrids V4 (Master &amp; Slave) + SAMTEC flat cable</a:t>
            </a:r>
          </a:p>
          <a:p>
            <a:r>
              <a:rPr lang="en-GB" sz="6400" dirty="0" smtClean="0"/>
              <a:t>1 DTC link cable (special)</a:t>
            </a:r>
          </a:p>
          <a:p>
            <a:r>
              <a:rPr lang="en-GB" sz="6400" dirty="0" smtClean="0"/>
              <a:t>1 Ethernet Cross cable</a:t>
            </a:r>
          </a:p>
          <a:p>
            <a:r>
              <a:rPr lang="en-GB" sz="6400" dirty="0" smtClean="0"/>
              <a:t>1 Coaxial cable  50 OHM  </a:t>
            </a:r>
          </a:p>
          <a:p>
            <a:r>
              <a:rPr lang="en-GB" sz="6400" dirty="0" smtClean="0"/>
              <a:t>1 LVDS – RJ45 cable (special)</a:t>
            </a:r>
          </a:p>
          <a:p>
            <a:r>
              <a:rPr lang="en-GB" sz="6400" dirty="0" smtClean="0"/>
              <a:t>1 Digital Voltmeter</a:t>
            </a:r>
          </a:p>
          <a:p>
            <a:r>
              <a:rPr lang="en-GB" sz="6400" dirty="0" smtClean="0"/>
              <a:t>1 Xilinx USB programmer head </a:t>
            </a:r>
          </a:p>
          <a:p>
            <a:r>
              <a:rPr lang="en-GB" sz="6400" dirty="0" smtClean="0"/>
              <a:t>Xilinx </a:t>
            </a:r>
            <a:r>
              <a:rPr lang="en-GB" sz="6400" dirty="0" err="1" smtClean="0"/>
              <a:t>iMPACT</a:t>
            </a:r>
            <a:r>
              <a:rPr lang="en-GB" sz="6400" dirty="0" smtClean="0"/>
              <a:t> programming tool (free WEB version)</a:t>
            </a:r>
          </a:p>
          <a:p>
            <a:r>
              <a:rPr lang="en-GB" sz="6400" dirty="0" smtClean="0"/>
              <a:t>SRS FEC Firmware (latest version)</a:t>
            </a:r>
          </a:p>
          <a:p>
            <a:pPr>
              <a:buNone/>
            </a:pPr>
            <a:r>
              <a:rPr lang="en-GB" sz="6400" dirty="0" smtClean="0"/>
              <a:t> </a:t>
            </a:r>
            <a:endParaRPr lang="en-GB" sz="6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Volkan Gezer - volkan.gezer@cern.ch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43400" y="5867400"/>
            <a:ext cx="3457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 Older versions of hybrids need special HDMI  cable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SRTCS  Block Diagram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46965"/>
            <a:ext cx="8229600" cy="323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SRTCS: To do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24305"/>
            <a:ext cx="8148330" cy="414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setup overview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05200" y="3124200"/>
            <a:ext cx="990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FEC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495800" y="3124200"/>
            <a:ext cx="990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239000" y="2819400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chip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7239000" y="3429000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chip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3581400" y="4953000"/>
            <a:ext cx="914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CTF</a:t>
            </a:r>
            <a:endParaRPr lang="en-GB" dirty="0"/>
          </a:p>
        </p:txBody>
      </p:sp>
      <p:cxnSp>
        <p:nvCxnSpPr>
          <p:cNvPr id="18" name="Elbow Connector 17"/>
          <p:cNvCxnSpPr>
            <a:endCxn id="7" idx="1"/>
          </p:cNvCxnSpPr>
          <p:nvPr/>
        </p:nvCxnSpPr>
        <p:spPr>
          <a:xfrm rot="16200000" flipH="1">
            <a:off x="1960626" y="2227326"/>
            <a:ext cx="800100" cy="2289048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47800" y="3733800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Ethernet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838200"/>
            <a:ext cx="74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SRTCS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124200" y="2133600"/>
            <a:ext cx="2895600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276600" y="2209800"/>
            <a:ext cx="2667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ATX power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953000" y="1828800"/>
            <a:ext cx="10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crate</a:t>
            </a:r>
            <a:endParaRPr lang="en-GB" dirty="0"/>
          </a:p>
        </p:txBody>
      </p:sp>
      <p:cxnSp>
        <p:nvCxnSpPr>
          <p:cNvPr id="34" name="Straight Connector 33"/>
          <p:cNvCxnSpPr>
            <a:endCxn id="9" idx="1"/>
          </p:cNvCxnSpPr>
          <p:nvPr/>
        </p:nvCxnSpPr>
        <p:spPr>
          <a:xfrm flipV="1">
            <a:off x="5486400" y="3086100"/>
            <a:ext cx="1752600" cy="3429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7782128" y="3054485"/>
            <a:ext cx="250074" cy="643421"/>
          </a:xfrm>
          <a:custGeom>
            <a:avLst/>
            <a:gdLst>
              <a:gd name="connsiteX0" fmla="*/ 9727 w 250074"/>
              <a:gd name="connsiteY0" fmla="*/ 0 h 643421"/>
              <a:gd name="connsiteX1" fmla="*/ 175098 w 250074"/>
              <a:gd name="connsiteY1" fmla="*/ 9728 h 643421"/>
              <a:gd name="connsiteX2" fmla="*/ 214008 w 250074"/>
              <a:gd name="connsiteY2" fmla="*/ 58366 h 643421"/>
              <a:gd name="connsiteX3" fmla="*/ 243191 w 250074"/>
              <a:gd name="connsiteY3" fmla="*/ 126460 h 643421"/>
              <a:gd name="connsiteX4" fmla="*/ 233463 w 250074"/>
              <a:gd name="connsiteY4" fmla="*/ 554477 h 643421"/>
              <a:gd name="connsiteX5" fmla="*/ 194553 w 250074"/>
              <a:gd name="connsiteY5" fmla="*/ 593387 h 643421"/>
              <a:gd name="connsiteX6" fmla="*/ 0 w 250074"/>
              <a:gd name="connsiteY6" fmla="*/ 612843 h 64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074" h="643421">
                <a:moveTo>
                  <a:pt x="9727" y="0"/>
                </a:moveTo>
                <a:cubicBezTo>
                  <a:pt x="64851" y="3243"/>
                  <a:pt x="120490" y="1537"/>
                  <a:pt x="175098" y="9728"/>
                </a:cubicBezTo>
                <a:cubicBezTo>
                  <a:pt x="208562" y="14748"/>
                  <a:pt x="204312" y="35741"/>
                  <a:pt x="214008" y="58366"/>
                </a:cubicBezTo>
                <a:cubicBezTo>
                  <a:pt x="250074" y="142523"/>
                  <a:pt x="220374" y="58011"/>
                  <a:pt x="243191" y="126460"/>
                </a:cubicBezTo>
                <a:cubicBezTo>
                  <a:pt x="239948" y="269132"/>
                  <a:pt x="239530" y="411897"/>
                  <a:pt x="233463" y="554477"/>
                </a:cubicBezTo>
                <a:cubicBezTo>
                  <a:pt x="231970" y="589562"/>
                  <a:pt x="221987" y="584243"/>
                  <a:pt x="194553" y="593387"/>
                </a:cubicBezTo>
                <a:cubicBezTo>
                  <a:pt x="119505" y="643421"/>
                  <a:pt x="177061" y="612843"/>
                  <a:pt x="0" y="61284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172200" y="2895600"/>
            <a:ext cx="849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HDMI cable</a:t>
            </a:r>
            <a:endParaRPr lang="en-GB" sz="1050" dirty="0"/>
          </a:p>
        </p:txBody>
      </p:sp>
      <p:sp>
        <p:nvSpPr>
          <p:cNvPr id="61" name="TextBox 60"/>
          <p:cNvSpPr txBox="1"/>
          <p:nvPr/>
        </p:nvSpPr>
        <p:spPr>
          <a:xfrm>
            <a:off x="4572000" y="4953000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Clock and </a:t>
            </a:r>
          </a:p>
          <a:p>
            <a:r>
              <a:rPr lang="en-GB" sz="1100" dirty="0" smtClean="0"/>
              <a:t>trigger generation</a:t>
            </a:r>
            <a:endParaRPr lang="en-GB" sz="1100" dirty="0"/>
          </a:p>
        </p:txBody>
      </p:sp>
      <p:sp>
        <p:nvSpPr>
          <p:cNvPr id="62" name="Rectangle 61"/>
          <p:cNvSpPr/>
          <p:nvPr/>
        </p:nvSpPr>
        <p:spPr>
          <a:xfrm>
            <a:off x="3810000" y="3962400"/>
            <a:ext cx="533400" cy="3048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FPGA</a:t>
            </a:r>
            <a:endParaRPr lang="en-GB" dirty="0"/>
          </a:p>
        </p:txBody>
      </p:sp>
      <p:sp>
        <p:nvSpPr>
          <p:cNvPr id="68" name="Freeform 67"/>
          <p:cNvSpPr/>
          <p:nvPr/>
        </p:nvSpPr>
        <p:spPr>
          <a:xfrm>
            <a:off x="2700982" y="3182566"/>
            <a:ext cx="830158" cy="362799"/>
          </a:xfrm>
          <a:custGeom>
            <a:avLst/>
            <a:gdLst>
              <a:gd name="connsiteX0" fmla="*/ 781520 w 830158"/>
              <a:gd name="connsiteY0" fmla="*/ 48638 h 362799"/>
              <a:gd name="connsiteX1" fmla="*/ 674516 w 830158"/>
              <a:gd name="connsiteY1" fmla="*/ 19455 h 362799"/>
              <a:gd name="connsiteX2" fmla="*/ 509146 w 830158"/>
              <a:gd name="connsiteY2" fmla="*/ 0 h 362799"/>
              <a:gd name="connsiteX3" fmla="*/ 139495 w 830158"/>
              <a:gd name="connsiteY3" fmla="*/ 9728 h 362799"/>
              <a:gd name="connsiteX4" fmla="*/ 100584 w 830158"/>
              <a:gd name="connsiteY4" fmla="*/ 19455 h 362799"/>
              <a:gd name="connsiteX5" fmla="*/ 42218 w 830158"/>
              <a:gd name="connsiteY5" fmla="*/ 58366 h 362799"/>
              <a:gd name="connsiteX6" fmla="*/ 3307 w 830158"/>
              <a:gd name="connsiteY6" fmla="*/ 116732 h 362799"/>
              <a:gd name="connsiteX7" fmla="*/ 22763 w 830158"/>
              <a:gd name="connsiteY7" fmla="*/ 214008 h 362799"/>
              <a:gd name="connsiteX8" fmla="*/ 42218 w 830158"/>
              <a:gd name="connsiteY8" fmla="*/ 233464 h 362799"/>
              <a:gd name="connsiteX9" fmla="*/ 61673 w 830158"/>
              <a:gd name="connsiteY9" fmla="*/ 262647 h 362799"/>
              <a:gd name="connsiteX10" fmla="*/ 81129 w 830158"/>
              <a:gd name="connsiteY10" fmla="*/ 282102 h 362799"/>
              <a:gd name="connsiteX11" fmla="*/ 100584 w 830158"/>
              <a:gd name="connsiteY11" fmla="*/ 311285 h 362799"/>
              <a:gd name="connsiteX12" fmla="*/ 158950 w 830158"/>
              <a:gd name="connsiteY12" fmla="*/ 330740 h 362799"/>
              <a:gd name="connsiteX13" fmla="*/ 227044 w 830158"/>
              <a:gd name="connsiteY13" fmla="*/ 350196 h 362799"/>
              <a:gd name="connsiteX14" fmla="*/ 295137 w 830158"/>
              <a:gd name="connsiteY14" fmla="*/ 359923 h 362799"/>
              <a:gd name="connsiteX15" fmla="*/ 830158 w 830158"/>
              <a:gd name="connsiteY15" fmla="*/ 359923 h 36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30158" h="362799">
                <a:moveTo>
                  <a:pt x="781520" y="48638"/>
                </a:moveTo>
                <a:cubicBezTo>
                  <a:pt x="747169" y="37188"/>
                  <a:pt x="709612" y="23842"/>
                  <a:pt x="674516" y="19455"/>
                </a:cubicBezTo>
                <a:cubicBezTo>
                  <a:pt x="567559" y="6086"/>
                  <a:pt x="622677" y="12615"/>
                  <a:pt x="509146" y="0"/>
                </a:cubicBezTo>
                <a:cubicBezTo>
                  <a:pt x="385929" y="3243"/>
                  <a:pt x="262615" y="3865"/>
                  <a:pt x="139495" y="9728"/>
                </a:cubicBezTo>
                <a:cubicBezTo>
                  <a:pt x="126141" y="10364"/>
                  <a:pt x="112542" y="13476"/>
                  <a:pt x="100584" y="19455"/>
                </a:cubicBezTo>
                <a:cubicBezTo>
                  <a:pt x="79670" y="29912"/>
                  <a:pt x="42218" y="58366"/>
                  <a:pt x="42218" y="58366"/>
                </a:cubicBezTo>
                <a:cubicBezTo>
                  <a:pt x="29248" y="77821"/>
                  <a:pt x="0" y="93585"/>
                  <a:pt x="3307" y="116732"/>
                </a:cubicBezTo>
                <a:cubicBezTo>
                  <a:pt x="4994" y="128542"/>
                  <a:pt x="10029" y="192784"/>
                  <a:pt x="22763" y="214008"/>
                </a:cubicBezTo>
                <a:cubicBezTo>
                  <a:pt x="27482" y="221872"/>
                  <a:pt x="36489" y="226302"/>
                  <a:pt x="42218" y="233464"/>
                </a:cubicBezTo>
                <a:cubicBezTo>
                  <a:pt x="49521" y="242593"/>
                  <a:pt x="54370" y="253518"/>
                  <a:pt x="61673" y="262647"/>
                </a:cubicBezTo>
                <a:cubicBezTo>
                  <a:pt x="67402" y="269809"/>
                  <a:pt x="75400" y="274940"/>
                  <a:pt x="81129" y="282102"/>
                </a:cubicBezTo>
                <a:cubicBezTo>
                  <a:pt x="88432" y="291231"/>
                  <a:pt x="90670" y="305089"/>
                  <a:pt x="100584" y="311285"/>
                </a:cubicBezTo>
                <a:cubicBezTo>
                  <a:pt x="117974" y="322154"/>
                  <a:pt x="139495" y="324255"/>
                  <a:pt x="158950" y="330740"/>
                </a:cubicBezTo>
                <a:cubicBezTo>
                  <a:pt x="183955" y="339075"/>
                  <a:pt x="200170" y="345310"/>
                  <a:pt x="227044" y="350196"/>
                </a:cubicBezTo>
                <a:cubicBezTo>
                  <a:pt x="249602" y="354297"/>
                  <a:pt x="272212" y="359553"/>
                  <a:pt x="295137" y="359923"/>
                </a:cubicBezTo>
                <a:cubicBezTo>
                  <a:pt x="473454" y="362799"/>
                  <a:pt x="651818" y="359923"/>
                  <a:pt x="830158" y="359923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2286000" y="2971800"/>
            <a:ext cx="85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Loop cable</a:t>
            </a:r>
            <a:endParaRPr lang="en-GB" sz="1200" dirty="0"/>
          </a:p>
        </p:txBody>
      </p:sp>
      <p:sp>
        <p:nvSpPr>
          <p:cNvPr id="70" name="Freeform 69"/>
          <p:cNvSpPr/>
          <p:nvPr/>
        </p:nvSpPr>
        <p:spPr>
          <a:xfrm>
            <a:off x="2459760" y="4163438"/>
            <a:ext cx="1090836" cy="1198366"/>
          </a:xfrm>
          <a:custGeom>
            <a:avLst/>
            <a:gdLst>
              <a:gd name="connsiteX0" fmla="*/ 1032470 w 1090836"/>
              <a:gd name="connsiteY0" fmla="*/ 0 h 1198366"/>
              <a:gd name="connsiteX1" fmla="*/ 886555 w 1090836"/>
              <a:gd name="connsiteY1" fmla="*/ 9728 h 1198366"/>
              <a:gd name="connsiteX2" fmla="*/ 818461 w 1090836"/>
              <a:gd name="connsiteY2" fmla="*/ 19456 h 1198366"/>
              <a:gd name="connsiteX3" fmla="*/ 730912 w 1090836"/>
              <a:gd name="connsiteY3" fmla="*/ 29183 h 1198366"/>
              <a:gd name="connsiteX4" fmla="*/ 662819 w 1090836"/>
              <a:gd name="connsiteY4" fmla="*/ 48639 h 1198366"/>
              <a:gd name="connsiteX5" fmla="*/ 633636 w 1090836"/>
              <a:gd name="connsiteY5" fmla="*/ 58366 h 1198366"/>
              <a:gd name="connsiteX6" fmla="*/ 594725 w 1090836"/>
              <a:gd name="connsiteY6" fmla="*/ 68094 h 1198366"/>
              <a:gd name="connsiteX7" fmla="*/ 516904 w 1090836"/>
              <a:gd name="connsiteY7" fmla="*/ 107005 h 1198366"/>
              <a:gd name="connsiteX8" fmla="*/ 477993 w 1090836"/>
              <a:gd name="connsiteY8" fmla="*/ 126460 h 1198366"/>
              <a:gd name="connsiteX9" fmla="*/ 448810 w 1090836"/>
              <a:gd name="connsiteY9" fmla="*/ 136188 h 1198366"/>
              <a:gd name="connsiteX10" fmla="*/ 370989 w 1090836"/>
              <a:gd name="connsiteY10" fmla="*/ 184826 h 1198366"/>
              <a:gd name="connsiteX11" fmla="*/ 312623 w 1090836"/>
              <a:gd name="connsiteY11" fmla="*/ 223736 h 1198366"/>
              <a:gd name="connsiteX12" fmla="*/ 234802 w 1090836"/>
              <a:gd name="connsiteY12" fmla="*/ 272375 h 1198366"/>
              <a:gd name="connsiteX13" fmla="*/ 205619 w 1090836"/>
              <a:gd name="connsiteY13" fmla="*/ 291830 h 1198366"/>
              <a:gd name="connsiteX14" fmla="*/ 147253 w 1090836"/>
              <a:gd name="connsiteY14" fmla="*/ 359924 h 1198366"/>
              <a:gd name="connsiteX15" fmla="*/ 127797 w 1090836"/>
              <a:gd name="connsiteY15" fmla="*/ 379379 h 1198366"/>
              <a:gd name="connsiteX16" fmla="*/ 108342 w 1090836"/>
              <a:gd name="connsiteY16" fmla="*/ 418290 h 1198366"/>
              <a:gd name="connsiteX17" fmla="*/ 79159 w 1090836"/>
              <a:gd name="connsiteY17" fmla="*/ 447473 h 1198366"/>
              <a:gd name="connsiteX18" fmla="*/ 30521 w 1090836"/>
              <a:gd name="connsiteY18" fmla="*/ 554477 h 1198366"/>
              <a:gd name="connsiteX19" fmla="*/ 1338 w 1090836"/>
              <a:gd name="connsiteY19" fmla="*/ 632298 h 1198366"/>
              <a:gd name="connsiteX20" fmla="*/ 11066 w 1090836"/>
              <a:gd name="connsiteY20" fmla="*/ 749030 h 1198366"/>
              <a:gd name="connsiteX21" fmla="*/ 30521 w 1090836"/>
              <a:gd name="connsiteY21" fmla="*/ 787941 h 1198366"/>
              <a:gd name="connsiteX22" fmla="*/ 79159 w 1090836"/>
              <a:gd name="connsiteY22" fmla="*/ 875490 h 1198366"/>
              <a:gd name="connsiteX23" fmla="*/ 108342 w 1090836"/>
              <a:gd name="connsiteY23" fmla="*/ 904673 h 1198366"/>
              <a:gd name="connsiteX24" fmla="*/ 166708 w 1090836"/>
              <a:gd name="connsiteY24" fmla="*/ 963039 h 1198366"/>
              <a:gd name="connsiteX25" fmla="*/ 215346 w 1090836"/>
              <a:gd name="connsiteY25" fmla="*/ 1001949 h 1198366"/>
              <a:gd name="connsiteX26" fmla="*/ 263985 w 1090836"/>
              <a:gd name="connsiteY26" fmla="*/ 1031132 h 1198366"/>
              <a:gd name="connsiteX27" fmla="*/ 283440 w 1090836"/>
              <a:gd name="connsiteY27" fmla="*/ 1050588 h 1198366"/>
              <a:gd name="connsiteX28" fmla="*/ 351534 w 1090836"/>
              <a:gd name="connsiteY28" fmla="*/ 1089498 h 1198366"/>
              <a:gd name="connsiteX29" fmla="*/ 409900 w 1090836"/>
              <a:gd name="connsiteY29" fmla="*/ 1108953 h 1198366"/>
              <a:gd name="connsiteX30" fmla="*/ 497449 w 1090836"/>
              <a:gd name="connsiteY30" fmla="*/ 1147864 h 1198366"/>
              <a:gd name="connsiteX31" fmla="*/ 546087 w 1090836"/>
              <a:gd name="connsiteY31" fmla="*/ 1157592 h 1198366"/>
              <a:gd name="connsiteX32" fmla="*/ 623908 w 1090836"/>
              <a:gd name="connsiteY32" fmla="*/ 1177047 h 1198366"/>
              <a:gd name="connsiteX33" fmla="*/ 867100 w 1090836"/>
              <a:gd name="connsiteY33" fmla="*/ 1196502 h 1198366"/>
              <a:gd name="connsiteX34" fmla="*/ 1090836 w 1090836"/>
              <a:gd name="connsiteY34" fmla="*/ 1196502 h 119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90836" h="1198366">
                <a:moveTo>
                  <a:pt x="1032470" y="0"/>
                </a:moveTo>
                <a:cubicBezTo>
                  <a:pt x="983832" y="3243"/>
                  <a:pt x="935101" y="5315"/>
                  <a:pt x="886555" y="9728"/>
                </a:cubicBezTo>
                <a:cubicBezTo>
                  <a:pt x="863721" y="11804"/>
                  <a:pt x="841212" y="16612"/>
                  <a:pt x="818461" y="19456"/>
                </a:cubicBezTo>
                <a:cubicBezTo>
                  <a:pt x="789325" y="23098"/>
                  <a:pt x="760095" y="25941"/>
                  <a:pt x="730912" y="29183"/>
                </a:cubicBezTo>
                <a:lnTo>
                  <a:pt x="662819" y="48639"/>
                </a:lnTo>
                <a:cubicBezTo>
                  <a:pt x="652998" y="51585"/>
                  <a:pt x="643495" y="55549"/>
                  <a:pt x="633636" y="58366"/>
                </a:cubicBezTo>
                <a:cubicBezTo>
                  <a:pt x="620781" y="62039"/>
                  <a:pt x="607066" y="62952"/>
                  <a:pt x="594725" y="68094"/>
                </a:cubicBezTo>
                <a:cubicBezTo>
                  <a:pt x="567954" y="79249"/>
                  <a:pt x="542844" y="94035"/>
                  <a:pt x="516904" y="107005"/>
                </a:cubicBezTo>
                <a:cubicBezTo>
                  <a:pt x="503934" y="113490"/>
                  <a:pt x="491750" y="121874"/>
                  <a:pt x="477993" y="126460"/>
                </a:cubicBezTo>
                <a:lnTo>
                  <a:pt x="448810" y="136188"/>
                </a:lnTo>
                <a:cubicBezTo>
                  <a:pt x="358495" y="203925"/>
                  <a:pt x="460003" y="131419"/>
                  <a:pt x="370989" y="184826"/>
                </a:cubicBezTo>
                <a:cubicBezTo>
                  <a:pt x="350939" y="196856"/>
                  <a:pt x="333537" y="213279"/>
                  <a:pt x="312623" y="223736"/>
                </a:cubicBezTo>
                <a:cubicBezTo>
                  <a:pt x="251679" y="254209"/>
                  <a:pt x="293734" y="230280"/>
                  <a:pt x="234802" y="272375"/>
                </a:cubicBezTo>
                <a:cubicBezTo>
                  <a:pt x="225289" y="279170"/>
                  <a:pt x="214600" y="284346"/>
                  <a:pt x="205619" y="291830"/>
                </a:cubicBezTo>
                <a:cubicBezTo>
                  <a:pt x="171895" y="319933"/>
                  <a:pt x="176531" y="324791"/>
                  <a:pt x="147253" y="359924"/>
                </a:cubicBezTo>
                <a:cubicBezTo>
                  <a:pt x="141382" y="366970"/>
                  <a:pt x="134282" y="372894"/>
                  <a:pt x="127797" y="379379"/>
                </a:cubicBezTo>
                <a:cubicBezTo>
                  <a:pt x="121312" y="392349"/>
                  <a:pt x="116771" y="406490"/>
                  <a:pt x="108342" y="418290"/>
                </a:cubicBezTo>
                <a:cubicBezTo>
                  <a:pt x="100346" y="429485"/>
                  <a:pt x="86545" y="435867"/>
                  <a:pt x="79159" y="447473"/>
                </a:cubicBezTo>
                <a:cubicBezTo>
                  <a:pt x="13365" y="550864"/>
                  <a:pt x="57304" y="491982"/>
                  <a:pt x="30521" y="554477"/>
                </a:cubicBezTo>
                <a:cubicBezTo>
                  <a:pt x="0" y="625692"/>
                  <a:pt x="19273" y="560562"/>
                  <a:pt x="1338" y="632298"/>
                </a:cubicBezTo>
                <a:cubicBezTo>
                  <a:pt x="4581" y="671209"/>
                  <a:pt x="3870" y="710653"/>
                  <a:pt x="11066" y="749030"/>
                </a:cubicBezTo>
                <a:cubicBezTo>
                  <a:pt x="13738" y="763283"/>
                  <a:pt x="24809" y="774612"/>
                  <a:pt x="30521" y="787941"/>
                </a:cubicBezTo>
                <a:cubicBezTo>
                  <a:pt x="48869" y="830752"/>
                  <a:pt x="31767" y="828098"/>
                  <a:pt x="79159" y="875490"/>
                </a:cubicBezTo>
                <a:cubicBezTo>
                  <a:pt x="88887" y="885218"/>
                  <a:pt x="100346" y="893478"/>
                  <a:pt x="108342" y="904673"/>
                </a:cubicBezTo>
                <a:cubicBezTo>
                  <a:pt x="151576" y="965201"/>
                  <a:pt x="97533" y="928450"/>
                  <a:pt x="166708" y="963039"/>
                </a:cubicBezTo>
                <a:cubicBezTo>
                  <a:pt x="205457" y="1021163"/>
                  <a:pt x="163138" y="970625"/>
                  <a:pt x="215346" y="1001949"/>
                </a:cubicBezTo>
                <a:cubicBezTo>
                  <a:pt x="282111" y="1042007"/>
                  <a:pt x="181316" y="1003578"/>
                  <a:pt x="263985" y="1031132"/>
                </a:cubicBezTo>
                <a:cubicBezTo>
                  <a:pt x="270470" y="1037617"/>
                  <a:pt x="276278" y="1044859"/>
                  <a:pt x="283440" y="1050588"/>
                </a:cubicBezTo>
                <a:cubicBezTo>
                  <a:pt x="300988" y="1064627"/>
                  <a:pt x="331563" y="1081510"/>
                  <a:pt x="351534" y="1089498"/>
                </a:cubicBezTo>
                <a:cubicBezTo>
                  <a:pt x="370575" y="1097114"/>
                  <a:pt x="391558" y="1099781"/>
                  <a:pt x="409900" y="1108953"/>
                </a:cubicBezTo>
                <a:cubicBezTo>
                  <a:pt x="438648" y="1123328"/>
                  <a:pt x="466390" y="1138546"/>
                  <a:pt x="497449" y="1147864"/>
                </a:cubicBezTo>
                <a:cubicBezTo>
                  <a:pt x="513285" y="1152615"/>
                  <a:pt x="530047" y="1153582"/>
                  <a:pt x="546087" y="1157592"/>
                </a:cubicBezTo>
                <a:cubicBezTo>
                  <a:pt x="612362" y="1174160"/>
                  <a:pt x="530699" y="1162707"/>
                  <a:pt x="623908" y="1177047"/>
                </a:cubicBezTo>
                <a:cubicBezTo>
                  <a:pt x="703040" y="1189222"/>
                  <a:pt x="788598" y="1194540"/>
                  <a:pt x="867100" y="1196502"/>
                </a:cubicBezTo>
                <a:cubicBezTo>
                  <a:pt x="941655" y="1198366"/>
                  <a:pt x="1016257" y="1196502"/>
                  <a:pt x="1090836" y="1196502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reeform 71"/>
          <p:cNvSpPr/>
          <p:nvPr/>
        </p:nvSpPr>
        <p:spPr>
          <a:xfrm>
            <a:off x="2062264" y="4015059"/>
            <a:ext cx="1498059" cy="2025818"/>
          </a:xfrm>
          <a:custGeom>
            <a:avLst/>
            <a:gdLst>
              <a:gd name="connsiteX0" fmla="*/ 1498059 w 1498059"/>
              <a:gd name="connsiteY0" fmla="*/ 2025818 h 2025818"/>
              <a:gd name="connsiteX1" fmla="*/ 1459149 w 1498059"/>
              <a:gd name="connsiteY1" fmla="*/ 2016090 h 2025818"/>
              <a:gd name="connsiteX2" fmla="*/ 875489 w 1498059"/>
              <a:gd name="connsiteY2" fmla="*/ 1996635 h 2025818"/>
              <a:gd name="connsiteX3" fmla="*/ 778213 w 1498059"/>
              <a:gd name="connsiteY3" fmla="*/ 1986907 h 2025818"/>
              <a:gd name="connsiteX4" fmla="*/ 739302 w 1498059"/>
              <a:gd name="connsiteY4" fmla="*/ 1977179 h 2025818"/>
              <a:gd name="connsiteX5" fmla="*/ 680936 w 1498059"/>
              <a:gd name="connsiteY5" fmla="*/ 1967452 h 2025818"/>
              <a:gd name="connsiteX6" fmla="*/ 651753 w 1498059"/>
              <a:gd name="connsiteY6" fmla="*/ 1957724 h 2025818"/>
              <a:gd name="connsiteX7" fmla="*/ 573932 w 1498059"/>
              <a:gd name="connsiteY7" fmla="*/ 1938269 h 2025818"/>
              <a:gd name="connsiteX8" fmla="*/ 525293 w 1498059"/>
              <a:gd name="connsiteY8" fmla="*/ 1918813 h 2025818"/>
              <a:gd name="connsiteX9" fmla="*/ 466927 w 1498059"/>
              <a:gd name="connsiteY9" fmla="*/ 1899358 h 2025818"/>
              <a:gd name="connsiteX10" fmla="*/ 389106 w 1498059"/>
              <a:gd name="connsiteY10" fmla="*/ 1840992 h 2025818"/>
              <a:gd name="connsiteX11" fmla="*/ 311285 w 1498059"/>
              <a:gd name="connsiteY11" fmla="*/ 1772898 h 2025818"/>
              <a:gd name="connsiteX12" fmla="*/ 282102 w 1498059"/>
              <a:gd name="connsiteY12" fmla="*/ 1733988 h 2025818"/>
              <a:gd name="connsiteX13" fmla="*/ 233464 w 1498059"/>
              <a:gd name="connsiteY13" fmla="*/ 1685350 h 2025818"/>
              <a:gd name="connsiteX14" fmla="*/ 214008 w 1498059"/>
              <a:gd name="connsiteY14" fmla="*/ 1646439 h 2025818"/>
              <a:gd name="connsiteX15" fmla="*/ 184825 w 1498059"/>
              <a:gd name="connsiteY15" fmla="*/ 1607528 h 2025818"/>
              <a:gd name="connsiteX16" fmla="*/ 136187 w 1498059"/>
              <a:gd name="connsiteY16" fmla="*/ 1529707 h 2025818"/>
              <a:gd name="connsiteX17" fmla="*/ 126459 w 1498059"/>
              <a:gd name="connsiteY17" fmla="*/ 1500524 h 2025818"/>
              <a:gd name="connsiteX18" fmla="*/ 107004 w 1498059"/>
              <a:gd name="connsiteY18" fmla="*/ 1461613 h 2025818"/>
              <a:gd name="connsiteX19" fmla="*/ 87549 w 1498059"/>
              <a:gd name="connsiteY19" fmla="*/ 1374064 h 2025818"/>
              <a:gd name="connsiteX20" fmla="*/ 68093 w 1498059"/>
              <a:gd name="connsiteY20" fmla="*/ 1354609 h 2025818"/>
              <a:gd name="connsiteX21" fmla="*/ 38910 w 1498059"/>
              <a:gd name="connsiteY21" fmla="*/ 1257332 h 2025818"/>
              <a:gd name="connsiteX22" fmla="*/ 29183 w 1498059"/>
              <a:gd name="connsiteY22" fmla="*/ 1228150 h 2025818"/>
              <a:gd name="connsiteX23" fmla="*/ 9727 w 1498059"/>
              <a:gd name="connsiteY23" fmla="*/ 1198967 h 2025818"/>
              <a:gd name="connsiteX24" fmla="*/ 0 w 1498059"/>
              <a:gd name="connsiteY24" fmla="*/ 1150328 h 2025818"/>
              <a:gd name="connsiteX25" fmla="*/ 9727 w 1498059"/>
              <a:gd name="connsiteY25" fmla="*/ 751494 h 2025818"/>
              <a:gd name="connsiteX26" fmla="*/ 29183 w 1498059"/>
              <a:gd name="connsiteY26" fmla="*/ 644490 h 2025818"/>
              <a:gd name="connsiteX27" fmla="*/ 48638 w 1498059"/>
              <a:gd name="connsiteY27" fmla="*/ 547213 h 2025818"/>
              <a:gd name="connsiteX28" fmla="*/ 58366 w 1498059"/>
              <a:gd name="connsiteY28" fmla="*/ 488847 h 2025818"/>
              <a:gd name="connsiteX29" fmla="*/ 87549 w 1498059"/>
              <a:gd name="connsiteY29" fmla="*/ 391571 h 2025818"/>
              <a:gd name="connsiteX30" fmla="*/ 116732 w 1498059"/>
              <a:gd name="connsiteY30" fmla="*/ 342932 h 2025818"/>
              <a:gd name="connsiteX31" fmla="*/ 145915 w 1498059"/>
              <a:gd name="connsiteY31" fmla="*/ 284567 h 2025818"/>
              <a:gd name="connsiteX32" fmla="*/ 155642 w 1498059"/>
              <a:gd name="connsiteY32" fmla="*/ 255384 h 2025818"/>
              <a:gd name="connsiteX33" fmla="*/ 175098 w 1498059"/>
              <a:gd name="connsiteY33" fmla="*/ 235928 h 2025818"/>
              <a:gd name="connsiteX34" fmla="*/ 194553 w 1498059"/>
              <a:gd name="connsiteY34" fmla="*/ 206745 h 2025818"/>
              <a:gd name="connsiteX35" fmla="*/ 223736 w 1498059"/>
              <a:gd name="connsiteY35" fmla="*/ 187290 h 2025818"/>
              <a:gd name="connsiteX36" fmla="*/ 282102 w 1498059"/>
              <a:gd name="connsiteY36" fmla="*/ 148379 h 2025818"/>
              <a:gd name="connsiteX37" fmla="*/ 321013 w 1498059"/>
              <a:gd name="connsiteY37" fmla="*/ 119196 h 2025818"/>
              <a:gd name="connsiteX38" fmla="*/ 379379 w 1498059"/>
              <a:gd name="connsiteY38" fmla="*/ 99741 h 2025818"/>
              <a:gd name="connsiteX39" fmla="*/ 408562 w 1498059"/>
              <a:gd name="connsiteY39" fmla="*/ 90013 h 2025818"/>
              <a:gd name="connsiteX40" fmla="*/ 437745 w 1498059"/>
              <a:gd name="connsiteY40" fmla="*/ 70558 h 2025818"/>
              <a:gd name="connsiteX41" fmla="*/ 544749 w 1498059"/>
              <a:gd name="connsiteY41" fmla="*/ 41375 h 2025818"/>
              <a:gd name="connsiteX42" fmla="*/ 603115 w 1498059"/>
              <a:gd name="connsiteY42" fmla="*/ 31647 h 2025818"/>
              <a:gd name="connsiteX43" fmla="*/ 700391 w 1498059"/>
              <a:gd name="connsiteY43" fmla="*/ 12192 h 2025818"/>
              <a:gd name="connsiteX44" fmla="*/ 875489 w 1498059"/>
              <a:gd name="connsiteY44" fmla="*/ 2464 h 2025818"/>
              <a:gd name="connsiteX45" fmla="*/ 1429966 w 1498059"/>
              <a:gd name="connsiteY45" fmla="*/ 2464 h 202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498059" h="2025818">
                <a:moveTo>
                  <a:pt x="1498059" y="2025818"/>
                </a:moveTo>
                <a:cubicBezTo>
                  <a:pt x="1485089" y="2022575"/>
                  <a:pt x="1472259" y="2018712"/>
                  <a:pt x="1459149" y="2016090"/>
                </a:cubicBezTo>
                <a:cubicBezTo>
                  <a:pt x="1270488" y="1978356"/>
                  <a:pt x="1043588" y="1999748"/>
                  <a:pt x="875489" y="1996635"/>
                </a:cubicBezTo>
                <a:cubicBezTo>
                  <a:pt x="843064" y="1993392"/>
                  <a:pt x="810473" y="1991516"/>
                  <a:pt x="778213" y="1986907"/>
                </a:cubicBezTo>
                <a:cubicBezTo>
                  <a:pt x="764978" y="1985016"/>
                  <a:pt x="752412" y="1979801"/>
                  <a:pt x="739302" y="1977179"/>
                </a:cubicBezTo>
                <a:cubicBezTo>
                  <a:pt x="719961" y="1973311"/>
                  <a:pt x="700391" y="1970694"/>
                  <a:pt x="680936" y="1967452"/>
                </a:cubicBezTo>
                <a:cubicBezTo>
                  <a:pt x="671208" y="1964209"/>
                  <a:pt x="661646" y="1960422"/>
                  <a:pt x="651753" y="1957724"/>
                </a:cubicBezTo>
                <a:cubicBezTo>
                  <a:pt x="625957" y="1950689"/>
                  <a:pt x="599488" y="1946133"/>
                  <a:pt x="573932" y="1938269"/>
                </a:cubicBezTo>
                <a:cubicBezTo>
                  <a:pt x="557242" y="1933134"/>
                  <a:pt x="541704" y="1924781"/>
                  <a:pt x="525293" y="1918813"/>
                </a:cubicBezTo>
                <a:cubicBezTo>
                  <a:pt x="506020" y="1911805"/>
                  <a:pt x="466927" y="1899358"/>
                  <a:pt x="466927" y="1899358"/>
                </a:cubicBezTo>
                <a:cubicBezTo>
                  <a:pt x="440987" y="1879903"/>
                  <a:pt x="416086" y="1858978"/>
                  <a:pt x="389106" y="1840992"/>
                </a:cubicBezTo>
                <a:cubicBezTo>
                  <a:pt x="355351" y="1818489"/>
                  <a:pt x="339741" y="1810838"/>
                  <a:pt x="311285" y="1772898"/>
                </a:cubicBezTo>
                <a:cubicBezTo>
                  <a:pt x="301557" y="1759928"/>
                  <a:pt x="292873" y="1746105"/>
                  <a:pt x="282102" y="1733988"/>
                </a:cubicBezTo>
                <a:cubicBezTo>
                  <a:pt x="266869" y="1716851"/>
                  <a:pt x="233464" y="1685350"/>
                  <a:pt x="233464" y="1685350"/>
                </a:cubicBezTo>
                <a:cubicBezTo>
                  <a:pt x="226979" y="1672380"/>
                  <a:pt x="221694" y="1658736"/>
                  <a:pt x="214008" y="1646439"/>
                </a:cubicBezTo>
                <a:cubicBezTo>
                  <a:pt x="205415" y="1632691"/>
                  <a:pt x="194248" y="1620721"/>
                  <a:pt x="184825" y="1607528"/>
                </a:cubicBezTo>
                <a:cubicBezTo>
                  <a:pt x="171965" y="1589524"/>
                  <a:pt x="143758" y="1544849"/>
                  <a:pt x="136187" y="1529707"/>
                </a:cubicBezTo>
                <a:cubicBezTo>
                  <a:pt x="131601" y="1520536"/>
                  <a:pt x="130498" y="1509949"/>
                  <a:pt x="126459" y="1500524"/>
                </a:cubicBezTo>
                <a:cubicBezTo>
                  <a:pt x="120747" y="1487195"/>
                  <a:pt x="113489" y="1474583"/>
                  <a:pt x="107004" y="1461613"/>
                </a:cubicBezTo>
                <a:cubicBezTo>
                  <a:pt x="105982" y="1456502"/>
                  <a:pt x="92126" y="1383218"/>
                  <a:pt x="87549" y="1374064"/>
                </a:cubicBezTo>
                <a:cubicBezTo>
                  <a:pt x="83447" y="1365861"/>
                  <a:pt x="74578" y="1361094"/>
                  <a:pt x="68093" y="1354609"/>
                </a:cubicBezTo>
                <a:cubicBezTo>
                  <a:pt x="53391" y="1295798"/>
                  <a:pt x="62596" y="1328388"/>
                  <a:pt x="38910" y="1257332"/>
                </a:cubicBezTo>
                <a:cubicBezTo>
                  <a:pt x="35668" y="1247605"/>
                  <a:pt x="34871" y="1236681"/>
                  <a:pt x="29183" y="1228150"/>
                </a:cubicBezTo>
                <a:lnTo>
                  <a:pt x="9727" y="1198967"/>
                </a:lnTo>
                <a:cubicBezTo>
                  <a:pt x="6485" y="1182754"/>
                  <a:pt x="0" y="1166862"/>
                  <a:pt x="0" y="1150328"/>
                </a:cubicBezTo>
                <a:cubicBezTo>
                  <a:pt x="0" y="1017344"/>
                  <a:pt x="4191" y="884363"/>
                  <a:pt x="9727" y="751494"/>
                </a:cubicBezTo>
                <a:cubicBezTo>
                  <a:pt x="12033" y="696141"/>
                  <a:pt x="19324" y="690498"/>
                  <a:pt x="29183" y="644490"/>
                </a:cubicBezTo>
                <a:cubicBezTo>
                  <a:pt x="36112" y="612156"/>
                  <a:pt x="43202" y="579831"/>
                  <a:pt x="48638" y="547213"/>
                </a:cubicBezTo>
                <a:cubicBezTo>
                  <a:pt x="51881" y="527758"/>
                  <a:pt x="54498" y="508188"/>
                  <a:pt x="58366" y="488847"/>
                </a:cubicBezTo>
                <a:cubicBezTo>
                  <a:pt x="65718" y="452084"/>
                  <a:pt x="75137" y="428807"/>
                  <a:pt x="87549" y="391571"/>
                </a:cubicBezTo>
                <a:cubicBezTo>
                  <a:pt x="100177" y="353686"/>
                  <a:pt x="90024" y="369640"/>
                  <a:pt x="116732" y="342932"/>
                </a:cubicBezTo>
                <a:cubicBezTo>
                  <a:pt x="141182" y="269580"/>
                  <a:pt x="108199" y="359998"/>
                  <a:pt x="145915" y="284567"/>
                </a:cubicBezTo>
                <a:cubicBezTo>
                  <a:pt x="150501" y="275396"/>
                  <a:pt x="150367" y="264177"/>
                  <a:pt x="155642" y="255384"/>
                </a:cubicBezTo>
                <a:cubicBezTo>
                  <a:pt x="160361" y="247519"/>
                  <a:pt x="169369" y="243090"/>
                  <a:pt x="175098" y="235928"/>
                </a:cubicBezTo>
                <a:cubicBezTo>
                  <a:pt x="182401" y="226799"/>
                  <a:pt x="186286" y="215012"/>
                  <a:pt x="194553" y="206745"/>
                </a:cubicBezTo>
                <a:cubicBezTo>
                  <a:pt x="202820" y="198478"/>
                  <a:pt x="214755" y="194774"/>
                  <a:pt x="223736" y="187290"/>
                </a:cubicBezTo>
                <a:cubicBezTo>
                  <a:pt x="272315" y="146808"/>
                  <a:pt x="230815" y="165475"/>
                  <a:pt x="282102" y="148379"/>
                </a:cubicBezTo>
                <a:cubicBezTo>
                  <a:pt x="295072" y="138651"/>
                  <a:pt x="306512" y="126447"/>
                  <a:pt x="321013" y="119196"/>
                </a:cubicBezTo>
                <a:cubicBezTo>
                  <a:pt x="339356" y="110025"/>
                  <a:pt x="359924" y="106226"/>
                  <a:pt x="379379" y="99741"/>
                </a:cubicBezTo>
                <a:cubicBezTo>
                  <a:pt x="389107" y="96498"/>
                  <a:pt x="400030" y="95701"/>
                  <a:pt x="408562" y="90013"/>
                </a:cubicBezTo>
                <a:cubicBezTo>
                  <a:pt x="418290" y="83528"/>
                  <a:pt x="427061" y="75306"/>
                  <a:pt x="437745" y="70558"/>
                </a:cubicBezTo>
                <a:cubicBezTo>
                  <a:pt x="474563" y="54194"/>
                  <a:pt x="506020" y="48417"/>
                  <a:pt x="544749" y="41375"/>
                </a:cubicBezTo>
                <a:cubicBezTo>
                  <a:pt x="564155" y="37847"/>
                  <a:pt x="583774" y="35515"/>
                  <a:pt x="603115" y="31647"/>
                </a:cubicBezTo>
                <a:cubicBezTo>
                  <a:pt x="651386" y="21993"/>
                  <a:pt x="643257" y="16953"/>
                  <a:pt x="700391" y="12192"/>
                </a:cubicBezTo>
                <a:cubicBezTo>
                  <a:pt x="758645" y="7337"/>
                  <a:pt x="817038" y="3243"/>
                  <a:pt x="875489" y="2464"/>
                </a:cubicBezTo>
                <a:cubicBezTo>
                  <a:pt x="1060298" y="0"/>
                  <a:pt x="1245140" y="2464"/>
                  <a:pt x="1429966" y="2464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1000918" y="4724400"/>
            <a:ext cx="1132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diff LVDS cable</a:t>
            </a:r>
            <a:endParaRPr lang="en-GB" sz="1200" dirty="0"/>
          </a:p>
        </p:txBody>
      </p:sp>
      <p:sp>
        <p:nvSpPr>
          <p:cNvPr id="75" name="Rectangle 74"/>
          <p:cNvSpPr/>
          <p:nvPr/>
        </p:nvSpPr>
        <p:spPr>
          <a:xfrm>
            <a:off x="4495800" y="3276600"/>
            <a:ext cx="76200" cy="381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4495800" y="3886200"/>
            <a:ext cx="76200" cy="381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7" y="1214438"/>
            <a:ext cx="1795463" cy="1833562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2362200" y="129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Operator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454618" y="5285601"/>
            <a:ext cx="7457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dtc</a:t>
            </a:r>
            <a:r>
              <a:rPr lang="en-GB" sz="1200" dirty="0" smtClean="0"/>
              <a:t> cable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Jumpers and </a:t>
            </a:r>
            <a:r>
              <a:rPr lang="en-GB" dirty="0" err="1" smtClean="0"/>
              <a:t>Microswitches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2" descr="\\cern.ch\dfs\Users\v\vgezer\Desktop\thesis\images\ADC1.1-Cable-Configu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134" y="2638097"/>
            <a:ext cx="2228666" cy="307504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134" y="2409497"/>
            <a:ext cx="3810000" cy="345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33734" y="2104697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Jumper positions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619934" y="2180897"/>
            <a:ext cx="228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Microswitches</a:t>
            </a:r>
            <a:r>
              <a:rPr lang="en-GB" dirty="0" smtClean="0"/>
              <a:t> on ADC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1447800"/>
            <a:ext cx="426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Don’t start tests before verification of these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Firmware Programming</a:t>
            </a:r>
            <a:endParaRPr lang="en-US" dirty="0"/>
          </a:p>
        </p:txBody>
      </p:sp>
      <p:pic>
        <p:nvPicPr>
          <p:cNvPr id="10" name="Content Placeholder 9" descr="Bench FEC programm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6034617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400" y="6096000"/>
            <a:ext cx="213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lamp must be green!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971800" y="5638800"/>
            <a:ext cx="533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10055" y="1752600"/>
            <a:ext cx="2304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Xilinx </a:t>
            </a:r>
            <a:r>
              <a:rPr lang="en-GB" dirty="0" err="1" smtClean="0"/>
              <a:t>iMPACT</a:t>
            </a:r>
            <a:r>
              <a:rPr lang="en-GB" dirty="0" smtClean="0"/>
              <a:t> Program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overview*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Basic </a:t>
            </a:r>
            <a:r>
              <a:rPr lang="tr-TR" dirty="0" smtClean="0"/>
              <a:t>test</a:t>
            </a:r>
            <a:r>
              <a:rPr lang="en-US" dirty="0" smtClean="0"/>
              <a:t>s</a:t>
            </a:r>
            <a:r>
              <a:rPr lang="tr-TR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Voltages are good</a:t>
            </a:r>
          </a:p>
          <a:p>
            <a:pPr lvl="1"/>
            <a:r>
              <a:rPr lang="tr-TR" dirty="0" smtClean="0"/>
              <a:t>FPGA works</a:t>
            </a:r>
          </a:p>
          <a:p>
            <a:pPr lvl="1"/>
            <a:r>
              <a:rPr lang="tr-TR" dirty="0" smtClean="0"/>
              <a:t>Connectors work</a:t>
            </a:r>
            <a:r>
              <a:rPr lang="en-US" dirty="0" smtClean="0"/>
              <a:t> (soldered etc…)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2. </a:t>
            </a:r>
            <a:r>
              <a:rPr lang="tr-TR" dirty="0" smtClean="0">
                <a:solidFill>
                  <a:srgbClr val="FF0000"/>
                </a:solidFill>
              </a:rPr>
              <a:t>Functionality test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</a:p>
          <a:p>
            <a:pPr lvl="1"/>
            <a:r>
              <a:rPr lang="en-US" dirty="0" smtClean="0"/>
              <a:t>SRTCS and Firmware</a:t>
            </a:r>
          </a:p>
          <a:p>
            <a:pPr lvl="1"/>
            <a:endParaRPr lang="tr-TR" dirty="0" smtClean="0"/>
          </a:p>
          <a:p>
            <a:pPr lvl="1"/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Volkan Gezer - volkan.gezer@cern.ch</a:t>
            </a:r>
            <a:endParaRPr lang="en-US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00200"/>
            <a:ext cx="2667000" cy="21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 b="7688"/>
          <a:stretch>
            <a:fillRect/>
          </a:stretch>
        </p:blipFill>
        <p:spPr bwMode="auto">
          <a:xfrm>
            <a:off x="6172200" y="4191000"/>
            <a:ext cx="26811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3400" y="6096000"/>
            <a:ext cx="3650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 Tests may not cover 100% functionality in first version</a:t>
            </a:r>
            <a:endParaRPr lang="en-GB" sz="12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SRT</a:t>
            </a:r>
            <a:r>
              <a:rPr lang="tr-TR" dirty="0" smtClean="0">
                <a:solidFill>
                  <a:srgbClr val="FF0000"/>
                </a:solidFill>
              </a:rPr>
              <a:t>CS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features</a:t>
            </a:r>
            <a:r>
              <a:rPr lang="en-US" dirty="0" smtClean="0"/>
              <a:t>*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Full range of conformance tests</a:t>
            </a:r>
          </a:p>
          <a:p>
            <a:r>
              <a:rPr lang="en-US" dirty="0" smtClean="0"/>
              <a:t>User-friendly error reporting</a:t>
            </a:r>
            <a:endParaRPr lang="en-US" dirty="0"/>
          </a:p>
          <a:p>
            <a:r>
              <a:rPr lang="en-US" dirty="0" smtClean="0"/>
              <a:t>Auto-increment serial number</a:t>
            </a:r>
          </a:p>
          <a:p>
            <a:r>
              <a:rPr lang="en-US" dirty="0" smtClean="0"/>
              <a:t>Auto </a:t>
            </a:r>
            <a:r>
              <a:rPr lang="en-US" dirty="0"/>
              <a:t>MAC address </a:t>
            </a:r>
            <a:r>
              <a:rPr lang="en-US" dirty="0" smtClean="0"/>
              <a:t>generation and programming</a:t>
            </a:r>
            <a:endParaRPr lang="en-US" dirty="0"/>
          </a:p>
          <a:p>
            <a:r>
              <a:rPr lang="en-US" dirty="0" smtClean="0"/>
              <a:t>Fully </a:t>
            </a:r>
            <a:r>
              <a:rPr lang="en-US" dirty="0"/>
              <a:t>documented buttons </a:t>
            </a:r>
            <a:r>
              <a:rPr lang="en-US" dirty="0" smtClean="0"/>
              <a:t>with </a:t>
            </a:r>
            <a:r>
              <a:rPr lang="en-US" dirty="0"/>
              <a:t>context help </a:t>
            </a:r>
            <a:endParaRPr lang="en-US" dirty="0" smtClean="0"/>
          </a:p>
          <a:p>
            <a:r>
              <a:rPr lang="en-US" dirty="0" smtClean="0"/>
              <a:t>Save as HTML and/or Print Reports with success </a:t>
            </a:r>
            <a:r>
              <a:rPr lang="en-US" dirty="0"/>
              <a:t>or fail messages</a:t>
            </a:r>
          </a:p>
          <a:p>
            <a:r>
              <a:rPr lang="en-US" dirty="0" smtClean="0"/>
              <a:t>Expert </a:t>
            </a:r>
            <a:r>
              <a:rPr lang="en-US" dirty="0"/>
              <a:t>mode, enabling manual commands and error decoding.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Volkan Gezer - volkan.gezer@cern.ch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SRTCS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943600"/>
            <a:ext cx="212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 beta version  1.0a 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38250"/>
            <a:ext cx="72294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SRTCS User Interface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Volkan Gezer - volkan.gezer@cern.ch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7D0D-808F-48FF-BACD-88EE2D67A84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12980" y="1602512"/>
            <a:ext cx="1219200" cy="378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1600200"/>
            <a:ext cx="12192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91364" y="1600200"/>
            <a:ext cx="10668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76400" y="4038600"/>
            <a:ext cx="37338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838200"/>
            <a:ext cx="10477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V="1">
            <a:off x="152400" y="1066800"/>
            <a:ext cx="1219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28600" y="609600"/>
            <a:ext cx="1905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 button on toolbar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SRTCS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4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6.9|3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6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6|14.5|3.5|10|1.9|2.6|3.5|1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0.8|18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7.8|2.8|21.7|7.1|7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8.1|11.2|6.8|13.3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2.9|0.7|0.9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8|2|13.1|4.3|2.5|10.2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5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0.6|2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3016</TotalTime>
  <Words>996</Words>
  <Application>Microsoft Office PowerPoint</Application>
  <PresentationFormat>Ekran Gösterisi (4:3)</PresentationFormat>
  <Paragraphs>299</Paragraphs>
  <Slides>31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Office Theme</vt:lpstr>
      <vt:lpstr>SRTSC</vt:lpstr>
      <vt:lpstr>Aim of SRTCS</vt:lpstr>
      <vt:lpstr>SRS test infrastructure</vt:lpstr>
      <vt:lpstr>Test setup overview</vt:lpstr>
      <vt:lpstr>Jumpers and Microswitches</vt:lpstr>
      <vt:lpstr>Firmware Programming</vt:lpstr>
      <vt:lpstr>Test overview*</vt:lpstr>
      <vt:lpstr>SRTCS features* </vt:lpstr>
      <vt:lpstr>SRTCS User Interface</vt:lpstr>
      <vt:lpstr>FEC Configuration</vt:lpstr>
      <vt:lpstr>FEC: MAC address allocation</vt:lpstr>
      <vt:lpstr>Done</vt:lpstr>
      <vt:lpstr>FEC Configuration Report</vt:lpstr>
      <vt:lpstr>A. FEC Card Test</vt:lpstr>
      <vt:lpstr>A.1. Setup of FEC Front Panel Tests (with Reference CTF)</vt:lpstr>
      <vt:lpstr>A.2.  DTC Link Cross Cable Between J1 and J2</vt:lpstr>
      <vt:lpstr>A.3. CTF link cable between CTF OUT and J2 on FEC card &amp; LVDS Clock Cable</vt:lpstr>
      <vt:lpstr>B. ADC Card Test</vt:lpstr>
      <vt:lpstr>B.1. Setup of ADC Card Test  requires reference CTF, FEC, and 2 Hybrids</vt:lpstr>
      <vt:lpstr>C. Hybrid Test  (planned test screen)</vt:lpstr>
      <vt:lpstr>SRTCS Error reporting</vt:lpstr>
      <vt:lpstr>D. Expert -&gt; Expert Tab</vt:lpstr>
      <vt:lpstr>Thank you for listening.</vt:lpstr>
      <vt:lpstr>Backup</vt:lpstr>
      <vt:lpstr>D. Expert -&gt; UDP Flow Tab</vt:lpstr>
      <vt:lpstr>ISE iMPACT and Programming</vt:lpstr>
      <vt:lpstr>FEC Voltage test points</vt:lpstr>
      <vt:lpstr>FEC backside test points</vt:lpstr>
      <vt:lpstr>ADC  Voltage test points</vt:lpstr>
      <vt:lpstr>SRTCS  Block Diagram</vt:lpstr>
      <vt:lpstr>SRTCS: To do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Volkan Gezer</dc:creator>
  <cp:lastModifiedBy>Volkan Gezer</cp:lastModifiedBy>
  <cp:revision>121</cp:revision>
  <dcterms:created xsi:type="dcterms:W3CDTF">2012-02-15T09:44:04Z</dcterms:created>
  <dcterms:modified xsi:type="dcterms:W3CDTF">2012-02-19T23:10:22Z</dcterms:modified>
</cp:coreProperties>
</file>