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5" r:id="rId3"/>
    <p:sldId id="286" r:id="rId4"/>
    <p:sldId id="287" r:id="rId5"/>
    <p:sldId id="288" r:id="rId6"/>
    <p:sldId id="261" r:id="rId7"/>
    <p:sldId id="281" r:id="rId8"/>
    <p:sldId id="259" r:id="rId9"/>
    <p:sldId id="267" r:id="rId10"/>
    <p:sldId id="262" r:id="rId11"/>
    <p:sldId id="268" r:id="rId12"/>
    <p:sldId id="269" r:id="rId13"/>
    <p:sldId id="260" r:id="rId14"/>
    <p:sldId id="282" r:id="rId15"/>
    <p:sldId id="283" r:id="rId16"/>
    <p:sldId id="284" r:id="rId17"/>
    <p:sldId id="271" r:id="rId18"/>
    <p:sldId id="264" r:id="rId19"/>
    <p:sldId id="272" r:id="rId20"/>
    <p:sldId id="279" r:id="rId21"/>
    <p:sldId id="266" r:id="rId22"/>
    <p:sldId id="257" r:id="rId23"/>
    <p:sldId id="258" r:id="rId24"/>
    <p:sldId id="265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7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35" autoAdjust="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2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Relationship Id="rId3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CF9DB-9B68-0A46-8162-7A754AD04B0A}" type="datetimeFigureOut">
              <a:rPr lang="en-US" smtClean="0"/>
              <a:t>2/19/12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5B9CA-42DE-CA40-81DF-056957B7F2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996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819D3-708C-3F43-9FE6-248201F0A933}" type="datetimeFigureOut">
              <a:rPr lang="en-US" smtClean="0"/>
              <a:t>2/19/12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9F354-D694-954B-B718-7067DBC2E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153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16.02.2012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TB - TPC upgrade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331FC850-1900-4E4F-8BD5-E3C009E49F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6402A-0FB9-3C47-9283-AC5061143B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7DFF"/>
                </a:solidFill>
              </a:rPr>
              <a:t>The ALICE TPC </a:t>
            </a:r>
            <a:r>
              <a:rPr lang="en-US" dirty="0" smtClean="0">
                <a:solidFill>
                  <a:srgbClr val="FD7DFF"/>
                </a:solidFill>
              </a:rPr>
              <a:t>upgrade</a:t>
            </a:r>
            <a:endParaRPr lang="en-US" dirty="0">
              <a:solidFill>
                <a:srgbClr val="FD7D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C. Garabatos, GSI</a:t>
            </a:r>
          </a:p>
          <a:p>
            <a:r>
              <a:rPr lang="en-US" sz="2800" dirty="0"/>
              <a:t>f</a:t>
            </a:r>
            <a:r>
              <a:rPr lang="en-US" sz="2800" dirty="0" smtClean="0"/>
              <a:t>or the TPC group</a:t>
            </a:r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217F-BECE-C445-965A-32E86C44F714}" type="slidenum">
              <a:rPr lang="en-GB"/>
              <a:pPr/>
              <a:t>10</a:t>
            </a:fld>
            <a:endParaRPr lang="en-GB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GB" sz="3600" dirty="0" smtClean="0">
                <a:solidFill>
                  <a:srgbClr val="FD7DFF"/>
                </a:solidFill>
              </a:rPr>
              <a:t>Fast gas: Ne-CF</a:t>
            </a:r>
            <a:r>
              <a:rPr lang="en-GB" sz="3600" baseline="-25000" dirty="0" smtClean="0">
                <a:solidFill>
                  <a:srgbClr val="FD7DFF"/>
                </a:solidFill>
              </a:rPr>
              <a:t>4</a:t>
            </a:r>
            <a:r>
              <a:rPr lang="en-GB" sz="3600" dirty="0" smtClean="0">
                <a:solidFill>
                  <a:srgbClr val="FD7DFF"/>
                </a:solidFill>
              </a:rPr>
              <a:t>?</a:t>
            </a:r>
            <a:endParaRPr lang="en-GB" sz="3600" dirty="0">
              <a:solidFill>
                <a:srgbClr val="FD7DFF"/>
              </a:solidFill>
            </a:endParaRPr>
          </a:p>
        </p:txBody>
      </p:sp>
      <p:graphicFrame>
        <p:nvGraphicFramePr>
          <p:cNvPr id="4099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57200" y="3426871"/>
          <a:ext cx="4140200" cy="315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Graph" r:id="rId3" imgW="3978720" imgH="3028320" progId="Origin50.Graph">
                  <p:embed/>
                </p:oleObj>
              </mc:Choice>
              <mc:Fallback>
                <p:oleObj name="Graph" r:id="rId3" imgW="3978720" imgH="3028320" progId="Origin50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426871"/>
                        <a:ext cx="4140200" cy="315277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859338" y="808038"/>
          <a:ext cx="4067175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2" name="Graph" r:id="rId5" imgW="3978720" imgH="3028320" progId="Origin50.Graph">
                  <p:embed/>
                </p:oleObj>
              </mc:Choice>
              <mc:Fallback>
                <p:oleObj name="Graph" r:id="rId5" imgW="3978720" imgH="3028320" progId="Origin50.Grap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808038"/>
                        <a:ext cx="4067175" cy="309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5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36562" y="712855"/>
          <a:ext cx="4211638" cy="320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3" name="Graph" r:id="rId7" imgW="3978720" imgH="3028320" progId="Origin50.Graph">
                  <p:embed/>
                </p:oleObj>
              </mc:Choice>
              <mc:Fallback>
                <p:oleObj name="Graph" r:id="rId7" imgW="3978720" imgH="3028320" progId="Origin50.Grap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562" y="712855"/>
                        <a:ext cx="4211638" cy="320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Up to factor 3 faster than CO</a:t>
            </a:r>
            <a:r>
              <a:rPr lang="en-US" baseline="-25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 at 400 V/cm</a:t>
            </a:r>
            <a:endParaRPr lang="en-US" baseline="-25000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Provides flexibility to choose drift field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Unfortunately, the transverse diffusion is smaller, and the longitudinal is larger, than in CO</a:t>
            </a:r>
            <a:r>
              <a:rPr lang="en-US" baseline="-25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 (220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m/√cm) </a:t>
            </a:r>
            <a:r>
              <a:rPr lang="en-US" sz="2353" dirty="0" err="1" smtClean="0">
                <a:solidFill>
                  <a:srgbClr val="00009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solidFill>
                  <a:srgbClr val="000090"/>
                </a:solidFill>
              </a:rPr>
              <a:t> wrong direction</a:t>
            </a:r>
            <a:endParaRPr lang="en-US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7119" y="1217412"/>
            <a:ext cx="2030397" cy="45875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5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FD7DFF"/>
                </a:solidFill>
              </a:rPr>
              <a:t>Fast gas: Ne-CF</a:t>
            </a:r>
            <a:r>
              <a:rPr lang="en-GB" sz="3600" baseline="-25000" dirty="0" smtClean="0">
                <a:solidFill>
                  <a:srgbClr val="FD7DFF"/>
                </a:solidFill>
              </a:rPr>
              <a:t>4</a:t>
            </a:r>
            <a:r>
              <a:rPr lang="en-GB" sz="3600" dirty="0" smtClean="0">
                <a:solidFill>
                  <a:srgbClr val="FD7DFF"/>
                </a:solidFill>
              </a:rPr>
              <a:t>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12455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In addition, diffusion in CF</a:t>
            </a:r>
            <a:r>
              <a:rPr lang="en-US" baseline="-25000" dirty="0" smtClean="0">
                <a:solidFill>
                  <a:srgbClr val="000090"/>
                </a:solidFill>
              </a:rPr>
              <a:t>4</a:t>
            </a:r>
            <a:r>
              <a:rPr lang="en-US" dirty="0" smtClean="0">
                <a:solidFill>
                  <a:srgbClr val="000090"/>
                </a:solidFill>
              </a:rPr>
              <a:t> shrinks with magnetic field </a:t>
            </a:r>
            <a:r>
              <a:rPr lang="en-US" sz="2162" dirty="0" err="1" smtClean="0">
                <a:solidFill>
                  <a:srgbClr val="00009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3027" dirty="0" smtClean="0">
                <a:solidFill>
                  <a:srgbClr val="000090"/>
                </a:solidFill>
              </a:rPr>
              <a:t> </a:t>
            </a:r>
            <a:r>
              <a:rPr lang="en-US" dirty="0">
                <a:solidFill>
                  <a:srgbClr val="000090"/>
                </a:solidFill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ore channels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>
                <a:solidFill>
                  <a:srgbClr val="000090"/>
                </a:solidFill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obility of ions in Ne-CF</a:t>
            </a:r>
            <a:r>
              <a:rPr lang="en-US" baseline="-25000" dirty="0" smtClean="0">
                <a:solidFill>
                  <a:srgbClr val="000090"/>
                </a:solidFill>
              </a:rPr>
              <a:t>4</a:t>
            </a:r>
            <a:r>
              <a:rPr lang="en-US" dirty="0" smtClean="0">
                <a:solidFill>
                  <a:srgbClr val="000090"/>
                </a:solidFill>
              </a:rPr>
              <a:t> not known, but taking CF</a:t>
            </a:r>
            <a:r>
              <a:rPr lang="en-US" baseline="-25000" dirty="0" smtClean="0">
                <a:solidFill>
                  <a:srgbClr val="000090"/>
                </a:solidFill>
              </a:rPr>
              <a:t>4</a:t>
            </a:r>
            <a:r>
              <a:rPr lang="en-US" baseline="30000" dirty="0" smtClean="0">
                <a:solidFill>
                  <a:srgbClr val="000090"/>
                </a:solidFill>
              </a:rPr>
              <a:t>+</a:t>
            </a:r>
            <a:r>
              <a:rPr lang="en-US" dirty="0" smtClean="0">
                <a:solidFill>
                  <a:srgbClr val="000090"/>
                </a:solidFill>
              </a:rPr>
              <a:t> on CF</a:t>
            </a:r>
            <a:r>
              <a:rPr lang="en-US" baseline="-25000" dirty="0" smtClean="0">
                <a:solidFill>
                  <a:srgbClr val="000090"/>
                </a:solidFill>
              </a:rPr>
              <a:t>4</a:t>
            </a:r>
            <a:r>
              <a:rPr lang="en-US" dirty="0" smtClean="0">
                <a:solidFill>
                  <a:srgbClr val="000090"/>
                </a:solidFill>
              </a:rPr>
              <a:t>, distortions would be 3-4 cm max., comparable with Ne-CO</a:t>
            </a:r>
            <a:r>
              <a:rPr lang="en-US" baseline="-25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 (50 kHz </a:t>
            </a:r>
            <a:r>
              <a:rPr lang="en-US" dirty="0" err="1" smtClean="0">
                <a:solidFill>
                  <a:srgbClr val="000090"/>
                </a:solidFill>
              </a:rPr>
              <a:t>Pb-Pb</a:t>
            </a:r>
            <a:r>
              <a:rPr lang="en-US" dirty="0" smtClean="0">
                <a:solidFill>
                  <a:srgbClr val="000090"/>
                </a:solidFill>
              </a:rPr>
              <a:t> with 4 ions/electron leaking out) </a:t>
            </a:r>
            <a:r>
              <a:rPr lang="en-US" sz="2162" dirty="0" smtClean="0">
                <a:solidFill>
                  <a:srgbClr val="00009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3027" dirty="0" smtClean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not critical</a:t>
            </a:r>
            <a:endParaRPr lang="en-US" baseline="-25000" dirty="0" smtClean="0">
              <a:solidFill>
                <a:srgbClr val="000090"/>
              </a:solidFill>
            </a:endParaRPr>
          </a:p>
          <a:p>
            <a:pPr>
              <a:buFont typeface="Wingdings" charset="2"/>
              <a:buChar char="☞"/>
            </a:pPr>
            <a:r>
              <a:rPr lang="en-US" dirty="0" smtClean="0">
                <a:solidFill>
                  <a:srgbClr val="000090"/>
                </a:solidFill>
              </a:rPr>
              <a:t>A fast gas </a:t>
            </a:r>
            <a:r>
              <a:rPr lang="en-US" i="1" dirty="0" smtClean="0">
                <a:solidFill>
                  <a:srgbClr val="000090"/>
                </a:solidFill>
              </a:rPr>
              <a:t>only</a:t>
            </a:r>
            <a:r>
              <a:rPr lang="en-US" dirty="0" smtClean="0">
                <a:solidFill>
                  <a:srgbClr val="000090"/>
                </a:solidFill>
              </a:rPr>
              <a:t> buys us less overlapping events (5 </a:t>
            </a:r>
            <a:r>
              <a:rPr lang="en-US" sz="1946" dirty="0" err="1" smtClean="0">
                <a:solidFill>
                  <a:srgbClr val="00009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solidFill>
                  <a:srgbClr val="000090"/>
                </a:solidFill>
              </a:rPr>
              <a:t> 2), but TPC designed for </a:t>
            </a:r>
            <a:r>
              <a:rPr lang="en-US" dirty="0" err="1" smtClean="0">
                <a:solidFill>
                  <a:srgbClr val="000090"/>
                </a:solidFill>
              </a:rPr>
              <a:t>dN/dy</a:t>
            </a:r>
            <a:r>
              <a:rPr lang="en-US" dirty="0" smtClean="0">
                <a:solidFill>
                  <a:srgbClr val="000090"/>
                </a:solidFill>
              </a:rPr>
              <a:t> = 8000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56483" y="5585257"/>
            <a:ext cx="553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92279" y="1015999"/>
            <a:ext cx="1355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Ar-CF</a:t>
            </a:r>
            <a:r>
              <a:rPr lang="en-US" baseline="-25000" dirty="0" smtClean="0"/>
              <a:t>4</a:t>
            </a:r>
            <a:r>
              <a:rPr lang="en-US" dirty="0" smtClean="0"/>
              <a:t>-iC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8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7698828" y="146881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= 0 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98828" y="343190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= 1 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90195" y="5804959"/>
            <a:ext cx="2253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Kobayashi et al,</a:t>
            </a:r>
          </a:p>
          <a:p>
            <a:r>
              <a:rPr lang="en-US" sz="1400" dirty="0" smtClean="0"/>
              <a:t>arxiv.org/pdf/1008.5068.pdf</a:t>
            </a:r>
            <a:endParaRPr 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843" y="1970690"/>
            <a:ext cx="7252498" cy="32099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6396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FD7DFF"/>
                </a:solidFill>
              </a:rPr>
              <a:t>Fast gas: Ne-CF</a:t>
            </a:r>
            <a:r>
              <a:rPr lang="en-GB" sz="3600" baseline="-25000" dirty="0" smtClean="0">
                <a:solidFill>
                  <a:srgbClr val="FD7DFF"/>
                </a:solidFill>
              </a:rPr>
              <a:t>4</a:t>
            </a:r>
            <a:r>
              <a:rPr lang="en-GB" sz="3600" dirty="0" smtClean="0">
                <a:solidFill>
                  <a:srgbClr val="FD7DFF"/>
                </a:solidFill>
              </a:rPr>
              <a:t>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1035"/>
            <a:ext cx="8229600" cy="1059793"/>
          </a:xfrm>
        </p:spPr>
        <p:txBody>
          <a:bodyPr>
            <a:normAutofit fontScale="92500"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CF</a:t>
            </a:r>
            <a:r>
              <a:rPr lang="en-US" sz="2800" baseline="-25000" dirty="0" smtClean="0">
                <a:solidFill>
                  <a:srgbClr val="000090"/>
                </a:solidFill>
              </a:rPr>
              <a:t>4</a:t>
            </a:r>
            <a:r>
              <a:rPr lang="en-US" sz="2800" dirty="0" smtClean="0">
                <a:solidFill>
                  <a:srgbClr val="000090"/>
                </a:solidFill>
              </a:rPr>
              <a:t> exhibits electron attachment near and in the amplification region, leading to further gain fluctuations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22638" y="4766934"/>
            <a:ext cx="2253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Kobayashi et al,</a:t>
            </a:r>
          </a:p>
          <a:p>
            <a:r>
              <a:rPr lang="en-US" sz="1400" dirty="0" smtClean="0"/>
              <a:t>arxiv.org/pdf/1008.5068.pdf</a:t>
            </a:r>
            <a:endParaRPr lang="en-US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3120" y="5332640"/>
            <a:ext cx="8229600" cy="1059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addition, the compatibility of CF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all materials </a:t>
            </a:r>
            <a:r>
              <a:rPr lang="en-US" sz="2400" dirty="0" smtClean="0">
                <a:solidFill>
                  <a:srgbClr val="000090"/>
                </a:solidFill>
              </a:rPr>
              <a:t>must be validated, and H</a:t>
            </a:r>
            <a:r>
              <a:rPr lang="en-US" sz="2400" baseline="-25000" dirty="0" smtClean="0">
                <a:solidFill>
                  <a:srgbClr val="000090"/>
                </a:solidFill>
              </a:rPr>
              <a:t>2</a:t>
            </a:r>
            <a:r>
              <a:rPr lang="en-US" sz="2400" dirty="0" smtClean="0">
                <a:solidFill>
                  <a:srgbClr val="000090"/>
                </a:solidFill>
              </a:rPr>
              <a:t>O must be avoided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032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D7DFF"/>
                </a:solidFill>
              </a:rPr>
              <a:t>Estimate of number of readout channels</a:t>
            </a:r>
            <a:endParaRPr lang="en-US" sz="3600" dirty="0">
              <a:solidFill>
                <a:srgbClr val="FD7D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At &gt; 1 m drift distance, diffusion of order of ~2-4 mm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Probably can live with 4 mm wide pads for </a:t>
            </a:r>
            <a:r>
              <a:rPr lang="en-US" dirty="0" err="1" smtClean="0">
                <a:solidFill>
                  <a:srgbClr val="000090"/>
                </a:solidFill>
              </a:rPr>
              <a:t>IROCs</a:t>
            </a:r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Reduce the OROC pads (6 mm) to 2-3 mm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This results in roughly a factor 2 more pads: 1-1.5 M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Anyway, position resolution can be somewhat relaxed. PID is important</a:t>
            </a:r>
            <a:endParaRPr lang="en-US" dirty="0" smtClean="0">
              <a:solidFill>
                <a:srgbClr val="00009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45" y="1052736"/>
            <a:ext cx="8627823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02370" y="404664"/>
            <a:ext cx="5949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2400" b="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CMS High Eta Upgrade </a:t>
            </a:r>
            <a:r>
              <a:rPr lang="fr-FR" sz="2400" b="0" dirty="0" err="1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Electronics</a:t>
            </a:r>
            <a:r>
              <a:rPr lang="fr-FR" sz="2400" b="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 System</a:t>
            </a:r>
            <a:endParaRPr lang="fr-FR" sz="2400" b="0" dirty="0">
              <a:solidFill>
                <a:srgbClr val="FD7DFF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975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80450"/>
            <a:ext cx="8136904" cy="500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43608" y="307504"/>
            <a:ext cx="724609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2400" b="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The SALTRO </a:t>
            </a:r>
            <a:r>
              <a:rPr lang="fr-FR" sz="2400" dirty="0" err="1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Demonstrator</a:t>
            </a:r>
            <a:r>
              <a:rPr lang="fr-FR" sz="240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2400" b="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Chip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43608" y="811560"/>
            <a:ext cx="724609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2400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Charge </a:t>
            </a:r>
            <a:r>
              <a:rPr lang="fr-FR" sz="2400" dirty="0" err="1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amplifiers</a:t>
            </a:r>
            <a:r>
              <a:rPr lang="fr-FR" sz="2400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, ADC, digital </a:t>
            </a:r>
            <a:r>
              <a:rPr lang="fr-FR" sz="2400" dirty="0" err="1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processing</a:t>
            </a:r>
            <a:r>
              <a:rPr lang="fr-FR" sz="2400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 all in one chip</a:t>
            </a:r>
            <a:r>
              <a:rPr lang="fr-FR" sz="2400" b="0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fr-FR" sz="2400" b="0" dirty="0">
              <a:solidFill>
                <a:srgbClr val="00009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70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984776" cy="5362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82290" y="307504"/>
            <a:ext cx="724609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2400" b="0" dirty="0" err="1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Further</a:t>
            </a:r>
            <a:r>
              <a:rPr lang="fr-FR" sz="2400" b="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2400" b="0" dirty="0" err="1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evolution</a:t>
            </a:r>
            <a:r>
              <a:rPr lang="fr-FR" sz="2400" b="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 for CMS/LCTPC</a:t>
            </a:r>
          </a:p>
          <a:p>
            <a:pPr algn="ctr">
              <a:lnSpc>
                <a:spcPct val="90000"/>
              </a:lnSpc>
            </a:pPr>
            <a:r>
              <a:rPr lang="fr-FR" sz="240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fr-FR" sz="2400" dirty="0" err="1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could</a:t>
            </a:r>
            <a:r>
              <a:rPr lang="fr-FR" sz="240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 support continuos </a:t>
            </a:r>
            <a:r>
              <a:rPr lang="fr-FR" sz="2400" dirty="0" err="1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readout</a:t>
            </a:r>
            <a:r>
              <a:rPr lang="fr-FR" sz="2400" dirty="0" smtClean="0">
                <a:solidFill>
                  <a:srgbClr val="FD7DFF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fr-FR" sz="2400" b="0" dirty="0" smtClean="0">
              <a:solidFill>
                <a:srgbClr val="FD7D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99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500"/>
          </a:xfrm>
        </p:spPr>
        <p:txBody>
          <a:bodyPr/>
          <a:lstStyle/>
          <a:p>
            <a:r>
              <a:rPr lang="en-US" dirty="0" smtClean="0">
                <a:solidFill>
                  <a:srgbClr val="FD7DFF"/>
                </a:solidFill>
              </a:rPr>
              <a:t>Short-term plans</a:t>
            </a:r>
            <a:endParaRPr lang="en-US" dirty="0">
              <a:solidFill>
                <a:srgbClr val="FD7D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5107"/>
            <a:ext cx="8229600" cy="481237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Prepare a small set-up for laboratory measurements (with RD51)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i</a:t>
            </a:r>
            <a:r>
              <a:rPr lang="en-US" dirty="0" smtClean="0">
                <a:solidFill>
                  <a:srgbClr val="000090"/>
                </a:solidFill>
              </a:rPr>
              <a:t>on mobility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i</a:t>
            </a:r>
            <a:r>
              <a:rPr lang="en-US" dirty="0" smtClean="0">
                <a:solidFill>
                  <a:srgbClr val="000090"/>
                </a:solidFill>
              </a:rPr>
              <a:t>on back-flow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g</a:t>
            </a:r>
            <a:r>
              <a:rPr lang="en-US" dirty="0" smtClean="0">
                <a:solidFill>
                  <a:srgbClr val="000090"/>
                </a:solidFill>
              </a:rPr>
              <a:t>ain stability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g</a:t>
            </a:r>
            <a:r>
              <a:rPr lang="en-US" dirty="0" smtClean="0">
                <a:solidFill>
                  <a:srgbClr val="000090"/>
                </a:solidFill>
              </a:rPr>
              <a:t>as mixtures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c</a:t>
            </a:r>
            <a:r>
              <a:rPr lang="en-US" dirty="0" smtClean="0">
                <a:solidFill>
                  <a:srgbClr val="000090"/>
                </a:solidFill>
              </a:rPr>
              <a:t>luster size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f</a:t>
            </a:r>
            <a:r>
              <a:rPr lang="en-US" dirty="0" smtClean="0">
                <a:solidFill>
                  <a:srgbClr val="000090"/>
                </a:solidFill>
              </a:rPr>
              <a:t>ield configuration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ageing: 0.1 C/cm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/month </a:t>
            </a:r>
            <a:r>
              <a:rPr lang="en-US" dirty="0" err="1" smtClean="0">
                <a:solidFill>
                  <a:srgbClr val="000090"/>
                </a:solidFill>
              </a:rPr>
              <a:t>Pb-Pb</a:t>
            </a:r>
            <a:r>
              <a:rPr lang="en-US" dirty="0" smtClean="0">
                <a:solidFill>
                  <a:srgbClr val="000090"/>
                </a:solidFill>
              </a:rPr>
              <a:t> (100 times more!)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Prepare an IROC with </a:t>
            </a:r>
            <a:r>
              <a:rPr lang="en-US" dirty="0" err="1" smtClean="0">
                <a:solidFill>
                  <a:srgbClr val="000090"/>
                </a:solidFill>
              </a:rPr>
              <a:t>GEMs</a:t>
            </a:r>
            <a:r>
              <a:rPr lang="en-US" dirty="0" smtClean="0">
                <a:solidFill>
                  <a:srgbClr val="000090"/>
                </a:solidFill>
              </a:rPr>
              <a:t> to be exposed to </a:t>
            </a:r>
            <a:r>
              <a:rPr lang="en-US" dirty="0" err="1" smtClean="0">
                <a:solidFill>
                  <a:srgbClr val="000090"/>
                </a:solidFill>
              </a:rPr>
              <a:t>p-Pb</a:t>
            </a:r>
            <a:r>
              <a:rPr lang="en-US" dirty="0" smtClean="0">
                <a:solidFill>
                  <a:srgbClr val="000090"/>
                </a:solidFill>
              </a:rPr>
              <a:t> in the cavern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ain goal is to prove stability of </a:t>
            </a:r>
            <a:r>
              <a:rPr lang="en-US" dirty="0" err="1" smtClean="0">
                <a:solidFill>
                  <a:srgbClr val="000090"/>
                </a:solidFill>
              </a:rPr>
              <a:t>GEMs</a:t>
            </a:r>
            <a:r>
              <a:rPr lang="en-US" dirty="0" smtClean="0">
                <a:solidFill>
                  <a:srgbClr val="000090"/>
                </a:solidFill>
              </a:rPr>
              <a:t> under LHC conditions (unfortunately no </a:t>
            </a:r>
            <a:r>
              <a:rPr lang="en-US" dirty="0" err="1" smtClean="0">
                <a:solidFill>
                  <a:srgbClr val="000090"/>
                </a:solidFill>
              </a:rPr>
              <a:t>Pb-Pb</a:t>
            </a:r>
            <a:r>
              <a:rPr lang="en-US" dirty="0" smtClean="0">
                <a:solidFill>
                  <a:srgbClr val="000090"/>
                </a:solidFill>
              </a:rPr>
              <a:t>), including gain behavior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e</a:t>
            </a:r>
            <a:r>
              <a:rPr lang="en-US" dirty="0" smtClean="0">
                <a:solidFill>
                  <a:srgbClr val="000090"/>
                </a:solidFill>
              </a:rPr>
              <a:t>xact running conditions to be worked out now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650" y="1970310"/>
            <a:ext cx="2209659" cy="200344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439" y="1356325"/>
            <a:ext cx="448901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7707"/>
          </a:xfrm>
        </p:spPr>
        <p:txBody>
          <a:bodyPr/>
          <a:lstStyle/>
          <a:p>
            <a:r>
              <a:rPr lang="en-US" dirty="0" smtClean="0">
                <a:solidFill>
                  <a:srgbClr val="FF65F3"/>
                </a:solidFill>
              </a:rPr>
              <a:t>Fit a triple GEM into a spare IROC</a:t>
            </a:r>
            <a:endParaRPr lang="en-US" dirty="0">
              <a:solidFill>
                <a:srgbClr val="FF65F3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351283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GEM foils being designed by the Munich group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No problem to produce single-mask full surface </a:t>
            </a:r>
            <a:r>
              <a:rPr lang="en-US" dirty="0" err="1" smtClean="0">
                <a:solidFill>
                  <a:srgbClr val="000090"/>
                </a:solidFill>
              </a:rPr>
              <a:t>GEMs</a:t>
            </a:r>
            <a:endParaRPr lang="en-US" dirty="0" smtClean="0">
              <a:solidFill>
                <a:srgbClr val="000090"/>
              </a:solidFill>
            </a:endParaRPr>
          </a:p>
          <a:p>
            <a:pPr lvl="1"/>
            <a:r>
              <a:rPr lang="en-US" dirty="0">
                <a:solidFill>
                  <a:srgbClr val="000090"/>
                </a:solidFill>
              </a:rPr>
              <a:t>p</a:t>
            </a:r>
            <a:r>
              <a:rPr lang="en-US" dirty="0" smtClean="0">
                <a:solidFill>
                  <a:srgbClr val="000090"/>
                </a:solidFill>
              </a:rPr>
              <a:t>erhaps thin frames in the active area are needed to prevent sag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Enough feed-</a:t>
            </a:r>
            <a:r>
              <a:rPr lang="en-US" dirty="0" err="1" smtClean="0">
                <a:solidFill>
                  <a:srgbClr val="000090"/>
                </a:solidFill>
              </a:rPr>
              <a:t>throughs</a:t>
            </a:r>
            <a:r>
              <a:rPr lang="en-US" dirty="0" smtClean="0">
                <a:solidFill>
                  <a:srgbClr val="000090"/>
                </a:solidFill>
              </a:rPr>
              <a:t> in chamber support to power 6 electrodes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Segmentation (≤100 cm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r>
              <a:rPr lang="en-US" dirty="0" smtClean="0">
                <a:solidFill>
                  <a:srgbClr val="000090"/>
                </a:solidFill>
              </a:rPr>
              <a:t>) results into 19 segments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FC box needs a ‘last resistor’ to match the drift field to the potential of 1</a:t>
            </a:r>
            <a:r>
              <a:rPr lang="en-US" baseline="30000" dirty="0" smtClean="0">
                <a:solidFill>
                  <a:srgbClr val="000090"/>
                </a:solidFill>
              </a:rPr>
              <a:t>st</a:t>
            </a:r>
            <a:r>
              <a:rPr lang="en-US" dirty="0" smtClean="0">
                <a:solidFill>
                  <a:srgbClr val="000090"/>
                </a:solidFill>
              </a:rPr>
              <a:t> GEM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1-2 chambers will be prepared</a:t>
            </a:r>
          </a:p>
          <a:p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1B837-E5FA-DB43-9C96-AABDAA24E9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7DFF"/>
                </a:solidFill>
              </a:rPr>
              <a:t>Schedule</a:t>
            </a:r>
            <a:endParaRPr lang="en-US" dirty="0">
              <a:solidFill>
                <a:srgbClr val="FD7D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2012: prepare, and carry out, test in the ALICE cavern and basic R&amp;D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d</a:t>
            </a:r>
            <a:r>
              <a:rPr lang="en-US" dirty="0" smtClean="0">
                <a:solidFill>
                  <a:srgbClr val="000090"/>
                </a:solidFill>
              </a:rPr>
              <a:t>ecision to go ahead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d</a:t>
            </a:r>
            <a:r>
              <a:rPr lang="en-US" dirty="0" smtClean="0">
                <a:solidFill>
                  <a:srgbClr val="000090"/>
                </a:solidFill>
              </a:rPr>
              <a:t>efine the project: chambers and readout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2012: build Collaboration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2012-2017: design, produce, test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2018: installation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9F8"/>
                </a:solidFill>
              </a:rPr>
              <a:t>The largest TPC ever</a:t>
            </a:r>
            <a:endParaRPr lang="en-US" dirty="0">
              <a:solidFill>
                <a:srgbClr val="FF69F8"/>
              </a:solidFill>
            </a:endParaRPr>
          </a:p>
        </p:txBody>
      </p:sp>
      <p:pic>
        <p:nvPicPr>
          <p:cNvPr id="4" name="Content Placeholder 3" descr="Fig1.pdf"/>
          <p:cNvPicPr>
            <a:picLocks noGrp="1" noChangeAspect="1"/>
          </p:cNvPicPr>
          <p:nvPr>
            <p:ph idx="1"/>
          </p:nvPr>
        </p:nvPicPr>
        <p:blipFill>
          <a:blip r:embed="rId2"/>
          <a:srcRect l="1755" r="2068" b="4537"/>
          <a:stretch>
            <a:fillRect/>
          </a:stretch>
        </p:blipFill>
        <p:spPr>
          <a:xfrm>
            <a:off x="236484" y="1417291"/>
            <a:ext cx="5605456" cy="4503537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710620" y="1234966"/>
            <a:ext cx="2976179" cy="489119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>
                <a:solidFill>
                  <a:srgbClr val="000090"/>
                </a:solidFill>
              </a:rPr>
              <a:t>5 </a:t>
            </a:r>
            <a:r>
              <a:rPr lang="en-US" sz="3200" dirty="0" err="1" smtClean="0">
                <a:solidFill>
                  <a:srgbClr val="000090"/>
                </a:solidFill>
              </a:rPr>
              <a:t>m</a:t>
            </a:r>
            <a:r>
              <a:rPr lang="en-US" sz="3200" dirty="0" smtClean="0">
                <a:solidFill>
                  <a:srgbClr val="000090"/>
                </a:solidFill>
              </a:rPr>
              <a:t> </a:t>
            </a:r>
            <a:r>
              <a:rPr lang="en-US" sz="3200" dirty="0" err="1" smtClean="0">
                <a:solidFill>
                  <a:srgbClr val="000090"/>
                </a:solidFill>
              </a:rPr>
              <a:t>x</a:t>
            </a:r>
            <a:r>
              <a:rPr lang="en-US" sz="3200" dirty="0" smtClean="0">
                <a:solidFill>
                  <a:srgbClr val="000090"/>
                </a:solidFill>
              </a:rPr>
              <a:t> 5 </a:t>
            </a:r>
            <a:r>
              <a:rPr lang="en-US" sz="3200" dirty="0" err="1" smtClean="0">
                <a:solidFill>
                  <a:srgbClr val="000090"/>
                </a:solidFill>
              </a:rPr>
              <a:t>m</a:t>
            </a:r>
            <a:endParaRPr lang="en-US" sz="3200" dirty="0" smtClean="0">
              <a:solidFill>
                <a:srgbClr val="000090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mechanical precision: 200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aseline="0" dirty="0" smtClean="0">
                <a:solidFill>
                  <a:srgbClr val="000090"/>
                </a:solidFill>
              </a:rPr>
              <a:t>100 kV</a:t>
            </a:r>
            <a:r>
              <a:rPr lang="en-US" sz="3200" dirty="0" smtClean="0">
                <a:solidFill>
                  <a:srgbClr val="000090"/>
                </a:solidFill>
              </a:rPr>
              <a:t> in central electrode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Cooling everywhere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>
                <a:solidFill>
                  <a:srgbClr val="000090"/>
                </a:solidFill>
              </a:rPr>
              <a:t>Wire chambers with pad readout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Ne-CO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(-N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noProof="0" dirty="0" smtClean="0">
                <a:solidFill>
                  <a:srgbClr val="000090"/>
                </a:solidFill>
              </a:rPr>
              <a:t>Designed for </a:t>
            </a:r>
            <a:r>
              <a:rPr lang="en-US" sz="3200" noProof="0" dirty="0" err="1" smtClean="0">
                <a:solidFill>
                  <a:srgbClr val="000090"/>
                </a:solidFill>
              </a:rPr>
              <a:t>dN</a:t>
            </a:r>
            <a:r>
              <a:rPr lang="en-US" sz="3200" noProof="0" dirty="0" smtClean="0">
                <a:solidFill>
                  <a:srgbClr val="000090"/>
                </a:solidFill>
              </a:rPr>
              <a:t>/</a:t>
            </a:r>
            <a:r>
              <a:rPr lang="en-US" sz="3200" noProof="0" dirty="0" err="1" smtClean="0">
                <a:solidFill>
                  <a:srgbClr val="000090"/>
                </a:solidFill>
              </a:rPr>
              <a:t>dy</a:t>
            </a:r>
            <a:r>
              <a:rPr lang="en-US" sz="3200" noProof="0" dirty="0" smtClean="0">
                <a:solidFill>
                  <a:srgbClr val="000090"/>
                </a:solidFill>
              </a:rPr>
              <a:t> = 8000 (now 1600) and 200 Hz readout rate </a:t>
            </a:r>
            <a:r>
              <a:rPr lang="en-US" sz="3200" noProof="0" dirty="0" err="1" smtClean="0">
                <a:solidFill>
                  <a:srgbClr val="000090"/>
                </a:solidFill>
              </a:rPr>
              <a:t>Pb</a:t>
            </a:r>
            <a:r>
              <a:rPr lang="en-US" sz="3200" dirty="0" smtClean="0">
                <a:solidFill>
                  <a:srgbClr val="000090"/>
                </a:solidFill>
              </a:rPr>
              <a:t>-</a:t>
            </a:r>
            <a:r>
              <a:rPr lang="en-US" sz="3200" dirty="0" err="1" smtClean="0">
                <a:solidFill>
                  <a:srgbClr val="000090"/>
                </a:solidFill>
              </a:rPr>
              <a:t>Pb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39D1-8BE0-6342-BC92-B106FC690EF7}" type="slidenum">
              <a:rPr lang="en-US" smtClean="0"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Garabatos, HLT Physics meeting, Frascati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24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7DFF"/>
                </a:solidFill>
              </a:rPr>
              <a:t>Conclusions</a:t>
            </a:r>
            <a:endParaRPr lang="en-US" dirty="0">
              <a:solidFill>
                <a:srgbClr val="FD7D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Use existing Field Cage with GEM readout and new electronics for continuous readout in </a:t>
            </a:r>
            <a:r>
              <a:rPr lang="en-US" dirty="0" err="1" smtClean="0">
                <a:solidFill>
                  <a:srgbClr val="000090"/>
                </a:solidFill>
              </a:rPr>
              <a:t>Pb-Pb</a:t>
            </a:r>
            <a:r>
              <a:rPr lang="en-US" dirty="0" smtClean="0">
                <a:solidFill>
                  <a:srgbClr val="000090"/>
                </a:solidFill>
              </a:rPr>
              <a:t> at 50 kHz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Start tests now; put a prototype in the experiment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Staying with the current, slow gas would save short-term R&amp;D on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ion mobility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‘PRF’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c</a:t>
            </a:r>
            <a:r>
              <a:rPr lang="en-US" dirty="0" smtClean="0">
                <a:solidFill>
                  <a:srgbClr val="000090"/>
                </a:solidFill>
              </a:rPr>
              <a:t>ompatibility with materials and water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e</a:t>
            </a:r>
            <a:r>
              <a:rPr lang="en-US" dirty="0" smtClean="0">
                <a:solidFill>
                  <a:srgbClr val="000090"/>
                </a:solidFill>
              </a:rPr>
              <a:t>lectron attachment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Start search for collaborators now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7DFF"/>
                </a:solidFill>
              </a:rPr>
              <a:t>BACKUP SLIDES</a:t>
            </a:r>
            <a:endParaRPr lang="en-US" dirty="0">
              <a:solidFill>
                <a:srgbClr val="FD7D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1293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D7DFF"/>
                </a:solidFill>
              </a:rPr>
              <a:t>GEM with Ne-CO</a:t>
            </a:r>
            <a:r>
              <a:rPr lang="en-US" sz="3200" baseline="-25000" dirty="0" smtClean="0">
                <a:solidFill>
                  <a:srgbClr val="FD7DFF"/>
                </a:solidFill>
              </a:rPr>
              <a:t>2</a:t>
            </a:r>
            <a:r>
              <a:rPr lang="en-US" sz="3200" dirty="0" smtClean="0">
                <a:solidFill>
                  <a:srgbClr val="FD7DFF"/>
                </a:solidFill>
              </a:rPr>
              <a:t> – Space-charge distortions</a:t>
            </a:r>
            <a:endParaRPr lang="en-US" sz="3200" baseline="-25000" dirty="0">
              <a:solidFill>
                <a:srgbClr val="FD7D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199" y="1246171"/>
            <a:ext cx="8468793" cy="44018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23257" y="5756831"/>
            <a:ext cx="482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50 kHz </a:t>
            </a:r>
            <a:r>
              <a:rPr lang="en-US" dirty="0" err="1" smtClean="0">
                <a:solidFill>
                  <a:srgbClr val="000090"/>
                </a:solidFill>
              </a:rPr>
              <a:t>Pb-Pb</a:t>
            </a:r>
            <a:r>
              <a:rPr lang="en-US" dirty="0" smtClean="0">
                <a:solidFill>
                  <a:srgbClr val="000090"/>
                </a:solidFill>
              </a:rPr>
              <a:t>, 4 ions leakage per primary electron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6788" y="5647995"/>
            <a:ext cx="135179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Rossegger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777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D7DFF"/>
                </a:solidFill>
              </a:rPr>
              <a:t>GEM with Ne-CF</a:t>
            </a:r>
            <a:r>
              <a:rPr lang="en-US" sz="3200" baseline="-25000" dirty="0">
                <a:solidFill>
                  <a:srgbClr val="FD7DFF"/>
                </a:solidFill>
              </a:rPr>
              <a:t>4</a:t>
            </a:r>
            <a:r>
              <a:rPr lang="en-US" sz="3200" dirty="0" smtClean="0">
                <a:solidFill>
                  <a:srgbClr val="FD7DFF"/>
                </a:solidFill>
              </a:rPr>
              <a:t> – Space-charge distortions</a:t>
            </a:r>
            <a:endParaRPr lang="en-US" sz="3200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23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035" y="1591256"/>
            <a:ext cx="8638074" cy="43656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19606" y="5923252"/>
            <a:ext cx="482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50 kHz </a:t>
            </a:r>
            <a:r>
              <a:rPr lang="en-US" dirty="0" err="1" smtClean="0">
                <a:solidFill>
                  <a:srgbClr val="000090"/>
                </a:solidFill>
              </a:rPr>
              <a:t>Pb-Pb</a:t>
            </a:r>
            <a:r>
              <a:rPr lang="en-US" dirty="0" smtClean="0">
                <a:solidFill>
                  <a:srgbClr val="000090"/>
                </a:solidFill>
              </a:rPr>
              <a:t>, 4 ions leakage per primary electron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86788" y="5647995"/>
            <a:ext cx="135179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Rossegger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5F3"/>
                </a:solidFill>
              </a:rPr>
              <a:t>Ion mobility in </a:t>
            </a:r>
            <a:r>
              <a:rPr lang="en-US" dirty="0" err="1" smtClean="0">
                <a:solidFill>
                  <a:srgbClr val="FF65F3"/>
                </a:solidFill>
              </a:rPr>
              <a:t>Ar</a:t>
            </a:r>
            <a:r>
              <a:rPr lang="en-US" dirty="0" smtClean="0">
                <a:solidFill>
                  <a:srgbClr val="FF65F3"/>
                </a:solidFill>
              </a:rPr>
              <a:t> and Ne</a:t>
            </a:r>
            <a:endParaRPr lang="en-US" dirty="0">
              <a:solidFill>
                <a:srgbClr val="FF65F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8051770" cy="4056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2524" y="5894552"/>
            <a:ext cx="748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No information found on ion mobility of Ne-CF</a:t>
            </a:r>
            <a:r>
              <a:rPr lang="en-US" baseline="-25000" dirty="0" smtClean="0">
                <a:solidFill>
                  <a:srgbClr val="000090"/>
                </a:solidFill>
              </a:rPr>
              <a:t>4</a:t>
            </a:r>
            <a:r>
              <a:rPr lang="en-US" dirty="0" smtClean="0">
                <a:solidFill>
                  <a:srgbClr val="000090"/>
                </a:solidFill>
              </a:rPr>
              <a:t> mixtures. It must be measured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1B837-E5FA-DB43-9C96-AABDAA24E9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7" y="8760"/>
            <a:ext cx="9145217" cy="685181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39D1-8BE0-6342-BC92-B106FC690EF7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Garabatos, HLT Physics meeting, Frascati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9750" y="6381750"/>
            <a:ext cx="2376488" cy="268288"/>
          </a:xfrm>
        </p:spPr>
        <p:txBody>
          <a:bodyPr/>
          <a:lstStyle/>
          <a:p>
            <a:r>
              <a:rPr lang="en-US" smtClean="0"/>
              <a:t>February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3575" y="6381750"/>
            <a:ext cx="3455988" cy="215900"/>
          </a:xfrm>
        </p:spPr>
        <p:txBody>
          <a:bodyPr/>
          <a:lstStyle/>
          <a:p>
            <a:r>
              <a:rPr lang="en-US" smtClean="0"/>
              <a:t>C. Garabatos, HLT Physics meeting,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08850" y="6381750"/>
            <a:ext cx="1412875" cy="268288"/>
          </a:xfrm>
        </p:spPr>
        <p:txBody>
          <a:bodyPr/>
          <a:lstStyle/>
          <a:p>
            <a:fld id="{E1EC0A00-ABC2-7443-98E0-58E64F920A9D}" type="slidenum">
              <a:rPr lang="en-GB"/>
              <a:pPr/>
              <a:t>4</a:t>
            </a:fld>
            <a:endParaRPr lang="en-GB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98525" y="331788"/>
            <a:ext cx="69135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Challenging requirements for the gas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5650" y="1268413"/>
            <a:ext cx="1736725" cy="720725"/>
          </a:xfrm>
          <a:prstGeom prst="rect">
            <a:avLst/>
          </a:prstGeom>
          <a:solidFill>
            <a:srgbClr val="FFCC00">
              <a:alpha val="50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High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Multiplicities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527550" y="1274763"/>
            <a:ext cx="1557338" cy="720725"/>
          </a:xfrm>
          <a:prstGeom prst="rect">
            <a:avLst/>
          </a:prstGeom>
          <a:solidFill>
            <a:srgbClr val="FFCC00">
              <a:alpha val="50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Momentum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Resolution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771775" y="1271588"/>
            <a:ext cx="1389063" cy="720725"/>
          </a:xfrm>
          <a:prstGeom prst="rect">
            <a:avLst/>
          </a:prstGeom>
          <a:solidFill>
            <a:srgbClr val="FFCC00">
              <a:alpha val="50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High Rate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(200 Hz)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511925" y="1271588"/>
            <a:ext cx="1516063" cy="720725"/>
          </a:xfrm>
          <a:prstGeom prst="rect">
            <a:avLst/>
          </a:prstGeom>
          <a:solidFill>
            <a:srgbClr val="FFCC00">
              <a:alpha val="50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dE/dx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Resolution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61938" y="2636838"/>
            <a:ext cx="1573212" cy="720725"/>
          </a:xfrm>
          <a:prstGeom prst="rect">
            <a:avLst/>
          </a:prstGeom>
          <a:solidFill>
            <a:srgbClr val="3366FF">
              <a:alpha val="50000"/>
            </a:srgbClr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Occupancy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2 track res.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092325" y="2636838"/>
            <a:ext cx="1543050" cy="720725"/>
          </a:xfrm>
          <a:prstGeom prst="rect">
            <a:avLst/>
          </a:prstGeom>
          <a:solidFill>
            <a:srgbClr val="3366FF">
              <a:alpha val="50000"/>
            </a:srgbClr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Field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Distortions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480050" y="2636838"/>
            <a:ext cx="1444625" cy="720725"/>
          </a:xfrm>
          <a:prstGeom prst="rect">
            <a:avLst/>
          </a:prstGeom>
          <a:solidFill>
            <a:srgbClr val="3366FF">
              <a:alpha val="50000"/>
            </a:srgbClr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Multiple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Scattering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773488" y="2636838"/>
            <a:ext cx="1528762" cy="720725"/>
          </a:xfrm>
          <a:prstGeom prst="rect">
            <a:avLst/>
          </a:prstGeom>
          <a:solidFill>
            <a:srgbClr val="3366FF">
              <a:alpha val="50000"/>
            </a:srgbClr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Drift speed</a:t>
            </a:r>
            <a:endParaRPr lang="en-GB" sz="2000" b="1" baseline="-25000">
              <a:solidFill>
                <a:schemeClr val="accent2"/>
              </a:solidFill>
            </a:endParaRP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(max. HV)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7207250" y="2636838"/>
            <a:ext cx="1035050" cy="720725"/>
          </a:xfrm>
          <a:prstGeom prst="rect">
            <a:avLst/>
          </a:prstGeom>
          <a:solidFill>
            <a:srgbClr val="3366FF">
              <a:alpha val="50000"/>
            </a:srgbClr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Signal/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Noise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258888" y="3860800"/>
            <a:ext cx="952500" cy="415925"/>
          </a:xfrm>
          <a:prstGeom prst="rect">
            <a:avLst/>
          </a:prstGeom>
          <a:solidFill>
            <a:srgbClr val="969696">
              <a:alpha val="50000"/>
            </a:srgbClr>
          </a:solidFill>
          <a:ln w="1905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Argon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2528888" y="4021138"/>
            <a:ext cx="839787" cy="415925"/>
          </a:xfrm>
          <a:prstGeom prst="rect">
            <a:avLst/>
          </a:prstGeom>
          <a:solidFill>
            <a:srgbClr val="969696">
              <a:alpha val="50000"/>
            </a:srgbClr>
          </a:solidFill>
          <a:ln w="1905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Neon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156325" y="3949700"/>
            <a:ext cx="1927225" cy="415925"/>
          </a:xfrm>
          <a:prstGeom prst="rect">
            <a:avLst/>
          </a:prstGeom>
          <a:solidFill>
            <a:srgbClr val="969696">
              <a:alpha val="50000"/>
            </a:srgbClr>
          </a:solidFill>
          <a:ln w="1905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hlink"/>
                </a:solidFill>
              </a:rPr>
              <a:t>Hydrocarbons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3608388" y="3933825"/>
            <a:ext cx="676275" cy="415925"/>
          </a:xfrm>
          <a:prstGeom prst="rect">
            <a:avLst/>
          </a:prstGeom>
          <a:solidFill>
            <a:srgbClr val="969696">
              <a:alpha val="50000"/>
            </a:srgbClr>
          </a:solidFill>
          <a:ln w="1905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hlink"/>
                </a:solidFill>
              </a:rPr>
              <a:t>CO</a:t>
            </a:r>
            <a:r>
              <a:rPr lang="en-GB" sz="2000" b="1" baseline="-25000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5148263" y="4149725"/>
            <a:ext cx="635000" cy="415925"/>
          </a:xfrm>
          <a:prstGeom prst="rect">
            <a:avLst/>
          </a:prstGeom>
          <a:solidFill>
            <a:srgbClr val="969696">
              <a:alpha val="50000"/>
            </a:srgbClr>
          </a:solidFill>
          <a:ln w="1905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hlink"/>
                </a:solidFill>
              </a:rPr>
              <a:t>CF</a:t>
            </a:r>
            <a:r>
              <a:rPr lang="en-GB" sz="2000" b="1" baseline="-25000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867400" y="4724400"/>
            <a:ext cx="1152525" cy="431800"/>
          </a:xfrm>
          <a:prstGeom prst="ellipse">
            <a:avLst/>
          </a:prstGeom>
          <a:solidFill>
            <a:srgbClr val="FF6600">
              <a:alpha val="50000"/>
            </a:srgbClr>
          </a:solidFill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="1"/>
              <a:t>Ageing</a:t>
            </a: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6732588" y="5084763"/>
            <a:ext cx="1439862" cy="503237"/>
          </a:xfrm>
          <a:prstGeom prst="ellipse">
            <a:avLst/>
          </a:prstGeom>
          <a:solidFill>
            <a:srgbClr val="FF6600">
              <a:alpha val="50000"/>
            </a:srgbClr>
          </a:solidFill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="1"/>
              <a:t>Flammability</a:t>
            </a: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7667625" y="4581525"/>
            <a:ext cx="1225550" cy="431800"/>
          </a:xfrm>
          <a:prstGeom prst="ellipse">
            <a:avLst/>
          </a:prstGeom>
          <a:solidFill>
            <a:srgbClr val="FF6600">
              <a:alpha val="50000"/>
            </a:srgbClr>
          </a:solidFill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="1"/>
              <a:t>Neutrons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833438" y="5588000"/>
            <a:ext cx="2009775" cy="720725"/>
          </a:xfrm>
          <a:prstGeom prst="rect">
            <a:avLst/>
          </a:prstGeom>
          <a:solidFill>
            <a:srgbClr val="FF99CC">
              <a:alpha val="50000"/>
            </a:srgbClr>
          </a:solidFill>
          <a:ln w="19050">
            <a:solidFill>
              <a:srgbClr val="FF3399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Concentration: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90-</a:t>
            </a:r>
            <a:r>
              <a:rPr lang="en-GB" sz="2000" b="1">
                <a:solidFill>
                  <a:schemeClr val="hlink"/>
                </a:solidFill>
              </a:rPr>
              <a:t>10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3059113" y="5445125"/>
            <a:ext cx="998537" cy="720725"/>
          </a:xfrm>
          <a:prstGeom prst="rect">
            <a:avLst/>
          </a:prstGeom>
          <a:solidFill>
            <a:srgbClr val="FF99CC">
              <a:alpha val="50000"/>
            </a:srgbClr>
          </a:solidFill>
          <a:ln w="19050">
            <a:solidFill>
              <a:srgbClr val="FF3399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Gain: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2 </a:t>
            </a:r>
            <a:r>
              <a:rPr lang="en-US" sz="2000" b="1">
                <a:solidFill>
                  <a:schemeClr val="accent2"/>
                </a:solidFill>
                <a:latin typeface="Symbol" charset="2"/>
                <a:sym typeface="Symbol" charset="2"/>
              </a:rPr>
              <a:t>´</a:t>
            </a:r>
            <a:r>
              <a:rPr lang="en-GB" sz="2000" b="1">
                <a:solidFill>
                  <a:schemeClr val="accent2"/>
                </a:solidFill>
              </a:rPr>
              <a:t> 10</a:t>
            </a:r>
            <a:r>
              <a:rPr lang="en-GB" sz="2000" b="1" baseline="3000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5076825" y="5157788"/>
            <a:ext cx="863600" cy="649287"/>
          </a:xfrm>
          <a:prstGeom prst="ellipse">
            <a:avLst/>
          </a:prstGeom>
          <a:solidFill>
            <a:srgbClr val="FF6600">
              <a:alpha val="50000"/>
            </a:srgbClr>
          </a:solidFill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70000"/>
              </a:lnSpc>
            </a:pPr>
            <a:r>
              <a:rPr lang="en-GB" b="1"/>
              <a:t>?</a:t>
            </a:r>
          </a:p>
          <a:p>
            <a:pPr algn="ctr">
              <a:lnSpc>
                <a:spcPct val="70000"/>
              </a:lnSpc>
            </a:pPr>
            <a:r>
              <a:rPr lang="en-GB" b="1"/>
              <a:t>???</a:t>
            </a:r>
          </a:p>
          <a:p>
            <a:pPr algn="ctr">
              <a:lnSpc>
                <a:spcPct val="70000"/>
              </a:lnSpc>
            </a:pPr>
            <a:r>
              <a:rPr lang="en-GB" b="1"/>
              <a:t>?</a:t>
            </a:r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 flipH="1">
            <a:off x="1042988" y="2060575"/>
            <a:ext cx="433387" cy="504825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1763713" y="2060575"/>
            <a:ext cx="792162" cy="504825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 flipH="1">
            <a:off x="2916238" y="2060575"/>
            <a:ext cx="431800" cy="504825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>
            <a:off x="3492500" y="2060575"/>
            <a:ext cx="1079500" cy="504825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5292725" y="2060575"/>
            <a:ext cx="863600" cy="504825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5508625" y="2060575"/>
            <a:ext cx="2016125" cy="504825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7235825" y="2060575"/>
            <a:ext cx="431800" cy="504825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207963" y="4579938"/>
            <a:ext cx="1627187" cy="720725"/>
          </a:xfrm>
          <a:prstGeom prst="rect">
            <a:avLst/>
          </a:prstGeom>
          <a:solidFill>
            <a:srgbClr val="3366FF">
              <a:alpha val="50000"/>
            </a:srgbClr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>
                <a:solidFill>
                  <a:schemeClr val="accent2"/>
                </a:solidFill>
              </a:rPr>
              <a:t>Small pads:</a:t>
            </a:r>
          </a:p>
          <a:p>
            <a:pPr algn="ctr"/>
            <a:r>
              <a:rPr lang="en-GB" sz="2000" b="1">
                <a:solidFill>
                  <a:schemeClr val="accent2"/>
                </a:solidFill>
              </a:rPr>
              <a:t>4 </a:t>
            </a:r>
            <a:r>
              <a:rPr lang="en-US" sz="2000" b="1">
                <a:solidFill>
                  <a:schemeClr val="accent2"/>
                </a:solidFill>
                <a:latin typeface="Symbol" charset="2"/>
                <a:sym typeface="Symbol" charset="2"/>
              </a:rPr>
              <a:t>´</a:t>
            </a:r>
            <a:r>
              <a:rPr lang="en-GB" sz="2000" b="1">
                <a:solidFill>
                  <a:schemeClr val="accent2"/>
                </a:solidFill>
              </a:rPr>
              <a:t> 7.5 mm</a:t>
            </a:r>
            <a:r>
              <a:rPr lang="en-GB" sz="2000" b="1" baseline="3000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auto">
          <a:xfrm flipH="1">
            <a:off x="755650" y="3429000"/>
            <a:ext cx="0" cy="1081088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7" name="AutoShape 40"/>
          <p:cNvCxnSpPr>
            <a:cxnSpLocks noChangeShapeType="1"/>
            <a:stCxn id="17" idx="0"/>
            <a:endCxn id="14" idx="2"/>
          </p:cNvCxnSpPr>
          <p:nvPr/>
        </p:nvCxnSpPr>
        <p:spPr bwMode="auto">
          <a:xfrm rot="16200000">
            <a:off x="3726657" y="1375569"/>
            <a:ext cx="484187" cy="4467225"/>
          </a:xfrm>
          <a:prstGeom prst="curvedConnector3">
            <a:avLst>
              <a:gd name="adj1" fmla="val 49838"/>
            </a:avLst>
          </a:prstGeom>
          <a:noFill/>
          <a:ln w="25400">
            <a:solidFill>
              <a:srgbClr val="FF0000"/>
            </a:solidFill>
            <a:round/>
            <a:headEnd type="triangle" w="med" len="lg"/>
            <a:tailEnd type="none" w="med" len="lg"/>
          </a:ln>
          <a:effectLst/>
        </p:spPr>
      </p:cxnSp>
      <p:grpSp>
        <p:nvGrpSpPr>
          <p:cNvPr id="38" name="Group 44"/>
          <p:cNvGrpSpPr>
            <a:grpSpLocks/>
          </p:cNvGrpSpPr>
          <p:nvPr/>
        </p:nvGrpSpPr>
        <p:grpSpPr bwMode="auto">
          <a:xfrm>
            <a:off x="1331913" y="3789363"/>
            <a:ext cx="792162" cy="504825"/>
            <a:chOff x="1610" y="2976"/>
            <a:chExt cx="499" cy="318"/>
          </a:xfrm>
        </p:grpSpPr>
        <p:sp>
          <p:nvSpPr>
            <p:cNvPr id="39" name="Line 42"/>
            <p:cNvSpPr>
              <a:spLocks noChangeShapeType="1"/>
            </p:cNvSpPr>
            <p:nvPr/>
          </p:nvSpPr>
          <p:spPr bwMode="auto">
            <a:xfrm>
              <a:off x="1610" y="3022"/>
              <a:ext cx="499" cy="2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43"/>
            <p:cNvSpPr>
              <a:spLocks noChangeShapeType="1"/>
            </p:cNvSpPr>
            <p:nvPr/>
          </p:nvSpPr>
          <p:spPr bwMode="auto">
            <a:xfrm flipV="1">
              <a:off x="1610" y="2976"/>
              <a:ext cx="454" cy="31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5"/>
          <p:cNvGrpSpPr>
            <a:grpSpLocks/>
          </p:cNvGrpSpPr>
          <p:nvPr/>
        </p:nvGrpSpPr>
        <p:grpSpPr bwMode="auto">
          <a:xfrm>
            <a:off x="5075238" y="4148138"/>
            <a:ext cx="792162" cy="504825"/>
            <a:chOff x="1610" y="2976"/>
            <a:chExt cx="499" cy="318"/>
          </a:xfrm>
        </p:grpSpPr>
        <p:sp>
          <p:nvSpPr>
            <p:cNvPr id="42" name="Line 46"/>
            <p:cNvSpPr>
              <a:spLocks noChangeShapeType="1"/>
            </p:cNvSpPr>
            <p:nvPr/>
          </p:nvSpPr>
          <p:spPr bwMode="auto">
            <a:xfrm>
              <a:off x="1610" y="3022"/>
              <a:ext cx="499" cy="2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47"/>
            <p:cNvSpPr>
              <a:spLocks noChangeShapeType="1"/>
            </p:cNvSpPr>
            <p:nvPr/>
          </p:nvSpPr>
          <p:spPr bwMode="auto">
            <a:xfrm flipV="1">
              <a:off x="1610" y="2976"/>
              <a:ext cx="454" cy="31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8"/>
          <p:cNvGrpSpPr>
            <a:grpSpLocks/>
          </p:cNvGrpSpPr>
          <p:nvPr/>
        </p:nvGrpSpPr>
        <p:grpSpPr bwMode="auto">
          <a:xfrm>
            <a:off x="6732588" y="3860800"/>
            <a:ext cx="792162" cy="504825"/>
            <a:chOff x="1610" y="2976"/>
            <a:chExt cx="499" cy="318"/>
          </a:xfrm>
        </p:grpSpPr>
        <p:sp>
          <p:nvSpPr>
            <p:cNvPr id="45" name="Line 49"/>
            <p:cNvSpPr>
              <a:spLocks noChangeShapeType="1"/>
            </p:cNvSpPr>
            <p:nvPr/>
          </p:nvSpPr>
          <p:spPr bwMode="auto">
            <a:xfrm>
              <a:off x="1610" y="3022"/>
              <a:ext cx="499" cy="2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50"/>
            <p:cNvSpPr>
              <a:spLocks noChangeShapeType="1"/>
            </p:cNvSpPr>
            <p:nvPr/>
          </p:nvSpPr>
          <p:spPr bwMode="auto">
            <a:xfrm flipV="1">
              <a:off x="1610" y="2976"/>
              <a:ext cx="454" cy="31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Line 52"/>
          <p:cNvSpPr>
            <a:spLocks noChangeShapeType="1"/>
          </p:cNvSpPr>
          <p:nvPr/>
        </p:nvSpPr>
        <p:spPr bwMode="auto">
          <a:xfrm flipV="1">
            <a:off x="5508625" y="4581525"/>
            <a:ext cx="0" cy="503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Line 53"/>
          <p:cNvSpPr>
            <a:spLocks noChangeShapeType="1"/>
          </p:cNvSpPr>
          <p:nvPr/>
        </p:nvSpPr>
        <p:spPr bwMode="auto">
          <a:xfrm flipH="1" flipV="1">
            <a:off x="7235825" y="4437063"/>
            <a:ext cx="144463" cy="5762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Line 54"/>
          <p:cNvSpPr>
            <a:spLocks noChangeShapeType="1"/>
          </p:cNvSpPr>
          <p:nvPr/>
        </p:nvSpPr>
        <p:spPr bwMode="auto">
          <a:xfrm flipH="1" flipV="1">
            <a:off x="7380288" y="4437063"/>
            <a:ext cx="431800" cy="1444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55"/>
          <p:cNvSpPr>
            <a:spLocks noChangeShapeType="1"/>
          </p:cNvSpPr>
          <p:nvPr/>
        </p:nvSpPr>
        <p:spPr bwMode="auto">
          <a:xfrm flipV="1">
            <a:off x="6588125" y="4437063"/>
            <a:ext cx="504825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1" name="AutoShape 57"/>
          <p:cNvCxnSpPr>
            <a:cxnSpLocks noChangeShapeType="1"/>
            <a:stCxn id="15" idx="2"/>
            <a:endCxn id="25" idx="0"/>
          </p:cNvCxnSpPr>
          <p:nvPr/>
        </p:nvCxnSpPr>
        <p:spPr bwMode="auto">
          <a:xfrm rot="5400000">
            <a:off x="2082800" y="3122613"/>
            <a:ext cx="2211387" cy="2700338"/>
          </a:xfrm>
          <a:prstGeom prst="curvedConnector3">
            <a:avLst>
              <a:gd name="adj1" fmla="val 88222"/>
            </a:avLst>
          </a:prstGeom>
          <a:noFill/>
          <a:ln w="25400">
            <a:solidFill>
              <a:srgbClr val="800000"/>
            </a:solidFill>
            <a:round/>
            <a:headEnd/>
            <a:tailEnd type="triangle" w="med" len="lg"/>
          </a:ln>
          <a:effectLst/>
        </p:spPr>
      </p:cxnSp>
      <p:cxnSp>
        <p:nvCxnSpPr>
          <p:cNvPr id="52" name="AutoShape 62"/>
          <p:cNvCxnSpPr>
            <a:cxnSpLocks noChangeShapeType="1"/>
          </p:cNvCxnSpPr>
          <p:nvPr/>
        </p:nvCxnSpPr>
        <p:spPr bwMode="auto">
          <a:xfrm rot="16200000">
            <a:off x="4899818" y="2380457"/>
            <a:ext cx="2068513" cy="4165600"/>
          </a:xfrm>
          <a:prstGeom prst="curvedConnector3">
            <a:avLst>
              <a:gd name="adj1" fmla="val 76745"/>
            </a:avLst>
          </a:prstGeom>
          <a:noFill/>
          <a:ln w="25400">
            <a:solidFill>
              <a:srgbClr val="FF6600"/>
            </a:solidFill>
            <a:round/>
            <a:headEnd type="triangle" w="med" len="lg"/>
            <a:tailEnd/>
          </a:ln>
          <a:effectLst/>
        </p:spPr>
      </p:cxnSp>
      <p:cxnSp>
        <p:nvCxnSpPr>
          <p:cNvPr id="53" name="AutoShape 64"/>
          <p:cNvCxnSpPr>
            <a:cxnSpLocks noChangeShapeType="1"/>
            <a:endCxn id="20" idx="2"/>
          </p:cNvCxnSpPr>
          <p:nvPr/>
        </p:nvCxnSpPr>
        <p:spPr bwMode="auto">
          <a:xfrm rot="16200000">
            <a:off x="3464719" y="4602956"/>
            <a:ext cx="725488" cy="238125"/>
          </a:xfrm>
          <a:prstGeom prst="curvedConnector3">
            <a:avLst>
              <a:gd name="adj1" fmla="val 50546"/>
            </a:avLst>
          </a:prstGeom>
          <a:noFill/>
          <a:ln w="25400">
            <a:solidFill>
              <a:srgbClr val="800000"/>
            </a:solidFill>
            <a:round/>
            <a:headEnd type="triangle" w="med" len="med"/>
            <a:tailEnd/>
          </a:ln>
          <a:effectLst/>
        </p:spPr>
      </p:cxnSp>
      <p:cxnSp>
        <p:nvCxnSpPr>
          <p:cNvPr id="54" name="AutoShape 65"/>
          <p:cNvCxnSpPr>
            <a:cxnSpLocks noChangeShapeType="1"/>
            <a:stCxn id="18" idx="2"/>
          </p:cNvCxnSpPr>
          <p:nvPr/>
        </p:nvCxnSpPr>
        <p:spPr bwMode="auto">
          <a:xfrm rot="16200000" flipH="1">
            <a:off x="2973387" y="4422776"/>
            <a:ext cx="638175" cy="685800"/>
          </a:xfrm>
          <a:prstGeom prst="curvedConnector2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55" name="AutoShape 66"/>
          <p:cNvCxnSpPr>
            <a:cxnSpLocks noChangeShapeType="1"/>
            <a:stCxn id="17" idx="0"/>
            <a:endCxn id="13" idx="2"/>
          </p:cNvCxnSpPr>
          <p:nvPr/>
        </p:nvCxnSpPr>
        <p:spPr bwMode="auto">
          <a:xfrm rot="16200000">
            <a:off x="2057400" y="3044826"/>
            <a:ext cx="484187" cy="1128712"/>
          </a:xfrm>
          <a:prstGeom prst="curvedConnector3">
            <a:avLst>
              <a:gd name="adj1" fmla="val 49838"/>
            </a:avLst>
          </a:prstGeom>
          <a:noFill/>
          <a:ln w="25400">
            <a:solidFill>
              <a:srgbClr val="FF0000"/>
            </a:solidFill>
            <a:round/>
            <a:headEnd type="triangle" w="med" len="lg"/>
            <a:tailEnd/>
          </a:ln>
          <a:effectLst/>
        </p:spPr>
      </p:cxnSp>
      <p:cxnSp>
        <p:nvCxnSpPr>
          <p:cNvPr id="56" name="AutoShape 67"/>
          <p:cNvCxnSpPr>
            <a:cxnSpLocks noChangeShapeType="1"/>
            <a:stCxn id="35" idx="3"/>
            <a:endCxn id="26" idx="0"/>
          </p:cNvCxnSpPr>
          <p:nvPr/>
        </p:nvCxnSpPr>
        <p:spPr bwMode="auto">
          <a:xfrm>
            <a:off x="1844675" y="4940300"/>
            <a:ext cx="1714500" cy="495300"/>
          </a:xfrm>
          <a:prstGeom prst="curvedConnector2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lg"/>
          </a:ln>
          <a:effectLst/>
        </p:spPr>
      </p:cxnSp>
      <p:sp>
        <p:nvSpPr>
          <p:cNvPr id="57" name="Line 68"/>
          <p:cNvSpPr>
            <a:spLocks noChangeShapeType="1"/>
          </p:cNvSpPr>
          <p:nvPr/>
        </p:nvSpPr>
        <p:spPr bwMode="auto">
          <a:xfrm flipV="1">
            <a:off x="2843213" y="5805488"/>
            <a:ext cx="215900" cy="71437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 type="triangle" w="med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36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0121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69F8"/>
                </a:solidFill>
              </a:rPr>
              <a:t>Gas dependencies: calibration challenge</a:t>
            </a:r>
            <a:endParaRPr lang="en-US" sz="3600" dirty="0">
              <a:solidFill>
                <a:srgbClr val="FF69F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Garabatos, HLT Physics meeting, Frascati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39D1-8BE0-6342-BC92-B106FC690EF7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Group 33"/>
          <p:cNvGraphicFramePr>
            <a:graphicFrameLocks/>
          </p:cNvGraphicFramePr>
          <p:nvPr/>
        </p:nvGraphicFramePr>
        <p:xfrm>
          <a:off x="1187450" y="1068199"/>
          <a:ext cx="6840538" cy="2741778"/>
        </p:xfrm>
        <a:graphic>
          <a:graphicData uri="http://schemas.openxmlformats.org/drawingml/2006/table">
            <a:tbl>
              <a:tblPr/>
              <a:tblGrid>
                <a:gridCol w="2605088"/>
                <a:gridCol w="2254250"/>
                <a:gridCol w="1981200"/>
              </a:tblGrid>
              <a:tr h="5049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Drift velocity</a:t>
                      </a:r>
                      <a:endParaRPr kumimoji="0" lang="en-GB" sz="2400" b="1" i="1" u="none" strike="noStrike" cap="none" normalizeH="0" baseline="-2500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90-</a:t>
                      </a:r>
                      <a:r>
                        <a:rPr kumimoji="0" lang="en-GB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GB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90-10-5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Temperature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+0.37 % / K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+0.34 % / K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Pressure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-0.15 % / mbar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-0.15 % / mbar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CO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concentration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-7.6 % / %CO</a:t>
                      </a:r>
                      <a:r>
                        <a:rPr kumimoji="0" lang="en-GB" sz="2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-6.4 % / %CO</a:t>
                      </a:r>
                      <a:r>
                        <a:rPr kumimoji="0" lang="en-GB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contamination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-1 % / %N</a:t>
                      </a:r>
                      <a:r>
                        <a:rPr kumimoji="0" lang="en-GB" sz="2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-1 % / %N</a:t>
                      </a:r>
                      <a:r>
                        <a:rPr kumimoji="0" lang="en-GB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33"/>
          <p:cNvGraphicFramePr>
            <a:graphicFrameLocks noGrp="1"/>
          </p:cNvGraphicFramePr>
          <p:nvPr/>
        </p:nvGraphicFramePr>
        <p:xfrm>
          <a:off x="1187450" y="3953563"/>
          <a:ext cx="6861713" cy="2451675"/>
        </p:xfrm>
        <a:graphic>
          <a:graphicData uri="http://schemas.openxmlformats.org/drawingml/2006/table">
            <a:tbl>
              <a:tblPr/>
              <a:tblGrid>
                <a:gridCol w="2549874"/>
                <a:gridCol w="2306132"/>
                <a:gridCol w="2005707"/>
              </a:tblGrid>
              <a:tr h="3216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Gain</a:t>
                      </a:r>
                      <a:endParaRPr kumimoji="0" lang="en-US" sz="2400" b="1" i="1" u="none" strike="noStrike" cap="none" normalizeH="0" baseline="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90-</a:t>
                      </a:r>
                      <a:r>
                        <a:rPr kumimoji="0" lang="en-GB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GB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90-10-5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Temperature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+0.9 % / K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? % / K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6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Pressure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-0.34 % / mbar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? % / mbar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CO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concentration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+67, -20 % / %CO</a:t>
                      </a:r>
                      <a:r>
                        <a:rPr kumimoji="0" lang="en-GB" sz="2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+17, -14 % / %CO</a:t>
                      </a:r>
                      <a:r>
                        <a:rPr kumimoji="0" lang="en-GB" sz="2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en-GB" sz="20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GB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contamination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+34 % / %N</a:t>
                      </a:r>
                      <a:r>
                        <a:rPr kumimoji="0" lang="en-GB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+6.3 % / %N</a:t>
                      </a:r>
                      <a:r>
                        <a:rPr kumimoji="0" lang="en-GB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8585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140" y="3475568"/>
            <a:ext cx="4464707" cy="32245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9017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D7DFF"/>
                </a:solidFill>
              </a:rPr>
              <a:t>Baseline scenario: benefit from the excellent rate capability of </a:t>
            </a:r>
            <a:r>
              <a:rPr lang="en-US" sz="3600" dirty="0" err="1" smtClean="0">
                <a:solidFill>
                  <a:srgbClr val="FD7DFF"/>
                </a:solidFill>
              </a:rPr>
              <a:t>GEMs</a:t>
            </a:r>
            <a:endParaRPr lang="en-US" sz="3600" dirty="0">
              <a:solidFill>
                <a:srgbClr val="FD7D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3794"/>
            <a:ext cx="8229600" cy="481237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Continuous –</a:t>
            </a:r>
            <a:r>
              <a:rPr lang="en-US" sz="2800" dirty="0" err="1" smtClean="0">
                <a:solidFill>
                  <a:srgbClr val="000090"/>
                </a:solidFill>
              </a:rPr>
              <a:t>untriggered</a:t>
            </a:r>
            <a:r>
              <a:rPr lang="en-US" sz="2800" dirty="0" smtClean="0">
                <a:solidFill>
                  <a:srgbClr val="000090"/>
                </a:solidFill>
              </a:rPr>
              <a:t>- readout of </a:t>
            </a:r>
            <a:r>
              <a:rPr lang="en-US" sz="2800" dirty="0" err="1" smtClean="0">
                <a:solidFill>
                  <a:srgbClr val="000090"/>
                </a:solidFill>
              </a:rPr>
              <a:t>Pb-Pb</a:t>
            </a:r>
            <a:r>
              <a:rPr lang="en-US" sz="2800" dirty="0" smtClean="0">
                <a:solidFill>
                  <a:srgbClr val="000090"/>
                </a:solidFill>
              </a:rPr>
              <a:t> collisions at 50 kHz </a:t>
            </a:r>
            <a:r>
              <a:rPr lang="en-US" sz="2000" dirty="0" smtClean="0">
                <a:solidFill>
                  <a:srgbClr val="00009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800" dirty="0" smtClean="0">
                <a:solidFill>
                  <a:srgbClr val="000090"/>
                </a:solidFill>
              </a:rPr>
              <a:t> replace wires by triple </a:t>
            </a:r>
            <a:r>
              <a:rPr lang="en-US" sz="2800" dirty="0" smtClean="0">
                <a:solidFill>
                  <a:srgbClr val="000090"/>
                </a:solidFill>
              </a:rPr>
              <a:t>GEMs</a:t>
            </a:r>
          </a:p>
          <a:p>
            <a:pPr lvl="1"/>
            <a:r>
              <a:rPr lang="en-US" sz="2400" dirty="0">
                <a:solidFill>
                  <a:srgbClr val="000090"/>
                </a:solidFill>
              </a:rPr>
              <a:t>t</a:t>
            </a:r>
            <a:r>
              <a:rPr lang="en-US" sz="2400" dirty="0" smtClean="0">
                <a:solidFill>
                  <a:srgbClr val="000090"/>
                </a:solidFill>
              </a:rPr>
              <a:t>o limit space-charge in drift volume</a:t>
            </a:r>
          </a:p>
          <a:p>
            <a:pPr lvl="1"/>
            <a:r>
              <a:rPr lang="en-US" sz="2400" dirty="0">
                <a:solidFill>
                  <a:srgbClr val="000090"/>
                </a:solidFill>
              </a:rPr>
              <a:t>c</a:t>
            </a:r>
            <a:r>
              <a:rPr lang="en-US" sz="2400" dirty="0" smtClean="0">
                <a:solidFill>
                  <a:srgbClr val="000090"/>
                </a:solidFill>
              </a:rPr>
              <a:t>ope with rate</a:t>
            </a:r>
            <a:endParaRPr lang="en-US" sz="2400" dirty="0" smtClean="0">
              <a:solidFill>
                <a:srgbClr val="000090"/>
              </a:solidFill>
            </a:endParaRPr>
          </a:p>
          <a:p>
            <a:r>
              <a:rPr lang="en-US" sz="2800" dirty="0" smtClean="0">
                <a:solidFill>
                  <a:srgbClr val="000090"/>
                </a:solidFill>
              </a:rPr>
              <a:t>Spatial resolution somewhat limited by space-charge, but ITS+TRD provide enough momentum resolution (3% at 80 </a:t>
            </a:r>
            <a:r>
              <a:rPr lang="en-US" sz="2800" dirty="0" err="1" smtClean="0">
                <a:solidFill>
                  <a:srgbClr val="000090"/>
                </a:solidFill>
              </a:rPr>
              <a:t>GeV/c</a:t>
            </a:r>
            <a:r>
              <a:rPr lang="en-US" sz="2800" dirty="0" smtClean="0">
                <a:solidFill>
                  <a:srgbClr val="000090"/>
                </a:solidFill>
              </a:rPr>
              <a:t>)</a:t>
            </a:r>
            <a:endParaRPr lang="en-US" sz="2800" dirty="0" smtClean="0"/>
          </a:p>
          <a:p>
            <a:r>
              <a:rPr lang="en-US" sz="2800" dirty="0" smtClean="0">
                <a:solidFill>
                  <a:srgbClr val="000090"/>
                </a:solidFill>
              </a:rPr>
              <a:t>Maintain excellent PID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Perhaps a fast gas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New FE electronics</a:t>
            </a:r>
          </a:p>
          <a:p>
            <a:pPr lvl="1"/>
            <a:r>
              <a:rPr lang="en-US" sz="2400" dirty="0" smtClean="0">
                <a:solidFill>
                  <a:srgbClr val="000090"/>
                </a:solidFill>
              </a:rPr>
              <a:t>x2 </a:t>
            </a:r>
            <a:r>
              <a:rPr lang="en-US" sz="2400" dirty="0" err="1" smtClean="0">
                <a:solidFill>
                  <a:srgbClr val="000090"/>
                </a:solidFill>
              </a:rPr>
              <a:t>channles</a:t>
            </a:r>
            <a:endParaRPr lang="en-US" sz="2400" dirty="0" smtClean="0">
              <a:solidFill>
                <a:srgbClr val="000090"/>
              </a:solidFill>
            </a:endParaRPr>
          </a:p>
          <a:p>
            <a:r>
              <a:rPr lang="en-US" sz="2800" dirty="0" smtClean="0">
                <a:solidFill>
                  <a:srgbClr val="000090"/>
                </a:solidFill>
              </a:rPr>
              <a:t>Existing FC at ≤ 100 kV</a:t>
            </a:r>
            <a:endParaRPr lang="en-US" sz="2800" dirty="0" smtClean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024574" y="3595615"/>
            <a:ext cx="1550068" cy="17647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17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D7DFF"/>
                </a:solidFill>
              </a:rPr>
              <a:t>About </a:t>
            </a:r>
            <a:r>
              <a:rPr lang="en-US" sz="4000" dirty="0" err="1" smtClean="0">
                <a:solidFill>
                  <a:srgbClr val="FD7DFF"/>
                </a:solidFill>
              </a:rPr>
              <a:t>GEMs</a:t>
            </a:r>
            <a:endParaRPr lang="en-US" sz="4000" dirty="0">
              <a:solidFill>
                <a:srgbClr val="FD7D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9028"/>
            <a:ext cx="8229600" cy="4847136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50 </a:t>
            </a:r>
            <a:r>
              <a:rPr lang="en-US" sz="28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sz="2800" dirty="0" smtClean="0">
                <a:solidFill>
                  <a:srgbClr val="000090"/>
                </a:solidFill>
              </a:rPr>
              <a:t>m metalized polyimide foils with tiny holes at 150 </a:t>
            </a:r>
            <a:r>
              <a:rPr lang="en-US" sz="28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sz="2800" dirty="0" smtClean="0">
                <a:solidFill>
                  <a:srgbClr val="000090"/>
                </a:solidFill>
              </a:rPr>
              <a:t>m spacing where amplification takes place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Signal entirely produced by electrons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Ions absorbed at the electrodes, some 0.1 % leak back into drift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Rate &gt;10</a:t>
            </a:r>
            <a:r>
              <a:rPr lang="en-US" sz="2800" baseline="30000" dirty="0" smtClean="0">
                <a:solidFill>
                  <a:srgbClr val="000090"/>
                </a:solidFill>
              </a:rPr>
              <a:t>6</a:t>
            </a:r>
            <a:r>
              <a:rPr lang="en-US" sz="2800" dirty="0" smtClean="0">
                <a:solidFill>
                  <a:srgbClr val="000090"/>
                </a:solidFill>
              </a:rPr>
              <a:t> counts/mm</a:t>
            </a:r>
            <a:r>
              <a:rPr lang="en-US" sz="2800" baseline="30000" dirty="0" smtClean="0">
                <a:solidFill>
                  <a:srgbClr val="000090"/>
                </a:solidFill>
              </a:rPr>
              <a:t>2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Triple assembly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Segmentation to avoid</a:t>
            </a:r>
          </a:p>
          <a:p>
            <a:pPr>
              <a:buNone/>
            </a:pPr>
            <a:r>
              <a:rPr lang="en-US" sz="2800" dirty="0" smtClean="0">
                <a:solidFill>
                  <a:srgbClr val="000090"/>
                </a:solidFill>
              </a:rPr>
              <a:t>    damaging discharges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Produced at CERN and others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Widely used now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806" y="3613484"/>
            <a:ext cx="3315610" cy="26250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918"/>
            <a:ext cx="8229600" cy="86865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D7DFF"/>
                </a:solidFill>
              </a:rPr>
              <a:t>Gain dependence of </a:t>
            </a:r>
            <a:r>
              <a:rPr lang="en-US" sz="4000" dirty="0" err="1" smtClean="0">
                <a:solidFill>
                  <a:srgbClr val="FD7DFF"/>
                </a:solidFill>
              </a:rPr>
              <a:t>GEMs</a:t>
            </a:r>
            <a:endParaRPr lang="en-US" sz="4000" dirty="0">
              <a:solidFill>
                <a:srgbClr val="FD7D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62" y="1143296"/>
            <a:ext cx="4420317" cy="2759402"/>
          </a:xfrm>
          <a:prstGeom prst="rect">
            <a:avLst/>
          </a:prstGeom>
        </p:spPr>
      </p:pic>
      <p:pic>
        <p:nvPicPr>
          <p:cNvPr id="7" name="Content Placeholder 6" descr="Screen shot 2012-02-14 at 7.50.40 P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522" r="-1522"/>
          <a:stretch>
            <a:fillRect/>
          </a:stretch>
        </p:blipFill>
        <p:spPr>
          <a:xfrm>
            <a:off x="3474386" y="3608552"/>
            <a:ext cx="5669614" cy="3118069"/>
          </a:xfrm>
        </p:spPr>
      </p:pic>
      <p:sp>
        <p:nvSpPr>
          <p:cNvPr id="11" name="TextBox 10"/>
          <p:cNvSpPr txBox="1"/>
          <p:nvPr/>
        </p:nvSpPr>
        <p:spPr>
          <a:xfrm>
            <a:off x="4719170" y="1286444"/>
            <a:ext cx="37048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Gain increases at switch-on (30%)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Effect depends on foil properties and rate (</a:t>
            </a:r>
            <a:r>
              <a:rPr lang="en-US" dirty="0" err="1" smtClean="0">
                <a:solidFill>
                  <a:srgbClr val="000090"/>
                </a:solidFill>
              </a:rPr>
              <a:t>mins</a:t>
            </a:r>
            <a:r>
              <a:rPr lang="en-US" dirty="0" smtClean="0">
                <a:solidFill>
                  <a:srgbClr val="000090"/>
                </a:solidFill>
              </a:rPr>
              <a:t>-hour)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Slow decrease with time (hours/days)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Slow decrease at switch-off (days)</a:t>
            </a:r>
          </a:p>
          <a:p>
            <a:endParaRPr lang="en-US" dirty="0" smtClean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8472" y="3239220"/>
            <a:ext cx="2193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Gain depends on rate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1126" y="6103741"/>
            <a:ext cx="2198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Lucida Grande"/>
              <a:buChar char="☞"/>
            </a:pPr>
            <a:r>
              <a:rPr lang="en-US" sz="2000" dirty="0" smtClean="0">
                <a:solidFill>
                  <a:srgbClr val="FF0000"/>
                </a:solidFill>
              </a:rPr>
              <a:t> Calibration issue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8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804730"/>
            <a:ext cx="2794780" cy="231652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55029" y="5216952"/>
            <a:ext cx="2369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 </a:t>
            </a:r>
            <a:r>
              <a:rPr lang="en-US" sz="1400" dirty="0" err="1" smtClean="0"/>
              <a:t>Sauli</a:t>
            </a:r>
            <a:r>
              <a:rPr lang="en-US" sz="1400" dirty="0" smtClean="0"/>
              <a:t> et al, NIM A409 (2002)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184029" y="5677129"/>
            <a:ext cx="13714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B. </a:t>
            </a:r>
            <a:r>
              <a:rPr lang="en-US" sz="1400" dirty="0" err="1" smtClean="0"/>
              <a:t>Azmoun</a:t>
            </a:r>
            <a:r>
              <a:rPr lang="en-US" sz="1400" dirty="0" smtClean="0"/>
              <a:t> et al,</a:t>
            </a:r>
          </a:p>
          <a:p>
            <a:r>
              <a:rPr lang="en-US" sz="1400" dirty="0" smtClean="0"/>
              <a:t>2006 IEEE NSS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102922" y="2763772"/>
            <a:ext cx="1701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 Simon et al,</a:t>
            </a:r>
          </a:p>
          <a:p>
            <a:r>
              <a:rPr lang="en-US" sz="1400" dirty="0" smtClean="0"/>
              <a:t>IEEE TNS 54-6 (2007)</a:t>
            </a:r>
            <a:endParaRPr lang="en-US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 flipV="1">
            <a:off x="3089164" y="2995448"/>
            <a:ext cx="1630006" cy="11561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4510690" y="1506483"/>
            <a:ext cx="208480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1" idx="1"/>
          </p:cNvCxnSpPr>
          <p:nvPr/>
        </p:nvCxnSpPr>
        <p:spPr>
          <a:xfrm rot="10800000" flipV="1">
            <a:off x="4291724" y="2302107"/>
            <a:ext cx="427446" cy="2554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7DFF"/>
                </a:solidFill>
              </a:rPr>
              <a:t>Gain dependence issue</a:t>
            </a:r>
            <a:endParaRPr lang="en-US" dirty="0">
              <a:solidFill>
                <a:srgbClr val="FD7D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Charge-up times at Stable Beams in ALICE probably or order of many minutes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Careful monitoring and calibration (offline, in baseline scenario) is needed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R&amp;D on minimization of polyimide charge-up and polarization/charge migration effects is needed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f</a:t>
            </a:r>
            <a:r>
              <a:rPr lang="en-US" dirty="0" smtClean="0">
                <a:solidFill>
                  <a:srgbClr val="000090"/>
                </a:solidFill>
              </a:rPr>
              <a:t>ield configuration 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w</a:t>
            </a:r>
            <a:r>
              <a:rPr lang="en-US" dirty="0" smtClean="0">
                <a:solidFill>
                  <a:srgbClr val="000090"/>
                </a:solidFill>
              </a:rPr>
              <a:t>ater? (</a:t>
            </a:r>
            <a:r>
              <a:rPr lang="en-US" dirty="0" err="1" smtClean="0">
                <a:solidFill>
                  <a:srgbClr val="000090"/>
                </a:solidFill>
              </a:rPr>
              <a:t>Brrr</a:t>
            </a:r>
            <a:r>
              <a:rPr lang="en-US" dirty="0" smtClean="0">
                <a:solidFill>
                  <a:srgbClr val="000090"/>
                </a:solidFill>
              </a:rPr>
              <a:t>…, not good with CF</a:t>
            </a:r>
            <a:r>
              <a:rPr lang="en-US" baseline="-25000" dirty="0" smtClean="0">
                <a:solidFill>
                  <a:srgbClr val="000090"/>
                </a:solidFill>
              </a:rPr>
              <a:t>4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16.02.2012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TB - TPC upgrade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402A-0FB9-3C47-9283-AC5061143B22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4015</TotalTime>
  <Words>1398</Words>
  <Application>Microsoft Macintosh PowerPoint</Application>
  <PresentationFormat>On-screen Show (4:3)</PresentationFormat>
  <Paragraphs>261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Graph</vt:lpstr>
      <vt:lpstr>The ALICE TPC upgrade</vt:lpstr>
      <vt:lpstr>The largest TPC ever</vt:lpstr>
      <vt:lpstr>PowerPoint Presentation</vt:lpstr>
      <vt:lpstr>PowerPoint Presentation</vt:lpstr>
      <vt:lpstr>Gas dependencies: calibration challenge</vt:lpstr>
      <vt:lpstr>Baseline scenario: benefit from the excellent rate capability of GEMs</vt:lpstr>
      <vt:lpstr>About GEMs</vt:lpstr>
      <vt:lpstr>Gain dependence of GEMs</vt:lpstr>
      <vt:lpstr>Gain dependence issue</vt:lpstr>
      <vt:lpstr>Fast gas: Ne-CF4?</vt:lpstr>
      <vt:lpstr>Fast gas: Ne-CF4?</vt:lpstr>
      <vt:lpstr>Fast gas: Ne-CF4?</vt:lpstr>
      <vt:lpstr>Estimate of number of readout channels</vt:lpstr>
      <vt:lpstr>PowerPoint Presentation</vt:lpstr>
      <vt:lpstr>PowerPoint Presentation</vt:lpstr>
      <vt:lpstr>PowerPoint Presentation</vt:lpstr>
      <vt:lpstr>Short-term plans</vt:lpstr>
      <vt:lpstr>Fit a triple GEM into a spare IROC</vt:lpstr>
      <vt:lpstr>Schedule</vt:lpstr>
      <vt:lpstr>Conclusions</vt:lpstr>
      <vt:lpstr>BACKUP SLIDES</vt:lpstr>
      <vt:lpstr>GEM with Ne-CO2 – Space-charge distortions</vt:lpstr>
      <vt:lpstr>GEM with Ne-CF4 – Space-charge distortions</vt:lpstr>
      <vt:lpstr>Ion mobility in Ar and Ne</vt:lpstr>
    </vt:vector>
  </TitlesOfParts>
  <Company>GSI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Chilo Garabatos</dc:creator>
  <cp:lastModifiedBy>Chilo Garabatos</cp:lastModifiedBy>
  <cp:revision>38</cp:revision>
  <dcterms:created xsi:type="dcterms:W3CDTF">2012-02-14T18:46:45Z</dcterms:created>
  <dcterms:modified xsi:type="dcterms:W3CDTF">2012-02-20T18:50:40Z</dcterms:modified>
</cp:coreProperties>
</file>