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Default Extension="wmf" ContentType="image/x-wmf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58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784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422229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14596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01155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57383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9271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280184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48526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53486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26268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111179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00779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A55C3-7FD8-4F82-A938-2F8CECE3AACC}" type="datetimeFigureOut">
              <a:rPr lang="fr-FR" smtClean="0"/>
              <a:pPr/>
              <a:t>2/20/12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5A213-5F36-4E58-A60E-40DF64FB07C6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62730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fr-FR" dirty="0" err="1"/>
              <a:t>Thin</a:t>
            </a:r>
            <a:r>
              <a:rPr lang="fr-FR" dirty="0"/>
              <a:t> and high-pitch laser-</a:t>
            </a:r>
            <a:r>
              <a:rPr lang="fr-FR" dirty="0" err="1"/>
              <a:t>etched</a:t>
            </a:r>
            <a:r>
              <a:rPr lang="fr-FR" dirty="0"/>
              <a:t> </a:t>
            </a:r>
            <a:r>
              <a:rPr lang="fr-FR" dirty="0" err="1"/>
              <a:t>mesh</a:t>
            </a:r>
            <a:r>
              <a:rPr lang="fr-FR" dirty="0"/>
              <a:t> </a:t>
            </a:r>
            <a:r>
              <a:rPr lang="fr-FR" dirty="0" err="1"/>
              <a:t>manufacturing</a:t>
            </a:r>
            <a:r>
              <a:rPr lang="fr-FR" dirty="0"/>
              <a:t> and </a:t>
            </a:r>
            <a:r>
              <a:rPr lang="fr-FR" dirty="0" err="1"/>
              <a:t>bulking</a:t>
            </a:r>
            <a:r>
              <a:rPr lang="fr-FR" dirty="0"/>
              <a:t>"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766936"/>
          </a:xfrm>
        </p:spPr>
        <p:txBody>
          <a:bodyPr/>
          <a:lstStyle/>
          <a:p>
            <a:r>
              <a:rPr lang="fr-FR" dirty="0"/>
              <a:t>(INFN Bari, CEA Saclay, CERN)</a:t>
            </a:r>
          </a:p>
        </p:txBody>
      </p:sp>
      <p:sp>
        <p:nvSpPr>
          <p:cNvPr id="4" name="ZoneTexte 3"/>
          <p:cNvSpPr txBox="1"/>
          <p:nvPr/>
        </p:nvSpPr>
        <p:spPr>
          <a:xfrm>
            <a:off x="971600" y="908720"/>
            <a:ext cx="3672408" cy="523220"/>
          </a:xfrm>
          <a:prstGeom prst="rect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Common </a:t>
            </a:r>
            <a:r>
              <a:rPr lang="fr-FR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Projects</a:t>
            </a:r>
            <a:endParaRPr lang="fr-FR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ZoneTexte 4"/>
          <p:cNvSpPr txBox="1"/>
          <p:nvPr/>
        </p:nvSpPr>
        <p:spPr>
          <a:xfrm>
            <a:off x="2771800" y="472514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V. Berardi, P. Colas, </a:t>
            </a:r>
            <a:r>
              <a:rPr lang="fr-FR" dirty="0" err="1" smtClean="0"/>
              <a:t>Rui</a:t>
            </a:r>
            <a:r>
              <a:rPr lang="fr-FR" dirty="0" smtClean="0"/>
              <a:t> de Oliveira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940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Motivation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Thin</a:t>
            </a:r>
            <a:r>
              <a:rPr lang="fr-FR" dirty="0" smtClean="0"/>
              <a:t> foil (5 micron Cu for instance) to </a:t>
            </a:r>
            <a:r>
              <a:rPr lang="fr-FR" dirty="0" err="1" smtClean="0"/>
              <a:t>maximize</a:t>
            </a:r>
            <a:r>
              <a:rPr lang="fr-FR" dirty="0" smtClean="0"/>
              <a:t> the gain</a:t>
            </a:r>
          </a:p>
          <a:p>
            <a:r>
              <a:rPr lang="fr-FR" dirty="0" smtClean="0"/>
              <a:t>High pitch (&gt;1000 </a:t>
            </a:r>
            <a:r>
              <a:rPr lang="fr-FR" dirty="0" err="1" smtClean="0"/>
              <a:t>lpi</a:t>
            </a:r>
            <a:r>
              <a:rPr lang="fr-FR" dirty="0" smtClean="0"/>
              <a:t>) to </a:t>
            </a:r>
            <a:r>
              <a:rPr lang="fr-FR" dirty="0" err="1" smtClean="0"/>
              <a:t>reduce</a:t>
            </a:r>
            <a:r>
              <a:rPr lang="fr-FR" dirty="0" smtClean="0"/>
              <a:t> ion </a:t>
            </a:r>
            <a:r>
              <a:rPr lang="fr-FR" dirty="0" err="1" smtClean="0"/>
              <a:t>backflow</a:t>
            </a:r>
            <a:r>
              <a:rPr lang="fr-FR" dirty="0" smtClean="0"/>
              <a:t> (</a:t>
            </a:r>
            <a:r>
              <a:rPr lang="fr-FR" dirty="0" err="1" smtClean="0"/>
              <a:t>see</a:t>
            </a:r>
            <a:r>
              <a:rPr lang="fr-FR" dirty="0" smtClean="0"/>
              <a:t> NIM A 535 (2004) 226)</a:t>
            </a:r>
          </a:p>
          <a:p>
            <a:pPr marL="0" indent="0">
              <a:buNone/>
            </a:pPr>
            <a:endParaRPr lang="fr-FR" dirty="0" smtClean="0"/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4" name="Picture 10" descr="newbackflow_1500lp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800297"/>
            <a:ext cx="4434086" cy="5267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33400" y="4114800"/>
            <a:ext cx="38100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As a conclusion it is expected that the </a:t>
            </a:r>
            <a:r>
              <a:rPr lang="en-US" dirty="0" smtClean="0"/>
              <a:t>optimal</a:t>
            </a:r>
            <a:r>
              <a:rPr lang="en-US" dirty="0" smtClean="0"/>
              <a:t> </a:t>
            </a:r>
            <a:r>
              <a:rPr lang="en-US" dirty="0" smtClean="0"/>
              <a:t>ion </a:t>
            </a:r>
            <a:r>
              <a:rPr lang="en-US" dirty="0" err="1" smtClean="0"/>
              <a:t>backﬂow</a:t>
            </a:r>
            <a:r>
              <a:rPr lang="en-US" dirty="0" smtClean="0"/>
              <a:t> conditions will be </a:t>
            </a:r>
            <a:r>
              <a:rPr lang="en-US" dirty="0" err="1" smtClean="0"/>
              <a:t>fulﬁlled</a:t>
            </a:r>
            <a:r>
              <a:rPr lang="en-US" dirty="0" smtClean="0"/>
              <a:t> with </a:t>
            </a:r>
            <a:r>
              <a:rPr lang="en-US" dirty="0" smtClean="0"/>
              <a:t>a</a:t>
            </a:r>
            <a:r>
              <a:rPr lang="en-US" dirty="0" smtClean="0"/>
              <a:t> </a:t>
            </a:r>
            <a:r>
              <a:rPr lang="en-US" dirty="0" smtClean="0"/>
              <a:t>1000 </a:t>
            </a:r>
            <a:r>
              <a:rPr lang="en-US" dirty="0" err="1" smtClean="0"/>
              <a:t>lpi</a:t>
            </a:r>
            <a:r>
              <a:rPr lang="en-US" dirty="0" smtClean="0"/>
              <a:t> mesh for 100</a:t>
            </a:r>
            <a:r>
              <a:rPr lang="en-US" dirty="0" smtClean="0"/>
              <a:t> micron </a:t>
            </a:r>
            <a:r>
              <a:rPr lang="en-US" dirty="0" smtClean="0"/>
              <a:t>gap, and with a 1500 </a:t>
            </a:r>
            <a:r>
              <a:rPr lang="en-US" dirty="0" err="1" smtClean="0"/>
              <a:t>lpi</a:t>
            </a:r>
            <a:r>
              <a:rPr lang="en-US" dirty="0" smtClean="0"/>
              <a:t> </a:t>
            </a:r>
            <a:r>
              <a:rPr lang="en-US" dirty="0" smtClean="0"/>
              <a:t>mesh </a:t>
            </a:r>
            <a:r>
              <a:rPr lang="en-US" dirty="0" smtClean="0"/>
              <a:t>for 50 </a:t>
            </a:r>
            <a:r>
              <a:rPr lang="en-US" dirty="0" smtClean="0"/>
              <a:t>micron: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6339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Bulking</a:t>
            </a:r>
            <a:r>
              <a:rPr lang="fr-FR" dirty="0" smtClean="0"/>
              <a:t> of </a:t>
            </a:r>
            <a:r>
              <a:rPr lang="fr-FR" dirty="0" err="1" smtClean="0"/>
              <a:t>thin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endParaRPr lang="fr-FR" dirty="0"/>
          </a:p>
        </p:txBody>
      </p:sp>
      <p:pic>
        <p:nvPicPr>
          <p:cNvPr id="4" name="Picture 4" descr="MicroMesh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88333" y="1340768"/>
            <a:ext cx="566013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ZoneTexte 4"/>
          <p:cNvSpPr txBox="1"/>
          <p:nvPr/>
        </p:nvSpPr>
        <p:spPr>
          <a:xfrm>
            <a:off x="611560" y="1628800"/>
            <a:ext cx="23762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err="1" smtClean="0"/>
              <a:t>Presently</a:t>
            </a:r>
            <a:r>
              <a:rPr lang="fr-FR" sz="2000" dirty="0" smtClean="0"/>
              <a:t> ‘</a:t>
            </a:r>
            <a:r>
              <a:rPr lang="fr-FR" sz="2000" dirty="0" err="1" smtClean="0"/>
              <a:t>bulk</a:t>
            </a:r>
            <a:r>
              <a:rPr lang="fr-FR" sz="2000" dirty="0" smtClean="0"/>
              <a:t>’ </a:t>
            </a:r>
            <a:r>
              <a:rPr lang="fr-FR" sz="2000" dirty="0" err="1" smtClean="0"/>
              <a:t>Micromegas</a:t>
            </a:r>
            <a:r>
              <a:rPr lang="fr-FR" sz="2000" dirty="0" smtClean="0"/>
              <a:t> are made </a:t>
            </a:r>
            <a:r>
              <a:rPr lang="fr-FR" sz="2000" dirty="0" err="1" smtClean="0"/>
              <a:t>with</a:t>
            </a:r>
            <a:r>
              <a:rPr lang="fr-FR" sz="2000" dirty="0" smtClean="0"/>
              <a:t> </a:t>
            </a:r>
            <a:r>
              <a:rPr lang="fr-FR" sz="2000" dirty="0" err="1" smtClean="0"/>
              <a:t>woven</a:t>
            </a:r>
            <a:r>
              <a:rPr lang="fr-FR" sz="2000" dirty="0" smtClean="0"/>
              <a:t> </a:t>
            </a:r>
            <a:r>
              <a:rPr lang="fr-FR" sz="2000" dirty="0" err="1" smtClean="0"/>
              <a:t>meshes</a:t>
            </a:r>
            <a:r>
              <a:rPr lang="fr-FR" sz="2000" dirty="0" smtClean="0"/>
              <a:t>, 380-450 </a:t>
            </a:r>
            <a:r>
              <a:rPr lang="fr-FR" sz="2000" dirty="0" err="1" smtClean="0"/>
              <a:t>lpi</a:t>
            </a:r>
            <a:r>
              <a:rPr lang="fr-FR" sz="2000" dirty="0" smtClean="0"/>
              <a:t>.</a:t>
            </a:r>
          </a:p>
          <a:p>
            <a:r>
              <a:rPr lang="fr-FR" sz="2000" dirty="0" smtClean="0"/>
              <a:t>Let us </a:t>
            </a:r>
            <a:r>
              <a:rPr lang="fr-FR" sz="2000" dirty="0" err="1" smtClean="0"/>
              <a:t>try</a:t>
            </a:r>
            <a:r>
              <a:rPr lang="fr-FR" sz="2000" dirty="0" smtClean="0"/>
              <a:t> </a:t>
            </a:r>
            <a:r>
              <a:rPr lang="fr-FR" sz="2000" dirty="0" err="1" smtClean="0"/>
              <a:t>electroformed</a:t>
            </a:r>
            <a:r>
              <a:rPr lang="fr-FR" sz="2000" dirty="0" smtClean="0"/>
              <a:t> </a:t>
            </a:r>
            <a:r>
              <a:rPr lang="fr-FR" sz="2000" dirty="0" err="1" smtClean="0"/>
              <a:t>thin</a:t>
            </a:r>
            <a:r>
              <a:rPr lang="fr-FR" sz="2000" dirty="0" smtClean="0"/>
              <a:t> </a:t>
            </a:r>
            <a:r>
              <a:rPr lang="fr-FR" sz="2000" dirty="0" err="1" smtClean="0"/>
              <a:t>meshes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360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337"/>
          </a:xfrm>
          <a:solidFill>
            <a:srgbClr val="FFC000"/>
          </a:solidFill>
        </p:spPr>
        <p:txBody>
          <a:bodyPr/>
          <a:lstStyle/>
          <a:p>
            <a:r>
              <a:rPr lang="fr-FR" smtClean="0"/>
              <a:t>Ultrafast laser drilling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fr-FR"/>
              <a:t>10/10/2010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s-ES"/>
              <a:t>RD51 Bari WG1</a:t>
            </a: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107FC4-F3E9-4AD0-A684-40383A7C1666}" type="slidenum">
              <a:rPr lang="fr-FR" smtClean="0"/>
              <a:pPr>
                <a:defRPr/>
              </a:pPr>
              <a:t>4</a:t>
            </a:fld>
            <a:endParaRPr lang="fr-FR"/>
          </a:p>
        </p:txBody>
      </p:sp>
      <p:sp>
        <p:nvSpPr>
          <p:cNvPr id="13318" name="Espace réservé du contenu 6"/>
          <p:cNvSpPr>
            <a:spLocks noGrp="1"/>
          </p:cNvSpPr>
          <p:nvPr>
            <p:ph idx="1"/>
          </p:nvPr>
        </p:nvSpPr>
        <p:spPr>
          <a:xfrm>
            <a:off x="457200" y="1196975"/>
            <a:ext cx="8229600" cy="1684338"/>
          </a:xfrm>
        </p:spPr>
        <p:txBody>
          <a:bodyPr/>
          <a:lstStyle/>
          <a:p>
            <a:r>
              <a:rPr lang="fr-FR" sz="2400" b="1" smtClean="0"/>
              <a:t>New high-rate ‘fs’ lasers make it possible to drill more perfect holes (no melting) in quantities.</a:t>
            </a:r>
          </a:p>
          <a:p>
            <a:r>
              <a:rPr lang="fr-FR" sz="2400" b="1" smtClean="0"/>
              <a:t>Might replace wet etching for some materials (ceramics) or down to 10 µ diameter</a:t>
            </a:r>
          </a:p>
        </p:txBody>
      </p:sp>
      <p:sp>
        <p:nvSpPr>
          <p:cNvPr id="13319" name="AutoShape 3"/>
          <p:cNvSpPr>
            <a:spLocks noChangeArrowheads="1"/>
          </p:cNvSpPr>
          <p:nvPr/>
        </p:nvSpPr>
        <p:spPr bwMode="auto">
          <a:xfrm>
            <a:off x="838200" y="3284538"/>
            <a:ext cx="2089150" cy="504825"/>
          </a:xfrm>
          <a:prstGeom prst="homePlate">
            <a:avLst>
              <a:gd name="adj" fmla="val 103459"/>
            </a:avLst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13320" name="AutoShape 4"/>
          <p:cNvSpPr>
            <a:spLocks noChangeArrowheads="1"/>
          </p:cNvSpPr>
          <p:nvPr/>
        </p:nvSpPr>
        <p:spPr bwMode="auto">
          <a:xfrm>
            <a:off x="2493963" y="3284538"/>
            <a:ext cx="2089150" cy="504825"/>
          </a:xfrm>
          <a:prstGeom prst="chevron">
            <a:avLst>
              <a:gd name="adj" fmla="val 103459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13321" name="AutoShape 5"/>
          <p:cNvSpPr>
            <a:spLocks noChangeArrowheads="1"/>
          </p:cNvSpPr>
          <p:nvPr/>
        </p:nvSpPr>
        <p:spPr bwMode="auto">
          <a:xfrm>
            <a:off x="4151313" y="3284538"/>
            <a:ext cx="2087562" cy="504825"/>
          </a:xfrm>
          <a:prstGeom prst="chevron">
            <a:avLst>
              <a:gd name="adj" fmla="val 103380"/>
            </a:avLst>
          </a:prstGeom>
          <a:solidFill>
            <a:srgbClr val="FF99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13322" name="AutoShape 6"/>
          <p:cNvSpPr>
            <a:spLocks noChangeArrowheads="1"/>
          </p:cNvSpPr>
          <p:nvPr/>
        </p:nvSpPr>
        <p:spPr bwMode="auto">
          <a:xfrm>
            <a:off x="5807075" y="3284538"/>
            <a:ext cx="2149475" cy="504825"/>
          </a:xfrm>
          <a:prstGeom prst="chevron">
            <a:avLst>
              <a:gd name="adj" fmla="val 106447"/>
            </a:avLst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it-IT">
              <a:latin typeface="Calibri" pitchFamily="34" charset="0"/>
            </a:endParaRPr>
          </a:p>
        </p:txBody>
      </p:sp>
      <p:sp>
        <p:nvSpPr>
          <p:cNvPr id="13323" name="Text Box 7"/>
          <p:cNvSpPr txBox="1">
            <a:spLocks noChangeArrowheads="1"/>
          </p:cNvSpPr>
          <p:nvPr/>
        </p:nvSpPr>
        <p:spPr bwMode="auto">
          <a:xfrm>
            <a:off x="1485900" y="3357563"/>
            <a:ext cx="5476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>
                <a:solidFill>
                  <a:schemeClr val="bg1"/>
                </a:solidFill>
                <a:latin typeface="Calibri" pitchFamily="34" charset="0"/>
              </a:rPr>
              <a:t>fs</a:t>
            </a:r>
          </a:p>
        </p:txBody>
      </p:sp>
      <p:sp>
        <p:nvSpPr>
          <p:cNvPr id="13324" name="Text Box 8"/>
          <p:cNvSpPr txBox="1">
            <a:spLocks noChangeArrowheads="1"/>
          </p:cNvSpPr>
          <p:nvPr/>
        </p:nvSpPr>
        <p:spPr bwMode="auto">
          <a:xfrm>
            <a:off x="3273425" y="3357563"/>
            <a:ext cx="728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>
                <a:solidFill>
                  <a:schemeClr val="bg1"/>
                </a:solidFill>
                <a:latin typeface="Calibri" pitchFamily="34" charset="0"/>
              </a:rPr>
              <a:t>ps</a:t>
            </a:r>
          </a:p>
        </p:txBody>
      </p:sp>
      <p:sp>
        <p:nvSpPr>
          <p:cNvPr id="13325" name="Text Box 9"/>
          <p:cNvSpPr txBox="1">
            <a:spLocks noChangeArrowheads="1"/>
          </p:cNvSpPr>
          <p:nvPr/>
        </p:nvSpPr>
        <p:spPr bwMode="auto">
          <a:xfrm>
            <a:off x="4953000" y="3357563"/>
            <a:ext cx="6381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>
                <a:solidFill>
                  <a:schemeClr val="bg1"/>
                </a:solidFill>
                <a:latin typeface="Calibri" pitchFamily="34" charset="0"/>
              </a:rPr>
              <a:t>ns</a:t>
            </a:r>
          </a:p>
        </p:txBody>
      </p:sp>
      <p:sp>
        <p:nvSpPr>
          <p:cNvPr id="13326" name="Text Box 10"/>
          <p:cNvSpPr txBox="1">
            <a:spLocks noChangeArrowheads="1"/>
          </p:cNvSpPr>
          <p:nvPr/>
        </p:nvSpPr>
        <p:spPr bwMode="auto">
          <a:xfrm>
            <a:off x="6635750" y="3357563"/>
            <a:ext cx="8207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de-DE" b="1">
                <a:solidFill>
                  <a:schemeClr val="bg1"/>
                </a:solidFill>
                <a:latin typeface="Calibri" pitchFamily="34" charset="0"/>
              </a:rPr>
              <a:t>µs</a:t>
            </a:r>
          </a:p>
        </p:txBody>
      </p:sp>
      <p:sp>
        <p:nvSpPr>
          <p:cNvPr id="13327" name="ZoneTexte 14"/>
          <p:cNvSpPr txBox="1">
            <a:spLocks noChangeArrowheads="1"/>
          </p:cNvSpPr>
          <p:nvPr/>
        </p:nvSpPr>
        <p:spPr bwMode="auto">
          <a:xfrm>
            <a:off x="4067175" y="2924175"/>
            <a:ext cx="4465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fr-FR"/>
              <a:t>Various processes at various time scales</a:t>
            </a:r>
          </a:p>
        </p:txBody>
      </p:sp>
      <p:pic>
        <p:nvPicPr>
          <p:cNvPr id="13328" name="Picture 2" descr="C:\Users\Antonio\Desktop\cap_0511ils_precision01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 l="2872" r="3793"/>
          <a:stretch>
            <a:fillRect/>
          </a:stretch>
        </p:blipFill>
        <p:spPr bwMode="auto">
          <a:xfrm>
            <a:off x="611188" y="3967163"/>
            <a:ext cx="2881312" cy="2411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9" name="Picture 12" descr="Foro_700mW_lase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800" y="4005263"/>
            <a:ext cx="32400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30" name="CasellaDiTesto 6"/>
          <p:cNvSpPr txBox="1">
            <a:spLocks noChangeArrowheads="1"/>
          </p:cNvSpPr>
          <p:nvPr/>
        </p:nvSpPr>
        <p:spPr bwMode="auto">
          <a:xfrm>
            <a:off x="5219700" y="3944938"/>
            <a:ext cx="25352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1600" b="1"/>
              <a:t>Laser trepanned hole</a:t>
            </a: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13813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16"/>
          <p:cNvGrpSpPr>
            <a:grpSpLocks noGrp="1" noUngrp="1" noChangeAspect="1"/>
          </p:cNvGrpSpPr>
          <p:nvPr/>
        </p:nvGrpSpPr>
        <p:grpSpPr>
          <a:xfrm>
            <a:off x="685800" y="533400"/>
            <a:ext cx="3352800" cy="2870200"/>
            <a:chOff x="5067300" y="3543300"/>
            <a:chExt cx="3352800" cy="2870200"/>
          </a:xfrm>
        </p:grpSpPr>
        <p:pic>
          <p:nvPicPr>
            <p:cNvPr id="5" name="Immagine 14" descr="Fori Cu 20x20_50ms_500mW_inf_50x.jpg"/>
            <p:cNvPicPr>
              <a:picLocks noRot="1" noChangeAspect="1" noMove="1" noResize="1"/>
            </p:cNvPicPr>
            <p:nvPr isPhoto="1"/>
          </p:nvPicPr>
          <p:blipFill>
            <a:blip r:embed="rId2" cstate="print">
              <a:lum/>
            </a:blip>
            <a:stretch>
              <a:fillRect/>
            </a:stretch>
          </p:blipFill>
          <p:spPr>
            <a:xfrm>
              <a:off x="5067300" y="3543300"/>
              <a:ext cx="3352800" cy="2514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" name="Rettangolo 15"/>
            <p:cNvSpPr/>
            <p:nvPr/>
          </p:nvSpPr>
          <p:spPr>
            <a:xfrm>
              <a:off x="5067300" y="6070600"/>
              <a:ext cx="3352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it-IT" sz="1600" smtClean="0"/>
                <a:t>Fori Cu 20x20_50ms_500mW_inf_50x</a:t>
              </a:r>
              <a:endParaRPr lang="it-IT" sz="1600"/>
            </a:p>
          </p:txBody>
        </p:sp>
      </p:grpSp>
      <p:grpSp>
        <p:nvGrpSpPr>
          <p:cNvPr id="7" name="Gruppo 8"/>
          <p:cNvGrpSpPr>
            <a:grpSpLocks noGrp="1" noUngrp="1" noChangeAspect="1"/>
          </p:cNvGrpSpPr>
          <p:nvPr/>
        </p:nvGrpSpPr>
        <p:grpSpPr>
          <a:xfrm>
            <a:off x="5029200" y="533400"/>
            <a:ext cx="3352800" cy="2870200"/>
            <a:chOff x="5067300" y="457200"/>
            <a:chExt cx="3352800" cy="2870200"/>
          </a:xfrm>
        </p:grpSpPr>
        <p:pic>
          <p:nvPicPr>
            <p:cNvPr id="8" name="Immagine 6" descr="Fori Cu 20x20_50ms_500mW_50x.jpg"/>
            <p:cNvPicPr>
              <a:picLocks noRot="1" noChangeAspect="1" noMove="1" noResize="1"/>
            </p:cNvPicPr>
            <p:nvPr isPhoto="1"/>
          </p:nvPicPr>
          <p:blipFill>
            <a:blip r:embed="rId3" cstate="print">
              <a:lum/>
            </a:blip>
            <a:stretch>
              <a:fillRect/>
            </a:stretch>
          </p:blipFill>
          <p:spPr>
            <a:xfrm>
              <a:off x="5067300" y="457200"/>
              <a:ext cx="3352800" cy="2514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" name="Rettangolo 7"/>
            <p:cNvSpPr/>
            <p:nvPr/>
          </p:nvSpPr>
          <p:spPr>
            <a:xfrm>
              <a:off x="5067300" y="2984500"/>
              <a:ext cx="3352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/>
            </a:bodyPr>
            <a:lstStyle/>
            <a:p>
              <a:pPr algn="ctr"/>
              <a:r>
                <a:rPr lang="it-IT" sz="1600" smtClean="0"/>
                <a:t>Fori Cu 20x20_50ms_500mW_50x</a:t>
              </a:r>
              <a:endParaRPr lang="it-IT" sz="1600"/>
            </a:p>
          </p:txBody>
        </p:sp>
      </p:grpSp>
      <p:sp>
        <p:nvSpPr>
          <p:cNvPr id="12" name="Rettangolo 3"/>
          <p:cNvSpPr/>
          <p:nvPr/>
        </p:nvSpPr>
        <p:spPr>
          <a:xfrm>
            <a:off x="2057400" y="6346074"/>
            <a:ext cx="5029200" cy="511926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lstStyle/>
          <a:p>
            <a:pPr algn="ctr"/>
            <a:r>
              <a:rPr lang="it-IT" sz="1600" smtClean="0"/>
              <a:t>Fori 50ms_700mW_50x</a:t>
            </a:r>
            <a:endParaRPr lang="it-IT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2" descr="Fori 50ms_700mW_50x.bmp"/>
          <p:cNvPicPr>
            <a:picLocks noRot="1" noChangeAspect="1" noMove="1" noResize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2057400" y="2572989"/>
            <a:ext cx="5029200" cy="3754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Duration, </a:t>
            </a:r>
            <a:r>
              <a:rPr lang="fr-FR" dirty="0" err="1"/>
              <a:t>M</a:t>
            </a:r>
            <a:r>
              <a:rPr lang="fr-FR" dirty="0" err="1" smtClean="0"/>
              <a:t>ilestones</a:t>
            </a:r>
            <a:r>
              <a:rPr lang="fr-FR" dirty="0" smtClean="0"/>
              <a:t> and </a:t>
            </a:r>
            <a:r>
              <a:rPr lang="fr-FR" dirty="0" err="1" smtClean="0"/>
              <a:t>Funding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project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for an initial duration of 1 </a:t>
            </a:r>
            <a:r>
              <a:rPr lang="fr-FR" dirty="0" err="1" smtClean="0"/>
              <a:t>year</a:t>
            </a:r>
            <a:r>
              <a:rPr lang="fr-FR" dirty="0" smtClean="0"/>
              <a:t>, </a:t>
            </a:r>
            <a:r>
              <a:rPr lang="fr-FR" dirty="0" err="1" smtClean="0"/>
              <a:t>starting</a:t>
            </a:r>
            <a:r>
              <a:rPr lang="fr-FR" dirty="0" smtClean="0"/>
              <a:t> </a:t>
            </a:r>
            <a:r>
              <a:rPr lang="fr-FR" dirty="0" err="1" smtClean="0"/>
              <a:t>Feb</a:t>
            </a:r>
            <a:r>
              <a:rPr lang="fr-FR" dirty="0" smtClean="0"/>
              <a:t>. 15, 2012</a:t>
            </a:r>
          </a:p>
          <a:p>
            <a:r>
              <a:rPr lang="fr-FR" dirty="0" smtClean="0"/>
              <a:t>There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presentations</a:t>
            </a:r>
            <a:r>
              <a:rPr lang="fr-FR" dirty="0" smtClean="0"/>
              <a:t> in </a:t>
            </a:r>
            <a:r>
              <a:rPr lang="fr-FR" dirty="0" err="1" smtClean="0"/>
              <a:t>every</a:t>
            </a:r>
            <a:r>
              <a:rPr lang="fr-FR" dirty="0" smtClean="0"/>
              <a:t> collaboration meeting (</a:t>
            </a:r>
            <a:r>
              <a:rPr lang="fr-FR" dirty="0" err="1" smtClean="0"/>
              <a:t>mid-June</a:t>
            </a:r>
            <a:r>
              <a:rPr lang="fr-FR" dirty="0" smtClean="0"/>
              <a:t> and </a:t>
            </a:r>
            <a:r>
              <a:rPr lang="fr-FR" dirty="0" err="1" smtClean="0"/>
              <a:t>early</a:t>
            </a:r>
            <a:r>
              <a:rPr lang="fr-FR" dirty="0" smtClean="0"/>
              <a:t> </a:t>
            </a:r>
            <a:r>
              <a:rPr lang="fr-FR" dirty="0" err="1" smtClean="0"/>
              <a:t>October</a:t>
            </a:r>
            <a:r>
              <a:rPr lang="fr-FR" dirty="0" smtClean="0"/>
              <a:t>)</a:t>
            </a:r>
          </a:p>
          <a:p>
            <a:r>
              <a:rPr lang="fr-FR" dirty="0" smtClean="0"/>
              <a:t>The </a:t>
            </a:r>
            <a:r>
              <a:rPr lang="fr-FR" dirty="0" err="1" smtClean="0"/>
              <a:t>tasks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shared</a:t>
            </a:r>
            <a:r>
              <a:rPr lang="fr-FR" dirty="0" smtClean="0"/>
              <a:t> as </a:t>
            </a:r>
            <a:r>
              <a:rPr lang="fr-FR" dirty="0" err="1" smtClean="0"/>
              <a:t>follows</a:t>
            </a:r>
            <a:r>
              <a:rPr lang="fr-FR" dirty="0" smtClean="0"/>
              <a:t>: </a:t>
            </a:r>
          </a:p>
          <a:p>
            <a:pPr lvl="1"/>
            <a:r>
              <a:rPr lang="fr-FR" dirty="0" smtClean="0"/>
              <a:t>Bari : </a:t>
            </a:r>
            <a:r>
              <a:rPr lang="fr-FR" dirty="0" err="1" smtClean="0"/>
              <a:t>improve</a:t>
            </a:r>
            <a:r>
              <a:rPr lang="fr-FR" dirty="0" smtClean="0"/>
              <a:t> laser </a:t>
            </a:r>
            <a:r>
              <a:rPr lang="fr-FR" dirty="0" err="1" smtClean="0"/>
              <a:t>punching</a:t>
            </a:r>
            <a:r>
              <a:rPr lang="fr-FR" dirty="0" smtClean="0"/>
              <a:t> technique</a:t>
            </a:r>
          </a:p>
          <a:p>
            <a:pPr lvl="1"/>
            <a:r>
              <a:rPr lang="fr-FR" dirty="0" smtClean="0"/>
              <a:t>CEA Saclay : test of </a:t>
            </a:r>
            <a:r>
              <a:rPr lang="fr-FR" dirty="0" err="1" smtClean="0"/>
              <a:t>meshes</a:t>
            </a:r>
            <a:r>
              <a:rPr lang="fr-FR" dirty="0" smtClean="0"/>
              <a:t>, gain ion back-flow</a:t>
            </a:r>
          </a:p>
          <a:p>
            <a:pPr lvl="1"/>
            <a:r>
              <a:rPr lang="fr-FR" dirty="0" smtClean="0"/>
              <a:t>CERN: </a:t>
            </a:r>
            <a:r>
              <a:rPr lang="fr-FR" dirty="0" err="1" smtClean="0"/>
              <a:t>bulking</a:t>
            </a:r>
            <a:r>
              <a:rPr lang="fr-FR" dirty="0" smtClean="0"/>
              <a:t>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various</a:t>
            </a:r>
            <a:r>
              <a:rPr lang="fr-FR" dirty="0" smtClean="0"/>
              <a:t> </a:t>
            </a:r>
            <a:r>
              <a:rPr lang="fr-FR" dirty="0" err="1" smtClean="0"/>
              <a:t>meshes</a:t>
            </a:r>
            <a:endParaRPr lang="fr-FR" dirty="0" smtClean="0"/>
          </a:p>
          <a:p>
            <a:r>
              <a:rPr lang="fr-FR" dirty="0" err="1" smtClean="0"/>
              <a:t>Funding</a:t>
            </a:r>
            <a:r>
              <a:rPr lang="fr-FR" dirty="0" smtClean="0"/>
              <a:t>: 19 000 CHF (8  000 Bari, 5000 Saclay, 6000 CERN) 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8334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290</Words>
  <Application>Microsoft Macintosh PowerPoint</Application>
  <PresentationFormat>On-screen Show (4:3)</PresentationFormat>
  <Paragraphs>34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Thème Office</vt:lpstr>
      <vt:lpstr>Thin and high-pitch laser-etched mesh manufacturing and bulking" </vt:lpstr>
      <vt:lpstr>Motivation</vt:lpstr>
      <vt:lpstr>Bulking of thin meshes</vt:lpstr>
      <vt:lpstr>Ultrafast laser drilling</vt:lpstr>
      <vt:lpstr>Slide 5</vt:lpstr>
      <vt:lpstr>Slide 6</vt:lpstr>
      <vt:lpstr>Duration, Milestones and Funding</vt:lpstr>
    </vt:vector>
  </TitlesOfParts>
  <Company>CEA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 and high-pitch laser-etched mesh manufacturing and bulking" </dc:title>
  <dc:creator>Colas Paul</dc:creator>
  <cp:lastModifiedBy>Vincenzo Berardi</cp:lastModifiedBy>
  <cp:revision>11</cp:revision>
  <dcterms:created xsi:type="dcterms:W3CDTF">2012-02-20T09:41:14Z</dcterms:created>
  <dcterms:modified xsi:type="dcterms:W3CDTF">2012-02-20T10:03:16Z</dcterms:modified>
</cp:coreProperties>
</file>