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58" r:id="rId4"/>
    <p:sldId id="259" r:id="rId5"/>
    <p:sldId id="260" r:id="rId6"/>
    <p:sldId id="275" r:id="rId7"/>
    <p:sldId id="285" r:id="rId8"/>
    <p:sldId id="286" r:id="rId9"/>
    <p:sldId id="288" r:id="rId10"/>
    <p:sldId id="287" r:id="rId11"/>
    <p:sldId id="289" r:id="rId12"/>
    <p:sldId id="290" r:id="rId13"/>
    <p:sldId id="291" r:id="rId14"/>
    <p:sldId id="292" r:id="rId15"/>
    <p:sldId id="293" r:id="rId16"/>
    <p:sldId id="294" r:id="rId17"/>
    <p:sldId id="295" r:id="rId18"/>
    <p:sldId id="308" r:id="rId19"/>
    <p:sldId id="296" r:id="rId20"/>
    <p:sldId id="276" r:id="rId21"/>
    <p:sldId id="300" r:id="rId22"/>
    <p:sldId id="283" r:id="rId23"/>
    <p:sldId id="297" r:id="rId24"/>
    <p:sldId id="298" r:id="rId25"/>
    <p:sldId id="299" r:id="rId26"/>
    <p:sldId id="284" r:id="rId27"/>
    <p:sldId id="304" r:id="rId28"/>
    <p:sldId id="305" r:id="rId29"/>
    <p:sldId id="273" r:id="rId30"/>
    <p:sldId id="306" r:id="rId31"/>
    <p:sldId id="307" r:id="rId32"/>
    <p:sldId id="303" r:id="rId33"/>
    <p:sldId id="301" r:id="rId34"/>
    <p:sldId id="302"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A50021"/>
    <a:srgbClr val="FF0000"/>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252"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48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1FD2F05E-CECD-4677-BE36-BF510A9FC876}" type="datetimeFigureOut">
              <a:rPr lang="en-US"/>
              <a:pPr/>
              <a:t>2/20/2012</a:t>
            </a:fld>
            <a:endParaRPr lang="en-US"/>
          </a:p>
        </p:txBody>
      </p:sp>
      <p:sp>
        <p:nvSpPr>
          <p:cNvPr id="348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48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
        <p:nvSpPr>
          <p:cNvPr id="348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48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E8CDF6B-370E-4777-B8DE-43BC8501A5D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58984B4-B458-4543-8055-11DA62A07369}" type="slidenum">
              <a:rPr lang="en-US" smtClean="0"/>
              <a:pPr/>
              <a:t>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xfrm>
            <a:off x="914400" y="4343400"/>
            <a:ext cx="5029200" cy="4114800"/>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3B27A1F-A64A-442A-8127-E5E491DAAE3D}" type="datetimeFigureOut">
              <a:rPr lang="en-US"/>
              <a:pPr>
                <a:defRPr/>
              </a:pPr>
              <a:t>2/20/2012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C87B00-D6F0-47BB-9EDD-0DE4FFEA740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3AA49D3-2FEA-4590-BBDD-592B793110A7}" type="datetimeFigureOut">
              <a:rPr lang="en-US"/>
              <a:pPr>
                <a:defRPr/>
              </a:pPr>
              <a:t>2/20/2012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5CED69-D14A-4F59-BD36-88B1AC14C34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7A6246-7A9B-496E-9073-F1FEBA562316}" type="datetimeFigureOut">
              <a:rPr lang="en-US"/>
              <a:pPr>
                <a:defRPr/>
              </a:pPr>
              <a:t>2/20/2012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BD3F9E9-99D9-4460-831A-6D18A3FA6A4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BD99E4-A2F8-4A98-8257-4422CBDB2416}" type="datetimeFigureOut">
              <a:rPr lang="en-US"/>
              <a:pPr>
                <a:defRPr/>
              </a:pPr>
              <a:t>2/20/2012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434C97-45F1-4906-8E64-74B2AAA1199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B9B8824-6900-41CF-B6AF-532F49EC8936}" type="datetimeFigureOut">
              <a:rPr lang="en-US"/>
              <a:pPr>
                <a:defRPr/>
              </a:pPr>
              <a:t>2/20/2012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317C4F-367E-4293-8367-D0D61B0A6EC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ABD3BA7-B45B-4118-88DA-476B0C862390}" type="datetimeFigureOut">
              <a:rPr lang="en-US"/>
              <a:pPr>
                <a:defRPr/>
              </a:pPr>
              <a:t>2/20/2012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EAAFEEE-4D0A-474B-BDAD-CF6B2FD873D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0AC93CE-BA0D-450E-89F9-186A39D3DC56}" type="datetimeFigureOut">
              <a:rPr lang="en-US"/>
              <a:pPr>
                <a:defRPr/>
              </a:pPr>
              <a:t>2/20/2012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0EADF2B-AC3E-43B2-A6AC-B07C205491E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5D84E66-474A-4F6E-96D4-4A86BF70CCE4}" type="datetimeFigureOut">
              <a:rPr lang="en-US"/>
              <a:pPr>
                <a:defRPr/>
              </a:pPr>
              <a:t>2/20/2012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02A46D2-D141-44FE-B85F-E5565503373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B247C60-2580-4DE4-9757-1AA0D211F133}" type="datetimeFigureOut">
              <a:rPr lang="en-US"/>
              <a:pPr>
                <a:defRPr/>
              </a:pPr>
              <a:t>2/20/2012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B8E9CE-8720-468B-B2AC-63CAF5CB07D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8C07A5C-BB9E-49A9-8603-1BD4A19057EC}" type="datetimeFigureOut">
              <a:rPr lang="en-US"/>
              <a:pPr>
                <a:defRPr/>
              </a:pPr>
              <a:t>2/20/2012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004F37-38B2-4ABD-B11B-6A1A1C737DF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9E99E67-1B1D-4067-9C68-537D91E95D5A}" type="datetimeFigureOut">
              <a:rPr lang="en-US"/>
              <a:pPr>
                <a:defRPr/>
              </a:pPr>
              <a:t>2/20/2012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A1CCFAB-F481-41E8-9CFF-B367F75F4E4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E1404831-4842-43BA-99DE-0E94113C29C1}" type="datetimeFigureOut">
              <a:rPr lang="en-US"/>
              <a:pPr>
                <a:defRPr/>
              </a:pPr>
              <a:t>2/20/2012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30ACEAF-57A5-4E1E-B584-BEA80A7E441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embeddings/Microsoft_Office_Excel_97-2003_Worksheet2.xls"/></Relationships>
</file>

<file path=ppt/slides/_rels/slide25.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1.xml"/><Relationship Id="rId1" Type="http://schemas.openxmlformats.org/officeDocument/2006/relationships/vmlDrawing" Target="../drawings/vmlDrawing2.v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wmf"/><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a:xfrm>
            <a:off x="685800" y="1412875"/>
            <a:ext cx="7772400" cy="1470025"/>
          </a:xfrm>
        </p:spPr>
        <p:txBody>
          <a:bodyPr/>
          <a:lstStyle/>
          <a:p>
            <a:pPr eaLnBrk="1" hangingPunct="1"/>
            <a:r>
              <a:rPr lang="en-US" sz="4000" b="1" dirty="0" smtClean="0">
                <a:solidFill>
                  <a:srgbClr val="000099"/>
                </a:solidFill>
              </a:rPr>
              <a:t>Develop</a:t>
            </a:r>
            <a:r>
              <a:rPr lang="en-US" altLang="ja-JP" sz="4000" b="1" dirty="0" smtClean="0">
                <a:solidFill>
                  <a:srgbClr val="000099"/>
                </a:solidFill>
              </a:rPr>
              <a:t>ment of innovative resistive GEM alpha detectors for earthquakes prediction and homeland security</a:t>
            </a:r>
            <a:endParaRPr lang="en-US" sz="4000" b="1" dirty="0" smtClean="0">
              <a:solidFill>
                <a:srgbClr val="000099"/>
              </a:solidFill>
            </a:endParaRPr>
          </a:p>
        </p:txBody>
      </p:sp>
      <p:sp>
        <p:nvSpPr>
          <p:cNvPr id="13314" name="Subtitle 2"/>
          <p:cNvSpPr>
            <a:spLocks noGrp="1"/>
          </p:cNvSpPr>
          <p:nvPr>
            <p:ph type="subTitle" idx="1"/>
          </p:nvPr>
        </p:nvSpPr>
        <p:spPr>
          <a:xfrm>
            <a:off x="1258888" y="3933825"/>
            <a:ext cx="6400800" cy="1752600"/>
          </a:xfrm>
        </p:spPr>
        <p:txBody>
          <a:bodyPr/>
          <a:lstStyle/>
          <a:p>
            <a:pPr marL="609600" indent="-609600" eaLnBrk="1" hangingPunct="1">
              <a:lnSpc>
                <a:spcPct val="80000"/>
              </a:lnSpc>
            </a:pPr>
            <a:r>
              <a:rPr lang="it-IT" sz="2800" dirty="0" smtClean="0">
                <a:solidFill>
                  <a:schemeClr val="tx1"/>
                </a:solidFill>
              </a:rPr>
              <a:t>INFN Bari, Bari, Italy </a:t>
            </a:r>
            <a:endParaRPr lang="en-US" sz="2800" dirty="0" smtClean="0">
              <a:solidFill>
                <a:schemeClr val="tx1"/>
              </a:solidFill>
            </a:endParaRPr>
          </a:p>
          <a:p>
            <a:pPr marL="609600" indent="-609600" eaLnBrk="1" hangingPunct="1">
              <a:lnSpc>
                <a:spcPct val="80000"/>
              </a:lnSpc>
            </a:pPr>
            <a:r>
              <a:rPr lang="en-GB" sz="2800" dirty="0" smtClean="0">
                <a:solidFill>
                  <a:schemeClr val="tx1"/>
                </a:solidFill>
              </a:rPr>
              <a:t>UNAM, Mexico </a:t>
            </a:r>
            <a:endParaRPr lang="en-US" sz="2800" dirty="0" smtClean="0">
              <a:solidFill>
                <a:schemeClr val="tx1"/>
              </a:solidFill>
            </a:endParaRPr>
          </a:p>
          <a:p>
            <a:pPr marL="609600" indent="-609600" eaLnBrk="1" hangingPunct="1">
              <a:lnSpc>
                <a:spcPct val="80000"/>
              </a:lnSpc>
            </a:pPr>
            <a:r>
              <a:rPr lang="it-IT" sz="2800" dirty="0" smtClean="0">
                <a:solidFill>
                  <a:schemeClr val="tx1"/>
                </a:solidFill>
              </a:rPr>
              <a:t>INFN Padova, Padova, Italy </a:t>
            </a:r>
            <a:endParaRPr lang="en-US" sz="2800" dirty="0" smtClean="0">
              <a:solidFill>
                <a:schemeClr val="tx1"/>
              </a:solidFill>
            </a:endParaRPr>
          </a:p>
          <a:p>
            <a:pPr marL="609600" indent="-609600" eaLnBrk="1" hangingPunct="1">
              <a:lnSpc>
                <a:spcPct val="80000"/>
              </a:lnSpc>
            </a:pPr>
            <a:r>
              <a:rPr lang="it-IT" sz="2800" dirty="0" smtClean="0">
                <a:solidFill>
                  <a:schemeClr val="tx1"/>
                </a:solidFill>
              </a:rPr>
              <a:t> INFN Frascati, Frascati, Italy </a:t>
            </a:r>
            <a:endParaRPr lang="en-US" sz="2800" dirty="0" smtClean="0">
              <a:solidFill>
                <a:schemeClr val="tx1"/>
              </a:solidFill>
            </a:endParaRPr>
          </a:p>
          <a:p>
            <a:pPr marL="609600" indent="-609600" eaLnBrk="1" hangingPunct="1">
              <a:lnSpc>
                <a:spcPct val="80000"/>
              </a:lnSpc>
            </a:pPr>
            <a:endParaRPr lang="en-US" sz="2800"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0" descr="DSCN1358"/>
          <p:cNvPicPr>
            <a:picLocks noChangeAspect="1" noChangeArrowheads="1"/>
          </p:cNvPicPr>
          <p:nvPr/>
        </p:nvPicPr>
        <p:blipFill>
          <a:blip r:embed="rId2" cstate="print"/>
          <a:srcRect/>
          <a:stretch>
            <a:fillRect/>
          </a:stretch>
        </p:blipFill>
        <p:spPr bwMode="auto">
          <a:xfrm>
            <a:off x="5003800" y="3789363"/>
            <a:ext cx="3311525" cy="2478087"/>
          </a:xfrm>
          <a:prstGeom prst="rect">
            <a:avLst/>
          </a:prstGeom>
          <a:noFill/>
          <a:ln w="9525">
            <a:noFill/>
            <a:miter lim="800000"/>
            <a:headEnd/>
            <a:tailEnd/>
          </a:ln>
        </p:spPr>
      </p:pic>
      <p:pic>
        <p:nvPicPr>
          <p:cNvPr id="20482" name="Picture 74"/>
          <p:cNvPicPr>
            <a:picLocks noChangeAspect="1" noChangeArrowheads="1"/>
          </p:cNvPicPr>
          <p:nvPr/>
        </p:nvPicPr>
        <p:blipFill>
          <a:blip r:embed="rId3" cstate="print"/>
          <a:srcRect/>
          <a:stretch>
            <a:fillRect/>
          </a:stretch>
        </p:blipFill>
        <p:spPr bwMode="auto">
          <a:xfrm>
            <a:off x="611188" y="1169988"/>
            <a:ext cx="5434012" cy="2474912"/>
          </a:xfrm>
          <a:prstGeom prst="rect">
            <a:avLst/>
          </a:prstGeom>
          <a:noFill/>
          <a:ln w="9525">
            <a:noFill/>
            <a:miter lim="800000"/>
            <a:headEnd/>
            <a:tailEnd/>
          </a:ln>
        </p:spPr>
      </p:pic>
      <p:sp>
        <p:nvSpPr>
          <p:cNvPr id="20483" name="Text Box 75"/>
          <p:cNvSpPr txBox="1">
            <a:spLocks noChangeArrowheads="1"/>
          </p:cNvSpPr>
          <p:nvPr/>
        </p:nvSpPr>
        <p:spPr bwMode="auto">
          <a:xfrm>
            <a:off x="2032000" y="423863"/>
            <a:ext cx="4362092" cy="369332"/>
          </a:xfrm>
          <a:prstGeom prst="rect">
            <a:avLst/>
          </a:prstGeom>
          <a:noFill/>
          <a:ln w="9525">
            <a:noFill/>
            <a:miter lim="800000"/>
            <a:headEnd/>
            <a:tailEnd/>
          </a:ln>
        </p:spPr>
        <p:txBody>
          <a:bodyPr wrap="none">
            <a:spAutoFit/>
          </a:bodyPr>
          <a:lstStyle/>
          <a:p>
            <a:r>
              <a:rPr lang="en-US" b="1" dirty="0">
                <a:solidFill>
                  <a:srgbClr val="CC6600"/>
                </a:solidFill>
                <a:latin typeface="Calibri" pitchFamily="34" charset="0"/>
              </a:rPr>
              <a:t>A simple competitor to commercial </a:t>
            </a:r>
            <a:r>
              <a:rPr lang="en-US" b="1" dirty="0" smtClean="0">
                <a:solidFill>
                  <a:srgbClr val="CC6600"/>
                </a:solidFill>
                <a:latin typeface="Calibri" pitchFamily="34" charset="0"/>
              </a:rPr>
              <a:t>devices:</a:t>
            </a:r>
            <a:endParaRPr lang="en-US" b="1" dirty="0">
              <a:solidFill>
                <a:srgbClr val="CC6600"/>
              </a:solidFill>
              <a:latin typeface="Calibri" pitchFamily="34" charset="0"/>
            </a:endParaRPr>
          </a:p>
        </p:txBody>
      </p:sp>
      <p:sp>
        <p:nvSpPr>
          <p:cNvPr id="20484" name="Text Box 76"/>
          <p:cNvSpPr txBox="1">
            <a:spLocks noChangeArrowheads="1"/>
          </p:cNvSpPr>
          <p:nvPr/>
        </p:nvSpPr>
        <p:spPr bwMode="auto">
          <a:xfrm>
            <a:off x="808038" y="4384675"/>
            <a:ext cx="2965450" cy="2014538"/>
          </a:xfrm>
          <a:prstGeom prst="rect">
            <a:avLst/>
          </a:prstGeom>
          <a:noFill/>
          <a:ln w="9525">
            <a:noFill/>
            <a:miter lim="800000"/>
            <a:headEnd/>
            <a:tailEnd/>
          </a:ln>
        </p:spPr>
        <p:txBody>
          <a:bodyPr wrap="none">
            <a:spAutoFit/>
          </a:bodyPr>
          <a:lstStyle/>
          <a:p>
            <a:r>
              <a:rPr lang="en-US" u="sng">
                <a:latin typeface="Calibri" pitchFamily="34" charset="0"/>
              </a:rPr>
              <a:t>Advantages</a:t>
            </a:r>
            <a:r>
              <a:rPr lang="en-US">
                <a:latin typeface="Calibri" pitchFamily="34" charset="0"/>
              </a:rPr>
              <a:t>:</a:t>
            </a:r>
          </a:p>
          <a:p>
            <a:r>
              <a:rPr lang="en-US">
                <a:latin typeface="Calibri" pitchFamily="34" charset="0"/>
              </a:rPr>
              <a:t>simple,</a:t>
            </a:r>
          </a:p>
          <a:p>
            <a:r>
              <a:rPr lang="en-US">
                <a:latin typeface="Calibri" pitchFamily="34" charset="0"/>
              </a:rPr>
              <a:t>low cost,</a:t>
            </a:r>
          </a:p>
          <a:p>
            <a:r>
              <a:rPr lang="en-US">
                <a:latin typeface="Calibri" pitchFamily="34" charset="0"/>
              </a:rPr>
              <a:t>robust,</a:t>
            </a:r>
          </a:p>
          <a:p>
            <a:r>
              <a:rPr lang="en-US">
                <a:latin typeface="Calibri" pitchFamily="34" charset="0"/>
              </a:rPr>
              <a:t>has sufficient sensitivity for </a:t>
            </a:r>
          </a:p>
          <a:p>
            <a:r>
              <a:rPr lang="en-US">
                <a:latin typeface="Calibri" pitchFamily="34" charset="0"/>
              </a:rPr>
              <a:t>the earthquake application</a:t>
            </a:r>
          </a:p>
          <a:p>
            <a:endParaRPr lang="en-US">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4"/>
          <p:cNvPicPr>
            <a:picLocks noChangeAspect="1" noChangeArrowheads="1"/>
          </p:cNvPicPr>
          <p:nvPr/>
        </p:nvPicPr>
        <p:blipFill>
          <a:blip r:embed="rId2" cstate="print"/>
          <a:srcRect/>
          <a:stretch>
            <a:fillRect/>
          </a:stretch>
        </p:blipFill>
        <p:spPr bwMode="auto">
          <a:xfrm>
            <a:off x="539750" y="692150"/>
            <a:ext cx="4248150" cy="2805113"/>
          </a:xfrm>
          <a:prstGeom prst="rect">
            <a:avLst/>
          </a:prstGeom>
          <a:noFill/>
          <a:ln w="9525">
            <a:noFill/>
            <a:miter lim="800000"/>
            <a:headEnd/>
            <a:tailEnd/>
          </a:ln>
        </p:spPr>
      </p:pic>
      <p:pic>
        <p:nvPicPr>
          <p:cNvPr id="21506" name="Picture 5"/>
          <p:cNvPicPr>
            <a:picLocks noChangeAspect="1" noChangeArrowheads="1"/>
          </p:cNvPicPr>
          <p:nvPr/>
        </p:nvPicPr>
        <p:blipFill>
          <a:blip r:embed="rId3" cstate="print"/>
          <a:srcRect/>
          <a:stretch>
            <a:fillRect/>
          </a:stretch>
        </p:blipFill>
        <p:spPr bwMode="auto">
          <a:xfrm>
            <a:off x="539750" y="3644900"/>
            <a:ext cx="4248150" cy="2232025"/>
          </a:xfrm>
          <a:prstGeom prst="rect">
            <a:avLst/>
          </a:prstGeom>
          <a:noFill/>
          <a:ln w="9525">
            <a:noFill/>
            <a:miter lim="800000"/>
            <a:headEnd/>
            <a:tailEnd/>
          </a:ln>
        </p:spPr>
      </p:pic>
      <p:sp>
        <p:nvSpPr>
          <p:cNvPr id="21507" name="Text Box 6"/>
          <p:cNvSpPr txBox="1">
            <a:spLocks noChangeArrowheads="1"/>
          </p:cNvSpPr>
          <p:nvPr/>
        </p:nvSpPr>
        <p:spPr bwMode="auto">
          <a:xfrm>
            <a:off x="5122863" y="541338"/>
            <a:ext cx="3321050" cy="366712"/>
          </a:xfrm>
          <a:prstGeom prst="rect">
            <a:avLst/>
          </a:prstGeom>
          <a:noFill/>
          <a:ln w="9525">
            <a:noFill/>
            <a:miter lim="800000"/>
            <a:headEnd/>
            <a:tailEnd/>
          </a:ln>
        </p:spPr>
        <p:txBody>
          <a:bodyPr wrap="none">
            <a:spAutoFit/>
          </a:bodyPr>
          <a:lstStyle/>
          <a:p>
            <a:r>
              <a:rPr lang="en-US" b="1">
                <a:solidFill>
                  <a:srgbClr val="000066"/>
                </a:solidFill>
                <a:latin typeface="Calibri" pitchFamily="34" charset="0"/>
              </a:rPr>
              <a:t>1) Results obtained with Am:</a:t>
            </a:r>
          </a:p>
        </p:txBody>
      </p:sp>
      <p:pic>
        <p:nvPicPr>
          <p:cNvPr id="21508" name="Picture 7"/>
          <p:cNvPicPr>
            <a:picLocks noChangeAspect="1" noChangeArrowheads="1"/>
          </p:cNvPicPr>
          <p:nvPr/>
        </p:nvPicPr>
        <p:blipFill>
          <a:blip r:embed="rId4" cstate="print"/>
          <a:srcRect/>
          <a:stretch>
            <a:fillRect/>
          </a:stretch>
        </p:blipFill>
        <p:spPr bwMode="auto">
          <a:xfrm>
            <a:off x="5076825" y="3671888"/>
            <a:ext cx="3598863" cy="2133600"/>
          </a:xfrm>
          <a:prstGeom prst="rect">
            <a:avLst/>
          </a:prstGeom>
          <a:noFill/>
          <a:ln w="9525">
            <a:noFill/>
            <a:miter lim="800000"/>
            <a:headEnd/>
            <a:tailEnd/>
          </a:ln>
        </p:spPr>
      </p:pic>
      <p:sp>
        <p:nvSpPr>
          <p:cNvPr id="21509" name="Text Box 8"/>
          <p:cNvSpPr txBox="1">
            <a:spLocks noChangeArrowheads="1"/>
          </p:cNvSpPr>
          <p:nvPr/>
        </p:nvSpPr>
        <p:spPr bwMode="auto">
          <a:xfrm>
            <a:off x="6011863" y="1866900"/>
            <a:ext cx="2657475" cy="914400"/>
          </a:xfrm>
          <a:prstGeom prst="rect">
            <a:avLst/>
          </a:prstGeom>
          <a:noFill/>
          <a:ln w="9525">
            <a:noFill/>
            <a:miter lim="800000"/>
            <a:headEnd/>
            <a:tailEnd/>
          </a:ln>
        </p:spPr>
        <p:txBody>
          <a:bodyPr wrap="none">
            <a:spAutoFit/>
          </a:bodyPr>
          <a:lstStyle/>
          <a:p>
            <a:r>
              <a:rPr lang="en-GB" sz="1200">
                <a:solidFill>
                  <a:schemeClr val="accent2"/>
                </a:solidFill>
                <a:latin typeface="Calibri" pitchFamily="34" charset="0"/>
              </a:rPr>
              <a:t>Typical signals  measured with </a:t>
            </a:r>
          </a:p>
          <a:p>
            <a:r>
              <a:rPr lang="en-GB" sz="1200">
                <a:solidFill>
                  <a:schemeClr val="accent2"/>
                </a:solidFill>
                <a:latin typeface="Calibri" pitchFamily="34" charset="0"/>
              </a:rPr>
              <a:t>a single –wire counter (basic lay-out)</a:t>
            </a:r>
          </a:p>
          <a:p>
            <a:r>
              <a:rPr lang="en-GB" sz="1200">
                <a:solidFill>
                  <a:schemeClr val="accent2"/>
                </a:solidFill>
                <a:latin typeface="Calibri" pitchFamily="34" charset="0"/>
              </a:rPr>
              <a:t> operating in air and irradiated by</a:t>
            </a:r>
          </a:p>
          <a:p>
            <a:r>
              <a:rPr lang="en-GB" sz="1200">
                <a:solidFill>
                  <a:schemeClr val="accent2"/>
                </a:solidFill>
                <a:latin typeface="Calibri" pitchFamily="34" charset="0"/>
              </a:rPr>
              <a:t> </a:t>
            </a:r>
            <a:r>
              <a:rPr lang="en-GB" sz="1200" baseline="30000">
                <a:solidFill>
                  <a:schemeClr val="accent2"/>
                </a:solidFill>
                <a:latin typeface="Calibri" pitchFamily="34" charset="0"/>
              </a:rPr>
              <a:t>241</a:t>
            </a:r>
            <a:r>
              <a:rPr lang="en-GB" sz="1200">
                <a:solidFill>
                  <a:schemeClr val="accent2"/>
                </a:solidFill>
                <a:latin typeface="Calibri" pitchFamily="34" charset="0"/>
              </a:rPr>
              <a:t>Am source</a:t>
            </a:r>
            <a:r>
              <a:rPr lang="en-US">
                <a:solidFill>
                  <a:schemeClr val="accent2"/>
                </a:solidFill>
                <a:latin typeface="Calibri" pitchFamily="34" charset="0"/>
              </a:rPr>
              <a:t> </a:t>
            </a:r>
          </a:p>
        </p:txBody>
      </p:sp>
      <p:sp>
        <p:nvSpPr>
          <p:cNvPr id="21510" name="Text Box 9"/>
          <p:cNvSpPr txBox="1">
            <a:spLocks noChangeArrowheads="1"/>
          </p:cNvSpPr>
          <p:nvPr/>
        </p:nvSpPr>
        <p:spPr bwMode="auto">
          <a:xfrm>
            <a:off x="395288" y="6092825"/>
            <a:ext cx="4681537" cy="731838"/>
          </a:xfrm>
          <a:prstGeom prst="rect">
            <a:avLst/>
          </a:prstGeom>
          <a:noFill/>
          <a:ln w="9525">
            <a:noFill/>
            <a:miter lim="800000"/>
            <a:headEnd/>
            <a:tailEnd/>
          </a:ln>
        </p:spPr>
        <p:txBody>
          <a:bodyPr>
            <a:spAutoFit/>
          </a:bodyPr>
          <a:lstStyle/>
          <a:p>
            <a:r>
              <a:rPr lang="en-GB" sz="1200">
                <a:latin typeface="Calibri" pitchFamily="34" charset="0"/>
              </a:rPr>
              <a:t>Mean signal amplitude produced by alpha particles  vs. the </a:t>
            </a:r>
          </a:p>
          <a:p>
            <a:r>
              <a:rPr lang="en-GB" sz="1200">
                <a:latin typeface="Calibri" pitchFamily="34" charset="0"/>
              </a:rPr>
              <a:t>voltage applied to detectors having a cathode diameter of 60 mm and  different anode wires</a:t>
            </a:r>
            <a:r>
              <a:rPr lang="en-GB">
                <a:latin typeface="Calibri" pitchFamily="34" charset="0"/>
              </a:rPr>
              <a:t> </a:t>
            </a:r>
            <a:endParaRPr lang="en-US">
              <a:latin typeface="Calibri" pitchFamily="34" charset="0"/>
            </a:endParaRPr>
          </a:p>
        </p:txBody>
      </p:sp>
      <p:sp>
        <p:nvSpPr>
          <p:cNvPr id="21511" name="Text Box 10"/>
          <p:cNvSpPr txBox="1">
            <a:spLocks noChangeArrowheads="1"/>
          </p:cNvSpPr>
          <p:nvPr/>
        </p:nvSpPr>
        <p:spPr bwMode="auto">
          <a:xfrm>
            <a:off x="3092450" y="5287963"/>
            <a:ext cx="1479550" cy="228600"/>
          </a:xfrm>
          <a:prstGeom prst="rect">
            <a:avLst/>
          </a:prstGeom>
          <a:noFill/>
          <a:ln w="9525">
            <a:noFill/>
            <a:miter lim="800000"/>
            <a:headEnd/>
            <a:tailEnd/>
          </a:ln>
        </p:spPr>
        <p:txBody>
          <a:bodyPr wrap="none">
            <a:spAutoFit/>
          </a:bodyPr>
          <a:lstStyle/>
          <a:p>
            <a:r>
              <a:rPr lang="en-US" sz="900">
                <a:solidFill>
                  <a:schemeClr val="accent2"/>
                </a:solidFill>
                <a:latin typeface="Calibri" pitchFamily="34" charset="0"/>
              </a:rPr>
              <a:t>Ionization chamber signal</a:t>
            </a:r>
          </a:p>
        </p:txBody>
      </p:sp>
      <p:sp>
        <p:nvSpPr>
          <p:cNvPr id="21512" name="Line 11"/>
          <p:cNvSpPr>
            <a:spLocks noChangeShapeType="1"/>
          </p:cNvSpPr>
          <p:nvPr/>
        </p:nvSpPr>
        <p:spPr bwMode="auto">
          <a:xfrm flipH="1" flipV="1">
            <a:off x="2843213" y="5300663"/>
            <a:ext cx="215900" cy="73025"/>
          </a:xfrm>
          <a:prstGeom prst="line">
            <a:avLst/>
          </a:prstGeom>
          <a:noFill/>
          <a:ln w="9525">
            <a:solidFill>
              <a:schemeClr val="tx1"/>
            </a:solidFill>
            <a:round/>
            <a:headEnd/>
            <a:tailEnd type="triangle" w="med" len="med"/>
          </a:ln>
        </p:spPr>
        <p:txBody>
          <a:bodyPr/>
          <a:lstStyle/>
          <a:p>
            <a:endParaRPr lang="en-US"/>
          </a:p>
        </p:txBody>
      </p:sp>
      <p:sp>
        <p:nvSpPr>
          <p:cNvPr id="21513" name="AutoShape 12"/>
          <p:cNvSpPr>
            <a:spLocks noChangeArrowheads="1"/>
          </p:cNvSpPr>
          <p:nvPr/>
        </p:nvSpPr>
        <p:spPr bwMode="auto">
          <a:xfrm>
            <a:off x="5219700" y="2203450"/>
            <a:ext cx="576263" cy="217488"/>
          </a:xfrm>
          <a:prstGeom prst="leftArrow">
            <a:avLst>
              <a:gd name="adj1" fmla="val 50000"/>
              <a:gd name="adj2" fmla="val 66241"/>
            </a:avLst>
          </a:prstGeom>
          <a:solidFill>
            <a:schemeClr val="accent1"/>
          </a:solidFill>
          <a:ln w="9525">
            <a:solidFill>
              <a:schemeClr val="tx1"/>
            </a:solidFill>
            <a:miter lim="800000"/>
            <a:headEnd/>
            <a:tailEnd/>
          </a:ln>
        </p:spPr>
        <p:txBody>
          <a:bodyPr wrap="none" anchor="ctr"/>
          <a:lstStyle/>
          <a:p>
            <a:endParaRPr lang="en-US">
              <a:latin typeface="Calibri" pitchFamily="34" charset="0"/>
            </a:endParaRPr>
          </a:p>
        </p:txBody>
      </p:sp>
      <p:sp>
        <p:nvSpPr>
          <p:cNvPr id="21514" name="Text Box 13"/>
          <p:cNvSpPr txBox="1">
            <a:spLocks noChangeArrowheads="1"/>
          </p:cNvSpPr>
          <p:nvPr/>
        </p:nvSpPr>
        <p:spPr bwMode="auto">
          <a:xfrm>
            <a:off x="5416550" y="6042025"/>
            <a:ext cx="3673475" cy="457200"/>
          </a:xfrm>
          <a:prstGeom prst="rect">
            <a:avLst/>
          </a:prstGeom>
          <a:noFill/>
          <a:ln w="9525">
            <a:noFill/>
            <a:miter lim="800000"/>
            <a:headEnd/>
            <a:tailEnd/>
          </a:ln>
        </p:spPr>
        <p:txBody>
          <a:bodyPr wrap="none">
            <a:spAutoFit/>
          </a:bodyPr>
          <a:lstStyle/>
          <a:p>
            <a:r>
              <a:rPr lang="en-US" sz="1200">
                <a:latin typeface="Calibri" pitchFamily="34" charset="0"/>
              </a:rPr>
              <a:t>The pulse amplitudes vs. the voltage measures with</a:t>
            </a:r>
          </a:p>
          <a:p>
            <a:r>
              <a:rPr lang="en-US" sz="1200">
                <a:latin typeface="Calibri" pitchFamily="34" charset="0"/>
              </a:rPr>
              <a:t> a single-wire counter having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4"/>
          <p:cNvPicPr>
            <a:picLocks noChangeAspect="1" noChangeArrowheads="1"/>
          </p:cNvPicPr>
          <p:nvPr/>
        </p:nvPicPr>
        <p:blipFill>
          <a:blip r:embed="rId2" cstate="print"/>
          <a:srcRect/>
          <a:stretch>
            <a:fillRect/>
          </a:stretch>
        </p:blipFill>
        <p:spPr bwMode="auto">
          <a:xfrm>
            <a:off x="460375" y="600075"/>
            <a:ext cx="3606800" cy="1892300"/>
          </a:xfrm>
          <a:prstGeom prst="rect">
            <a:avLst/>
          </a:prstGeom>
          <a:noFill/>
          <a:ln w="9525">
            <a:noFill/>
            <a:miter lim="800000"/>
            <a:headEnd/>
            <a:tailEnd/>
          </a:ln>
        </p:spPr>
      </p:pic>
      <p:pic>
        <p:nvPicPr>
          <p:cNvPr id="23554" name="Picture 5"/>
          <p:cNvPicPr>
            <a:picLocks noChangeAspect="1" noChangeArrowheads="1"/>
          </p:cNvPicPr>
          <p:nvPr/>
        </p:nvPicPr>
        <p:blipFill>
          <a:blip r:embed="rId3" cstate="print"/>
          <a:srcRect/>
          <a:stretch>
            <a:fillRect/>
          </a:stretch>
        </p:blipFill>
        <p:spPr bwMode="auto">
          <a:xfrm>
            <a:off x="4764088" y="600075"/>
            <a:ext cx="3911600" cy="1892300"/>
          </a:xfrm>
          <a:prstGeom prst="rect">
            <a:avLst/>
          </a:prstGeom>
          <a:noFill/>
          <a:ln w="9525">
            <a:noFill/>
            <a:miter lim="800000"/>
            <a:headEnd/>
            <a:tailEnd/>
          </a:ln>
        </p:spPr>
      </p:pic>
      <p:pic>
        <p:nvPicPr>
          <p:cNvPr id="23555" name="Picture 6"/>
          <p:cNvPicPr>
            <a:picLocks noChangeAspect="1" noChangeArrowheads="1"/>
          </p:cNvPicPr>
          <p:nvPr/>
        </p:nvPicPr>
        <p:blipFill>
          <a:blip r:embed="rId4" cstate="print"/>
          <a:srcRect/>
          <a:stretch>
            <a:fillRect/>
          </a:stretch>
        </p:blipFill>
        <p:spPr bwMode="auto">
          <a:xfrm>
            <a:off x="539750" y="3600450"/>
            <a:ext cx="5765800" cy="2997200"/>
          </a:xfrm>
          <a:prstGeom prst="rect">
            <a:avLst/>
          </a:prstGeom>
          <a:noFill/>
          <a:ln w="9525">
            <a:noFill/>
            <a:miter lim="800000"/>
            <a:headEnd/>
            <a:tailEnd/>
          </a:ln>
        </p:spPr>
      </p:pic>
      <p:sp>
        <p:nvSpPr>
          <p:cNvPr id="23556" name="Text Box 7"/>
          <p:cNvSpPr txBox="1">
            <a:spLocks noChangeArrowheads="1"/>
          </p:cNvSpPr>
          <p:nvPr/>
        </p:nvSpPr>
        <p:spPr bwMode="auto">
          <a:xfrm>
            <a:off x="447675" y="2552700"/>
            <a:ext cx="3724275" cy="731838"/>
          </a:xfrm>
          <a:prstGeom prst="rect">
            <a:avLst/>
          </a:prstGeom>
          <a:noFill/>
          <a:ln w="9525">
            <a:noFill/>
            <a:miter lim="800000"/>
            <a:headEnd/>
            <a:tailEnd/>
          </a:ln>
        </p:spPr>
        <p:txBody>
          <a:bodyPr wrap="none">
            <a:spAutoFit/>
          </a:bodyPr>
          <a:lstStyle/>
          <a:p>
            <a:r>
              <a:rPr lang="en-GB" sz="1200">
                <a:latin typeface="Calibri" pitchFamily="34" charset="0"/>
              </a:rPr>
              <a:t>Counting rates vs. the applied voltage measured in</a:t>
            </a:r>
          </a:p>
          <a:p>
            <a:r>
              <a:rPr lang="en-GB" sz="1200">
                <a:latin typeface="Calibri" pitchFamily="34" charset="0"/>
              </a:rPr>
              <a:t>Ar and in air at the same conditions (alpha particles, </a:t>
            </a:r>
          </a:p>
          <a:p>
            <a:r>
              <a:rPr lang="en-GB" sz="1200">
                <a:latin typeface="Calibri" pitchFamily="34" charset="0"/>
              </a:rPr>
              <a:t>D=60mm, da=100 </a:t>
            </a:r>
            <a:r>
              <a:rPr lang="en-US" sz="1200">
                <a:latin typeface="Calibri" pitchFamily="34" charset="0"/>
              </a:rPr>
              <a:t>μm)</a:t>
            </a:r>
            <a:r>
              <a:rPr lang="en-US">
                <a:latin typeface="Calibri" pitchFamily="34" charset="0"/>
              </a:rPr>
              <a:t> </a:t>
            </a:r>
          </a:p>
        </p:txBody>
      </p:sp>
      <p:sp>
        <p:nvSpPr>
          <p:cNvPr id="23557" name="Text Box 8"/>
          <p:cNvSpPr txBox="1">
            <a:spLocks noChangeArrowheads="1"/>
          </p:cNvSpPr>
          <p:nvPr/>
        </p:nvSpPr>
        <p:spPr bwMode="auto">
          <a:xfrm>
            <a:off x="2411413" y="28575"/>
            <a:ext cx="4164012" cy="304800"/>
          </a:xfrm>
          <a:prstGeom prst="rect">
            <a:avLst/>
          </a:prstGeom>
          <a:noFill/>
          <a:ln w="9525">
            <a:noFill/>
            <a:miter lim="800000"/>
            <a:headEnd/>
            <a:tailEnd/>
          </a:ln>
        </p:spPr>
        <p:txBody>
          <a:bodyPr wrap="none">
            <a:spAutoFit/>
          </a:bodyPr>
          <a:lstStyle/>
          <a:p>
            <a:r>
              <a:rPr lang="en-US" sz="1400" b="1">
                <a:solidFill>
                  <a:srgbClr val="0000FF"/>
                </a:solidFill>
                <a:latin typeface="Calibri" pitchFamily="34" charset="0"/>
              </a:rPr>
              <a:t>Efficiency of alpha particles detection is </a:t>
            </a:r>
            <a:r>
              <a:rPr lang="en-US" sz="1400" b="1">
                <a:solidFill>
                  <a:srgbClr val="0000FF"/>
                </a:solidFill>
                <a:latin typeface="Calibri" pitchFamily="34" charset="0"/>
                <a:cs typeface="Arial" charset="0"/>
              </a:rPr>
              <a:t>~100%</a:t>
            </a:r>
          </a:p>
        </p:txBody>
      </p:sp>
      <p:sp>
        <p:nvSpPr>
          <p:cNvPr id="23558" name="Text Box 9"/>
          <p:cNvSpPr txBox="1">
            <a:spLocks noChangeArrowheads="1"/>
          </p:cNvSpPr>
          <p:nvPr/>
        </p:nvSpPr>
        <p:spPr bwMode="auto">
          <a:xfrm>
            <a:off x="4754563" y="2552700"/>
            <a:ext cx="4232275" cy="731838"/>
          </a:xfrm>
          <a:prstGeom prst="rect">
            <a:avLst/>
          </a:prstGeom>
          <a:noFill/>
          <a:ln w="9525">
            <a:noFill/>
            <a:miter lim="800000"/>
            <a:headEnd/>
            <a:tailEnd/>
          </a:ln>
        </p:spPr>
        <p:txBody>
          <a:bodyPr wrap="none">
            <a:spAutoFit/>
          </a:bodyPr>
          <a:lstStyle/>
          <a:p>
            <a:r>
              <a:rPr lang="en-GB" sz="1200">
                <a:latin typeface="Calibri" pitchFamily="34" charset="0"/>
              </a:rPr>
              <a:t>Counting rate vs. Vd for alpha particle (blue) and for 60 keV </a:t>
            </a:r>
          </a:p>
          <a:p>
            <a:r>
              <a:rPr lang="en-GB" sz="1200">
                <a:latin typeface="Calibri" pitchFamily="34" charset="0"/>
              </a:rPr>
              <a:t>photons (rose) measured with a basic design of the single </a:t>
            </a:r>
          </a:p>
          <a:p>
            <a:r>
              <a:rPr lang="en-GB" sz="1200">
                <a:latin typeface="Calibri" pitchFamily="34" charset="0"/>
              </a:rPr>
              <a:t>wire counter</a:t>
            </a:r>
            <a:r>
              <a:rPr lang="en-US">
                <a:latin typeface="Calibri" pitchFamily="34" charset="0"/>
              </a:rPr>
              <a:t> </a:t>
            </a:r>
          </a:p>
        </p:txBody>
      </p:sp>
      <p:sp>
        <p:nvSpPr>
          <p:cNvPr id="23559" name="Text Box 10"/>
          <p:cNvSpPr txBox="1">
            <a:spLocks noChangeArrowheads="1"/>
          </p:cNvSpPr>
          <p:nvPr/>
        </p:nvSpPr>
        <p:spPr bwMode="auto">
          <a:xfrm>
            <a:off x="6659563" y="4857750"/>
            <a:ext cx="2179637" cy="731838"/>
          </a:xfrm>
          <a:prstGeom prst="rect">
            <a:avLst/>
          </a:prstGeom>
          <a:noFill/>
          <a:ln w="9525">
            <a:noFill/>
            <a:miter lim="800000"/>
            <a:headEnd/>
            <a:tailEnd/>
          </a:ln>
        </p:spPr>
        <p:txBody>
          <a:bodyPr wrap="none">
            <a:spAutoFit/>
          </a:bodyPr>
          <a:lstStyle/>
          <a:p>
            <a:r>
              <a:rPr lang="en-GB" sz="1200">
                <a:latin typeface="Calibri" pitchFamily="34" charset="0"/>
              </a:rPr>
              <a:t>Oscillogramm of pulses </a:t>
            </a:r>
          </a:p>
          <a:p>
            <a:r>
              <a:rPr lang="en-GB" sz="1200">
                <a:latin typeface="Calibri" pitchFamily="34" charset="0"/>
              </a:rPr>
              <a:t>produced by </a:t>
            </a:r>
            <a:r>
              <a:rPr lang="en-GB" sz="1200" baseline="30000">
                <a:latin typeface="Calibri" pitchFamily="34" charset="0"/>
              </a:rPr>
              <a:t>241</a:t>
            </a:r>
            <a:r>
              <a:rPr lang="en-GB" sz="1200">
                <a:latin typeface="Calibri" pitchFamily="34" charset="0"/>
              </a:rPr>
              <a:t>Am measured</a:t>
            </a:r>
          </a:p>
          <a:p>
            <a:r>
              <a:rPr lang="en-GB" sz="1200">
                <a:latin typeface="Calibri" pitchFamily="34" charset="0"/>
              </a:rPr>
              <a:t> in </a:t>
            </a:r>
            <a:r>
              <a:rPr lang="en-GB" sz="1200">
                <a:solidFill>
                  <a:srgbClr val="FF0066"/>
                </a:solidFill>
                <a:latin typeface="Calibri" pitchFamily="34" charset="0"/>
              </a:rPr>
              <a:t>100% humid air</a:t>
            </a:r>
            <a:r>
              <a:rPr lang="en-US">
                <a:latin typeface="Calibri" pitchFamily="34" charset="0"/>
              </a:rPr>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4"/>
          <p:cNvPicPr>
            <a:picLocks noChangeAspect="1" noChangeArrowheads="1"/>
          </p:cNvPicPr>
          <p:nvPr/>
        </p:nvPicPr>
        <p:blipFill>
          <a:blip r:embed="rId2" cstate="print"/>
          <a:srcRect/>
          <a:stretch>
            <a:fillRect/>
          </a:stretch>
        </p:blipFill>
        <p:spPr bwMode="auto">
          <a:xfrm>
            <a:off x="4187825" y="3786188"/>
            <a:ext cx="4416425" cy="2090737"/>
          </a:xfrm>
          <a:prstGeom prst="rect">
            <a:avLst/>
          </a:prstGeom>
          <a:noFill/>
          <a:ln w="9525">
            <a:noFill/>
            <a:miter lim="800000"/>
            <a:headEnd/>
            <a:tailEnd/>
          </a:ln>
        </p:spPr>
      </p:pic>
      <p:pic>
        <p:nvPicPr>
          <p:cNvPr id="24578" name="Graphique 3"/>
          <p:cNvPicPr>
            <a:picLocks noChangeArrowheads="1"/>
          </p:cNvPicPr>
          <p:nvPr/>
        </p:nvPicPr>
        <p:blipFill>
          <a:blip r:embed="rId3" cstate="print"/>
          <a:srcRect/>
          <a:stretch>
            <a:fillRect/>
          </a:stretch>
        </p:blipFill>
        <p:spPr bwMode="auto">
          <a:xfrm>
            <a:off x="752475" y="863600"/>
            <a:ext cx="3314700" cy="2133600"/>
          </a:xfrm>
          <a:prstGeom prst="rect">
            <a:avLst/>
          </a:prstGeom>
          <a:noFill/>
          <a:ln w="9525">
            <a:noFill/>
            <a:miter lim="800000"/>
            <a:headEnd/>
            <a:tailEnd/>
          </a:ln>
        </p:spPr>
      </p:pic>
      <p:pic>
        <p:nvPicPr>
          <p:cNvPr id="24579" name="Graphique 1"/>
          <p:cNvPicPr>
            <a:picLocks noChangeArrowheads="1"/>
          </p:cNvPicPr>
          <p:nvPr/>
        </p:nvPicPr>
        <p:blipFill>
          <a:blip r:embed="rId4" cstate="print"/>
          <a:srcRect/>
          <a:stretch>
            <a:fillRect/>
          </a:stretch>
        </p:blipFill>
        <p:spPr bwMode="auto">
          <a:xfrm>
            <a:off x="4583113" y="812800"/>
            <a:ext cx="3302000" cy="1968500"/>
          </a:xfrm>
          <a:prstGeom prst="rect">
            <a:avLst/>
          </a:prstGeom>
          <a:noFill/>
          <a:ln w="9525">
            <a:noFill/>
            <a:miter lim="800000"/>
            <a:headEnd/>
            <a:tailEnd/>
          </a:ln>
        </p:spPr>
      </p:pic>
      <p:pic>
        <p:nvPicPr>
          <p:cNvPr id="24580" name="Graphique 2"/>
          <p:cNvPicPr>
            <a:picLocks noChangeArrowheads="1"/>
          </p:cNvPicPr>
          <p:nvPr/>
        </p:nvPicPr>
        <p:blipFill>
          <a:blip r:embed="rId5" cstate="print"/>
          <a:srcRect/>
          <a:stretch>
            <a:fillRect/>
          </a:stretch>
        </p:blipFill>
        <p:spPr bwMode="auto">
          <a:xfrm>
            <a:off x="468313" y="3748088"/>
            <a:ext cx="3454400" cy="2057400"/>
          </a:xfrm>
          <a:prstGeom prst="rect">
            <a:avLst/>
          </a:prstGeom>
          <a:noFill/>
          <a:ln w="9525">
            <a:noFill/>
            <a:miter lim="800000"/>
            <a:headEnd/>
            <a:tailEnd/>
          </a:ln>
        </p:spPr>
      </p:pic>
      <p:sp>
        <p:nvSpPr>
          <p:cNvPr id="24581" name="Text Box 8"/>
          <p:cNvSpPr txBox="1">
            <a:spLocks noChangeArrowheads="1"/>
          </p:cNvSpPr>
          <p:nvPr/>
        </p:nvSpPr>
        <p:spPr bwMode="auto">
          <a:xfrm>
            <a:off x="539750" y="136525"/>
            <a:ext cx="8540750" cy="641350"/>
          </a:xfrm>
          <a:prstGeom prst="rect">
            <a:avLst/>
          </a:prstGeom>
          <a:noFill/>
          <a:ln w="9525">
            <a:noFill/>
            <a:miter lim="800000"/>
            <a:headEnd/>
            <a:tailEnd/>
          </a:ln>
        </p:spPr>
        <p:txBody>
          <a:bodyPr>
            <a:spAutoFit/>
          </a:bodyPr>
          <a:lstStyle/>
          <a:p>
            <a:pPr algn="ctr"/>
            <a:r>
              <a:rPr lang="en-US" b="1">
                <a:solidFill>
                  <a:srgbClr val="000066"/>
                </a:solidFill>
                <a:latin typeface="Calibri" pitchFamily="34" charset="0"/>
              </a:rPr>
              <a:t>2) Basic studies  with </a:t>
            </a:r>
            <a:r>
              <a:rPr lang="en-US" b="1" baseline="30000">
                <a:solidFill>
                  <a:srgbClr val="000066"/>
                </a:solidFill>
                <a:latin typeface="Calibri" pitchFamily="34" charset="0"/>
              </a:rPr>
              <a:t>220</a:t>
            </a:r>
            <a:r>
              <a:rPr lang="en-US" b="1">
                <a:solidFill>
                  <a:srgbClr val="000066"/>
                </a:solidFill>
                <a:latin typeface="Calibri" pitchFamily="34" charset="0"/>
              </a:rPr>
              <a:t>Rn (Thoron)</a:t>
            </a:r>
          </a:p>
          <a:p>
            <a:pPr algn="ctr"/>
            <a:r>
              <a:rPr lang="en-US" sz="1600">
                <a:solidFill>
                  <a:schemeClr val="accent2"/>
                </a:solidFill>
                <a:latin typeface="Calibri" pitchFamily="34" charset="0"/>
              </a:rPr>
              <a:t>High sensitivity can be achieved </a:t>
            </a:r>
            <a:r>
              <a:rPr lang="en-US" sz="1600" u="sng">
                <a:solidFill>
                  <a:schemeClr val="accent2"/>
                </a:solidFill>
                <a:latin typeface="Calibri" pitchFamily="34" charset="0"/>
              </a:rPr>
              <a:t>only</a:t>
            </a:r>
            <a:r>
              <a:rPr lang="en-US" sz="1600">
                <a:solidFill>
                  <a:schemeClr val="accent2"/>
                </a:solidFill>
                <a:latin typeface="Calibri" pitchFamily="34" charset="0"/>
              </a:rPr>
              <a:t> </a:t>
            </a:r>
            <a:r>
              <a:rPr lang="en-US" sz="1600" u="sng">
                <a:solidFill>
                  <a:schemeClr val="accent2"/>
                </a:solidFill>
                <a:latin typeface="Calibri" pitchFamily="34" charset="0"/>
              </a:rPr>
              <a:t>if the noise pulses rate is suppressed almost to </a:t>
            </a:r>
            <a:r>
              <a:rPr lang="en-US" sz="1600" u="sng">
                <a:solidFill>
                  <a:srgbClr val="CC0066"/>
                </a:solidFill>
                <a:latin typeface="Calibri" pitchFamily="34" charset="0"/>
              </a:rPr>
              <a:t>zero</a:t>
            </a:r>
            <a:r>
              <a:rPr lang="en-US" b="1">
                <a:solidFill>
                  <a:srgbClr val="FF0066"/>
                </a:solidFill>
                <a:latin typeface="Calibri" pitchFamily="34" charset="0"/>
              </a:rPr>
              <a:t> </a:t>
            </a:r>
          </a:p>
        </p:txBody>
      </p:sp>
      <p:sp>
        <p:nvSpPr>
          <p:cNvPr id="24582" name="Text Box 9"/>
          <p:cNvSpPr txBox="1">
            <a:spLocks noChangeArrowheads="1"/>
          </p:cNvSpPr>
          <p:nvPr/>
        </p:nvSpPr>
        <p:spPr bwMode="auto">
          <a:xfrm>
            <a:off x="592138" y="3160713"/>
            <a:ext cx="8355012" cy="366712"/>
          </a:xfrm>
          <a:prstGeom prst="rect">
            <a:avLst/>
          </a:prstGeom>
          <a:noFill/>
          <a:ln w="9525">
            <a:noFill/>
            <a:miter lim="800000"/>
            <a:headEnd/>
            <a:tailEnd/>
          </a:ln>
        </p:spPr>
        <p:txBody>
          <a:bodyPr wrap="none">
            <a:spAutoFit/>
          </a:bodyPr>
          <a:lstStyle/>
          <a:p>
            <a:r>
              <a:rPr lang="en-US" sz="1200">
                <a:latin typeface="Calibri" pitchFamily="34" charset="0"/>
              </a:rPr>
              <a:t>Typical shape of pulses produced in the single-wire counter by Thoron: a) smooth pulses, b) pulses containing 1-2 peaks</a:t>
            </a:r>
            <a:r>
              <a:rPr lang="en-US">
                <a:latin typeface="Calibri" pitchFamily="34" charset="0"/>
              </a:rPr>
              <a:t> </a:t>
            </a:r>
          </a:p>
        </p:txBody>
      </p:sp>
      <p:sp>
        <p:nvSpPr>
          <p:cNvPr id="24583" name="Text Box 10"/>
          <p:cNvSpPr txBox="1">
            <a:spLocks noChangeArrowheads="1"/>
          </p:cNvSpPr>
          <p:nvPr/>
        </p:nvSpPr>
        <p:spPr bwMode="auto">
          <a:xfrm>
            <a:off x="1384300" y="1073150"/>
            <a:ext cx="319088" cy="274638"/>
          </a:xfrm>
          <a:prstGeom prst="rect">
            <a:avLst/>
          </a:prstGeom>
          <a:noFill/>
          <a:ln w="9525">
            <a:noFill/>
            <a:miter lim="800000"/>
            <a:headEnd/>
            <a:tailEnd/>
          </a:ln>
        </p:spPr>
        <p:txBody>
          <a:bodyPr wrap="none">
            <a:spAutoFit/>
          </a:bodyPr>
          <a:lstStyle/>
          <a:p>
            <a:r>
              <a:rPr lang="en-US" sz="1200">
                <a:latin typeface="Calibri" pitchFamily="34" charset="0"/>
              </a:rPr>
              <a:t>a)</a:t>
            </a:r>
          </a:p>
        </p:txBody>
      </p:sp>
      <p:sp>
        <p:nvSpPr>
          <p:cNvPr id="24584" name="Text Box 11"/>
          <p:cNvSpPr txBox="1">
            <a:spLocks noChangeArrowheads="1"/>
          </p:cNvSpPr>
          <p:nvPr/>
        </p:nvSpPr>
        <p:spPr bwMode="auto">
          <a:xfrm>
            <a:off x="5272088" y="1001713"/>
            <a:ext cx="319087" cy="274637"/>
          </a:xfrm>
          <a:prstGeom prst="rect">
            <a:avLst/>
          </a:prstGeom>
          <a:noFill/>
          <a:ln w="9525">
            <a:noFill/>
            <a:miter lim="800000"/>
            <a:headEnd/>
            <a:tailEnd/>
          </a:ln>
        </p:spPr>
        <p:txBody>
          <a:bodyPr wrap="none">
            <a:spAutoFit/>
          </a:bodyPr>
          <a:lstStyle/>
          <a:p>
            <a:r>
              <a:rPr lang="en-US" sz="1200">
                <a:latin typeface="Calibri" pitchFamily="34" charset="0"/>
              </a:rPr>
              <a:t>b)</a:t>
            </a:r>
          </a:p>
        </p:txBody>
      </p:sp>
      <p:sp>
        <p:nvSpPr>
          <p:cNvPr id="24585" name="Text Box 12"/>
          <p:cNvSpPr txBox="1">
            <a:spLocks noChangeArrowheads="1"/>
          </p:cNvSpPr>
          <p:nvPr/>
        </p:nvSpPr>
        <p:spPr bwMode="auto">
          <a:xfrm>
            <a:off x="519113" y="5969000"/>
            <a:ext cx="2644775" cy="366713"/>
          </a:xfrm>
          <a:prstGeom prst="rect">
            <a:avLst/>
          </a:prstGeom>
          <a:noFill/>
          <a:ln w="9525">
            <a:noFill/>
            <a:miter lim="800000"/>
            <a:headEnd/>
            <a:tailEnd/>
          </a:ln>
        </p:spPr>
        <p:txBody>
          <a:bodyPr wrap="none">
            <a:spAutoFit/>
          </a:bodyPr>
          <a:lstStyle/>
          <a:p>
            <a:r>
              <a:rPr lang="en-US" sz="1200">
                <a:latin typeface="Calibri" pitchFamily="34" charset="0"/>
              </a:rPr>
              <a:t>Typical pulse shape of noise pulses</a:t>
            </a:r>
            <a:r>
              <a:rPr lang="en-US">
                <a:latin typeface="Calibri" pitchFamily="34" charset="0"/>
              </a:rPr>
              <a:t> </a:t>
            </a:r>
          </a:p>
        </p:txBody>
      </p:sp>
      <p:sp>
        <p:nvSpPr>
          <p:cNvPr id="24586" name="Text Box 13"/>
          <p:cNvSpPr txBox="1">
            <a:spLocks noChangeArrowheads="1"/>
          </p:cNvSpPr>
          <p:nvPr/>
        </p:nvSpPr>
        <p:spPr bwMode="auto">
          <a:xfrm>
            <a:off x="4408488" y="6042025"/>
            <a:ext cx="4560887" cy="457200"/>
          </a:xfrm>
          <a:prstGeom prst="rect">
            <a:avLst/>
          </a:prstGeom>
          <a:noFill/>
          <a:ln w="9525">
            <a:noFill/>
            <a:miter lim="800000"/>
            <a:headEnd/>
            <a:tailEnd/>
          </a:ln>
        </p:spPr>
        <p:txBody>
          <a:bodyPr wrap="none">
            <a:spAutoFit/>
          </a:bodyPr>
          <a:lstStyle/>
          <a:p>
            <a:r>
              <a:rPr lang="en-US" sz="1200">
                <a:latin typeface="Calibri" pitchFamily="34" charset="0"/>
              </a:rPr>
              <a:t>Counting rate vs. time as measured by the single-wire counter in </a:t>
            </a:r>
          </a:p>
          <a:p>
            <a:r>
              <a:rPr lang="en-US" sz="1200">
                <a:latin typeface="Calibri" pitchFamily="34" charset="0"/>
              </a:rPr>
              <a:t>which air contaminated with Thoron was injected(</a:t>
            </a:r>
            <a:r>
              <a:rPr lang="en-US" sz="1200">
                <a:solidFill>
                  <a:srgbClr val="0000FF"/>
                </a:solidFill>
                <a:latin typeface="Calibri" pitchFamily="34" charset="0"/>
              </a:rPr>
              <a:t>T</a:t>
            </a:r>
            <a:r>
              <a:rPr lang="en-US" sz="1200" baseline="-25000">
                <a:solidFill>
                  <a:srgbClr val="0000FF"/>
                </a:solidFill>
                <a:latin typeface="Calibri" pitchFamily="34" charset="0"/>
              </a:rPr>
              <a:t>0</a:t>
            </a:r>
            <a:r>
              <a:rPr lang="en-US" sz="1200">
                <a:latin typeface="Calibri" pitchFamily="34" charset="0"/>
              </a:rPr>
              <a:t>=</a:t>
            </a:r>
            <a:r>
              <a:rPr lang="en-US" sz="1200">
                <a:solidFill>
                  <a:schemeClr val="accent2"/>
                </a:solidFill>
                <a:latin typeface="Calibri" pitchFamily="34" charset="0"/>
              </a:rPr>
              <a:t>56sec</a:t>
            </a:r>
            <a:r>
              <a:rPr lang="en-US" sz="1200">
                <a:latin typeface="Calibri" pitchFamily="34" charset="0"/>
              </a:rPr>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Graphique 4"/>
          <p:cNvPicPr>
            <a:picLocks noChangeArrowheads="1"/>
          </p:cNvPicPr>
          <p:nvPr/>
        </p:nvPicPr>
        <p:blipFill>
          <a:blip r:embed="rId2" cstate="print"/>
          <a:srcRect/>
          <a:stretch>
            <a:fillRect/>
          </a:stretch>
        </p:blipFill>
        <p:spPr bwMode="auto">
          <a:xfrm>
            <a:off x="279400" y="774700"/>
            <a:ext cx="4508500" cy="2654300"/>
          </a:xfrm>
          <a:prstGeom prst="rect">
            <a:avLst/>
          </a:prstGeom>
          <a:noFill/>
          <a:ln w="9525">
            <a:noFill/>
            <a:miter lim="800000"/>
            <a:headEnd/>
            <a:tailEnd/>
          </a:ln>
        </p:spPr>
      </p:pic>
      <p:pic>
        <p:nvPicPr>
          <p:cNvPr id="25602" name="Graphique 6"/>
          <p:cNvPicPr>
            <a:picLocks noChangeArrowheads="1"/>
          </p:cNvPicPr>
          <p:nvPr/>
        </p:nvPicPr>
        <p:blipFill>
          <a:blip r:embed="rId3" cstate="print"/>
          <a:srcRect/>
          <a:stretch>
            <a:fillRect/>
          </a:stretch>
        </p:blipFill>
        <p:spPr bwMode="auto">
          <a:xfrm>
            <a:off x="4235450" y="3625850"/>
            <a:ext cx="4584700" cy="2755900"/>
          </a:xfrm>
          <a:prstGeom prst="rect">
            <a:avLst/>
          </a:prstGeom>
          <a:noFill/>
          <a:ln w="9525">
            <a:noFill/>
            <a:miter lim="800000"/>
            <a:headEnd/>
            <a:tailEnd/>
          </a:ln>
        </p:spPr>
      </p:pic>
      <p:sp>
        <p:nvSpPr>
          <p:cNvPr id="25603" name="Text Box 6"/>
          <p:cNvSpPr txBox="1">
            <a:spLocks noChangeArrowheads="1"/>
          </p:cNvSpPr>
          <p:nvPr/>
        </p:nvSpPr>
        <p:spPr bwMode="auto">
          <a:xfrm>
            <a:off x="5416550" y="1671638"/>
            <a:ext cx="2836863" cy="823912"/>
          </a:xfrm>
          <a:prstGeom prst="rect">
            <a:avLst/>
          </a:prstGeom>
          <a:noFill/>
          <a:ln w="9525">
            <a:noFill/>
            <a:miter lim="800000"/>
            <a:headEnd/>
            <a:tailEnd/>
          </a:ln>
        </p:spPr>
        <p:txBody>
          <a:bodyPr wrap="none">
            <a:spAutoFit/>
          </a:bodyPr>
          <a:lstStyle/>
          <a:p>
            <a:r>
              <a:rPr lang="en-US" sz="1600">
                <a:latin typeface="Calibri" pitchFamily="34" charset="0"/>
              </a:rPr>
              <a:t>Distribution of the noise width</a:t>
            </a:r>
          </a:p>
          <a:p>
            <a:r>
              <a:rPr lang="en-US" sz="1600">
                <a:latin typeface="Calibri" pitchFamily="34" charset="0"/>
              </a:rPr>
              <a:t> and Thoron induced pulses</a:t>
            </a:r>
            <a:r>
              <a:rPr lang="en-US">
                <a:latin typeface="Calibri" pitchFamily="34" charset="0"/>
              </a:rPr>
              <a:t> </a:t>
            </a:r>
          </a:p>
          <a:p>
            <a:r>
              <a:rPr lang="en-US" sz="1400">
                <a:solidFill>
                  <a:srgbClr val="FF0066"/>
                </a:solidFill>
                <a:latin typeface="Calibri" pitchFamily="34" charset="0"/>
              </a:rPr>
              <a:t>(Lab View program)</a:t>
            </a:r>
          </a:p>
        </p:txBody>
      </p:sp>
      <p:sp>
        <p:nvSpPr>
          <p:cNvPr id="25604" name="Text Box 7"/>
          <p:cNvSpPr txBox="1">
            <a:spLocks noChangeArrowheads="1"/>
          </p:cNvSpPr>
          <p:nvPr/>
        </p:nvSpPr>
        <p:spPr bwMode="auto">
          <a:xfrm>
            <a:off x="395288" y="4697413"/>
            <a:ext cx="3178175" cy="1068387"/>
          </a:xfrm>
          <a:prstGeom prst="rect">
            <a:avLst/>
          </a:prstGeom>
          <a:noFill/>
          <a:ln w="9525">
            <a:noFill/>
            <a:miter lim="800000"/>
            <a:headEnd/>
            <a:tailEnd/>
          </a:ln>
        </p:spPr>
        <p:txBody>
          <a:bodyPr wrap="none">
            <a:spAutoFit/>
          </a:bodyPr>
          <a:lstStyle/>
          <a:p>
            <a:r>
              <a:rPr lang="en-US" sz="1600">
                <a:latin typeface="Calibri" pitchFamily="34" charset="0"/>
              </a:rPr>
              <a:t>Pulse height spectrum of Thoron </a:t>
            </a:r>
          </a:p>
          <a:p>
            <a:r>
              <a:rPr lang="en-US" sz="1600">
                <a:latin typeface="Calibri" pitchFamily="34" charset="0"/>
              </a:rPr>
              <a:t>and noise pulses</a:t>
            </a:r>
          </a:p>
          <a:p>
            <a:r>
              <a:rPr lang="en-US" sz="1400">
                <a:solidFill>
                  <a:srgbClr val="FF0066"/>
                </a:solidFill>
                <a:latin typeface="Calibri" pitchFamily="34" charset="0"/>
              </a:rPr>
              <a:t>(Lab View program)</a:t>
            </a:r>
          </a:p>
          <a:p>
            <a:r>
              <a:rPr lang="en-US">
                <a:latin typeface="Calibri" pitchFamily="34" charset="0"/>
              </a:rPr>
              <a:t> </a:t>
            </a:r>
          </a:p>
        </p:txBody>
      </p:sp>
      <p:sp>
        <p:nvSpPr>
          <p:cNvPr id="25605" name="Text Box 8"/>
          <p:cNvSpPr txBox="1">
            <a:spLocks noChangeArrowheads="1"/>
          </p:cNvSpPr>
          <p:nvPr/>
        </p:nvSpPr>
        <p:spPr bwMode="auto">
          <a:xfrm>
            <a:off x="2967038" y="207963"/>
            <a:ext cx="3829050" cy="366712"/>
          </a:xfrm>
          <a:prstGeom prst="rect">
            <a:avLst/>
          </a:prstGeom>
          <a:noFill/>
          <a:ln w="9525">
            <a:noFill/>
            <a:miter lim="800000"/>
            <a:headEnd/>
            <a:tailEnd/>
          </a:ln>
        </p:spPr>
        <p:txBody>
          <a:bodyPr wrap="none">
            <a:spAutoFit/>
          </a:bodyPr>
          <a:lstStyle/>
          <a:p>
            <a:r>
              <a:rPr lang="en-US" b="1">
                <a:solidFill>
                  <a:srgbClr val="0000FF"/>
                </a:solidFill>
                <a:latin typeface="Calibri" pitchFamily="34" charset="0"/>
              </a:rPr>
              <a:t>Noise pulses rejection technique: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4"/>
          <p:cNvPicPr>
            <a:picLocks noChangeAspect="1" noChangeArrowheads="1"/>
          </p:cNvPicPr>
          <p:nvPr/>
        </p:nvPicPr>
        <p:blipFill>
          <a:blip r:embed="rId2" cstate="print"/>
          <a:srcRect/>
          <a:stretch>
            <a:fillRect/>
          </a:stretch>
        </p:blipFill>
        <p:spPr bwMode="auto">
          <a:xfrm>
            <a:off x="250825" y="1058863"/>
            <a:ext cx="5753100" cy="4241800"/>
          </a:xfrm>
          <a:prstGeom prst="rect">
            <a:avLst/>
          </a:prstGeom>
          <a:noFill/>
          <a:ln w="9525">
            <a:noFill/>
            <a:miter lim="800000"/>
            <a:headEnd/>
            <a:tailEnd/>
          </a:ln>
        </p:spPr>
      </p:pic>
      <p:sp>
        <p:nvSpPr>
          <p:cNvPr id="26626" name="Text Box 6"/>
          <p:cNvSpPr txBox="1">
            <a:spLocks noChangeArrowheads="1"/>
          </p:cNvSpPr>
          <p:nvPr/>
        </p:nvSpPr>
        <p:spPr bwMode="auto">
          <a:xfrm>
            <a:off x="468313" y="5649913"/>
            <a:ext cx="5440362" cy="731837"/>
          </a:xfrm>
          <a:prstGeom prst="rect">
            <a:avLst/>
          </a:prstGeom>
          <a:noFill/>
          <a:ln w="9525">
            <a:noFill/>
            <a:miter lim="800000"/>
            <a:headEnd/>
            <a:tailEnd/>
          </a:ln>
        </p:spPr>
        <p:txBody>
          <a:bodyPr>
            <a:spAutoFit/>
          </a:bodyPr>
          <a:lstStyle/>
          <a:p>
            <a:r>
              <a:rPr lang="en-US" sz="1200">
                <a:latin typeface="Calibri" pitchFamily="34" charset="0"/>
              </a:rPr>
              <a:t>Counting rate vs. time after injection into the basic design (at t=2min) air contaminated with </a:t>
            </a:r>
            <a:r>
              <a:rPr lang="en-US" sz="1200" baseline="30000">
                <a:latin typeface="Calibri" pitchFamily="34" charset="0"/>
              </a:rPr>
              <a:t>222</a:t>
            </a:r>
            <a:r>
              <a:rPr lang="en-US" sz="1200">
                <a:latin typeface="Calibri" pitchFamily="34" charset="0"/>
              </a:rPr>
              <a:t>Rn. </a:t>
            </a:r>
          </a:p>
          <a:p>
            <a:r>
              <a:rPr lang="en-US" sz="1200">
                <a:latin typeface="Calibri" pitchFamily="34" charset="0"/>
              </a:rPr>
              <a:t>At t=40 min the detector for a few second  was flushed with a clean air</a:t>
            </a:r>
            <a:r>
              <a:rPr lang="en-US">
                <a:latin typeface="Calibri" pitchFamily="34" charset="0"/>
              </a:rPr>
              <a:t> </a:t>
            </a:r>
          </a:p>
        </p:txBody>
      </p:sp>
      <p:sp>
        <p:nvSpPr>
          <p:cNvPr id="26627" name="Text Box 7"/>
          <p:cNvSpPr txBox="1">
            <a:spLocks noChangeArrowheads="1"/>
          </p:cNvSpPr>
          <p:nvPr/>
        </p:nvSpPr>
        <p:spPr bwMode="auto">
          <a:xfrm>
            <a:off x="2967038" y="280988"/>
            <a:ext cx="3192462" cy="366712"/>
          </a:xfrm>
          <a:prstGeom prst="rect">
            <a:avLst/>
          </a:prstGeom>
          <a:noFill/>
          <a:ln w="9525">
            <a:noFill/>
            <a:miter lim="800000"/>
            <a:headEnd/>
            <a:tailEnd/>
          </a:ln>
        </p:spPr>
        <p:txBody>
          <a:bodyPr wrap="none">
            <a:spAutoFit/>
          </a:bodyPr>
          <a:lstStyle/>
          <a:p>
            <a:r>
              <a:rPr lang="en-US" b="1">
                <a:solidFill>
                  <a:srgbClr val="000066"/>
                </a:solidFill>
                <a:latin typeface="Calibri" pitchFamily="34" charset="0"/>
              </a:rPr>
              <a:t>3) Measurements with </a:t>
            </a:r>
            <a:r>
              <a:rPr lang="en-US" b="1" baseline="30000">
                <a:solidFill>
                  <a:srgbClr val="000066"/>
                </a:solidFill>
                <a:latin typeface="Calibri" pitchFamily="34" charset="0"/>
              </a:rPr>
              <a:t>222</a:t>
            </a:r>
            <a:r>
              <a:rPr lang="en-US" b="1">
                <a:solidFill>
                  <a:srgbClr val="000066"/>
                </a:solidFill>
                <a:latin typeface="Calibri" pitchFamily="34" charset="0"/>
              </a:rPr>
              <a:t>Rn</a:t>
            </a:r>
          </a:p>
        </p:txBody>
      </p:sp>
      <p:sp>
        <p:nvSpPr>
          <p:cNvPr id="26628" name="Text Box 8"/>
          <p:cNvSpPr txBox="1">
            <a:spLocks noChangeArrowheads="1"/>
          </p:cNvSpPr>
          <p:nvPr/>
        </p:nvSpPr>
        <p:spPr bwMode="auto">
          <a:xfrm>
            <a:off x="6084888" y="2352675"/>
            <a:ext cx="3079750" cy="2432050"/>
          </a:xfrm>
          <a:prstGeom prst="rect">
            <a:avLst/>
          </a:prstGeom>
          <a:noFill/>
          <a:ln w="9525">
            <a:noFill/>
            <a:miter lim="800000"/>
            <a:headEnd/>
            <a:tailEnd/>
          </a:ln>
        </p:spPr>
        <p:txBody>
          <a:bodyPr wrap="none">
            <a:spAutoFit/>
          </a:bodyPr>
          <a:lstStyle/>
          <a:p>
            <a:r>
              <a:rPr lang="en-GB" sz="1400">
                <a:latin typeface="Calibri" pitchFamily="34" charset="0"/>
              </a:rPr>
              <a:t>In case of measurements of the</a:t>
            </a:r>
          </a:p>
          <a:p>
            <a:r>
              <a:rPr lang="en-GB" sz="1400">
                <a:latin typeface="Calibri" pitchFamily="34" charset="0"/>
              </a:rPr>
              <a:t> </a:t>
            </a:r>
            <a:r>
              <a:rPr lang="en-GB" sz="1400" baseline="30000">
                <a:latin typeface="Calibri" pitchFamily="34" charset="0"/>
              </a:rPr>
              <a:t>220</a:t>
            </a:r>
            <a:r>
              <a:rPr lang="en-GB" sz="1400">
                <a:latin typeface="Calibri" pitchFamily="34" charset="0"/>
              </a:rPr>
              <a:t>Rn or </a:t>
            </a:r>
            <a:r>
              <a:rPr lang="en-GB" sz="1400" baseline="30000">
                <a:latin typeface="Calibri" pitchFamily="34" charset="0"/>
              </a:rPr>
              <a:t>222</a:t>
            </a:r>
            <a:r>
              <a:rPr lang="en-GB" sz="1400">
                <a:latin typeface="Calibri" pitchFamily="34" charset="0"/>
              </a:rPr>
              <a:t>Rn the air having</a:t>
            </a:r>
          </a:p>
          <a:p>
            <a:r>
              <a:rPr lang="en-GB" sz="1400">
                <a:latin typeface="Calibri" pitchFamily="34" charset="0"/>
              </a:rPr>
              <a:t>traces of these radioactive elements </a:t>
            </a:r>
          </a:p>
          <a:p>
            <a:r>
              <a:rPr lang="en-GB" sz="1400">
                <a:latin typeface="Calibri" pitchFamily="34" charset="0"/>
              </a:rPr>
              <a:t>was introduce in to the detector.</a:t>
            </a:r>
          </a:p>
          <a:p>
            <a:r>
              <a:rPr lang="en-GB" sz="1400">
                <a:latin typeface="Calibri" pitchFamily="34" charset="0"/>
              </a:rPr>
              <a:t> Their concentration was </a:t>
            </a:r>
          </a:p>
          <a:p>
            <a:r>
              <a:rPr lang="en-GB" sz="1400">
                <a:latin typeface="Calibri" pitchFamily="34" charset="0"/>
              </a:rPr>
              <a:t>evaluated from the counting rate </a:t>
            </a:r>
          </a:p>
          <a:p>
            <a:r>
              <a:rPr lang="en-GB" sz="1400">
                <a:latin typeface="Calibri" pitchFamily="34" charset="0"/>
              </a:rPr>
              <a:t>produced by alpha particles.</a:t>
            </a:r>
          </a:p>
          <a:p>
            <a:r>
              <a:rPr lang="en-GB" sz="1400">
                <a:solidFill>
                  <a:srgbClr val="FF0000"/>
                </a:solidFill>
                <a:latin typeface="Calibri" pitchFamily="34" charset="0"/>
              </a:rPr>
              <a:t>samples of air containing Rn were </a:t>
            </a:r>
          </a:p>
          <a:p>
            <a:r>
              <a:rPr lang="en-GB" sz="1400">
                <a:solidFill>
                  <a:srgbClr val="FF0000"/>
                </a:solidFill>
                <a:latin typeface="Calibri" pitchFamily="34" charset="0"/>
              </a:rPr>
              <a:t>also </a:t>
            </a:r>
            <a:r>
              <a:rPr lang="en-GB" sz="1400" u="sng">
                <a:solidFill>
                  <a:srgbClr val="FF0000"/>
                </a:solidFill>
                <a:latin typeface="Calibri" pitchFamily="34" charset="0"/>
              </a:rPr>
              <a:t>independently</a:t>
            </a:r>
            <a:r>
              <a:rPr lang="en-GB" sz="1400">
                <a:solidFill>
                  <a:srgbClr val="FF0000"/>
                </a:solidFill>
                <a:latin typeface="Calibri" pitchFamily="34" charset="0"/>
              </a:rPr>
              <a:t> measured by the </a:t>
            </a:r>
          </a:p>
          <a:p>
            <a:r>
              <a:rPr lang="en-GB" sz="1400">
                <a:solidFill>
                  <a:srgbClr val="FF0000"/>
                </a:solidFill>
                <a:latin typeface="Calibri" pitchFamily="34" charset="0"/>
              </a:rPr>
              <a:t>experts from the French company</a:t>
            </a:r>
          </a:p>
          <a:p>
            <a:r>
              <a:rPr lang="en-GB" sz="1400">
                <a:solidFill>
                  <a:srgbClr val="FF0000"/>
                </a:solidFill>
                <a:latin typeface="Calibri" pitchFamily="34" charset="0"/>
              </a:rPr>
              <a:t> </a:t>
            </a:r>
            <a:r>
              <a:rPr lang="en-GB" sz="1400" b="1">
                <a:solidFill>
                  <a:srgbClr val="FF0000"/>
                </a:solidFill>
                <a:latin typeface="Calibri" pitchFamily="34" charset="0"/>
              </a:rPr>
              <a:t>ALGADE</a:t>
            </a:r>
            <a:r>
              <a:rPr lang="en-GB" sz="1400">
                <a:latin typeface="Calibri" pitchFamily="34" charset="0"/>
              </a:rPr>
              <a:t> </a:t>
            </a:r>
            <a:endParaRPr lang="en-US" sz="1400">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4" descr="untitled"/>
          <p:cNvPicPr>
            <a:picLocks noChangeAspect="1" noChangeArrowheads="1"/>
          </p:cNvPicPr>
          <p:nvPr/>
        </p:nvPicPr>
        <p:blipFill>
          <a:blip r:embed="rId2" cstate="print"/>
          <a:srcRect/>
          <a:stretch>
            <a:fillRect/>
          </a:stretch>
        </p:blipFill>
        <p:spPr bwMode="auto">
          <a:xfrm>
            <a:off x="4211638" y="3068638"/>
            <a:ext cx="4321175" cy="2305050"/>
          </a:xfrm>
          <a:prstGeom prst="rect">
            <a:avLst/>
          </a:prstGeom>
          <a:noFill/>
          <a:ln w="9525">
            <a:noFill/>
            <a:miter lim="800000"/>
            <a:headEnd/>
            <a:tailEnd/>
          </a:ln>
        </p:spPr>
      </p:pic>
      <p:sp>
        <p:nvSpPr>
          <p:cNvPr id="27650" name="Text Box 5"/>
          <p:cNvSpPr txBox="1">
            <a:spLocks noChangeArrowheads="1"/>
          </p:cNvSpPr>
          <p:nvPr/>
        </p:nvSpPr>
        <p:spPr bwMode="auto">
          <a:xfrm>
            <a:off x="4124325" y="5721350"/>
            <a:ext cx="4551363" cy="731838"/>
          </a:xfrm>
          <a:prstGeom prst="rect">
            <a:avLst/>
          </a:prstGeom>
          <a:noFill/>
          <a:ln w="9525">
            <a:noFill/>
            <a:miter lim="800000"/>
            <a:headEnd/>
            <a:tailEnd/>
          </a:ln>
        </p:spPr>
        <p:txBody>
          <a:bodyPr wrap="none">
            <a:spAutoFit/>
          </a:bodyPr>
          <a:lstStyle/>
          <a:p>
            <a:r>
              <a:rPr lang="en-GB" sz="1200">
                <a:latin typeface="Calibri" pitchFamily="34" charset="0"/>
              </a:rPr>
              <a:t>Long-term measurement performed with the ionization chamber: </a:t>
            </a:r>
          </a:p>
          <a:p>
            <a:r>
              <a:rPr lang="en-GB" sz="1200">
                <a:latin typeface="Calibri" pitchFamily="34" charset="0"/>
              </a:rPr>
              <a:t>the counting rate decrease with a good accuracy corresponds to </a:t>
            </a:r>
          </a:p>
          <a:p>
            <a:r>
              <a:rPr lang="en-GB" sz="1200">
                <a:latin typeface="Calibri" pitchFamily="34" charset="0"/>
              </a:rPr>
              <a:t>the decay of the </a:t>
            </a:r>
            <a:r>
              <a:rPr lang="en-GB" sz="1200" baseline="30000">
                <a:latin typeface="Calibri" pitchFamily="34" charset="0"/>
              </a:rPr>
              <a:t>222</a:t>
            </a:r>
            <a:r>
              <a:rPr lang="en-GB" sz="1200">
                <a:latin typeface="Calibri" pitchFamily="34" charset="0"/>
              </a:rPr>
              <a:t>Rn (</a:t>
            </a:r>
            <a:r>
              <a:rPr lang="en-GB" sz="1200">
                <a:solidFill>
                  <a:srgbClr val="0000FF"/>
                </a:solidFill>
                <a:latin typeface="Calibri" pitchFamily="34" charset="0"/>
              </a:rPr>
              <a:t>T</a:t>
            </a:r>
            <a:r>
              <a:rPr lang="en-GB" sz="1200" baseline="-25000">
                <a:solidFill>
                  <a:srgbClr val="0000FF"/>
                </a:solidFill>
                <a:latin typeface="Calibri" pitchFamily="34" charset="0"/>
              </a:rPr>
              <a:t>0</a:t>
            </a:r>
            <a:r>
              <a:rPr lang="en-GB" sz="1200">
                <a:solidFill>
                  <a:srgbClr val="0000FF"/>
                </a:solidFill>
                <a:latin typeface="Calibri" pitchFamily="34" charset="0"/>
              </a:rPr>
              <a:t>=5500min</a:t>
            </a:r>
            <a:r>
              <a:rPr lang="en-GB" sz="1200">
                <a:latin typeface="Calibri" pitchFamily="34" charset="0"/>
              </a:rPr>
              <a:t>)</a:t>
            </a:r>
            <a:r>
              <a:rPr lang="en-US">
                <a:latin typeface="Calibri" pitchFamily="34" charset="0"/>
              </a:rPr>
              <a:t> </a:t>
            </a:r>
          </a:p>
        </p:txBody>
      </p:sp>
      <p:pic>
        <p:nvPicPr>
          <p:cNvPr id="27651" name="Graphique 5"/>
          <p:cNvPicPr>
            <a:picLocks noChangeArrowheads="1"/>
          </p:cNvPicPr>
          <p:nvPr/>
        </p:nvPicPr>
        <p:blipFill>
          <a:blip r:embed="rId3" cstate="print"/>
          <a:srcRect/>
          <a:stretch>
            <a:fillRect/>
          </a:stretch>
        </p:blipFill>
        <p:spPr bwMode="auto">
          <a:xfrm>
            <a:off x="323850" y="1138238"/>
            <a:ext cx="3671888" cy="2362200"/>
          </a:xfrm>
          <a:prstGeom prst="rect">
            <a:avLst/>
          </a:prstGeom>
          <a:noFill/>
          <a:ln w="9525">
            <a:noFill/>
            <a:miter lim="800000"/>
            <a:headEnd/>
            <a:tailEnd/>
          </a:ln>
        </p:spPr>
      </p:pic>
      <p:sp>
        <p:nvSpPr>
          <p:cNvPr id="27652" name="Text Box 7"/>
          <p:cNvSpPr txBox="1">
            <a:spLocks noChangeArrowheads="1"/>
          </p:cNvSpPr>
          <p:nvPr/>
        </p:nvSpPr>
        <p:spPr bwMode="auto">
          <a:xfrm>
            <a:off x="879475" y="376238"/>
            <a:ext cx="7961313" cy="581025"/>
          </a:xfrm>
          <a:prstGeom prst="rect">
            <a:avLst/>
          </a:prstGeom>
          <a:noFill/>
          <a:ln w="9525">
            <a:noFill/>
            <a:miter lim="800000"/>
            <a:headEnd/>
            <a:tailEnd/>
          </a:ln>
        </p:spPr>
        <p:txBody>
          <a:bodyPr wrap="none">
            <a:spAutoFit/>
          </a:bodyPr>
          <a:lstStyle/>
          <a:p>
            <a:pPr algn="ctr"/>
            <a:r>
              <a:rPr lang="en-US" sz="1600" b="1" u="sng">
                <a:solidFill>
                  <a:schemeClr val="accent2"/>
                </a:solidFill>
                <a:latin typeface="Calibri" pitchFamily="34" charset="0"/>
              </a:rPr>
              <a:t>Comparative</a:t>
            </a:r>
            <a:r>
              <a:rPr lang="en-US" sz="1600" b="1">
                <a:solidFill>
                  <a:schemeClr val="accent2"/>
                </a:solidFill>
                <a:latin typeface="Calibri" pitchFamily="34" charset="0"/>
              </a:rPr>
              <a:t> measurements with a single-wire counter operating at low voltages</a:t>
            </a:r>
          </a:p>
          <a:p>
            <a:pPr algn="ctr"/>
            <a:r>
              <a:rPr lang="en-US" sz="1600" b="1">
                <a:solidFill>
                  <a:schemeClr val="accent2"/>
                </a:solidFill>
                <a:latin typeface="Calibri" pitchFamily="34" charset="0"/>
              </a:rPr>
              <a:t>( plateau region):</a:t>
            </a:r>
          </a:p>
        </p:txBody>
      </p:sp>
      <p:sp>
        <p:nvSpPr>
          <p:cNvPr id="27653" name="Text Box 8"/>
          <p:cNvSpPr txBox="1">
            <a:spLocks noChangeArrowheads="1"/>
          </p:cNvSpPr>
          <p:nvPr/>
        </p:nvSpPr>
        <p:spPr bwMode="auto">
          <a:xfrm>
            <a:off x="107950" y="4097338"/>
            <a:ext cx="3887788" cy="1004887"/>
          </a:xfrm>
          <a:prstGeom prst="rect">
            <a:avLst/>
          </a:prstGeom>
          <a:noFill/>
          <a:ln w="9525">
            <a:noFill/>
            <a:miter lim="800000"/>
            <a:headEnd/>
            <a:tailEnd/>
          </a:ln>
        </p:spPr>
        <p:txBody>
          <a:bodyPr wrap="none">
            <a:spAutoFit/>
          </a:bodyPr>
          <a:lstStyle/>
          <a:p>
            <a:r>
              <a:rPr lang="en-GB" sz="1200">
                <a:latin typeface="Calibri" pitchFamily="34" charset="0"/>
              </a:rPr>
              <a:t>Counting rate vs. time when the radon contaminated</a:t>
            </a:r>
          </a:p>
          <a:p>
            <a:r>
              <a:rPr lang="en-GB" sz="1200">
                <a:latin typeface="Calibri" pitchFamily="34" charset="0"/>
              </a:rPr>
              <a:t> air was introduces (at t=0sec) into the ionization</a:t>
            </a:r>
          </a:p>
          <a:p>
            <a:r>
              <a:rPr lang="en-GB" sz="1200">
                <a:latin typeface="Calibri" pitchFamily="34" charset="0"/>
              </a:rPr>
              <a:t> chamber and at t=40sec it was flushed with clean air.</a:t>
            </a:r>
          </a:p>
          <a:p>
            <a:r>
              <a:rPr lang="en-GB" sz="1200">
                <a:latin typeface="Calibri" pitchFamily="34" charset="0"/>
              </a:rPr>
              <a:t> The fast decrease of the counting rate is mainly due to</a:t>
            </a:r>
          </a:p>
          <a:p>
            <a:r>
              <a:rPr lang="en-GB" sz="1200">
                <a:latin typeface="Calibri" pitchFamily="34" charset="0"/>
              </a:rPr>
              <a:t>the Po decay</a:t>
            </a:r>
            <a:r>
              <a:rPr lang="en-US" sz="1200">
                <a:latin typeface="Calibri" pitchFamily="34" charset="0"/>
              </a:rPr>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Oval 2"/>
          <p:cNvSpPr>
            <a:spLocks noChangeArrowheads="1"/>
          </p:cNvSpPr>
          <p:nvPr/>
        </p:nvSpPr>
        <p:spPr bwMode="auto">
          <a:xfrm>
            <a:off x="2268538" y="1608138"/>
            <a:ext cx="3816350" cy="3384550"/>
          </a:xfrm>
          <a:prstGeom prst="ellipse">
            <a:avLst/>
          </a:prstGeom>
          <a:solidFill>
            <a:schemeClr val="bg1"/>
          </a:solidFill>
          <a:ln w="9525">
            <a:solidFill>
              <a:srgbClr val="008000"/>
            </a:solidFill>
            <a:round/>
            <a:headEnd/>
            <a:tailEnd/>
          </a:ln>
        </p:spPr>
        <p:txBody>
          <a:bodyPr wrap="none" anchor="ctr"/>
          <a:lstStyle/>
          <a:p>
            <a:endParaRPr lang="en-US">
              <a:latin typeface="Calibri" pitchFamily="34" charset="0"/>
            </a:endParaRPr>
          </a:p>
        </p:txBody>
      </p:sp>
      <p:sp>
        <p:nvSpPr>
          <p:cNvPr id="28674" name="Oval 3"/>
          <p:cNvSpPr>
            <a:spLocks noChangeArrowheads="1"/>
          </p:cNvSpPr>
          <p:nvPr/>
        </p:nvSpPr>
        <p:spPr bwMode="auto">
          <a:xfrm>
            <a:off x="4067175" y="3121025"/>
            <a:ext cx="288925" cy="287338"/>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75" name="Oval 4"/>
          <p:cNvSpPr>
            <a:spLocks noChangeArrowheads="1"/>
          </p:cNvSpPr>
          <p:nvPr/>
        </p:nvSpPr>
        <p:spPr bwMode="auto">
          <a:xfrm>
            <a:off x="4067175" y="3913188"/>
            <a:ext cx="288925" cy="287337"/>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76" name="Oval 5"/>
          <p:cNvSpPr>
            <a:spLocks noChangeArrowheads="1"/>
          </p:cNvSpPr>
          <p:nvPr/>
        </p:nvSpPr>
        <p:spPr bwMode="auto">
          <a:xfrm>
            <a:off x="4714875" y="3481388"/>
            <a:ext cx="288925" cy="287337"/>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77" name="Oval 6"/>
          <p:cNvSpPr>
            <a:spLocks noChangeArrowheads="1"/>
          </p:cNvSpPr>
          <p:nvPr/>
        </p:nvSpPr>
        <p:spPr bwMode="auto">
          <a:xfrm>
            <a:off x="4067175" y="2400300"/>
            <a:ext cx="288925" cy="287338"/>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78" name="Oval 7"/>
          <p:cNvSpPr>
            <a:spLocks noChangeArrowheads="1"/>
          </p:cNvSpPr>
          <p:nvPr/>
        </p:nvSpPr>
        <p:spPr bwMode="auto">
          <a:xfrm>
            <a:off x="4714875" y="2760663"/>
            <a:ext cx="288925" cy="287337"/>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79" name="Oval 8"/>
          <p:cNvSpPr>
            <a:spLocks noChangeArrowheads="1"/>
          </p:cNvSpPr>
          <p:nvPr/>
        </p:nvSpPr>
        <p:spPr bwMode="auto">
          <a:xfrm>
            <a:off x="3492500" y="3481388"/>
            <a:ext cx="288925" cy="287337"/>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80" name="Oval 9"/>
          <p:cNvSpPr>
            <a:spLocks noChangeArrowheads="1"/>
          </p:cNvSpPr>
          <p:nvPr/>
        </p:nvSpPr>
        <p:spPr bwMode="auto">
          <a:xfrm>
            <a:off x="3492500" y="2760663"/>
            <a:ext cx="288925" cy="287337"/>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81" name="Oval 10"/>
          <p:cNvSpPr>
            <a:spLocks noChangeArrowheads="1"/>
          </p:cNvSpPr>
          <p:nvPr/>
        </p:nvSpPr>
        <p:spPr bwMode="auto">
          <a:xfrm>
            <a:off x="4859338" y="4273550"/>
            <a:ext cx="288925" cy="287338"/>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82" name="Oval 11"/>
          <p:cNvSpPr>
            <a:spLocks noChangeArrowheads="1"/>
          </p:cNvSpPr>
          <p:nvPr/>
        </p:nvSpPr>
        <p:spPr bwMode="auto">
          <a:xfrm>
            <a:off x="5507038" y="3697288"/>
            <a:ext cx="288925" cy="287337"/>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83" name="Oval 12"/>
          <p:cNvSpPr>
            <a:spLocks noChangeArrowheads="1"/>
          </p:cNvSpPr>
          <p:nvPr/>
        </p:nvSpPr>
        <p:spPr bwMode="auto">
          <a:xfrm>
            <a:off x="5148263" y="3913188"/>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84" name="Oval 13"/>
          <p:cNvSpPr>
            <a:spLocks noChangeArrowheads="1"/>
          </p:cNvSpPr>
          <p:nvPr/>
        </p:nvSpPr>
        <p:spPr bwMode="auto">
          <a:xfrm>
            <a:off x="4429125" y="3624263"/>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85" name="Oval 14"/>
          <p:cNvSpPr>
            <a:spLocks noChangeArrowheads="1"/>
          </p:cNvSpPr>
          <p:nvPr/>
        </p:nvSpPr>
        <p:spPr bwMode="auto">
          <a:xfrm>
            <a:off x="4572000" y="3265488"/>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86" name="Oval 15"/>
          <p:cNvSpPr>
            <a:spLocks noChangeArrowheads="1"/>
          </p:cNvSpPr>
          <p:nvPr/>
        </p:nvSpPr>
        <p:spPr bwMode="auto">
          <a:xfrm>
            <a:off x="4427538" y="2833688"/>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87" name="Oval 16"/>
          <p:cNvSpPr>
            <a:spLocks noChangeArrowheads="1"/>
          </p:cNvSpPr>
          <p:nvPr/>
        </p:nvSpPr>
        <p:spPr bwMode="auto">
          <a:xfrm>
            <a:off x="4643438" y="3913188"/>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88" name="Oval 17"/>
          <p:cNvSpPr>
            <a:spLocks noChangeArrowheads="1"/>
          </p:cNvSpPr>
          <p:nvPr/>
        </p:nvSpPr>
        <p:spPr bwMode="auto">
          <a:xfrm>
            <a:off x="5362575" y="3049588"/>
            <a:ext cx="288925" cy="287337"/>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89" name="Oval 18"/>
          <p:cNvSpPr>
            <a:spLocks noChangeArrowheads="1"/>
          </p:cNvSpPr>
          <p:nvPr/>
        </p:nvSpPr>
        <p:spPr bwMode="auto">
          <a:xfrm>
            <a:off x="5362575" y="2400300"/>
            <a:ext cx="288925" cy="287338"/>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90" name="Oval 19"/>
          <p:cNvSpPr>
            <a:spLocks noChangeArrowheads="1"/>
          </p:cNvSpPr>
          <p:nvPr/>
        </p:nvSpPr>
        <p:spPr bwMode="auto">
          <a:xfrm>
            <a:off x="3995738" y="2833688"/>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91" name="Oval 20"/>
          <p:cNvSpPr>
            <a:spLocks noChangeArrowheads="1"/>
          </p:cNvSpPr>
          <p:nvPr/>
        </p:nvSpPr>
        <p:spPr bwMode="auto">
          <a:xfrm>
            <a:off x="3779838" y="3192463"/>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92" name="Oval 21"/>
          <p:cNvSpPr>
            <a:spLocks noChangeArrowheads="1"/>
          </p:cNvSpPr>
          <p:nvPr/>
        </p:nvSpPr>
        <p:spPr bwMode="auto">
          <a:xfrm>
            <a:off x="5292725" y="3552825"/>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93" name="Oval 22"/>
          <p:cNvSpPr>
            <a:spLocks noChangeArrowheads="1"/>
          </p:cNvSpPr>
          <p:nvPr/>
        </p:nvSpPr>
        <p:spPr bwMode="auto">
          <a:xfrm>
            <a:off x="4716463" y="2041525"/>
            <a:ext cx="288925" cy="287338"/>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94" name="Oval 23"/>
          <p:cNvSpPr>
            <a:spLocks noChangeArrowheads="1"/>
          </p:cNvSpPr>
          <p:nvPr/>
        </p:nvSpPr>
        <p:spPr bwMode="auto">
          <a:xfrm>
            <a:off x="5005388" y="3265488"/>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95" name="Oval 24"/>
          <p:cNvSpPr>
            <a:spLocks noChangeArrowheads="1"/>
          </p:cNvSpPr>
          <p:nvPr/>
        </p:nvSpPr>
        <p:spPr bwMode="auto">
          <a:xfrm>
            <a:off x="4572000" y="2473325"/>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96" name="Oval 25"/>
          <p:cNvSpPr>
            <a:spLocks noChangeArrowheads="1"/>
          </p:cNvSpPr>
          <p:nvPr/>
        </p:nvSpPr>
        <p:spPr bwMode="auto">
          <a:xfrm>
            <a:off x="5005388" y="2544763"/>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97" name="Oval 26"/>
          <p:cNvSpPr>
            <a:spLocks noChangeArrowheads="1"/>
          </p:cNvSpPr>
          <p:nvPr/>
        </p:nvSpPr>
        <p:spPr bwMode="auto">
          <a:xfrm>
            <a:off x="5221288" y="2833688"/>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698" name="Oval 27"/>
          <p:cNvSpPr>
            <a:spLocks noChangeArrowheads="1"/>
          </p:cNvSpPr>
          <p:nvPr/>
        </p:nvSpPr>
        <p:spPr bwMode="auto">
          <a:xfrm>
            <a:off x="4067175" y="1825625"/>
            <a:ext cx="288925" cy="287338"/>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699" name="Text Box 28"/>
          <p:cNvSpPr txBox="1">
            <a:spLocks noChangeArrowheads="1"/>
          </p:cNvSpPr>
          <p:nvPr/>
        </p:nvSpPr>
        <p:spPr bwMode="auto">
          <a:xfrm>
            <a:off x="6064250" y="4724400"/>
            <a:ext cx="1898650" cy="641350"/>
          </a:xfrm>
          <a:prstGeom prst="rect">
            <a:avLst/>
          </a:prstGeom>
          <a:noFill/>
          <a:ln w="9525">
            <a:noFill/>
            <a:miter lim="800000"/>
            <a:headEnd/>
            <a:tailEnd/>
          </a:ln>
        </p:spPr>
        <p:txBody>
          <a:bodyPr wrap="none">
            <a:spAutoFit/>
          </a:bodyPr>
          <a:lstStyle/>
          <a:p>
            <a:r>
              <a:rPr lang="en-GB">
                <a:solidFill>
                  <a:srgbClr val="008000"/>
                </a:solidFill>
                <a:latin typeface="Calibri" pitchFamily="34" charset="0"/>
              </a:rPr>
              <a:t>Cathode cylinder</a:t>
            </a:r>
          </a:p>
          <a:p>
            <a:r>
              <a:rPr lang="en-GB">
                <a:solidFill>
                  <a:srgbClr val="008000"/>
                </a:solidFill>
                <a:latin typeface="Calibri" pitchFamily="34" charset="0"/>
              </a:rPr>
              <a:t>(ss or mesh)</a:t>
            </a:r>
          </a:p>
        </p:txBody>
      </p:sp>
      <p:sp>
        <p:nvSpPr>
          <p:cNvPr id="28700" name="Oval 29"/>
          <p:cNvSpPr>
            <a:spLocks noChangeArrowheads="1"/>
          </p:cNvSpPr>
          <p:nvPr/>
        </p:nvSpPr>
        <p:spPr bwMode="auto">
          <a:xfrm>
            <a:off x="3419475" y="2112963"/>
            <a:ext cx="288925" cy="287337"/>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701" name="Oval 30"/>
          <p:cNvSpPr>
            <a:spLocks noChangeArrowheads="1"/>
          </p:cNvSpPr>
          <p:nvPr/>
        </p:nvSpPr>
        <p:spPr bwMode="auto">
          <a:xfrm>
            <a:off x="4500563" y="2184400"/>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02" name="Oval 31"/>
          <p:cNvSpPr>
            <a:spLocks noChangeArrowheads="1"/>
          </p:cNvSpPr>
          <p:nvPr/>
        </p:nvSpPr>
        <p:spPr bwMode="auto">
          <a:xfrm>
            <a:off x="3924300" y="2257425"/>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03" name="Oval 32"/>
          <p:cNvSpPr>
            <a:spLocks noChangeArrowheads="1"/>
          </p:cNvSpPr>
          <p:nvPr/>
        </p:nvSpPr>
        <p:spPr bwMode="auto">
          <a:xfrm>
            <a:off x="2916238" y="2473325"/>
            <a:ext cx="288925" cy="287338"/>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704" name="Oval 33"/>
          <p:cNvSpPr>
            <a:spLocks noChangeArrowheads="1"/>
          </p:cNvSpPr>
          <p:nvPr/>
        </p:nvSpPr>
        <p:spPr bwMode="auto">
          <a:xfrm>
            <a:off x="2916238" y="3049588"/>
            <a:ext cx="288925" cy="287337"/>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705" name="Oval 34"/>
          <p:cNvSpPr>
            <a:spLocks noChangeArrowheads="1"/>
          </p:cNvSpPr>
          <p:nvPr/>
        </p:nvSpPr>
        <p:spPr bwMode="auto">
          <a:xfrm>
            <a:off x="2916238" y="3625850"/>
            <a:ext cx="288925" cy="287338"/>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706" name="Oval 35"/>
          <p:cNvSpPr>
            <a:spLocks noChangeArrowheads="1"/>
          </p:cNvSpPr>
          <p:nvPr/>
        </p:nvSpPr>
        <p:spPr bwMode="auto">
          <a:xfrm>
            <a:off x="3275013" y="4202113"/>
            <a:ext cx="288925" cy="287337"/>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707" name="Oval 36"/>
          <p:cNvSpPr>
            <a:spLocks noChangeArrowheads="1"/>
          </p:cNvSpPr>
          <p:nvPr/>
        </p:nvSpPr>
        <p:spPr bwMode="auto">
          <a:xfrm>
            <a:off x="4067175" y="4489450"/>
            <a:ext cx="288925" cy="287338"/>
          </a:xfrm>
          <a:prstGeom prst="ellipse">
            <a:avLst/>
          </a:prstGeom>
          <a:solidFill>
            <a:srgbClr val="CAF6DB"/>
          </a:solidFill>
          <a:ln w="9525">
            <a:solidFill>
              <a:schemeClr val="tx1"/>
            </a:solidFill>
            <a:round/>
            <a:headEnd/>
            <a:tailEnd/>
          </a:ln>
        </p:spPr>
        <p:txBody>
          <a:bodyPr wrap="none" anchor="ctr"/>
          <a:lstStyle/>
          <a:p>
            <a:endParaRPr lang="en-US">
              <a:latin typeface="Calibri" pitchFamily="34" charset="0"/>
            </a:endParaRPr>
          </a:p>
        </p:txBody>
      </p:sp>
      <p:sp>
        <p:nvSpPr>
          <p:cNvPr id="28708" name="Oval 37"/>
          <p:cNvSpPr>
            <a:spLocks noChangeArrowheads="1"/>
          </p:cNvSpPr>
          <p:nvPr/>
        </p:nvSpPr>
        <p:spPr bwMode="auto">
          <a:xfrm>
            <a:off x="3779838" y="2544763"/>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09" name="Oval 38"/>
          <p:cNvSpPr>
            <a:spLocks noChangeArrowheads="1"/>
          </p:cNvSpPr>
          <p:nvPr/>
        </p:nvSpPr>
        <p:spPr bwMode="auto">
          <a:xfrm>
            <a:off x="3779838" y="1825625"/>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10" name="Oval 39"/>
          <p:cNvSpPr>
            <a:spLocks noChangeArrowheads="1"/>
          </p:cNvSpPr>
          <p:nvPr/>
        </p:nvSpPr>
        <p:spPr bwMode="auto">
          <a:xfrm>
            <a:off x="3132138" y="2112963"/>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11" name="Oval 40"/>
          <p:cNvSpPr>
            <a:spLocks noChangeArrowheads="1"/>
          </p:cNvSpPr>
          <p:nvPr/>
        </p:nvSpPr>
        <p:spPr bwMode="auto">
          <a:xfrm>
            <a:off x="3276600" y="2833688"/>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12" name="Oval 41"/>
          <p:cNvSpPr>
            <a:spLocks noChangeArrowheads="1"/>
          </p:cNvSpPr>
          <p:nvPr/>
        </p:nvSpPr>
        <p:spPr bwMode="auto">
          <a:xfrm>
            <a:off x="3276600" y="3408363"/>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13" name="Oval 42"/>
          <p:cNvSpPr>
            <a:spLocks noChangeArrowheads="1"/>
          </p:cNvSpPr>
          <p:nvPr/>
        </p:nvSpPr>
        <p:spPr bwMode="auto">
          <a:xfrm>
            <a:off x="2700338" y="2832100"/>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14" name="Oval 43"/>
          <p:cNvSpPr>
            <a:spLocks noChangeArrowheads="1"/>
          </p:cNvSpPr>
          <p:nvPr/>
        </p:nvSpPr>
        <p:spPr bwMode="auto">
          <a:xfrm>
            <a:off x="4500563" y="4271963"/>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15" name="Oval 44"/>
          <p:cNvSpPr>
            <a:spLocks noChangeArrowheads="1"/>
          </p:cNvSpPr>
          <p:nvPr/>
        </p:nvSpPr>
        <p:spPr bwMode="auto">
          <a:xfrm>
            <a:off x="3995738" y="3624263"/>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16" name="Oval 45"/>
          <p:cNvSpPr>
            <a:spLocks noChangeArrowheads="1"/>
          </p:cNvSpPr>
          <p:nvPr/>
        </p:nvSpPr>
        <p:spPr bwMode="auto">
          <a:xfrm>
            <a:off x="4645025" y="4703763"/>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17" name="Oval 46"/>
          <p:cNvSpPr>
            <a:spLocks noChangeArrowheads="1"/>
          </p:cNvSpPr>
          <p:nvPr/>
        </p:nvSpPr>
        <p:spPr bwMode="auto">
          <a:xfrm>
            <a:off x="5364163" y="4271963"/>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18" name="Oval 47"/>
          <p:cNvSpPr>
            <a:spLocks noChangeArrowheads="1"/>
          </p:cNvSpPr>
          <p:nvPr/>
        </p:nvSpPr>
        <p:spPr bwMode="auto">
          <a:xfrm>
            <a:off x="3851275" y="4271963"/>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19" name="Oval 48"/>
          <p:cNvSpPr>
            <a:spLocks noChangeArrowheads="1"/>
          </p:cNvSpPr>
          <p:nvPr/>
        </p:nvSpPr>
        <p:spPr bwMode="auto">
          <a:xfrm>
            <a:off x="3708400" y="3984625"/>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20" name="Oval 49"/>
          <p:cNvSpPr>
            <a:spLocks noChangeArrowheads="1"/>
          </p:cNvSpPr>
          <p:nvPr/>
        </p:nvSpPr>
        <p:spPr bwMode="auto">
          <a:xfrm>
            <a:off x="3419475" y="3913188"/>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21" name="Oval 50"/>
          <p:cNvSpPr>
            <a:spLocks noChangeArrowheads="1"/>
          </p:cNvSpPr>
          <p:nvPr/>
        </p:nvSpPr>
        <p:spPr bwMode="auto">
          <a:xfrm>
            <a:off x="2555875" y="3408363"/>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22" name="Oval 51"/>
          <p:cNvSpPr>
            <a:spLocks noChangeArrowheads="1"/>
          </p:cNvSpPr>
          <p:nvPr/>
        </p:nvSpPr>
        <p:spPr bwMode="auto">
          <a:xfrm>
            <a:off x="2916238" y="4127500"/>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23" name="Oval 52"/>
          <p:cNvSpPr>
            <a:spLocks noChangeArrowheads="1"/>
          </p:cNvSpPr>
          <p:nvPr/>
        </p:nvSpPr>
        <p:spPr bwMode="auto">
          <a:xfrm>
            <a:off x="3708400" y="4633913"/>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24" name="Oval 53"/>
          <p:cNvSpPr>
            <a:spLocks noChangeArrowheads="1"/>
          </p:cNvSpPr>
          <p:nvPr/>
        </p:nvSpPr>
        <p:spPr bwMode="auto">
          <a:xfrm>
            <a:off x="5795963" y="3481388"/>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25" name="Oval 54"/>
          <p:cNvSpPr>
            <a:spLocks noChangeArrowheads="1"/>
          </p:cNvSpPr>
          <p:nvPr/>
        </p:nvSpPr>
        <p:spPr bwMode="auto">
          <a:xfrm>
            <a:off x="5724525" y="2905125"/>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26" name="Oval 55"/>
          <p:cNvSpPr>
            <a:spLocks noChangeArrowheads="1"/>
          </p:cNvSpPr>
          <p:nvPr/>
        </p:nvSpPr>
        <p:spPr bwMode="auto">
          <a:xfrm>
            <a:off x="5292725" y="2112963"/>
            <a:ext cx="71438"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27" name="Oval 56"/>
          <p:cNvSpPr>
            <a:spLocks noChangeArrowheads="1"/>
          </p:cNvSpPr>
          <p:nvPr/>
        </p:nvSpPr>
        <p:spPr bwMode="auto">
          <a:xfrm>
            <a:off x="4643438" y="1824038"/>
            <a:ext cx="71437" cy="73025"/>
          </a:xfrm>
          <a:prstGeom prst="ellipse">
            <a:avLst/>
          </a:prstGeom>
          <a:solidFill>
            <a:srgbClr val="F0AEE8"/>
          </a:solidFill>
          <a:ln w="9525">
            <a:solidFill>
              <a:schemeClr val="tx1"/>
            </a:solidFill>
            <a:round/>
            <a:headEnd/>
            <a:tailEnd/>
          </a:ln>
        </p:spPr>
        <p:txBody>
          <a:bodyPr wrap="none" anchor="ctr"/>
          <a:lstStyle/>
          <a:p>
            <a:endParaRPr lang="en-US">
              <a:latin typeface="Calibri" pitchFamily="34" charset="0"/>
            </a:endParaRPr>
          </a:p>
        </p:txBody>
      </p:sp>
      <p:sp>
        <p:nvSpPr>
          <p:cNvPr id="28728" name="Line 57"/>
          <p:cNvSpPr>
            <a:spLocks noChangeShapeType="1"/>
          </p:cNvSpPr>
          <p:nvPr/>
        </p:nvSpPr>
        <p:spPr bwMode="auto">
          <a:xfrm flipH="1" flipV="1">
            <a:off x="5867400" y="4273550"/>
            <a:ext cx="576263" cy="360363"/>
          </a:xfrm>
          <a:prstGeom prst="line">
            <a:avLst/>
          </a:prstGeom>
          <a:noFill/>
          <a:ln w="9525">
            <a:solidFill>
              <a:srgbClr val="008000"/>
            </a:solidFill>
            <a:round/>
            <a:headEnd/>
            <a:tailEnd type="triangle" w="med" len="med"/>
          </a:ln>
        </p:spPr>
        <p:txBody>
          <a:bodyPr/>
          <a:lstStyle/>
          <a:p>
            <a:endParaRPr lang="en-US"/>
          </a:p>
        </p:txBody>
      </p:sp>
      <p:sp>
        <p:nvSpPr>
          <p:cNvPr id="28729" name="Text Box 58"/>
          <p:cNvSpPr txBox="1">
            <a:spLocks noChangeArrowheads="1"/>
          </p:cNvSpPr>
          <p:nvPr/>
        </p:nvSpPr>
        <p:spPr bwMode="auto">
          <a:xfrm>
            <a:off x="6351588" y="3114675"/>
            <a:ext cx="1327150" cy="366713"/>
          </a:xfrm>
          <a:prstGeom prst="rect">
            <a:avLst/>
          </a:prstGeom>
          <a:noFill/>
          <a:ln w="9525">
            <a:noFill/>
            <a:miter lim="800000"/>
            <a:headEnd/>
            <a:tailEnd/>
          </a:ln>
        </p:spPr>
        <p:txBody>
          <a:bodyPr wrap="none">
            <a:spAutoFit/>
          </a:bodyPr>
          <a:lstStyle/>
          <a:p>
            <a:r>
              <a:rPr lang="en-GB">
                <a:solidFill>
                  <a:srgbClr val="FF0000"/>
                </a:solidFill>
                <a:latin typeface="Calibri" pitchFamily="34" charset="0"/>
              </a:rPr>
              <a:t>Alpha track</a:t>
            </a:r>
          </a:p>
        </p:txBody>
      </p:sp>
      <p:sp>
        <p:nvSpPr>
          <p:cNvPr id="28730" name="Line 59"/>
          <p:cNvSpPr>
            <a:spLocks noChangeShapeType="1"/>
          </p:cNvSpPr>
          <p:nvPr/>
        </p:nvSpPr>
        <p:spPr bwMode="auto">
          <a:xfrm flipH="1" flipV="1">
            <a:off x="5651500" y="3049588"/>
            <a:ext cx="576263" cy="215900"/>
          </a:xfrm>
          <a:prstGeom prst="line">
            <a:avLst/>
          </a:prstGeom>
          <a:noFill/>
          <a:ln w="9525">
            <a:solidFill>
              <a:srgbClr val="FF0000"/>
            </a:solidFill>
            <a:round/>
            <a:headEnd/>
            <a:tailEnd type="triangle" w="med" len="med"/>
          </a:ln>
        </p:spPr>
        <p:txBody>
          <a:bodyPr/>
          <a:lstStyle/>
          <a:p>
            <a:endParaRPr lang="en-US"/>
          </a:p>
        </p:txBody>
      </p:sp>
      <p:sp>
        <p:nvSpPr>
          <p:cNvPr id="28731" name="Line 60"/>
          <p:cNvSpPr>
            <a:spLocks noChangeShapeType="1"/>
          </p:cNvSpPr>
          <p:nvPr/>
        </p:nvSpPr>
        <p:spPr bwMode="auto">
          <a:xfrm flipV="1">
            <a:off x="3779838" y="2833688"/>
            <a:ext cx="1943100" cy="1081087"/>
          </a:xfrm>
          <a:prstGeom prst="line">
            <a:avLst/>
          </a:prstGeom>
          <a:noFill/>
          <a:ln w="76200">
            <a:solidFill>
              <a:srgbClr val="FF0000"/>
            </a:solidFill>
            <a:round/>
            <a:headEnd/>
            <a:tailEnd/>
          </a:ln>
        </p:spPr>
        <p:txBody>
          <a:bodyPr/>
          <a:lstStyle/>
          <a:p>
            <a:endParaRPr lang="en-US"/>
          </a:p>
        </p:txBody>
      </p:sp>
      <p:sp>
        <p:nvSpPr>
          <p:cNvPr id="28732" name="Text Box 61"/>
          <p:cNvSpPr txBox="1">
            <a:spLocks noChangeArrowheads="1"/>
          </p:cNvSpPr>
          <p:nvPr/>
        </p:nvSpPr>
        <p:spPr bwMode="auto">
          <a:xfrm>
            <a:off x="1527175" y="1484313"/>
            <a:ext cx="1441450" cy="366712"/>
          </a:xfrm>
          <a:prstGeom prst="rect">
            <a:avLst/>
          </a:prstGeom>
          <a:noFill/>
          <a:ln w="9525">
            <a:noFill/>
            <a:miter lim="800000"/>
            <a:headEnd/>
            <a:tailEnd/>
          </a:ln>
        </p:spPr>
        <p:txBody>
          <a:bodyPr wrap="none">
            <a:spAutoFit/>
          </a:bodyPr>
          <a:lstStyle/>
          <a:p>
            <a:r>
              <a:rPr lang="en-GB">
                <a:solidFill>
                  <a:srgbClr val="FF3399"/>
                </a:solidFill>
                <a:latin typeface="Calibri" pitchFamily="34" charset="0"/>
              </a:rPr>
              <a:t>Anode wires</a:t>
            </a:r>
          </a:p>
        </p:txBody>
      </p:sp>
      <p:sp>
        <p:nvSpPr>
          <p:cNvPr id="28733" name="Text Box 62"/>
          <p:cNvSpPr txBox="1">
            <a:spLocks noChangeArrowheads="1"/>
          </p:cNvSpPr>
          <p:nvPr/>
        </p:nvSpPr>
        <p:spPr bwMode="auto">
          <a:xfrm>
            <a:off x="971550" y="4770438"/>
            <a:ext cx="1644650" cy="366712"/>
          </a:xfrm>
          <a:prstGeom prst="rect">
            <a:avLst/>
          </a:prstGeom>
          <a:noFill/>
          <a:ln w="9525">
            <a:noFill/>
            <a:miter lim="800000"/>
            <a:headEnd/>
            <a:tailEnd/>
          </a:ln>
        </p:spPr>
        <p:txBody>
          <a:bodyPr wrap="none">
            <a:spAutoFit/>
          </a:bodyPr>
          <a:lstStyle/>
          <a:p>
            <a:r>
              <a:rPr lang="en-GB">
                <a:solidFill>
                  <a:schemeClr val="hlink"/>
                </a:solidFill>
                <a:latin typeface="Calibri" pitchFamily="34" charset="0"/>
              </a:rPr>
              <a:t>Cathode wires</a:t>
            </a:r>
          </a:p>
        </p:txBody>
      </p:sp>
      <p:sp>
        <p:nvSpPr>
          <p:cNvPr id="28734" name="Line 63"/>
          <p:cNvSpPr>
            <a:spLocks noChangeShapeType="1"/>
          </p:cNvSpPr>
          <p:nvPr/>
        </p:nvSpPr>
        <p:spPr bwMode="auto">
          <a:xfrm flipV="1">
            <a:off x="2627313" y="4416425"/>
            <a:ext cx="649287" cy="360363"/>
          </a:xfrm>
          <a:prstGeom prst="line">
            <a:avLst/>
          </a:prstGeom>
          <a:noFill/>
          <a:ln w="9525">
            <a:solidFill>
              <a:schemeClr val="hlink"/>
            </a:solidFill>
            <a:round/>
            <a:headEnd/>
            <a:tailEnd type="triangle" w="med" len="med"/>
          </a:ln>
        </p:spPr>
        <p:txBody>
          <a:bodyPr/>
          <a:lstStyle/>
          <a:p>
            <a:endParaRPr lang="en-US"/>
          </a:p>
        </p:txBody>
      </p:sp>
      <p:sp>
        <p:nvSpPr>
          <p:cNvPr id="28735" name="Line 64"/>
          <p:cNvSpPr>
            <a:spLocks noChangeShapeType="1"/>
          </p:cNvSpPr>
          <p:nvPr/>
        </p:nvSpPr>
        <p:spPr bwMode="auto">
          <a:xfrm>
            <a:off x="2411413" y="1825625"/>
            <a:ext cx="576262" cy="287338"/>
          </a:xfrm>
          <a:prstGeom prst="line">
            <a:avLst/>
          </a:prstGeom>
          <a:noFill/>
          <a:ln w="9525">
            <a:solidFill>
              <a:srgbClr val="FF3399"/>
            </a:solidFill>
            <a:round/>
            <a:headEnd/>
            <a:tailEnd type="triangle" w="med" len="med"/>
          </a:ln>
        </p:spPr>
        <p:txBody>
          <a:bodyPr/>
          <a:lstStyle/>
          <a:p>
            <a:endParaRPr lang="en-US"/>
          </a:p>
        </p:txBody>
      </p:sp>
      <p:sp>
        <p:nvSpPr>
          <p:cNvPr id="28736" name="Text Box 65"/>
          <p:cNvSpPr txBox="1">
            <a:spLocks noChangeArrowheads="1"/>
          </p:cNvSpPr>
          <p:nvPr/>
        </p:nvSpPr>
        <p:spPr bwMode="auto">
          <a:xfrm>
            <a:off x="3175" y="188913"/>
            <a:ext cx="9150350" cy="641350"/>
          </a:xfrm>
          <a:prstGeom prst="rect">
            <a:avLst/>
          </a:prstGeom>
          <a:noFill/>
          <a:ln w="9525">
            <a:noFill/>
            <a:miter lim="800000"/>
            <a:headEnd/>
            <a:tailEnd/>
          </a:ln>
        </p:spPr>
        <p:txBody>
          <a:bodyPr wrap="none">
            <a:spAutoFit/>
          </a:bodyPr>
          <a:lstStyle/>
          <a:p>
            <a:pPr algn="ctr"/>
            <a:r>
              <a:rPr lang="en-US" b="1">
                <a:solidFill>
                  <a:schemeClr val="accent2"/>
                </a:solidFill>
                <a:latin typeface="Calibri" pitchFamily="34" charset="0"/>
              </a:rPr>
              <a:t>However, the </a:t>
            </a:r>
            <a:r>
              <a:rPr lang="en-US" b="1" u="sng">
                <a:solidFill>
                  <a:schemeClr val="accent2"/>
                </a:solidFill>
                <a:latin typeface="Calibri" pitchFamily="34" charset="0"/>
              </a:rPr>
              <a:t>most efficient</a:t>
            </a:r>
            <a:r>
              <a:rPr lang="en-US" b="1">
                <a:solidFill>
                  <a:schemeClr val="accent2"/>
                </a:solidFill>
                <a:latin typeface="Calibri" pitchFamily="34" charset="0"/>
              </a:rPr>
              <a:t> suppression of noise pulses was achieved with </a:t>
            </a:r>
            <a:r>
              <a:rPr lang="en-US" b="1" u="sng">
                <a:solidFill>
                  <a:schemeClr val="accent2"/>
                </a:solidFill>
                <a:latin typeface="Calibri" pitchFamily="34" charset="0"/>
              </a:rPr>
              <a:t>MWPC</a:t>
            </a:r>
          </a:p>
          <a:p>
            <a:pPr algn="ctr"/>
            <a:r>
              <a:rPr lang="en-US" b="1">
                <a:solidFill>
                  <a:schemeClr val="accent2"/>
                </a:solidFill>
                <a:latin typeface="Calibri" pitchFamily="34" charset="0"/>
              </a:rPr>
              <a:t>(</a:t>
            </a:r>
            <a:r>
              <a:rPr lang="en-US" i="1">
                <a:solidFill>
                  <a:srgbClr val="0000FF"/>
                </a:solidFill>
                <a:latin typeface="Calibri" pitchFamily="34" charset="0"/>
              </a:rPr>
              <a:t>a copy of Sauli drift tube</a:t>
            </a:r>
            <a:r>
              <a:rPr lang="en-US" sz="2000" i="1" baseline="30000">
                <a:solidFill>
                  <a:srgbClr val="0000FF"/>
                </a:solidFill>
                <a:latin typeface="Calibri" pitchFamily="34" charset="0"/>
                <a:sym typeface="Symbol" pitchFamily="18" charset="2"/>
              </a:rPr>
              <a:t></a:t>
            </a:r>
            <a:r>
              <a:rPr lang="en-US" b="1">
                <a:solidFill>
                  <a:schemeClr val="accent2"/>
                </a:solidFill>
                <a:latin typeface="Calibri" pitchFamily="34" charset="0"/>
              </a:rPr>
              <a:t>)</a:t>
            </a:r>
          </a:p>
        </p:txBody>
      </p:sp>
      <p:sp>
        <p:nvSpPr>
          <p:cNvPr id="28737" name="Text Box 66"/>
          <p:cNvSpPr txBox="1">
            <a:spLocks noChangeArrowheads="1"/>
          </p:cNvSpPr>
          <p:nvPr/>
        </p:nvSpPr>
        <p:spPr bwMode="auto">
          <a:xfrm>
            <a:off x="12700" y="5373688"/>
            <a:ext cx="9023350" cy="1127125"/>
          </a:xfrm>
          <a:prstGeom prst="rect">
            <a:avLst/>
          </a:prstGeom>
          <a:noFill/>
          <a:ln w="9525">
            <a:noFill/>
            <a:miter lim="800000"/>
            <a:headEnd/>
            <a:tailEnd/>
          </a:ln>
        </p:spPr>
        <p:txBody>
          <a:bodyPr wrap="none">
            <a:spAutoFit/>
          </a:bodyPr>
          <a:lstStyle/>
          <a:p>
            <a:r>
              <a:rPr lang="en-US" sz="2000">
                <a:solidFill>
                  <a:srgbClr val="000066"/>
                </a:solidFill>
                <a:latin typeface="Monotype Corsiva" pitchFamily="66" charset="0"/>
              </a:rPr>
              <a:t>Standard electronics</a:t>
            </a:r>
            <a:r>
              <a:rPr lang="en-US" sz="2000">
                <a:solidFill>
                  <a:schemeClr val="accent2"/>
                </a:solidFill>
                <a:latin typeface="Calibri" pitchFamily="34" charset="0"/>
              </a:rPr>
              <a:t>:</a:t>
            </a:r>
            <a:r>
              <a:rPr lang="en-US">
                <a:latin typeface="Calibri" pitchFamily="34" charset="0"/>
              </a:rPr>
              <a:t> </a:t>
            </a:r>
            <a:r>
              <a:rPr lang="en-GB">
                <a:latin typeface="Calibri" pitchFamily="34" charset="0"/>
              </a:rPr>
              <a:t> </a:t>
            </a:r>
            <a:r>
              <a:rPr lang="en-GB" sz="1200">
                <a:latin typeface="Calibri" pitchFamily="34" charset="0"/>
              </a:rPr>
              <a:t>each anode wire was connected to its own amplifier which after the amplitude discrimination produces</a:t>
            </a:r>
          </a:p>
          <a:p>
            <a:r>
              <a:rPr lang="en-GB" sz="1200">
                <a:latin typeface="Calibri" pitchFamily="34" charset="0"/>
              </a:rPr>
              <a:t> a standard square pulse 1μs long. These pulses were sent in parallel to a simple “majority” unit which generate an output </a:t>
            </a:r>
          </a:p>
          <a:p>
            <a:r>
              <a:rPr lang="en-GB" sz="1200">
                <a:latin typeface="Calibri" pitchFamily="34" charset="0"/>
              </a:rPr>
              <a:t>pulse it there was two or more coinciding input signals. These generated pulses were counted by a standard scaller. </a:t>
            </a:r>
          </a:p>
          <a:p>
            <a:r>
              <a:rPr lang="en-GB" sz="1200">
                <a:latin typeface="Calibri" pitchFamily="34" charset="0"/>
              </a:rPr>
              <a:t>In measurements with alpha particlesonly those event were chosen and counted when two or more wires produce signals within</a:t>
            </a:r>
          </a:p>
          <a:p>
            <a:r>
              <a:rPr lang="en-GB" sz="1200">
                <a:latin typeface="Calibri" pitchFamily="34" charset="0"/>
              </a:rPr>
              <a:t> a few μs gate. </a:t>
            </a:r>
            <a:r>
              <a:rPr lang="en-US" sz="1200">
                <a:latin typeface="Calibri" pitchFamily="34" charset="0"/>
              </a:rPr>
              <a:t> </a:t>
            </a:r>
          </a:p>
        </p:txBody>
      </p:sp>
      <p:sp>
        <p:nvSpPr>
          <p:cNvPr id="28738" name="Text Box 67"/>
          <p:cNvSpPr txBox="1">
            <a:spLocks noChangeArrowheads="1"/>
          </p:cNvSpPr>
          <p:nvPr/>
        </p:nvSpPr>
        <p:spPr bwMode="auto">
          <a:xfrm>
            <a:off x="6011863" y="1504950"/>
            <a:ext cx="3105150" cy="915988"/>
          </a:xfrm>
          <a:prstGeom prst="rect">
            <a:avLst/>
          </a:prstGeom>
          <a:noFill/>
          <a:ln w="9525">
            <a:noFill/>
            <a:miter lim="800000"/>
            <a:headEnd/>
            <a:tailEnd/>
          </a:ln>
        </p:spPr>
        <p:txBody>
          <a:bodyPr wrap="none">
            <a:spAutoFit/>
          </a:bodyPr>
          <a:lstStyle/>
          <a:p>
            <a:r>
              <a:rPr lang="en-US">
                <a:latin typeface="Calibri" pitchFamily="34" charset="0"/>
              </a:rPr>
              <a:t>In this design a large fraction</a:t>
            </a:r>
          </a:p>
          <a:p>
            <a:r>
              <a:rPr lang="en-US">
                <a:latin typeface="Calibri" pitchFamily="34" charset="0"/>
              </a:rPr>
              <a:t>of primary  electrons</a:t>
            </a:r>
          </a:p>
          <a:p>
            <a:r>
              <a:rPr lang="en-US">
                <a:latin typeface="Calibri" pitchFamily="34" charset="0"/>
              </a:rPr>
              <a:t>escaped attachment</a:t>
            </a:r>
          </a:p>
        </p:txBody>
      </p:sp>
      <p:sp>
        <p:nvSpPr>
          <p:cNvPr id="28739" name="Text Box 68"/>
          <p:cNvSpPr txBox="1">
            <a:spLocks noChangeArrowheads="1"/>
          </p:cNvSpPr>
          <p:nvPr/>
        </p:nvSpPr>
        <p:spPr bwMode="auto">
          <a:xfrm>
            <a:off x="231775" y="6451600"/>
            <a:ext cx="3168650" cy="304800"/>
          </a:xfrm>
          <a:prstGeom prst="rect">
            <a:avLst/>
          </a:prstGeom>
          <a:noFill/>
          <a:ln w="9525">
            <a:noFill/>
            <a:miter lim="800000"/>
            <a:headEnd/>
            <a:tailEnd/>
          </a:ln>
        </p:spPr>
        <p:txBody>
          <a:bodyPr wrap="none">
            <a:spAutoFit/>
          </a:bodyPr>
          <a:lstStyle/>
          <a:p>
            <a:r>
              <a:rPr lang="en-US" sz="1400" i="1" baseline="30000">
                <a:solidFill>
                  <a:srgbClr val="0000FF"/>
                </a:solidFill>
                <a:latin typeface="Calibri" pitchFamily="34" charset="0"/>
                <a:sym typeface="Symbol" pitchFamily="18" charset="2"/>
              </a:rPr>
              <a:t></a:t>
            </a:r>
            <a:r>
              <a:rPr lang="en-US" sz="1400" i="1">
                <a:solidFill>
                  <a:srgbClr val="0000FF"/>
                </a:solidFill>
                <a:latin typeface="Calibri" pitchFamily="34" charset="0"/>
              </a:rPr>
              <a:t>R. Bouclier et al., NIM A2521986,393</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315527" y="836712"/>
            <a:ext cx="8158240" cy="496855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2"/>
            <a:ext cx="7772400" cy="3818855"/>
          </a:xfrm>
        </p:spPr>
        <p:txBody>
          <a:bodyPr>
            <a:normAutofit fontScale="90000"/>
          </a:bodyPr>
          <a:lstStyle/>
          <a:p>
            <a:r>
              <a:rPr lang="en-US" dirty="0">
                <a:solidFill>
                  <a:srgbClr val="FF0000"/>
                </a:solidFill>
              </a:rPr>
              <a:t>The aim of this proposal is to challenge these wire-type detectors  and develop simpler, cheaper and even more sensitive </a:t>
            </a:r>
            <a:r>
              <a:rPr lang="en-US" dirty="0" err="1">
                <a:solidFill>
                  <a:srgbClr val="FF0000"/>
                </a:solidFill>
              </a:rPr>
              <a:t>Rn</a:t>
            </a:r>
            <a:r>
              <a:rPr lang="en-US" dirty="0">
                <a:solidFill>
                  <a:srgbClr val="FF0000"/>
                </a:solidFill>
              </a:rPr>
              <a:t> detector prototypes based on  new designs of resistive </a:t>
            </a:r>
            <a:r>
              <a:rPr lang="en-US" dirty="0" smtClean="0">
                <a:solidFill>
                  <a:srgbClr val="FF0000"/>
                </a:solidFill>
              </a:rPr>
              <a:t>GEMs.</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Haiti_Earthquake_building_damage"/>
          <p:cNvPicPr>
            <a:picLocks noChangeAspect="1" noChangeArrowheads="1"/>
          </p:cNvPicPr>
          <p:nvPr/>
        </p:nvPicPr>
        <p:blipFill>
          <a:blip r:embed="rId2" cstate="print"/>
          <a:srcRect/>
          <a:stretch>
            <a:fillRect/>
          </a:stretch>
        </p:blipFill>
        <p:spPr bwMode="auto">
          <a:xfrm>
            <a:off x="1225550" y="2038350"/>
            <a:ext cx="5867400" cy="3911600"/>
          </a:xfrm>
          <a:prstGeom prst="rect">
            <a:avLst/>
          </a:prstGeom>
          <a:noFill/>
          <a:ln w="9525">
            <a:noFill/>
            <a:miter lim="800000"/>
            <a:headEnd/>
            <a:tailEnd/>
          </a:ln>
        </p:spPr>
      </p:pic>
      <p:sp>
        <p:nvSpPr>
          <p:cNvPr id="14338" name="Text Box 3"/>
          <p:cNvSpPr txBox="1">
            <a:spLocks noChangeArrowheads="1"/>
          </p:cNvSpPr>
          <p:nvPr/>
        </p:nvSpPr>
        <p:spPr bwMode="auto">
          <a:xfrm>
            <a:off x="4567238" y="6165850"/>
            <a:ext cx="3676650" cy="366713"/>
          </a:xfrm>
          <a:prstGeom prst="rect">
            <a:avLst/>
          </a:prstGeom>
          <a:noFill/>
          <a:ln w="9525">
            <a:noFill/>
            <a:miter lim="800000"/>
            <a:headEnd/>
            <a:tailEnd/>
          </a:ln>
        </p:spPr>
        <p:txBody>
          <a:bodyPr wrap="none">
            <a:spAutoFit/>
          </a:bodyPr>
          <a:lstStyle/>
          <a:p>
            <a:r>
              <a:rPr lang="en-US" dirty="0">
                <a:solidFill>
                  <a:srgbClr val="800000"/>
                </a:solidFill>
                <a:latin typeface="Calibri" pitchFamily="34" charset="0"/>
              </a:rPr>
              <a:t>Haiti Earthquake building damage </a:t>
            </a:r>
          </a:p>
        </p:txBody>
      </p:sp>
      <p:sp>
        <p:nvSpPr>
          <p:cNvPr id="14339" name="Text Box 4"/>
          <p:cNvSpPr txBox="1">
            <a:spLocks noChangeArrowheads="1"/>
          </p:cNvSpPr>
          <p:nvPr/>
        </p:nvSpPr>
        <p:spPr bwMode="auto">
          <a:xfrm>
            <a:off x="468313" y="620713"/>
            <a:ext cx="8488362" cy="825500"/>
          </a:xfrm>
          <a:prstGeom prst="rect">
            <a:avLst/>
          </a:prstGeom>
          <a:noFill/>
          <a:ln w="9525">
            <a:noFill/>
            <a:miter lim="800000"/>
            <a:headEnd/>
            <a:tailEnd/>
          </a:ln>
        </p:spPr>
        <p:txBody>
          <a:bodyPr wrap="none">
            <a:spAutoFit/>
          </a:bodyPr>
          <a:lstStyle/>
          <a:p>
            <a:pPr algn="ctr"/>
            <a:r>
              <a:rPr lang="en-US" sz="1600" dirty="0"/>
              <a:t> </a:t>
            </a:r>
            <a:r>
              <a:rPr lang="en-US" sz="1600" b="1" dirty="0"/>
              <a:t>Earthquakes are one of the most powerful natural disasters annually taking thousand</a:t>
            </a:r>
          </a:p>
          <a:p>
            <a:pPr algn="ctr"/>
            <a:r>
              <a:rPr lang="en-US" sz="1600" b="1" dirty="0"/>
              <a:t> of human lives and destroying homes and industrial infrastructures. </a:t>
            </a:r>
          </a:p>
          <a:p>
            <a:pPr algn="ctr"/>
            <a:r>
              <a:rPr lang="en-US" sz="1600" b="1" dirty="0" smtClean="0">
                <a:solidFill>
                  <a:srgbClr val="FF0000"/>
                </a:solidFill>
              </a:rPr>
              <a:t> Hence </a:t>
            </a:r>
            <a:r>
              <a:rPr lang="en-US" sz="1600" b="1" dirty="0">
                <a:solidFill>
                  <a:srgbClr val="FF0000"/>
                </a:solidFill>
              </a:rPr>
              <a:t>the early prediction of earthquakes is a very important task.</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a:xfrm>
            <a:off x="827088" y="76200"/>
            <a:ext cx="7772400" cy="1143000"/>
          </a:xfrm>
        </p:spPr>
        <p:txBody>
          <a:bodyPr/>
          <a:lstStyle/>
          <a:p>
            <a:r>
              <a:rPr lang="en-US" smtClean="0"/>
              <a:t>10x10cm</a:t>
            </a:r>
            <a:r>
              <a:rPr lang="en-US" baseline="30000" smtClean="0"/>
              <a:t>2</a:t>
            </a:r>
            <a:r>
              <a:rPr lang="en-US" smtClean="0"/>
              <a:t> </a:t>
            </a:r>
            <a:r>
              <a:rPr lang="en-US" smtClean="0">
                <a:solidFill>
                  <a:srgbClr val="CC0000"/>
                </a:solidFill>
              </a:rPr>
              <a:t>RETGEM</a:t>
            </a:r>
          </a:p>
        </p:txBody>
      </p:sp>
      <p:pic>
        <p:nvPicPr>
          <p:cNvPr id="33795" name="Picture 3"/>
          <p:cNvPicPr>
            <a:picLocks noChangeAspect="1" noChangeArrowheads="1"/>
          </p:cNvPicPr>
          <p:nvPr/>
        </p:nvPicPr>
        <p:blipFill>
          <a:blip r:embed="rId3" cstate="print"/>
          <a:srcRect/>
          <a:stretch>
            <a:fillRect/>
          </a:stretch>
        </p:blipFill>
        <p:spPr bwMode="auto">
          <a:xfrm>
            <a:off x="4559300" y="3416300"/>
            <a:ext cx="25400" cy="25400"/>
          </a:xfrm>
          <a:prstGeom prst="rect">
            <a:avLst/>
          </a:prstGeom>
          <a:noFill/>
          <a:ln w="9525">
            <a:noFill/>
            <a:miter lim="800000"/>
            <a:headEnd/>
            <a:tailEnd/>
          </a:ln>
          <a:effectLst/>
        </p:spPr>
      </p:pic>
      <p:pic>
        <p:nvPicPr>
          <p:cNvPr id="33796" name="Picture 4"/>
          <p:cNvPicPr>
            <a:picLocks noChangeAspect="1" noChangeArrowheads="1"/>
          </p:cNvPicPr>
          <p:nvPr/>
        </p:nvPicPr>
        <p:blipFill>
          <a:blip r:embed="rId3" cstate="print"/>
          <a:srcRect/>
          <a:stretch>
            <a:fillRect/>
          </a:stretch>
        </p:blipFill>
        <p:spPr bwMode="auto">
          <a:xfrm>
            <a:off x="4711700" y="3568700"/>
            <a:ext cx="25400" cy="25400"/>
          </a:xfrm>
          <a:prstGeom prst="rect">
            <a:avLst/>
          </a:prstGeom>
          <a:noFill/>
          <a:ln w="9525">
            <a:noFill/>
            <a:miter lim="800000"/>
            <a:headEnd/>
            <a:tailEnd/>
          </a:ln>
          <a:effectLst/>
        </p:spPr>
      </p:pic>
      <p:pic>
        <p:nvPicPr>
          <p:cNvPr id="33797" name="Picture 5" descr="GEM"/>
          <p:cNvPicPr>
            <a:picLocks noChangeAspect="1" noChangeArrowheads="1"/>
          </p:cNvPicPr>
          <p:nvPr/>
        </p:nvPicPr>
        <p:blipFill>
          <a:blip r:embed="rId4" cstate="print"/>
          <a:srcRect/>
          <a:stretch>
            <a:fillRect/>
          </a:stretch>
        </p:blipFill>
        <p:spPr bwMode="auto">
          <a:xfrm>
            <a:off x="1600200" y="1524000"/>
            <a:ext cx="6202363" cy="465137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ctrTitle"/>
          </p:nvPr>
        </p:nvSpPr>
        <p:spPr>
          <a:xfrm>
            <a:off x="685800" y="1772816"/>
            <a:ext cx="7772400" cy="1470025"/>
          </a:xfrm>
        </p:spPr>
        <p:txBody>
          <a:bodyPr/>
          <a:lstStyle/>
          <a:p>
            <a:pPr eaLnBrk="1" hangingPunct="1"/>
            <a:r>
              <a:rPr lang="en-US" dirty="0" smtClean="0"/>
              <a:t>Potential </a:t>
            </a:r>
            <a:r>
              <a:rPr lang="en-US" dirty="0" smtClean="0"/>
              <a:t>a</a:t>
            </a:r>
            <a:r>
              <a:rPr lang="en-US" dirty="0" smtClean="0"/>
              <a:t>dvantages </a:t>
            </a:r>
            <a:r>
              <a:rPr lang="en-US" dirty="0" smtClean="0"/>
              <a:t>of GEM</a:t>
            </a:r>
          </a:p>
        </p:txBody>
      </p:sp>
      <p:sp>
        <p:nvSpPr>
          <p:cNvPr id="3" name="Subtitle 2"/>
          <p:cNvSpPr>
            <a:spLocks noGrp="1"/>
          </p:cNvSpPr>
          <p:nvPr>
            <p:ph type="subTitle" idx="1"/>
          </p:nvPr>
        </p:nvSpPr>
        <p:spPr>
          <a:xfrm>
            <a:off x="2771800" y="3886200"/>
            <a:ext cx="5000600" cy="1752600"/>
          </a:xfrm>
        </p:spPr>
        <p:txBody>
          <a:bodyPr rtlCol="0">
            <a:normAutofit/>
          </a:bodyPr>
          <a:lstStyle/>
          <a:p>
            <a:pPr algn="l" eaLnBrk="1" fontAlgn="auto" hangingPunct="1">
              <a:spcAft>
                <a:spcPts val="0"/>
              </a:spcAft>
              <a:buFont typeface="Arial" pitchFamily="34" charset="0"/>
              <a:buNone/>
              <a:defRPr/>
            </a:pPr>
            <a:r>
              <a:rPr lang="en-US" dirty="0" smtClean="0">
                <a:solidFill>
                  <a:schemeClr val="accent1"/>
                </a:solidFill>
              </a:rPr>
              <a:t>Large volume</a:t>
            </a:r>
          </a:p>
          <a:p>
            <a:pPr algn="l" eaLnBrk="1" fontAlgn="auto" hangingPunct="1">
              <a:spcAft>
                <a:spcPts val="0"/>
              </a:spcAft>
              <a:buFont typeface="Arial" pitchFamily="34" charset="0"/>
              <a:buNone/>
              <a:defRPr/>
            </a:pPr>
            <a:r>
              <a:rPr lang="en-US" dirty="0" smtClean="0">
                <a:solidFill>
                  <a:schemeClr val="accent1"/>
                </a:solidFill>
              </a:rPr>
              <a:t>S</a:t>
            </a:r>
            <a:r>
              <a:rPr lang="en-US" dirty="0" smtClean="0">
                <a:solidFill>
                  <a:schemeClr val="accent1"/>
                </a:solidFill>
              </a:rPr>
              <a:t>impler</a:t>
            </a:r>
          </a:p>
          <a:p>
            <a:pPr algn="l" eaLnBrk="1" fontAlgn="auto" hangingPunct="1">
              <a:spcAft>
                <a:spcPts val="0"/>
              </a:spcAft>
              <a:buFont typeface="Arial" pitchFamily="34" charset="0"/>
              <a:buNone/>
              <a:defRPr/>
            </a:pPr>
            <a:r>
              <a:rPr lang="en-US" dirty="0" smtClean="0">
                <a:solidFill>
                  <a:schemeClr val="accent1"/>
                </a:solidFill>
              </a:rPr>
              <a:t>Lower price</a:t>
            </a:r>
            <a:endParaRPr lang="en-US" dirty="0">
              <a:solidFill>
                <a:schemeClr val="accent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descr="Dark vertical"/>
          <p:cNvSpPr>
            <a:spLocks noChangeArrowheads="1"/>
          </p:cNvSpPr>
          <p:nvPr/>
        </p:nvSpPr>
        <p:spPr bwMode="auto">
          <a:xfrm>
            <a:off x="2286000" y="4648200"/>
            <a:ext cx="4419600" cy="228600"/>
          </a:xfrm>
          <a:prstGeom prst="rect">
            <a:avLst/>
          </a:prstGeom>
          <a:pattFill prst="dkVert">
            <a:fgClr>
              <a:schemeClr val="accent1"/>
            </a:fgClr>
            <a:bgClr>
              <a:schemeClr val="bg1"/>
            </a:bgClr>
          </a:pattFill>
          <a:ln w="9525">
            <a:solidFill>
              <a:schemeClr val="tx1"/>
            </a:solidFill>
            <a:miter lim="800000"/>
            <a:headEnd/>
            <a:tailEnd/>
          </a:ln>
          <a:effectLst/>
        </p:spPr>
        <p:txBody>
          <a:bodyPr wrap="none" anchor="ctr"/>
          <a:lstStyle/>
          <a:p>
            <a:endParaRPr lang="en-US"/>
          </a:p>
        </p:txBody>
      </p:sp>
      <p:sp>
        <p:nvSpPr>
          <p:cNvPr id="43011" name="Rectangle 3" descr="Dark vertical"/>
          <p:cNvSpPr>
            <a:spLocks noChangeArrowheads="1"/>
          </p:cNvSpPr>
          <p:nvPr/>
        </p:nvSpPr>
        <p:spPr bwMode="auto">
          <a:xfrm>
            <a:off x="2286000" y="5105400"/>
            <a:ext cx="4419600" cy="228600"/>
          </a:xfrm>
          <a:prstGeom prst="rect">
            <a:avLst/>
          </a:prstGeom>
          <a:pattFill prst="dkVert">
            <a:fgClr>
              <a:schemeClr val="accent1"/>
            </a:fgClr>
            <a:bgClr>
              <a:schemeClr val="bg1"/>
            </a:bgClr>
          </a:pattFill>
          <a:ln w="9525">
            <a:solidFill>
              <a:schemeClr val="tx1"/>
            </a:solidFill>
            <a:miter lim="800000"/>
            <a:headEnd/>
            <a:tailEnd/>
          </a:ln>
          <a:effectLst/>
        </p:spPr>
        <p:txBody>
          <a:bodyPr wrap="none" anchor="ctr"/>
          <a:lstStyle/>
          <a:p>
            <a:endParaRPr lang="en-US"/>
          </a:p>
        </p:txBody>
      </p:sp>
      <p:sp>
        <p:nvSpPr>
          <p:cNvPr id="43012" name="Line 4"/>
          <p:cNvSpPr>
            <a:spLocks noChangeShapeType="1"/>
          </p:cNvSpPr>
          <p:nvPr/>
        </p:nvSpPr>
        <p:spPr bwMode="auto">
          <a:xfrm>
            <a:off x="2209800" y="2209800"/>
            <a:ext cx="4419600" cy="0"/>
          </a:xfrm>
          <a:prstGeom prst="line">
            <a:avLst/>
          </a:prstGeom>
          <a:noFill/>
          <a:ln w="9525">
            <a:solidFill>
              <a:schemeClr val="tx1"/>
            </a:solidFill>
            <a:prstDash val="lgDash"/>
            <a:round/>
            <a:headEnd/>
            <a:tailEnd/>
          </a:ln>
          <a:effectLst/>
        </p:spPr>
        <p:txBody>
          <a:bodyPr/>
          <a:lstStyle/>
          <a:p>
            <a:endParaRPr lang="en-US"/>
          </a:p>
        </p:txBody>
      </p:sp>
      <p:sp>
        <p:nvSpPr>
          <p:cNvPr id="43013" name="Rectangle 5"/>
          <p:cNvSpPr>
            <a:spLocks noChangeArrowheads="1"/>
          </p:cNvSpPr>
          <p:nvPr/>
        </p:nvSpPr>
        <p:spPr bwMode="auto">
          <a:xfrm>
            <a:off x="4038600" y="2057400"/>
            <a:ext cx="457200" cy="152400"/>
          </a:xfrm>
          <a:prstGeom prst="rect">
            <a:avLst/>
          </a:prstGeom>
          <a:solidFill>
            <a:srgbClr val="FC2704"/>
          </a:solidFill>
          <a:ln w="9525">
            <a:solidFill>
              <a:schemeClr val="tx1"/>
            </a:solidFill>
            <a:miter lim="800000"/>
            <a:headEnd/>
            <a:tailEnd/>
          </a:ln>
          <a:effectLst/>
        </p:spPr>
        <p:txBody>
          <a:bodyPr wrap="none" anchor="ctr"/>
          <a:lstStyle/>
          <a:p>
            <a:endParaRPr lang="en-US"/>
          </a:p>
        </p:txBody>
      </p:sp>
      <p:sp>
        <p:nvSpPr>
          <p:cNvPr id="43014" name="Line 6"/>
          <p:cNvSpPr>
            <a:spLocks noChangeShapeType="1"/>
          </p:cNvSpPr>
          <p:nvPr/>
        </p:nvSpPr>
        <p:spPr bwMode="auto">
          <a:xfrm flipH="1">
            <a:off x="1828800" y="2209800"/>
            <a:ext cx="2286000" cy="457200"/>
          </a:xfrm>
          <a:prstGeom prst="line">
            <a:avLst/>
          </a:prstGeom>
          <a:noFill/>
          <a:ln w="9525">
            <a:solidFill>
              <a:srgbClr val="FC2704"/>
            </a:solidFill>
            <a:round/>
            <a:headEnd/>
            <a:tailEnd type="triangle" w="med" len="med"/>
          </a:ln>
          <a:effectLst/>
        </p:spPr>
        <p:txBody>
          <a:bodyPr/>
          <a:lstStyle/>
          <a:p>
            <a:endParaRPr lang="en-US"/>
          </a:p>
        </p:txBody>
      </p:sp>
      <p:sp>
        <p:nvSpPr>
          <p:cNvPr id="43015" name="Line 7"/>
          <p:cNvSpPr>
            <a:spLocks noChangeShapeType="1"/>
          </p:cNvSpPr>
          <p:nvPr/>
        </p:nvSpPr>
        <p:spPr bwMode="auto">
          <a:xfrm flipH="1">
            <a:off x="3276600" y="2286000"/>
            <a:ext cx="838200" cy="1219200"/>
          </a:xfrm>
          <a:prstGeom prst="line">
            <a:avLst/>
          </a:prstGeom>
          <a:noFill/>
          <a:ln w="9525">
            <a:solidFill>
              <a:srgbClr val="FC2704"/>
            </a:solidFill>
            <a:round/>
            <a:headEnd/>
            <a:tailEnd type="triangle" w="med" len="med"/>
          </a:ln>
          <a:effectLst/>
        </p:spPr>
        <p:txBody>
          <a:bodyPr/>
          <a:lstStyle/>
          <a:p>
            <a:endParaRPr lang="en-US"/>
          </a:p>
        </p:txBody>
      </p:sp>
      <p:sp>
        <p:nvSpPr>
          <p:cNvPr id="43016" name="Line 8"/>
          <p:cNvSpPr>
            <a:spLocks noChangeShapeType="1"/>
          </p:cNvSpPr>
          <p:nvPr/>
        </p:nvSpPr>
        <p:spPr bwMode="auto">
          <a:xfrm>
            <a:off x="4267200" y="2057400"/>
            <a:ext cx="0" cy="1600200"/>
          </a:xfrm>
          <a:prstGeom prst="line">
            <a:avLst/>
          </a:prstGeom>
          <a:noFill/>
          <a:ln w="9525">
            <a:solidFill>
              <a:srgbClr val="FC2704"/>
            </a:solidFill>
            <a:round/>
            <a:headEnd/>
            <a:tailEnd type="triangle" w="med" len="med"/>
          </a:ln>
          <a:effectLst/>
        </p:spPr>
        <p:txBody>
          <a:bodyPr/>
          <a:lstStyle/>
          <a:p>
            <a:endParaRPr lang="en-US"/>
          </a:p>
        </p:txBody>
      </p:sp>
      <p:sp>
        <p:nvSpPr>
          <p:cNvPr id="43017" name="Line 9"/>
          <p:cNvSpPr>
            <a:spLocks noChangeShapeType="1"/>
          </p:cNvSpPr>
          <p:nvPr/>
        </p:nvSpPr>
        <p:spPr bwMode="auto">
          <a:xfrm>
            <a:off x="4572000" y="2438400"/>
            <a:ext cx="990600" cy="1219200"/>
          </a:xfrm>
          <a:prstGeom prst="line">
            <a:avLst/>
          </a:prstGeom>
          <a:noFill/>
          <a:ln w="9525">
            <a:solidFill>
              <a:srgbClr val="FC2704"/>
            </a:solidFill>
            <a:round/>
            <a:headEnd/>
            <a:tailEnd type="triangle" w="med" len="med"/>
          </a:ln>
          <a:effectLst/>
        </p:spPr>
        <p:txBody>
          <a:bodyPr/>
          <a:lstStyle/>
          <a:p>
            <a:endParaRPr lang="en-US"/>
          </a:p>
        </p:txBody>
      </p:sp>
      <p:sp>
        <p:nvSpPr>
          <p:cNvPr id="43018" name="Line 10"/>
          <p:cNvSpPr>
            <a:spLocks noChangeShapeType="1"/>
          </p:cNvSpPr>
          <p:nvPr/>
        </p:nvSpPr>
        <p:spPr bwMode="auto">
          <a:xfrm>
            <a:off x="4800600" y="2362200"/>
            <a:ext cx="1828800" cy="457200"/>
          </a:xfrm>
          <a:prstGeom prst="line">
            <a:avLst/>
          </a:prstGeom>
          <a:noFill/>
          <a:ln w="9525">
            <a:solidFill>
              <a:srgbClr val="FC2704"/>
            </a:solidFill>
            <a:round/>
            <a:headEnd/>
            <a:tailEnd type="triangle" w="med" len="med"/>
          </a:ln>
          <a:effectLst/>
        </p:spPr>
        <p:txBody>
          <a:bodyPr/>
          <a:lstStyle/>
          <a:p>
            <a:endParaRPr lang="en-US"/>
          </a:p>
        </p:txBody>
      </p:sp>
      <p:sp>
        <p:nvSpPr>
          <p:cNvPr id="43019" name="Text Box 11"/>
          <p:cNvSpPr txBox="1">
            <a:spLocks noChangeArrowheads="1"/>
          </p:cNvSpPr>
          <p:nvPr/>
        </p:nvSpPr>
        <p:spPr bwMode="auto">
          <a:xfrm>
            <a:off x="3946525" y="1103313"/>
            <a:ext cx="1517650" cy="366712"/>
          </a:xfrm>
          <a:prstGeom prst="rect">
            <a:avLst/>
          </a:prstGeom>
          <a:noFill/>
          <a:ln w="9525">
            <a:noFill/>
            <a:miter lim="800000"/>
            <a:headEnd/>
            <a:tailEnd/>
          </a:ln>
          <a:effectLst/>
        </p:spPr>
        <p:txBody>
          <a:bodyPr wrap="none">
            <a:spAutoFit/>
          </a:bodyPr>
          <a:lstStyle/>
          <a:p>
            <a:r>
              <a:rPr lang="en-US">
                <a:solidFill>
                  <a:srgbClr val="FC2704"/>
                </a:solidFill>
              </a:rPr>
              <a:t>Alpha source</a:t>
            </a:r>
          </a:p>
        </p:txBody>
      </p:sp>
      <p:sp>
        <p:nvSpPr>
          <p:cNvPr id="43020" name="Text Box 12"/>
          <p:cNvSpPr txBox="1">
            <a:spLocks noChangeArrowheads="1"/>
          </p:cNvSpPr>
          <p:nvPr/>
        </p:nvSpPr>
        <p:spPr bwMode="auto">
          <a:xfrm>
            <a:off x="6613525" y="3465513"/>
            <a:ext cx="1441450" cy="366712"/>
          </a:xfrm>
          <a:prstGeom prst="rect">
            <a:avLst/>
          </a:prstGeom>
          <a:noFill/>
          <a:ln w="9525">
            <a:noFill/>
            <a:miter lim="800000"/>
            <a:headEnd/>
            <a:tailEnd/>
          </a:ln>
          <a:effectLst/>
        </p:spPr>
        <p:txBody>
          <a:bodyPr wrap="none">
            <a:spAutoFit/>
          </a:bodyPr>
          <a:lstStyle/>
          <a:p>
            <a:r>
              <a:rPr lang="en-US">
                <a:solidFill>
                  <a:srgbClr val="FC2704"/>
                </a:solidFill>
              </a:rPr>
              <a:t>Alpha tracks</a:t>
            </a:r>
          </a:p>
        </p:txBody>
      </p:sp>
      <p:sp>
        <p:nvSpPr>
          <p:cNvPr id="43021" name="Text Box 13"/>
          <p:cNvSpPr txBox="1">
            <a:spLocks noChangeArrowheads="1"/>
          </p:cNvSpPr>
          <p:nvPr/>
        </p:nvSpPr>
        <p:spPr bwMode="auto">
          <a:xfrm>
            <a:off x="5508104" y="5751513"/>
            <a:ext cx="3018775" cy="369332"/>
          </a:xfrm>
          <a:prstGeom prst="rect">
            <a:avLst/>
          </a:prstGeom>
          <a:noFill/>
          <a:ln w="9525">
            <a:noFill/>
            <a:miter lim="800000"/>
            <a:headEnd/>
            <a:tailEnd/>
          </a:ln>
          <a:effectLst/>
        </p:spPr>
        <p:txBody>
          <a:bodyPr wrap="none">
            <a:spAutoFit/>
          </a:bodyPr>
          <a:lstStyle/>
          <a:p>
            <a:r>
              <a:rPr lang="en-US" dirty="0" smtClean="0">
                <a:solidFill>
                  <a:srgbClr val="0066FF"/>
                </a:solidFill>
              </a:rPr>
              <a:t>Single or double </a:t>
            </a:r>
            <a:r>
              <a:rPr lang="en-US" dirty="0">
                <a:solidFill>
                  <a:srgbClr val="0066FF"/>
                </a:solidFill>
              </a:rPr>
              <a:t>RETGEMs</a:t>
            </a:r>
          </a:p>
        </p:txBody>
      </p:sp>
      <p:sp>
        <p:nvSpPr>
          <p:cNvPr id="43022" name="Line 14"/>
          <p:cNvSpPr>
            <a:spLocks noChangeShapeType="1"/>
          </p:cNvSpPr>
          <p:nvPr/>
        </p:nvSpPr>
        <p:spPr bwMode="auto">
          <a:xfrm>
            <a:off x="4495800" y="5334000"/>
            <a:ext cx="0" cy="457200"/>
          </a:xfrm>
          <a:prstGeom prst="line">
            <a:avLst/>
          </a:prstGeom>
          <a:noFill/>
          <a:ln w="9525">
            <a:solidFill>
              <a:schemeClr val="tx1"/>
            </a:solidFill>
            <a:round/>
            <a:headEnd/>
            <a:tailEnd/>
          </a:ln>
          <a:effectLst/>
        </p:spPr>
        <p:txBody>
          <a:bodyPr/>
          <a:lstStyle/>
          <a:p>
            <a:endParaRPr lang="en-US"/>
          </a:p>
        </p:txBody>
      </p:sp>
      <p:sp>
        <p:nvSpPr>
          <p:cNvPr id="43023" name="Line 15"/>
          <p:cNvSpPr>
            <a:spLocks noChangeShapeType="1"/>
          </p:cNvSpPr>
          <p:nvPr/>
        </p:nvSpPr>
        <p:spPr bwMode="auto">
          <a:xfrm>
            <a:off x="4191000" y="5791200"/>
            <a:ext cx="685800" cy="0"/>
          </a:xfrm>
          <a:prstGeom prst="line">
            <a:avLst/>
          </a:prstGeom>
          <a:noFill/>
          <a:ln w="9525">
            <a:solidFill>
              <a:schemeClr val="tx1"/>
            </a:solidFill>
            <a:round/>
            <a:headEnd/>
            <a:tailEnd/>
          </a:ln>
          <a:effectLst/>
        </p:spPr>
        <p:txBody>
          <a:bodyPr/>
          <a:lstStyle/>
          <a:p>
            <a:endParaRPr lang="en-US"/>
          </a:p>
        </p:txBody>
      </p:sp>
      <p:sp>
        <p:nvSpPr>
          <p:cNvPr id="43024" name="Line 16"/>
          <p:cNvSpPr>
            <a:spLocks noChangeShapeType="1"/>
          </p:cNvSpPr>
          <p:nvPr/>
        </p:nvSpPr>
        <p:spPr bwMode="auto">
          <a:xfrm>
            <a:off x="4191000" y="5791200"/>
            <a:ext cx="304800" cy="457200"/>
          </a:xfrm>
          <a:prstGeom prst="line">
            <a:avLst/>
          </a:prstGeom>
          <a:noFill/>
          <a:ln w="9525">
            <a:solidFill>
              <a:schemeClr val="tx1"/>
            </a:solidFill>
            <a:round/>
            <a:headEnd/>
            <a:tailEnd/>
          </a:ln>
          <a:effectLst/>
        </p:spPr>
        <p:txBody>
          <a:bodyPr/>
          <a:lstStyle/>
          <a:p>
            <a:endParaRPr lang="en-US"/>
          </a:p>
        </p:txBody>
      </p:sp>
      <p:sp>
        <p:nvSpPr>
          <p:cNvPr id="43025" name="Line 17"/>
          <p:cNvSpPr>
            <a:spLocks noChangeShapeType="1"/>
          </p:cNvSpPr>
          <p:nvPr/>
        </p:nvSpPr>
        <p:spPr bwMode="auto">
          <a:xfrm flipH="1">
            <a:off x="4495800" y="5791200"/>
            <a:ext cx="381000" cy="457200"/>
          </a:xfrm>
          <a:prstGeom prst="line">
            <a:avLst/>
          </a:prstGeom>
          <a:noFill/>
          <a:ln w="9525">
            <a:solidFill>
              <a:schemeClr val="tx1"/>
            </a:solidFill>
            <a:round/>
            <a:headEnd/>
            <a:tailEnd/>
          </a:ln>
          <a:effectLst/>
        </p:spPr>
        <p:txBody>
          <a:bodyPr/>
          <a:lstStyle/>
          <a:p>
            <a:endParaRPr lang="en-US"/>
          </a:p>
        </p:txBody>
      </p:sp>
      <p:sp>
        <p:nvSpPr>
          <p:cNvPr id="43026" name="Line 18"/>
          <p:cNvSpPr>
            <a:spLocks noChangeShapeType="1"/>
          </p:cNvSpPr>
          <p:nvPr/>
        </p:nvSpPr>
        <p:spPr bwMode="auto">
          <a:xfrm>
            <a:off x="4495800" y="6248400"/>
            <a:ext cx="0" cy="228600"/>
          </a:xfrm>
          <a:prstGeom prst="line">
            <a:avLst/>
          </a:prstGeom>
          <a:noFill/>
          <a:ln w="9525">
            <a:solidFill>
              <a:schemeClr val="tx1"/>
            </a:solidFill>
            <a:round/>
            <a:headEnd/>
            <a:tailEnd/>
          </a:ln>
          <a:effectLst/>
        </p:spPr>
        <p:txBody>
          <a:bodyPr/>
          <a:lstStyle/>
          <a:p>
            <a:endParaRPr lang="en-US"/>
          </a:p>
        </p:txBody>
      </p:sp>
      <p:sp>
        <p:nvSpPr>
          <p:cNvPr id="43027" name="Line 19"/>
          <p:cNvSpPr>
            <a:spLocks noChangeShapeType="1"/>
          </p:cNvSpPr>
          <p:nvPr/>
        </p:nvSpPr>
        <p:spPr bwMode="auto">
          <a:xfrm>
            <a:off x="1371600" y="1524000"/>
            <a:ext cx="0" cy="685800"/>
          </a:xfrm>
          <a:prstGeom prst="line">
            <a:avLst/>
          </a:prstGeom>
          <a:noFill/>
          <a:ln w="9525">
            <a:solidFill>
              <a:schemeClr val="tx1"/>
            </a:solidFill>
            <a:round/>
            <a:headEnd/>
            <a:tailEnd type="triangle" w="med" len="med"/>
          </a:ln>
          <a:effectLst/>
        </p:spPr>
        <p:txBody>
          <a:bodyPr/>
          <a:lstStyle/>
          <a:p>
            <a:endParaRPr lang="en-US"/>
          </a:p>
        </p:txBody>
      </p:sp>
      <p:sp>
        <p:nvSpPr>
          <p:cNvPr id="43028" name="Line 20"/>
          <p:cNvSpPr>
            <a:spLocks noChangeShapeType="1"/>
          </p:cNvSpPr>
          <p:nvPr/>
        </p:nvSpPr>
        <p:spPr bwMode="auto">
          <a:xfrm flipV="1">
            <a:off x="1447800" y="4648200"/>
            <a:ext cx="0" cy="609600"/>
          </a:xfrm>
          <a:prstGeom prst="line">
            <a:avLst/>
          </a:prstGeom>
          <a:noFill/>
          <a:ln w="9525">
            <a:solidFill>
              <a:schemeClr val="tx1"/>
            </a:solidFill>
            <a:round/>
            <a:headEnd/>
            <a:tailEnd type="triangle" w="med" len="med"/>
          </a:ln>
          <a:effectLst/>
        </p:spPr>
        <p:txBody>
          <a:bodyPr/>
          <a:lstStyle/>
          <a:p>
            <a:endParaRPr lang="en-US"/>
          </a:p>
        </p:txBody>
      </p:sp>
      <p:sp>
        <p:nvSpPr>
          <p:cNvPr id="43029" name="Text Box 21"/>
          <p:cNvSpPr txBox="1">
            <a:spLocks noChangeArrowheads="1"/>
          </p:cNvSpPr>
          <p:nvPr/>
        </p:nvSpPr>
        <p:spPr bwMode="auto">
          <a:xfrm>
            <a:off x="990600" y="3236913"/>
            <a:ext cx="679450" cy="366712"/>
          </a:xfrm>
          <a:prstGeom prst="rect">
            <a:avLst/>
          </a:prstGeom>
          <a:noFill/>
          <a:ln w="9525">
            <a:noFill/>
            <a:miter lim="800000"/>
            <a:headEnd/>
            <a:tailEnd/>
          </a:ln>
          <a:effectLst/>
        </p:spPr>
        <p:txBody>
          <a:bodyPr wrap="none">
            <a:spAutoFit/>
          </a:bodyPr>
          <a:lstStyle/>
          <a:p>
            <a:r>
              <a:rPr lang="en-US"/>
              <a:t>6 cm</a:t>
            </a:r>
          </a:p>
        </p:txBody>
      </p:sp>
      <p:sp>
        <p:nvSpPr>
          <p:cNvPr id="43030" name="Text Box 22"/>
          <p:cNvSpPr txBox="1">
            <a:spLocks noChangeArrowheads="1"/>
          </p:cNvSpPr>
          <p:nvPr/>
        </p:nvSpPr>
        <p:spPr bwMode="auto">
          <a:xfrm>
            <a:off x="6918325" y="1865313"/>
            <a:ext cx="615950" cy="366712"/>
          </a:xfrm>
          <a:prstGeom prst="rect">
            <a:avLst/>
          </a:prstGeom>
          <a:noFill/>
          <a:ln w="9525">
            <a:noFill/>
            <a:miter lim="800000"/>
            <a:headEnd/>
            <a:tailEnd/>
          </a:ln>
          <a:effectLst/>
        </p:spPr>
        <p:txBody>
          <a:bodyPr wrap="none">
            <a:spAutoFit/>
          </a:bodyPr>
          <a:lstStyle/>
          <a:p>
            <a:r>
              <a:rPr lang="en-US"/>
              <a:t>-Vdr</a:t>
            </a:r>
          </a:p>
        </p:txBody>
      </p:sp>
      <p:sp>
        <p:nvSpPr>
          <p:cNvPr id="43031" name="Text Box 23"/>
          <p:cNvSpPr txBox="1">
            <a:spLocks noChangeArrowheads="1"/>
          </p:cNvSpPr>
          <p:nvPr/>
        </p:nvSpPr>
        <p:spPr bwMode="auto">
          <a:xfrm>
            <a:off x="6994525" y="4114800"/>
            <a:ext cx="539750" cy="366713"/>
          </a:xfrm>
          <a:prstGeom prst="rect">
            <a:avLst/>
          </a:prstGeom>
          <a:noFill/>
          <a:ln w="9525">
            <a:noFill/>
            <a:miter lim="800000"/>
            <a:headEnd/>
            <a:tailEnd/>
          </a:ln>
          <a:effectLst/>
        </p:spPr>
        <p:txBody>
          <a:bodyPr wrap="none">
            <a:spAutoFit/>
          </a:bodyPr>
          <a:lstStyle/>
          <a:p>
            <a:r>
              <a:rPr lang="en-US"/>
              <a:t>-V1</a:t>
            </a:r>
          </a:p>
        </p:txBody>
      </p:sp>
      <p:sp>
        <p:nvSpPr>
          <p:cNvPr id="43032" name="Text Box 24"/>
          <p:cNvSpPr txBox="1">
            <a:spLocks noChangeArrowheads="1"/>
          </p:cNvSpPr>
          <p:nvPr/>
        </p:nvSpPr>
        <p:spPr bwMode="auto">
          <a:xfrm>
            <a:off x="7086600" y="4572000"/>
            <a:ext cx="539750" cy="366713"/>
          </a:xfrm>
          <a:prstGeom prst="rect">
            <a:avLst/>
          </a:prstGeom>
          <a:noFill/>
          <a:ln w="9525">
            <a:noFill/>
            <a:miter lim="800000"/>
            <a:headEnd/>
            <a:tailEnd/>
          </a:ln>
          <a:effectLst/>
        </p:spPr>
        <p:txBody>
          <a:bodyPr wrap="none">
            <a:spAutoFit/>
          </a:bodyPr>
          <a:lstStyle/>
          <a:p>
            <a:r>
              <a:rPr lang="en-US"/>
              <a:t>-V2</a:t>
            </a:r>
          </a:p>
        </p:txBody>
      </p:sp>
      <p:sp>
        <p:nvSpPr>
          <p:cNvPr id="43033" name="Line 25"/>
          <p:cNvSpPr>
            <a:spLocks noChangeShapeType="1"/>
          </p:cNvSpPr>
          <p:nvPr/>
        </p:nvSpPr>
        <p:spPr bwMode="auto">
          <a:xfrm>
            <a:off x="6553200" y="5105400"/>
            <a:ext cx="381000" cy="0"/>
          </a:xfrm>
          <a:prstGeom prst="line">
            <a:avLst/>
          </a:prstGeom>
          <a:noFill/>
          <a:ln w="9525">
            <a:solidFill>
              <a:schemeClr val="tx1"/>
            </a:solidFill>
            <a:round/>
            <a:headEnd/>
            <a:tailEnd/>
          </a:ln>
          <a:effectLst/>
        </p:spPr>
        <p:txBody>
          <a:bodyPr/>
          <a:lstStyle/>
          <a:p>
            <a:endParaRPr lang="en-US"/>
          </a:p>
        </p:txBody>
      </p:sp>
      <p:sp>
        <p:nvSpPr>
          <p:cNvPr id="43034" name="Oval 26"/>
          <p:cNvSpPr>
            <a:spLocks noChangeArrowheads="1"/>
          </p:cNvSpPr>
          <p:nvPr/>
        </p:nvSpPr>
        <p:spPr bwMode="auto">
          <a:xfrm>
            <a:off x="4419600" y="6400800"/>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43035" name="Line 27"/>
          <p:cNvSpPr>
            <a:spLocks noChangeShapeType="1"/>
          </p:cNvSpPr>
          <p:nvPr/>
        </p:nvSpPr>
        <p:spPr bwMode="auto">
          <a:xfrm>
            <a:off x="6553200" y="4876800"/>
            <a:ext cx="381000" cy="0"/>
          </a:xfrm>
          <a:prstGeom prst="line">
            <a:avLst/>
          </a:prstGeom>
          <a:noFill/>
          <a:ln w="9525">
            <a:solidFill>
              <a:schemeClr val="tx1"/>
            </a:solidFill>
            <a:round/>
            <a:headEnd/>
            <a:tailEnd/>
          </a:ln>
          <a:effectLst/>
        </p:spPr>
        <p:txBody>
          <a:bodyPr/>
          <a:lstStyle/>
          <a:p>
            <a:endParaRPr lang="en-US"/>
          </a:p>
        </p:txBody>
      </p:sp>
      <p:sp>
        <p:nvSpPr>
          <p:cNvPr id="43036" name="Oval 28"/>
          <p:cNvSpPr>
            <a:spLocks noChangeArrowheads="1"/>
          </p:cNvSpPr>
          <p:nvPr/>
        </p:nvSpPr>
        <p:spPr bwMode="auto">
          <a:xfrm>
            <a:off x="6934200" y="4800600"/>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43037" name="Line 29"/>
          <p:cNvSpPr>
            <a:spLocks noChangeShapeType="1"/>
          </p:cNvSpPr>
          <p:nvPr/>
        </p:nvSpPr>
        <p:spPr bwMode="auto">
          <a:xfrm>
            <a:off x="6553200" y="4648200"/>
            <a:ext cx="381000" cy="0"/>
          </a:xfrm>
          <a:prstGeom prst="line">
            <a:avLst/>
          </a:prstGeom>
          <a:noFill/>
          <a:ln w="9525">
            <a:solidFill>
              <a:schemeClr val="tx1"/>
            </a:solidFill>
            <a:round/>
            <a:headEnd/>
            <a:tailEnd/>
          </a:ln>
          <a:effectLst/>
        </p:spPr>
        <p:txBody>
          <a:bodyPr/>
          <a:lstStyle/>
          <a:p>
            <a:endParaRPr lang="en-US"/>
          </a:p>
        </p:txBody>
      </p:sp>
      <p:sp>
        <p:nvSpPr>
          <p:cNvPr id="43038" name="Oval 30"/>
          <p:cNvSpPr>
            <a:spLocks noChangeArrowheads="1"/>
          </p:cNvSpPr>
          <p:nvPr/>
        </p:nvSpPr>
        <p:spPr bwMode="auto">
          <a:xfrm>
            <a:off x="6934200" y="4572000"/>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43039" name="Oval 31"/>
          <p:cNvSpPr>
            <a:spLocks noChangeArrowheads="1"/>
          </p:cNvSpPr>
          <p:nvPr/>
        </p:nvSpPr>
        <p:spPr bwMode="auto">
          <a:xfrm>
            <a:off x="6629400" y="2133600"/>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43040" name="Line 32"/>
          <p:cNvSpPr>
            <a:spLocks noChangeShapeType="1"/>
          </p:cNvSpPr>
          <p:nvPr/>
        </p:nvSpPr>
        <p:spPr bwMode="auto">
          <a:xfrm>
            <a:off x="6934200" y="5029200"/>
            <a:ext cx="0" cy="152400"/>
          </a:xfrm>
          <a:prstGeom prst="line">
            <a:avLst/>
          </a:prstGeom>
          <a:noFill/>
          <a:ln w="38100">
            <a:solidFill>
              <a:schemeClr val="tx1"/>
            </a:solidFill>
            <a:round/>
            <a:headEnd/>
            <a:tailEnd/>
          </a:ln>
          <a:effectLst/>
        </p:spPr>
        <p:txBody>
          <a:bodyPr/>
          <a:lstStyle/>
          <a:p>
            <a:endParaRPr lang="en-US"/>
          </a:p>
        </p:txBody>
      </p:sp>
      <p:sp>
        <p:nvSpPr>
          <p:cNvPr id="43041" name="Line 33"/>
          <p:cNvSpPr>
            <a:spLocks noChangeShapeType="1"/>
          </p:cNvSpPr>
          <p:nvPr/>
        </p:nvSpPr>
        <p:spPr bwMode="auto">
          <a:xfrm>
            <a:off x="990600" y="533400"/>
            <a:ext cx="7620000" cy="0"/>
          </a:xfrm>
          <a:prstGeom prst="line">
            <a:avLst/>
          </a:prstGeom>
          <a:noFill/>
          <a:ln w="57150">
            <a:solidFill>
              <a:schemeClr val="accent2"/>
            </a:solidFill>
            <a:round/>
            <a:headEnd/>
            <a:tailEnd/>
          </a:ln>
          <a:effectLst/>
        </p:spPr>
        <p:txBody>
          <a:bodyPr/>
          <a:lstStyle/>
          <a:p>
            <a:endParaRPr lang="en-US"/>
          </a:p>
        </p:txBody>
      </p:sp>
      <p:sp>
        <p:nvSpPr>
          <p:cNvPr id="43042" name="Line 34"/>
          <p:cNvSpPr>
            <a:spLocks noChangeShapeType="1"/>
          </p:cNvSpPr>
          <p:nvPr/>
        </p:nvSpPr>
        <p:spPr bwMode="auto">
          <a:xfrm>
            <a:off x="990600" y="533400"/>
            <a:ext cx="0" cy="6096000"/>
          </a:xfrm>
          <a:prstGeom prst="line">
            <a:avLst/>
          </a:prstGeom>
          <a:noFill/>
          <a:ln w="57150">
            <a:solidFill>
              <a:schemeClr val="accent2"/>
            </a:solidFill>
            <a:round/>
            <a:headEnd/>
            <a:tailEnd/>
          </a:ln>
          <a:effectLst/>
        </p:spPr>
        <p:txBody>
          <a:bodyPr/>
          <a:lstStyle/>
          <a:p>
            <a:endParaRPr lang="en-US"/>
          </a:p>
        </p:txBody>
      </p:sp>
      <p:sp>
        <p:nvSpPr>
          <p:cNvPr id="43043" name="Line 35"/>
          <p:cNvSpPr>
            <a:spLocks noChangeShapeType="1"/>
          </p:cNvSpPr>
          <p:nvPr/>
        </p:nvSpPr>
        <p:spPr bwMode="auto">
          <a:xfrm>
            <a:off x="990600" y="6629400"/>
            <a:ext cx="7620000" cy="0"/>
          </a:xfrm>
          <a:prstGeom prst="line">
            <a:avLst/>
          </a:prstGeom>
          <a:noFill/>
          <a:ln w="57150">
            <a:solidFill>
              <a:schemeClr val="accent2"/>
            </a:solidFill>
            <a:round/>
            <a:headEnd/>
            <a:tailEnd/>
          </a:ln>
          <a:effectLst/>
        </p:spPr>
        <p:txBody>
          <a:bodyPr/>
          <a:lstStyle/>
          <a:p>
            <a:endParaRPr lang="en-US"/>
          </a:p>
        </p:txBody>
      </p:sp>
      <p:sp>
        <p:nvSpPr>
          <p:cNvPr id="43044" name="Line 36"/>
          <p:cNvSpPr>
            <a:spLocks noChangeShapeType="1"/>
          </p:cNvSpPr>
          <p:nvPr/>
        </p:nvSpPr>
        <p:spPr bwMode="auto">
          <a:xfrm flipV="1">
            <a:off x="8610600" y="533400"/>
            <a:ext cx="0" cy="6096000"/>
          </a:xfrm>
          <a:prstGeom prst="line">
            <a:avLst/>
          </a:prstGeom>
          <a:noFill/>
          <a:ln w="57150">
            <a:solidFill>
              <a:schemeClr val="accent2"/>
            </a:solidFill>
            <a:round/>
            <a:headEnd/>
            <a:tailEnd/>
          </a:ln>
          <a:effectLst/>
        </p:spPr>
        <p:txBody>
          <a:bodyPr/>
          <a:lstStyle/>
          <a:p>
            <a:endParaRPr lang="en-US"/>
          </a:p>
        </p:txBody>
      </p:sp>
      <p:sp>
        <p:nvSpPr>
          <p:cNvPr id="43045" name="Text Box 37"/>
          <p:cNvSpPr txBox="1">
            <a:spLocks noChangeArrowheads="1"/>
          </p:cNvSpPr>
          <p:nvPr/>
        </p:nvSpPr>
        <p:spPr bwMode="auto">
          <a:xfrm>
            <a:off x="1006698" y="6237312"/>
            <a:ext cx="1189038" cy="336550"/>
          </a:xfrm>
          <a:prstGeom prst="rect">
            <a:avLst/>
          </a:prstGeom>
          <a:noFill/>
          <a:ln w="9525">
            <a:noFill/>
            <a:miter lim="800000"/>
            <a:headEnd/>
            <a:tailEnd/>
          </a:ln>
          <a:effectLst/>
        </p:spPr>
        <p:txBody>
          <a:bodyPr wrap="none">
            <a:spAutoFit/>
          </a:bodyPr>
          <a:lstStyle/>
          <a:p>
            <a:r>
              <a:rPr lang="en-US" sz="1600" dirty="0">
                <a:solidFill>
                  <a:schemeClr val="accent2"/>
                </a:solidFill>
              </a:rPr>
              <a:t>Gas vessel</a:t>
            </a:r>
          </a:p>
        </p:txBody>
      </p:sp>
      <p:sp>
        <p:nvSpPr>
          <p:cNvPr id="43046" name="Text Box 38"/>
          <p:cNvSpPr txBox="1">
            <a:spLocks noChangeArrowheads="1"/>
          </p:cNvSpPr>
          <p:nvPr/>
        </p:nvSpPr>
        <p:spPr bwMode="auto">
          <a:xfrm>
            <a:off x="2124075" y="3835400"/>
            <a:ext cx="1370013" cy="457200"/>
          </a:xfrm>
          <a:prstGeom prst="rect">
            <a:avLst/>
          </a:prstGeom>
          <a:noFill/>
          <a:ln w="9525">
            <a:noFill/>
            <a:miter lim="800000"/>
            <a:headEnd/>
            <a:tailEnd/>
          </a:ln>
          <a:effectLst/>
        </p:spPr>
        <p:txBody>
          <a:bodyPr wrap="none">
            <a:spAutoFit/>
          </a:bodyPr>
          <a:lstStyle/>
          <a:p>
            <a:r>
              <a:rPr lang="en-US" sz="2400" b="1">
                <a:solidFill>
                  <a:srgbClr val="3366FF"/>
                </a:solidFill>
              </a:rPr>
              <a:t>Ar or air</a:t>
            </a:r>
          </a:p>
        </p:txBody>
      </p:sp>
      <p:sp>
        <p:nvSpPr>
          <p:cNvPr id="43047" name="Text Box 39"/>
          <p:cNvSpPr txBox="1">
            <a:spLocks noChangeArrowheads="1"/>
          </p:cNvSpPr>
          <p:nvPr/>
        </p:nvSpPr>
        <p:spPr bwMode="auto">
          <a:xfrm>
            <a:off x="323528" y="-7938"/>
            <a:ext cx="8725466" cy="369332"/>
          </a:xfrm>
          <a:prstGeom prst="rect">
            <a:avLst/>
          </a:prstGeom>
          <a:noFill/>
          <a:ln w="9525">
            <a:noFill/>
            <a:miter lim="800000"/>
            <a:headEnd/>
            <a:tailEnd/>
          </a:ln>
          <a:effectLst/>
        </p:spPr>
        <p:txBody>
          <a:bodyPr wrap="none">
            <a:spAutoFit/>
          </a:bodyPr>
          <a:lstStyle/>
          <a:p>
            <a:r>
              <a:rPr lang="en-US" dirty="0" smtClean="0"/>
              <a:t>RETGEM-based </a:t>
            </a:r>
            <a:r>
              <a:rPr lang="en-US" dirty="0" err="1" smtClean="0"/>
              <a:t>Rn</a:t>
            </a:r>
            <a:r>
              <a:rPr lang="en-US" dirty="0" smtClean="0"/>
              <a:t> detectors with large drift region were </a:t>
            </a:r>
            <a:r>
              <a:rPr lang="en-US" dirty="0" smtClean="0"/>
              <a:t>already preliminary  </a:t>
            </a:r>
            <a:r>
              <a:rPr lang="en-US" dirty="0" smtClean="0"/>
              <a:t>tested</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48064" y="1412776"/>
            <a:ext cx="3310136" cy="1470025"/>
          </a:xfrm>
        </p:spPr>
        <p:txBody>
          <a:bodyPr/>
          <a:lstStyle/>
          <a:p>
            <a:pPr algn="l"/>
            <a:r>
              <a:rPr lang="en-US" sz="1600" dirty="0" smtClean="0"/>
              <a:t>P</a:t>
            </a:r>
            <a:r>
              <a:rPr lang="en-US" sz="1600" dirty="0" smtClean="0"/>
              <a:t>rint </a:t>
            </a:r>
            <a:r>
              <a:rPr lang="en-US" sz="1600" dirty="0" smtClean="0"/>
              <a:t>of the </a:t>
            </a:r>
            <a:r>
              <a:rPr lang="en-US" sz="1600" dirty="0" err="1" smtClean="0"/>
              <a:t>LabView</a:t>
            </a:r>
            <a:r>
              <a:rPr lang="en-US" sz="1600" dirty="0" smtClean="0"/>
              <a:t> screen showing a pulse-height spectrum of alpha particles </a:t>
            </a:r>
            <a:r>
              <a:rPr lang="en-US" sz="1600" dirty="0" smtClean="0"/>
              <a:t>measured with </a:t>
            </a:r>
            <a:r>
              <a:rPr lang="en-US" sz="1600" dirty="0" smtClean="0"/>
              <a:t>a single stage RETGEM operating in </a:t>
            </a:r>
            <a:r>
              <a:rPr lang="en-US" sz="1600" dirty="0" err="1" smtClean="0"/>
              <a:t>Ar</a:t>
            </a:r>
            <a:r>
              <a:rPr lang="en-US" sz="1600" dirty="0" smtClean="0"/>
              <a:t> at a pressure of 1 </a:t>
            </a:r>
            <a:r>
              <a:rPr lang="en-US" sz="1600" dirty="0" err="1" smtClean="0"/>
              <a:t>atm</a:t>
            </a:r>
            <a:endParaRPr lang="en-US" sz="1600" dirty="0"/>
          </a:p>
        </p:txBody>
      </p:sp>
      <p:sp>
        <p:nvSpPr>
          <p:cNvPr id="3" name="Subtitle 2"/>
          <p:cNvSpPr>
            <a:spLocks noGrp="1"/>
          </p:cNvSpPr>
          <p:nvPr>
            <p:ph type="subTitle" idx="1"/>
          </p:nvPr>
        </p:nvSpPr>
        <p:spPr>
          <a:xfrm>
            <a:off x="611560" y="4412704"/>
            <a:ext cx="3744416" cy="1752600"/>
          </a:xfrm>
        </p:spPr>
        <p:txBody>
          <a:bodyPr/>
          <a:lstStyle/>
          <a:p>
            <a:pPr algn="l"/>
            <a:r>
              <a:rPr lang="en-US" sz="1600" dirty="0" smtClean="0">
                <a:solidFill>
                  <a:schemeClr val="tx1"/>
                </a:solidFill>
              </a:rPr>
              <a:t>Pulse-height spectrum of alpha particles measured with a single stage RETGEM operating </a:t>
            </a:r>
            <a:r>
              <a:rPr lang="en-US" sz="1600" dirty="0" smtClean="0">
                <a:solidFill>
                  <a:schemeClr val="tx1"/>
                </a:solidFill>
              </a:rPr>
              <a:t>in </a:t>
            </a:r>
            <a:r>
              <a:rPr lang="en-US" sz="1600" u="sng" dirty="0" smtClean="0">
                <a:solidFill>
                  <a:schemeClr val="tx1"/>
                </a:solidFill>
              </a:rPr>
              <a:t>air</a:t>
            </a:r>
            <a:r>
              <a:rPr lang="en-US" sz="1600" dirty="0" smtClean="0">
                <a:solidFill>
                  <a:schemeClr val="tx1"/>
                </a:solidFill>
              </a:rPr>
              <a:t>. The voltage across the RETGEM was 3200 V, the thickness of the drift gap 2 cm.</a:t>
            </a:r>
            <a:endParaRPr lang="en-US" sz="1600" dirty="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395536" y="798785"/>
            <a:ext cx="4032448" cy="2702223"/>
          </a:xfrm>
          <a:prstGeom prst="rect">
            <a:avLst/>
          </a:prstGeom>
          <a:noFill/>
          <a:ln w="9525">
            <a:noFill/>
            <a:miter lim="800000"/>
            <a:headEnd/>
            <a:tailEnd/>
          </a:ln>
        </p:spPr>
      </p:pic>
      <p:pic>
        <p:nvPicPr>
          <p:cNvPr id="79874" name="Picture 2"/>
          <p:cNvPicPr>
            <a:picLocks noChangeAspect="1" noChangeArrowheads="1"/>
          </p:cNvPicPr>
          <p:nvPr/>
        </p:nvPicPr>
        <p:blipFill>
          <a:blip r:embed="rId3" cstate="print"/>
          <a:srcRect/>
          <a:stretch>
            <a:fillRect/>
          </a:stretch>
        </p:blipFill>
        <p:spPr bwMode="auto">
          <a:xfrm>
            <a:off x="4925888" y="3847678"/>
            <a:ext cx="4038600" cy="2533650"/>
          </a:xfrm>
          <a:prstGeom prst="rect">
            <a:avLst/>
          </a:prstGeom>
          <a:noFill/>
          <a:ln w="9525">
            <a:noFill/>
            <a:miter lim="800000"/>
            <a:headEnd/>
            <a:tailEnd/>
          </a:ln>
        </p:spPr>
      </p:pic>
      <p:sp>
        <p:nvSpPr>
          <p:cNvPr id="6" name="TextBox 5"/>
          <p:cNvSpPr txBox="1"/>
          <p:nvPr/>
        </p:nvSpPr>
        <p:spPr>
          <a:xfrm>
            <a:off x="1187624" y="116632"/>
            <a:ext cx="6801862" cy="369332"/>
          </a:xfrm>
          <a:prstGeom prst="rect">
            <a:avLst/>
          </a:prstGeom>
          <a:noFill/>
        </p:spPr>
        <p:txBody>
          <a:bodyPr wrap="none" rtlCol="0">
            <a:spAutoFit/>
          </a:bodyPr>
          <a:lstStyle/>
          <a:p>
            <a:r>
              <a:rPr lang="en-US" dirty="0" smtClean="0">
                <a:solidFill>
                  <a:srgbClr val="800000"/>
                </a:solidFill>
              </a:rPr>
              <a:t>Some preliminary results obtained with a single –step RETGEM</a:t>
            </a:r>
            <a:endParaRPr lang="en-US" dirty="0">
              <a:solidFill>
                <a:srgbClr val="80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890" name="Object 2"/>
          <p:cNvGraphicFramePr>
            <a:graphicFrameLocks noChangeAspect="1"/>
          </p:cNvGraphicFramePr>
          <p:nvPr/>
        </p:nvGraphicFramePr>
        <p:xfrm>
          <a:off x="2484438" y="3646488"/>
          <a:ext cx="4248150" cy="2230437"/>
        </p:xfrm>
        <a:graphic>
          <a:graphicData uri="http://schemas.openxmlformats.org/presentationml/2006/ole">
            <p:oleObj spid="_x0000_s80898" name="Chart" r:id="rId3" imgW="3333750" imgH="1943100" progId="Excel.Sheet.8">
              <p:embed/>
            </p:oleObj>
          </a:graphicData>
        </a:graphic>
      </p:graphicFrame>
      <p:sp>
        <p:nvSpPr>
          <p:cNvPr id="37891" name="Text Box 3"/>
          <p:cNvSpPr txBox="1">
            <a:spLocks noChangeArrowheads="1"/>
          </p:cNvSpPr>
          <p:nvPr/>
        </p:nvSpPr>
        <p:spPr bwMode="auto">
          <a:xfrm>
            <a:off x="5518150" y="6076950"/>
            <a:ext cx="2706688" cy="304800"/>
          </a:xfrm>
          <a:prstGeom prst="rect">
            <a:avLst/>
          </a:prstGeom>
          <a:noFill/>
          <a:ln w="9525">
            <a:noFill/>
            <a:miter lim="800000"/>
            <a:headEnd/>
            <a:tailEnd/>
          </a:ln>
          <a:effectLst/>
        </p:spPr>
        <p:txBody>
          <a:bodyPr wrap="none">
            <a:spAutoFit/>
          </a:bodyPr>
          <a:lstStyle/>
          <a:p>
            <a:r>
              <a:rPr lang="en-US" sz="1400"/>
              <a:t>In air the drift voltage was 2.5kV</a:t>
            </a:r>
          </a:p>
        </p:txBody>
      </p:sp>
      <p:graphicFrame>
        <p:nvGraphicFramePr>
          <p:cNvPr id="37892" name="Object 4"/>
          <p:cNvGraphicFramePr>
            <a:graphicFrameLocks noChangeAspect="1"/>
          </p:cNvGraphicFramePr>
          <p:nvPr/>
        </p:nvGraphicFramePr>
        <p:xfrm>
          <a:off x="2457450" y="1052513"/>
          <a:ext cx="4229100" cy="2232025"/>
        </p:xfrm>
        <a:graphic>
          <a:graphicData uri="http://schemas.openxmlformats.org/presentationml/2006/ole">
            <p:oleObj spid="_x0000_s80899" name="Chart" r:id="rId4" imgW="4229100" imgH="2343150" progId="Excel.Sheet.8">
              <p:embed/>
            </p:oleObj>
          </a:graphicData>
        </a:graphic>
      </p:graphicFrame>
      <p:sp>
        <p:nvSpPr>
          <p:cNvPr id="37893" name="Text Box 5"/>
          <p:cNvSpPr txBox="1">
            <a:spLocks noChangeArrowheads="1"/>
          </p:cNvSpPr>
          <p:nvPr/>
        </p:nvSpPr>
        <p:spPr bwMode="auto">
          <a:xfrm>
            <a:off x="3927475" y="300038"/>
            <a:ext cx="1382713" cy="396875"/>
          </a:xfrm>
          <a:prstGeom prst="rect">
            <a:avLst/>
          </a:prstGeom>
          <a:noFill/>
          <a:ln w="9525">
            <a:noFill/>
            <a:miter lim="800000"/>
            <a:headEnd/>
            <a:tailEnd/>
          </a:ln>
          <a:effectLst/>
        </p:spPr>
        <p:txBody>
          <a:bodyPr wrap="none">
            <a:spAutoFit/>
          </a:bodyPr>
          <a:lstStyle/>
          <a:p>
            <a:r>
              <a:rPr lang="en-US" sz="2000" b="1"/>
              <a:t>Raw data:</a:t>
            </a:r>
          </a:p>
        </p:txBody>
      </p:sp>
      <p:sp>
        <p:nvSpPr>
          <p:cNvPr id="37894" name="Text Box 6"/>
          <p:cNvSpPr txBox="1">
            <a:spLocks noChangeArrowheads="1"/>
          </p:cNvSpPr>
          <p:nvPr/>
        </p:nvSpPr>
        <p:spPr bwMode="auto">
          <a:xfrm>
            <a:off x="735013" y="6184900"/>
            <a:ext cx="184150" cy="366713"/>
          </a:xfrm>
          <a:prstGeom prst="rect">
            <a:avLst/>
          </a:prstGeom>
          <a:noFill/>
          <a:ln w="9525">
            <a:noFill/>
            <a:miter lim="800000"/>
            <a:headEnd/>
            <a:tailEnd/>
          </a:ln>
          <a:effectLst/>
        </p:spPr>
        <p:txBody>
          <a:bodyPr wrap="none">
            <a:spAutoFit/>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62" name="Object 2"/>
          <p:cNvGraphicFramePr>
            <a:graphicFrameLocks noChangeAspect="1"/>
          </p:cNvGraphicFramePr>
          <p:nvPr/>
        </p:nvGraphicFramePr>
        <p:xfrm>
          <a:off x="2123728" y="1628800"/>
          <a:ext cx="5328593" cy="2664296"/>
        </p:xfrm>
        <a:graphic>
          <a:graphicData uri="http://schemas.openxmlformats.org/presentationml/2006/ole">
            <p:oleObj spid="_x0000_s81922" name="Chart" r:id="rId3" imgW="3600450" imgH="1733550" progId="Excel.Sheet.8">
              <p:embed/>
            </p:oleObj>
          </a:graphicData>
        </a:graphic>
      </p:graphicFrame>
      <p:sp>
        <p:nvSpPr>
          <p:cNvPr id="40963" name="Text Box 3"/>
          <p:cNvSpPr txBox="1">
            <a:spLocks noChangeArrowheads="1"/>
          </p:cNvSpPr>
          <p:nvPr/>
        </p:nvSpPr>
        <p:spPr bwMode="auto">
          <a:xfrm>
            <a:off x="3438307" y="549275"/>
            <a:ext cx="2069797" cy="369332"/>
          </a:xfrm>
          <a:prstGeom prst="rect">
            <a:avLst/>
          </a:prstGeom>
          <a:noFill/>
          <a:ln w="9525">
            <a:noFill/>
            <a:miter lim="800000"/>
            <a:headEnd/>
            <a:tailEnd/>
          </a:ln>
          <a:effectLst/>
        </p:spPr>
        <p:txBody>
          <a:bodyPr wrap="none">
            <a:spAutoFit/>
          </a:bodyPr>
          <a:lstStyle/>
          <a:p>
            <a:r>
              <a:rPr lang="en-US" b="1" dirty="0">
                <a:solidFill>
                  <a:schemeClr val="accent2"/>
                </a:solidFill>
              </a:rPr>
              <a:t>Counting </a:t>
            </a:r>
            <a:r>
              <a:rPr lang="en-US" b="1" dirty="0" smtClean="0">
                <a:solidFill>
                  <a:schemeClr val="accent2"/>
                </a:solidFill>
              </a:rPr>
              <a:t>plateau</a:t>
            </a:r>
            <a:endParaRPr lang="en-US" b="1" dirty="0">
              <a:solidFill>
                <a:schemeClr val="accent2"/>
              </a:solidFill>
            </a:endParaRPr>
          </a:p>
        </p:txBody>
      </p:sp>
      <p:sp>
        <p:nvSpPr>
          <p:cNvPr id="40964" name="Text Box 4"/>
          <p:cNvSpPr txBox="1">
            <a:spLocks noChangeArrowheads="1"/>
          </p:cNvSpPr>
          <p:nvPr/>
        </p:nvSpPr>
        <p:spPr bwMode="auto">
          <a:xfrm>
            <a:off x="2986088" y="4803874"/>
            <a:ext cx="3530600" cy="641350"/>
          </a:xfrm>
          <a:prstGeom prst="rect">
            <a:avLst/>
          </a:prstGeom>
          <a:noFill/>
          <a:ln w="9525">
            <a:noFill/>
            <a:miter lim="800000"/>
            <a:headEnd/>
            <a:tailEnd/>
          </a:ln>
          <a:effectLst/>
        </p:spPr>
        <p:txBody>
          <a:bodyPr wrap="none">
            <a:spAutoFit/>
          </a:bodyPr>
          <a:lstStyle/>
          <a:p>
            <a:r>
              <a:rPr lang="en-US" sz="1600" dirty="0">
                <a:solidFill>
                  <a:srgbClr val="993300"/>
                </a:solidFill>
              </a:rPr>
              <a:t>100% efficiency was easily achieved</a:t>
            </a:r>
            <a:r>
              <a:rPr lang="en-US" dirty="0"/>
              <a:t> </a:t>
            </a:r>
          </a:p>
          <a:p>
            <a:endParaRPr lang="en-US" dirty="0"/>
          </a:p>
        </p:txBody>
      </p:sp>
      <p:sp>
        <p:nvSpPr>
          <p:cNvPr id="40965" name="Text Box 5"/>
          <p:cNvSpPr txBox="1">
            <a:spLocks noChangeArrowheads="1"/>
          </p:cNvSpPr>
          <p:nvPr/>
        </p:nvSpPr>
        <p:spPr bwMode="auto">
          <a:xfrm>
            <a:off x="3059113" y="5438551"/>
            <a:ext cx="3536950" cy="366713"/>
          </a:xfrm>
          <a:prstGeom prst="rect">
            <a:avLst/>
          </a:prstGeom>
          <a:noFill/>
          <a:ln w="9525">
            <a:noFill/>
            <a:miter lim="800000"/>
            <a:headEnd/>
            <a:tailEnd/>
          </a:ln>
          <a:effectLst/>
        </p:spPr>
        <p:txBody>
          <a:bodyPr wrap="none">
            <a:spAutoFit/>
          </a:bodyPr>
          <a:lstStyle/>
          <a:p>
            <a:r>
              <a:rPr lang="en-US" dirty="0"/>
              <a:t>Operate stably even in humid air </a:t>
            </a:r>
          </a:p>
        </p:txBody>
      </p:sp>
      <p:sp>
        <p:nvSpPr>
          <p:cNvPr id="40966" name="Text Box 6"/>
          <p:cNvSpPr txBox="1">
            <a:spLocks noChangeArrowheads="1"/>
          </p:cNvSpPr>
          <p:nvPr/>
        </p:nvSpPr>
        <p:spPr bwMode="auto">
          <a:xfrm>
            <a:off x="0" y="5229225"/>
            <a:ext cx="248786" cy="369332"/>
          </a:xfrm>
          <a:prstGeom prst="rect">
            <a:avLst/>
          </a:prstGeom>
          <a:noFill/>
          <a:ln w="9525">
            <a:noFill/>
            <a:miter lim="800000"/>
            <a:headEnd/>
            <a:tailEnd/>
          </a:ln>
          <a:effectLst/>
        </p:spPr>
        <p:txBody>
          <a:bodyPr wrap="none">
            <a:spAutoFit/>
          </a:bodyPr>
          <a:lstStyle/>
          <a:p>
            <a:r>
              <a:rPr lang="en-US" b="1" dirty="0"/>
              <a:t> </a:t>
            </a:r>
            <a:endParaRPr lang="en-US" b="1" dirty="0">
              <a:solidFill>
                <a:srgbClr val="99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p:cNvPicPr>
            <a:picLocks noChangeAspect="1" noChangeArrowheads="1"/>
          </p:cNvPicPr>
          <p:nvPr/>
        </p:nvPicPr>
        <p:blipFill>
          <a:blip r:embed="rId2" cstate="print"/>
          <a:srcRect/>
          <a:stretch>
            <a:fillRect/>
          </a:stretch>
        </p:blipFill>
        <p:spPr bwMode="auto">
          <a:xfrm>
            <a:off x="979488" y="1562100"/>
            <a:ext cx="5753100" cy="4314825"/>
          </a:xfrm>
          <a:prstGeom prst="rect">
            <a:avLst/>
          </a:prstGeom>
          <a:noFill/>
          <a:ln w="9525">
            <a:noFill/>
            <a:miter lim="800000"/>
            <a:headEnd/>
            <a:tailEnd/>
          </a:ln>
        </p:spPr>
      </p:pic>
      <p:sp>
        <p:nvSpPr>
          <p:cNvPr id="44035" name="Text Box 3"/>
          <p:cNvSpPr txBox="1">
            <a:spLocks noChangeArrowheads="1"/>
          </p:cNvSpPr>
          <p:nvPr/>
        </p:nvSpPr>
        <p:spPr bwMode="auto">
          <a:xfrm>
            <a:off x="1958975" y="6188075"/>
            <a:ext cx="3459163" cy="336550"/>
          </a:xfrm>
          <a:prstGeom prst="rect">
            <a:avLst/>
          </a:prstGeom>
          <a:noFill/>
          <a:ln w="9525">
            <a:noFill/>
            <a:miter lim="800000"/>
            <a:headEnd/>
            <a:tailEnd/>
          </a:ln>
          <a:effectLst/>
        </p:spPr>
        <p:txBody>
          <a:bodyPr wrap="none">
            <a:spAutoFit/>
          </a:bodyPr>
          <a:lstStyle/>
          <a:p>
            <a:r>
              <a:rPr lang="en-US" sz="1600"/>
              <a:t>Efficiency for alphas detection </a:t>
            </a:r>
            <a:r>
              <a:rPr lang="en-US" sz="1600">
                <a:solidFill>
                  <a:srgbClr val="FF3300"/>
                </a:solidFill>
              </a:rPr>
              <a:t>100%</a:t>
            </a:r>
          </a:p>
        </p:txBody>
      </p:sp>
      <p:sp>
        <p:nvSpPr>
          <p:cNvPr id="44036" name="Text Box 4"/>
          <p:cNvSpPr txBox="1">
            <a:spLocks noChangeArrowheads="1"/>
          </p:cNvSpPr>
          <p:nvPr/>
        </p:nvSpPr>
        <p:spPr bwMode="auto">
          <a:xfrm>
            <a:off x="6948488" y="1989138"/>
            <a:ext cx="2111375" cy="641350"/>
          </a:xfrm>
          <a:prstGeom prst="rect">
            <a:avLst/>
          </a:prstGeom>
          <a:noFill/>
          <a:ln w="9525">
            <a:noFill/>
            <a:miter lim="800000"/>
            <a:headEnd/>
            <a:tailEnd/>
          </a:ln>
          <a:effectLst/>
        </p:spPr>
        <p:txBody>
          <a:bodyPr wrap="none">
            <a:spAutoFit/>
          </a:bodyPr>
          <a:lstStyle/>
          <a:p>
            <a:r>
              <a:rPr lang="en-US"/>
              <a:t>-6 kV </a:t>
            </a:r>
            <a:r>
              <a:rPr lang="en-US" sz="1400"/>
              <a:t>on the divider</a:t>
            </a:r>
          </a:p>
          <a:p>
            <a:r>
              <a:rPr lang="en-US"/>
              <a:t>+3.6kV  </a:t>
            </a:r>
            <a:r>
              <a:rPr lang="en-US" sz="1400"/>
              <a:t>on the bottom</a:t>
            </a:r>
          </a:p>
        </p:txBody>
      </p:sp>
      <p:sp>
        <p:nvSpPr>
          <p:cNvPr id="44037" name="Text Box 5"/>
          <p:cNvSpPr txBox="1">
            <a:spLocks noChangeArrowheads="1"/>
          </p:cNvSpPr>
          <p:nvPr/>
        </p:nvSpPr>
        <p:spPr bwMode="auto">
          <a:xfrm>
            <a:off x="1843088" y="327025"/>
            <a:ext cx="5699125" cy="1006475"/>
          </a:xfrm>
          <a:prstGeom prst="rect">
            <a:avLst/>
          </a:prstGeom>
          <a:noFill/>
          <a:ln w="9525">
            <a:noFill/>
            <a:miter lim="800000"/>
            <a:headEnd/>
            <a:tailEnd/>
          </a:ln>
          <a:effectLst/>
        </p:spPr>
        <p:txBody>
          <a:bodyPr wrap="none">
            <a:spAutoFit/>
          </a:bodyPr>
          <a:lstStyle/>
          <a:p>
            <a:pPr algn="ctr"/>
            <a:r>
              <a:rPr lang="en-US" sz="2000">
                <a:solidFill>
                  <a:srgbClr val="000099"/>
                </a:solidFill>
              </a:rPr>
              <a:t>Print of the LabView screen in the case of double</a:t>
            </a:r>
          </a:p>
          <a:p>
            <a:pPr algn="ctr"/>
            <a:r>
              <a:rPr lang="en-US" sz="2000">
                <a:solidFill>
                  <a:srgbClr val="000099"/>
                </a:solidFill>
              </a:rPr>
              <a:t> RETGEM operating in air</a:t>
            </a:r>
          </a:p>
          <a:p>
            <a:pPr algn="ctr"/>
            <a:endParaRPr lang="en-US" sz="2000"/>
          </a:p>
        </p:txBody>
      </p:sp>
      <p:sp>
        <p:nvSpPr>
          <p:cNvPr id="44038" name="Text Box 6"/>
          <p:cNvSpPr txBox="1">
            <a:spLocks noChangeArrowheads="1"/>
          </p:cNvSpPr>
          <p:nvPr/>
        </p:nvSpPr>
        <p:spPr bwMode="auto">
          <a:xfrm>
            <a:off x="7359650" y="4005263"/>
            <a:ext cx="1225550" cy="915987"/>
          </a:xfrm>
          <a:prstGeom prst="rect">
            <a:avLst/>
          </a:prstGeom>
          <a:noFill/>
          <a:ln w="9525">
            <a:noFill/>
            <a:miter lim="800000"/>
            <a:headEnd/>
            <a:tailEnd/>
          </a:ln>
          <a:effectLst/>
        </p:spPr>
        <p:txBody>
          <a:bodyPr wrap="none">
            <a:spAutoFit/>
          </a:bodyPr>
          <a:lstStyle/>
          <a:p>
            <a:r>
              <a:rPr lang="en-US">
                <a:solidFill>
                  <a:srgbClr val="990000"/>
                </a:solidFill>
              </a:rPr>
              <a:t>Efficiency:</a:t>
            </a:r>
          </a:p>
          <a:p>
            <a:r>
              <a:rPr lang="el-GR">
                <a:solidFill>
                  <a:srgbClr val="990000"/>
                </a:solidFill>
              </a:rPr>
              <a:t>ε</a:t>
            </a:r>
            <a:r>
              <a:rPr lang="en-US">
                <a:solidFill>
                  <a:srgbClr val="990000"/>
                </a:solidFill>
              </a:rPr>
              <a:t>=N</a:t>
            </a:r>
            <a:r>
              <a:rPr lang="en-US" baseline="-25000">
                <a:solidFill>
                  <a:srgbClr val="990000"/>
                </a:solidFill>
              </a:rPr>
              <a:t>air</a:t>
            </a:r>
            <a:r>
              <a:rPr lang="en-US">
                <a:solidFill>
                  <a:srgbClr val="990000"/>
                </a:solidFill>
              </a:rPr>
              <a:t>/N</a:t>
            </a:r>
            <a:r>
              <a:rPr lang="en-US" baseline="-25000">
                <a:solidFill>
                  <a:srgbClr val="990000"/>
                </a:solidFill>
              </a:rPr>
              <a:t>Ar</a:t>
            </a:r>
          </a:p>
          <a:p>
            <a:endParaRPr lang="en-US"/>
          </a:p>
        </p:txBody>
      </p:sp>
      <p:sp>
        <p:nvSpPr>
          <p:cNvPr id="44039" name="Text Box 7"/>
          <p:cNvSpPr txBox="1">
            <a:spLocks noChangeArrowheads="1"/>
          </p:cNvSpPr>
          <p:nvPr/>
        </p:nvSpPr>
        <p:spPr bwMode="auto">
          <a:xfrm>
            <a:off x="7092950" y="4868863"/>
            <a:ext cx="2046288" cy="517525"/>
          </a:xfrm>
          <a:prstGeom prst="rect">
            <a:avLst/>
          </a:prstGeom>
          <a:noFill/>
          <a:ln w="9525">
            <a:noFill/>
            <a:miter lim="800000"/>
            <a:headEnd/>
            <a:tailEnd/>
          </a:ln>
          <a:effectLst/>
        </p:spPr>
        <p:txBody>
          <a:bodyPr wrap="none">
            <a:spAutoFit/>
          </a:bodyPr>
          <a:lstStyle/>
          <a:p>
            <a:r>
              <a:rPr lang="en-US" sz="1400">
                <a:solidFill>
                  <a:srgbClr val="990000"/>
                </a:solidFill>
              </a:rPr>
              <a:t>(practically no spurious </a:t>
            </a:r>
          </a:p>
          <a:p>
            <a:r>
              <a:rPr lang="en-US" sz="1400">
                <a:solidFill>
                  <a:srgbClr val="990000"/>
                </a:solidFill>
              </a:rPr>
              <a:t>pulses-n</a:t>
            </a:r>
            <a:r>
              <a:rPr lang="en-US" sz="1400" baseline="-25000">
                <a:solidFill>
                  <a:srgbClr val="990000"/>
                </a:solidFill>
              </a:rPr>
              <a:t>air</a:t>
            </a:r>
            <a:r>
              <a:rPr lang="en-US" sz="1400">
                <a:solidFill>
                  <a:srgbClr val="990000"/>
                </a:solidFill>
                <a:cs typeface="Arial" charset="0"/>
              </a:rPr>
              <a:t>~0</a:t>
            </a:r>
            <a:r>
              <a:rPr lang="en-US" sz="1400">
                <a:solidFill>
                  <a:srgbClr val="990000"/>
                </a:solidFill>
              </a:rPr>
              <a:t>)</a:t>
            </a:r>
          </a:p>
        </p:txBody>
      </p:sp>
      <p:sp>
        <p:nvSpPr>
          <p:cNvPr id="44040" name="Text Box 8"/>
          <p:cNvSpPr txBox="1">
            <a:spLocks noChangeArrowheads="1"/>
          </p:cNvSpPr>
          <p:nvPr/>
        </p:nvSpPr>
        <p:spPr bwMode="auto">
          <a:xfrm>
            <a:off x="0" y="4748213"/>
            <a:ext cx="895350" cy="336550"/>
          </a:xfrm>
          <a:prstGeom prst="rect">
            <a:avLst/>
          </a:prstGeom>
          <a:noFill/>
          <a:ln w="9525">
            <a:noFill/>
            <a:miter lim="800000"/>
            <a:headEnd/>
            <a:tailEnd/>
          </a:ln>
          <a:effectLst/>
        </p:spPr>
        <p:txBody>
          <a:bodyPr wrap="none">
            <a:spAutoFit/>
          </a:bodyPr>
          <a:lstStyle/>
          <a:p>
            <a:r>
              <a:rPr lang="en-US" sz="1600"/>
              <a:t>N</a:t>
            </a:r>
            <a:r>
              <a:rPr lang="en-US" sz="1600" baseline="-25000"/>
              <a:t>air</a:t>
            </a:r>
            <a:r>
              <a:rPr lang="en-US" sz="1600"/>
              <a:t>=N</a:t>
            </a:r>
            <a:r>
              <a:rPr lang="en-US" sz="1600" baseline="-25000"/>
              <a:t>A</a:t>
            </a:r>
            <a:r>
              <a:rPr lang="en-US" baseline="-25000"/>
              <a:t>r</a:t>
            </a:r>
          </a:p>
        </p:txBody>
      </p:sp>
      <p:sp>
        <p:nvSpPr>
          <p:cNvPr id="44041" name="Line 9"/>
          <p:cNvSpPr>
            <a:spLocks noChangeShapeType="1"/>
          </p:cNvSpPr>
          <p:nvPr/>
        </p:nvSpPr>
        <p:spPr bwMode="auto">
          <a:xfrm>
            <a:off x="468313" y="4724400"/>
            <a:ext cx="287337" cy="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ctrTitle"/>
          </p:nvPr>
        </p:nvSpPr>
        <p:spPr>
          <a:xfrm>
            <a:off x="685800" y="836712"/>
            <a:ext cx="7772400" cy="1470025"/>
          </a:xfrm>
        </p:spPr>
        <p:txBody>
          <a:bodyPr/>
          <a:lstStyle/>
          <a:p>
            <a:pPr eaLnBrk="1" hangingPunct="1"/>
            <a:r>
              <a:rPr lang="en-US" dirty="0" smtClean="0"/>
              <a:t>Security</a:t>
            </a:r>
          </a:p>
        </p:txBody>
      </p:sp>
      <p:sp>
        <p:nvSpPr>
          <p:cNvPr id="32770" name="Rectangle 3"/>
          <p:cNvSpPr>
            <a:spLocks noGrp="1"/>
          </p:cNvSpPr>
          <p:nvPr>
            <p:ph type="subTitle" idx="1"/>
          </p:nvPr>
        </p:nvSpPr>
        <p:spPr>
          <a:xfrm>
            <a:off x="1371600" y="2492896"/>
            <a:ext cx="6400800" cy="1752600"/>
          </a:xfrm>
        </p:spPr>
        <p:txBody>
          <a:bodyPr/>
          <a:lstStyle/>
          <a:p>
            <a:pPr algn="l" eaLnBrk="1" hangingPunct="1"/>
            <a:r>
              <a:rPr lang="en-US" sz="2800" dirty="0" smtClean="0">
                <a:solidFill>
                  <a:schemeClr val="accent1"/>
                </a:solidFill>
              </a:rPr>
              <a:t>British authorities as well as other countries are seriously consider developing a monitoring system capable to survey  large areas-up to 25 km2</a:t>
            </a:r>
            <a:endParaRPr lang="en-US" sz="2800" dirty="0" smtClean="0">
              <a:solidFill>
                <a:schemeClr val="accent1"/>
              </a:solidFill>
            </a:endParaRPr>
          </a:p>
        </p:txBody>
      </p:sp>
      <p:sp>
        <p:nvSpPr>
          <p:cNvPr id="4" name="TextBox 3"/>
          <p:cNvSpPr txBox="1"/>
          <p:nvPr/>
        </p:nvSpPr>
        <p:spPr>
          <a:xfrm>
            <a:off x="1331640" y="5373216"/>
            <a:ext cx="7317516" cy="1015663"/>
          </a:xfrm>
          <a:prstGeom prst="rect">
            <a:avLst/>
          </a:prstGeom>
          <a:noFill/>
        </p:spPr>
        <p:txBody>
          <a:bodyPr wrap="none" rtlCol="0">
            <a:spAutoFit/>
          </a:bodyPr>
          <a:lstStyle/>
          <a:p>
            <a:r>
              <a:rPr lang="en-US" sz="1400" dirty="0" smtClean="0"/>
              <a:t>See for example: CLASP </a:t>
            </a:r>
            <a:r>
              <a:rPr lang="en-US" sz="1400" dirty="0" smtClean="0"/>
              <a:t>call for developing a system for: </a:t>
            </a:r>
            <a:r>
              <a:rPr lang="en-US" sz="1400" dirty="0" smtClean="0"/>
              <a:t> </a:t>
            </a:r>
          </a:p>
          <a:p>
            <a:r>
              <a:rPr lang="en-US" sz="1400" dirty="0" smtClean="0"/>
              <a:t>“</a:t>
            </a:r>
            <a:r>
              <a:rPr lang="en-US" sz="1400" dirty="0" smtClean="0"/>
              <a:t>rapid detection and assessment of the severity and spatial extend of radiological </a:t>
            </a:r>
            <a:endParaRPr lang="en-US" sz="1400" dirty="0" smtClean="0"/>
          </a:p>
          <a:p>
            <a:r>
              <a:rPr lang="en-US" sz="1400" dirty="0" smtClean="0"/>
              <a:t>contamination </a:t>
            </a:r>
            <a:r>
              <a:rPr lang="en-US" sz="1400" dirty="0" smtClean="0"/>
              <a:t>(particularly by alpha and beta emitters) over areas of up to 5x 5km</a:t>
            </a:r>
            <a:r>
              <a:rPr lang="en-US" sz="1400" baseline="30000" dirty="0" smtClean="0"/>
              <a:t>2</a:t>
            </a:r>
            <a:r>
              <a:rPr lang="en-US" sz="1400" dirty="0" smtClean="0"/>
              <a:t>”,  2011</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a:xfrm>
            <a:off x="1371600" y="5229200"/>
            <a:ext cx="6400800" cy="864096"/>
          </a:xfrm>
        </p:spPr>
        <p:txBody>
          <a:bodyPr/>
          <a:lstStyle/>
          <a:p>
            <a:r>
              <a:rPr lang="en-US" sz="1600" dirty="0" smtClean="0">
                <a:solidFill>
                  <a:schemeClr val="tx1"/>
                </a:solidFill>
              </a:rPr>
              <a:t>Proposed resistive GEMs can be a good option for this task due to their low cost, high sensitivity and the possibility to detect alpha particles from the distance more than 4cm from the examined surface. Moreover, recent test show that GEM detector operating in ambient air is capable to detect beta radiation and soft x-ray radiation</a:t>
            </a:r>
            <a:endParaRPr lang="en-US" sz="1600" dirty="0">
              <a:solidFill>
                <a:schemeClr val="tx1"/>
              </a:solidFill>
            </a:endParaRPr>
          </a:p>
        </p:txBody>
      </p:sp>
      <p:pic>
        <p:nvPicPr>
          <p:cNvPr id="1027" name="Picture 3"/>
          <p:cNvPicPr>
            <a:picLocks noChangeAspect="1" noChangeArrowheads="1"/>
          </p:cNvPicPr>
          <p:nvPr/>
        </p:nvPicPr>
        <p:blipFill>
          <a:blip r:embed="rId2" cstate="print"/>
          <a:srcRect/>
          <a:stretch>
            <a:fillRect/>
          </a:stretch>
        </p:blipFill>
        <p:spPr bwMode="auto">
          <a:xfrm>
            <a:off x="959154" y="548680"/>
            <a:ext cx="7225692" cy="4608512"/>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ctrTitle"/>
          </p:nvPr>
        </p:nvSpPr>
        <p:spPr>
          <a:xfrm>
            <a:off x="5292080" y="1"/>
            <a:ext cx="3166120" cy="2132856"/>
          </a:xfrm>
        </p:spPr>
        <p:txBody>
          <a:bodyPr/>
          <a:lstStyle/>
          <a:p>
            <a:pPr eaLnBrk="1" hangingPunct="1"/>
            <a:r>
              <a:rPr lang="en-US" sz="2400" b="1" dirty="0" smtClean="0">
                <a:solidFill>
                  <a:srgbClr val="800000"/>
                </a:solidFill>
              </a:rPr>
              <a:t>The work plan, deliverables and the budged</a:t>
            </a:r>
            <a:endParaRPr lang="en-US" sz="2400" b="1" dirty="0" smtClean="0">
              <a:solidFill>
                <a:srgbClr val="800000"/>
              </a:solidFill>
            </a:endParaRPr>
          </a:p>
        </p:txBody>
      </p:sp>
      <p:sp>
        <p:nvSpPr>
          <p:cNvPr id="31746" name="Rectangle 3"/>
          <p:cNvSpPr>
            <a:spLocks noGrp="1"/>
          </p:cNvSpPr>
          <p:nvPr>
            <p:ph type="subTitle" idx="1"/>
          </p:nvPr>
        </p:nvSpPr>
        <p:spPr/>
        <p:txBody>
          <a:bodyPr/>
          <a:lstStyle/>
          <a:p>
            <a:pPr eaLnBrk="1" hangingPunct="1"/>
            <a:endParaRPr lang="en-US" smtClean="0">
              <a:solidFill>
                <a:schemeClr val="tx1"/>
              </a:solidFill>
            </a:endParaRPr>
          </a:p>
        </p:txBody>
      </p:sp>
      <p:graphicFrame>
        <p:nvGraphicFramePr>
          <p:cNvPr id="30819" name="Group 99"/>
          <p:cNvGraphicFramePr>
            <a:graphicFrameLocks noGrp="1"/>
          </p:cNvGraphicFramePr>
          <p:nvPr/>
        </p:nvGraphicFramePr>
        <p:xfrm>
          <a:off x="467544" y="122238"/>
          <a:ext cx="4400550" cy="1830705"/>
        </p:xfrm>
        <a:graphic>
          <a:graphicData uri="http://schemas.openxmlformats.org/drawingml/2006/table">
            <a:tbl>
              <a:tblPr/>
              <a:tblGrid>
                <a:gridCol w="1700212"/>
                <a:gridCol w="1477963"/>
                <a:gridCol w="1222375"/>
              </a:tblGrid>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ea typeface="MS Mincho" charset="-128"/>
                          <a:cs typeface="Times New Roman" pitchFamily="18" charset="0"/>
                        </a:rPr>
                        <a:t>Task</a:t>
                      </a:r>
                      <a:endParaRPr kumimoji="0" lang="en-US" sz="1800" b="0" i="0" u="none" strike="noStrike" cap="none" normalizeH="0" baseline="0" dirty="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Starting date-</a:t>
                      </a:r>
                      <a:endParaRPr kumimoji="0" lang="en-US" sz="1000" b="0" i="0" u="none" strike="noStrike" cap="none" normalizeH="0" baseline="0" smtClean="0">
                        <a:ln>
                          <a:noFill/>
                        </a:ln>
                        <a:solidFill>
                          <a:schemeClr val="tx1"/>
                        </a:solidFill>
                        <a:effectLst/>
                        <a:latin typeface="Arial" charset="0"/>
                        <a:ea typeface="MS Mincho"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ending date</a:t>
                      </a:r>
                      <a:endParaRPr kumimoji="0" lang="en-US" sz="1800" b="0" i="0" u="none" strike="noStrike" cap="none" normalizeH="0" baseline="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Duration in months</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Development special designs of resistive GEMs capable to operate in 100 %humid air</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January 3-April 30</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4</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ea typeface="MS Mincho" charset="-128"/>
                          <a:cs typeface="Times New Roman" pitchFamily="18" charset="0"/>
                        </a:rPr>
                        <a:t>Developing a full prototype</a:t>
                      </a:r>
                      <a:endParaRPr kumimoji="0" lang="en-US" sz="1800" b="0" i="0" u="none" strike="noStrike" cap="none" normalizeH="0" baseline="0" dirty="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May1-June 30</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2</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Tests at CERN</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July 1-October 30</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4</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Tests in Bari University and UNAM</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November1_December 30</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ea typeface="MS Mincho" charset="-128"/>
                          <a:cs typeface="Times New Roman" pitchFamily="18" charset="0"/>
                        </a:rPr>
                        <a:t>2</a:t>
                      </a:r>
                      <a:endParaRPr kumimoji="0" lang="en-US" sz="1800" b="0" i="0" u="none" strike="noStrike" cap="none" normalizeH="0" baseline="0" dirty="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1773" name="Rectangle 100"/>
          <p:cNvSpPr>
            <a:spLocks noChangeArrowheads="1"/>
          </p:cNvSpPr>
          <p:nvPr/>
        </p:nvSpPr>
        <p:spPr bwMode="auto">
          <a:xfrm>
            <a:off x="1760538" y="1951038"/>
            <a:ext cx="569912" cy="244475"/>
          </a:xfrm>
          <a:prstGeom prst="rect">
            <a:avLst/>
          </a:prstGeom>
          <a:noFill/>
          <a:ln w="9525">
            <a:noFill/>
            <a:miter lim="800000"/>
            <a:headEnd/>
            <a:tailEnd/>
          </a:ln>
        </p:spPr>
        <p:txBody>
          <a:bodyPr wrap="none" anchor="ctr">
            <a:spAutoFit/>
          </a:bodyPr>
          <a:lstStyle/>
          <a:p>
            <a:r>
              <a:rPr lang="en-US" sz="1000">
                <a:latin typeface="Times New Roman" pitchFamily="18" charset="0"/>
                <a:ea typeface="MS Mincho"/>
                <a:cs typeface="Times New Roman" pitchFamily="18" charset="0"/>
              </a:rPr>
              <a:t>Table 2</a:t>
            </a:r>
            <a:endParaRPr lang="en-US">
              <a:latin typeface="Calibri" pitchFamily="34" charset="0"/>
              <a:ea typeface="MS Mincho"/>
              <a:cs typeface="Times New Roman" pitchFamily="18" charset="0"/>
            </a:endParaRPr>
          </a:p>
        </p:txBody>
      </p:sp>
      <p:graphicFrame>
        <p:nvGraphicFramePr>
          <p:cNvPr id="30916" name="Group 196"/>
          <p:cNvGraphicFramePr>
            <a:graphicFrameLocks noGrp="1"/>
          </p:cNvGraphicFramePr>
          <p:nvPr/>
        </p:nvGraphicFramePr>
        <p:xfrm>
          <a:off x="1760538" y="2326124"/>
          <a:ext cx="5624512" cy="1678940"/>
        </p:xfrm>
        <a:graphic>
          <a:graphicData uri="http://schemas.openxmlformats.org/drawingml/2006/table">
            <a:tbl>
              <a:tblPr/>
              <a:tblGrid>
                <a:gridCol w="1874837"/>
                <a:gridCol w="1874838"/>
                <a:gridCol w="1874837"/>
              </a:tblGrid>
              <a:tr h="39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Times New Roman" pitchFamily="18" charset="0"/>
                        <a:ea typeface="MS Mincho"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ea typeface="MS Mincho" charset="-128"/>
                          <a:cs typeface="Times New Roman" pitchFamily="18" charset="0"/>
                        </a:rPr>
                        <a:t>Institutions- members of the RD51collaboration participating in this project</a:t>
                      </a:r>
                      <a:endParaRPr kumimoji="0" lang="en-US" sz="1800" b="0" i="0" u="none" strike="noStrike" cap="none" normalizeH="0" baseline="0" dirty="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Contribution from collaborating institutions (kSFr) </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Expected contribution from the RD51 common fund (kSFr)</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INFN Bari</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1</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1</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UNAM</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3.333</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3.333</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INFN Padova</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2.333</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2.333</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INFN Frascati</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2.333</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Times New Roman" pitchFamily="18" charset="0"/>
                          <a:ea typeface="MS Mincho" charset="-128"/>
                          <a:cs typeface="Times New Roman" pitchFamily="18" charset="0"/>
                        </a:rPr>
                        <a:t>2.333</a:t>
                      </a:r>
                      <a:endParaRPr kumimoji="0" lang="en-US" sz="1800" b="0" i="0" u="none" strike="noStrike" cap="none" normalizeH="0" baseline="0" dirty="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1800" name="Rectangle 197"/>
          <p:cNvSpPr>
            <a:spLocks noChangeArrowheads="1"/>
          </p:cNvSpPr>
          <p:nvPr/>
        </p:nvSpPr>
        <p:spPr bwMode="auto">
          <a:xfrm>
            <a:off x="1760538" y="3873500"/>
            <a:ext cx="633412" cy="519113"/>
          </a:xfrm>
          <a:prstGeom prst="rect">
            <a:avLst/>
          </a:prstGeom>
          <a:noFill/>
          <a:ln w="9525">
            <a:noFill/>
            <a:miter lim="800000"/>
            <a:headEnd/>
            <a:tailEnd/>
          </a:ln>
        </p:spPr>
        <p:txBody>
          <a:bodyPr wrap="none" anchor="ctr">
            <a:spAutoFit/>
          </a:bodyPr>
          <a:lstStyle/>
          <a:p>
            <a:r>
              <a:rPr lang="en-US" sz="1000">
                <a:latin typeface="Times New Roman" pitchFamily="18" charset="0"/>
                <a:ea typeface="MS Mincho"/>
                <a:cs typeface="Times New Roman" pitchFamily="18" charset="0"/>
              </a:rPr>
              <a:t> Table 3.</a:t>
            </a:r>
            <a:endParaRPr lang="en-US" sz="1100">
              <a:ea typeface="MS Mincho"/>
              <a:cs typeface="Times New Roman" pitchFamily="18" charset="0"/>
            </a:endParaRPr>
          </a:p>
          <a:p>
            <a:pPr eaLnBrk="0" hangingPunct="0"/>
            <a:endParaRPr lang="en-US">
              <a:latin typeface="Calibri" pitchFamily="34" charset="0"/>
              <a:ea typeface="MS Mincho"/>
              <a:cs typeface="Times New Roman" pitchFamily="18" charset="0"/>
            </a:endParaRPr>
          </a:p>
        </p:txBody>
      </p:sp>
      <p:graphicFrame>
        <p:nvGraphicFramePr>
          <p:cNvPr id="31032" name="Group 312"/>
          <p:cNvGraphicFramePr>
            <a:graphicFrameLocks noGrp="1"/>
          </p:cNvGraphicFramePr>
          <p:nvPr/>
        </p:nvGraphicFramePr>
        <p:xfrm>
          <a:off x="3341563" y="4392613"/>
          <a:ext cx="5622925" cy="2348230"/>
        </p:xfrm>
        <a:graphic>
          <a:graphicData uri="http://schemas.openxmlformats.org/drawingml/2006/table">
            <a:tbl>
              <a:tblPr/>
              <a:tblGrid>
                <a:gridCol w="1874837"/>
                <a:gridCol w="1344613"/>
                <a:gridCol w="2403475"/>
              </a:tblGrid>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Material budged</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Amount in kSFr</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Notes</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Development of new R-TGEMs capable t operating  in 100% humid  air</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4</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In close collaboration with the TE/MPE workshop</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Production of these R-TGEM</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2</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TE/MPE workshop</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Frontend electronics</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2</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Modification  of existing battery feed compact amplifiers</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Development of a prototype  of a battery feed HV supply</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3</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Bari-CERN</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Equipment rent from CERN electronic pool</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Times New Roman" pitchFamily="18" charset="0"/>
                          <a:ea typeface="MS Mincho" charset="-128"/>
                          <a:cs typeface="Times New Roman" pitchFamily="18" charset="0"/>
                        </a:rPr>
                        <a:t>1</a:t>
                      </a:r>
                      <a:endParaRPr kumimoji="0" lang="en-US" sz="1800" b="0" i="0" u="none" strike="noStrike" cap="none" normalizeH="0" baseline="0" smtClean="0">
                        <a:ln>
                          <a:noFill/>
                        </a:ln>
                        <a:solidFill>
                          <a:schemeClr val="tx1"/>
                        </a:solidFill>
                        <a:effectLst/>
                        <a:latin typeface="Calibri" pitchFamily="34" charset="0"/>
                        <a:ea typeface="MS Mincho"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en-US" sz="2800" b="0"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ctrTitle" idx="4294967295"/>
          </p:nvPr>
        </p:nvSpPr>
        <p:spPr>
          <a:xfrm>
            <a:off x="611188" y="1268413"/>
            <a:ext cx="5256212" cy="3673475"/>
          </a:xfrm>
        </p:spPr>
        <p:txBody>
          <a:bodyPr/>
          <a:lstStyle/>
          <a:p>
            <a:pPr algn="l" eaLnBrk="1" hangingPunct="1"/>
            <a:r>
              <a:rPr lang="en-US" sz="1800" dirty="0" smtClean="0"/>
              <a:t>It is known that before an earthquake some precursor phenomena happen: earth surface movements and stress, changes in radio waves </a:t>
            </a:r>
            <a:r>
              <a:rPr lang="en-US" sz="1800" dirty="0" err="1" smtClean="0"/>
              <a:t>propagatio</a:t>
            </a:r>
            <a:r>
              <a:rPr lang="en-US" sz="1800" dirty="0" smtClean="0"/>
              <a:t> and several others. </a:t>
            </a:r>
            <a:br>
              <a:rPr lang="en-US" sz="1800" dirty="0" smtClean="0"/>
            </a:br>
            <a:r>
              <a:rPr lang="en-US" sz="1800" dirty="0" smtClean="0"/>
              <a:t/>
            </a:r>
            <a:br>
              <a:rPr lang="en-US" sz="1800" dirty="0" smtClean="0"/>
            </a:br>
            <a:r>
              <a:rPr lang="en-GB" sz="1800" b="1" dirty="0" smtClean="0"/>
              <a:t>In the last decade, some studies have shown</a:t>
            </a:r>
            <a:br>
              <a:rPr lang="en-GB" sz="1800" b="1" dirty="0" smtClean="0"/>
            </a:br>
            <a:r>
              <a:rPr lang="en-GB" sz="1800" b="1" dirty="0" smtClean="0"/>
              <a:t> the possibility to correlate elevated concentrations</a:t>
            </a:r>
            <a:br>
              <a:rPr lang="en-GB" sz="1800" b="1" dirty="0" smtClean="0"/>
            </a:br>
            <a:r>
              <a:rPr lang="en-GB" sz="1800" b="1" dirty="0" smtClean="0"/>
              <a:t> in the soil of gas </a:t>
            </a:r>
            <a:r>
              <a:rPr lang="en-GB" sz="1800" b="1" dirty="0" err="1" smtClean="0"/>
              <a:t>Rn</a:t>
            </a:r>
            <a:r>
              <a:rPr lang="en-GB" sz="1800" b="1" dirty="0" smtClean="0"/>
              <a:t>, or rapid changes in soil </a:t>
            </a:r>
            <a:br>
              <a:rPr lang="en-GB" sz="1800" b="1" dirty="0" smtClean="0"/>
            </a:br>
            <a:r>
              <a:rPr lang="en-GB" sz="1800" b="1" dirty="0" smtClean="0"/>
              <a:t>or groundwater radon concentration, to</a:t>
            </a:r>
            <a:br>
              <a:rPr lang="en-GB" sz="1800" b="1" dirty="0" smtClean="0"/>
            </a:br>
            <a:r>
              <a:rPr lang="en-GB" sz="1800" b="1" dirty="0" smtClean="0"/>
              <a:t> </a:t>
            </a:r>
            <a:r>
              <a:rPr lang="en-GB" sz="1800" b="1" dirty="0" smtClean="0">
                <a:solidFill>
                  <a:srgbClr val="A50021"/>
                </a:solidFill>
              </a:rPr>
              <a:t>the early prediction of </a:t>
            </a:r>
            <a:r>
              <a:rPr lang="en-GB" sz="1800" b="1" dirty="0" smtClean="0">
                <a:solidFill>
                  <a:srgbClr val="FF0000"/>
                </a:solidFill>
              </a:rPr>
              <a:t>earthquakes</a:t>
            </a:r>
            <a:r>
              <a:rPr lang="en-US" sz="1800" b="1" dirty="0" smtClean="0">
                <a:solidFill>
                  <a:srgbClr val="FF0000"/>
                </a:solidFill>
              </a:rPr>
              <a:t/>
            </a:r>
            <a:br>
              <a:rPr lang="en-US" sz="1800" b="1" dirty="0" smtClean="0">
                <a:solidFill>
                  <a:srgbClr val="FF0000"/>
                </a:solidFill>
              </a:rPr>
            </a:br>
            <a:endParaRPr lang="en-US" sz="1800" b="1" dirty="0" smtClean="0">
              <a:solidFill>
                <a:srgbClr val="FF0000"/>
              </a:solidFill>
            </a:endParaRPr>
          </a:p>
        </p:txBody>
      </p:sp>
      <p:pic>
        <p:nvPicPr>
          <p:cNvPr id="15362" name="Picture 5" descr="Fault_types"/>
          <p:cNvPicPr>
            <a:picLocks noChangeAspect="1" noChangeArrowheads="1"/>
          </p:cNvPicPr>
          <p:nvPr/>
        </p:nvPicPr>
        <p:blipFill>
          <a:blip r:embed="rId2" cstate="print"/>
          <a:srcRect/>
          <a:stretch>
            <a:fillRect/>
          </a:stretch>
        </p:blipFill>
        <p:spPr bwMode="auto">
          <a:xfrm>
            <a:off x="6300788" y="1143000"/>
            <a:ext cx="1828800" cy="4572000"/>
          </a:xfrm>
          <a:prstGeom prst="rect">
            <a:avLst/>
          </a:prstGeom>
          <a:noFill/>
          <a:ln w="9525">
            <a:noFill/>
            <a:miter lim="800000"/>
            <a:headEnd/>
            <a:tailEnd/>
          </a:ln>
        </p:spPr>
      </p:pic>
      <p:sp>
        <p:nvSpPr>
          <p:cNvPr id="15363" name="Freeform 7"/>
          <p:cNvSpPr>
            <a:spLocks/>
          </p:cNvSpPr>
          <p:nvPr/>
        </p:nvSpPr>
        <p:spPr bwMode="auto">
          <a:xfrm>
            <a:off x="7554913" y="901700"/>
            <a:ext cx="231775" cy="523875"/>
          </a:xfrm>
          <a:custGeom>
            <a:avLst/>
            <a:gdLst>
              <a:gd name="T0" fmla="*/ 325100913 w 146"/>
              <a:gd name="T1" fmla="*/ 831651453 h 330"/>
              <a:gd name="T2" fmla="*/ 68043421 w 146"/>
              <a:gd name="T3" fmla="*/ 725804930 h 330"/>
              <a:gd name="T4" fmla="*/ 345262155 w 146"/>
              <a:gd name="T5" fmla="*/ 554434368 h 330"/>
              <a:gd name="T6" fmla="*/ 302418723 w 146"/>
              <a:gd name="T7" fmla="*/ 362902465 h 330"/>
              <a:gd name="T8" fmla="*/ 173891552 w 146"/>
              <a:gd name="T9" fmla="*/ 277217184 h 330"/>
              <a:gd name="T10" fmla="*/ 131048120 w 146"/>
              <a:gd name="T11" fmla="*/ 0 h 330"/>
              <a:gd name="T12" fmla="*/ 0 60000 65536"/>
              <a:gd name="T13" fmla="*/ 0 60000 65536"/>
              <a:gd name="T14" fmla="*/ 0 60000 65536"/>
              <a:gd name="T15" fmla="*/ 0 60000 65536"/>
              <a:gd name="T16" fmla="*/ 0 60000 65536"/>
              <a:gd name="T17" fmla="*/ 0 60000 65536"/>
              <a:gd name="T18" fmla="*/ 0 w 146"/>
              <a:gd name="T19" fmla="*/ 0 h 330"/>
              <a:gd name="T20" fmla="*/ 146 w 146"/>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46" h="330">
                <a:moveTo>
                  <a:pt x="129" y="330"/>
                </a:moveTo>
                <a:cubicBezTo>
                  <a:pt x="92" y="318"/>
                  <a:pt x="63" y="299"/>
                  <a:pt x="27" y="288"/>
                </a:cubicBezTo>
                <a:cubicBezTo>
                  <a:pt x="0" y="209"/>
                  <a:pt x="78" y="226"/>
                  <a:pt x="137" y="220"/>
                </a:cubicBezTo>
                <a:cubicBezTo>
                  <a:pt x="146" y="192"/>
                  <a:pt x="145" y="166"/>
                  <a:pt x="120" y="144"/>
                </a:cubicBezTo>
                <a:cubicBezTo>
                  <a:pt x="105" y="131"/>
                  <a:pt x="69" y="110"/>
                  <a:pt x="69" y="110"/>
                </a:cubicBezTo>
                <a:cubicBezTo>
                  <a:pt x="37" y="61"/>
                  <a:pt x="52" y="94"/>
                  <a:pt x="52" y="0"/>
                </a:cubicBezTo>
              </a:path>
            </a:pathLst>
          </a:custGeom>
          <a:noFill/>
          <a:ln w="9525">
            <a:solidFill>
              <a:schemeClr val="tx1"/>
            </a:solidFill>
            <a:round/>
            <a:headEnd/>
            <a:tailEnd/>
          </a:ln>
        </p:spPr>
        <p:txBody>
          <a:bodyPr/>
          <a:lstStyle/>
          <a:p>
            <a:endParaRPr lang="en-US"/>
          </a:p>
        </p:txBody>
      </p:sp>
      <p:sp>
        <p:nvSpPr>
          <p:cNvPr id="15364" name="Text Box 8"/>
          <p:cNvSpPr txBox="1">
            <a:spLocks noChangeArrowheads="1"/>
          </p:cNvSpPr>
          <p:nvPr/>
        </p:nvSpPr>
        <p:spPr bwMode="auto">
          <a:xfrm>
            <a:off x="7812088" y="930275"/>
            <a:ext cx="354584" cy="276999"/>
          </a:xfrm>
          <a:prstGeom prst="rect">
            <a:avLst/>
          </a:prstGeom>
          <a:noFill/>
          <a:ln w="9525">
            <a:noFill/>
            <a:miter lim="800000"/>
            <a:headEnd/>
            <a:tailEnd/>
          </a:ln>
        </p:spPr>
        <p:txBody>
          <a:bodyPr wrap="none">
            <a:spAutoFit/>
          </a:bodyPr>
          <a:lstStyle/>
          <a:p>
            <a:r>
              <a:rPr lang="en-US" sz="1200" b="1" dirty="0" err="1">
                <a:solidFill>
                  <a:srgbClr val="FF0000"/>
                </a:solidFill>
                <a:latin typeface="Calibri" pitchFamily="34" charset="0"/>
              </a:rPr>
              <a:t>Rn</a:t>
            </a:r>
            <a:endParaRPr lang="en-US" sz="1200" b="1" dirty="0">
              <a:solidFill>
                <a:srgbClr val="FF0000"/>
              </a:solidFill>
              <a:latin typeface="Calibri" pitchFamily="34" charset="0"/>
            </a:endParaRPr>
          </a:p>
        </p:txBody>
      </p:sp>
      <p:sp>
        <p:nvSpPr>
          <p:cNvPr id="15365" name="Freeform 9"/>
          <p:cNvSpPr>
            <a:spLocks/>
          </p:cNvSpPr>
          <p:nvPr/>
        </p:nvSpPr>
        <p:spPr bwMode="auto">
          <a:xfrm>
            <a:off x="7770813" y="2689225"/>
            <a:ext cx="231775" cy="523875"/>
          </a:xfrm>
          <a:custGeom>
            <a:avLst/>
            <a:gdLst>
              <a:gd name="T0" fmla="*/ 325100913 w 146"/>
              <a:gd name="T1" fmla="*/ 831651453 h 330"/>
              <a:gd name="T2" fmla="*/ 68043421 w 146"/>
              <a:gd name="T3" fmla="*/ 725804930 h 330"/>
              <a:gd name="T4" fmla="*/ 345262155 w 146"/>
              <a:gd name="T5" fmla="*/ 554434368 h 330"/>
              <a:gd name="T6" fmla="*/ 302418723 w 146"/>
              <a:gd name="T7" fmla="*/ 362902465 h 330"/>
              <a:gd name="T8" fmla="*/ 173891552 w 146"/>
              <a:gd name="T9" fmla="*/ 277217184 h 330"/>
              <a:gd name="T10" fmla="*/ 131048120 w 146"/>
              <a:gd name="T11" fmla="*/ 0 h 330"/>
              <a:gd name="T12" fmla="*/ 0 60000 65536"/>
              <a:gd name="T13" fmla="*/ 0 60000 65536"/>
              <a:gd name="T14" fmla="*/ 0 60000 65536"/>
              <a:gd name="T15" fmla="*/ 0 60000 65536"/>
              <a:gd name="T16" fmla="*/ 0 60000 65536"/>
              <a:gd name="T17" fmla="*/ 0 60000 65536"/>
              <a:gd name="T18" fmla="*/ 0 w 146"/>
              <a:gd name="T19" fmla="*/ 0 h 330"/>
              <a:gd name="T20" fmla="*/ 146 w 146"/>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46" h="330">
                <a:moveTo>
                  <a:pt x="129" y="330"/>
                </a:moveTo>
                <a:cubicBezTo>
                  <a:pt x="92" y="318"/>
                  <a:pt x="63" y="299"/>
                  <a:pt x="27" y="288"/>
                </a:cubicBezTo>
                <a:cubicBezTo>
                  <a:pt x="0" y="209"/>
                  <a:pt x="78" y="226"/>
                  <a:pt x="137" y="220"/>
                </a:cubicBezTo>
                <a:cubicBezTo>
                  <a:pt x="146" y="192"/>
                  <a:pt x="145" y="166"/>
                  <a:pt x="120" y="144"/>
                </a:cubicBezTo>
                <a:cubicBezTo>
                  <a:pt x="105" y="131"/>
                  <a:pt x="69" y="110"/>
                  <a:pt x="69" y="110"/>
                </a:cubicBezTo>
                <a:cubicBezTo>
                  <a:pt x="37" y="61"/>
                  <a:pt x="52" y="94"/>
                  <a:pt x="52" y="0"/>
                </a:cubicBezTo>
              </a:path>
            </a:pathLst>
          </a:custGeom>
          <a:noFill/>
          <a:ln w="9525">
            <a:solidFill>
              <a:schemeClr val="tx1"/>
            </a:solidFill>
            <a:round/>
            <a:headEnd/>
            <a:tailEnd/>
          </a:ln>
        </p:spPr>
        <p:txBody>
          <a:bodyPr/>
          <a:lstStyle/>
          <a:p>
            <a:endParaRPr lang="en-US"/>
          </a:p>
        </p:txBody>
      </p:sp>
      <p:sp>
        <p:nvSpPr>
          <p:cNvPr id="15366" name="Freeform 10"/>
          <p:cNvSpPr>
            <a:spLocks/>
          </p:cNvSpPr>
          <p:nvPr/>
        </p:nvSpPr>
        <p:spPr bwMode="auto">
          <a:xfrm>
            <a:off x="7451725" y="3984625"/>
            <a:ext cx="231775" cy="523875"/>
          </a:xfrm>
          <a:custGeom>
            <a:avLst/>
            <a:gdLst>
              <a:gd name="T0" fmla="*/ 325100913 w 146"/>
              <a:gd name="T1" fmla="*/ 831651453 h 330"/>
              <a:gd name="T2" fmla="*/ 68043421 w 146"/>
              <a:gd name="T3" fmla="*/ 725804930 h 330"/>
              <a:gd name="T4" fmla="*/ 345262155 w 146"/>
              <a:gd name="T5" fmla="*/ 554434368 h 330"/>
              <a:gd name="T6" fmla="*/ 302418723 w 146"/>
              <a:gd name="T7" fmla="*/ 362902465 h 330"/>
              <a:gd name="T8" fmla="*/ 173891552 w 146"/>
              <a:gd name="T9" fmla="*/ 277217184 h 330"/>
              <a:gd name="T10" fmla="*/ 131048120 w 146"/>
              <a:gd name="T11" fmla="*/ 0 h 330"/>
              <a:gd name="T12" fmla="*/ 0 60000 65536"/>
              <a:gd name="T13" fmla="*/ 0 60000 65536"/>
              <a:gd name="T14" fmla="*/ 0 60000 65536"/>
              <a:gd name="T15" fmla="*/ 0 60000 65536"/>
              <a:gd name="T16" fmla="*/ 0 60000 65536"/>
              <a:gd name="T17" fmla="*/ 0 60000 65536"/>
              <a:gd name="T18" fmla="*/ 0 w 146"/>
              <a:gd name="T19" fmla="*/ 0 h 330"/>
              <a:gd name="T20" fmla="*/ 146 w 146"/>
              <a:gd name="T21" fmla="*/ 330 h 330"/>
            </a:gdLst>
            <a:ahLst/>
            <a:cxnLst>
              <a:cxn ang="T12">
                <a:pos x="T0" y="T1"/>
              </a:cxn>
              <a:cxn ang="T13">
                <a:pos x="T2" y="T3"/>
              </a:cxn>
              <a:cxn ang="T14">
                <a:pos x="T4" y="T5"/>
              </a:cxn>
              <a:cxn ang="T15">
                <a:pos x="T6" y="T7"/>
              </a:cxn>
              <a:cxn ang="T16">
                <a:pos x="T8" y="T9"/>
              </a:cxn>
              <a:cxn ang="T17">
                <a:pos x="T10" y="T11"/>
              </a:cxn>
            </a:cxnLst>
            <a:rect l="T18" t="T19" r="T20" b="T21"/>
            <a:pathLst>
              <a:path w="146" h="330">
                <a:moveTo>
                  <a:pt x="129" y="330"/>
                </a:moveTo>
                <a:cubicBezTo>
                  <a:pt x="92" y="318"/>
                  <a:pt x="63" y="299"/>
                  <a:pt x="27" y="288"/>
                </a:cubicBezTo>
                <a:cubicBezTo>
                  <a:pt x="0" y="209"/>
                  <a:pt x="78" y="226"/>
                  <a:pt x="137" y="220"/>
                </a:cubicBezTo>
                <a:cubicBezTo>
                  <a:pt x="146" y="192"/>
                  <a:pt x="145" y="166"/>
                  <a:pt x="120" y="144"/>
                </a:cubicBezTo>
                <a:cubicBezTo>
                  <a:pt x="105" y="131"/>
                  <a:pt x="69" y="110"/>
                  <a:pt x="69" y="110"/>
                </a:cubicBezTo>
                <a:cubicBezTo>
                  <a:pt x="37" y="61"/>
                  <a:pt x="52" y="94"/>
                  <a:pt x="52" y="0"/>
                </a:cubicBezTo>
              </a:path>
            </a:pathLst>
          </a:custGeom>
          <a:noFill/>
          <a:ln w="9525">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48680"/>
            <a:ext cx="7772400" cy="1470025"/>
          </a:xfrm>
        </p:spPr>
        <p:txBody>
          <a:bodyPr/>
          <a:lstStyle/>
          <a:p>
            <a:r>
              <a:rPr lang="en-US" dirty="0" smtClean="0"/>
              <a:t>Conclusions</a:t>
            </a:r>
            <a:endParaRPr lang="en-US" dirty="0"/>
          </a:p>
        </p:txBody>
      </p:sp>
      <p:sp>
        <p:nvSpPr>
          <p:cNvPr id="3" name="Subtitle 2"/>
          <p:cNvSpPr>
            <a:spLocks noGrp="1"/>
          </p:cNvSpPr>
          <p:nvPr>
            <p:ph type="subTitle" idx="1"/>
          </p:nvPr>
        </p:nvSpPr>
        <p:spPr>
          <a:xfrm>
            <a:off x="1371600" y="2564904"/>
            <a:ext cx="6400800" cy="3456384"/>
          </a:xfrm>
        </p:spPr>
        <p:txBody>
          <a:bodyPr>
            <a:normAutofit lnSpcReduction="10000"/>
          </a:bodyPr>
          <a:lstStyle/>
          <a:p>
            <a:pPr algn="l"/>
            <a:r>
              <a:rPr lang="en-US" dirty="0" smtClean="0">
                <a:solidFill>
                  <a:schemeClr val="accent1"/>
                </a:solidFill>
              </a:rPr>
              <a:t>1. Preliminary RETGEM looks like an attractive option for the outdoor application such as  monitoring of  </a:t>
            </a:r>
            <a:r>
              <a:rPr lang="en-US" dirty="0" err="1" smtClean="0">
                <a:solidFill>
                  <a:schemeClr val="accent1"/>
                </a:solidFill>
              </a:rPr>
              <a:t>Rn</a:t>
            </a:r>
            <a:r>
              <a:rPr lang="en-US" dirty="0" smtClean="0">
                <a:solidFill>
                  <a:schemeClr val="accent1"/>
                </a:solidFill>
              </a:rPr>
              <a:t> or  radio contaminations on large areas</a:t>
            </a:r>
          </a:p>
          <a:p>
            <a:pPr algn="l"/>
            <a:r>
              <a:rPr lang="en-US" dirty="0" smtClean="0">
                <a:solidFill>
                  <a:schemeClr val="accent1"/>
                </a:solidFill>
              </a:rPr>
              <a:t>2. The aim of the project is to demonstrate this</a:t>
            </a:r>
          </a:p>
          <a:p>
            <a:endParaRPr lang="en-US" dirty="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Backup</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900113" y="908050"/>
            <a:ext cx="1295400" cy="576263"/>
          </a:xfrm>
          <a:prstGeom prst="rect">
            <a:avLst/>
          </a:prstGeom>
          <a:solidFill>
            <a:schemeClr val="bg1"/>
          </a:solidFill>
          <a:ln w="9525">
            <a:solidFill>
              <a:schemeClr val="tx1"/>
            </a:solidFill>
            <a:miter lim="800000"/>
            <a:headEnd/>
            <a:tailEnd/>
          </a:ln>
          <a:effectLst/>
        </p:spPr>
        <p:txBody>
          <a:bodyPr wrap="none" anchor="ctr"/>
          <a:lstStyle/>
          <a:p>
            <a:pPr algn="ctr"/>
            <a:r>
              <a:rPr lang="en-US" sz="1200"/>
              <a:t>222Rn (3.8 days</a:t>
            </a:r>
          </a:p>
        </p:txBody>
      </p:sp>
      <p:sp>
        <p:nvSpPr>
          <p:cNvPr id="29699" name="Rectangle 3"/>
          <p:cNvSpPr>
            <a:spLocks noChangeArrowheads="1"/>
          </p:cNvSpPr>
          <p:nvPr/>
        </p:nvSpPr>
        <p:spPr bwMode="auto">
          <a:xfrm>
            <a:off x="900113" y="2349500"/>
            <a:ext cx="1295400" cy="576263"/>
          </a:xfrm>
          <a:prstGeom prst="rect">
            <a:avLst/>
          </a:prstGeom>
          <a:solidFill>
            <a:schemeClr val="bg1"/>
          </a:solidFill>
          <a:ln w="9525">
            <a:solidFill>
              <a:schemeClr val="tx1"/>
            </a:solidFill>
            <a:miter lim="800000"/>
            <a:headEnd/>
            <a:tailEnd/>
          </a:ln>
          <a:effectLst/>
        </p:spPr>
        <p:txBody>
          <a:bodyPr wrap="none" anchor="ctr"/>
          <a:lstStyle/>
          <a:p>
            <a:pPr algn="ctr"/>
            <a:r>
              <a:rPr lang="en-US" sz="1200"/>
              <a:t>218Po (3 min)</a:t>
            </a:r>
          </a:p>
        </p:txBody>
      </p:sp>
      <p:sp>
        <p:nvSpPr>
          <p:cNvPr id="29700" name="Text Box 4"/>
          <p:cNvSpPr txBox="1">
            <a:spLocks noChangeArrowheads="1"/>
          </p:cNvSpPr>
          <p:nvPr/>
        </p:nvSpPr>
        <p:spPr bwMode="auto">
          <a:xfrm>
            <a:off x="1763713" y="1700213"/>
            <a:ext cx="1277937" cy="304800"/>
          </a:xfrm>
          <a:prstGeom prst="rect">
            <a:avLst/>
          </a:prstGeom>
          <a:noFill/>
          <a:ln w="9525">
            <a:noFill/>
            <a:miter lim="800000"/>
            <a:headEnd/>
            <a:tailEnd/>
          </a:ln>
          <a:effectLst/>
        </p:spPr>
        <p:txBody>
          <a:bodyPr wrap="none">
            <a:spAutoFit/>
          </a:bodyPr>
          <a:lstStyle/>
          <a:p>
            <a:r>
              <a:rPr lang="fr-CH" sz="1400">
                <a:solidFill>
                  <a:srgbClr val="FF0000"/>
                </a:solidFill>
                <a:cs typeface="Arial" pitchFamily="34" charset="0"/>
              </a:rPr>
              <a:t>5,5MeV alpha</a:t>
            </a:r>
            <a:endParaRPr lang="el-GR" sz="1400">
              <a:solidFill>
                <a:srgbClr val="FF0000"/>
              </a:solidFill>
              <a:cs typeface="Arial" pitchFamily="34" charset="0"/>
            </a:endParaRPr>
          </a:p>
        </p:txBody>
      </p:sp>
      <p:sp>
        <p:nvSpPr>
          <p:cNvPr id="29701" name="Rectangle 5"/>
          <p:cNvSpPr>
            <a:spLocks noChangeArrowheads="1"/>
          </p:cNvSpPr>
          <p:nvPr/>
        </p:nvSpPr>
        <p:spPr bwMode="auto">
          <a:xfrm>
            <a:off x="900113" y="3573463"/>
            <a:ext cx="1295400" cy="576262"/>
          </a:xfrm>
          <a:prstGeom prst="rect">
            <a:avLst/>
          </a:prstGeom>
          <a:solidFill>
            <a:schemeClr val="bg1"/>
          </a:solidFill>
          <a:ln w="9525">
            <a:solidFill>
              <a:schemeClr val="tx1"/>
            </a:solidFill>
            <a:miter lim="800000"/>
            <a:headEnd/>
            <a:tailEnd/>
          </a:ln>
          <a:effectLst/>
        </p:spPr>
        <p:txBody>
          <a:bodyPr wrap="none" anchor="ctr"/>
          <a:lstStyle/>
          <a:p>
            <a:pPr algn="ctr"/>
            <a:r>
              <a:rPr lang="en-US" sz="1200"/>
              <a:t>2214Pb (26.8min)</a:t>
            </a:r>
          </a:p>
        </p:txBody>
      </p:sp>
      <p:sp>
        <p:nvSpPr>
          <p:cNvPr id="29702" name="Line 6"/>
          <p:cNvSpPr>
            <a:spLocks noChangeShapeType="1"/>
          </p:cNvSpPr>
          <p:nvPr/>
        </p:nvSpPr>
        <p:spPr bwMode="auto">
          <a:xfrm>
            <a:off x="1547813" y="1557338"/>
            <a:ext cx="0" cy="576262"/>
          </a:xfrm>
          <a:prstGeom prst="line">
            <a:avLst/>
          </a:prstGeom>
          <a:noFill/>
          <a:ln w="9525">
            <a:solidFill>
              <a:schemeClr val="tx1"/>
            </a:solidFill>
            <a:round/>
            <a:headEnd/>
            <a:tailEnd type="triangle" w="med" len="med"/>
          </a:ln>
          <a:effectLst/>
        </p:spPr>
        <p:txBody>
          <a:bodyPr/>
          <a:lstStyle/>
          <a:p>
            <a:endParaRPr lang="en-US"/>
          </a:p>
        </p:txBody>
      </p:sp>
      <p:sp>
        <p:nvSpPr>
          <p:cNvPr id="29703" name="Line 7"/>
          <p:cNvSpPr>
            <a:spLocks noChangeShapeType="1"/>
          </p:cNvSpPr>
          <p:nvPr/>
        </p:nvSpPr>
        <p:spPr bwMode="auto">
          <a:xfrm>
            <a:off x="1547813" y="2924175"/>
            <a:ext cx="0" cy="576263"/>
          </a:xfrm>
          <a:prstGeom prst="line">
            <a:avLst/>
          </a:prstGeom>
          <a:noFill/>
          <a:ln w="9525">
            <a:solidFill>
              <a:schemeClr val="tx1"/>
            </a:solidFill>
            <a:round/>
            <a:headEnd/>
            <a:tailEnd type="triangle" w="med" len="med"/>
          </a:ln>
          <a:effectLst/>
        </p:spPr>
        <p:txBody>
          <a:bodyPr/>
          <a:lstStyle/>
          <a:p>
            <a:endParaRPr lang="en-US"/>
          </a:p>
        </p:txBody>
      </p:sp>
      <p:sp>
        <p:nvSpPr>
          <p:cNvPr id="29704" name="Text Box 8"/>
          <p:cNvSpPr txBox="1">
            <a:spLocks noChangeArrowheads="1"/>
          </p:cNvSpPr>
          <p:nvPr/>
        </p:nvSpPr>
        <p:spPr bwMode="auto">
          <a:xfrm>
            <a:off x="1835150" y="3067050"/>
            <a:ext cx="1219200" cy="304800"/>
          </a:xfrm>
          <a:prstGeom prst="rect">
            <a:avLst/>
          </a:prstGeom>
          <a:noFill/>
          <a:ln w="9525">
            <a:noFill/>
            <a:miter lim="800000"/>
            <a:headEnd/>
            <a:tailEnd/>
          </a:ln>
          <a:effectLst/>
        </p:spPr>
        <p:txBody>
          <a:bodyPr wrap="none">
            <a:spAutoFit/>
          </a:bodyPr>
          <a:lstStyle/>
          <a:p>
            <a:r>
              <a:rPr lang="en-US" sz="1400">
                <a:solidFill>
                  <a:srgbClr val="FF0000"/>
                </a:solidFill>
              </a:rPr>
              <a:t>6MeV alphas</a:t>
            </a:r>
          </a:p>
        </p:txBody>
      </p:sp>
      <p:sp>
        <p:nvSpPr>
          <p:cNvPr id="29705" name="Line 9"/>
          <p:cNvSpPr>
            <a:spLocks noChangeShapeType="1"/>
          </p:cNvSpPr>
          <p:nvPr/>
        </p:nvSpPr>
        <p:spPr bwMode="auto">
          <a:xfrm flipV="1">
            <a:off x="2195513" y="3068638"/>
            <a:ext cx="1655762" cy="865187"/>
          </a:xfrm>
          <a:prstGeom prst="line">
            <a:avLst/>
          </a:prstGeom>
          <a:noFill/>
          <a:ln w="9525">
            <a:solidFill>
              <a:schemeClr val="tx1"/>
            </a:solidFill>
            <a:round/>
            <a:headEnd/>
            <a:tailEnd type="triangle" w="med" len="med"/>
          </a:ln>
          <a:effectLst/>
        </p:spPr>
        <p:txBody>
          <a:bodyPr/>
          <a:lstStyle/>
          <a:p>
            <a:endParaRPr lang="en-US"/>
          </a:p>
        </p:txBody>
      </p:sp>
      <p:sp>
        <p:nvSpPr>
          <p:cNvPr id="29706" name="Rectangle 10"/>
          <p:cNvSpPr>
            <a:spLocks noChangeArrowheads="1"/>
          </p:cNvSpPr>
          <p:nvPr/>
        </p:nvSpPr>
        <p:spPr bwMode="auto">
          <a:xfrm>
            <a:off x="3348038" y="2349500"/>
            <a:ext cx="1295400" cy="576263"/>
          </a:xfrm>
          <a:prstGeom prst="rect">
            <a:avLst/>
          </a:prstGeom>
          <a:solidFill>
            <a:schemeClr val="bg1"/>
          </a:solidFill>
          <a:ln w="9525">
            <a:solidFill>
              <a:schemeClr val="tx1"/>
            </a:solidFill>
            <a:miter lim="800000"/>
            <a:headEnd/>
            <a:tailEnd/>
          </a:ln>
          <a:effectLst/>
        </p:spPr>
        <p:txBody>
          <a:bodyPr wrap="none" anchor="ctr"/>
          <a:lstStyle/>
          <a:p>
            <a:pPr algn="ctr"/>
            <a:r>
              <a:rPr lang="en-US" sz="1200"/>
              <a:t>214Bi (20min)</a:t>
            </a:r>
          </a:p>
        </p:txBody>
      </p:sp>
      <p:sp>
        <p:nvSpPr>
          <p:cNvPr id="29707" name="Rectangle 11"/>
          <p:cNvSpPr>
            <a:spLocks noChangeArrowheads="1"/>
          </p:cNvSpPr>
          <p:nvPr/>
        </p:nvSpPr>
        <p:spPr bwMode="auto">
          <a:xfrm>
            <a:off x="5364163" y="908050"/>
            <a:ext cx="1295400" cy="576263"/>
          </a:xfrm>
          <a:prstGeom prst="rect">
            <a:avLst/>
          </a:prstGeom>
          <a:solidFill>
            <a:schemeClr val="bg1"/>
          </a:solidFill>
          <a:ln w="9525">
            <a:solidFill>
              <a:schemeClr val="tx1"/>
            </a:solidFill>
            <a:miter lim="800000"/>
            <a:headEnd/>
            <a:tailEnd/>
          </a:ln>
          <a:effectLst/>
        </p:spPr>
        <p:txBody>
          <a:bodyPr wrap="none" anchor="ctr"/>
          <a:lstStyle/>
          <a:p>
            <a:pPr algn="ctr"/>
            <a:r>
              <a:rPr lang="en-US" sz="1200"/>
              <a:t>214Po (165</a:t>
            </a:r>
            <a:r>
              <a:rPr lang="el-GR" sz="1200">
                <a:cs typeface="Arial" pitchFamily="34" charset="0"/>
              </a:rPr>
              <a:t>μ</a:t>
            </a:r>
            <a:r>
              <a:rPr lang="en-US" sz="1200"/>
              <a:t>s)</a:t>
            </a:r>
          </a:p>
        </p:txBody>
      </p:sp>
      <p:sp>
        <p:nvSpPr>
          <p:cNvPr id="29708" name="Text Box 12"/>
          <p:cNvSpPr txBox="1">
            <a:spLocks noChangeArrowheads="1"/>
          </p:cNvSpPr>
          <p:nvPr/>
        </p:nvSpPr>
        <p:spPr bwMode="auto">
          <a:xfrm>
            <a:off x="3040063" y="3643313"/>
            <a:ext cx="528637" cy="304800"/>
          </a:xfrm>
          <a:prstGeom prst="rect">
            <a:avLst/>
          </a:prstGeom>
          <a:noFill/>
          <a:ln w="9525">
            <a:noFill/>
            <a:miter lim="800000"/>
            <a:headEnd/>
            <a:tailEnd/>
          </a:ln>
          <a:effectLst/>
        </p:spPr>
        <p:txBody>
          <a:bodyPr wrap="none">
            <a:spAutoFit/>
          </a:bodyPr>
          <a:lstStyle/>
          <a:p>
            <a:r>
              <a:rPr lang="en-US" sz="1400"/>
              <a:t>beta</a:t>
            </a:r>
          </a:p>
        </p:txBody>
      </p:sp>
      <p:sp>
        <p:nvSpPr>
          <p:cNvPr id="29709" name="Line 13"/>
          <p:cNvSpPr>
            <a:spLocks noChangeShapeType="1"/>
          </p:cNvSpPr>
          <p:nvPr/>
        </p:nvSpPr>
        <p:spPr bwMode="auto">
          <a:xfrm flipV="1">
            <a:off x="4572000" y="1628775"/>
            <a:ext cx="1008063" cy="720725"/>
          </a:xfrm>
          <a:prstGeom prst="line">
            <a:avLst/>
          </a:prstGeom>
          <a:noFill/>
          <a:ln w="9525">
            <a:solidFill>
              <a:schemeClr val="tx1"/>
            </a:solidFill>
            <a:round/>
            <a:headEnd/>
            <a:tailEnd type="triangle" w="med" len="med"/>
          </a:ln>
          <a:effectLst/>
        </p:spPr>
        <p:txBody>
          <a:bodyPr/>
          <a:lstStyle/>
          <a:p>
            <a:endParaRPr lang="en-US"/>
          </a:p>
        </p:txBody>
      </p:sp>
      <p:sp>
        <p:nvSpPr>
          <p:cNvPr id="29710" name="Text Box 14"/>
          <p:cNvSpPr txBox="1">
            <a:spLocks noChangeArrowheads="1"/>
          </p:cNvSpPr>
          <p:nvPr/>
        </p:nvSpPr>
        <p:spPr bwMode="auto">
          <a:xfrm>
            <a:off x="4264025" y="1555750"/>
            <a:ext cx="528638" cy="304800"/>
          </a:xfrm>
          <a:prstGeom prst="rect">
            <a:avLst/>
          </a:prstGeom>
          <a:noFill/>
          <a:ln w="9525">
            <a:noFill/>
            <a:miter lim="800000"/>
            <a:headEnd/>
            <a:tailEnd/>
          </a:ln>
          <a:effectLst/>
        </p:spPr>
        <p:txBody>
          <a:bodyPr wrap="none">
            <a:spAutoFit/>
          </a:bodyPr>
          <a:lstStyle/>
          <a:p>
            <a:r>
              <a:rPr lang="en-US" sz="1400"/>
              <a:t>beta</a:t>
            </a:r>
          </a:p>
        </p:txBody>
      </p:sp>
      <p:sp>
        <p:nvSpPr>
          <p:cNvPr id="29711" name="Line 15"/>
          <p:cNvSpPr>
            <a:spLocks noChangeShapeType="1"/>
          </p:cNvSpPr>
          <p:nvPr/>
        </p:nvSpPr>
        <p:spPr bwMode="auto">
          <a:xfrm>
            <a:off x="6084888" y="1484313"/>
            <a:ext cx="0" cy="720725"/>
          </a:xfrm>
          <a:prstGeom prst="line">
            <a:avLst/>
          </a:prstGeom>
          <a:noFill/>
          <a:ln w="9525">
            <a:solidFill>
              <a:schemeClr val="tx1"/>
            </a:solidFill>
            <a:round/>
            <a:headEnd/>
            <a:tailEnd type="triangle" w="med" len="med"/>
          </a:ln>
          <a:effectLst/>
        </p:spPr>
        <p:txBody>
          <a:bodyPr/>
          <a:lstStyle/>
          <a:p>
            <a:endParaRPr lang="en-US"/>
          </a:p>
        </p:txBody>
      </p:sp>
      <p:sp>
        <p:nvSpPr>
          <p:cNvPr id="29712" name="Rectangle 16"/>
          <p:cNvSpPr>
            <a:spLocks noChangeArrowheads="1"/>
          </p:cNvSpPr>
          <p:nvPr/>
        </p:nvSpPr>
        <p:spPr bwMode="auto">
          <a:xfrm>
            <a:off x="5508625" y="2347913"/>
            <a:ext cx="1295400" cy="576262"/>
          </a:xfrm>
          <a:prstGeom prst="rect">
            <a:avLst/>
          </a:prstGeom>
          <a:solidFill>
            <a:schemeClr val="bg1"/>
          </a:solidFill>
          <a:ln w="9525">
            <a:solidFill>
              <a:schemeClr val="tx1"/>
            </a:solidFill>
            <a:miter lim="800000"/>
            <a:headEnd/>
            <a:tailEnd/>
          </a:ln>
          <a:effectLst/>
        </p:spPr>
        <p:txBody>
          <a:bodyPr wrap="none" anchor="ctr"/>
          <a:lstStyle/>
          <a:p>
            <a:pPr algn="ctr"/>
            <a:r>
              <a:rPr lang="en-US" sz="1200"/>
              <a:t>210Pb (22.3 years)</a:t>
            </a:r>
          </a:p>
        </p:txBody>
      </p:sp>
      <p:sp>
        <p:nvSpPr>
          <p:cNvPr id="29713" name="Text Box 17"/>
          <p:cNvSpPr txBox="1">
            <a:spLocks noChangeArrowheads="1"/>
          </p:cNvSpPr>
          <p:nvPr/>
        </p:nvSpPr>
        <p:spPr bwMode="auto">
          <a:xfrm>
            <a:off x="6424613" y="1698625"/>
            <a:ext cx="1001712" cy="304800"/>
          </a:xfrm>
          <a:prstGeom prst="rect">
            <a:avLst/>
          </a:prstGeom>
          <a:noFill/>
          <a:ln w="9525">
            <a:noFill/>
            <a:miter lim="800000"/>
            <a:headEnd/>
            <a:tailEnd/>
          </a:ln>
          <a:effectLst/>
        </p:spPr>
        <p:txBody>
          <a:bodyPr wrap="none">
            <a:spAutoFit/>
          </a:bodyPr>
          <a:lstStyle/>
          <a:p>
            <a:r>
              <a:rPr lang="en-US" sz="1400">
                <a:solidFill>
                  <a:srgbClr val="FF0000"/>
                </a:solidFill>
              </a:rPr>
              <a:t>7.7 alphas</a:t>
            </a:r>
          </a:p>
        </p:txBody>
      </p:sp>
      <p:sp>
        <p:nvSpPr>
          <p:cNvPr id="29714" name="Rectangle 18"/>
          <p:cNvSpPr>
            <a:spLocks noChangeArrowheads="1"/>
          </p:cNvSpPr>
          <p:nvPr/>
        </p:nvSpPr>
        <p:spPr bwMode="auto">
          <a:xfrm>
            <a:off x="5581650" y="3573463"/>
            <a:ext cx="1295400" cy="576262"/>
          </a:xfrm>
          <a:prstGeom prst="rect">
            <a:avLst/>
          </a:prstGeom>
          <a:solidFill>
            <a:schemeClr val="bg1"/>
          </a:solidFill>
          <a:ln w="9525">
            <a:solidFill>
              <a:schemeClr val="tx1"/>
            </a:solidFill>
            <a:miter lim="800000"/>
            <a:headEnd/>
            <a:tailEnd/>
          </a:ln>
          <a:effectLst/>
        </p:spPr>
        <p:txBody>
          <a:bodyPr wrap="none" anchor="ctr"/>
          <a:lstStyle/>
          <a:p>
            <a:pPr algn="ctr"/>
            <a:r>
              <a:rPr lang="en-US" sz="1200"/>
              <a:t>2104Pb (5 days))</a:t>
            </a:r>
          </a:p>
        </p:txBody>
      </p:sp>
      <p:sp>
        <p:nvSpPr>
          <p:cNvPr id="29715" name="Line 19"/>
          <p:cNvSpPr>
            <a:spLocks noChangeShapeType="1"/>
          </p:cNvSpPr>
          <p:nvPr/>
        </p:nvSpPr>
        <p:spPr bwMode="auto">
          <a:xfrm>
            <a:off x="6084888" y="2924175"/>
            <a:ext cx="0" cy="504825"/>
          </a:xfrm>
          <a:prstGeom prst="line">
            <a:avLst/>
          </a:prstGeom>
          <a:noFill/>
          <a:ln w="9525">
            <a:solidFill>
              <a:schemeClr val="tx1"/>
            </a:solidFill>
            <a:round/>
            <a:headEnd/>
            <a:tailEnd type="triangle" w="med" len="med"/>
          </a:ln>
          <a:effectLst/>
        </p:spPr>
        <p:txBody>
          <a:bodyPr/>
          <a:lstStyle/>
          <a:p>
            <a:endParaRPr lang="en-US"/>
          </a:p>
        </p:txBody>
      </p:sp>
      <p:sp>
        <p:nvSpPr>
          <p:cNvPr id="29716" name="Text Box 20"/>
          <p:cNvSpPr txBox="1">
            <a:spLocks noChangeArrowheads="1"/>
          </p:cNvSpPr>
          <p:nvPr/>
        </p:nvSpPr>
        <p:spPr bwMode="auto">
          <a:xfrm>
            <a:off x="6496050" y="3067050"/>
            <a:ext cx="528638" cy="304800"/>
          </a:xfrm>
          <a:prstGeom prst="rect">
            <a:avLst/>
          </a:prstGeom>
          <a:noFill/>
          <a:ln w="9525">
            <a:noFill/>
            <a:miter lim="800000"/>
            <a:headEnd/>
            <a:tailEnd/>
          </a:ln>
          <a:effectLst/>
        </p:spPr>
        <p:txBody>
          <a:bodyPr wrap="none">
            <a:spAutoFit/>
          </a:bodyPr>
          <a:lstStyle/>
          <a:p>
            <a:r>
              <a:rPr lang="en-US" sz="1400"/>
              <a:t>beta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Line 2"/>
          <p:cNvSpPr>
            <a:spLocks noChangeShapeType="1"/>
          </p:cNvSpPr>
          <p:nvPr/>
        </p:nvSpPr>
        <p:spPr bwMode="auto">
          <a:xfrm>
            <a:off x="1371600" y="2819400"/>
            <a:ext cx="4800600" cy="0"/>
          </a:xfrm>
          <a:prstGeom prst="line">
            <a:avLst/>
          </a:prstGeom>
          <a:noFill/>
          <a:ln w="9525">
            <a:solidFill>
              <a:schemeClr val="tx1"/>
            </a:solidFill>
            <a:prstDash val="lgDash"/>
            <a:round/>
            <a:headEnd/>
            <a:tailEnd/>
          </a:ln>
          <a:effectLst/>
        </p:spPr>
        <p:txBody>
          <a:bodyPr/>
          <a:lstStyle/>
          <a:p>
            <a:endParaRPr lang="en-US"/>
          </a:p>
        </p:txBody>
      </p:sp>
      <p:sp>
        <p:nvSpPr>
          <p:cNvPr id="38915" name="Line 3"/>
          <p:cNvSpPr>
            <a:spLocks noChangeShapeType="1"/>
          </p:cNvSpPr>
          <p:nvPr/>
        </p:nvSpPr>
        <p:spPr bwMode="auto">
          <a:xfrm>
            <a:off x="6096000" y="2819400"/>
            <a:ext cx="457200" cy="0"/>
          </a:xfrm>
          <a:prstGeom prst="line">
            <a:avLst/>
          </a:prstGeom>
          <a:noFill/>
          <a:ln w="9525">
            <a:solidFill>
              <a:schemeClr val="tx1"/>
            </a:solidFill>
            <a:round/>
            <a:headEnd/>
            <a:tailEnd/>
          </a:ln>
          <a:effectLst/>
        </p:spPr>
        <p:txBody>
          <a:bodyPr/>
          <a:lstStyle/>
          <a:p>
            <a:endParaRPr lang="en-US"/>
          </a:p>
        </p:txBody>
      </p:sp>
      <p:sp>
        <p:nvSpPr>
          <p:cNvPr id="38916" name="Rectangle 4"/>
          <p:cNvSpPr>
            <a:spLocks noChangeArrowheads="1"/>
          </p:cNvSpPr>
          <p:nvPr/>
        </p:nvSpPr>
        <p:spPr bwMode="auto">
          <a:xfrm>
            <a:off x="6553200" y="2743200"/>
            <a:ext cx="457200" cy="1524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8917" name="Line 5"/>
          <p:cNvSpPr>
            <a:spLocks noChangeShapeType="1"/>
          </p:cNvSpPr>
          <p:nvPr/>
        </p:nvSpPr>
        <p:spPr bwMode="auto">
          <a:xfrm>
            <a:off x="7010400" y="2819400"/>
            <a:ext cx="609600" cy="0"/>
          </a:xfrm>
          <a:prstGeom prst="line">
            <a:avLst/>
          </a:prstGeom>
          <a:noFill/>
          <a:ln w="9525">
            <a:solidFill>
              <a:schemeClr val="tx1"/>
            </a:solidFill>
            <a:round/>
            <a:headEnd/>
            <a:tailEnd/>
          </a:ln>
          <a:effectLst/>
        </p:spPr>
        <p:txBody>
          <a:bodyPr/>
          <a:lstStyle/>
          <a:p>
            <a:endParaRPr lang="en-US"/>
          </a:p>
        </p:txBody>
      </p:sp>
      <p:sp>
        <p:nvSpPr>
          <p:cNvPr id="38918" name="Oval 6"/>
          <p:cNvSpPr>
            <a:spLocks noChangeArrowheads="1"/>
          </p:cNvSpPr>
          <p:nvPr/>
        </p:nvSpPr>
        <p:spPr bwMode="auto">
          <a:xfrm>
            <a:off x="7620000" y="2743200"/>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38919" name="Text Box 7"/>
          <p:cNvSpPr txBox="1">
            <a:spLocks noChangeArrowheads="1"/>
          </p:cNvSpPr>
          <p:nvPr/>
        </p:nvSpPr>
        <p:spPr bwMode="auto">
          <a:xfrm>
            <a:off x="8137525" y="2627313"/>
            <a:ext cx="412750" cy="366712"/>
          </a:xfrm>
          <a:prstGeom prst="rect">
            <a:avLst/>
          </a:prstGeom>
          <a:noFill/>
          <a:ln w="9525">
            <a:noFill/>
            <a:miter lim="800000"/>
            <a:headEnd/>
            <a:tailEnd/>
          </a:ln>
          <a:effectLst/>
        </p:spPr>
        <p:txBody>
          <a:bodyPr wrap="none">
            <a:spAutoFit/>
          </a:bodyPr>
          <a:lstStyle/>
          <a:p>
            <a:r>
              <a:rPr lang="en-US"/>
              <a:t>-V</a:t>
            </a:r>
          </a:p>
        </p:txBody>
      </p:sp>
      <p:sp>
        <p:nvSpPr>
          <p:cNvPr id="38920" name="Line 8"/>
          <p:cNvSpPr>
            <a:spLocks noChangeShapeType="1"/>
          </p:cNvSpPr>
          <p:nvPr/>
        </p:nvSpPr>
        <p:spPr bwMode="auto">
          <a:xfrm>
            <a:off x="7162800" y="2819400"/>
            <a:ext cx="0" cy="685800"/>
          </a:xfrm>
          <a:prstGeom prst="line">
            <a:avLst/>
          </a:prstGeom>
          <a:noFill/>
          <a:ln w="9525">
            <a:solidFill>
              <a:schemeClr val="tx1"/>
            </a:solidFill>
            <a:round/>
            <a:headEnd/>
            <a:tailEnd/>
          </a:ln>
          <a:effectLst/>
        </p:spPr>
        <p:txBody>
          <a:bodyPr/>
          <a:lstStyle/>
          <a:p>
            <a:endParaRPr lang="en-US"/>
          </a:p>
        </p:txBody>
      </p:sp>
      <p:sp>
        <p:nvSpPr>
          <p:cNvPr id="38921" name="Rectangle 9"/>
          <p:cNvSpPr>
            <a:spLocks noChangeArrowheads="1"/>
          </p:cNvSpPr>
          <p:nvPr/>
        </p:nvSpPr>
        <p:spPr bwMode="auto">
          <a:xfrm>
            <a:off x="7086600" y="3505200"/>
            <a:ext cx="152400" cy="457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8922" name="Line 10"/>
          <p:cNvSpPr>
            <a:spLocks noChangeShapeType="1"/>
          </p:cNvSpPr>
          <p:nvPr/>
        </p:nvSpPr>
        <p:spPr bwMode="auto">
          <a:xfrm>
            <a:off x="7162800" y="3962400"/>
            <a:ext cx="0" cy="838200"/>
          </a:xfrm>
          <a:prstGeom prst="line">
            <a:avLst/>
          </a:prstGeom>
          <a:noFill/>
          <a:ln w="9525">
            <a:solidFill>
              <a:schemeClr val="tx1"/>
            </a:solidFill>
            <a:round/>
            <a:headEnd/>
            <a:tailEnd/>
          </a:ln>
          <a:effectLst/>
        </p:spPr>
        <p:txBody>
          <a:bodyPr/>
          <a:lstStyle/>
          <a:p>
            <a:endParaRPr lang="en-US"/>
          </a:p>
        </p:txBody>
      </p:sp>
      <p:sp>
        <p:nvSpPr>
          <p:cNvPr id="38923" name="Rectangle 11" descr="Dark vertical"/>
          <p:cNvSpPr>
            <a:spLocks noChangeArrowheads="1"/>
          </p:cNvSpPr>
          <p:nvPr/>
        </p:nvSpPr>
        <p:spPr bwMode="auto">
          <a:xfrm>
            <a:off x="1219200" y="4572000"/>
            <a:ext cx="4419600" cy="228600"/>
          </a:xfrm>
          <a:prstGeom prst="rect">
            <a:avLst/>
          </a:prstGeom>
          <a:pattFill prst="dkVert">
            <a:fgClr>
              <a:schemeClr val="accent1"/>
            </a:fgClr>
            <a:bgClr>
              <a:schemeClr val="bg1"/>
            </a:bgClr>
          </a:pattFill>
          <a:ln w="9525">
            <a:solidFill>
              <a:schemeClr val="tx1"/>
            </a:solidFill>
            <a:miter lim="800000"/>
            <a:headEnd/>
            <a:tailEnd/>
          </a:ln>
          <a:effectLst/>
        </p:spPr>
        <p:txBody>
          <a:bodyPr wrap="none" anchor="ctr"/>
          <a:lstStyle/>
          <a:p>
            <a:endParaRPr lang="en-US"/>
          </a:p>
        </p:txBody>
      </p:sp>
      <p:sp>
        <p:nvSpPr>
          <p:cNvPr id="38924" name="Rectangle 12"/>
          <p:cNvSpPr>
            <a:spLocks noChangeArrowheads="1"/>
          </p:cNvSpPr>
          <p:nvPr/>
        </p:nvSpPr>
        <p:spPr bwMode="auto">
          <a:xfrm>
            <a:off x="7086600" y="4800600"/>
            <a:ext cx="152400" cy="457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8925" name="Rectangle 13"/>
          <p:cNvSpPr>
            <a:spLocks noChangeArrowheads="1"/>
          </p:cNvSpPr>
          <p:nvPr/>
        </p:nvSpPr>
        <p:spPr bwMode="auto">
          <a:xfrm>
            <a:off x="6172200" y="4495800"/>
            <a:ext cx="457200" cy="1524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8926" name="Line 14"/>
          <p:cNvSpPr>
            <a:spLocks noChangeShapeType="1"/>
          </p:cNvSpPr>
          <p:nvPr/>
        </p:nvSpPr>
        <p:spPr bwMode="auto">
          <a:xfrm>
            <a:off x="5638800" y="4572000"/>
            <a:ext cx="533400" cy="0"/>
          </a:xfrm>
          <a:prstGeom prst="line">
            <a:avLst/>
          </a:prstGeom>
          <a:noFill/>
          <a:ln w="9525">
            <a:solidFill>
              <a:schemeClr val="tx1"/>
            </a:solidFill>
            <a:round/>
            <a:headEnd/>
            <a:tailEnd/>
          </a:ln>
          <a:effectLst/>
        </p:spPr>
        <p:txBody>
          <a:bodyPr/>
          <a:lstStyle/>
          <a:p>
            <a:endParaRPr lang="en-US"/>
          </a:p>
        </p:txBody>
      </p:sp>
      <p:sp>
        <p:nvSpPr>
          <p:cNvPr id="38927" name="Line 15"/>
          <p:cNvSpPr>
            <a:spLocks noChangeShapeType="1"/>
          </p:cNvSpPr>
          <p:nvPr/>
        </p:nvSpPr>
        <p:spPr bwMode="auto">
          <a:xfrm>
            <a:off x="6629400" y="4572000"/>
            <a:ext cx="533400" cy="0"/>
          </a:xfrm>
          <a:prstGeom prst="line">
            <a:avLst/>
          </a:prstGeom>
          <a:noFill/>
          <a:ln w="9525">
            <a:solidFill>
              <a:schemeClr val="tx1"/>
            </a:solidFill>
            <a:round/>
            <a:headEnd/>
            <a:tailEnd/>
          </a:ln>
          <a:effectLst/>
        </p:spPr>
        <p:txBody>
          <a:bodyPr/>
          <a:lstStyle/>
          <a:p>
            <a:endParaRPr lang="en-US"/>
          </a:p>
        </p:txBody>
      </p:sp>
      <p:sp>
        <p:nvSpPr>
          <p:cNvPr id="38928" name="Rectangle 16" descr="Dark vertical"/>
          <p:cNvSpPr>
            <a:spLocks noChangeArrowheads="1"/>
          </p:cNvSpPr>
          <p:nvPr/>
        </p:nvSpPr>
        <p:spPr bwMode="auto">
          <a:xfrm>
            <a:off x="1219200" y="5105400"/>
            <a:ext cx="4419600" cy="228600"/>
          </a:xfrm>
          <a:prstGeom prst="rect">
            <a:avLst/>
          </a:prstGeom>
          <a:pattFill prst="dkVert">
            <a:fgClr>
              <a:schemeClr val="accent1"/>
            </a:fgClr>
            <a:bgClr>
              <a:schemeClr val="bg1"/>
            </a:bgClr>
          </a:pattFill>
          <a:ln w="9525">
            <a:solidFill>
              <a:schemeClr val="tx1"/>
            </a:solidFill>
            <a:miter lim="800000"/>
            <a:headEnd/>
            <a:tailEnd/>
          </a:ln>
          <a:effectLst/>
        </p:spPr>
        <p:txBody>
          <a:bodyPr wrap="none" anchor="ctr"/>
          <a:lstStyle/>
          <a:p>
            <a:pPr algn="ctr"/>
            <a:endParaRPr lang="en-US"/>
          </a:p>
        </p:txBody>
      </p:sp>
      <p:sp>
        <p:nvSpPr>
          <p:cNvPr id="38929" name="Rectangle 17"/>
          <p:cNvSpPr>
            <a:spLocks noChangeArrowheads="1"/>
          </p:cNvSpPr>
          <p:nvPr/>
        </p:nvSpPr>
        <p:spPr bwMode="auto">
          <a:xfrm>
            <a:off x="6172200" y="4800600"/>
            <a:ext cx="457200" cy="1524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8930" name="Line 18"/>
          <p:cNvSpPr>
            <a:spLocks noChangeShapeType="1"/>
          </p:cNvSpPr>
          <p:nvPr/>
        </p:nvSpPr>
        <p:spPr bwMode="auto">
          <a:xfrm>
            <a:off x="5638800" y="4800600"/>
            <a:ext cx="533400" cy="76200"/>
          </a:xfrm>
          <a:prstGeom prst="line">
            <a:avLst/>
          </a:prstGeom>
          <a:noFill/>
          <a:ln w="9525">
            <a:solidFill>
              <a:schemeClr val="tx1"/>
            </a:solidFill>
            <a:round/>
            <a:headEnd/>
            <a:tailEnd/>
          </a:ln>
          <a:effectLst/>
        </p:spPr>
        <p:txBody>
          <a:bodyPr/>
          <a:lstStyle/>
          <a:p>
            <a:endParaRPr lang="en-US"/>
          </a:p>
        </p:txBody>
      </p:sp>
      <p:sp>
        <p:nvSpPr>
          <p:cNvPr id="38931" name="Line 19"/>
          <p:cNvSpPr>
            <a:spLocks noChangeShapeType="1"/>
          </p:cNvSpPr>
          <p:nvPr/>
        </p:nvSpPr>
        <p:spPr bwMode="auto">
          <a:xfrm>
            <a:off x="7162800" y="5257800"/>
            <a:ext cx="0" cy="609600"/>
          </a:xfrm>
          <a:prstGeom prst="line">
            <a:avLst/>
          </a:prstGeom>
          <a:noFill/>
          <a:ln w="9525">
            <a:solidFill>
              <a:schemeClr val="tx1"/>
            </a:solidFill>
            <a:round/>
            <a:headEnd/>
            <a:tailEnd/>
          </a:ln>
          <a:effectLst/>
        </p:spPr>
        <p:txBody>
          <a:bodyPr/>
          <a:lstStyle/>
          <a:p>
            <a:endParaRPr lang="en-US"/>
          </a:p>
        </p:txBody>
      </p:sp>
      <p:sp>
        <p:nvSpPr>
          <p:cNvPr id="38932" name="Line 20"/>
          <p:cNvSpPr>
            <a:spLocks noChangeShapeType="1"/>
          </p:cNvSpPr>
          <p:nvPr/>
        </p:nvSpPr>
        <p:spPr bwMode="auto">
          <a:xfrm>
            <a:off x="6629400" y="4876800"/>
            <a:ext cx="533400" cy="685800"/>
          </a:xfrm>
          <a:prstGeom prst="line">
            <a:avLst/>
          </a:prstGeom>
          <a:noFill/>
          <a:ln w="9525">
            <a:solidFill>
              <a:schemeClr val="tx1"/>
            </a:solidFill>
            <a:round/>
            <a:headEnd/>
            <a:tailEnd/>
          </a:ln>
          <a:effectLst/>
        </p:spPr>
        <p:txBody>
          <a:bodyPr/>
          <a:lstStyle/>
          <a:p>
            <a:endParaRPr lang="en-US"/>
          </a:p>
        </p:txBody>
      </p:sp>
      <p:sp>
        <p:nvSpPr>
          <p:cNvPr id="38933" name="Rectangle 21"/>
          <p:cNvSpPr>
            <a:spLocks noChangeArrowheads="1"/>
          </p:cNvSpPr>
          <p:nvPr/>
        </p:nvSpPr>
        <p:spPr bwMode="auto">
          <a:xfrm>
            <a:off x="7086600" y="5867400"/>
            <a:ext cx="152400" cy="4572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38934" name="Line 22"/>
          <p:cNvSpPr>
            <a:spLocks noChangeShapeType="1"/>
          </p:cNvSpPr>
          <p:nvPr/>
        </p:nvSpPr>
        <p:spPr bwMode="auto">
          <a:xfrm>
            <a:off x="7162800" y="6324600"/>
            <a:ext cx="0" cy="152400"/>
          </a:xfrm>
          <a:prstGeom prst="line">
            <a:avLst/>
          </a:prstGeom>
          <a:noFill/>
          <a:ln w="9525">
            <a:solidFill>
              <a:schemeClr val="tx1"/>
            </a:solidFill>
            <a:round/>
            <a:headEnd/>
            <a:tailEnd/>
          </a:ln>
          <a:effectLst/>
        </p:spPr>
        <p:txBody>
          <a:bodyPr/>
          <a:lstStyle/>
          <a:p>
            <a:endParaRPr lang="en-US"/>
          </a:p>
        </p:txBody>
      </p:sp>
      <p:sp>
        <p:nvSpPr>
          <p:cNvPr id="38935" name="Line 23"/>
          <p:cNvSpPr>
            <a:spLocks noChangeShapeType="1"/>
          </p:cNvSpPr>
          <p:nvPr/>
        </p:nvSpPr>
        <p:spPr bwMode="auto">
          <a:xfrm>
            <a:off x="6858000" y="6477000"/>
            <a:ext cx="685800" cy="0"/>
          </a:xfrm>
          <a:prstGeom prst="line">
            <a:avLst/>
          </a:prstGeom>
          <a:noFill/>
          <a:ln w="38100">
            <a:solidFill>
              <a:schemeClr val="tx1"/>
            </a:solidFill>
            <a:round/>
            <a:headEnd/>
            <a:tailEnd/>
          </a:ln>
          <a:effectLst/>
        </p:spPr>
        <p:txBody>
          <a:bodyPr/>
          <a:lstStyle/>
          <a:p>
            <a:endParaRPr lang="en-US"/>
          </a:p>
        </p:txBody>
      </p:sp>
      <p:sp>
        <p:nvSpPr>
          <p:cNvPr id="38936" name="Line 24"/>
          <p:cNvSpPr>
            <a:spLocks noChangeShapeType="1"/>
          </p:cNvSpPr>
          <p:nvPr/>
        </p:nvSpPr>
        <p:spPr bwMode="auto">
          <a:xfrm>
            <a:off x="3352800" y="5334000"/>
            <a:ext cx="0" cy="304800"/>
          </a:xfrm>
          <a:prstGeom prst="line">
            <a:avLst/>
          </a:prstGeom>
          <a:noFill/>
          <a:ln w="9525">
            <a:solidFill>
              <a:schemeClr val="tx1"/>
            </a:solidFill>
            <a:round/>
            <a:headEnd/>
            <a:tailEnd/>
          </a:ln>
          <a:effectLst/>
        </p:spPr>
        <p:txBody>
          <a:bodyPr/>
          <a:lstStyle/>
          <a:p>
            <a:endParaRPr lang="en-US"/>
          </a:p>
        </p:txBody>
      </p:sp>
      <p:sp>
        <p:nvSpPr>
          <p:cNvPr id="38937" name="Line 25"/>
          <p:cNvSpPr>
            <a:spLocks noChangeShapeType="1"/>
          </p:cNvSpPr>
          <p:nvPr/>
        </p:nvSpPr>
        <p:spPr bwMode="auto">
          <a:xfrm>
            <a:off x="2971800" y="5638800"/>
            <a:ext cx="762000" cy="0"/>
          </a:xfrm>
          <a:prstGeom prst="line">
            <a:avLst/>
          </a:prstGeom>
          <a:noFill/>
          <a:ln w="9525">
            <a:solidFill>
              <a:schemeClr val="tx1"/>
            </a:solidFill>
            <a:round/>
            <a:headEnd/>
            <a:tailEnd/>
          </a:ln>
          <a:effectLst/>
        </p:spPr>
        <p:txBody>
          <a:bodyPr/>
          <a:lstStyle/>
          <a:p>
            <a:endParaRPr lang="en-US"/>
          </a:p>
        </p:txBody>
      </p:sp>
      <p:sp>
        <p:nvSpPr>
          <p:cNvPr id="38938" name="Line 26"/>
          <p:cNvSpPr>
            <a:spLocks noChangeShapeType="1"/>
          </p:cNvSpPr>
          <p:nvPr/>
        </p:nvSpPr>
        <p:spPr bwMode="auto">
          <a:xfrm>
            <a:off x="2971800" y="5638800"/>
            <a:ext cx="381000" cy="457200"/>
          </a:xfrm>
          <a:prstGeom prst="line">
            <a:avLst/>
          </a:prstGeom>
          <a:noFill/>
          <a:ln w="9525">
            <a:solidFill>
              <a:schemeClr val="tx1"/>
            </a:solidFill>
            <a:round/>
            <a:headEnd/>
            <a:tailEnd/>
          </a:ln>
          <a:effectLst/>
        </p:spPr>
        <p:txBody>
          <a:bodyPr/>
          <a:lstStyle/>
          <a:p>
            <a:endParaRPr lang="en-US"/>
          </a:p>
        </p:txBody>
      </p:sp>
      <p:sp>
        <p:nvSpPr>
          <p:cNvPr id="38939" name="Line 27"/>
          <p:cNvSpPr>
            <a:spLocks noChangeShapeType="1"/>
          </p:cNvSpPr>
          <p:nvPr/>
        </p:nvSpPr>
        <p:spPr bwMode="auto">
          <a:xfrm flipH="1">
            <a:off x="3352800" y="5638800"/>
            <a:ext cx="381000" cy="457200"/>
          </a:xfrm>
          <a:prstGeom prst="line">
            <a:avLst/>
          </a:prstGeom>
          <a:noFill/>
          <a:ln w="9525">
            <a:solidFill>
              <a:schemeClr val="tx1"/>
            </a:solidFill>
            <a:round/>
            <a:headEnd/>
            <a:tailEnd/>
          </a:ln>
          <a:effectLst/>
        </p:spPr>
        <p:txBody>
          <a:bodyPr/>
          <a:lstStyle/>
          <a:p>
            <a:endParaRPr lang="en-US"/>
          </a:p>
        </p:txBody>
      </p:sp>
      <p:sp>
        <p:nvSpPr>
          <p:cNvPr id="38940" name="Line 28"/>
          <p:cNvSpPr>
            <a:spLocks noChangeShapeType="1"/>
          </p:cNvSpPr>
          <p:nvPr/>
        </p:nvSpPr>
        <p:spPr bwMode="auto">
          <a:xfrm>
            <a:off x="3352800" y="6096000"/>
            <a:ext cx="0" cy="304800"/>
          </a:xfrm>
          <a:prstGeom prst="line">
            <a:avLst/>
          </a:prstGeom>
          <a:noFill/>
          <a:ln w="9525">
            <a:solidFill>
              <a:schemeClr val="tx1"/>
            </a:solidFill>
            <a:round/>
            <a:headEnd/>
            <a:tailEnd/>
          </a:ln>
          <a:effectLst/>
        </p:spPr>
        <p:txBody>
          <a:bodyPr/>
          <a:lstStyle/>
          <a:p>
            <a:endParaRPr lang="en-US"/>
          </a:p>
        </p:txBody>
      </p:sp>
      <p:sp>
        <p:nvSpPr>
          <p:cNvPr id="38941" name="Oval 29"/>
          <p:cNvSpPr>
            <a:spLocks noChangeArrowheads="1"/>
          </p:cNvSpPr>
          <p:nvPr/>
        </p:nvSpPr>
        <p:spPr bwMode="auto">
          <a:xfrm>
            <a:off x="3276600" y="6400800"/>
            <a:ext cx="152400" cy="1524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38942" name="Text Box 30"/>
          <p:cNvSpPr txBox="1">
            <a:spLocks noChangeArrowheads="1"/>
          </p:cNvSpPr>
          <p:nvPr/>
        </p:nvSpPr>
        <p:spPr bwMode="auto">
          <a:xfrm>
            <a:off x="4098925" y="6132513"/>
            <a:ext cx="469900" cy="366712"/>
          </a:xfrm>
          <a:prstGeom prst="rect">
            <a:avLst/>
          </a:prstGeom>
          <a:noFill/>
          <a:ln w="9525">
            <a:noFill/>
            <a:miter lim="800000"/>
            <a:headEnd/>
            <a:tailEnd/>
          </a:ln>
          <a:effectLst/>
        </p:spPr>
        <p:txBody>
          <a:bodyPr wrap="none">
            <a:spAutoFit/>
          </a:bodyPr>
          <a:lstStyle/>
          <a:p>
            <a:r>
              <a:rPr lang="en-US"/>
              <a:t>+V</a:t>
            </a:r>
          </a:p>
        </p:txBody>
      </p:sp>
      <p:sp>
        <p:nvSpPr>
          <p:cNvPr id="38943" name="Line 31"/>
          <p:cNvSpPr>
            <a:spLocks noChangeShapeType="1"/>
          </p:cNvSpPr>
          <p:nvPr/>
        </p:nvSpPr>
        <p:spPr bwMode="auto">
          <a:xfrm flipH="1">
            <a:off x="762000" y="5105400"/>
            <a:ext cx="533400" cy="0"/>
          </a:xfrm>
          <a:prstGeom prst="line">
            <a:avLst/>
          </a:prstGeom>
          <a:noFill/>
          <a:ln w="9525">
            <a:solidFill>
              <a:schemeClr val="tx1"/>
            </a:solidFill>
            <a:round/>
            <a:headEnd/>
            <a:tailEnd/>
          </a:ln>
          <a:effectLst/>
        </p:spPr>
        <p:txBody>
          <a:bodyPr/>
          <a:lstStyle/>
          <a:p>
            <a:endParaRPr lang="en-US"/>
          </a:p>
        </p:txBody>
      </p:sp>
      <p:sp>
        <p:nvSpPr>
          <p:cNvPr id="38944" name="Line 32"/>
          <p:cNvSpPr>
            <a:spLocks noChangeShapeType="1"/>
          </p:cNvSpPr>
          <p:nvPr/>
        </p:nvSpPr>
        <p:spPr bwMode="auto">
          <a:xfrm>
            <a:off x="762000" y="4800600"/>
            <a:ext cx="0" cy="609600"/>
          </a:xfrm>
          <a:prstGeom prst="line">
            <a:avLst/>
          </a:prstGeom>
          <a:noFill/>
          <a:ln w="38100">
            <a:solidFill>
              <a:schemeClr val="tx1"/>
            </a:solidFill>
            <a:round/>
            <a:headEnd/>
            <a:tailEnd/>
          </a:ln>
          <a:effectLst/>
        </p:spPr>
        <p:txBody>
          <a:bodyPr/>
          <a:lstStyle/>
          <a:p>
            <a:endParaRPr lang="en-US"/>
          </a:p>
        </p:txBody>
      </p:sp>
      <p:sp>
        <p:nvSpPr>
          <p:cNvPr id="38945" name="Rectangle 33"/>
          <p:cNvSpPr>
            <a:spLocks noChangeArrowheads="1"/>
          </p:cNvSpPr>
          <p:nvPr/>
        </p:nvSpPr>
        <p:spPr bwMode="auto">
          <a:xfrm>
            <a:off x="3124200" y="2667000"/>
            <a:ext cx="762000" cy="152400"/>
          </a:xfrm>
          <a:prstGeom prst="rect">
            <a:avLst/>
          </a:prstGeom>
          <a:solidFill>
            <a:srgbClr val="FF0000"/>
          </a:solidFill>
          <a:ln w="9525">
            <a:solidFill>
              <a:schemeClr val="tx1"/>
            </a:solidFill>
            <a:miter lim="800000"/>
            <a:headEnd/>
            <a:tailEnd/>
          </a:ln>
          <a:effectLst/>
        </p:spPr>
        <p:txBody>
          <a:bodyPr wrap="none" anchor="ctr"/>
          <a:lstStyle/>
          <a:p>
            <a:endParaRPr lang="en-US"/>
          </a:p>
        </p:txBody>
      </p:sp>
      <p:sp>
        <p:nvSpPr>
          <p:cNvPr id="38946" name="Text Box 34"/>
          <p:cNvSpPr txBox="1">
            <a:spLocks noChangeArrowheads="1"/>
          </p:cNvSpPr>
          <p:nvPr/>
        </p:nvSpPr>
        <p:spPr bwMode="auto">
          <a:xfrm>
            <a:off x="6689725" y="2170113"/>
            <a:ext cx="673100" cy="366712"/>
          </a:xfrm>
          <a:prstGeom prst="rect">
            <a:avLst/>
          </a:prstGeom>
          <a:noFill/>
          <a:ln w="9525">
            <a:noFill/>
            <a:miter lim="800000"/>
            <a:headEnd/>
            <a:tailEnd/>
          </a:ln>
          <a:effectLst/>
        </p:spPr>
        <p:txBody>
          <a:bodyPr wrap="none">
            <a:spAutoFit/>
          </a:bodyPr>
          <a:lstStyle/>
          <a:p>
            <a:r>
              <a:rPr lang="en-US"/>
              <a:t>1M</a:t>
            </a:r>
            <a:r>
              <a:rPr lang="el-GR">
                <a:cs typeface="Arial" charset="0"/>
              </a:rPr>
              <a:t>Ω</a:t>
            </a:r>
          </a:p>
        </p:txBody>
      </p:sp>
      <p:sp>
        <p:nvSpPr>
          <p:cNvPr id="38947" name="Text Box 35"/>
          <p:cNvSpPr txBox="1">
            <a:spLocks noChangeArrowheads="1"/>
          </p:cNvSpPr>
          <p:nvPr/>
        </p:nvSpPr>
        <p:spPr bwMode="auto">
          <a:xfrm>
            <a:off x="7451725" y="3465513"/>
            <a:ext cx="800100" cy="366712"/>
          </a:xfrm>
          <a:prstGeom prst="rect">
            <a:avLst/>
          </a:prstGeom>
          <a:noFill/>
          <a:ln w="9525">
            <a:noFill/>
            <a:miter lim="800000"/>
            <a:headEnd/>
            <a:tailEnd/>
          </a:ln>
          <a:effectLst/>
        </p:spPr>
        <p:txBody>
          <a:bodyPr wrap="none">
            <a:spAutoFit/>
          </a:bodyPr>
          <a:lstStyle/>
          <a:p>
            <a:r>
              <a:rPr lang="en-US"/>
              <a:t>10M</a:t>
            </a:r>
            <a:r>
              <a:rPr lang="el-GR">
                <a:cs typeface="Arial" charset="0"/>
              </a:rPr>
              <a:t>Ω</a:t>
            </a:r>
          </a:p>
        </p:txBody>
      </p:sp>
      <p:sp>
        <p:nvSpPr>
          <p:cNvPr id="38948" name="Text Box 36"/>
          <p:cNvSpPr txBox="1">
            <a:spLocks noChangeArrowheads="1"/>
          </p:cNvSpPr>
          <p:nvPr/>
        </p:nvSpPr>
        <p:spPr bwMode="auto">
          <a:xfrm>
            <a:off x="7527925" y="4760913"/>
            <a:ext cx="863600" cy="366712"/>
          </a:xfrm>
          <a:prstGeom prst="rect">
            <a:avLst/>
          </a:prstGeom>
          <a:noFill/>
          <a:ln w="9525">
            <a:noFill/>
            <a:miter lim="800000"/>
            <a:headEnd/>
            <a:tailEnd/>
          </a:ln>
          <a:effectLst/>
        </p:spPr>
        <p:txBody>
          <a:bodyPr wrap="none">
            <a:spAutoFit/>
          </a:bodyPr>
          <a:lstStyle/>
          <a:p>
            <a:r>
              <a:rPr lang="en-US"/>
              <a:t>15 M</a:t>
            </a:r>
            <a:r>
              <a:rPr lang="el-GR">
                <a:cs typeface="Arial" charset="0"/>
              </a:rPr>
              <a:t>Ω</a:t>
            </a:r>
          </a:p>
        </p:txBody>
      </p:sp>
      <p:sp>
        <p:nvSpPr>
          <p:cNvPr id="38949" name="Text Box 37"/>
          <p:cNvSpPr txBox="1">
            <a:spLocks noChangeArrowheads="1"/>
          </p:cNvSpPr>
          <p:nvPr/>
        </p:nvSpPr>
        <p:spPr bwMode="auto">
          <a:xfrm>
            <a:off x="7604125" y="5827713"/>
            <a:ext cx="863600" cy="366712"/>
          </a:xfrm>
          <a:prstGeom prst="rect">
            <a:avLst/>
          </a:prstGeom>
          <a:noFill/>
          <a:ln w="9525">
            <a:noFill/>
            <a:miter lim="800000"/>
            <a:headEnd/>
            <a:tailEnd/>
          </a:ln>
          <a:effectLst/>
        </p:spPr>
        <p:txBody>
          <a:bodyPr wrap="none">
            <a:spAutoFit/>
          </a:bodyPr>
          <a:lstStyle/>
          <a:p>
            <a:r>
              <a:rPr lang="en-US"/>
              <a:t>10M</a:t>
            </a:r>
            <a:r>
              <a:rPr lang="el-GR">
                <a:cs typeface="Arial" charset="0"/>
              </a:rPr>
              <a:t>Ω</a:t>
            </a:r>
            <a:r>
              <a:rPr lang="en-US">
                <a:cs typeface="Arial" charset="0"/>
              </a:rPr>
              <a:t> </a:t>
            </a:r>
            <a:endParaRPr lang="el-GR">
              <a:cs typeface="Arial" charset="0"/>
            </a:endParaRPr>
          </a:p>
        </p:txBody>
      </p:sp>
      <p:sp>
        <p:nvSpPr>
          <p:cNvPr id="38950" name="Text Box 38"/>
          <p:cNvSpPr txBox="1">
            <a:spLocks noChangeArrowheads="1"/>
          </p:cNvSpPr>
          <p:nvPr/>
        </p:nvSpPr>
        <p:spPr bwMode="auto">
          <a:xfrm>
            <a:off x="6232525" y="3770313"/>
            <a:ext cx="673100" cy="641350"/>
          </a:xfrm>
          <a:prstGeom prst="rect">
            <a:avLst/>
          </a:prstGeom>
          <a:noFill/>
          <a:ln w="9525">
            <a:noFill/>
            <a:miter lim="800000"/>
            <a:headEnd/>
            <a:tailEnd/>
          </a:ln>
          <a:effectLst/>
        </p:spPr>
        <p:txBody>
          <a:bodyPr wrap="none">
            <a:spAutoFit/>
          </a:bodyPr>
          <a:lstStyle/>
          <a:p>
            <a:r>
              <a:rPr lang="en-US"/>
              <a:t>1M</a:t>
            </a:r>
            <a:r>
              <a:rPr lang="el-GR"/>
              <a:t>Ω</a:t>
            </a:r>
          </a:p>
          <a:p>
            <a:endParaRPr lang="en-US"/>
          </a:p>
        </p:txBody>
      </p:sp>
      <p:sp>
        <p:nvSpPr>
          <p:cNvPr id="38951" name="Text Box 39"/>
          <p:cNvSpPr txBox="1">
            <a:spLocks noChangeArrowheads="1"/>
          </p:cNvSpPr>
          <p:nvPr/>
        </p:nvSpPr>
        <p:spPr bwMode="auto">
          <a:xfrm>
            <a:off x="6080125" y="5370513"/>
            <a:ext cx="673100" cy="641350"/>
          </a:xfrm>
          <a:prstGeom prst="rect">
            <a:avLst/>
          </a:prstGeom>
          <a:noFill/>
          <a:ln w="9525">
            <a:noFill/>
            <a:miter lim="800000"/>
            <a:headEnd/>
            <a:tailEnd/>
          </a:ln>
          <a:effectLst/>
        </p:spPr>
        <p:txBody>
          <a:bodyPr wrap="none">
            <a:spAutoFit/>
          </a:bodyPr>
          <a:lstStyle/>
          <a:p>
            <a:r>
              <a:rPr lang="en-US"/>
              <a:t>1M</a:t>
            </a:r>
            <a:r>
              <a:rPr lang="el-GR"/>
              <a:t>Ω</a:t>
            </a:r>
          </a:p>
          <a:p>
            <a:endParaRPr lang="en-US"/>
          </a:p>
        </p:txBody>
      </p:sp>
      <p:sp>
        <p:nvSpPr>
          <p:cNvPr id="38952" name="Line 40"/>
          <p:cNvSpPr>
            <a:spLocks noChangeShapeType="1"/>
          </p:cNvSpPr>
          <p:nvPr/>
        </p:nvSpPr>
        <p:spPr bwMode="auto">
          <a:xfrm flipH="1">
            <a:off x="1752600" y="2895600"/>
            <a:ext cx="1600200" cy="1447800"/>
          </a:xfrm>
          <a:prstGeom prst="line">
            <a:avLst/>
          </a:prstGeom>
          <a:noFill/>
          <a:ln w="9525">
            <a:solidFill>
              <a:srgbClr val="FF0000"/>
            </a:solidFill>
            <a:round/>
            <a:headEnd/>
            <a:tailEnd type="triangle" w="med" len="med"/>
          </a:ln>
          <a:effectLst/>
        </p:spPr>
        <p:txBody>
          <a:bodyPr/>
          <a:lstStyle/>
          <a:p>
            <a:endParaRPr lang="en-US"/>
          </a:p>
        </p:txBody>
      </p:sp>
      <p:sp>
        <p:nvSpPr>
          <p:cNvPr id="38953" name="Line 41"/>
          <p:cNvSpPr>
            <a:spLocks noChangeShapeType="1"/>
          </p:cNvSpPr>
          <p:nvPr/>
        </p:nvSpPr>
        <p:spPr bwMode="auto">
          <a:xfrm>
            <a:off x="3581400" y="2895600"/>
            <a:ext cx="0" cy="1447800"/>
          </a:xfrm>
          <a:prstGeom prst="line">
            <a:avLst/>
          </a:prstGeom>
          <a:noFill/>
          <a:ln w="9525">
            <a:solidFill>
              <a:srgbClr val="FF0000"/>
            </a:solidFill>
            <a:round/>
            <a:headEnd/>
            <a:tailEnd type="triangle" w="med" len="med"/>
          </a:ln>
          <a:effectLst/>
        </p:spPr>
        <p:txBody>
          <a:bodyPr/>
          <a:lstStyle/>
          <a:p>
            <a:endParaRPr lang="en-US"/>
          </a:p>
        </p:txBody>
      </p:sp>
      <p:sp>
        <p:nvSpPr>
          <p:cNvPr id="38954" name="Line 42"/>
          <p:cNvSpPr>
            <a:spLocks noChangeShapeType="1"/>
          </p:cNvSpPr>
          <p:nvPr/>
        </p:nvSpPr>
        <p:spPr bwMode="auto">
          <a:xfrm>
            <a:off x="4038600" y="3048000"/>
            <a:ext cx="1295400" cy="1219200"/>
          </a:xfrm>
          <a:prstGeom prst="line">
            <a:avLst/>
          </a:prstGeom>
          <a:noFill/>
          <a:ln w="9525">
            <a:solidFill>
              <a:srgbClr val="FF0000"/>
            </a:solidFill>
            <a:round/>
            <a:headEnd/>
            <a:tailEnd type="triangle" w="med" len="med"/>
          </a:ln>
          <a:effectLst/>
        </p:spPr>
        <p:txBody>
          <a:bodyPr/>
          <a:lstStyle/>
          <a:p>
            <a:endParaRPr lang="en-US"/>
          </a:p>
        </p:txBody>
      </p:sp>
      <p:sp>
        <p:nvSpPr>
          <p:cNvPr id="38955" name="Text Box 43"/>
          <p:cNvSpPr txBox="1">
            <a:spLocks noChangeArrowheads="1"/>
          </p:cNvSpPr>
          <p:nvPr/>
        </p:nvSpPr>
        <p:spPr bwMode="auto">
          <a:xfrm>
            <a:off x="3032125" y="1941513"/>
            <a:ext cx="1517650" cy="366712"/>
          </a:xfrm>
          <a:prstGeom prst="rect">
            <a:avLst/>
          </a:prstGeom>
          <a:noFill/>
          <a:ln w="9525">
            <a:noFill/>
            <a:miter lim="800000"/>
            <a:headEnd/>
            <a:tailEnd/>
          </a:ln>
          <a:effectLst/>
        </p:spPr>
        <p:txBody>
          <a:bodyPr wrap="none">
            <a:spAutoFit/>
          </a:bodyPr>
          <a:lstStyle/>
          <a:p>
            <a:r>
              <a:rPr lang="en-US">
                <a:solidFill>
                  <a:srgbClr val="FF0000"/>
                </a:solidFill>
              </a:rPr>
              <a:t>Alpha source</a:t>
            </a:r>
          </a:p>
        </p:txBody>
      </p:sp>
      <p:sp>
        <p:nvSpPr>
          <p:cNvPr id="38956" name="Text Box 44"/>
          <p:cNvSpPr txBox="1">
            <a:spLocks noChangeArrowheads="1"/>
          </p:cNvSpPr>
          <p:nvPr/>
        </p:nvSpPr>
        <p:spPr bwMode="auto">
          <a:xfrm>
            <a:off x="746125" y="3541713"/>
            <a:ext cx="1441450" cy="366712"/>
          </a:xfrm>
          <a:prstGeom prst="rect">
            <a:avLst/>
          </a:prstGeom>
          <a:noFill/>
          <a:ln w="9525">
            <a:noFill/>
            <a:miter lim="800000"/>
            <a:headEnd/>
            <a:tailEnd/>
          </a:ln>
          <a:effectLst/>
        </p:spPr>
        <p:txBody>
          <a:bodyPr wrap="none">
            <a:spAutoFit/>
          </a:bodyPr>
          <a:lstStyle/>
          <a:p>
            <a:r>
              <a:rPr lang="en-US">
                <a:solidFill>
                  <a:srgbClr val="FF0000"/>
                </a:solidFill>
              </a:rPr>
              <a:t>Alpha tracks</a:t>
            </a:r>
          </a:p>
        </p:txBody>
      </p:sp>
      <p:sp>
        <p:nvSpPr>
          <p:cNvPr id="38957" name="Line 45"/>
          <p:cNvSpPr>
            <a:spLocks noChangeShapeType="1"/>
          </p:cNvSpPr>
          <p:nvPr/>
        </p:nvSpPr>
        <p:spPr bwMode="auto">
          <a:xfrm>
            <a:off x="5486400" y="2819400"/>
            <a:ext cx="0" cy="17526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38958" name="Text Box 46"/>
          <p:cNvSpPr txBox="1">
            <a:spLocks noChangeArrowheads="1"/>
          </p:cNvSpPr>
          <p:nvPr/>
        </p:nvSpPr>
        <p:spPr bwMode="auto">
          <a:xfrm>
            <a:off x="4937125" y="3084513"/>
            <a:ext cx="788988" cy="366712"/>
          </a:xfrm>
          <a:prstGeom prst="rect">
            <a:avLst/>
          </a:prstGeom>
          <a:noFill/>
          <a:ln w="9525">
            <a:noFill/>
            <a:miter lim="800000"/>
            <a:headEnd/>
            <a:tailEnd/>
          </a:ln>
          <a:effectLst/>
        </p:spPr>
        <p:txBody>
          <a:bodyPr wrap="none">
            <a:spAutoFit/>
          </a:bodyPr>
          <a:lstStyle/>
          <a:p>
            <a:r>
              <a:rPr lang="en-US"/>
              <a:t> </a:t>
            </a:r>
            <a:r>
              <a:rPr lang="en-US" sz="1400"/>
              <a:t>2-6 cm</a:t>
            </a:r>
          </a:p>
        </p:txBody>
      </p:sp>
      <p:sp>
        <p:nvSpPr>
          <p:cNvPr id="38959" name="Line 47"/>
          <p:cNvSpPr>
            <a:spLocks noChangeShapeType="1"/>
          </p:cNvSpPr>
          <p:nvPr/>
        </p:nvSpPr>
        <p:spPr bwMode="auto">
          <a:xfrm>
            <a:off x="5486400" y="4800600"/>
            <a:ext cx="0" cy="3048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38960" name="Text Box 48"/>
          <p:cNvSpPr txBox="1">
            <a:spLocks noChangeArrowheads="1"/>
          </p:cNvSpPr>
          <p:nvPr/>
        </p:nvSpPr>
        <p:spPr bwMode="auto">
          <a:xfrm>
            <a:off x="5699125" y="4887913"/>
            <a:ext cx="784225" cy="304800"/>
          </a:xfrm>
          <a:prstGeom prst="rect">
            <a:avLst/>
          </a:prstGeom>
          <a:noFill/>
          <a:ln w="9525">
            <a:noFill/>
            <a:miter lim="800000"/>
            <a:headEnd/>
            <a:tailEnd/>
          </a:ln>
          <a:effectLst/>
        </p:spPr>
        <p:txBody>
          <a:bodyPr wrap="none">
            <a:spAutoFit/>
          </a:bodyPr>
          <a:lstStyle/>
          <a:p>
            <a:r>
              <a:rPr lang="en-US" sz="1400"/>
              <a:t>2-5 mm</a:t>
            </a:r>
          </a:p>
        </p:txBody>
      </p:sp>
      <p:sp>
        <p:nvSpPr>
          <p:cNvPr id="38961" name="Text Box 49"/>
          <p:cNvSpPr txBox="1">
            <a:spLocks noChangeArrowheads="1"/>
          </p:cNvSpPr>
          <p:nvPr/>
        </p:nvSpPr>
        <p:spPr bwMode="auto">
          <a:xfrm>
            <a:off x="822325" y="5751513"/>
            <a:ext cx="1276350" cy="366712"/>
          </a:xfrm>
          <a:prstGeom prst="rect">
            <a:avLst/>
          </a:prstGeom>
          <a:noFill/>
          <a:ln w="9525">
            <a:noFill/>
            <a:miter lim="800000"/>
            <a:headEnd/>
            <a:tailEnd/>
          </a:ln>
          <a:effectLst/>
        </p:spPr>
        <p:txBody>
          <a:bodyPr wrap="none">
            <a:spAutoFit/>
          </a:bodyPr>
          <a:lstStyle/>
          <a:p>
            <a:r>
              <a:rPr lang="en-US">
                <a:solidFill>
                  <a:srgbClr val="0066FF"/>
                </a:solidFill>
              </a:rPr>
              <a:t>RETGEMs</a:t>
            </a:r>
          </a:p>
        </p:txBody>
      </p:sp>
      <p:sp>
        <p:nvSpPr>
          <p:cNvPr id="38962" name="Line 50"/>
          <p:cNvSpPr>
            <a:spLocks noChangeShapeType="1"/>
          </p:cNvSpPr>
          <p:nvPr/>
        </p:nvSpPr>
        <p:spPr bwMode="auto">
          <a:xfrm flipV="1">
            <a:off x="1752600" y="4800600"/>
            <a:ext cx="762000" cy="838200"/>
          </a:xfrm>
          <a:prstGeom prst="line">
            <a:avLst/>
          </a:prstGeom>
          <a:noFill/>
          <a:ln w="9525">
            <a:solidFill>
              <a:schemeClr val="tx1"/>
            </a:solidFill>
            <a:round/>
            <a:headEnd/>
            <a:tailEnd type="triangle" w="med" len="med"/>
          </a:ln>
          <a:effectLst/>
        </p:spPr>
        <p:txBody>
          <a:bodyPr/>
          <a:lstStyle/>
          <a:p>
            <a:endParaRPr lang="en-US"/>
          </a:p>
        </p:txBody>
      </p:sp>
      <p:sp>
        <p:nvSpPr>
          <p:cNvPr id="38963" name="Line 51"/>
          <p:cNvSpPr>
            <a:spLocks noChangeShapeType="1"/>
          </p:cNvSpPr>
          <p:nvPr/>
        </p:nvSpPr>
        <p:spPr bwMode="auto">
          <a:xfrm flipV="1">
            <a:off x="1905000" y="5410200"/>
            <a:ext cx="533400" cy="381000"/>
          </a:xfrm>
          <a:prstGeom prst="line">
            <a:avLst/>
          </a:prstGeom>
          <a:noFill/>
          <a:ln w="9525">
            <a:solidFill>
              <a:schemeClr val="tx1"/>
            </a:solidFill>
            <a:round/>
            <a:headEnd/>
            <a:tailEnd type="triangle" w="med" len="med"/>
          </a:ln>
          <a:effectLst/>
        </p:spPr>
        <p:txBody>
          <a:bodyPr/>
          <a:lstStyle/>
          <a:p>
            <a:endParaRPr lang="en-US"/>
          </a:p>
        </p:txBody>
      </p:sp>
      <p:sp>
        <p:nvSpPr>
          <p:cNvPr id="38964" name="Text Box 52"/>
          <p:cNvSpPr txBox="1">
            <a:spLocks noChangeArrowheads="1"/>
          </p:cNvSpPr>
          <p:nvPr/>
        </p:nvSpPr>
        <p:spPr bwMode="auto">
          <a:xfrm>
            <a:off x="2103438" y="542925"/>
            <a:ext cx="4946650" cy="396875"/>
          </a:xfrm>
          <a:prstGeom prst="rect">
            <a:avLst/>
          </a:prstGeom>
          <a:noFill/>
          <a:ln w="9525">
            <a:noFill/>
            <a:miter lim="800000"/>
            <a:headEnd/>
            <a:tailEnd/>
          </a:ln>
          <a:effectLst/>
        </p:spPr>
        <p:txBody>
          <a:bodyPr wrap="none">
            <a:spAutoFit/>
          </a:bodyPr>
          <a:lstStyle/>
          <a:p>
            <a:r>
              <a:rPr lang="en-US" sz="2000" b="1">
                <a:solidFill>
                  <a:schemeClr val="accent2"/>
                </a:solidFill>
              </a:rPr>
              <a:t>A set up with the resistive chain divider</a:t>
            </a:r>
          </a:p>
        </p:txBody>
      </p:sp>
      <p:sp>
        <p:nvSpPr>
          <p:cNvPr id="38965" name="Rectangle 53"/>
          <p:cNvSpPr>
            <a:spLocks noChangeArrowheads="1"/>
          </p:cNvSpPr>
          <p:nvPr/>
        </p:nvSpPr>
        <p:spPr bwMode="auto">
          <a:xfrm>
            <a:off x="900113" y="2852738"/>
            <a:ext cx="215900" cy="431800"/>
          </a:xfrm>
          <a:prstGeom prst="rect">
            <a:avLst/>
          </a:prstGeom>
          <a:solidFill>
            <a:srgbClr val="F2B3AC"/>
          </a:solidFill>
          <a:ln w="9525">
            <a:solidFill>
              <a:schemeClr val="tx1"/>
            </a:solidFill>
            <a:miter lim="800000"/>
            <a:headEnd/>
            <a:tailEnd/>
          </a:ln>
          <a:effectLst/>
        </p:spPr>
        <p:txBody>
          <a:bodyPr wrap="none" anchor="ctr"/>
          <a:lstStyle/>
          <a:p>
            <a:endParaRPr lang="en-US"/>
          </a:p>
        </p:txBody>
      </p:sp>
      <p:sp>
        <p:nvSpPr>
          <p:cNvPr id="38966" name="Text Box 54"/>
          <p:cNvSpPr txBox="1">
            <a:spLocks noChangeArrowheads="1"/>
          </p:cNvSpPr>
          <p:nvPr/>
        </p:nvSpPr>
        <p:spPr bwMode="auto">
          <a:xfrm>
            <a:off x="158750" y="2873375"/>
            <a:ext cx="619125" cy="366713"/>
          </a:xfrm>
          <a:prstGeom prst="rect">
            <a:avLst/>
          </a:prstGeom>
          <a:noFill/>
          <a:ln w="9525">
            <a:noFill/>
            <a:miter lim="800000"/>
            <a:headEnd/>
            <a:tailEnd/>
          </a:ln>
          <a:effectLst/>
        </p:spPr>
        <p:txBody>
          <a:bodyPr wrap="none">
            <a:spAutoFit/>
          </a:bodyPr>
          <a:lstStyle/>
          <a:p>
            <a:r>
              <a:rPr lang="en-US" baseline="30000">
                <a:solidFill>
                  <a:srgbClr val="D60093"/>
                </a:solidFill>
              </a:rPr>
              <a:t>55</a:t>
            </a:r>
            <a:r>
              <a:rPr lang="en-US">
                <a:solidFill>
                  <a:srgbClr val="D60093"/>
                </a:solidFill>
              </a:rPr>
              <a:t>Fe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p:cNvPicPr>
            <a:picLocks noChangeAspect="1" noChangeArrowheads="1"/>
          </p:cNvPicPr>
          <p:nvPr/>
        </p:nvPicPr>
        <p:blipFill>
          <a:blip r:embed="rId2" cstate="print"/>
          <a:srcRect/>
          <a:stretch>
            <a:fillRect/>
          </a:stretch>
        </p:blipFill>
        <p:spPr bwMode="auto">
          <a:xfrm>
            <a:off x="468313" y="4005263"/>
            <a:ext cx="3240087" cy="2303462"/>
          </a:xfrm>
          <a:prstGeom prst="rect">
            <a:avLst/>
          </a:prstGeom>
          <a:noFill/>
          <a:ln w="9525">
            <a:noFill/>
            <a:miter lim="800000"/>
            <a:headEnd/>
            <a:tailEnd/>
          </a:ln>
        </p:spPr>
      </p:pic>
      <p:sp>
        <p:nvSpPr>
          <p:cNvPr id="19458" name="Text Box 3"/>
          <p:cNvSpPr txBox="1">
            <a:spLocks noChangeArrowheads="1"/>
          </p:cNvSpPr>
          <p:nvPr/>
        </p:nvSpPr>
        <p:spPr bwMode="auto">
          <a:xfrm>
            <a:off x="6351588" y="1647825"/>
            <a:ext cx="184150" cy="366713"/>
          </a:xfrm>
          <a:prstGeom prst="rect">
            <a:avLst/>
          </a:prstGeom>
          <a:noFill/>
          <a:ln w="9525">
            <a:noFill/>
            <a:miter lim="800000"/>
            <a:headEnd/>
            <a:tailEnd/>
          </a:ln>
        </p:spPr>
        <p:txBody>
          <a:bodyPr wrap="none">
            <a:spAutoFit/>
          </a:bodyPr>
          <a:lstStyle/>
          <a:p>
            <a:endParaRPr lang="en-US">
              <a:latin typeface="Calibri" pitchFamily="34" charset="0"/>
            </a:endParaRPr>
          </a:p>
        </p:txBody>
      </p:sp>
      <p:pic>
        <p:nvPicPr>
          <p:cNvPr id="19459" name="Picture 4"/>
          <p:cNvPicPr>
            <a:picLocks noChangeAspect="1" noChangeArrowheads="1"/>
          </p:cNvPicPr>
          <p:nvPr/>
        </p:nvPicPr>
        <p:blipFill>
          <a:blip r:embed="rId3" cstate="print"/>
          <a:srcRect/>
          <a:stretch>
            <a:fillRect/>
          </a:stretch>
        </p:blipFill>
        <p:spPr bwMode="auto">
          <a:xfrm>
            <a:off x="0" y="576263"/>
            <a:ext cx="5715000" cy="3068637"/>
          </a:xfrm>
          <a:prstGeom prst="rect">
            <a:avLst/>
          </a:prstGeom>
          <a:noFill/>
          <a:ln w="9525">
            <a:noFill/>
            <a:miter lim="800000"/>
            <a:headEnd/>
            <a:tailEnd/>
          </a:ln>
        </p:spPr>
      </p:pic>
      <p:pic>
        <p:nvPicPr>
          <p:cNvPr id="19460" name="Picture 5"/>
          <p:cNvPicPr>
            <a:picLocks noChangeAspect="1" noChangeArrowheads="1"/>
          </p:cNvPicPr>
          <p:nvPr/>
        </p:nvPicPr>
        <p:blipFill>
          <a:blip r:embed="rId4" cstate="print"/>
          <a:srcRect/>
          <a:stretch>
            <a:fillRect/>
          </a:stretch>
        </p:blipFill>
        <p:spPr bwMode="auto">
          <a:xfrm>
            <a:off x="4246563" y="3860800"/>
            <a:ext cx="4429125" cy="2881313"/>
          </a:xfrm>
          <a:prstGeom prst="rect">
            <a:avLst/>
          </a:prstGeom>
          <a:noFill/>
          <a:ln w="9525">
            <a:noFill/>
            <a:miter lim="800000"/>
            <a:headEnd/>
            <a:tailEnd/>
          </a:ln>
        </p:spPr>
      </p:pic>
      <p:sp>
        <p:nvSpPr>
          <p:cNvPr id="19461" name="Text Box 6"/>
          <p:cNvSpPr txBox="1">
            <a:spLocks noChangeArrowheads="1"/>
          </p:cNvSpPr>
          <p:nvPr/>
        </p:nvSpPr>
        <p:spPr bwMode="auto">
          <a:xfrm>
            <a:off x="1763713" y="-7938"/>
            <a:ext cx="7505700" cy="366713"/>
          </a:xfrm>
          <a:prstGeom prst="rect">
            <a:avLst/>
          </a:prstGeom>
          <a:noFill/>
          <a:ln w="9525">
            <a:noFill/>
            <a:miter lim="800000"/>
            <a:headEnd/>
            <a:tailEnd/>
          </a:ln>
        </p:spPr>
        <p:txBody>
          <a:bodyPr wrap="none">
            <a:spAutoFit/>
          </a:bodyPr>
          <a:lstStyle/>
          <a:p>
            <a:r>
              <a:rPr lang="en-US" b="1">
                <a:solidFill>
                  <a:srgbClr val="993300"/>
                </a:solidFill>
                <a:latin typeface="Calibri" pitchFamily="34" charset="0"/>
              </a:rPr>
              <a:t>Commercially available Rn detectors are very expensive </a:t>
            </a:r>
            <a:r>
              <a:rPr lang="en-US" b="1">
                <a:solidFill>
                  <a:srgbClr val="993300"/>
                </a:solidFill>
                <a:latin typeface="Calibri" pitchFamily="34" charset="0"/>
                <a:cs typeface="Arial" charset="0"/>
              </a:rPr>
              <a:t>~1000Euro</a:t>
            </a:r>
          </a:p>
        </p:txBody>
      </p:sp>
      <p:sp>
        <p:nvSpPr>
          <p:cNvPr id="19462" name="Text Box 7"/>
          <p:cNvSpPr txBox="1">
            <a:spLocks noChangeArrowheads="1"/>
          </p:cNvSpPr>
          <p:nvPr/>
        </p:nvSpPr>
        <p:spPr bwMode="auto">
          <a:xfrm>
            <a:off x="1095375" y="6524625"/>
            <a:ext cx="1120775" cy="304800"/>
          </a:xfrm>
          <a:prstGeom prst="rect">
            <a:avLst/>
          </a:prstGeom>
          <a:noFill/>
          <a:ln w="9525">
            <a:noFill/>
            <a:miter lim="800000"/>
            <a:headEnd/>
            <a:tailEnd/>
          </a:ln>
        </p:spPr>
        <p:txBody>
          <a:bodyPr wrap="none">
            <a:spAutoFit/>
          </a:bodyPr>
          <a:lstStyle/>
          <a:p>
            <a:r>
              <a:rPr lang="en-US" sz="1400">
                <a:latin typeface="Calibri" pitchFamily="34" charset="0"/>
              </a:rPr>
              <a:t>Atmos 12px</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Freeform 4" descr="Sphere"/>
          <p:cNvSpPr>
            <a:spLocks/>
          </p:cNvSpPr>
          <p:nvPr/>
        </p:nvSpPr>
        <p:spPr bwMode="auto">
          <a:xfrm>
            <a:off x="625475" y="1436688"/>
            <a:ext cx="2743200" cy="2601912"/>
          </a:xfrm>
          <a:custGeom>
            <a:avLst/>
            <a:gdLst>
              <a:gd name="T0" fmla="*/ 311429126 w 1319"/>
              <a:gd name="T1" fmla="*/ 544096545 h 1262"/>
              <a:gd name="T2" fmla="*/ 194642407 w 1319"/>
              <a:gd name="T3" fmla="*/ 2147483647 h 1262"/>
              <a:gd name="T4" fmla="*/ 510395282 w 1319"/>
              <a:gd name="T5" fmla="*/ 2147483647 h 1262"/>
              <a:gd name="T6" fmla="*/ 2147483647 w 1319"/>
              <a:gd name="T7" fmla="*/ 2147483647 h 1262"/>
              <a:gd name="T8" fmla="*/ 2147483647 w 1319"/>
              <a:gd name="T9" fmla="*/ 391070238 h 1262"/>
              <a:gd name="T10" fmla="*/ 2147483647 w 1319"/>
              <a:gd name="T11" fmla="*/ 310305848 h 1262"/>
              <a:gd name="T12" fmla="*/ 2147483647 w 1319"/>
              <a:gd name="T13" fmla="*/ 76513122 h 1262"/>
              <a:gd name="T14" fmla="*/ 2147483647 w 1319"/>
              <a:gd name="T15" fmla="*/ 0 h 1262"/>
              <a:gd name="T16" fmla="*/ 2147483647 w 1319"/>
              <a:gd name="T17" fmla="*/ 119021997 h 1262"/>
              <a:gd name="T18" fmla="*/ 1025116458 w 1319"/>
              <a:gd name="T19" fmla="*/ 76513122 h 1262"/>
              <a:gd name="T20" fmla="*/ 787221418 w 1319"/>
              <a:gd name="T21" fmla="*/ 157277543 h 1262"/>
              <a:gd name="T22" fmla="*/ 549324297 w 1319"/>
              <a:gd name="T23" fmla="*/ 348561362 h 1262"/>
              <a:gd name="T24" fmla="*/ 311429126 w 1319"/>
              <a:gd name="T25" fmla="*/ 429325751 h 1262"/>
              <a:gd name="T26" fmla="*/ 311429126 w 1319"/>
              <a:gd name="T27" fmla="*/ 544096545 h 12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19"/>
              <a:gd name="T43" fmla="*/ 0 h 1262"/>
              <a:gd name="T44" fmla="*/ 1319 w 1319"/>
              <a:gd name="T45" fmla="*/ 1262 h 126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19" h="1262">
                <a:moveTo>
                  <a:pt x="72" y="128"/>
                </a:moveTo>
                <a:cubicBezTo>
                  <a:pt x="0" y="352"/>
                  <a:pt x="74" y="598"/>
                  <a:pt x="45" y="832"/>
                </a:cubicBezTo>
                <a:cubicBezTo>
                  <a:pt x="56" y="1051"/>
                  <a:pt x="8" y="987"/>
                  <a:pt x="118" y="1042"/>
                </a:cubicBezTo>
                <a:cubicBezTo>
                  <a:pt x="444" y="1039"/>
                  <a:pt x="864" y="1262"/>
                  <a:pt x="1096" y="1033"/>
                </a:cubicBezTo>
                <a:cubicBezTo>
                  <a:pt x="1319" y="812"/>
                  <a:pt x="1099" y="405"/>
                  <a:pt x="1078" y="92"/>
                </a:cubicBezTo>
                <a:cubicBezTo>
                  <a:pt x="1076" y="67"/>
                  <a:pt x="1027" y="85"/>
                  <a:pt x="1005" y="73"/>
                </a:cubicBezTo>
                <a:cubicBezTo>
                  <a:pt x="976" y="57"/>
                  <a:pt x="954" y="28"/>
                  <a:pt x="923" y="18"/>
                </a:cubicBezTo>
                <a:cubicBezTo>
                  <a:pt x="905" y="12"/>
                  <a:pt x="868" y="0"/>
                  <a:pt x="868" y="0"/>
                </a:cubicBezTo>
                <a:cubicBezTo>
                  <a:pt x="782" y="6"/>
                  <a:pt x="755" y="9"/>
                  <a:pt x="685" y="28"/>
                </a:cubicBezTo>
                <a:cubicBezTo>
                  <a:pt x="490" y="7"/>
                  <a:pt x="534" y="10"/>
                  <a:pt x="237" y="18"/>
                </a:cubicBezTo>
                <a:cubicBezTo>
                  <a:pt x="219" y="25"/>
                  <a:pt x="198" y="26"/>
                  <a:pt x="182" y="37"/>
                </a:cubicBezTo>
                <a:cubicBezTo>
                  <a:pt x="105" y="87"/>
                  <a:pt x="202" y="44"/>
                  <a:pt x="127" y="82"/>
                </a:cubicBezTo>
                <a:cubicBezTo>
                  <a:pt x="110" y="91"/>
                  <a:pt x="84" y="86"/>
                  <a:pt x="72" y="101"/>
                </a:cubicBezTo>
                <a:cubicBezTo>
                  <a:pt x="66" y="108"/>
                  <a:pt x="72" y="119"/>
                  <a:pt x="72" y="128"/>
                </a:cubicBezTo>
                <a:close/>
              </a:path>
            </a:pathLst>
          </a:custGeom>
          <a:pattFill prst="sphere">
            <a:fgClr>
              <a:srgbClr val="C4AAB1"/>
            </a:fgClr>
            <a:bgClr>
              <a:schemeClr val="bg1"/>
            </a:bgClr>
          </a:pattFill>
          <a:ln w="9525">
            <a:solidFill>
              <a:schemeClr val="tx1"/>
            </a:solidFill>
            <a:round/>
            <a:headEnd/>
            <a:tailEnd/>
          </a:ln>
        </p:spPr>
        <p:txBody>
          <a:bodyPr/>
          <a:lstStyle/>
          <a:p>
            <a:endParaRPr lang="en-US"/>
          </a:p>
        </p:txBody>
      </p:sp>
      <p:sp>
        <p:nvSpPr>
          <p:cNvPr id="16386" name="Freeform 6"/>
          <p:cNvSpPr>
            <a:spLocks/>
          </p:cNvSpPr>
          <p:nvPr/>
        </p:nvSpPr>
        <p:spPr bwMode="auto">
          <a:xfrm>
            <a:off x="1089025" y="1898650"/>
            <a:ext cx="515938" cy="430213"/>
          </a:xfrm>
          <a:custGeom>
            <a:avLst/>
            <a:gdLst>
              <a:gd name="T0" fmla="*/ 12601586 w 325"/>
              <a:gd name="T1" fmla="*/ 153730484 h 271"/>
              <a:gd name="T2" fmla="*/ 83166024 w 325"/>
              <a:gd name="T3" fmla="*/ 521673707 h 271"/>
              <a:gd name="T4" fmla="*/ 267136820 w 325"/>
              <a:gd name="T5" fmla="*/ 614918761 h 271"/>
              <a:gd name="T6" fmla="*/ 819052260 w 325"/>
              <a:gd name="T7" fmla="*/ 408265702 h 271"/>
              <a:gd name="T8" fmla="*/ 612399324 w 325"/>
              <a:gd name="T9" fmla="*/ 292338432 h 271"/>
              <a:gd name="T10" fmla="*/ 335181873 w 325"/>
              <a:gd name="T11" fmla="*/ 108367639 h 271"/>
              <a:gd name="T12" fmla="*/ 12601586 w 325"/>
              <a:gd name="T13" fmla="*/ 153730484 h 271"/>
              <a:gd name="T14" fmla="*/ 0 60000 65536"/>
              <a:gd name="T15" fmla="*/ 0 60000 65536"/>
              <a:gd name="T16" fmla="*/ 0 60000 65536"/>
              <a:gd name="T17" fmla="*/ 0 60000 65536"/>
              <a:gd name="T18" fmla="*/ 0 60000 65536"/>
              <a:gd name="T19" fmla="*/ 0 60000 65536"/>
              <a:gd name="T20" fmla="*/ 0 60000 65536"/>
              <a:gd name="T21" fmla="*/ 0 w 325"/>
              <a:gd name="T22" fmla="*/ 0 h 271"/>
              <a:gd name="T23" fmla="*/ 325 w 325"/>
              <a:gd name="T24" fmla="*/ 271 h 2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5" h="271">
                <a:moveTo>
                  <a:pt x="5" y="61"/>
                </a:moveTo>
                <a:cubicBezTo>
                  <a:pt x="51" y="130"/>
                  <a:pt x="0" y="44"/>
                  <a:pt x="33" y="207"/>
                </a:cubicBezTo>
                <a:cubicBezTo>
                  <a:pt x="38" y="234"/>
                  <a:pt x="106" y="244"/>
                  <a:pt x="106" y="244"/>
                </a:cubicBezTo>
                <a:cubicBezTo>
                  <a:pt x="236" y="237"/>
                  <a:pt x="289" y="271"/>
                  <a:pt x="325" y="162"/>
                </a:cubicBezTo>
                <a:cubicBezTo>
                  <a:pt x="309" y="112"/>
                  <a:pt x="287" y="131"/>
                  <a:pt x="243" y="116"/>
                </a:cubicBezTo>
                <a:cubicBezTo>
                  <a:pt x="215" y="72"/>
                  <a:pt x="181" y="55"/>
                  <a:pt x="133" y="43"/>
                </a:cubicBezTo>
                <a:cubicBezTo>
                  <a:pt x="93" y="0"/>
                  <a:pt x="35" y="16"/>
                  <a:pt x="5" y="61"/>
                </a:cubicBezTo>
                <a:close/>
              </a:path>
            </a:pathLst>
          </a:custGeom>
          <a:solidFill>
            <a:schemeClr val="bg1"/>
          </a:solidFill>
          <a:ln w="9525">
            <a:solidFill>
              <a:schemeClr val="tx1"/>
            </a:solidFill>
            <a:round/>
            <a:headEnd/>
            <a:tailEnd/>
          </a:ln>
        </p:spPr>
        <p:txBody>
          <a:bodyPr/>
          <a:lstStyle/>
          <a:p>
            <a:endParaRPr lang="en-US"/>
          </a:p>
        </p:txBody>
      </p:sp>
      <p:sp>
        <p:nvSpPr>
          <p:cNvPr id="16387" name="Freeform 7"/>
          <p:cNvSpPr>
            <a:spLocks/>
          </p:cNvSpPr>
          <p:nvPr/>
        </p:nvSpPr>
        <p:spPr bwMode="auto">
          <a:xfrm>
            <a:off x="2038350" y="2701925"/>
            <a:ext cx="746125" cy="682625"/>
          </a:xfrm>
          <a:custGeom>
            <a:avLst/>
            <a:gdLst>
              <a:gd name="T0" fmla="*/ 27722518 w 470"/>
              <a:gd name="T1" fmla="*/ 468749128 h 430"/>
              <a:gd name="T2" fmla="*/ 2520950 w 470"/>
              <a:gd name="T3" fmla="*/ 607356889 h 430"/>
              <a:gd name="T4" fmla="*/ 27722518 w 470"/>
              <a:gd name="T5" fmla="*/ 907256389 h 430"/>
              <a:gd name="T6" fmla="*/ 95765937 w 470"/>
              <a:gd name="T7" fmla="*/ 929938583 h 430"/>
              <a:gd name="T8" fmla="*/ 395665321 w 470"/>
              <a:gd name="T9" fmla="*/ 1020664182 h 430"/>
              <a:gd name="T10" fmla="*/ 441028221 w 470"/>
              <a:gd name="T11" fmla="*/ 1068546344 h 430"/>
              <a:gd name="T12" fmla="*/ 947578901 w 470"/>
              <a:gd name="T13" fmla="*/ 975301383 h 430"/>
              <a:gd name="T14" fmla="*/ 924898294 w 470"/>
              <a:gd name="T15" fmla="*/ 352821874 h 430"/>
              <a:gd name="T16" fmla="*/ 602316592 w 470"/>
              <a:gd name="T17" fmla="*/ 75604691 h 430"/>
              <a:gd name="T18" fmla="*/ 418346027 w 470"/>
              <a:gd name="T19" fmla="*/ 30241879 h 430"/>
              <a:gd name="T20" fmla="*/ 50403124 w 470"/>
              <a:gd name="T21" fmla="*/ 168851264 h 430"/>
              <a:gd name="T22" fmla="*/ 27722518 w 470"/>
              <a:gd name="T23" fmla="*/ 468749128 h 4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0"/>
              <a:gd name="T37" fmla="*/ 0 h 430"/>
              <a:gd name="T38" fmla="*/ 470 w 470"/>
              <a:gd name="T39" fmla="*/ 430 h 4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0" h="430">
                <a:moveTo>
                  <a:pt x="11" y="186"/>
                </a:moveTo>
                <a:cubicBezTo>
                  <a:pt x="8" y="204"/>
                  <a:pt x="1" y="222"/>
                  <a:pt x="1" y="241"/>
                </a:cubicBezTo>
                <a:cubicBezTo>
                  <a:pt x="1" y="281"/>
                  <a:pt x="0" y="322"/>
                  <a:pt x="11" y="360"/>
                </a:cubicBezTo>
                <a:cubicBezTo>
                  <a:pt x="14" y="369"/>
                  <a:pt x="29" y="365"/>
                  <a:pt x="38" y="369"/>
                </a:cubicBezTo>
                <a:cubicBezTo>
                  <a:pt x="78" y="386"/>
                  <a:pt x="115" y="395"/>
                  <a:pt x="157" y="405"/>
                </a:cubicBezTo>
                <a:cubicBezTo>
                  <a:pt x="163" y="411"/>
                  <a:pt x="166" y="423"/>
                  <a:pt x="175" y="424"/>
                </a:cubicBezTo>
                <a:cubicBezTo>
                  <a:pt x="242" y="430"/>
                  <a:pt x="311" y="400"/>
                  <a:pt x="376" y="387"/>
                </a:cubicBezTo>
                <a:cubicBezTo>
                  <a:pt x="470" y="327"/>
                  <a:pt x="455" y="196"/>
                  <a:pt x="367" y="140"/>
                </a:cubicBezTo>
                <a:cubicBezTo>
                  <a:pt x="336" y="94"/>
                  <a:pt x="285" y="61"/>
                  <a:pt x="239" y="30"/>
                </a:cubicBezTo>
                <a:cubicBezTo>
                  <a:pt x="218" y="16"/>
                  <a:pt x="166" y="12"/>
                  <a:pt x="166" y="12"/>
                </a:cubicBezTo>
                <a:cubicBezTo>
                  <a:pt x="59" y="21"/>
                  <a:pt x="64" y="0"/>
                  <a:pt x="20" y="67"/>
                </a:cubicBezTo>
                <a:cubicBezTo>
                  <a:pt x="10" y="174"/>
                  <a:pt x="11" y="134"/>
                  <a:pt x="11" y="186"/>
                </a:cubicBezTo>
                <a:close/>
              </a:path>
            </a:pathLst>
          </a:custGeom>
          <a:solidFill>
            <a:schemeClr val="bg1"/>
          </a:solidFill>
          <a:ln w="9525">
            <a:solidFill>
              <a:schemeClr val="tx1"/>
            </a:solidFill>
            <a:round/>
            <a:headEnd/>
            <a:tailEnd/>
          </a:ln>
        </p:spPr>
        <p:txBody>
          <a:bodyPr/>
          <a:lstStyle/>
          <a:p>
            <a:endParaRPr lang="en-US"/>
          </a:p>
        </p:txBody>
      </p:sp>
      <p:sp>
        <p:nvSpPr>
          <p:cNvPr id="16388" name="Freeform 8"/>
          <p:cNvSpPr>
            <a:spLocks/>
          </p:cNvSpPr>
          <p:nvPr/>
        </p:nvSpPr>
        <p:spPr bwMode="auto">
          <a:xfrm>
            <a:off x="2016125" y="3025775"/>
            <a:ext cx="725488" cy="368300"/>
          </a:xfrm>
          <a:custGeom>
            <a:avLst/>
            <a:gdLst>
              <a:gd name="T0" fmla="*/ 37803166 w 457"/>
              <a:gd name="T1" fmla="*/ 93246575 h 232"/>
              <a:gd name="T2" fmla="*/ 1121471195 w 457"/>
              <a:gd name="T3" fmla="*/ 93246575 h 232"/>
              <a:gd name="T4" fmla="*/ 1098788986 w 457"/>
              <a:gd name="T5" fmla="*/ 183972201 h 232"/>
              <a:gd name="T6" fmla="*/ 798890861 w 457"/>
              <a:gd name="T7" fmla="*/ 529232872 h 232"/>
              <a:gd name="T8" fmla="*/ 131048230 w 457"/>
              <a:gd name="T9" fmla="*/ 393144371 h 232"/>
              <a:gd name="T10" fmla="*/ 37803166 w 457"/>
              <a:gd name="T11" fmla="*/ 93246575 h 232"/>
              <a:gd name="T12" fmla="*/ 0 60000 65536"/>
              <a:gd name="T13" fmla="*/ 0 60000 65536"/>
              <a:gd name="T14" fmla="*/ 0 60000 65536"/>
              <a:gd name="T15" fmla="*/ 0 60000 65536"/>
              <a:gd name="T16" fmla="*/ 0 60000 65536"/>
              <a:gd name="T17" fmla="*/ 0 60000 65536"/>
              <a:gd name="T18" fmla="*/ 0 w 457"/>
              <a:gd name="T19" fmla="*/ 0 h 232"/>
              <a:gd name="T20" fmla="*/ 457 w 457"/>
              <a:gd name="T21" fmla="*/ 232 h 232"/>
            </a:gdLst>
            <a:ahLst/>
            <a:cxnLst>
              <a:cxn ang="T12">
                <a:pos x="T0" y="T1"/>
              </a:cxn>
              <a:cxn ang="T13">
                <a:pos x="T2" y="T3"/>
              </a:cxn>
              <a:cxn ang="T14">
                <a:pos x="T4" y="T5"/>
              </a:cxn>
              <a:cxn ang="T15">
                <a:pos x="T6" y="T7"/>
              </a:cxn>
              <a:cxn ang="T16">
                <a:pos x="T8" y="T9"/>
              </a:cxn>
              <a:cxn ang="T17">
                <a:pos x="T10" y="T11"/>
              </a:cxn>
            </a:cxnLst>
            <a:rect l="T18" t="T19" r="T20" b="T21"/>
            <a:pathLst>
              <a:path w="457" h="232">
                <a:moveTo>
                  <a:pt x="15" y="37"/>
                </a:moveTo>
                <a:cubicBezTo>
                  <a:pt x="169" y="0"/>
                  <a:pt x="145" y="2"/>
                  <a:pt x="445" y="37"/>
                </a:cubicBezTo>
                <a:cubicBezTo>
                  <a:pt x="457" y="38"/>
                  <a:pt x="442" y="62"/>
                  <a:pt x="436" y="73"/>
                </a:cubicBezTo>
                <a:cubicBezTo>
                  <a:pt x="410" y="125"/>
                  <a:pt x="372" y="192"/>
                  <a:pt x="317" y="210"/>
                </a:cubicBezTo>
                <a:cubicBezTo>
                  <a:pt x="62" y="199"/>
                  <a:pt x="166" y="232"/>
                  <a:pt x="52" y="156"/>
                </a:cubicBezTo>
                <a:cubicBezTo>
                  <a:pt x="16" y="100"/>
                  <a:pt x="0" y="111"/>
                  <a:pt x="15" y="37"/>
                </a:cubicBezTo>
                <a:close/>
              </a:path>
            </a:pathLst>
          </a:custGeom>
          <a:solidFill>
            <a:srgbClr val="BBE0E3"/>
          </a:solidFill>
          <a:ln w="9525">
            <a:solidFill>
              <a:schemeClr val="tx1"/>
            </a:solidFill>
            <a:round/>
            <a:headEnd/>
            <a:tailEnd/>
          </a:ln>
        </p:spPr>
        <p:txBody>
          <a:bodyPr/>
          <a:lstStyle/>
          <a:p>
            <a:endParaRPr lang="en-US"/>
          </a:p>
        </p:txBody>
      </p:sp>
      <p:sp>
        <p:nvSpPr>
          <p:cNvPr id="16389" name="Line 10"/>
          <p:cNvSpPr>
            <a:spLocks noChangeShapeType="1"/>
          </p:cNvSpPr>
          <p:nvPr/>
        </p:nvSpPr>
        <p:spPr bwMode="auto">
          <a:xfrm flipV="1">
            <a:off x="930275" y="2427288"/>
            <a:ext cx="304800" cy="381000"/>
          </a:xfrm>
          <a:prstGeom prst="line">
            <a:avLst/>
          </a:prstGeom>
          <a:noFill/>
          <a:ln w="9525">
            <a:solidFill>
              <a:srgbClr val="FF6600"/>
            </a:solidFill>
            <a:round/>
            <a:headEnd/>
            <a:tailEnd type="triangle" w="med" len="med"/>
          </a:ln>
        </p:spPr>
        <p:txBody>
          <a:bodyPr/>
          <a:lstStyle/>
          <a:p>
            <a:endParaRPr lang="en-US"/>
          </a:p>
        </p:txBody>
      </p:sp>
      <p:sp>
        <p:nvSpPr>
          <p:cNvPr id="16390" name="Line 11"/>
          <p:cNvSpPr>
            <a:spLocks noChangeShapeType="1"/>
          </p:cNvSpPr>
          <p:nvPr/>
        </p:nvSpPr>
        <p:spPr bwMode="auto">
          <a:xfrm>
            <a:off x="2225675" y="2046288"/>
            <a:ext cx="0" cy="0"/>
          </a:xfrm>
          <a:prstGeom prst="line">
            <a:avLst/>
          </a:prstGeom>
          <a:noFill/>
          <a:ln w="9525">
            <a:solidFill>
              <a:schemeClr val="tx1"/>
            </a:solidFill>
            <a:round/>
            <a:headEnd/>
            <a:tailEnd type="triangle" w="med" len="med"/>
          </a:ln>
        </p:spPr>
        <p:txBody>
          <a:bodyPr/>
          <a:lstStyle/>
          <a:p>
            <a:endParaRPr lang="en-US"/>
          </a:p>
        </p:txBody>
      </p:sp>
      <p:sp>
        <p:nvSpPr>
          <p:cNvPr id="16391" name="Line 12"/>
          <p:cNvSpPr>
            <a:spLocks noChangeShapeType="1"/>
          </p:cNvSpPr>
          <p:nvPr/>
        </p:nvSpPr>
        <p:spPr bwMode="auto">
          <a:xfrm flipH="1">
            <a:off x="1768475" y="2198688"/>
            <a:ext cx="381000" cy="0"/>
          </a:xfrm>
          <a:prstGeom prst="line">
            <a:avLst/>
          </a:prstGeom>
          <a:noFill/>
          <a:ln w="9525">
            <a:solidFill>
              <a:srgbClr val="FF6600"/>
            </a:solidFill>
            <a:round/>
            <a:headEnd/>
            <a:tailEnd type="triangle" w="med" len="med"/>
          </a:ln>
        </p:spPr>
        <p:txBody>
          <a:bodyPr/>
          <a:lstStyle/>
          <a:p>
            <a:endParaRPr lang="en-US"/>
          </a:p>
        </p:txBody>
      </p:sp>
      <p:sp>
        <p:nvSpPr>
          <p:cNvPr id="16392" name="Line 13"/>
          <p:cNvSpPr>
            <a:spLocks noChangeShapeType="1"/>
          </p:cNvSpPr>
          <p:nvPr/>
        </p:nvSpPr>
        <p:spPr bwMode="auto">
          <a:xfrm flipH="1">
            <a:off x="1463675" y="1665288"/>
            <a:ext cx="381000" cy="304800"/>
          </a:xfrm>
          <a:prstGeom prst="line">
            <a:avLst/>
          </a:prstGeom>
          <a:noFill/>
          <a:ln w="9525">
            <a:solidFill>
              <a:srgbClr val="FF6600"/>
            </a:solidFill>
            <a:round/>
            <a:headEnd/>
            <a:tailEnd type="triangle" w="med" len="med"/>
          </a:ln>
        </p:spPr>
        <p:txBody>
          <a:bodyPr/>
          <a:lstStyle/>
          <a:p>
            <a:endParaRPr lang="en-US"/>
          </a:p>
        </p:txBody>
      </p:sp>
      <p:sp>
        <p:nvSpPr>
          <p:cNvPr id="16393" name="Text Box 14"/>
          <p:cNvSpPr txBox="1">
            <a:spLocks noChangeArrowheads="1"/>
          </p:cNvSpPr>
          <p:nvPr/>
        </p:nvSpPr>
        <p:spPr bwMode="auto">
          <a:xfrm>
            <a:off x="1828800" y="1676400"/>
            <a:ext cx="2578100" cy="304800"/>
          </a:xfrm>
          <a:prstGeom prst="rect">
            <a:avLst/>
          </a:prstGeom>
          <a:noFill/>
          <a:ln w="9525">
            <a:noFill/>
            <a:miter lim="800000"/>
            <a:headEnd/>
            <a:tailEnd/>
          </a:ln>
        </p:spPr>
        <p:txBody>
          <a:bodyPr wrap="none">
            <a:spAutoFit/>
          </a:bodyPr>
          <a:lstStyle/>
          <a:p>
            <a:r>
              <a:rPr lang="en-US" sz="1400" b="1">
                <a:solidFill>
                  <a:srgbClr val="FF6600"/>
                </a:solidFill>
                <a:latin typeface="Calibri" pitchFamily="34" charset="0"/>
                <a:cs typeface="Arial" charset="0"/>
              </a:rPr>
              <a:t>Rn accumulation from rocks</a:t>
            </a:r>
            <a:endParaRPr lang="en-CA" sz="1400" b="1">
              <a:solidFill>
                <a:srgbClr val="FF6600"/>
              </a:solidFill>
              <a:latin typeface="Calibri" pitchFamily="34" charset="0"/>
              <a:cs typeface="Arial" charset="0"/>
            </a:endParaRPr>
          </a:p>
        </p:txBody>
      </p:sp>
      <p:sp>
        <p:nvSpPr>
          <p:cNvPr id="16394" name="Text Box 15"/>
          <p:cNvSpPr txBox="1">
            <a:spLocks noChangeArrowheads="1"/>
          </p:cNvSpPr>
          <p:nvPr/>
        </p:nvSpPr>
        <p:spPr bwMode="auto">
          <a:xfrm>
            <a:off x="381000" y="1062038"/>
            <a:ext cx="1357313" cy="304800"/>
          </a:xfrm>
          <a:prstGeom prst="rect">
            <a:avLst/>
          </a:prstGeom>
          <a:noFill/>
          <a:ln w="9525">
            <a:noFill/>
            <a:miter lim="800000"/>
            <a:headEnd/>
            <a:tailEnd/>
          </a:ln>
        </p:spPr>
        <p:txBody>
          <a:bodyPr wrap="none">
            <a:spAutoFit/>
          </a:bodyPr>
          <a:lstStyle/>
          <a:p>
            <a:r>
              <a:rPr lang="en-US" sz="1400">
                <a:latin typeface="Calibri" pitchFamily="34" charset="0"/>
                <a:cs typeface="Arial" charset="0"/>
              </a:rPr>
              <a:t>Crack or cavity</a:t>
            </a:r>
            <a:endParaRPr lang="en-CA" sz="1400">
              <a:latin typeface="Calibri" pitchFamily="34" charset="0"/>
              <a:cs typeface="Arial" charset="0"/>
            </a:endParaRPr>
          </a:p>
        </p:txBody>
      </p:sp>
      <p:sp>
        <p:nvSpPr>
          <p:cNvPr id="16395" name="Line 16"/>
          <p:cNvSpPr>
            <a:spLocks noChangeShapeType="1"/>
          </p:cNvSpPr>
          <p:nvPr/>
        </p:nvSpPr>
        <p:spPr bwMode="auto">
          <a:xfrm>
            <a:off x="854075" y="1208088"/>
            <a:ext cx="457200" cy="914400"/>
          </a:xfrm>
          <a:prstGeom prst="line">
            <a:avLst/>
          </a:prstGeom>
          <a:noFill/>
          <a:ln w="9525">
            <a:solidFill>
              <a:schemeClr val="tx1"/>
            </a:solidFill>
            <a:round/>
            <a:headEnd/>
            <a:tailEnd type="triangle" w="med" len="med"/>
          </a:ln>
        </p:spPr>
        <p:txBody>
          <a:bodyPr/>
          <a:lstStyle/>
          <a:p>
            <a:endParaRPr lang="en-US"/>
          </a:p>
        </p:txBody>
      </p:sp>
      <p:sp>
        <p:nvSpPr>
          <p:cNvPr id="16396" name="Text Box 17"/>
          <p:cNvSpPr txBox="1">
            <a:spLocks noChangeArrowheads="1"/>
          </p:cNvSpPr>
          <p:nvPr/>
        </p:nvSpPr>
        <p:spPr bwMode="auto">
          <a:xfrm>
            <a:off x="3009900" y="3505200"/>
            <a:ext cx="1257300" cy="304800"/>
          </a:xfrm>
          <a:prstGeom prst="rect">
            <a:avLst/>
          </a:prstGeom>
          <a:noFill/>
          <a:ln w="9525">
            <a:noFill/>
            <a:miter lim="800000"/>
            <a:headEnd/>
            <a:tailEnd/>
          </a:ln>
        </p:spPr>
        <p:txBody>
          <a:bodyPr wrap="none">
            <a:spAutoFit/>
          </a:bodyPr>
          <a:lstStyle/>
          <a:p>
            <a:r>
              <a:rPr lang="en-US" sz="1400">
                <a:latin typeface="Calibri" pitchFamily="34" charset="0"/>
                <a:cs typeface="Arial" charset="0"/>
              </a:rPr>
              <a:t>Ground water</a:t>
            </a:r>
            <a:endParaRPr lang="en-CA" sz="1400">
              <a:latin typeface="Calibri" pitchFamily="34" charset="0"/>
              <a:cs typeface="Arial" charset="0"/>
            </a:endParaRPr>
          </a:p>
        </p:txBody>
      </p:sp>
      <p:sp>
        <p:nvSpPr>
          <p:cNvPr id="16397" name="Line 18"/>
          <p:cNvSpPr>
            <a:spLocks noChangeShapeType="1"/>
          </p:cNvSpPr>
          <p:nvPr/>
        </p:nvSpPr>
        <p:spPr bwMode="auto">
          <a:xfrm flipV="1">
            <a:off x="1768475" y="3417888"/>
            <a:ext cx="381000" cy="228600"/>
          </a:xfrm>
          <a:prstGeom prst="line">
            <a:avLst/>
          </a:prstGeom>
          <a:noFill/>
          <a:ln w="9525">
            <a:solidFill>
              <a:srgbClr val="FF6600"/>
            </a:solidFill>
            <a:round/>
            <a:headEnd/>
            <a:tailEnd type="triangle" w="med" len="med"/>
          </a:ln>
        </p:spPr>
        <p:txBody>
          <a:bodyPr/>
          <a:lstStyle/>
          <a:p>
            <a:endParaRPr lang="en-US"/>
          </a:p>
        </p:txBody>
      </p:sp>
      <p:sp>
        <p:nvSpPr>
          <p:cNvPr id="16398" name="Line 19"/>
          <p:cNvSpPr>
            <a:spLocks noChangeShapeType="1"/>
          </p:cNvSpPr>
          <p:nvPr/>
        </p:nvSpPr>
        <p:spPr bwMode="auto">
          <a:xfrm flipH="1">
            <a:off x="2759075" y="2655888"/>
            <a:ext cx="228600" cy="228600"/>
          </a:xfrm>
          <a:prstGeom prst="line">
            <a:avLst/>
          </a:prstGeom>
          <a:noFill/>
          <a:ln w="9525">
            <a:solidFill>
              <a:srgbClr val="FF6600"/>
            </a:solidFill>
            <a:round/>
            <a:headEnd/>
            <a:tailEnd type="triangle" w="med" len="med"/>
          </a:ln>
        </p:spPr>
        <p:txBody>
          <a:bodyPr/>
          <a:lstStyle/>
          <a:p>
            <a:endParaRPr lang="en-US"/>
          </a:p>
        </p:txBody>
      </p:sp>
      <p:sp>
        <p:nvSpPr>
          <p:cNvPr id="16399" name="Line 20"/>
          <p:cNvSpPr>
            <a:spLocks noChangeShapeType="1"/>
          </p:cNvSpPr>
          <p:nvPr/>
        </p:nvSpPr>
        <p:spPr bwMode="auto">
          <a:xfrm>
            <a:off x="777875" y="2046288"/>
            <a:ext cx="304800" cy="152400"/>
          </a:xfrm>
          <a:prstGeom prst="line">
            <a:avLst/>
          </a:prstGeom>
          <a:noFill/>
          <a:ln w="9525">
            <a:solidFill>
              <a:srgbClr val="FF6600"/>
            </a:solidFill>
            <a:round/>
            <a:headEnd/>
            <a:tailEnd type="triangle" w="med" len="med"/>
          </a:ln>
        </p:spPr>
        <p:txBody>
          <a:bodyPr/>
          <a:lstStyle/>
          <a:p>
            <a:endParaRPr lang="en-US"/>
          </a:p>
        </p:txBody>
      </p:sp>
      <p:sp>
        <p:nvSpPr>
          <p:cNvPr id="16400" name="Line 21"/>
          <p:cNvSpPr>
            <a:spLocks noChangeShapeType="1"/>
          </p:cNvSpPr>
          <p:nvPr/>
        </p:nvSpPr>
        <p:spPr bwMode="auto">
          <a:xfrm>
            <a:off x="1616075" y="2960688"/>
            <a:ext cx="304800" cy="152400"/>
          </a:xfrm>
          <a:prstGeom prst="line">
            <a:avLst/>
          </a:prstGeom>
          <a:noFill/>
          <a:ln w="9525">
            <a:solidFill>
              <a:srgbClr val="FF6600"/>
            </a:solidFill>
            <a:round/>
            <a:headEnd/>
            <a:tailEnd type="triangle" w="med" len="med"/>
          </a:ln>
        </p:spPr>
        <p:txBody>
          <a:bodyPr/>
          <a:lstStyle/>
          <a:p>
            <a:endParaRPr lang="en-US"/>
          </a:p>
        </p:txBody>
      </p:sp>
      <p:sp>
        <p:nvSpPr>
          <p:cNvPr id="16401" name="Freeform 22" descr="Sphere"/>
          <p:cNvSpPr>
            <a:spLocks/>
          </p:cNvSpPr>
          <p:nvPr/>
        </p:nvSpPr>
        <p:spPr bwMode="auto">
          <a:xfrm>
            <a:off x="5076825" y="3951288"/>
            <a:ext cx="2743200" cy="2601912"/>
          </a:xfrm>
          <a:custGeom>
            <a:avLst/>
            <a:gdLst>
              <a:gd name="T0" fmla="*/ 311429126 w 1319"/>
              <a:gd name="T1" fmla="*/ 544096545 h 1262"/>
              <a:gd name="T2" fmla="*/ 194642407 w 1319"/>
              <a:gd name="T3" fmla="*/ 2147483647 h 1262"/>
              <a:gd name="T4" fmla="*/ 510395282 w 1319"/>
              <a:gd name="T5" fmla="*/ 2147483647 h 1262"/>
              <a:gd name="T6" fmla="*/ 2147483647 w 1319"/>
              <a:gd name="T7" fmla="*/ 2147483647 h 1262"/>
              <a:gd name="T8" fmla="*/ 2147483647 w 1319"/>
              <a:gd name="T9" fmla="*/ 391070238 h 1262"/>
              <a:gd name="T10" fmla="*/ 2147483647 w 1319"/>
              <a:gd name="T11" fmla="*/ 310305848 h 1262"/>
              <a:gd name="T12" fmla="*/ 2147483647 w 1319"/>
              <a:gd name="T13" fmla="*/ 76513122 h 1262"/>
              <a:gd name="T14" fmla="*/ 2147483647 w 1319"/>
              <a:gd name="T15" fmla="*/ 0 h 1262"/>
              <a:gd name="T16" fmla="*/ 2147483647 w 1319"/>
              <a:gd name="T17" fmla="*/ 119021997 h 1262"/>
              <a:gd name="T18" fmla="*/ 1025116458 w 1319"/>
              <a:gd name="T19" fmla="*/ 76513122 h 1262"/>
              <a:gd name="T20" fmla="*/ 787221418 w 1319"/>
              <a:gd name="T21" fmla="*/ 157277543 h 1262"/>
              <a:gd name="T22" fmla="*/ 549324297 w 1319"/>
              <a:gd name="T23" fmla="*/ 348561362 h 1262"/>
              <a:gd name="T24" fmla="*/ 311429126 w 1319"/>
              <a:gd name="T25" fmla="*/ 429325751 h 1262"/>
              <a:gd name="T26" fmla="*/ 311429126 w 1319"/>
              <a:gd name="T27" fmla="*/ 544096545 h 12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19"/>
              <a:gd name="T43" fmla="*/ 0 h 1262"/>
              <a:gd name="T44" fmla="*/ 1319 w 1319"/>
              <a:gd name="T45" fmla="*/ 1262 h 126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19" h="1262">
                <a:moveTo>
                  <a:pt x="72" y="128"/>
                </a:moveTo>
                <a:cubicBezTo>
                  <a:pt x="0" y="352"/>
                  <a:pt x="74" y="598"/>
                  <a:pt x="45" y="832"/>
                </a:cubicBezTo>
                <a:cubicBezTo>
                  <a:pt x="56" y="1051"/>
                  <a:pt x="8" y="987"/>
                  <a:pt x="118" y="1042"/>
                </a:cubicBezTo>
                <a:cubicBezTo>
                  <a:pt x="444" y="1039"/>
                  <a:pt x="864" y="1262"/>
                  <a:pt x="1096" y="1033"/>
                </a:cubicBezTo>
                <a:cubicBezTo>
                  <a:pt x="1319" y="812"/>
                  <a:pt x="1099" y="405"/>
                  <a:pt x="1078" y="92"/>
                </a:cubicBezTo>
                <a:cubicBezTo>
                  <a:pt x="1076" y="67"/>
                  <a:pt x="1027" y="85"/>
                  <a:pt x="1005" y="73"/>
                </a:cubicBezTo>
                <a:cubicBezTo>
                  <a:pt x="976" y="57"/>
                  <a:pt x="954" y="28"/>
                  <a:pt x="923" y="18"/>
                </a:cubicBezTo>
                <a:cubicBezTo>
                  <a:pt x="905" y="12"/>
                  <a:pt x="868" y="0"/>
                  <a:pt x="868" y="0"/>
                </a:cubicBezTo>
                <a:cubicBezTo>
                  <a:pt x="782" y="6"/>
                  <a:pt x="755" y="9"/>
                  <a:pt x="685" y="28"/>
                </a:cubicBezTo>
                <a:cubicBezTo>
                  <a:pt x="490" y="7"/>
                  <a:pt x="534" y="10"/>
                  <a:pt x="237" y="18"/>
                </a:cubicBezTo>
                <a:cubicBezTo>
                  <a:pt x="219" y="25"/>
                  <a:pt x="198" y="26"/>
                  <a:pt x="182" y="37"/>
                </a:cubicBezTo>
                <a:cubicBezTo>
                  <a:pt x="105" y="87"/>
                  <a:pt x="202" y="44"/>
                  <a:pt x="127" y="82"/>
                </a:cubicBezTo>
                <a:cubicBezTo>
                  <a:pt x="110" y="91"/>
                  <a:pt x="84" y="86"/>
                  <a:pt x="72" y="101"/>
                </a:cubicBezTo>
                <a:cubicBezTo>
                  <a:pt x="66" y="108"/>
                  <a:pt x="72" y="119"/>
                  <a:pt x="72" y="128"/>
                </a:cubicBezTo>
                <a:close/>
              </a:path>
            </a:pathLst>
          </a:custGeom>
          <a:pattFill prst="sphere">
            <a:fgClr>
              <a:srgbClr val="C4AAB1"/>
            </a:fgClr>
            <a:bgClr>
              <a:schemeClr val="bg1"/>
            </a:bgClr>
          </a:pattFill>
          <a:ln w="9525">
            <a:solidFill>
              <a:schemeClr val="tx1"/>
            </a:solidFill>
            <a:round/>
            <a:headEnd/>
            <a:tailEnd/>
          </a:ln>
        </p:spPr>
        <p:txBody>
          <a:bodyPr/>
          <a:lstStyle/>
          <a:p>
            <a:endParaRPr lang="en-US"/>
          </a:p>
        </p:txBody>
      </p:sp>
      <p:sp>
        <p:nvSpPr>
          <p:cNvPr id="16402" name="Freeform 23"/>
          <p:cNvSpPr>
            <a:spLocks/>
          </p:cNvSpPr>
          <p:nvPr/>
        </p:nvSpPr>
        <p:spPr bwMode="auto">
          <a:xfrm>
            <a:off x="5540375" y="4413250"/>
            <a:ext cx="515938" cy="430213"/>
          </a:xfrm>
          <a:custGeom>
            <a:avLst/>
            <a:gdLst>
              <a:gd name="T0" fmla="*/ 12601586 w 325"/>
              <a:gd name="T1" fmla="*/ 153730484 h 271"/>
              <a:gd name="T2" fmla="*/ 83166024 w 325"/>
              <a:gd name="T3" fmla="*/ 521673707 h 271"/>
              <a:gd name="T4" fmla="*/ 267136820 w 325"/>
              <a:gd name="T5" fmla="*/ 614918761 h 271"/>
              <a:gd name="T6" fmla="*/ 819052260 w 325"/>
              <a:gd name="T7" fmla="*/ 408265702 h 271"/>
              <a:gd name="T8" fmla="*/ 612399324 w 325"/>
              <a:gd name="T9" fmla="*/ 292338432 h 271"/>
              <a:gd name="T10" fmla="*/ 335181873 w 325"/>
              <a:gd name="T11" fmla="*/ 108367639 h 271"/>
              <a:gd name="T12" fmla="*/ 12601586 w 325"/>
              <a:gd name="T13" fmla="*/ 153730484 h 271"/>
              <a:gd name="T14" fmla="*/ 0 60000 65536"/>
              <a:gd name="T15" fmla="*/ 0 60000 65536"/>
              <a:gd name="T16" fmla="*/ 0 60000 65536"/>
              <a:gd name="T17" fmla="*/ 0 60000 65536"/>
              <a:gd name="T18" fmla="*/ 0 60000 65536"/>
              <a:gd name="T19" fmla="*/ 0 60000 65536"/>
              <a:gd name="T20" fmla="*/ 0 60000 65536"/>
              <a:gd name="T21" fmla="*/ 0 w 325"/>
              <a:gd name="T22" fmla="*/ 0 h 271"/>
              <a:gd name="T23" fmla="*/ 325 w 325"/>
              <a:gd name="T24" fmla="*/ 271 h 2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5" h="271">
                <a:moveTo>
                  <a:pt x="5" y="61"/>
                </a:moveTo>
                <a:cubicBezTo>
                  <a:pt x="51" y="130"/>
                  <a:pt x="0" y="44"/>
                  <a:pt x="33" y="207"/>
                </a:cubicBezTo>
                <a:cubicBezTo>
                  <a:pt x="38" y="234"/>
                  <a:pt x="106" y="244"/>
                  <a:pt x="106" y="244"/>
                </a:cubicBezTo>
                <a:cubicBezTo>
                  <a:pt x="236" y="237"/>
                  <a:pt x="289" y="271"/>
                  <a:pt x="325" y="162"/>
                </a:cubicBezTo>
                <a:cubicBezTo>
                  <a:pt x="309" y="112"/>
                  <a:pt x="287" y="131"/>
                  <a:pt x="243" y="116"/>
                </a:cubicBezTo>
                <a:cubicBezTo>
                  <a:pt x="215" y="72"/>
                  <a:pt x="181" y="55"/>
                  <a:pt x="133" y="43"/>
                </a:cubicBezTo>
                <a:cubicBezTo>
                  <a:pt x="93" y="0"/>
                  <a:pt x="35" y="16"/>
                  <a:pt x="5" y="61"/>
                </a:cubicBezTo>
                <a:close/>
              </a:path>
            </a:pathLst>
          </a:custGeom>
          <a:solidFill>
            <a:schemeClr val="bg1"/>
          </a:solidFill>
          <a:ln w="9525">
            <a:solidFill>
              <a:schemeClr val="tx1"/>
            </a:solidFill>
            <a:round/>
            <a:headEnd/>
            <a:tailEnd/>
          </a:ln>
        </p:spPr>
        <p:txBody>
          <a:bodyPr/>
          <a:lstStyle/>
          <a:p>
            <a:endParaRPr lang="en-US"/>
          </a:p>
        </p:txBody>
      </p:sp>
      <p:sp>
        <p:nvSpPr>
          <p:cNvPr id="16403" name="Freeform 24"/>
          <p:cNvSpPr>
            <a:spLocks/>
          </p:cNvSpPr>
          <p:nvPr/>
        </p:nvSpPr>
        <p:spPr bwMode="auto">
          <a:xfrm>
            <a:off x="6489700" y="5216525"/>
            <a:ext cx="746125" cy="682625"/>
          </a:xfrm>
          <a:custGeom>
            <a:avLst/>
            <a:gdLst>
              <a:gd name="T0" fmla="*/ 27722518 w 470"/>
              <a:gd name="T1" fmla="*/ 468749128 h 430"/>
              <a:gd name="T2" fmla="*/ 2520950 w 470"/>
              <a:gd name="T3" fmla="*/ 607356889 h 430"/>
              <a:gd name="T4" fmla="*/ 27722518 w 470"/>
              <a:gd name="T5" fmla="*/ 907256389 h 430"/>
              <a:gd name="T6" fmla="*/ 95765937 w 470"/>
              <a:gd name="T7" fmla="*/ 929938583 h 430"/>
              <a:gd name="T8" fmla="*/ 395665321 w 470"/>
              <a:gd name="T9" fmla="*/ 1020664182 h 430"/>
              <a:gd name="T10" fmla="*/ 441028221 w 470"/>
              <a:gd name="T11" fmla="*/ 1068546344 h 430"/>
              <a:gd name="T12" fmla="*/ 947578901 w 470"/>
              <a:gd name="T13" fmla="*/ 975301383 h 430"/>
              <a:gd name="T14" fmla="*/ 924898294 w 470"/>
              <a:gd name="T15" fmla="*/ 352821874 h 430"/>
              <a:gd name="T16" fmla="*/ 602316592 w 470"/>
              <a:gd name="T17" fmla="*/ 75604691 h 430"/>
              <a:gd name="T18" fmla="*/ 418346027 w 470"/>
              <a:gd name="T19" fmla="*/ 30241879 h 430"/>
              <a:gd name="T20" fmla="*/ 50403124 w 470"/>
              <a:gd name="T21" fmla="*/ 168851264 h 430"/>
              <a:gd name="T22" fmla="*/ 27722518 w 470"/>
              <a:gd name="T23" fmla="*/ 468749128 h 4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0"/>
              <a:gd name="T37" fmla="*/ 0 h 430"/>
              <a:gd name="T38" fmla="*/ 470 w 470"/>
              <a:gd name="T39" fmla="*/ 430 h 4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0" h="430">
                <a:moveTo>
                  <a:pt x="11" y="186"/>
                </a:moveTo>
                <a:cubicBezTo>
                  <a:pt x="8" y="204"/>
                  <a:pt x="1" y="222"/>
                  <a:pt x="1" y="241"/>
                </a:cubicBezTo>
                <a:cubicBezTo>
                  <a:pt x="1" y="281"/>
                  <a:pt x="0" y="322"/>
                  <a:pt x="11" y="360"/>
                </a:cubicBezTo>
                <a:cubicBezTo>
                  <a:pt x="14" y="369"/>
                  <a:pt x="29" y="365"/>
                  <a:pt x="38" y="369"/>
                </a:cubicBezTo>
                <a:cubicBezTo>
                  <a:pt x="78" y="386"/>
                  <a:pt x="115" y="395"/>
                  <a:pt x="157" y="405"/>
                </a:cubicBezTo>
                <a:cubicBezTo>
                  <a:pt x="163" y="411"/>
                  <a:pt x="166" y="423"/>
                  <a:pt x="175" y="424"/>
                </a:cubicBezTo>
                <a:cubicBezTo>
                  <a:pt x="242" y="430"/>
                  <a:pt x="311" y="400"/>
                  <a:pt x="376" y="387"/>
                </a:cubicBezTo>
                <a:cubicBezTo>
                  <a:pt x="470" y="327"/>
                  <a:pt x="455" y="196"/>
                  <a:pt x="367" y="140"/>
                </a:cubicBezTo>
                <a:cubicBezTo>
                  <a:pt x="336" y="94"/>
                  <a:pt x="285" y="61"/>
                  <a:pt x="239" y="30"/>
                </a:cubicBezTo>
                <a:cubicBezTo>
                  <a:pt x="218" y="16"/>
                  <a:pt x="166" y="12"/>
                  <a:pt x="166" y="12"/>
                </a:cubicBezTo>
                <a:cubicBezTo>
                  <a:pt x="59" y="21"/>
                  <a:pt x="64" y="0"/>
                  <a:pt x="20" y="67"/>
                </a:cubicBezTo>
                <a:cubicBezTo>
                  <a:pt x="10" y="174"/>
                  <a:pt x="11" y="134"/>
                  <a:pt x="11" y="186"/>
                </a:cubicBezTo>
                <a:close/>
              </a:path>
            </a:pathLst>
          </a:custGeom>
          <a:solidFill>
            <a:schemeClr val="bg1"/>
          </a:solidFill>
          <a:ln w="9525">
            <a:solidFill>
              <a:schemeClr val="tx1"/>
            </a:solidFill>
            <a:round/>
            <a:headEnd/>
            <a:tailEnd/>
          </a:ln>
        </p:spPr>
        <p:txBody>
          <a:bodyPr/>
          <a:lstStyle/>
          <a:p>
            <a:endParaRPr lang="en-US"/>
          </a:p>
        </p:txBody>
      </p:sp>
      <p:sp>
        <p:nvSpPr>
          <p:cNvPr id="16404" name="Freeform 25"/>
          <p:cNvSpPr>
            <a:spLocks/>
          </p:cNvSpPr>
          <p:nvPr/>
        </p:nvSpPr>
        <p:spPr bwMode="auto">
          <a:xfrm>
            <a:off x="6467475" y="5540375"/>
            <a:ext cx="725488" cy="368300"/>
          </a:xfrm>
          <a:custGeom>
            <a:avLst/>
            <a:gdLst>
              <a:gd name="T0" fmla="*/ 37803166 w 457"/>
              <a:gd name="T1" fmla="*/ 93246575 h 232"/>
              <a:gd name="T2" fmla="*/ 1121471195 w 457"/>
              <a:gd name="T3" fmla="*/ 93246575 h 232"/>
              <a:gd name="T4" fmla="*/ 1098788986 w 457"/>
              <a:gd name="T5" fmla="*/ 183972201 h 232"/>
              <a:gd name="T6" fmla="*/ 798890861 w 457"/>
              <a:gd name="T7" fmla="*/ 529232872 h 232"/>
              <a:gd name="T8" fmla="*/ 131048230 w 457"/>
              <a:gd name="T9" fmla="*/ 393144371 h 232"/>
              <a:gd name="T10" fmla="*/ 37803166 w 457"/>
              <a:gd name="T11" fmla="*/ 93246575 h 232"/>
              <a:gd name="T12" fmla="*/ 0 60000 65536"/>
              <a:gd name="T13" fmla="*/ 0 60000 65536"/>
              <a:gd name="T14" fmla="*/ 0 60000 65536"/>
              <a:gd name="T15" fmla="*/ 0 60000 65536"/>
              <a:gd name="T16" fmla="*/ 0 60000 65536"/>
              <a:gd name="T17" fmla="*/ 0 60000 65536"/>
              <a:gd name="T18" fmla="*/ 0 w 457"/>
              <a:gd name="T19" fmla="*/ 0 h 232"/>
              <a:gd name="T20" fmla="*/ 457 w 457"/>
              <a:gd name="T21" fmla="*/ 232 h 232"/>
            </a:gdLst>
            <a:ahLst/>
            <a:cxnLst>
              <a:cxn ang="T12">
                <a:pos x="T0" y="T1"/>
              </a:cxn>
              <a:cxn ang="T13">
                <a:pos x="T2" y="T3"/>
              </a:cxn>
              <a:cxn ang="T14">
                <a:pos x="T4" y="T5"/>
              </a:cxn>
              <a:cxn ang="T15">
                <a:pos x="T6" y="T7"/>
              </a:cxn>
              <a:cxn ang="T16">
                <a:pos x="T8" y="T9"/>
              </a:cxn>
              <a:cxn ang="T17">
                <a:pos x="T10" y="T11"/>
              </a:cxn>
            </a:cxnLst>
            <a:rect l="T18" t="T19" r="T20" b="T21"/>
            <a:pathLst>
              <a:path w="457" h="232">
                <a:moveTo>
                  <a:pt x="15" y="37"/>
                </a:moveTo>
                <a:cubicBezTo>
                  <a:pt x="169" y="0"/>
                  <a:pt x="145" y="2"/>
                  <a:pt x="445" y="37"/>
                </a:cubicBezTo>
                <a:cubicBezTo>
                  <a:pt x="457" y="38"/>
                  <a:pt x="442" y="62"/>
                  <a:pt x="436" y="73"/>
                </a:cubicBezTo>
                <a:cubicBezTo>
                  <a:pt x="410" y="125"/>
                  <a:pt x="372" y="192"/>
                  <a:pt x="317" y="210"/>
                </a:cubicBezTo>
                <a:cubicBezTo>
                  <a:pt x="62" y="199"/>
                  <a:pt x="166" y="232"/>
                  <a:pt x="52" y="156"/>
                </a:cubicBezTo>
                <a:cubicBezTo>
                  <a:pt x="16" y="100"/>
                  <a:pt x="0" y="111"/>
                  <a:pt x="15" y="37"/>
                </a:cubicBezTo>
                <a:close/>
              </a:path>
            </a:pathLst>
          </a:custGeom>
          <a:solidFill>
            <a:srgbClr val="BBE0E3"/>
          </a:solidFill>
          <a:ln w="9525">
            <a:solidFill>
              <a:schemeClr val="tx1"/>
            </a:solidFill>
            <a:round/>
            <a:headEnd/>
            <a:tailEnd/>
          </a:ln>
        </p:spPr>
        <p:txBody>
          <a:bodyPr/>
          <a:lstStyle/>
          <a:p>
            <a:endParaRPr lang="en-US"/>
          </a:p>
        </p:txBody>
      </p:sp>
      <p:sp>
        <p:nvSpPr>
          <p:cNvPr id="16405" name="Line 26"/>
          <p:cNvSpPr>
            <a:spLocks noChangeShapeType="1"/>
          </p:cNvSpPr>
          <p:nvPr/>
        </p:nvSpPr>
        <p:spPr bwMode="auto">
          <a:xfrm flipV="1">
            <a:off x="5381625" y="4941888"/>
            <a:ext cx="304800" cy="381000"/>
          </a:xfrm>
          <a:prstGeom prst="line">
            <a:avLst/>
          </a:prstGeom>
          <a:noFill/>
          <a:ln w="9525">
            <a:solidFill>
              <a:srgbClr val="FF6600"/>
            </a:solidFill>
            <a:round/>
            <a:headEnd/>
            <a:tailEnd type="triangle" w="med" len="med"/>
          </a:ln>
        </p:spPr>
        <p:txBody>
          <a:bodyPr/>
          <a:lstStyle/>
          <a:p>
            <a:endParaRPr lang="en-US"/>
          </a:p>
        </p:txBody>
      </p:sp>
      <p:sp>
        <p:nvSpPr>
          <p:cNvPr id="16406" name="Line 27"/>
          <p:cNvSpPr>
            <a:spLocks noChangeShapeType="1"/>
          </p:cNvSpPr>
          <p:nvPr/>
        </p:nvSpPr>
        <p:spPr bwMode="auto">
          <a:xfrm>
            <a:off x="6677025" y="4560888"/>
            <a:ext cx="0" cy="0"/>
          </a:xfrm>
          <a:prstGeom prst="line">
            <a:avLst/>
          </a:prstGeom>
          <a:noFill/>
          <a:ln w="9525">
            <a:solidFill>
              <a:schemeClr val="tx1"/>
            </a:solidFill>
            <a:round/>
            <a:headEnd/>
            <a:tailEnd type="triangle" w="med" len="med"/>
          </a:ln>
        </p:spPr>
        <p:txBody>
          <a:bodyPr/>
          <a:lstStyle/>
          <a:p>
            <a:endParaRPr lang="en-US"/>
          </a:p>
        </p:txBody>
      </p:sp>
      <p:sp>
        <p:nvSpPr>
          <p:cNvPr id="16407" name="Line 28"/>
          <p:cNvSpPr>
            <a:spLocks noChangeShapeType="1"/>
          </p:cNvSpPr>
          <p:nvPr/>
        </p:nvSpPr>
        <p:spPr bwMode="auto">
          <a:xfrm flipH="1">
            <a:off x="6219825" y="4713288"/>
            <a:ext cx="381000" cy="0"/>
          </a:xfrm>
          <a:prstGeom prst="line">
            <a:avLst/>
          </a:prstGeom>
          <a:noFill/>
          <a:ln w="9525">
            <a:solidFill>
              <a:srgbClr val="FF6600"/>
            </a:solidFill>
            <a:round/>
            <a:headEnd/>
            <a:tailEnd type="triangle" w="med" len="med"/>
          </a:ln>
        </p:spPr>
        <p:txBody>
          <a:bodyPr/>
          <a:lstStyle/>
          <a:p>
            <a:endParaRPr lang="en-US"/>
          </a:p>
        </p:txBody>
      </p:sp>
      <p:sp>
        <p:nvSpPr>
          <p:cNvPr id="16408" name="Line 29"/>
          <p:cNvSpPr>
            <a:spLocks noChangeShapeType="1"/>
          </p:cNvSpPr>
          <p:nvPr/>
        </p:nvSpPr>
        <p:spPr bwMode="auto">
          <a:xfrm flipH="1">
            <a:off x="5915025" y="4179888"/>
            <a:ext cx="381000" cy="304800"/>
          </a:xfrm>
          <a:prstGeom prst="line">
            <a:avLst/>
          </a:prstGeom>
          <a:noFill/>
          <a:ln w="9525">
            <a:solidFill>
              <a:srgbClr val="FF6600"/>
            </a:solidFill>
            <a:round/>
            <a:headEnd/>
            <a:tailEnd type="triangle" w="med" len="med"/>
          </a:ln>
        </p:spPr>
        <p:txBody>
          <a:bodyPr/>
          <a:lstStyle/>
          <a:p>
            <a:endParaRPr lang="en-US"/>
          </a:p>
        </p:txBody>
      </p:sp>
      <p:sp>
        <p:nvSpPr>
          <p:cNvPr id="16409" name="Text Box 30"/>
          <p:cNvSpPr txBox="1">
            <a:spLocks noChangeArrowheads="1"/>
          </p:cNvSpPr>
          <p:nvPr/>
        </p:nvSpPr>
        <p:spPr bwMode="auto">
          <a:xfrm>
            <a:off x="6280150" y="4191000"/>
            <a:ext cx="2578100" cy="304800"/>
          </a:xfrm>
          <a:prstGeom prst="rect">
            <a:avLst/>
          </a:prstGeom>
          <a:noFill/>
          <a:ln w="9525">
            <a:noFill/>
            <a:miter lim="800000"/>
            <a:headEnd/>
            <a:tailEnd/>
          </a:ln>
        </p:spPr>
        <p:txBody>
          <a:bodyPr wrap="none">
            <a:spAutoFit/>
          </a:bodyPr>
          <a:lstStyle/>
          <a:p>
            <a:r>
              <a:rPr lang="en-US" sz="1400" b="1">
                <a:solidFill>
                  <a:srgbClr val="FF6600"/>
                </a:solidFill>
                <a:latin typeface="Calibri" pitchFamily="34" charset="0"/>
                <a:cs typeface="Arial" charset="0"/>
              </a:rPr>
              <a:t>Rn accumulation from rocks</a:t>
            </a:r>
            <a:endParaRPr lang="en-CA" sz="1400" b="1">
              <a:solidFill>
                <a:srgbClr val="FF6600"/>
              </a:solidFill>
              <a:latin typeface="Calibri" pitchFamily="34" charset="0"/>
              <a:cs typeface="Arial" charset="0"/>
            </a:endParaRPr>
          </a:p>
        </p:txBody>
      </p:sp>
      <p:sp>
        <p:nvSpPr>
          <p:cNvPr id="16410" name="Text Box 31"/>
          <p:cNvSpPr txBox="1">
            <a:spLocks noChangeArrowheads="1"/>
          </p:cNvSpPr>
          <p:nvPr/>
        </p:nvSpPr>
        <p:spPr bwMode="auto">
          <a:xfrm>
            <a:off x="4572000" y="3505200"/>
            <a:ext cx="1357313" cy="304800"/>
          </a:xfrm>
          <a:prstGeom prst="rect">
            <a:avLst/>
          </a:prstGeom>
          <a:noFill/>
          <a:ln w="9525">
            <a:noFill/>
            <a:miter lim="800000"/>
            <a:headEnd/>
            <a:tailEnd/>
          </a:ln>
        </p:spPr>
        <p:txBody>
          <a:bodyPr wrap="none">
            <a:spAutoFit/>
          </a:bodyPr>
          <a:lstStyle/>
          <a:p>
            <a:r>
              <a:rPr lang="en-US" sz="1400">
                <a:latin typeface="Calibri" pitchFamily="34" charset="0"/>
                <a:cs typeface="Arial" charset="0"/>
              </a:rPr>
              <a:t>Crack or cavity</a:t>
            </a:r>
            <a:endParaRPr lang="en-CA" sz="1400">
              <a:latin typeface="Calibri" pitchFamily="34" charset="0"/>
              <a:cs typeface="Arial" charset="0"/>
            </a:endParaRPr>
          </a:p>
        </p:txBody>
      </p:sp>
      <p:sp>
        <p:nvSpPr>
          <p:cNvPr id="16411" name="Line 32"/>
          <p:cNvSpPr>
            <a:spLocks noChangeShapeType="1"/>
          </p:cNvSpPr>
          <p:nvPr/>
        </p:nvSpPr>
        <p:spPr bwMode="auto">
          <a:xfrm>
            <a:off x="5305425" y="3722688"/>
            <a:ext cx="457200" cy="914400"/>
          </a:xfrm>
          <a:prstGeom prst="line">
            <a:avLst/>
          </a:prstGeom>
          <a:noFill/>
          <a:ln w="9525">
            <a:solidFill>
              <a:schemeClr val="tx1"/>
            </a:solidFill>
            <a:round/>
            <a:headEnd/>
            <a:tailEnd type="triangle" w="med" len="med"/>
          </a:ln>
        </p:spPr>
        <p:txBody>
          <a:bodyPr/>
          <a:lstStyle/>
          <a:p>
            <a:endParaRPr lang="en-US"/>
          </a:p>
        </p:txBody>
      </p:sp>
      <p:sp>
        <p:nvSpPr>
          <p:cNvPr id="16412" name="Text Box 33"/>
          <p:cNvSpPr txBox="1">
            <a:spLocks noChangeArrowheads="1"/>
          </p:cNvSpPr>
          <p:nvPr/>
        </p:nvSpPr>
        <p:spPr bwMode="auto">
          <a:xfrm>
            <a:off x="7651750" y="5562600"/>
            <a:ext cx="1257300" cy="304800"/>
          </a:xfrm>
          <a:prstGeom prst="rect">
            <a:avLst/>
          </a:prstGeom>
          <a:noFill/>
          <a:ln w="9525">
            <a:noFill/>
            <a:miter lim="800000"/>
            <a:headEnd/>
            <a:tailEnd/>
          </a:ln>
        </p:spPr>
        <p:txBody>
          <a:bodyPr wrap="none">
            <a:spAutoFit/>
          </a:bodyPr>
          <a:lstStyle/>
          <a:p>
            <a:r>
              <a:rPr lang="en-US" sz="1400">
                <a:latin typeface="Calibri" pitchFamily="34" charset="0"/>
                <a:cs typeface="Arial" charset="0"/>
              </a:rPr>
              <a:t>Ground water</a:t>
            </a:r>
            <a:endParaRPr lang="en-CA" sz="1400">
              <a:latin typeface="Calibri" pitchFamily="34" charset="0"/>
              <a:cs typeface="Arial" charset="0"/>
            </a:endParaRPr>
          </a:p>
        </p:txBody>
      </p:sp>
      <p:sp>
        <p:nvSpPr>
          <p:cNvPr id="16413" name="Line 34"/>
          <p:cNvSpPr>
            <a:spLocks noChangeShapeType="1"/>
          </p:cNvSpPr>
          <p:nvPr/>
        </p:nvSpPr>
        <p:spPr bwMode="auto">
          <a:xfrm flipV="1">
            <a:off x="6219825" y="5932488"/>
            <a:ext cx="381000" cy="228600"/>
          </a:xfrm>
          <a:prstGeom prst="line">
            <a:avLst/>
          </a:prstGeom>
          <a:noFill/>
          <a:ln w="9525">
            <a:solidFill>
              <a:srgbClr val="FF6600"/>
            </a:solidFill>
            <a:round/>
            <a:headEnd/>
            <a:tailEnd type="triangle" w="med" len="med"/>
          </a:ln>
        </p:spPr>
        <p:txBody>
          <a:bodyPr/>
          <a:lstStyle/>
          <a:p>
            <a:endParaRPr lang="en-US"/>
          </a:p>
        </p:txBody>
      </p:sp>
      <p:sp>
        <p:nvSpPr>
          <p:cNvPr id="16414" name="Line 35"/>
          <p:cNvSpPr>
            <a:spLocks noChangeShapeType="1"/>
          </p:cNvSpPr>
          <p:nvPr/>
        </p:nvSpPr>
        <p:spPr bwMode="auto">
          <a:xfrm flipH="1">
            <a:off x="7210425" y="5170488"/>
            <a:ext cx="228600" cy="228600"/>
          </a:xfrm>
          <a:prstGeom prst="line">
            <a:avLst/>
          </a:prstGeom>
          <a:noFill/>
          <a:ln w="9525">
            <a:solidFill>
              <a:srgbClr val="FF6600"/>
            </a:solidFill>
            <a:round/>
            <a:headEnd/>
            <a:tailEnd type="triangle" w="med" len="med"/>
          </a:ln>
        </p:spPr>
        <p:txBody>
          <a:bodyPr/>
          <a:lstStyle/>
          <a:p>
            <a:endParaRPr lang="en-US"/>
          </a:p>
        </p:txBody>
      </p:sp>
      <p:sp>
        <p:nvSpPr>
          <p:cNvPr id="16415" name="Line 36"/>
          <p:cNvSpPr>
            <a:spLocks noChangeShapeType="1"/>
          </p:cNvSpPr>
          <p:nvPr/>
        </p:nvSpPr>
        <p:spPr bwMode="auto">
          <a:xfrm>
            <a:off x="5229225" y="4560888"/>
            <a:ext cx="304800" cy="152400"/>
          </a:xfrm>
          <a:prstGeom prst="line">
            <a:avLst/>
          </a:prstGeom>
          <a:noFill/>
          <a:ln w="9525">
            <a:solidFill>
              <a:srgbClr val="FF6600"/>
            </a:solidFill>
            <a:round/>
            <a:headEnd/>
            <a:tailEnd type="triangle" w="med" len="med"/>
          </a:ln>
        </p:spPr>
        <p:txBody>
          <a:bodyPr/>
          <a:lstStyle/>
          <a:p>
            <a:endParaRPr lang="en-US"/>
          </a:p>
        </p:txBody>
      </p:sp>
      <p:sp>
        <p:nvSpPr>
          <p:cNvPr id="16416" name="Line 37"/>
          <p:cNvSpPr>
            <a:spLocks noChangeShapeType="1"/>
          </p:cNvSpPr>
          <p:nvPr/>
        </p:nvSpPr>
        <p:spPr bwMode="auto">
          <a:xfrm>
            <a:off x="6067425" y="5475288"/>
            <a:ext cx="304800" cy="152400"/>
          </a:xfrm>
          <a:prstGeom prst="line">
            <a:avLst/>
          </a:prstGeom>
          <a:noFill/>
          <a:ln w="9525">
            <a:solidFill>
              <a:srgbClr val="FF6600"/>
            </a:solidFill>
            <a:round/>
            <a:headEnd/>
            <a:tailEnd type="triangle" w="med" len="med"/>
          </a:ln>
        </p:spPr>
        <p:txBody>
          <a:bodyPr/>
          <a:lstStyle/>
          <a:p>
            <a:endParaRPr lang="en-US"/>
          </a:p>
        </p:txBody>
      </p:sp>
      <p:sp>
        <p:nvSpPr>
          <p:cNvPr id="16417" name="Freeform 38"/>
          <p:cNvSpPr>
            <a:spLocks/>
          </p:cNvSpPr>
          <p:nvPr/>
        </p:nvSpPr>
        <p:spPr bwMode="auto">
          <a:xfrm>
            <a:off x="5754688" y="3933825"/>
            <a:ext cx="319087" cy="550863"/>
          </a:xfrm>
          <a:custGeom>
            <a:avLst/>
            <a:gdLst>
              <a:gd name="T0" fmla="*/ 0 w 201"/>
              <a:gd name="T1" fmla="*/ 874495895 h 347"/>
              <a:gd name="T2" fmla="*/ 161289748 w 201"/>
              <a:gd name="T3" fmla="*/ 597278355 h 347"/>
              <a:gd name="T4" fmla="*/ 438506566 w 201"/>
              <a:gd name="T5" fmla="*/ 483870467 h 347"/>
              <a:gd name="T6" fmla="*/ 415824309 w 201"/>
              <a:gd name="T7" fmla="*/ 229335239 h 347"/>
              <a:gd name="T8" fmla="*/ 461187136 w 201"/>
              <a:gd name="T9" fmla="*/ 68045075 h 347"/>
              <a:gd name="T10" fmla="*/ 506549863 w 201"/>
              <a:gd name="T11" fmla="*/ 0 h 347"/>
              <a:gd name="T12" fmla="*/ 0 60000 65536"/>
              <a:gd name="T13" fmla="*/ 0 60000 65536"/>
              <a:gd name="T14" fmla="*/ 0 60000 65536"/>
              <a:gd name="T15" fmla="*/ 0 60000 65536"/>
              <a:gd name="T16" fmla="*/ 0 60000 65536"/>
              <a:gd name="T17" fmla="*/ 0 60000 65536"/>
              <a:gd name="T18" fmla="*/ 0 w 201"/>
              <a:gd name="T19" fmla="*/ 0 h 347"/>
              <a:gd name="T20" fmla="*/ 201 w 201"/>
              <a:gd name="T21" fmla="*/ 347 h 347"/>
            </a:gdLst>
            <a:ahLst/>
            <a:cxnLst>
              <a:cxn ang="T12">
                <a:pos x="T0" y="T1"/>
              </a:cxn>
              <a:cxn ang="T13">
                <a:pos x="T2" y="T3"/>
              </a:cxn>
              <a:cxn ang="T14">
                <a:pos x="T4" y="T5"/>
              </a:cxn>
              <a:cxn ang="T15">
                <a:pos x="T6" y="T7"/>
              </a:cxn>
              <a:cxn ang="T16">
                <a:pos x="T8" y="T9"/>
              </a:cxn>
              <a:cxn ang="T17">
                <a:pos x="T10" y="T11"/>
              </a:cxn>
            </a:cxnLst>
            <a:rect l="T18" t="T19" r="T20" b="T21"/>
            <a:pathLst>
              <a:path w="201" h="347">
                <a:moveTo>
                  <a:pt x="0" y="347"/>
                </a:moveTo>
                <a:cubicBezTo>
                  <a:pt x="12" y="309"/>
                  <a:pt x="25" y="259"/>
                  <a:pt x="64" y="237"/>
                </a:cubicBezTo>
                <a:cubicBezTo>
                  <a:pt x="101" y="216"/>
                  <a:pt x="138" y="215"/>
                  <a:pt x="174" y="192"/>
                </a:cubicBezTo>
                <a:cubicBezTo>
                  <a:pt x="186" y="154"/>
                  <a:pt x="177" y="128"/>
                  <a:pt x="165" y="91"/>
                </a:cubicBezTo>
                <a:cubicBezTo>
                  <a:pt x="168" y="81"/>
                  <a:pt x="177" y="39"/>
                  <a:pt x="183" y="27"/>
                </a:cubicBezTo>
                <a:cubicBezTo>
                  <a:pt x="188" y="17"/>
                  <a:pt x="201" y="0"/>
                  <a:pt x="201" y="0"/>
                </a:cubicBezTo>
              </a:path>
            </a:pathLst>
          </a:custGeom>
          <a:noFill/>
          <a:ln w="57150" cmpd="sng">
            <a:solidFill>
              <a:schemeClr val="tx1"/>
            </a:solidFill>
            <a:round/>
            <a:headEnd/>
            <a:tailEnd/>
          </a:ln>
        </p:spPr>
        <p:txBody>
          <a:bodyPr/>
          <a:lstStyle/>
          <a:p>
            <a:endParaRPr lang="en-US"/>
          </a:p>
        </p:txBody>
      </p:sp>
      <p:sp>
        <p:nvSpPr>
          <p:cNvPr id="16418" name="Freeform 39"/>
          <p:cNvSpPr>
            <a:spLocks/>
          </p:cNvSpPr>
          <p:nvPr/>
        </p:nvSpPr>
        <p:spPr bwMode="auto">
          <a:xfrm>
            <a:off x="6900863" y="4964113"/>
            <a:ext cx="117475" cy="377825"/>
          </a:xfrm>
          <a:custGeom>
            <a:avLst/>
            <a:gdLst>
              <a:gd name="T0" fmla="*/ 186491535 w 74"/>
              <a:gd name="T1" fmla="*/ 0 h 238"/>
              <a:gd name="T2" fmla="*/ 70564371 w 74"/>
              <a:gd name="T3" fmla="*/ 115927207 h 238"/>
              <a:gd name="T4" fmla="*/ 0 w 74"/>
              <a:gd name="T5" fmla="*/ 229335053 h 238"/>
              <a:gd name="T6" fmla="*/ 47882168 w 74"/>
              <a:gd name="T7" fmla="*/ 367942817 h 238"/>
              <a:gd name="T8" fmla="*/ 70564371 w 74"/>
              <a:gd name="T9" fmla="*/ 438507273 h 238"/>
              <a:gd name="T10" fmla="*/ 47882168 w 74"/>
              <a:gd name="T11" fmla="*/ 529232875 h 238"/>
              <a:gd name="T12" fmla="*/ 0 w 74"/>
              <a:gd name="T13" fmla="*/ 599797232 h 238"/>
              <a:gd name="T14" fmla="*/ 0 60000 65536"/>
              <a:gd name="T15" fmla="*/ 0 60000 65536"/>
              <a:gd name="T16" fmla="*/ 0 60000 65536"/>
              <a:gd name="T17" fmla="*/ 0 60000 65536"/>
              <a:gd name="T18" fmla="*/ 0 60000 65536"/>
              <a:gd name="T19" fmla="*/ 0 60000 65536"/>
              <a:gd name="T20" fmla="*/ 0 60000 65536"/>
              <a:gd name="T21" fmla="*/ 0 w 74"/>
              <a:gd name="T22" fmla="*/ 0 h 238"/>
              <a:gd name="T23" fmla="*/ 74 w 74"/>
              <a:gd name="T24" fmla="*/ 238 h 2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 h="238">
                <a:moveTo>
                  <a:pt x="74" y="0"/>
                </a:moveTo>
                <a:cubicBezTo>
                  <a:pt x="59" y="15"/>
                  <a:pt x="35" y="25"/>
                  <a:pt x="28" y="46"/>
                </a:cubicBezTo>
                <a:cubicBezTo>
                  <a:pt x="16" y="81"/>
                  <a:pt x="26" y="66"/>
                  <a:pt x="0" y="91"/>
                </a:cubicBezTo>
                <a:cubicBezTo>
                  <a:pt x="6" y="109"/>
                  <a:pt x="13" y="128"/>
                  <a:pt x="19" y="146"/>
                </a:cubicBezTo>
                <a:cubicBezTo>
                  <a:pt x="22" y="155"/>
                  <a:pt x="28" y="174"/>
                  <a:pt x="28" y="174"/>
                </a:cubicBezTo>
                <a:cubicBezTo>
                  <a:pt x="25" y="186"/>
                  <a:pt x="24" y="199"/>
                  <a:pt x="19" y="210"/>
                </a:cubicBezTo>
                <a:cubicBezTo>
                  <a:pt x="14" y="220"/>
                  <a:pt x="0" y="238"/>
                  <a:pt x="0" y="238"/>
                </a:cubicBezTo>
              </a:path>
            </a:pathLst>
          </a:custGeom>
          <a:noFill/>
          <a:ln w="76200" cmpd="sng">
            <a:solidFill>
              <a:schemeClr val="tx1"/>
            </a:solidFill>
            <a:round/>
            <a:headEnd/>
            <a:tailEnd/>
          </a:ln>
        </p:spPr>
        <p:txBody>
          <a:bodyPr/>
          <a:lstStyle/>
          <a:p>
            <a:endParaRPr lang="en-US"/>
          </a:p>
        </p:txBody>
      </p:sp>
      <p:sp>
        <p:nvSpPr>
          <p:cNvPr id="16419" name="Freeform 40"/>
          <p:cNvSpPr>
            <a:spLocks/>
          </p:cNvSpPr>
          <p:nvPr/>
        </p:nvSpPr>
        <p:spPr bwMode="auto">
          <a:xfrm>
            <a:off x="6713538" y="5900738"/>
            <a:ext cx="203200" cy="282575"/>
          </a:xfrm>
          <a:custGeom>
            <a:avLst/>
            <a:gdLst>
              <a:gd name="T0" fmla="*/ 161289973 w 128"/>
              <a:gd name="T1" fmla="*/ 10080625 h 178"/>
              <a:gd name="T2" fmla="*/ 22680608 w 128"/>
              <a:gd name="T3" fmla="*/ 32761239 h 178"/>
              <a:gd name="T4" fmla="*/ 45362803 w 128"/>
              <a:gd name="T5" fmla="*/ 126007819 h 178"/>
              <a:gd name="T6" fmla="*/ 322579945 w 128"/>
              <a:gd name="T7" fmla="*/ 332660610 h 178"/>
              <a:gd name="T8" fmla="*/ 274696206 w 128"/>
              <a:gd name="T9" fmla="*/ 378023407 h 178"/>
              <a:gd name="T10" fmla="*/ 252015604 w 128"/>
              <a:gd name="T11" fmla="*/ 448587857 h 178"/>
              <a:gd name="T12" fmla="*/ 0 60000 65536"/>
              <a:gd name="T13" fmla="*/ 0 60000 65536"/>
              <a:gd name="T14" fmla="*/ 0 60000 65536"/>
              <a:gd name="T15" fmla="*/ 0 60000 65536"/>
              <a:gd name="T16" fmla="*/ 0 60000 65536"/>
              <a:gd name="T17" fmla="*/ 0 60000 65536"/>
              <a:gd name="T18" fmla="*/ 0 w 128"/>
              <a:gd name="T19" fmla="*/ 0 h 178"/>
              <a:gd name="T20" fmla="*/ 128 w 128"/>
              <a:gd name="T21" fmla="*/ 178 h 178"/>
            </a:gdLst>
            <a:ahLst/>
            <a:cxnLst>
              <a:cxn ang="T12">
                <a:pos x="T0" y="T1"/>
              </a:cxn>
              <a:cxn ang="T13">
                <a:pos x="T2" y="T3"/>
              </a:cxn>
              <a:cxn ang="T14">
                <a:pos x="T4" y="T5"/>
              </a:cxn>
              <a:cxn ang="T15">
                <a:pos x="T6" y="T7"/>
              </a:cxn>
              <a:cxn ang="T16">
                <a:pos x="T8" y="T9"/>
              </a:cxn>
              <a:cxn ang="T17">
                <a:pos x="T10" y="T11"/>
              </a:cxn>
            </a:cxnLst>
            <a:rect l="T18" t="T19" r="T20" b="T21"/>
            <a:pathLst>
              <a:path w="128" h="178">
                <a:moveTo>
                  <a:pt x="64" y="4"/>
                </a:moveTo>
                <a:cubicBezTo>
                  <a:pt x="46" y="7"/>
                  <a:pt x="22" y="0"/>
                  <a:pt x="9" y="13"/>
                </a:cubicBezTo>
                <a:cubicBezTo>
                  <a:pt x="0" y="22"/>
                  <a:pt x="15" y="38"/>
                  <a:pt x="18" y="50"/>
                </a:cubicBezTo>
                <a:cubicBezTo>
                  <a:pt x="34" y="108"/>
                  <a:pt x="76" y="115"/>
                  <a:pt x="128" y="132"/>
                </a:cubicBezTo>
                <a:cubicBezTo>
                  <a:pt x="122" y="138"/>
                  <a:pt x="114" y="143"/>
                  <a:pt x="109" y="150"/>
                </a:cubicBezTo>
                <a:cubicBezTo>
                  <a:pt x="104" y="158"/>
                  <a:pt x="100" y="178"/>
                  <a:pt x="100" y="178"/>
                </a:cubicBezTo>
              </a:path>
            </a:pathLst>
          </a:custGeom>
          <a:noFill/>
          <a:ln w="76200" cmpd="sng">
            <a:solidFill>
              <a:schemeClr val="tx1"/>
            </a:solidFill>
            <a:round/>
            <a:headEnd/>
            <a:tailEnd/>
          </a:ln>
        </p:spPr>
        <p:txBody>
          <a:bodyPr/>
          <a:lstStyle/>
          <a:p>
            <a:endParaRPr lang="en-US"/>
          </a:p>
        </p:txBody>
      </p:sp>
      <p:sp>
        <p:nvSpPr>
          <p:cNvPr id="16420" name="Text Box 41"/>
          <p:cNvSpPr txBox="1">
            <a:spLocks noChangeArrowheads="1"/>
          </p:cNvSpPr>
          <p:nvPr/>
        </p:nvSpPr>
        <p:spPr bwMode="auto">
          <a:xfrm>
            <a:off x="5181600" y="6319838"/>
            <a:ext cx="1101725" cy="304800"/>
          </a:xfrm>
          <a:prstGeom prst="rect">
            <a:avLst/>
          </a:prstGeom>
          <a:noFill/>
          <a:ln w="9525">
            <a:noFill/>
            <a:miter lim="800000"/>
            <a:headEnd/>
            <a:tailEnd/>
          </a:ln>
        </p:spPr>
        <p:txBody>
          <a:bodyPr wrap="none">
            <a:spAutoFit/>
          </a:bodyPr>
          <a:lstStyle/>
          <a:p>
            <a:r>
              <a:rPr lang="en-US" sz="1400">
                <a:latin typeface="Calibri" pitchFamily="34" charset="0"/>
                <a:cs typeface="Arial" charset="0"/>
              </a:rPr>
              <a:t>New cracks</a:t>
            </a:r>
            <a:endParaRPr lang="en-CA" sz="1400">
              <a:latin typeface="Calibri" pitchFamily="34" charset="0"/>
              <a:cs typeface="Arial" charset="0"/>
            </a:endParaRPr>
          </a:p>
        </p:txBody>
      </p:sp>
      <p:sp>
        <p:nvSpPr>
          <p:cNvPr id="16421" name="Text Box 44"/>
          <p:cNvSpPr txBox="1">
            <a:spLocks noChangeArrowheads="1"/>
          </p:cNvSpPr>
          <p:nvPr/>
        </p:nvSpPr>
        <p:spPr bwMode="auto">
          <a:xfrm>
            <a:off x="304800" y="196850"/>
            <a:ext cx="3957638" cy="641350"/>
          </a:xfrm>
          <a:prstGeom prst="rect">
            <a:avLst/>
          </a:prstGeom>
          <a:noFill/>
          <a:ln w="9525">
            <a:noFill/>
            <a:miter lim="800000"/>
            <a:headEnd/>
            <a:tailEnd/>
          </a:ln>
        </p:spPr>
        <p:txBody>
          <a:bodyPr wrap="none">
            <a:spAutoFit/>
          </a:bodyPr>
          <a:lstStyle/>
          <a:p>
            <a:r>
              <a:rPr lang="en-US" u="sng">
                <a:latin typeface="Calibri" pitchFamily="34" charset="0"/>
                <a:cs typeface="Arial" charset="0"/>
              </a:rPr>
              <a:t>Normal</a:t>
            </a:r>
            <a:r>
              <a:rPr lang="en-US">
                <a:latin typeface="Calibri" pitchFamily="34" charset="0"/>
                <a:cs typeface="Arial" charset="0"/>
              </a:rPr>
              <a:t> process of accumulation of Rn in</a:t>
            </a:r>
          </a:p>
          <a:p>
            <a:r>
              <a:rPr lang="en-US">
                <a:latin typeface="Calibri" pitchFamily="34" charset="0"/>
                <a:cs typeface="Arial" charset="0"/>
              </a:rPr>
              <a:t>cavities, cracks and ground water</a:t>
            </a:r>
            <a:endParaRPr lang="en-CA">
              <a:latin typeface="Calibri" pitchFamily="34" charset="0"/>
              <a:cs typeface="Arial" charset="0"/>
            </a:endParaRPr>
          </a:p>
        </p:txBody>
      </p:sp>
      <p:sp>
        <p:nvSpPr>
          <p:cNvPr id="16422" name="Text Box 45"/>
          <p:cNvSpPr txBox="1">
            <a:spLocks noChangeArrowheads="1"/>
          </p:cNvSpPr>
          <p:nvPr/>
        </p:nvSpPr>
        <p:spPr bwMode="auto">
          <a:xfrm>
            <a:off x="0" y="2398713"/>
            <a:ext cx="387350" cy="366712"/>
          </a:xfrm>
          <a:prstGeom prst="rect">
            <a:avLst/>
          </a:prstGeom>
          <a:noFill/>
          <a:ln w="9525">
            <a:noFill/>
            <a:miter lim="800000"/>
            <a:headEnd/>
            <a:tailEnd/>
          </a:ln>
        </p:spPr>
        <p:txBody>
          <a:bodyPr wrap="none">
            <a:spAutoFit/>
          </a:bodyPr>
          <a:lstStyle/>
          <a:p>
            <a:r>
              <a:rPr lang="en-US" b="1">
                <a:latin typeface="Calibri" pitchFamily="34" charset="0"/>
                <a:cs typeface="Arial" charset="0"/>
              </a:rPr>
              <a:t>a)</a:t>
            </a:r>
            <a:endParaRPr lang="en-CA" b="1">
              <a:latin typeface="Calibri" pitchFamily="34" charset="0"/>
              <a:cs typeface="Arial" charset="0"/>
            </a:endParaRPr>
          </a:p>
        </p:txBody>
      </p:sp>
      <p:sp>
        <p:nvSpPr>
          <p:cNvPr id="16423" name="Text Box 46"/>
          <p:cNvSpPr txBox="1">
            <a:spLocks noChangeArrowheads="1"/>
          </p:cNvSpPr>
          <p:nvPr/>
        </p:nvSpPr>
        <p:spPr bwMode="auto">
          <a:xfrm>
            <a:off x="4327525" y="4913313"/>
            <a:ext cx="400050" cy="366712"/>
          </a:xfrm>
          <a:prstGeom prst="rect">
            <a:avLst/>
          </a:prstGeom>
          <a:noFill/>
          <a:ln w="9525">
            <a:noFill/>
            <a:miter lim="800000"/>
            <a:headEnd/>
            <a:tailEnd/>
          </a:ln>
        </p:spPr>
        <p:txBody>
          <a:bodyPr wrap="none">
            <a:spAutoFit/>
          </a:bodyPr>
          <a:lstStyle/>
          <a:p>
            <a:r>
              <a:rPr lang="en-US" b="1">
                <a:latin typeface="Calibri" pitchFamily="34" charset="0"/>
                <a:cs typeface="Arial" charset="0"/>
              </a:rPr>
              <a:t>b)</a:t>
            </a:r>
            <a:endParaRPr lang="en-CA" b="1">
              <a:latin typeface="Calibri" pitchFamily="34" charset="0"/>
              <a:cs typeface="Arial" charset="0"/>
            </a:endParaRPr>
          </a:p>
        </p:txBody>
      </p:sp>
      <p:sp>
        <p:nvSpPr>
          <p:cNvPr id="16424" name="Text Box 47"/>
          <p:cNvSpPr txBox="1">
            <a:spLocks noChangeArrowheads="1"/>
          </p:cNvSpPr>
          <p:nvPr/>
        </p:nvSpPr>
        <p:spPr bwMode="auto">
          <a:xfrm>
            <a:off x="4643438" y="1828800"/>
            <a:ext cx="4017962" cy="1190625"/>
          </a:xfrm>
          <a:prstGeom prst="rect">
            <a:avLst/>
          </a:prstGeom>
          <a:noFill/>
          <a:ln w="9525">
            <a:noFill/>
            <a:miter lim="800000"/>
            <a:headEnd/>
            <a:tailEnd/>
          </a:ln>
        </p:spPr>
        <p:txBody>
          <a:bodyPr wrap="none">
            <a:spAutoFit/>
          </a:bodyPr>
          <a:lstStyle/>
          <a:p>
            <a:r>
              <a:rPr lang="en-US" u="sng">
                <a:latin typeface="Calibri" pitchFamily="34" charset="0"/>
                <a:cs typeface="Arial" charset="0"/>
              </a:rPr>
              <a:t>Before the earthquake</a:t>
            </a:r>
            <a:r>
              <a:rPr lang="en-US">
                <a:latin typeface="Calibri" pitchFamily="34" charset="0"/>
                <a:cs typeface="Arial" charset="0"/>
              </a:rPr>
              <a:t> the soil and rocks </a:t>
            </a:r>
          </a:p>
          <a:p>
            <a:r>
              <a:rPr lang="en-US">
                <a:latin typeface="Calibri" pitchFamily="34" charset="0"/>
                <a:cs typeface="Arial" charset="0"/>
              </a:rPr>
              <a:t>start deforming, cracking and release</a:t>
            </a:r>
          </a:p>
          <a:p>
            <a:r>
              <a:rPr lang="en-US">
                <a:latin typeface="Calibri" pitchFamily="34" charset="0"/>
                <a:cs typeface="Arial" charset="0"/>
              </a:rPr>
              <a:t>Rn accumulated in old cracks, cavities </a:t>
            </a:r>
          </a:p>
          <a:p>
            <a:r>
              <a:rPr lang="en-US">
                <a:latin typeface="Calibri" pitchFamily="34" charset="0"/>
                <a:cs typeface="Arial" charset="0"/>
              </a:rPr>
              <a:t> ground water</a:t>
            </a:r>
            <a:endParaRPr lang="en-CA">
              <a:latin typeface="Calibri" pitchFamily="34" charset="0"/>
              <a:cs typeface="Arial" charset="0"/>
            </a:endParaRPr>
          </a:p>
        </p:txBody>
      </p:sp>
      <p:sp>
        <p:nvSpPr>
          <p:cNvPr id="16425" name="Line 48"/>
          <p:cNvSpPr>
            <a:spLocks noChangeShapeType="1"/>
          </p:cNvSpPr>
          <p:nvPr/>
        </p:nvSpPr>
        <p:spPr bwMode="auto">
          <a:xfrm flipV="1">
            <a:off x="6096000" y="3352800"/>
            <a:ext cx="304800" cy="457200"/>
          </a:xfrm>
          <a:prstGeom prst="line">
            <a:avLst/>
          </a:prstGeom>
          <a:noFill/>
          <a:ln w="57150">
            <a:solidFill>
              <a:srgbClr val="FF6600"/>
            </a:solidFill>
            <a:round/>
            <a:headEnd/>
            <a:tailEnd type="triangle" w="med" len="med"/>
          </a:ln>
        </p:spPr>
        <p:txBody>
          <a:bodyPr/>
          <a:lstStyle/>
          <a:p>
            <a:endParaRPr lang="en-US"/>
          </a:p>
        </p:txBody>
      </p:sp>
      <p:sp>
        <p:nvSpPr>
          <p:cNvPr id="16426" name="Text Box 49"/>
          <p:cNvSpPr txBox="1">
            <a:spLocks noChangeArrowheads="1"/>
          </p:cNvSpPr>
          <p:nvPr/>
        </p:nvSpPr>
        <p:spPr bwMode="auto">
          <a:xfrm>
            <a:off x="6537325" y="3160713"/>
            <a:ext cx="476250" cy="366712"/>
          </a:xfrm>
          <a:prstGeom prst="rect">
            <a:avLst/>
          </a:prstGeom>
          <a:noFill/>
          <a:ln w="9525">
            <a:noFill/>
            <a:miter lim="800000"/>
            <a:headEnd/>
            <a:tailEnd/>
          </a:ln>
        </p:spPr>
        <p:txBody>
          <a:bodyPr wrap="none">
            <a:spAutoFit/>
          </a:bodyPr>
          <a:lstStyle/>
          <a:p>
            <a:r>
              <a:rPr lang="en-US">
                <a:solidFill>
                  <a:srgbClr val="FF6600"/>
                </a:solidFill>
                <a:latin typeface="Calibri" pitchFamily="34" charset="0"/>
                <a:cs typeface="Arial" charset="0"/>
              </a:rPr>
              <a:t>Rn</a:t>
            </a:r>
            <a:endParaRPr lang="en-CA">
              <a:solidFill>
                <a:srgbClr val="FF6600"/>
              </a:solidFill>
              <a:latin typeface="Calibri" pitchFamily="34" charset="0"/>
              <a:cs typeface="Arial" charset="0"/>
            </a:endParaRPr>
          </a:p>
        </p:txBody>
      </p:sp>
      <p:sp>
        <p:nvSpPr>
          <p:cNvPr id="16427" name="Line 51"/>
          <p:cNvSpPr>
            <a:spLocks noChangeShapeType="1"/>
          </p:cNvSpPr>
          <p:nvPr/>
        </p:nvSpPr>
        <p:spPr bwMode="auto">
          <a:xfrm flipH="1" flipV="1">
            <a:off x="2438400" y="3200400"/>
            <a:ext cx="533400" cy="457200"/>
          </a:xfrm>
          <a:prstGeom prst="line">
            <a:avLst/>
          </a:prstGeom>
          <a:noFill/>
          <a:ln w="9525">
            <a:solidFill>
              <a:schemeClr val="tx1"/>
            </a:solidFill>
            <a:round/>
            <a:headEnd/>
            <a:tailEnd type="triangle" w="med" len="med"/>
          </a:ln>
        </p:spPr>
        <p:txBody>
          <a:bodyPr/>
          <a:lstStyle/>
          <a:p>
            <a:endParaRPr lang="en-US"/>
          </a:p>
        </p:txBody>
      </p:sp>
      <p:sp>
        <p:nvSpPr>
          <p:cNvPr id="16428" name="Text Box 52"/>
          <p:cNvSpPr txBox="1">
            <a:spLocks noChangeArrowheads="1"/>
          </p:cNvSpPr>
          <p:nvPr/>
        </p:nvSpPr>
        <p:spPr bwMode="auto">
          <a:xfrm>
            <a:off x="7070725" y="3592513"/>
            <a:ext cx="1101725" cy="304800"/>
          </a:xfrm>
          <a:prstGeom prst="rect">
            <a:avLst/>
          </a:prstGeom>
          <a:noFill/>
          <a:ln w="9525">
            <a:noFill/>
            <a:miter lim="800000"/>
            <a:headEnd/>
            <a:tailEnd/>
          </a:ln>
        </p:spPr>
        <p:txBody>
          <a:bodyPr wrap="none">
            <a:spAutoFit/>
          </a:bodyPr>
          <a:lstStyle/>
          <a:p>
            <a:r>
              <a:rPr lang="en-US" sz="1400">
                <a:latin typeface="Calibri" pitchFamily="34" charset="0"/>
                <a:cs typeface="Arial" charset="0"/>
              </a:rPr>
              <a:t>New cracks</a:t>
            </a:r>
            <a:endParaRPr lang="en-CA" sz="1400">
              <a:latin typeface="Calibri" pitchFamily="34" charset="0"/>
              <a:cs typeface="Arial" charset="0"/>
            </a:endParaRPr>
          </a:p>
        </p:txBody>
      </p:sp>
      <p:sp>
        <p:nvSpPr>
          <p:cNvPr id="16429" name="Line 53"/>
          <p:cNvSpPr>
            <a:spLocks noChangeShapeType="1"/>
          </p:cNvSpPr>
          <p:nvPr/>
        </p:nvSpPr>
        <p:spPr bwMode="auto">
          <a:xfrm flipH="1">
            <a:off x="6096000" y="3886200"/>
            <a:ext cx="990600" cy="228600"/>
          </a:xfrm>
          <a:prstGeom prst="line">
            <a:avLst/>
          </a:prstGeom>
          <a:noFill/>
          <a:ln w="9525">
            <a:solidFill>
              <a:schemeClr val="tx1"/>
            </a:solidFill>
            <a:round/>
            <a:headEnd/>
            <a:tailEnd type="triangle" w="med" len="med"/>
          </a:ln>
        </p:spPr>
        <p:txBody>
          <a:bodyPr/>
          <a:lstStyle/>
          <a:p>
            <a:endParaRPr lang="en-US"/>
          </a:p>
        </p:txBody>
      </p:sp>
      <p:sp>
        <p:nvSpPr>
          <p:cNvPr id="16430" name="Freeform 54"/>
          <p:cNvSpPr>
            <a:spLocks/>
          </p:cNvSpPr>
          <p:nvPr/>
        </p:nvSpPr>
        <p:spPr bwMode="auto">
          <a:xfrm>
            <a:off x="5865813" y="4943475"/>
            <a:ext cx="665162" cy="438150"/>
          </a:xfrm>
          <a:custGeom>
            <a:avLst/>
            <a:gdLst>
              <a:gd name="T0" fmla="*/ 0 w 419"/>
              <a:gd name="T1" fmla="*/ 12599985 h 276"/>
              <a:gd name="T2" fmla="*/ 123486783 w 419"/>
              <a:gd name="T3" fmla="*/ 32761235 h 276"/>
              <a:gd name="T4" fmla="*/ 186491418 w 419"/>
              <a:gd name="T5" fmla="*/ 259575284 h 276"/>
              <a:gd name="T6" fmla="*/ 393144064 w 419"/>
              <a:gd name="T7" fmla="*/ 365421800 h 276"/>
              <a:gd name="T8" fmla="*/ 539313073 w 419"/>
              <a:gd name="T9" fmla="*/ 342741198 h 276"/>
              <a:gd name="T10" fmla="*/ 599796760 w 419"/>
              <a:gd name="T11" fmla="*/ 322579957 h 276"/>
              <a:gd name="T12" fmla="*/ 642638578 w 419"/>
              <a:gd name="T13" fmla="*/ 365421800 h 276"/>
              <a:gd name="T14" fmla="*/ 703122265 w 419"/>
              <a:gd name="T15" fmla="*/ 385583041 h 276"/>
              <a:gd name="T16" fmla="*/ 869452603 w 419"/>
              <a:gd name="T17" fmla="*/ 612397103 h 276"/>
              <a:gd name="T18" fmla="*/ 1055943970 w 419"/>
              <a:gd name="T19" fmla="*/ 695563016 h 2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9"/>
              <a:gd name="T31" fmla="*/ 0 h 276"/>
              <a:gd name="T32" fmla="*/ 419 w 419"/>
              <a:gd name="T33" fmla="*/ 276 h 27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9" h="276">
                <a:moveTo>
                  <a:pt x="0" y="5"/>
                </a:moveTo>
                <a:cubicBezTo>
                  <a:pt x="16" y="8"/>
                  <a:pt x="39" y="0"/>
                  <a:pt x="49" y="13"/>
                </a:cubicBezTo>
                <a:cubicBezTo>
                  <a:pt x="108" y="90"/>
                  <a:pt x="22" y="60"/>
                  <a:pt x="74" y="103"/>
                </a:cubicBezTo>
                <a:cubicBezTo>
                  <a:pt x="95" y="120"/>
                  <a:pt x="131" y="136"/>
                  <a:pt x="156" y="145"/>
                </a:cubicBezTo>
                <a:cubicBezTo>
                  <a:pt x="175" y="142"/>
                  <a:pt x="195" y="140"/>
                  <a:pt x="214" y="136"/>
                </a:cubicBezTo>
                <a:cubicBezTo>
                  <a:pt x="222" y="134"/>
                  <a:pt x="230" y="126"/>
                  <a:pt x="238" y="128"/>
                </a:cubicBezTo>
                <a:cubicBezTo>
                  <a:pt x="246" y="130"/>
                  <a:pt x="248" y="141"/>
                  <a:pt x="255" y="145"/>
                </a:cubicBezTo>
                <a:cubicBezTo>
                  <a:pt x="262" y="149"/>
                  <a:pt x="271" y="150"/>
                  <a:pt x="279" y="153"/>
                </a:cubicBezTo>
                <a:cubicBezTo>
                  <a:pt x="300" y="182"/>
                  <a:pt x="320" y="218"/>
                  <a:pt x="345" y="243"/>
                </a:cubicBezTo>
                <a:cubicBezTo>
                  <a:pt x="364" y="262"/>
                  <a:pt x="419" y="276"/>
                  <a:pt x="419" y="276"/>
                </a:cubicBezTo>
              </a:path>
            </a:pathLst>
          </a:custGeom>
          <a:noFill/>
          <a:ln w="76200" cmpd="sng">
            <a:solidFill>
              <a:schemeClr val="tx1"/>
            </a:solidFill>
            <a:round/>
            <a:headEnd/>
            <a:tailEnd/>
          </a:ln>
        </p:spPr>
        <p:txBody>
          <a:bodyPr/>
          <a:lstStyle/>
          <a:p>
            <a:endParaRPr lang="en-US"/>
          </a:p>
        </p:txBody>
      </p:sp>
      <p:sp>
        <p:nvSpPr>
          <p:cNvPr id="16431" name="Line 56"/>
          <p:cNvSpPr>
            <a:spLocks noChangeShapeType="1"/>
          </p:cNvSpPr>
          <p:nvPr/>
        </p:nvSpPr>
        <p:spPr bwMode="auto">
          <a:xfrm flipV="1">
            <a:off x="6248400" y="6172200"/>
            <a:ext cx="533400" cy="228600"/>
          </a:xfrm>
          <a:prstGeom prst="line">
            <a:avLst/>
          </a:prstGeom>
          <a:noFill/>
          <a:ln w="9525">
            <a:solidFill>
              <a:schemeClr val="tx1"/>
            </a:solidFill>
            <a:round/>
            <a:headEnd/>
            <a:tailEnd type="triangle" w="med" len="med"/>
          </a:ln>
        </p:spPr>
        <p:txBody>
          <a:bodyPr/>
          <a:lstStyle/>
          <a:p>
            <a:endParaRPr lang="en-US"/>
          </a:p>
        </p:txBody>
      </p:sp>
      <p:sp>
        <p:nvSpPr>
          <p:cNvPr id="16432" name="Line 57"/>
          <p:cNvSpPr>
            <a:spLocks noChangeShapeType="1"/>
          </p:cNvSpPr>
          <p:nvPr/>
        </p:nvSpPr>
        <p:spPr bwMode="auto">
          <a:xfrm flipV="1">
            <a:off x="5791200" y="5257800"/>
            <a:ext cx="304800" cy="1066800"/>
          </a:xfrm>
          <a:prstGeom prst="line">
            <a:avLst/>
          </a:prstGeom>
          <a:noFill/>
          <a:ln w="9525">
            <a:solidFill>
              <a:schemeClr val="tx1"/>
            </a:solidFill>
            <a:round/>
            <a:headEnd/>
            <a:tailEnd type="triangle" w="med" len="med"/>
          </a:ln>
        </p:spPr>
        <p:txBody>
          <a:bodyPr/>
          <a:lstStyle/>
          <a:p>
            <a:endParaRPr lang="en-US"/>
          </a:p>
        </p:txBody>
      </p:sp>
      <p:sp>
        <p:nvSpPr>
          <p:cNvPr id="16433" name="Text Box 58"/>
          <p:cNvSpPr txBox="1">
            <a:spLocks noChangeArrowheads="1"/>
          </p:cNvSpPr>
          <p:nvPr/>
        </p:nvSpPr>
        <p:spPr bwMode="auto">
          <a:xfrm>
            <a:off x="441325" y="3897313"/>
            <a:ext cx="481013" cy="304800"/>
          </a:xfrm>
          <a:prstGeom prst="rect">
            <a:avLst/>
          </a:prstGeom>
          <a:noFill/>
          <a:ln w="9525">
            <a:noFill/>
            <a:miter lim="800000"/>
            <a:headEnd/>
            <a:tailEnd/>
          </a:ln>
        </p:spPr>
        <p:txBody>
          <a:bodyPr wrap="none">
            <a:spAutoFit/>
          </a:bodyPr>
          <a:lstStyle/>
          <a:p>
            <a:r>
              <a:rPr lang="en-US" sz="1400">
                <a:latin typeface="Calibri" pitchFamily="34" charset="0"/>
                <a:cs typeface="Arial" charset="0"/>
              </a:rPr>
              <a:t>Soil</a:t>
            </a:r>
            <a:endParaRPr lang="en-CA" sz="1400">
              <a:latin typeface="Calibri" pitchFamily="34" charset="0"/>
              <a:cs typeface="Arial" charset="0"/>
            </a:endParaRPr>
          </a:p>
        </p:txBody>
      </p:sp>
      <p:sp>
        <p:nvSpPr>
          <p:cNvPr id="16434" name="Line 59"/>
          <p:cNvSpPr>
            <a:spLocks noChangeShapeType="1"/>
          </p:cNvSpPr>
          <p:nvPr/>
        </p:nvSpPr>
        <p:spPr bwMode="auto">
          <a:xfrm flipV="1">
            <a:off x="762000" y="3200400"/>
            <a:ext cx="457200" cy="609600"/>
          </a:xfrm>
          <a:prstGeom prst="line">
            <a:avLst/>
          </a:prstGeom>
          <a:noFill/>
          <a:ln w="9525">
            <a:solidFill>
              <a:schemeClr val="tx1"/>
            </a:solidFill>
            <a:round/>
            <a:headEnd/>
            <a:tailEnd type="triangle" w="med" len="med"/>
          </a:ln>
        </p:spPr>
        <p:txBody>
          <a:bodyPr/>
          <a:lstStyle/>
          <a:p>
            <a:endParaRPr lang="en-US"/>
          </a:p>
        </p:txBody>
      </p:sp>
      <p:sp>
        <p:nvSpPr>
          <p:cNvPr id="16435" name="Text Box 53"/>
          <p:cNvSpPr txBox="1">
            <a:spLocks noChangeArrowheads="1"/>
          </p:cNvSpPr>
          <p:nvPr/>
        </p:nvSpPr>
        <p:spPr bwMode="auto">
          <a:xfrm>
            <a:off x="250825" y="4724400"/>
            <a:ext cx="3960813" cy="2031325"/>
          </a:xfrm>
          <a:prstGeom prst="rect">
            <a:avLst/>
          </a:prstGeom>
          <a:noFill/>
          <a:ln w="9525">
            <a:noFill/>
            <a:miter lim="800000"/>
            <a:headEnd/>
            <a:tailEnd/>
          </a:ln>
        </p:spPr>
        <p:txBody>
          <a:bodyPr>
            <a:spAutoFit/>
          </a:bodyPr>
          <a:lstStyle/>
          <a:p>
            <a:r>
              <a:rPr lang="en-US" sz="1400" b="1" dirty="0">
                <a:solidFill>
                  <a:srgbClr val="800000"/>
                </a:solidFill>
              </a:rPr>
              <a:t>For reliable prediction of the earthquakes one has to take into account and analyze all the precursor phenomena. </a:t>
            </a:r>
          </a:p>
          <a:p>
            <a:r>
              <a:rPr lang="en-US" sz="1400" b="1" dirty="0">
                <a:solidFill>
                  <a:srgbClr val="800000"/>
                </a:solidFill>
              </a:rPr>
              <a:t>INFN Bari and Bari University in close collaboration with other scientific centers over the World are deeply involved in systematic study pre-earthquake phenomena</a:t>
            </a:r>
            <a:r>
              <a:rPr lang="en-US" sz="1400" b="1" dirty="0" smtClean="0">
                <a:solidFill>
                  <a:srgbClr val="800000"/>
                </a:solidFill>
              </a:rPr>
              <a:t>, for </a:t>
            </a:r>
            <a:r>
              <a:rPr lang="en-US" sz="1400" b="1" dirty="0">
                <a:solidFill>
                  <a:srgbClr val="800000"/>
                </a:solidFill>
              </a:rPr>
              <a:t>example they have a radio station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ctrTitle"/>
          </p:nvPr>
        </p:nvSpPr>
        <p:spPr/>
        <p:txBody>
          <a:bodyPr rtlCol="0">
            <a:normAutofit fontScale="90000"/>
          </a:bodyPr>
          <a:lstStyle/>
          <a:p>
            <a:pPr eaLnBrk="1" fontAlgn="auto" hangingPunct="1">
              <a:spcAft>
                <a:spcPts val="0"/>
              </a:spcAft>
              <a:defRPr/>
            </a:pPr>
            <a:r>
              <a:rPr lang="en-GB" sz="4000" u="sng">
                <a:solidFill>
                  <a:srgbClr val="CC6600"/>
                </a:solidFill>
              </a:rPr>
              <a:t>To the aim of verifying such studies</a:t>
            </a:r>
            <a:r>
              <a:rPr lang="en-GB" sz="4000">
                <a:solidFill>
                  <a:srgbClr val="CC6600"/>
                </a:solidFill>
              </a:rPr>
              <a:t> on a more solid statistical ground one has to create a wide network of cheap, compact and high sensitivity Rn detectors</a:t>
            </a:r>
            <a:r>
              <a:rPr lang="en-US" sz="4000"/>
              <a:t> </a:t>
            </a:r>
            <a:br>
              <a:rPr lang="en-US" sz="4000"/>
            </a:br>
            <a:endParaRPr lang="en-US" sz="4000"/>
          </a:p>
        </p:txBody>
      </p:sp>
      <p:sp>
        <p:nvSpPr>
          <p:cNvPr id="90115" name="Rectangle 3"/>
          <p:cNvSpPr>
            <a:spLocks noGrp="1" noChangeArrowheads="1"/>
          </p:cNvSpPr>
          <p:nvPr>
            <p:ph type="subTitle" idx="1"/>
          </p:nvPr>
        </p:nvSpPr>
        <p:spPr/>
        <p:txBody>
          <a:bodyPr rtlCol="0">
            <a:normAutofit/>
          </a:bodyPr>
          <a:lstStyle/>
          <a:p>
            <a:pPr eaLnBrk="1" fontAlgn="auto" hangingPunct="1">
              <a:spcAft>
                <a:spcPts val="0"/>
              </a:spcAft>
              <a:buFont typeface="Arial" pitchFamily="34" charset="0"/>
              <a:buNone/>
              <a:defRPr/>
            </a:pP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reeform 4" descr="Sphere"/>
          <p:cNvSpPr>
            <a:spLocks/>
          </p:cNvSpPr>
          <p:nvPr/>
        </p:nvSpPr>
        <p:spPr bwMode="auto">
          <a:xfrm>
            <a:off x="2590800" y="2057400"/>
            <a:ext cx="4338638" cy="3897313"/>
          </a:xfrm>
          <a:custGeom>
            <a:avLst/>
            <a:gdLst>
              <a:gd name="T0" fmla="*/ 236832 w 1319"/>
              <a:gd name="T1" fmla="*/ 395290 h 1262"/>
              <a:gd name="T2" fmla="*/ 148020 w 1319"/>
              <a:gd name="T3" fmla="*/ 2569385 h 1262"/>
              <a:gd name="T4" fmla="*/ 388142 w 1319"/>
              <a:gd name="T5" fmla="*/ 3217908 h 1262"/>
              <a:gd name="T6" fmla="*/ 3605116 w 1319"/>
              <a:gd name="T7" fmla="*/ 3190115 h 1262"/>
              <a:gd name="T8" fmla="*/ 3545908 w 1319"/>
              <a:gd name="T9" fmla="*/ 284115 h 1262"/>
              <a:gd name="T10" fmla="*/ 3305785 w 1319"/>
              <a:gd name="T11" fmla="*/ 225439 h 1262"/>
              <a:gd name="T12" fmla="*/ 3036059 w 1319"/>
              <a:gd name="T13" fmla="*/ 55588 h 1262"/>
              <a:gd name="T14" fmla="*/ 2855146 w 1319"/>
              <a:gd name="T15" fmla="*/ 0 h 1262"/>
              <a:gd name="T16" fmla="*/ 2253197 w 1319"/>
              <a:gd name="T17" fmla="*/ 86470 h 1262"/>
              <a:gd name="T18" fmla="*/ 779573 w 1319"/>
              <a:gd name="T19" fmla="*/ 55588 h 1262"/>
              <a:gd name="T20" fmla="*/ 598660 w 1319"/>
              <a:gd name="T21" fmla="*/ 114264 h 1262"/>
              <a:gd name="T22" fmla="*/ 417746 w 1319"/>
              <a:gd name="T23" fmla="*/ 253233 h 1262"/>
              <a:gd name="T24" fmla="*/ 236832 w 1319"/>
              <a:gd name="T25" fmla="*/ 311909 h 1262"/>
              <a:gd name="T26" fmla="*/ 236832 w 1319"/>
              <a:gd name="T27" fmla="*/ 395290 h 12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19"/>
              <a:gd name="T43" fmla="*/ 0 h 1262"/>
              <a:gd name="T44" fmla="*/ 1319 w 1319"/>
              <a:gd name="T45" fmla="*/ 1262 h 126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19" h="1262">
                <a:moveTo>
                  <a:pt x="72" y="128"/>
                </a:moveTo>
                <a:cubicBezTo>
                  <a:pt x="0" y="352"/>
                  <a:pt x="74" y="598"/>
                  <a:pt x="45" y="832"/>
                </a:cubicBezTo>
                <a:cubicBezTo>
                  <a:pt x="56" y="1051"/>
                  <a:pt x="8" y="987"/>
                  <a:pt x="118" y="1042"/>
                </a:cubicBezTo>
                <a:cubicBezTo>
                  <a:pt x="444" y="1039"/>
                  <a:pt x="864" y="1262"/>
                  <a:pt x="1096" y="1033"/>
                </a:cubicBezTo>
                <a:cubicBezTo>
                  <a:pt x="1319" y="812"/>
                  <a:pt x="1099" y="405"/>
                  <a:pt x="1078" y="92"/>
                </a:cubicBezTo>
                <a:cubicBezTo>
                  <a:pt x="1076" y="67"/>
                  <a:pt x="1027" y="85"/>
                  <a:pt x="1005" y="73"/>
                </a:cubicBezTo>
                <a:cubicBezTo>
                  <a:pt x="976" y="57"/>
                  <a:pt x="954" y="28"/>
                  <a:pt x="923" y="18"/>
                </a:cubicBezTo>
                <a:cubicBezTo>
                  <a:pt x="905" y="12"/>
                  <a:pt x="868" y="0"/>
                  <a:pt x="868" y="0"/>
                </a:cubicBezTo>
                <a:cubicBezTo>
                  <a:pt x="782" y="6"/>
                  <a:pt x="755" y="9"/>
                  <a:pt x="685" y="28"/>
                </a:cubicBezTo>
                <a:cubicBezTo>
                  <a:pt x="490" y="7"/>
                  <a:pt x="534" y="10"/>
                  <a:pt x="237" y="18"/>
                </a:cubicBezTo>
                <a:cubicBezTo>
                  <a:pt x="219" y="25"/>
                  <a:pt x="198" y="26"/>
                  <a:pt x="182" y="37"/>
                </a:cubicBezTo>
                <a:cubicBezTo>
                  <a:pt x="105" y="87"/>
                  <a:pt x="202" y="44"/>
                  <a:pt x="127" y="82"/>
                </a:cubicBezTo>
                <a:cubicBezTo>
                  <a:pt x="110" y="91"/>
                  <a:pt x="84" y="86"/>
                  <a:pt x="72" y="101"/>
                </a:cubicBezTo>
                <a:cubicBezTo>
                  <a:pt x="66" y="108"/>
                  <a:pt x="72" y="119"/>
                  <a:pt x="72" y="128"/>
                </a:cubicBezTo>
                <a:close/>
              </a:path>
            </a:pathLst>
          </a:custGeom>
          <a:pattFill prst="sphere">
            <a:fgClr>
              <a:srgbClr val="C4AAB1"/>
            </a:fgClr>
            <a:bgClr>
              <a:schemeClr val="bg1"/>
            </a:bgClr>
          </a:pattFill>
          <a:ln w="9525">
            <a:solidFill>
              <a:schemeClr val="tx1"/>
            </a:solidFill>
            <a:round/>
            <a:headEnd/>
            <a:tailEnd/>
          </a:ln>
        </p:spPr>
        <p:txBody>
          <a:bodyPr/>
          <a:lstStyle/>
          <a:p>
            <a:endParaRPr lang="en-US"/>
          </a:p>
        </p:txBody>
      </p:sp>
      <p:sp>
        <p:nvSpPr>
          <p:cNvPr id="18434" name="Freeform 5"/>
          <p:cNvSpPr>
            <a:spLocks/>
          </p:cNvSpPr>
          <p:nvPr/>
        </p:nvSpPr>
        <p:spPr bwMode="auto">
          <a:xfrm>
            <a:off x="3211513" y="2660650"/>
            <a:ext cx="515937" cy="430213"/>
          </a:xfrm>
          <a:custGeom>
            <a:avLst/>
            <a:gdLst>
              <a:gd name="T0" fmla="*/ 7937 w 325"/>
              <a:gd name="T1" fmla="*/ 96838 h 271"/>
              <a:gd name="T2" fmla="*/ 52387 w 325"/>
              <a:gd name="T3" fmla="*/ 328613 h 271"/>
              <a:gd name="T4" fmla="*/ 168275 w 325"/>
              <a:gd name="T5" fmla="*/ 387350 h 271"/>
              <a:gd name="T6" fmla="*/ 515937 w 325"/>
              <a:gd name="T7" fmla="*/ 257175 h 271"/>
              <a:gd name="T8" fmla="*/ 385762 w 325"/>
              <a:gd name="T9" fmla="*/ 184150 h 271"/>
              <a:gd name="T10" fmla="*/ 211137 w 325"/>
              <a:gd name="T11" fmla="*/ 68263 h 271"/>
              <a:gd name="T12" fmla="*/ 7937 w 325"/>
              <a:gd name="T13" fmla="*/ 96838 h 271"/>
              <a:gd name="T14" fmla="*/ 0 60000 65536"/>
              <a:gd name="T15" fmla="*/ 0 60000 65536"/>
              <a:gd name="T16" fmla="*/ 0 60000 65536"/>
              <a:gd name="T17" fmla="*/ 0 60000 65536"/>
              <a:gd name="T18" fmla="*/ 0 60000 65536"/>
              <a:gd name="T19" fmla="*/ 0 60000 65536"/>
              <a:gd name="T20" fmla="*/ 0 60000 65536"/>
              <a:gd name="T21" fmla="*/ 0 w 325"/>
              <a:gd name="T22" fmla="*/ 0 h 271"/>
              <a:gd name="T23" fmla="*/ 325 w 325"/>
              <a:gd name="T24" fmla="*/ 271 h 2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5" h="271">
                <a:moveTo>
                  <a:pt x="5" y="61"/>
                </a:moveTo>
                <a:cubicBezTo>
                  <a:pt x="51" y="130"/>
                  <a:pt x="0" y="44"/>
                  <a:pt x="33" y="207"/>
                </a:cubicBezTo>
                <a:cubicBezTo>
                  <a:pt x="38" y="234"/>
                  <a:pt x="106" y="244"/>
                  <a:pt x="106" y="244"/>
                </a:cubicBezTo>
                <a:cubicBezTo>
                  <a:pt x="236" y="237"/>
                  <a:pt x="289" y="271"/>
                  <a:pt x="325" y="162"/>
                </a:cubicBezTo>
                <a:cubicBezTo>
                  <a:pt x="309" y="112"/>
                  <a:pt x="287" y="131"/>
                  <a:pt x="243" y="116"/>
                </a:cubicBezTo>
                <a:cubicBezTo>
                  <a:pt x="215" y="72"/>
                  <a:pt x="181" y="55"/>
                  <a:pt x="133" y="43"/>
                </a:cubicBezTo>
                <a:cubicBezTo>
                  <a:pt x="93" y="0"/>
                  <a:pt x="35" y="16"/>
                  <a:pt x="5" y="61"/>
                </a:cubicBezTo>
                <a:close/>
              </a:path>
            </a:pathLst>
          </a:custGeom>
          <a:solidFill>
            <a:schemeClr val="bg1"/>
          </a:solidFill>
          <a:ln w="9525">
            <a:solidFill>
              <a:schemeClr val="tx1"/>
            </a:solidFill>
            <a:round/>
            <a:headEnd/>
            <a:tailEnd/>
          </a:ln>
        </p:spPr>
        <p:txBody>
          <a:bodyPr/>
          <a:lstStyle/>
          <a:p>
            <a:endParaRPr lang="en-US"/>
          </a:p>
        </p:txBody>
      </p:sp>
      <p:sp>
        <p:nvSpPr>
          <p:cNvPr id="18435" name="Freeform 6"/>
          <p:cNvSpPr>
            <a:spLocks/>
          </p:cNvSpPr>
          <p:nvPr/>
        </p:nvSpPr>
        <p:spPr bwMode="auto">
          <a:xfrm>
            <a:off x="5426075" y="3813175"/>
            <a:ext cx="746125" cy="682625"/>
          </a:xfrm>
          <a:custGeom>
            <a:avLst/>
            <a:gdLst>
              <a:gd name="T0" fmla="*/ 17463 w 470"/>
              <a:gd name="T1" fmla="*/ 295275 h 430"/>
              <a:gd name="T2" fmla="*/ 1588 w 470"/>
              <a:gd name="T3" fmla="*/ 382587 h 430"/>
              <a:gd name="T4" fmla="*/ 17463 w 470"/>
              <a:gd name="T5" fmla="*/ 571500 h 430"/>
              <a:gd name="T6" fmla="*/ 60325 w 470"/>
              <a:gd name="T7" fmla="*/ 585788 h 430"/>
              <a:gd name="T8" fmla="*/ 249238 w 470"/>
              <a:gd name="T9" fmla="*/ 642938 h 430"/>
              <a:gd name="T10" fmla="*/ 277813 w 470"/>
              <a:gd name="T11" fmla="*/ 673100 h 430"/>
              <a:gd name="T12" fmla="*/ 596900 w 470"/>
              <a:gd name="T13" fmla="*/ 614363 h 430"/>
              <a:gd name="T14" fmla="*/ 582613 w 470"/>
              <a:gd name="T15" fmla="*/ 222250 h 430"/>
              <a:gd name="T16" fmla="*/ 379412 w 470"/>
              <a:gd name="T17" fmla="*/ 47625 h 430"/>
              <a:gd name="T18" fmla="*/ 263525 w 470"/>
              <a:gd name="T19" fmla="*/ 19050 h 430"/>
              <a:gd name="T20" fmla="*/ 31750 w 470"/>
              <a:gd name="T21" fmla="*/ 106363 h 430"/>
              <a:gd name="T22" fmla="*/ 17463 w 470"/>
              <a:gd name="T23" fmla="*/ 295275 h 4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70"/>
              <a:gd name="T37" fmla="*/ 0 h 430"/>
              <a:gd name="T38" fmla="*/ 470 w 470"/>
              <a:gd name="T39" fmla="*/ 430 h 4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70" h="430">
                <a:moveTo>
                  <a:pt x="11" y="186"/>
                </a:moveTo>
                <a:cubicBezTo>
                  <a:pt x="8" y="204"/>
                  <a:pt x="1" y="222"/>
                  <a:pt x="1" y="241"/>
                </a:cubicBezTo>
                <a:cubicBezTo>
                  <a:pt x="1" y="281"/>
                  <a:pt x="0" y="322"/>
                  <a:pt x="11" y="360"/>
                </a:cubicBezTo>
                <a:cubicBezTo>
                  <a:pt x="14" y="369"/>
                  <a:pt x="29" y="365"/>
                  <a:pt x="38" y="369"/>
                </a:cubicBezTo>
                <a:cubicBezTo>
                  <a:pt x="78" y="386"/>
                  <a:pt x="115" y="395"/>
                  <a:pt x="157" y="405"/>
                </a:cubicBezTo>
                <a:cubicBezTo>
                  <a:pt x="163" y="411"/>
                  <a:pt x="166" y="423"/>
                  <a:pt x="175" y="424"/>
                </a:cubicBezTo>
                <a:cubicBezTo>
                  <a:pt x="242" y="430"/>
                  <a:pt x="311" y="400"/>
                  <a:pt x="376" y="387"/>
                </a:cubicBezTo>
                <a:cubicBezTo>
                  <a:pt x="470" y="327"/>
                  <a:pt x="455" y="196"/>
                  <a:pt x="367" y="140"/>
                </a:cubicBezTo>
                <a:cubicBezTo>
                  <a:pt x="336" y="94"/>
                  <a:pt x="285" y="61"/>
                  <a:pt x="239" y="30"/>
                </a:cubicBezTo>
                <a:cubicBezTo>
                  <a:pt x="218" y="16"/>
                  <a:pt x="166" y="12"/>
                  <a:pt x="166" y="12"/>
                </a:cubicBezTo>
                <a:cubicBezTo>
                  <a:pt x="59" y="21"/>
                  <a:pt x="64" y="0"/>
                  <a:pt x="20" y="67"/>
                </a:cubicBezTo>
                <a:cubicBezTo>
                  <a:pt x="10" y="174"/>
                  <a:pt x="11" y="134"/>
                  <a:pt x="11" y="186"/>
                </a:cubicBezTo>
                <a:close/>
              </a:path>
            </a:pathLst>
          </a:custGeom>
          <a:solidFill>
            <a:schemeClr val="bg1"/>
          </a:solidFill>
          <a:ln w="9525">
            <a:solidFill>
              <a:schemeClr val="tx1"/>
            </a:solidFill>
            <a:round/>
            <a:headEnd/>
            <a:tailEnd/>
          </a:ln>
        </p:spPr>
        <p:txBody>
          <a:bodyPr/>
          <a:lstStyle/>
          <a:p>
            <a:endParaRPr lang="en-US"/>
          </a:p>
        </p:txBody>
      </p:sp>
      <p:sp>
        <p:nvSpPr>
          <p:cNvPr id="18436" name="Freeform 7"/>
          <p:cNvSpPr>
            <a:spLocks/>
          </p:cNvSpPr>
          <p:nvPr/>
        </p:nvSpPr>
        <p:spPr bwMode="auto">
          <a:xfrm>
            <a:off x="5446713" y="4279900"/>
            <a:ext cx="725487" cy="368300"/>
          </a:xfrm>
          <a:custGeom>
            <a:avLst/>
            <a:gdLst>
              <a:gd name="T0" fmla="*/ 23812 w 457"/>
              <a:gd name="T1" fmla="*/ 58738 h 232"/>
              <a:gd name="T2" fmla="*/ 706437 w 457"/>
              <a:gd name="T3" fmla="*/ 58738 h 232"/>
              <a:gd name="T4" fmla="*/ 692150 w 457"/>
              <a:gd name="T5" fmla="*/ 115888 h 232"/>
              <a:gd name="T6" fmla="*/ 503237 w 457"/>
              <a:gd name="T7" fmla="*/ 333375 h 232"/>
              <a:gd name="T8" fmla="*/ 82550 w 457"/>
              <a:gd name="T9" fmla="*/ 247650 h 232"/>
              <a:gd name="T10" fmla="*/ 23812 w 457"/>
              <a:gd name="T11" fmla="*/ 58738 h 232"/>
              <a:gd name="T12" fmla="*/ 0 60000 65536"/>
              <a:gd name="T13" fmla="*/ 0 60000 65536"/>
              <a:gd name="T14" fmla="*/ 0 60000 65536"/>
              <a:gd name="T15" fmla="*/ 0 60000 65536"/>
              <a:gd name="T16" fmla="*/ 0 60000 65536"/>
              <a:gd name="T17" fmla="*/ 0 60000 65536"/>
              <a:gd name="T18" fmla="*/ 0 w 457"/>
              <a:gd name="T19" fmla="*/ 0 h 232"/>
              <a:gd name="T20" fmla="*/ 457 w 457"/>
              <a:gd name="T21" fmla="*/ 232 h 232"/>
            </a:gdLst>
            <a:ahLst/>
            <a:cxnLst>
              <a:cxn ang="T12">
                <a:pos x="T0" y="T1"/>
              </a:cxn>
              <a:cxn ang="T13">
                <a:pos x="T2" y="T3"/>
              </a:cxn>
              <a:cxn ang="T14">
                <a:pos x="T4" y="T5"/>
              </a:cxn>
              <a:cxn ang="T15">
                <a:pos x="T6" y="T7"/>
              </a:cxn>
              <a:cxn ang="T16">
                <a:pos x="T8" y="T9"/>
              </a:cxn>
              <a:cxn ang="T17">
                <a:pos x="T10" y="T11"/>
              </a:cxn>
            </a:cxnLst>
            <a:rect l="T18" t="T19" r="T20" b="T21"/>
            <a:pathLst>
              <a:path w="457" h="232">
                <a:moveTo>
                  <a:pt x="15" y="37"/>
                </a:moveTo>
                <a:cubicBezTo>
                  <a:pt x="169" y="0"/>
                  <a:pt x="145" y="2"/>
                  <a:pt x="445" y="37"/>
                </a:cubicBezTo>
                <a:cubicBezTo>
                  <a:pt x="457" y="38"/>
                  <a:pt x="442" y="62"/>
                  <a:pt x="436" y="73"/>
                </a:cubicBezTo>
                <a:cubicBezTo>
                  <a:pt x="410" y="125"/>
                  <a:pt x="372" y="192"/>
                  <a:pt x="317" y="210"/>
                </a:cubicBezTo>
                <a:cubicBezTo>
                  <a:pt x="62" y="199"/>
                  <a:pt x="166" y="232"/>
                  <a:pt x="52" y="156"/>
                </a:cubicBezTo>
                <a:cubicBezTo>
                  <a:pt x="16" y="100"/>
                  <a:pt x="0" y="111"/>
                  <a:pt x="15" y="37"/>
                </a:cubicBezTo>
                <a:close/>
              </a:path>
            </a:pathLst>
          </a:custGeom>
          <a:solidFill>
            <a:srgbClr val="BBE0E3"/>
          </a:solidFill>
          <a:ln w="9525">
            <a:solidFill>
              <a:schemeClr val="tx1"/>
            </a:solidFill>
            <a:round/>
            <a:headEnd/>
            <a:tailEnd/>
          </a:ln>
        </p:spPr>
        <p:txBody>
          <a:bodyPr/>
          <a:lstStyle/>
          <a:p>
            <a:endParaRPr lang="en-US"/>
          </a:p>
        </p:txBody>
      </p:sp>
      <p:sp>
        <p:nvSpPr>
          <p:cNvPr id="18437" name="Line 8"/>
          <p:cNvSpPr>
            <a:spLocks noChangeShapeType="1"/>
          </p:cNvSpPr>
          <p:nvPr/>
        </p:nvSpPr>
        <p:spPr bwMode="auto">
          <a:xfrm flipV="1">
            <a:off x="3052763" y="3189288"/>
            <a:ext cx="304800" cy="381000"/>
          </a:xfrm>
          <a:prstGeom prst="line">
            <a:avLst/>
          </a:prstGeom>
          <a:noFill/>
          <a:ln w="9525">
            <a:solidFill>
              <a:srgbClr val="FF6600"/>
            </a:solidFill>
            <a:round/>
            <a:headEnd/>
            <a:tailEnd type="triangle" w="med" len="med"/>
          </a:ln>
        </p:spPr>
        <p:txBody>
          <a:bodyPr/>
          <a:lstStyle/>
          <a:p>
            <a:endParaRPr lang="en-US"/>
          </a:p>
        </p:txBody>
      </p:sp>
      <p:sp>
        <p:nvSpPr>
          <p:cNvPr id="18438" name="Line 9"/>
          <p:cNvSpPr>
            <a:spLocks noChangeShapeType="1"/>
          </p:cNvSpPr>
          <p:nvPr/>
        </p:nvSpPr>
        <p:spPr bwMode="auto">
          <a:xfrm>
            <a:off x="4348163" y="2808288"/>
            <a:ext cx="0" cy="0"/>
          </a:xfrm>
          <a:prstGeom prst="line">
            <a:avLst/>
          </a:prstGeom>
          <a:noFill/>
          <a:ln w="9525">
            <a:solidFill>
              <a:schemeClr val="tx1"/>
            </a:solidFill>
            <a:round/>
            <a:headEnd/>
            <a:tailEnd type="triangle" w="med" len="med"/>
          </a:ln>
        </p:spPr>
        <p:txBody>
          <a:bodyPr/>
          <a:lstStyle/>
          <a:p>
            <a:endParaRPr lang="en-US"/>
          </a:p>
        </p:txBody>
      </p:sp>
      <p:sp>
        <p:nvSpPr>
          <p:cNvPr id="18439" name="Line 10"/>
          <p:cNvSpPr>
            <a:spLocks noChangeShapeType="1"/>
          </p:cNvSpPr>
          <p:nvPr/>
        </p:nvSpPr>
        <p:spPr bwMode="auto">
          <a:xfrm flipH="1">
            <a:off x="3890963" y="2960688"/>
            <a:ext cx="381000" cy="0"/>
          </a:xfrm>
          <a:prstGeom prst="line">
            <a:avLst/>
          </a:prstGeom>
          <a:noFill/>
          <a:ln w="9525">
            <a:solidFill>
              <a:srgbClr val="FF6600"/>
            </a:solidFill>
            <a:round/>
            <a:headEnd/>
            <a:tailEnd type="triangle" w="med" len="med"/>
          </a:ln>
        </p:spPr>
        <p:txBody>
          <a:bodyPr/>
          <a:lstStyle/>
          <a:p>
            <a:endParaRPr lang="en-US"/>
          </a:p>
        </p:txBody>
      </p:sp>
      <p:sp>
        <p:nvSpPr>
          <p:cNvPr id="18440" name="Line 11"/>
          <p:cNvSpPr>
            <a:spLocks noChangeShapeType="1"/>
          </p:cNvSpPr>
          <p:nvPr/>
        </p:nvSpPr>
        <p:spPr bwMode="auto">
          <a:xfrm flipH="1">
            <a:off x="3586163" y="2427288"/>
            <a:ext cx="381000" cy="304800"/>
          </a:xfrm>
          <a:prstGeom prst="line">
            <a:avLst/>
          </a:prstGeom>
          <a:noFill/>
          <a:ln w="9525">
            <a:solidFill>
              <a:srgbClr val="FF6600"/>
            </a:solidFill>
            <a:round/>
            <a:headEnd/>
            <a:tailEnd type="triangle" w="med" len="med"/>
          </a:ln>
        </p:spPr>
        <p:txBody>
          <a:bodyPr/>
          <a:lstStyle/>
          <a:p>
            <a:endParaRPr lang="en-US"/>
          </a:p>
        </p:txBody>
      </p:sp>
      <p:sp>
        <p:nvSpPr>
          <p:cNvPr id="18441" name="Text Box 12"/>
          <p:cNvSpPr txBox="1">
            <a:spLocks noChangeArrowheads="1"/>
          </p:cNvSpPr>
          <p:nvPr/>
        </p:nvSpPr>
        <p:spPr bwMode="auto">
          <a:xfrm>
            <a:off x="3276600" y="4476750"/>
            <a:ext cx="2928938" cy="336550"/>
          </a:xfrm>
          <a:prstGeom prst="rect">
            <a:avLst/>
          </a:prstGeom>
          <a:noFill/>
          <a:ln w="9525">
            <a:noFill/>
            <a:miter lim="800000"/>
            <a:headEnd/>
            <a:tailEnd/>
          </a:ln>
        </p:spPr>
        <p:txBody>
          <a:bodyPr wrap="none">
            <a:spAutoFit/>
          </a:bodyPr>
          <a:lstStyle/>
          <a:p>
            <a:r>
              <a:rPr lang="en-US" sz="1600" b="1">
                <a:solidFill>
                  <a:srgbClr val="FF6600"/>
                </a:solidFill>
                <a:cs typeface="Arial" charset="0"/>
              </a:rPr>
              <a:t>Rn accumulation from rocks</a:t>
            </a:r>
            <a:endParaRPr lang="en-CA" sz="1600" b="1">
              <a:solidFill>
                <a:srgbClr val="FF6600"/>
              </a:solidFill>
              <a:cs typeface="Arial" charset="0"/>
            </a:endParaRPr>
          </a:p>
        </p:txBody>
      </p:sp>
      <p:sp>
        <p:nvSpPr>
          <p:cNvPr id="18442" name="Text Box 13"/>
          <p:cNvSpPr txBox="1">
            <a:spLocks noChangeArrowheads="1"/>
          </p:cNvSpPr>
          <p:nvPr/>
        </p:nvSpPr>
        <p:spPr bwMode="auto">
          <a:xfrm>
            <a:off x="2503488" y="1824038"/>
            <a:ext cx="1357312" cy="304800"/>
          </a:xfrm>
          <a:prstGeom prst="rect">
            <a:avLst/>
          </a:prstGeom>
          <a:noFill/>
          <a:ln w="9525">
            <a:noFill/>
            <a:miter lim="800000"/>
            <a:headEnd/>
            <a:tailEnd/>
          </a:ln>
        </p:spPr>
        <p:txBody>
          <a:bodyPr wrap="none">
            <a:spAutoFit/>
          </a:bodyPr>
          <a:lstStyle/>
          <a:p>
            <a:r>
              <a:rPr lang="en-US" sz="1400">
                <a:cs typeface="Arial" charset="0"/>
              </a:rPr>
              <a:t>Crack or cavity</a:t>
            </a:r>
            <a:endParaRPr lang="en-CA" sz="1400">
              <a:cs typeface="Arial" charset="0"/>
            </a:endParaRPr>
          </a:p>
        </p:txBody>
      </p:sp>
      <p:sp>
        <p:nvSpPr>
          <p:cNvPr id="18443" name="Line 14"/>
          <p:cNvSpPr>
            <a:spLocks noChangeShapeType="1"/>
          </p:cNvSpPr>
          <p:nvPr/>
        </p:nvSpPr>
        <p:spPr bwMode="auto">
          <a:xfrm>
            <a:off x="2976563" y="1970088"/>
            <a:ext cx="457200" cy="914400"/>
          </a:xfrm>
          <a:prstGeom prst="line">
            <a:avLst/>
          </a:prstGeom>
          <a:noFill/>
          <a:ln w="9525">
            <a:solidFill>
              <a:schemeClr val="tx1"/>
            </a:solidFill>
            <a:round/>
            <a:headEnd/>
            <a:tailEnd type="triangle" w="med" len="med"/>
          </a:ln>
        </p:spPr>
        <p:txBody>
          <a:bodyPr/>
          <a:lstStyle/>
          <a:p>
            <a:endParaRPr lang="en-US"/>
          </a:p>
        </p:txBody>
      </p:sp>
      <p:sp>
        <p:nvSpPr>
          <p:cNvPr id="18444" name="Line 15"/>
          <p:cNvSpPr>
            <a:spLocks noChangeShapeType="1"/>
          </p:cNvSpPr>
          <p:nvPr/>
        </p:nvSpPr>
        <p:spPr bwMode="auto">
          <a:xfrm flipV="1">
            <a:off x="4953000" y="4648200"/>
            <a:ext cx="381000" cy="228600"/>
          </a:xfrm>
          <a:prstGeom prst="line">
            <a:avLst/>
          </a:prstGeom>
          <a:noFill/>
          <a:ln w="9525">
            <a:solidFill>
              <a:srgbClr val="FF6600"/>
            </a:solidFill>
            <a:round/>
            <a:headEnd/>
            <a:tailEnd type="triangle" w="med" len="med"/>
          </a:ln>
        </p:spPr>
        <p:txBody>
          <a:bodyPr/>
          <a:lstStyle/>
          <a:p>
            <a:endParaRPr lang="en-US"/>
          </a:p>
        </p:txBody>
      </p:sp>
      <p:sp>
        <p:nvSpPr>
          <p:cNvPr id="18445" name="Line 16"/>
          <p:cNvSpPr>
            <a:spLocks noChangeShapeType="1"/>
          </p:cNvSpPr>
          <p:nvPr/>
        </p:nvSpPr>
        <p:spPr bwMode="auto">
          <a:xfrm flipH="1">
            <a:off x="5943600" y="3581400"/>
            <a:ext cx="228600" cy="228600"/>
          </a:xfrm>
          <a:prstGeom prst="line">
            <a:avLst/>
          </a:prstGeom>
          <a:noFill/>
          <a:ln w="9525">
            <a:solidFill>
              <a:srgbClr val="FF6600"/>
            </a:solidFill>
            <a:round/>
            <a:headEnd/>
            <a:tailEnd type="triangle" w="med" len="med"/>
          </a:ln>
        </p:spPr>
        <p:txBody>
          <a:bodyPr/>
          <a:lstStyle/>
          <a:p>
            <a:endParaRPr lang="en-US"/>
          </a:p>
        </p:txBody>
      </p:sp>
      <p:sp>
        <p:nvSpPr>
          <p:cNvPr id="18446" name="Line 17"/>
          <p:cNvSpPr>
            <a:spLocks noChangeShapeType="1"/>
          </p:cNvSpPr>
          <p:nvPr/>
        </p:nvSpPr>
        <p:spPr bwMode="auto">
          <a:xfrm>
            <a:off x="2900363" y="2808288"/>
            <a:ext cx="304800" cy="152400"/>
          </a:xfrm>
          <a:prstGeom prst="line">
            <a:avLst/>
          </a:prstGeom>
          <a:noFill/>
          <a:ln w="9525">
            <a:solidFill>
              <a:srgbClr val="FF6600"/>
            </a:solidFill>
            <a:round/>
            <a:headEnd/>
            <a:tailEnd type="triangle" w="med" len="med"/>
          </a:ln>
        </p:spPr>
        <p:txBody>
          <a:bodyPr/>
          <a:lstStyle/>
          <a:p>
            <a:endParaRPr lang="en-US"/>
          </a:p>
        </p:txBody>
      </p:sp>
      <p:sp>
        <p:nvSpPr>
          <p:cNvPr id="18447" name="Line 18"/>
          <p:cNvSpPr>
            <a:spLocks noChangeShapeType="1"/>
          </p:cNvSpPr>
          <p:nvPr/>
        </p:nvSpPr>
        <p:spPr bwMode="auto">
          <a:xfrm>
            <a:off x="4953000" y="3722688"/>
            <a:ext cx="304800" cy="152400"/>
          </a:xfrm>
          <a:prstGeom prst="line">
            <a:avLst/>
          </a:prstGeom>
          <a:noFill/>
          <a:ln w="9525">
            <a:solidFill>
              <a:srgbClr val="FF6600"/>
            </a:solidFill>
            <a:round/>
            <a:headEnd/>
            <a:tailEnd type="triangle" w="med" len="med"/>
          </a:ln>
        </p:spPr>
        <p:txBody>
          <a:bodyPr/>
          <a:lstStyle/>
          <a:p>
            <a:endParaRPr lang="en-US"/>
          </a:p>
        </p:txBody>
      </p:sp>
      <p:sp>
        <p:nvSpPr>
          <p:cNvPr id="18448" name="Rectangle 20"/>
          <p:cNvSpPr>
            <a:spLocks noChangeArrowheads="1"/>
          </p:cNvSpPr>
          <p:nvPr/>
        </p:nvSpPr>
        <p:spPr bwMode="auto">
          <a:xfrm>
            <a:off x="4495800" y="2133600"/>
            <a:ext cx="381000" cy="2057400"/>
          </a:xfrm>
          <a:prstGeom prst="rect">
            <a:avLst/>
          </a:prstGeom>
          <a:solidFill>
            <a:schemeClr val="bg1"/>
          </a:solidFill>
          <a:ln w="9525">
            <a:solidFill>
              <a:schemeClr val="tx1"/>
            </a:solidFill>
            <a:miter lim="800000"/>
            <a:headEnd/>
            <a:tailEnd/>
          </a:ln>
        </p:spPr>
        <p:txBody>
          <a:bodyPr wrap="none" anchor="ctr"/>
          <a:lstStyle/>
          <a:p>
            <a:endParaRPr lang="en-US">
              <a:cs typeface="Arial" charset="0"/>
            </a:endParaRPr>
          </a:p>
        </p:txBody>
      </p:sp>
      <p:sp>
        <p:nvSpPr>
          <p:cNvPr id="18449" name="Rectangle 21"/>
          <p:cNvSpPr>
            <a:spLocks noChangeArrowheads="1"/>
          </p:cNvSpPr>
          <p:nvPr/>
        </p:nvSpPr>
        <p:spPr bwMode="auto">
          <a:xfrm>
            <a:off x="4572000" y="3886200"/>
            <a:ext cx="228600" cy="152400"/>
          </a:xfrm>
          <a:prstGeom prst="rect">
            <a:avLst/>
          </a:prstGeom>
          <a:solidFill>
            <a:srgbClr val="342AF4"/>
          </a:solidFill>
          <a:ln w="9525">
            <a:solidFill>
              <a:schemeClr val="tx1"/>
            </a:solidFill>
            <a:miter lim="800000"/>
            <a:headEnd/>
            <a:tailEnd/>
          </a:ln>
        </p:spPr>
        <p:txBody>
          <a:bodyPr wrap="none" anchor="ctr"/>
          <a:lstStyle/>
          <a:p>
            <a:endParaRPr lang="en-US">
              <a:cs typeface="Arial" charset="0"/>
            </a:endParaRPr>
          </a:p>
        </p:txBody>
      </p:sp>
      <p:sp>
        <p:nvSpPr>
          <p:cNvPr id="18450" name="Line 22"/>
          <p:cNvSpPr>
            <a:spLocks noChangeShapeType="1"/>
          </p:cNvSpPr>
          <p:nvPr/>
        </p:nvSpPr>
        <p:spPr bwMode="auto">
          <a:xfrm flipV="1">
            <a:off x="4800600" y="1524000"/>
            <a:ext cx="0" cy="609600"/>
          </a:xfrm>
          <a:prstGeom prst="line">
            <a:avLst/>
          </a:prstGeom>
          <a:noFill/>
          <a:ln w="9525">
            <a:solidFill>
              <a:srgbClr val="342AF4"/>
            </a:solidFill>
            <a:round/>
            <a:headEnd/>
            <a:tailEnd/>
          </a:ln>
        </p:spPr>
        <p:txBody>
          <a:bodyPr/>
          <a:lstStyle/>
          <a:p>
            <a:endParaRPr lang="en-US"/>
          </a:p>
        </p:txBody>
      </p:sp>
      <p:sp>
        <p:nvSpPr>
          <p:cNvPr id="18451" name="Freeform 23"/>
          <p:cNvSpPr>
            <a:spLocks/>
          </p:cNvSpPr>
          <p:nvPr/>
        </p:nvSpPr>
        <p:spPr bwMode="auto">
          <a:xfrm>
            <a:off x="4732338" y="2133600"/>
            <a:ext cx="115887" cy="1741488"/>
          </a:xfrm>
          <a:custGeom>
            <a:avLst/>
            <a:gdLst>
              <a:gd name="T0" fmla="*/ 28575 w 73"/>
              <a:gd name="T1" fmla="*/ 1741488 h 1097"/>
              <a:gd name="T2" fmla="*/ 42862 w 73"/>
              <a:gd name="T3" fmla="*/ 1363663 h 1097"/>
              <a:gd name="T4" fmla="*/ 57150 w 73"/>
              <a:gd name="T5" fmla="*/ 420688 h 1097"/>
              <a:gd name="T6" fmla="*/ 115887 w 73"/>
              <a:gd name="T7" fmla="*/ 203200 h 1097"/>
              <a:gd name="T8" fmla="*/ 42862 w 73"/>
              <a:gd name="T9" fmla="*/ 58738 h 1097"/>
              <a:gd name="T10" fmla="*/ 57150 w 73"/>
              <a:gd name="T11" fmla="*/ 0 h 1097"/>
              <a:gd name="T12" fmla="*/ 0 60000 65536"/>
              <a:gd name="T13" fmla="*/ 0 60000 65536"/>
              <a:gd name="T14" fmla="*/ 0 60000 65536"/>
              <a:gd name="T15" fmla="*/ 0 60000 65536"/>
              <a:gd name="T16" fmla="*/ 0 60000 65536"/>
              <a:gd name="T17" fmla="*/ 0 60000 65536"/>
              <a:gd name="T18" fmla="*/ 0 w 73"/>
              <a:gd name="T19" fmla="*/ 0 h 1097"/>
              <a:gd name="T20" fmla="*/ 73 w 73"/>
              <a:gd name="T21" fmla="*/ 1097 h 1097"/>
            </a:gdLst>
            <a:ahLst/>
            <a:cxnLst>
              <a:cxn ang="T12">
                <a:pos x="T0" y="T1"/>
              </a:cxn>
              <a:cxn ang="T13">
                <a:pos x="T2" y="T3"/>
              </a:cxn>
              <a:cxn ang="T14">
                <a:pos x="T4" y="T5"/>
              </a:cxn>
              <a:cxn ang="T15">
                <a:pos x="T6" y="T7"/>
              </a:cxn>
              <a:cxn ang="T16">
                <a:pos x="T8" y="T9"/>
              </a:cxn>
              <a:cxn ang="T17">
                <a:pos x="T10" y="T11"/>
              </a:cxn>
            </a:cxnLst>
            <a:rect l="T18" t="T19" r="T20" b="T21"/>
            <a:pathLst>
              <a:path w="73" h="1097">
                <a:moveTo>
                  <a:pt x="18" y="1097"/>
                </a:moveTo>
                <a:cubicBezTo>
                  <a:pt x="12" y="1001"/>
                  <a:pt x="0" y="944"/>
                  <a:pt x="27" y="859"/>
                </a:cubicBezTo>
                <a:cubicBezTo>
                  <a:pt x="30" y="661"/>
                  <a:pt x="31" y="463"/>
                  <a:pt x="36" y="265"/>
                </a:cubicBezTo>
                <a:cubicBezTo>
                  <a:pt x="37" y="210"/>
                  <a:pt x="34" y="165"/>
                  <a:pt x="73" y="128"/>
                </a:cubicBezTo>
                <a:cubicBezTo>
                  <a:pt x="62" y="70"/>
                  <a:pt x="57" y="82"/>
                  <a:pt x="27" y="37"/>
                </a:cubicBezTo>
                <a:cubicBezTo>
                  <a:pt x="30" y="25"/>
                  <a:pt x="36" y="0"/>
                  <a:pt x="36" y="0"/>
                </a:cubicBezTo>
              </a:path>
            </a:pathLst>
          </a:custGeom>
          <a:noFill/>
          <a:ln w="9525">
            <a:solidFill>
              <a:srgbClr val="342AF4"/>
            </a:solidFill>
            <a:round/>
            <a:headEnd/>
            <a:tailEnd/>
          </a:ln>
        </p:spPr>
        <p:txBody>
          <a:bodyPr/>
          <a:lstStyle/>
          <a:p>
            <a:endParaRPr lang="en-US"/>
          </a:p>
        </p:txBody>
      </p:sp>
      <p:sp>
        <p:nvSpPr>
          <p:cNvPr id="18452" name="Line 24"/>
          <p:cNvSpPr>
            <a:spLocks noChangeShapeType="1"/>
          </p:cNvSpPr>
          <p:nvPr/>
        </p:nvSpPr>
        <p:spPr bwMode="auto">
          <a:xfrm flipV="1">
            <a:off x="3581400" y="3581400"/>
            <a:ext cx="762000" cy="304800"/>
          </a:xfrm>
          <a:prstGeom prst="line">
            <a:avLst/>
          </a:prstGeom>
          <a:noFill/>
          <a:ln w="9525">
            <a:solidFill>
              <a:srgbClr val="FF6600"/>
            </a:solidFill>
            <a:round/>
            <a:headEnd/>
            <a:tailEnd type="triangle" w="med" len="med"/>
          </a:ln>
        </p:spPr>
        <p:txBody>
          <a:bodyPr/>
          <a:lstStyle/>
          <a:p>
            <a:endParaRPr lang="en-US"/>
          </a:p>
        </p:txBody>
      </p:sp>
      <p:sp>
        <p:nvSpPr>
          <p:cNvPr id="18453" name="Line 25"/>
          <p:cNvSpPr>
            <a:spLocks noChangeShapeType="1"/>
          </p:cNvSpPr>
          <p:nvPr/>
        </p:nvSpPr>
        <p:spPr bwMode="auto">
          <a:xfrm flipH="1">
            <a:off x="5029200" y="3048000"/>
            <a:ext cx="457200" cy="228600"/>
          </a:xfrm>
          <a:prstGeom prst="line">
            <a:avLst/>
          </a:prstGeom>
          <a:noFill/>
          <a:ln w="9525">
            <a:solidFill>
              <a:srgbClr val="FF6600"/>
            </a:solidFill>
            <a:round/>
            <a:headEnd/>
            <a:tailEnd type="triangle" w="med" len="med"/>
          </a:ln>
        </p:spPr>
        <p:txBody>
          <a:bodyPr/>
          <a:lstStyle/>
          <a:p>
            <a:endParaRPr lang="en-US"/>
          </a:p>
        </p:txBody>
      </p:sp>
      <p:sp>
        <p:nvSpPr>
          <p:cNvPr id="18454" name="Line 26"/>
          <p:cNvSpPr>
            <a:spLocks noChangeShapeType="1"/>
          </p:cNvSpPr>
          <p:nvPr/>
        </p:nvSpPr>
        <p:spPr bwMode="auto">
          <a:xfrm>
            <a:off x="4114800" y="3200400"/>
            <a:ext cx="304800" cy="152400"/>
          </a:xfrm>
          <a:prstGeom prst="line">
            <a:avLst/>
          </a:prstGeom>
          <a:noFill/>
          <a:ln w="9525">
            <a:solidFill>
              <a:srgbClr val="FF6600"/>
            </a:solidFill>
            <a:round/>
            <a:headEnd/>
            <a:tailEnd type="triangle" w="med" len="med"/>
          </a:ln>
        </p:spPr>
        <p:txBody>
          <a:bodyPr/>
          <a:lstStyle/>
          <a:p>
            <a:endParaRPr lang="en-US"/>
          </a:p>
        </p:txBody>
      </p:sp>
      <p:sp>
        <p:nvSpPr>
          <p:cNvPr id="18455" name="Text Box 27"/>
          <p:cNvSpPr txBox="1">
            <a:spLocks noChangeArrowheads="1"/>
          </p:cNvSpPr>
          <p:nvPr/>
        </p:nvSpPr>
        <p:spPr bwMode="auto">
          <a:xfrm>
            <a:off x="5775325" y="1535113"/>
            <a:ext cx="1042988" cy="304800"/>
          </a:xfrm>
          <a:prstGeom prst="rect">
            <a:avLst/>
          </a:prstGeom>
          <a:noFill/>
          <a:ln w="9525">
            <a:noFill/>
            <a:miter lim="800000"/>
            <a:headEnd/>
            <a:tailEnd/>
          </a:ln>
        </p:spPr>
        <p:txBody>
          <a:bodyPr wrap="none">
            <a:spAutoFit/>
          </a:bodyPr>
          <a:lstStyle/>
          <a:p>
            <a:r>
              <a:rPr lang="en-US" sz="1400">
                <a:cs typeface="Arial" charset="0"/>
              </a:rPr>
              <a:t>Drilled well</a:t>
            </a:r>
            <a:endParaRPr lang="en-CA" sz="1400">
              <a:cs typeface="Arial" charset="0"/>
            </a:endParaRPr>
          </a:p>
        </p:txBody>
      </p:sp>
      <p:sp>
        <p:nvSpPr>
          <p:cNvPr id="18456" name="Line 28"/>
          <p:cNvSpPr>
            <a:spLocks noChangeShapeType="1"/>
          </p:cNvSpPr>
          <p:nvPr/>
        </p:nvSpPr>
        <p:spPr bwMode="auto">
          <a:xfrm flipH="1">
            <a:off x="4953000" y="1752600"/>
            <a:ext cx="1295400" cy="990600"/>
          </a:xfrm>
          <a:prstGeom prst="line">
            <a:avLst/>
          </a:prstGeom>
          <a:noFill/>
          <a:ln w="9525">
            <a:solidFill>
              <a:schemeClr val="tx1"/>
            </a:solidFill>
            <a:round/>
            <a:headEnd/>
            <a:tailEnd type="triangle" w="med" len="med"/>
          </a:ln>
        </p:spPr>
        <p:txBody>
          <a:bodyPr/>
          <a:lstStyle/>
          <a:p>
            <a:endParaRPr lang="en-US"/>
          </a:p>
        </p:txBody>
      </p:sp>
      <p:sp>
        <p:nvSpPr>
          <p:cNvPr id="18457" name="Text Box 29"/>
          <p:cNvSpPr txBox="1">
            <a:spLocks noChangeArrowheads="1"/>
          </p:cNvSpPr>
          <p:nvPr/>
        </p:nvSpPr>
        <p:spPr bwMode="auto">
          <a:xfrm>
            <a:off x="974725" y="4151313"/>
            <a:ext cx="1809750" cy="1190625"/>
          </a:xfrm>
          <a:prstGeom prst="rect">
            <a:avLst/>
          </a:prstGeom>
          <a:noFill/>
          <a:ln w="9525">
            <a:noFill/>
            <a:miter lim="800000"/>
            <a:headEnd/>
            <a:tailEnd/>
          </a:ln>
        </p:spPr>
        <p:txBody>
          <a:bodyPr wrap="none">
            <a:spAutoFit/>
          </a:bodyPr>
          <a:lstStyle/>
          <a:p>
            <a:r>
              <a:rPr lang="en-US">
                <a:solidFill>
                  <a:srgbClr val="342AF4"/>
                </a:solidFill>
                <a:cs typeface="Arial" charset="0"/>
              </a:rPr>
              <a:t>Our Rn detector</a:t>
            </a:r>
          </a:p>
          <a:p>
            <a:r>
              <a:rPr lang="en-US">
                <a:solidFill>
                  <a:srgbClr val="342AF4"/>
                </a:solidFill>
                <a:cs typeface="Arial" charset="0"/>
              </a:rPr>
              <a:t>for continuous</a:t>
            </a:r>
          </a:p>
          <a:p>
            <a:r>
              <a:rPr lang="en-US">
                <a:solidFill>
                  <a:srgbClr val="342AF4"/>
                </a:solidFill>
                <a:cs typeface="Arial" charset="0"/>
              </a:rPr>
              <a:t>monitoring the</a:t>
            </a:r>
          </a:p>
          <a:p>
            <a:r>
              <a:rPr lang="en-US">
                <a:solidFill>
                  <a:srgbClr val="342AF4"/>
                </a:solidFill>
                <a:cs typeface="Arial" charset="0"/>
              </a:rPr>
              <a:t>Rn level</a:t>
            </a:r>
            <a:endParaRPr lang="en-CA">
              <a:solidFill>
                <a:srgbClr val="342AF4"/>
              </a:solidFill>
              <a:cs typeface="Arial" charset="0"/>
            </a:endParaRPr>
          </a:p>
        </p:txBody>
      </p:sp>
      <p:sp>
        <p:nvSpPr>
          <p:cNvPr id="18458" name="Line 30"/>
          <p:cNvSpPr>
            <a:spLocks noChangeShapeType="1"/>
          </p:cNvSpPr>
          <p:nvPr/>
        </p:nvSpPr>
        <p:spPr bwMode="auto">
          <a:xfrm flipV="1">
            <a:off x="2667000" y="3962400"/>
            <a:ext cx="1828800" cy="381000"/>
          </a:xfrm>
          <a:prstGeom prst="line">
            <a:avLst/>
          </a:prstGeom>
          <a:noFill/>
          <a:ln w="9525">
            <a:solidFill>
              <a:srgbClr val="342AF4"/>
            </a:solidFill>
            <a:round/>
            <a:headEnd/>
            <a:tailEnd type="triangle" w="med" len="med"/>
          </a:ln>
        </p:spPr>
        <p:txBody>
          <a:bodyPr/>
          <a:lstStyle/>
          <a:p>
            <a:endParaRPr lang="en-US"/>
          </a:p>
        </p:txBody>
      </p:sp>
      <p:sp>
        <p:nvSpPr>
          <p:cNvPr id="18459" name="Text Box 31"/>
          <p:cNvSpPr txBox="1">
            <a:spLocks noChangeArrowheads="1"/>
          </p:cNvSpPr>
          <p:nvPr/>
        </p:nvSpPr>
        <p:spPr bwMode="auto">
          <a:xfrm>
            <a:off x="1371600" y="188913"/>
            <a:ext cx="7410450" cy="641350"/>
          </a:xfrm>
          <a:prstGeom prst="rect">
            <a:avLst/>
          </a:prstGeom>
          <a:noFill/>
          <a:ln w="9525">
            <a:noFill/>
            <a:miter lim="800000"/>
            <a:headEnd/>
            <a:tailEnd/>
          </a:ln>
        </p:spPr>
        <p:txBody>
          <a:bodyPr wrap="none">
            <a:spAutoFit/>
          </a:bodyPr>
          <a:lstStyle/>
          <a:p>
            <a:r>
              <a:rPr lang="en-US" b="1">
                <a:cs typeface="Arial" charset="0"/>
              </a:rPr>
              <a:t>How the Rn variations can be monitored in field by our detectors? </a:t>
            </a:r>
          </a:p>
          <a:p>
            <a:r>
              <a:rPr lang="en-US" b="1">
                <a:cs typeface="Arial" charset="0"/>
              </a:rPr>
              <a:t>They should be installed in wells or in cavities and cracks in rocks</a:t>
            </a:r>
            <a:endParaRPr lang="en-CA" b="1">
              <a:cs typeface="Arial" charset="0"/>
            </a:endParaRPr>
          </a:p>
        </p:txBody>
      </p:sp>
      <p:sp>
        <p:nvSpPr>
          <p:cNvPr id="18460" name="Text Box 32"/>
          <p:cNvSpPr txBox="1">
            <a:spLocks noChangeArrowheads="1"/>
          </p:cNvSpPr>
          <p:nvPr/>
        </p:nvSpPr>
        <p:spPr bwMode="auto">
          <a:xfrm>
            <a:off x="3429000" y="1017588"/>
            <a:ext cx="1720850" cy="517525"/>
          </a:xfrm>
          <a:prstGeom prst="rect">
            <a:avLst/>
          </a:prstGeom>
          <a:noFill/>
          <a:ln w="9525">
            <a:noFill/>
            <a:miter lim="800000"/>
            <a:headEnd/>
            <a:tailEnd/>
          </a:ln>
        </p:spPr>
        <p:txBody>
          <a:bodyPr wrap="none">
            <a:spAutoFit/>
          </a:bodyPr>
          <a:lstStyle/>
          <a:p>
            <a:r>
              <a:rPr lang="en-US" sz="1400">
                <a:solidFill>
                  <a:srgbClr val="342AF4"/>
                </a:solidFill>
                <a:cs typeface="Arial" charset="0"/>
              </a:rPr>
              <a:t>Radio antenna</a:t>
            </a:r>
          </a:p>
          <a:p>
            <a:r>
              <a:rPr lang="en-US" sz="1400">
                <a:solidFill>
                  <a:srgbClr val="342AF4"/>
                </a:solidFill>
                <a:cs typeface="Arial" charset="0"/>
              </a:rPr>
              <a:t>For sending signals</a:t>
            </a:r>
            <a:endParaRPr lang="en-CA" sz="1400">
              <a:solidFill>
                <a:srgbClr val="342AF4"/>
              </a:solidFill>
              <a:cs typeface="Arial" charset="0"/>
            </a:endParaRPr>
          </a:p>
        </p:txBody>
      </p:sp>
      <p:sp>
        <p:nvSpPr>
          <p:cNvPr id="18461" name="Text Box 33"/>
          <p:cNvSpPr txBox="1">
            <a:spLocks noChangeArrowheads="1"/>
          </p:cNvSpPr>
          <p:nvPr/>
        </p:nvSpPr>
        <p:spPr bwMode="auto">
          <a:xfrm>
            <a:off x="468313" y="6056313"/>
            <a:ext cx="8566150" cy="641350"/>
          </a:xfrm>
          <a:prstGeom prst="rect">
            <a:avLst/>
          </a:prstGeom>
          <a:noFill/>
          <a:ln w="9525">
            <a:noFill/>
            <a:miter lim="800000"/>
            <a:headEnd/>
            <a:tailEnd/>
          </a:ln>
        </p:spPr>
        <p:txBody>
          <a:bodyPr wrap="none">
            <a:spAutoFit/>
          </a:bodyPr>
          <a:lstStyle/>
          <a:p>
            <a:r>
              <a:rPr lang="en-US" dirty="0" smtClean="0">
                <a:solidFill>
                  <a:srgbClr val="FF0000"/>
                </a:solidFill>
                <a:cs typeface="Arial" charset="0"/>
              </a:rPr>
              <a:t>INFN Bari, Bari University and UNAM plan to </a:t>
            </a:r>
            <a:r>
              <a:rPr lang="en-US" dirty="0">
                <a:solidFill>
                  <a:srgbClr val="FF0000"/>
                </a:solidFill>
                <a:cs typeface="Arial" charset="0"/>
              </a:rPr>
              <a:t>develop and install a </a:t>
            </a:r>
          </a:p>
          <a:p>
            <a:r>
              <a:rPr lang="en-US" dirty="0">
                <a:solidFill>
                  <a:srgbClr val="FF0000"/>
                </a:solidFill>
                <a:cs typeface="Arial" charset="0"/>
              </a:rPr>
              <a:t>network of such detectors in the region when weak earthquakes are often happen</a:t>
            </a:r>
            <a:endParaRPr lang="en-CA" dirty="0">
              <a:solidFill>
                <a:srgbClr val="FF0000"/>
              </a:solidFill>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4704"/>
            <a:ext cx="7772400" cy="1470025"/>
          </a:xfrm>
        </p:spPr>
        <p:txBody>
          <a:bodyPr/>
          <a:lstStyle/>
          <a:p>
            <a:r>
              <a:rPr lang="en-US" dirty="0" smtClean="0"/>
              <a:t>There are of course comemrcial deetctors of </a:t>
            </a:r>
            <a:r>
              <a:rPr lang="en-US" dirty="0" err="1" smtClean="0"/>
              <a:t>Rn</a:t>
            </a:r>
            <a:r>
              <a:rPr lang="en-US" dirty="0" smtClean="0"/>
              <a:t>:</a:t>
            </a:r>
            <a:endParaRPr lang="en-US" dirty="0"/>
          </a:p>
        </p:txBody>
      </p:sp>
      <p:sp>
        <p:nvSpPr>
          <p:cNvPr id="3" name="Subtitle 2"/>
          <p:cNvSpPr>
            <a:spLocks noGrp="1"/>
          </p:cNvSpPr>
          <p:nvPr>
            <p:ph type="subTitle" idx="1"/>
          </p:nvPr>
        </p:nvSpPr>
        <p:spPr>
          <a:xfrm>
            <a:off x="1371600" y="2780928"/>
            <a:ext cx="6400800" cy="1752600"/>
          </a:xfrm>
        </p:spPr>
        <p:txBody>
          <a:bodyPr/>
          <a:lstStyle/>
          <a:p>
            <a:pPr algn="l"/>
            <a:r>
              <a:rPr lang="en-US" dirty="0" err="1" smtClean="0">
                <a:solidFill>
                  <a:schemeClr val="accent1"/>
                </a:solidFill>
              </a:rPr>
              <a:t>Scintillators</a:t>
            </a:r>
            <a:r>
              <a:rPr lang="en-US" dirty="0" smtClean="0">
                <a:solidFill>
                  <a:schemeClr val="accent1"/>
                </a:solidFill>
              </a:rPr>
              <a:t> based</a:t>
            </a:r>
          </a:p>
          <a:p>
            <a:pPr algn="l"/>
            <a:r>
              <a:rPr lang="en-US" dirty="0" smtClean="0">
                <a:solidFill>
                  <a:schemeClr val="accent1"/>
                </a:solidFill>
              </a:rPr>
              <a:t>Solid-state detectors based</a:t>
            </a:r>
          </a:p>
          <a:p>
            <a:pPr algn="l"/>
            <a:r>
              <a:rPr lang="en-US" dirty="0" smtClean="0">
                <a:solidFill>
                  <a:schemeClr val="accent1"/>
                </a:solidFill>
              </a:rPr>
              <a:t>Gaseous ionization chambers</a:t>
            </a:r>
            <a:endParaRPr lang="en-US" dirty="0">
              <a:solidFill>
                <a:schemeClr val="accent1"/>
              </a:solidFill>
            </a:endParaRPr>
          </a:p>
        </p:txBody>
      </p:sp>
      <p:sp>
        <p:nvSpPr>
          <p:cNvPr id="4" name="TextBox 3"/>
          <p:cNvSpPr txBox="1"/>
          <p:nvPr/>
        </p:nvSpPr>
        <p:spPr>
          <a:xfrm>
            <a:off x="1331640" y="5157192"/>
            <a:ext cx="6636182" cy="830997"/>
          </a:xfrm>
          <a:prstGeom prst="rect">
            <a:avLst/>
          </a:prstGeom>
          <a:noFill/>
        </p:spPr>
        <p:txBody>
          <a:bodyPr wrap="square" rtlCol="0">
            <a:spAutoFit/>
          </a:bodyPr>
          <a:lstStyle/>
          <a:p>
            <a:r>
              <a:rPr lang="en-US" sz="2400" dirty="0" smtClean="0">
                <a:solidFill>
                  <a:srgbClr val="800000"/>
                </a:solidFill>
              </a:rPr>
              <a:t>However, their price is too high for this particular application</a:t>
            </a:r>
            <a:endParaRPr lang="en-US" sz="2400" dirty="0">
              <a:solidFill>
                <a:srgbClr val="8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p:cNvPicPr>
            <a:picLocks noChangeAspect="1" noChangeArrowheads="1"/>
          </p:cNvPicPr>
          <p:nvPr/>
        </p:nvPicPr>
        <p:blipFill>
          <a:blip r:embed="rId3" cstate="print"/>
          <a:srcRect/>
          <a:stretch>
            <a:fillRect/>
          </a:stretch>
        </p:blipFill>
        <p:spPr bwMode="auto">
          <a:xfrm>
            <a:off x="608720" y="620688"/>
            <a:ext cx="7926558" cy="5616623"/>
          </a:xfrm>
          <a:prstGeom prst="rect">
            <a:avLst/>
          </a:prstGeom>
          <a:noFill/>
          <a:ln w="9525">
            <a:noFill/>
            <a:miter lim="800000"/>
            <a:headEnd/>
            <a:tailEnd/>
          </a:ln>
        </p:spPr>
      </p:pic>
      <p:cxnSp>
        <p:nvCxnSpPr>
          <p:cNvPr id="6" name="Straight Connector 5"/>
          <p:cNvCxnSpPr/>
          <p:nvPr/>
        </p:nvCxnSpPr>
        <p:spPr>
          <a:xfrm>
            <a:off x="899592" y="3284984"/>
            <a:ext cx="705678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96752"/>
            <a:ext cx="7772400" cy="1470025"/>
          </a:xfrm>
        </p:spPr>
        <p:txBody>
          <a:bodyPr>
            <a:normAutofit fontScale="90000"/>
          </a:bodyPr>
          <a:lstStyle/>
          <a:p>
            <a:r>
              <a:rPr lang="en-US" dirty="0" smtClean="0"/>
              <a:t>In the past we have developed</a:t>
            </a:r>
            <a:br>
              <a:rPr lang="en-US" dirty="0" smtClean="0"/>
            </a:br>
            <a:r>
              <a:rPr lang="en-US" dirty="0" smtClean="0"/>
              <a:t>gaseous detectors of </a:t>
            </a:r>
            <a:r>
              <a:rPr lang="en-US" dirty="0" err="1" smtClean="0"/>
              <a:t>Rn</a:t>
            </a:r>
            <a:r>
              <a:rPr lang="en-US" dirty="0" smtClean="0"/>
              <a:t> exploiting </a:t>
            </a:r>
            <a:r>
              <a:rPr lang="en-US" u="sng" dirty="0" smtClean="0"/>
              <a:t>two new features</a:t>
            </a:r>
            <a:r>
              <a:rPr lang="en-US" dirty="0" smtClean="0"/>
              <a:t>:</a:t>
            </a:r>
            <a:endParaRPr lang="en-US" dirty="0"/>
          </a:p>
        </p:txBody>
      </p:sp>
      <p:sp>
        <p:nvSpPr>
          <p:cNvPr id="3" name="Subtitle 2"/>
          <p:cNvSpPr>
            <a:spLocks noGrp="1"/>
          </p:cNvSpPr>
          <p:nvPr>
            <p:ph type="subTitle" idx="1"/>
          </p:nvPr>
        </p:nvSpPr>
        <p:spPr/>
        <p:txBody>
          <a:bodyPr>
            <a:normAutofit fontScale="92500" lnSpcReduction="20000"/>
          </a:bodyPr>
          <a:lstStyle/>
          <a:p>
            <a:pPr algn="l"/>
            <a:r>
              <a:rPr lang="en-US" dirty="0" smtClean="0">
                <a:solidFill>
                  <a:schemeClr val="accent1"/>
                </a:solidFill>
              </a:rPr>
              <a:t>1</a:t>
            </a:r>
            <a:r>
              <a:rPr lang="en-US" dirty="0" smtClean="0">
                <a:solidFill>
                  <a:schemeClr val="accent1"/>
                </a:solidFill>
              </a:rPr>
              <a:t>) Gas </a:t>
            </a:r>
            <a:r>
              <a:rPr lang="en-US" dirty="0" smtClean="0">
                <a:solidFill>
                  <a:schemeClr val="accent1"/>
                </a:solidFill>
              </a:rPr>
              <a:t>multiplication</a:t>
            </a:r>
          </a:p>
          <a:p>
            <a:pPr algn="l"/>
            <a:r>
              <a:rPr lang="en-US" dirty="0" smtClean="0">
                <a:solidFill>
                  <a:schemeClr val="accent1"/>
                </a:solidFill>
              </a:rPr>
              <a:t>2) Drift of negative ions in air and electron detachment in high electric field</a:t>
            </a:r>
            <a:endParaRPr lang="en-US" dirty="0">
              <a:solidFill>
                <a:schemeClr val="accent1"/>
              </a:solidFill>
            </a:endParaRPr>
          </a:p>
        </p:txBody>
      </p:sp>
      <p:sp>
        <p:nvSpPr>
          <p:cNvPr id="4" name="TextBox 3"/>
          <p:cNvSpPr txBox="1"/>
          <p:nvPr/>
        </p:nvSpPr>
        <p:spPr>
          <a:xfrm>
            <a:off x="899592" y="6381328"/>
            <a:ext cx="184731" cy="646331"/>
          </a:xfrm>
          <a:prstGeom prst="rect">
            <a:avLst/>
          </a:prstGeom>
          <a:noFill/>
        </p:spPr>
        <p:txBody>
          <a:bodyPr wrap="none" rtlCol="0">
            <a:spAutoFit/>
          </a:bodyPr>
          <a:lstStyle/>
          <a:p>
            <a:r>
              <a:rPr lang="en-US" dirty="0" smtClean="0"/>
              <a:t/>
            </a:r>
            <a:br>
              <a:rPr lang="en-US" dirty="0" smtClean="0"/>
            </a:br>
            <a:endParaRPr lang="en-US" dirty="0"/>
          </a:p>
        </p:txBody>
      </p:sp>
      <p:sp>
        <p:nvSpPr>
          <p:cNvPr id="5" name="TextBox 4"/>
          <p:cNvSpPr txBox="1"/>
          <p:nvPr/>
        </p:nvSpPr>
        <p:spPr>
          <a:xfrm>
            <a:off x="899592" y="6021288"/>
            <a:ext cx="6045181" cy="369332"/>
          </a:xfrm>
          <a:prstGeom prst="rect">
            <a:avLst/>
          </a:prstGeom>
          <a:noFill/>
        </p:spPr>
        <p:txBody>
          <a:bodyPr wrap="none" rtlCol="0">
            <a:spAutoFit/>
          </a:bodyPr>
          <a:lstStyle/>
          <a:p>
            <a:r>
              <a:rPr lang="en-US" dirty="0" smtClean="0">
                <a:solidFill>
                  <a:srgbClr val="800000"/>
                </a:solidFill>
              </a:rPr>
              <a:t>(See for example: </a:t>
            </a:r>
            <a:r>
              <a:rPr lang="en-US" i="1" dirty="0" smtClean="0">
                <a:solidFill>
                  <a:srgbClr val="800000"/>
                </a:solidFill>
              </a:rPr>
              <a:t>G. </a:t>
            </a:r>
            <a:r>
              <a:rPr lang="en-US" i="1" dirty="0" err="1" smtClean="0">
                <a:solidFill>
                  <a:srgbClr val="800000"/>
                </a:solidFill>
              </a:rPr>
              <a:t>Charpak</a:t>
            </a:r>
            <a:r>
              <a:rPr lang="en-US" i="1" dirty="0" smtClean="0">
                <a:solidFill>
                  <a:srgbClr val="800000"/>
                </a:solidFill>
              </a:rPr>
              <a:t> et al., NIM A628,2011,187)</a:t>
            </a:r>
            <a:endParaRPr lang="en-US" i="1" dirty="0">
              <a:solidFill>
                <a:srgbClr val="8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1630</Words>
  <Application>Microsoft Office PowerPoint</Application>
  <PresentationFormat>On-screen Show (4:3)</PresentationFormat>
  <Paragraphs>266</Paragraphs>
  <Slides>34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Office Theme</vt:lpstr>
      <vt:lpstr>Chart</vt:lpstr>
      <vt:lpstr>Development of innovative resistive GEM alpha detectors for earthquakes prediction and homeland security</vt:lpstr>
      <vt:lpstr>Slide 2</vt:lpstr>
      <vt:lpstr>It is known that before an earthquake some precursor phenomena happen: earth surface movements and stress, changes in radio waves propagatio and several others.   In the last decade, some studies have shown  the possibility to correlate elevated concentrations  in the soil of gas Rn, or rapid changes in soil  or groundwater radon concentration, to  the early prediction of earthquakes </vt:lpstr>
      <vt:lpstr>Slide 4</vt:lpstr>
      <vt:lpstr>To the aim of verifying such studies on a more solid statistical ground one has to create a wide network of cheap, compact and high sensitivity Rn detectors  </vt:lpstr>
      <vt:lpstr>Slide 6</vt:lpstr>
      <vt:lpstr>There are of course comemrcial deetctors of Rn:</vt:lpstr>
      <vt:lpstr>Slide 8</vt:lpstr>
      <vt:lpstr>In the past we have developed gaseous detectors of Rn exploiting two new features:</vt:lpstr>
      <vt:lpstr>Slide 10</vt:lpstr>
      <vt:lpstr>Slide 11</vt:lpstr>
      <vt:lpstr>Slide 12</vt:lpstr>
      <vt:lpstr>Slide 13</vt:lpstr>
      <vt:lpstr>Slide 14</vt:lpstr>
      <vt:lpstr>Slide 15</vt:lpstr>
      <vt:lpstr>Slide 16</vt:lpstr>
      <vt:lpstr>Slide 17</vt:lpstr>
      <vt:lpstr>Slide 18</vt:lpstr>
      <vt:lpstr>The aim of this proposal is to challenge these wire-type detectors  and develop simpler, cheaper and even more sensitive Rn detector prototypes based on  new designs of resistive GEMs.</vt:lpstr>
      <vt:lpstr>10x10cm2 RETGEM</vt:lpstr>
      <vt:lpstr>Potential advantages of GEM</vt:lpstr>
      <vt:lpstr>Slide 22</vt:lpstr>
      <vt:lpstr>Print of the LabView screen showing a pulse-height spectrum of alpha particles measured with a single stage RETGEM operating in Ar at a pressure of 1 atm</vt:lpstr>
      <vt:lpstr>Slide 24</vt:lpstr>
      <vt:lpstr>Slide 25</vt:lpstr>
      <vt:lpstr>Slide 26</vt:lpstr>
      <vt:lpstr>Security</vt:lpstr>
      <vt:lpstr>Slide 28</vt:lpstr>
      <vt:lpstr>The work plan, deliverables and the budged</vt:lpstr>
      <vt:lpstr>Conclusions</vt:lpstr>
      <vt:lpstr>Backup</vt:lpstr>
      <vt:lpstr>Slide 32</vt:lpstr>
      <vt:lpstr>Slide 33</vt:lpstr>
      <vt:lpstr>Slide 34</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peskov</dc:creator>
  <cp:lastModifiedBy>peskov</cp:lastModifiedBy>
  <cp:revision>35</cp:revision>
  <dcterms:created xsi:type="dcterms:W3CDTF">2012-02-15T10:29:46Z</dcterms:created>
  <dcterms:modified xsi:type="dcterms:W3CDTF">2012-02-20T08:48:23Z</dcterms:modified>
</cp:coreProperties>
</file>