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72" r:id="rId6"/>
    <p:sldId id="295" r:id="rId7"/>
    <p:sldId id="282" r:id="rId8"/>
    <p:sldId id="267" r:id="rId9"/>
    <p:sldId id="268" r:id="rId10"/>
    <p:sldId id="285" r:id="rId11"/>
    <p:sldId id="269" r:id="rId12"/>
    <p:sldId id="291" r:id="rId13"/>
    <p:sldId id="270" r:id="rId14"/>
    <p:sldId id="273" r:id="rId15"/>
    <p:sldId id="294" r:id="rId16"/>
    <p:sldId id="286" r:id="rId17"/>
    <p:sldId id="274" r:id="rId18"/>
    <p:sldId id="281" r:id="rId19"/>
    <p:sldId id="287" r:id="rId20"/>
    <p:sldId id="289" r:id="rId21"/>
    <p:sldId id="293" r:id="rId22"/>
    <p:sldId id="275" r:id="rId23"/>
    <p:sldId id="283" r:id="rId24"/>
    <p:sldId id="262" r:id="rId25"/>
    <p:sldId id="292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0897"/>
    <a:srgbClr val="050C15"/>
    <a:srgbClr val="FF0000"/>
    <a:srgbClr val="3366FF"/>
    <a:srgbClr val="990000"/>
    <a:srgbClr val="000099"/>
    <a:srgbClr val="A0BBDC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2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9EEC8-11EC-44F6-A672-EBD1067025E8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5107F-7862-4EAA-AFC9-2A541CD43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EA63B-3235-4AA8-8479-D97F6B573A1E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AA304-D998-4B9C-8ED6-A7A813E01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C9E74-A57C-4EA7-93D4-98459776F11A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AD65E-074A-4633-AD07-44AC91A7D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8E801-992A-4228-ACC2-A3EC5F3EFC9A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179C8-F424-41FC-B0F1-20F34DD57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9538C-B2CF-4DB6-9133-F21FBB5B2B55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9C235-D762-4F6F-BC9E-78E3A4AAB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BD2BB-FC31-4BD4-B58D-FC61BD374062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757F3-A605-4034-A0D3-E190A5B43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9BB2-40D5-44C5-8685-378CC6FD5895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C2A58-43C0-4F3F-8993-7C8111487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D1B78-CF94-4546-910D-035442F6E5F3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31ADA-54FA-4889-8FA1-08D072E98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655BE-E301-494F-8604-794FB7B6AA4F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4C723-05A5-46E3-A6EA-22FEA1700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4E4D3-4DE6-4A79-A7A2-BFB19C9B2038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E0251-E811-4FDA-9451-16B0860DB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B5D33-DB43-4DF8-8F29-010A35546AFB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25D3D-B623-4319-B0EF-26D7E158F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3E21BD-CFE3-4690-9D8E-8ABFD8A874B9}" type="datetimeFigureOut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EF7FBD-0ED2-44DA-94C3-A50DCE834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physics/9803021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Microsoft_Office_Excel_Chart3.xls"/><Relationship Id="rId4" Type="http://schemas.openxmlformats.org/officeDocument/2006/relationships/oleObject" Target="../embeddings/Microsoft_Office_Excel_Chart2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5800" y="1412875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99"/>
                </a:solidFill>
              </a:rPr>
              <a:t>The design and preliminary tests of </a:t>
            </a:r>
            <a:r>
              <a:rPr lang="en-US" dirty="0" err="1" smtClean="0">
                <a:solidFill>
                  <a:srgbClr val="000099"/>
                </a:solidFill>
              </a:rPr>
              <a:t>microstrip-microgap</a:t>
            </a:r>
            <a:r>
              <a:rPr lang="en-US" dirty="0" smtClean="0">
                <a:solidFill>
                  <a:srgbClr val="000099"/>
                </a:solidFill>
              </a:rPr>
              <a:t> RPC</a:t>
            </a:r>
            <a:br>
              <a:rPr lang="en-US" dirty="0" smtClean="0">
                <a:solidFill>
                  <a:srgbClr val="000099"/>
                </a:solidFill>
              </a:rPr>
            </a:br>
            <a:r>
              <a:rPr lang="en-US" dirty="0" smtClean="0">
                <a:solidFill>
                  <a:srgbClr val="000099"/>
                </a:solidFill>
              </a:rPr>
              <a:t>(</a:t>
            </a:r>
            <a:r>
              <a:rPr lang="en-US" b="1" dirty="0" smtClean="0">
                <a:solidFill>
                  <a:srgbClr val="000099"/>
                </a:solidFill>
              </a:rPr>
              <a:t>M-M-RPC</a:t>
            </a:r>
            <a:r>
              <a:rPr lang="en-US" dirty="0" smtClean="0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3716338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b="1" smtClean="0">
                <a:solidFill>
                  <a:srgbClr val="990000"/>
                </a:solidFill>
              </a:rPr>
              <a:t>P. Fonte</a:t>
            </a:r>
            <a:r>
              <a:rPr lang="en-US" sz="1800" b="1" baseline="30000" smtClean="0">
                <a:solidFill>
                  <a:srgbClr val="990000"/>
                </a:solidFill>
              </a:rPr>
              <a:t>1</a:t>
            </a:r>
            <a:r>
              <a:rPr lang="en-US" sz="1800" b="1" smtClean="0">
                <a:solidFill>
                  <a:srgbClr val="990000"/>
                </a:solidFill>
              </a:rPr>
              <a:t>, R. Oliveira</a:t>
            </a:r>
            <a:r>
              <a:rPr lang="en-US" sz="1800" b="1" baseline="30000" smtClean="0">
                <a:solidFill>
                  <a:srgbClr val="990000"/>
                </a:solidFill>
              </a:rPr>
              <a:t>2</a:t>
            </a:r>
            <a:r>
              <a:rPr lang="en-US" sz="1800" b="1" smtClean="0">
                <a:solidFill>
                  <a:srgbClr val="990000"/>
                </a:solidFill>
              </a:rPr>
              <a:t>,G. Paic</a:t>
            </a:r>
            <a:r>
              <a:rPr lang="en-US" sz="1800" b="1" baseline="30000" smtClean="0">
                <a:solidFill>
                  <a:srgbClr val="990000"/>
                </a:solidFill>
              </a:rPr>
              <a:t>2,3</a:t>
            </a:r>
            <a:r>
              <a:rPr lang="en-US" sz="1800" b="1" smtClean="0">
                <a:solidFill>
                  <a:srgbClr val="990000"/>
                </a:solidFill>
              </a:rPr>
              <a:t>, V. Peskov</a:t>
            </a:r>
            <a:r>
              <a:rPr lang="en-US" sz="1800" b="1" baseline="30000" smtClean="0">
                <a:solidFill>
                  <a:srgbClr val="990000"/>
                </a:solidFill>
              </a:rPr>
              <a:t>2,3</a:t>
            </a:r>
            <a:r>
              <a:rPr lang="en-US" sz="1800" b="1" smtClean="0">
                <a:solidFill>
                  <a:srgbClr val="9900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>
                <a:solidFill>
                  <a:srgbClr val="990000"/>
                </a:solidFill>
              </a:rPr>
              <a:t>F. Pietropaolo</a:t>
            </a:r>
            <a:r>
              <a:rPr lang="en-US" sz="1800" b="1" baseline="30000" smtClean="0">
                <a:solidFill>
                  <a:srgbClr val="990000"/>
                </a:solidFill>
              </a:rPr>
              <a:t>4</a:t>
            </a:r>
            <a:r>
              <a:rPr lang="en-US" sz="1800" b="1" smtClean="0">
                <a:solidFill>
                  <a:srgbClr val="990000"/>
                </a:solidFill>
              </a:rPr>
              <a:t>, P. Pichhi</a:t>
            </a:r>
            <a:r>
              <a:rPr lang="en-US" sz="1800" b="1" baseline="30000" smtClean="0">
                <a:solidFill>
                  <a:srgbClr val="990000"/>
                </a:solidFill>
              </a:rPr>
              <a:t>5</a:t>
            </a:r>
          </a:p>
          <a:p>
            <a:pPr eaLnBrk="1" hangingPunct="1">
              <a:lnSpc>
                <a:spcPct val="80000"/>
              </a:lnSpc>
            </a:pPr>
            <a:endParaRPr lang="en-US" sz="1800" b="1" baseline="30000" smtClean="0">
              <a:solidFill>
                <a:srgbClr val="99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baseline="30000" smtClean="0">
                <a:solidFill>
                  <a:srgbClr val="122A4A"/>
                </a:solidFill>
              </a:rPr>
              <a:t>1</a:t>
            </a:r>
            <a:r>
              <a:rPr lang="en-US" sz="1800" smtClean="0">
                <a:solidFill>
                  <a:srgbClr val="122A4A"/>
                </a:solidFill>
              </a:rPr>
              <a:t>LIP, Coimbra, Portugal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aseline="30000" smtClean="0">
                <a:solidFill>
                  <a:srgbClr val="122A4A"/>
                </a:solidFill>
              </a:rPr>
              <a:t>2</a:t>
            </a:r>
            <a:r>
              <a:rPr lang="en-US" sz="1800" smtClean="0">
                <a:solidFill>
                  <a:srgbClr val="122A4A"/>
                </a:solidFill>
              </a:rPr>
              <a:t>CERN, Geneva, Switzerland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aseline="30000" smtClean="0">
                <a:solidFill>
                  <a:srgbClr val="122A4A"/>
                </a:solidFill>
              </a:rPr>
              <a:t>3</a:t>
            </a:r>
            <a:r>
              <a:rPr lang="en-US" sz="1800" smtClean="0">
                <a:solidFill>
                  <a:srgbClr val="122A4A"/>
                </a:solidFill>
              </a:rPr>
              <a:t>UNAM, Mexico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aseline="30000" smtClean="0">
                <a:solidFill>
                  <a:srgbClr val="122A4A"/>
                </a:solidFill>
              </a:rPr>
              <a:t>4</a:t>
            </a:r>
            <a:r>
              <a:rPr lang="en-US" sz="1800" smtClean="0">
                <a:solidFill>
                  <a:srgbClr val="122A4A"/>
                </a:solidFill>
              </a:rPr>
              <a:t> INFN Padova, Padova, Italy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aseline="30000" smtClean="0">
                <a:solidFill>
                  <a:srgbClr val="122A4A"/>
                </a:solidFill>
              </a:rPr>
              <a:t>5</a:t>
            </a:r>
            <a:r>
              <a:rPr lang="en-US" sz="1800" smtClean="0">
                <a:solidFill>
                  <a:srgbClr val="122A4A"/>
                </a:solidFill>
              </a:rPr>
              <a:t>INFN Frascati, Frascati, Italy</a:t>
            </a:r>
          </a:p>
          <a:p>
            <a:pPr eaLnBrk="1" hangingPunct="1">
              <a:lnSpc>
                <a:spcPct val="80000"/>
              </a:lnSpc>
            </a:pPr>
            <a:endParaRPr lang="en-US" sz="1800" smtClean="0">
              <a:solidFill>
                <a:srgbClr val="122A4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685800" y="188913"/>
            <a:ext cx="7772400" cy="1470025"/>
          </a:xfrm>
        </p:spPr>
        <p:txBody>
          <a:bodyPr/>
          <a:lstStyle/>
          <a:p>
            <a:pPr eaLnBrk="1" hangingPunct="1"/>
            <a:r>
              <a:rPr lang="en-US" sz="3600" smtClean="0"/>
              <a:t>An option with pillars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pic>
        <p:nvPicPr>
          <p:cNvPr id="22531" name="Picture 2" descr="E:\Msgc_v10\msgc10B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4925" y="1606550"/>
            <a:ext cx="650716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750" y="260350"/>
            <a:ext cx="8424863" cy="1470025"/>
          </a:xfrm>
        </p:spPr>
        <p:txBody>
          <a:bodyPr/>
          <a:lstStyle/>
          <a:p>
            <a:pPr eaLnBrk="1" hangingPunct="1"/>
            <a:r>
              <a:rPr lang="en-US" sz="2400" smtClean="0"/>
              <a:t/>
            </a:r>
            <a:br>
              <a:rPr lang="en-US" sz="2400" smtClean="0"/>
            </a:br>
            <a:r>
              <a:rPr lang="en-US" sz="2400" b="1" smtClean="0">
                <a:solidFill>
                  <a:srgbClr val="CC0000"/>
                </a:solidFill>
              </a:rPr>
              <a:t>A fundamental different  between “classical “ RPC and M-M- RPC</a:t>
            </a:r>
            <a:r>
              <a:rPr lang="en-US" sz="2000" smtClean="0">
                <a:solidFill>
                  <a:srgbClr val="CC0000"/>
                </a:solidFill>
              </a:rPr>
              <a:t/>
            </a:r>
            <a:br>
              <a:rPr lang="en-US" sz="2000" smtClean="0">
                <a:solidFill>
                  <a:srgbClr val="CC0000"/>
                </a:solidFill>
              </a:rPr>
            </a:br>
            <a:endParaRPr lang="en-US" sz="2000" smtClean="0">
              <a:solidFill>
                <a:srgbClr val="CC0000"/>
              </a:solidFill>
            </a:endParaRPr>
          </a:p>
        </p:txBody>
      </p:sp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2124075" y="2341563"/>
            <a:ext cx="396081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2124075" y="2773363"/>
            <a:ext cx="396081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3556" name="Rectangle 6" descr="Tirets horizontaux"/>
          <p:cNvSpPr>
            <a:spLocks noChangeArrowheads="1"/>
          </p:cNvSpPr>
          <p:nvPr/>
        </p:nvSpPr>
        <p:spPr bwMode="auto">
          <a:xfrm>
            <a:off x="2124075" y="3925888"/>
            <a:ext cx="3960813" cy="215900"/>
          </a:xfrm>
          <a:prstGeom prst="rect">
            <a:avLst/>
          </a:prstGeom>
          <a:pattFill prst="dashHorz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3557" name="Rectangle 7" descr="Tirets horizontaux"/>
          <p:cNvSpPr>
            <a:spLocks noChangeArrowheads="1"/>
          </p:cNvSpPr>
          <p:nvPr/>
        </p:nvSpPr>
        <p:spPr bwMode="auto">
          <a:xfrm>
            <a:off x="2124075" y="4430713"/>
            <a:ext cx="3960813" cy="215900"/>
          </a:xfrm>
          <a:prstGeom prst="rect">
            <a:avLst/>
          </a:prstGeom>
          <a:pattFill prst="dashHorz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3558" name="Line 8"/>
          <p:cNvSpPr>
            <a:spLocks noChangeShapeType="1"/>
          </p:cNvSpPr>
          <p:nvPr/>
        </p:nvSpPr>
        <p:spPr bwMode="auto">
          <a:xfrm>
            <a:off x="4572000" y="4214813"/>
            <a:ext cx="6477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59" name="Line 9"/>
          <p:cNvSpPr>
            <a:spLocks noChangeShapeType="1"/>
          </p:cNvSpPr>
          <p:nvPr/>
        </p:nvSpPr>
        <p:spPr bwMode="auto">
          <a:xfrm flipV="1">
            <a:off x="4067175" y="2414588"/>
            <a:ext cx="144463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60" name="Rectangle 10"/>
          <p:cNvSpPr>
            <a:spLocks noChangeArrowheads="1"/>
          </p:cNvSpPr>
          <p:nvPr/>
        </p:nvSpPr>
        <p:spPr bwMode="auto">
          <a:xfrm>
            <a:off x="6300788" y="4070350"/>
            <a:ext cx="287337" cy="1444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3561" name="Text Box 11"/>
          <p:cNvSpPr txBox="1">
            <a:spLocks noChangeArrowheads="1"/>
          </p:cNvSpPr>
          <p:nvPr/>
        </p:nvSpPr>
        <p:spPr bwMode="auto">
          <a:xfrm>
            <a:off x="6672263" y="3997325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Film resistor</a:t>
            </a:r>
          </a:p>
        </p:txBody>
      </p:sp>
      <p:sp>
        <p:nvSpPr>
          <p:cNvPr id="23562" name="Text Box 12"/>
          <p:cNvSpPr txBox="1">
            <a:spLocks noChangeArrowheads="1"/>
          </p:cNvSpPr>
          <p:nvPr/>
        </p:nvSpPr>
        <p:spPr bwMode="auto">
          <a:xfrm>
            <a:off x="250825" y="5734050"/>
            <a:ext cx="8093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M-M-RPC offers  high2D position resolutions (with orthogonal strip or various stereo </a:t>
            </a:r>
          </a:p>
          <a:p>
            <a:pPr algn="ctr"/>
            <a:r>
              <a:rPr lang="en-US">
                <a:latin typeface="Calibri" pitchFamily="34" charset="0"/>
              </a:rPr>
              <a:t>strip arrangements  to avoid ambiguity) and good timing properties</a:t>
            </a:r>
          </a:p>
        </p:txBody>
      </p:sp>
      <p:sp>
        <p:nvSpPr>
          <p:cNvPr id="23563" name="Text Box 12"/>
          <p:cNvSpPr txBox="1">
            <a:spLocks noChangeArrowheads="1"/>
          </p:cNvSpPr>
          <p:nvPr/>
        </p:nvSpPr>
        <p:spPr bwMode="auto">
          <a:xfrm>
            <a:off x="931863" y="2406650"/>
            <a:ext cx="831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Usual </a:t>
            </a:r>
          </a:p>
          <a:p>
            <a:r>
              <a:rPr lang="en-US">
                <a:latin typeface="Calibri" pitchFamily="34" charset="0"/>
              </a:rPr>
              <a:t>RPC</a:t>
            </a:r>
          </a:p>
        </p:txBody>
      </p:sp>
      <p:sp>
        <p:nvSpPr>
          <p:cNvPr id="23564" name="Text Box 13"/>
          <p:cNvSpPr txBox="1">
            <a:spLocks noChangeArrowheads="1"/>
          </p:cNvSpPr>
          <p:nvPr/>
        </p:nvSpPr>
        <p:spPr bwMode="auto">
          <a:xfrm>
            <a:off x="808038" y="3854450"/>
            <a:ext cx="10779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M-M-RPC</a:t>
            </a:r>
          </a:p>
        </p:txBody>
      </p:sp>
      <p:sp>
        <p:nvSpPr>
          <p:cNvPr id="23565" name="Line 14"/>
          <p:cNvSpPr>
            <a:spLocks noChangeShapeType="1"/>
          </p:cNvSpPr>
          <p:nvPr/>
        </p:nvSpPr>
        <p:spPr bwMode="auto">
          <a:xfrm>
            <a:off x="2124075" y="2341563"/>
            <a:ext cx="39608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>
            <a:off x="2124075" y="2989263"/>
            <a:ext cx="3960813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7" name="Text Box 16"/>
          <p:cNvSpPr txBox="1">
            <a:spLocks noChangeArrowheads="1"/>
          </p:cNvSpPr>
          <p:nvPr/>
        </p:nvSpPr>
        <p:spPr bwMode="auto">
          <a:xfrm>
            <a:off x="6659563" y="2276475"/>
            <a:ext cx="1238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“Signal”</a:t>
            </a:r>
          </a:p>
          <a:p>
            <a:r>
              <a:rPr lang="en-US">
                <a:latin typeface="Calibri" pitchFamily="34" charset="0"/>
              </a:rPr>
              <a:t>electrodes</a:t>
            </a:r>
          </a:p>
        </p:txBody>
      </p:sp>
      <p:sp>
        <p:nvSpPr>
          <p:cNvPr id="23568" name="Line 17"/>
          <p:cNvSpPr>
            <a:spLocks noChangeShapeType="1"/>
          </p:cNvSpPr>
          <p:nvPr/>
        </p:nvSpPr>
        <p:spPr bwMode="auto">
          <a:xfrm flipH="1" flipV="1">
            <a:off x="3708400" y="2414588"/>
            <a:ext cx="215900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69" name="Text Box 18"/>
          <p:cNvSpPr txBox="1">
            <a:spLocks noChangeArrowheads="1"/>
          </p:cNvSpPr>
          <p:nvPr/>
        </p:nvSpPr>
        <p:spPr bwMode="auto">
          <a:xfrm>
            <a:off x="3924300" y="2498725"/>
            <a:ext cx="6905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3300"/>
                </a:solidFill>
                <a:latin typeface="Calibri" pitchFamily="34" charset="0"/>
              </a:rPr>
              <a:t>Current</a:t>
            </a:r>
          </a:p>
        </p:txBody>
      </p:sp>
      <p:sp>
        <p:nvSpPr>
          <p:cNvPr id="23570" name="Line 19"/>
          <p:cNvSpPr>
            <a:spLocks noChangeShapeType="1"/>
          </p:cNvSpPr>
          <p:nvPr/>
        </p:nvSpPr>
        <p:spPr bwMode="auto">
          <a:xfrm>
            <a:off x="2124075" y="4430713"/>
            <a:ext cx="3960813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1" name="Line 20"/>
          <p:cNvSpPr>
            <a:spLocks noChangeShapeType="1"/>
          </p:cNvSpPr>
          <p:nvPr/>
        </p:nvSpPr>
        <p:spPr bwMode="auto">
          <a:xfrm>
            <a:off x="2124075" y="4141788"/>
            <a:ext cx="417671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2" name="Text Box 21"/>
          <p:cNvSpPr txBox="1">
            <a:spLocks noChangeArrowheads="1"/>
          </p:cNvSpPr>
          <p:nvPr/>
        </p:nvSpPr>
        <p:spPr bwMode="auto">
          <a:xfrm>
            <a:off x="6424613" y="4567238"/>
            <a:ext cx="163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Orthogonal</a:t>
            </a:r>
          </a:p>
          <a:p>
            <a:r>
              <a:rPr lang="en-US">
                <a:latin typeface="Calibri" pitchFamily="34" charset="0"/>
              </a:rPr>
              <a:t>resistive strips</a:t>
            </a:r>
          </a:p>
        </p:txBody>
      </p:sp>
      <p:sp>
        <p:nvSpPr>
          <p:cNvPr id="23573" name="Text Box 22"/>
          <p:cNvSpPr txBox="1">
            <a:spLocks noChangeArrowheads="1"/>
          </p:cNvSpPr>
          <p:nvPr/>
        </p:nvSpPr>
        <p:spPr bwMode="auto">
          <a:xfrm>
            <a:off x="5307013" y="4141788"/>
            <a:ext cx="10652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rgbClr val="FF3300"/>
                </a:solidFill>
                <a:latin typeface="Calibri" pitchFamily="34" charset="0"/>
              </a:rPr>
              <a:t>Current</a:t>
            </a:r>
          </a:p>
        </p:txBody>
      </p:sp>
      <p:sp>
        <p:nvSpPr>
          <p:cNvPr id="23574" name="Line 23"/>
          <p:cNvSpPr>
            <a:spLocks noChangeShapeType="1"/>
          </p:cNvSpPr>
          <p:nvPr/>
        </p:nvSpPr>
        <p:spPr bwMode="auto">
          <a:xfrm flipH="1" flipV="1">
            <a:off x="6156325" y="4214813"/>
            <a:ext cx="4318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75" name="Line 24"/>
          <p:cNvSpPr>
            <a:spLocks noChangeShapeType="1"/>
          </p:cNvSpPr>
          <p:nvPr/>
        </p:nvSpPr>
        <p:spPr bwMode="auto">
          <a:xfrm flipH="1" flipV="1">
            <a:off x="5940425" y="4430713"/>
            <a:ext cx="4318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76" name="Text Box 25"/>
          <p:cNvSpPr txBox="1">
            <a:spLocks noChangeArrowheads="1"/>
          </p:cNvSpPr>
          <p:nvPr/>
        </p:nvSpPr>
        <p:spPr bwMode="auto">
          <a:xfrm>
            <a:off x="6156325" y="3651250"/>
            <a:ext cx="6778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500M</a:t>
            </a:r>
            <a:r>
              <a:rPr lang="el-GR" sz="1200">
                <a:latin typeface="Calibri" pitchFamily="34" charset="0"/>
                <a:cs typeface="Arial" charset="0"/>
              </a:rPr>
              <a:t>Ω</a:t>
            </a:r>
          </a:p>
        </p:txBody>
      </p:sp>
      <p:sp>
        <p:nvSpPr>
          <p:cNvPr id="23577" name="Line 26"/>
          <p:cNvSpPr>
            <a:spLocks noChangeShapeType="1"/>
          </p:cNvSpPr>
          <p:nvPr/>
        </p:nvSpPr>
        <p:spPr bwMode="auto">
          <a:xfrm>
            <a:off x="2124075" y="4573588"/>
            <a:ext cx="3887788" cy="0"/>
          </a:xfrm>
          <a:prstGeom prst="line">
            <a:avLst/>
          </a:prstGeom>
          <a:noFill/>
          <a:ln w="381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8" name="Line 27"/>
          <p:cNvSpPr>
            <a:spLocks noChangeShapeType="1"/>
          </p:cNvSpPr>
          <p:nvPr/>
        </p:nvSpPr>
        <p:spPr bwMode="auto">
          <a:xfrm>
            <a:off x="2124075" y="3997325"/>
            <a:ext cx="3960813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9" name="Text Box 28"/>
          <p:cNvSpPr txBox="1">
            <a:spLocks noChangeArrowheads="1"/>
          </p:cNvSpPr>
          <p:nvPr/>
        </p:nvSpPr>
        <p:spPr bwMode="auto">
          <a:xfrm>
            <a:off x="2176463" y="4738688"/>
            <a:ext cx="197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Calibri" pitchFamily="34" charset="0"/>
              </a:rPr>
              <a:t>Inner signal strips</a:t>
            </a:r>
          </a:p>
        </p:txBody>
      </p:sp>
      <p:sp>
        <p:nvSpPr>
          <p:cNvPr id="23580" name="Line 29"/>
          <p:cNvSpPr>
            <a:spLocks noChangeShapeType="1"/>
          </p:cNvSpPr>
          <p:nvPr/>
        </p:nvSpPr>
        <p:spPr bwMode="auto">
          <a:xfrm flipH="1">
            <a:off x="6084888" y="2781300"/>
            <a:ext cx="57467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81" name="Line 30"/>
          <p:cNvSpPr>
            <a:spLocks noChangeShapeType="1"/>
          </p:cNvSpPr>
          <p:nvPr/>
        </p:nvSpPr>
        <p:spPr bwMode="auto">
          <a:xfrm flipH="1" flipV="1">
            <a:off x="6156325" y="2349500"/>
            <a:ext cx="4318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82" name="Line 31"/>
          <p:cNvSpPr>
            <a:spLocks noChangeShapeType="1"/>
          </p:cNvSpPr>
          <p:nvPr/>
        </p:nvSpPr>
        <p:spPr bwMode="auto">
          <a:xfrm flipV="1">
            <a:off x="2484438" y="4581525"/>
            <a:ext cx="287337" cy="2873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83" name="Line 32"/>
          <p:cNvSpPr>
            <a:spLocks noChangeShapeType="1"/>
          </p:cNvSpPr>
          <p:nvPr/>
        </p:nvSpPr>
        <p:spPr bwMode="auto">
          <a:xfrm flipV="1">
            <a:off x="2627313" y="4005263"/>
            <a:ext cx="1152525" cy="7921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2. Experimental setup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ChangeArrowheads="1"/>
          </p:cNvSpPr>
          <p:nvPr/>
        </p:nvSpPr>
        <p:spPr bwMode="auto">
          <a:xfrm>
            <a:off x="2989263" y="3860800"/>
            <a:ext cx="4175125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02" name="Line 4"/>
          <p:cNvSpPr>
            <a:spLocks noChangeShapeType="1"/>
          </p:cNvSpPr>
          <p:nvPr/>
        </p:nvSpPr>
        <p:spPr bwMode="auto">
          <a:xfrm>
            <a:off x="2484438" y="2060575"/>
            <a:ext cx="230505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3" name="Line 6"/>
          <p:cNvSpPr>
            <a:spLocks noChangeShapeType="1"/>
          </p:cNvSpPr>
          <p:nvPr/>
        </p:nvSpPr>
        <p:spPr bwMode="auto">
          <a:xfrm>
            <a:off x="5221288" y="2060575"/>
            <a:ext cx="244792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4" name="Line 7"/>
          <p:cNvSpPr>
            <a:spLocks noChangeShapeType="1"/>
          </p:cNvSpPr>
          <p:nvPr/>
        </p:nvSpPr>
        <p:spPr bwMode="auto">
          <a:xfrm flipH="1">
            <a:off x="2484438" y="2060575"/>
            <a:ext cx="0" cy="14398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5" name="Oval 8" descr="Treillis en pointillés"/>
          <p:cNvSpPr>
            <a:spLocks noChangeArrowheads="1"/>
          </p:cNvSpPr>
          <p:nvPr/>
        </p:nvSpPr>
        <p:spPr bwMode="auto">
          <a:xfrm>
            <a:off x="7524750" y="3789363"/>
            <a:ext cx="360363" cy="144462"/>
          </a:xfrm>
          <a:prstGeom prst="ellipse">
            <a:avLst/>
          </a:prstGeom>
          <a:pattFill prst="dotDmnd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06" name="Oval 10"/>
          <p:cNvSpPr>
            <a:spLocks noChangeArrowheads="1"/>
          </p:cNvSpPr>
          <p:nvPr/>
        </p:nvSpPr>
        <p:spPr bwMode="auto">
          <a:xfrm>
            <a:off x="5005388" y="4437063"/>
            <a:ext cx="142875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07" name="Line 11"/>
          <p:cNvSpPr>
            <a:spLocks noChangeShapeType="1"/>
          </p:cNvSpPr>
          <p:nvPr/>
        </p:nvSpPr>
        <p:spPr bwMode="auto">
          <a:xfrm>
            <a:off x="2484438" y="4581525"/>
            <a:ext cx="252095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8" name="Line 12"/>
          <p:cNvSpPr>
            <a:spLocks noChangeShapeType="1"/>
          </p:cNvSpPr>
          <p:nvPr/>
        </p:nvSpPr>
        <p:spPr bwMode="auto">
          <a:xfrm>
            <a:off x="5148263" y="4581525"/>
            <a:ext cx="252095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9" name="Line 13"/>
          <p:cNvSpPr>
            <a:spLocks noChangeShapeType="1"/>
          </p:cNvSpPr>
          <p:nvPr/>
        </p:nvSpPr>
        <p:spPr bwMode="auto">
          <a:xfrm>
            <a:off x="7669213" y="2060575"/>
            <a:ext cx="0" cy="2889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0" name="Line 14"/>
          <p:cNvSpPr>
            <a:spLocks noChangeShapeType="1"/>
          </p:cNvSpPr>
          <p:nvPr/>
        </p:nvSpPr>
        <p:spPr bwMode="auto">
          <a:xfrm>
            <a:off x="7669213" y="3357563"/>
            <a:ext cx="0" cy="431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1" name="Line 15"/>
          <p:cNvSpPr>
            <a:spLocks noChangeShapeType="1"/>
          </p:cNvSpPr>
          <p:nvPr/>
        </p:nvSpPr>
        <p:spPr bwMode="auto">
          <a:xfrm>
            <a:off x="7669213" y="3933825"/>
            <a:ext cx="0" cy="6477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2" name="Line 16"/>
          <p:cNvSpPr>
            <a:spLocks noChangeShapeType="1"/>
          </p:cNvSpPr>
          <p:nvPr/>
        </p:nvSpPr>
        <p:spPr bwMode="auto">
          <a:xfrm>
            <a:off x="6875463" y="3860800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3" name="Line 18"/>
          <p:cNvSpPr>
            <a:spLocks noChangeShapeType="1"/>
          </p:cNvSpPr>
          <p:nvPr/>
        </p:nvSpPr>
        <p:spPr bwMode="auto">
          <a:xfrm>
            <a:off x="5076825" y="400526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4" name="Line 19"/>
          <p:cNvSpPr>
            <a:spLocks noChangeShapeType="1"/>
          </p:cNvSpPr>
          <p:nvPr/>
        </p:nvSpPr>
        <p:spPr bwMode="auto">
          <a:xfrm>
            <a:off x="5076825" y="47244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5" name="Line 20"/>
          <p:cNvSpPr>
            <a:spLocks noChangeShapeType="1"/>
          </p:cNvSpPr>
          <p:nvPr/>
        </p:nvSpPr>
        <p:spPr bwMode="auto">
          <a:xfrm>
            <a:off x="4716463" y="55165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6" name="Line 21"/>
          <p:cNvSpPr>
            <a:spLocks noChangeShapeType="1"/>
          </p:cNvSpPr>
          <p:nvPr/>
        </p:nvSpPr>
        <p:spPr bwMode="auto">
          <a:xfrm>
            <a:off x="4716463" y="5516563"/>
            <a:ext cx="3603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7" name="Line 22"/>
          <p:cNvSpPr>
            <a:spLocks noChangeShapeType="1"/>
          </p:cNvSpPr>
          <p:nvPr/>
        </p:nvSpPr>
        <p:spPr bwMode="auto">
          <a:xfrm flipH="1">
            <a:off x="5076825" y="5516563"/>
            <a:ext cx="3603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8" name="Oval 24"/>
          <p:cNvSpPr>
            <a:spLocks noChangeArrowheads="1"/>
          </p:cNvSpPr>
          <p:nvPr/>
        </p:nvSpPr>
        <p:spPr bwMode="auto">
          <a:xfrm>
            <a:off x="8101013" y="3789363"/>
            <a:ext cx="144462" cy="14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19" name="Line 26"/>
          <p:cNvSpPr>
            <a:spLocks noChangeShapeType="1"/>
          </p:cNvSpPr>
          <p:nvPr/>
        </p:nvSpPr>
        <p:spPr bwMode="auto">
          <a:xfrm>
            <a:off x="7883525" y="3860800"/>
            <a:ext cx="217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0" name="Text Box 28"/>
          <p:cNvSpPr txBox="1">
            <a:spLocks noChangeArrowheads="1"/>
          </p:cNvSpPr>
          <p:nvPr/>
        </p:nvSpPr>
        <p:spPr bwMode="auto">
          <a:xfrm>
            <a:off x="8297863" y="385445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V</a:t>
            </a:r>
            <a:r>
              <a:rPr lang="en-GB" baseline="-25000">
                <a:latin typeface="Calibri" pitchFamily="34" charset="0"/>
              </a:rPr>
              <a:t>a</a:t>
            </a:r>
          </a:p>
        </p:txBody>
      </p:sp>
      <p:sp>
        <p:nvSpPr>
          <p:cNvPr id="25621" name="Text Box 29"/>
          <p:cNvSpPr txBox="1">
            <a:spLocks noChangeArrowheads="1"/>
          </p:cNvSpPr>
          <p:nvPr/>
        </p:nvSpPr>
        <p:spPr bwMode="auto">
          <a:xfrm>
            <a:off x="1189038" y="4652963"/>
            <a:ext cx="1655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Inner strips</a:t>
            </a:r>
          </a:p>
        </p:txBody>
      </p:sp>
      <p:sp>
        <p:nvSpPr>
          <p:cNvPr id="25622" name="Line 30"/>
          <p:cNvSpPr>
            <a:spLocks noChangeShapeType="1"/>
          </p:cNvSpPr>
          <p:nvPr/>
        </p:nvSpPr>
        <p:spPr bwMode="auto">
          <a:xfrm flipV="1">
            <a:off x="2916238" y="3429000"/>
            <a:ext cx="2160587" cy="15843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23" name="Text Box 31"/>
          <p:cNvSpPr txBox="1">
            <a:spLocks noChangeArrowheads="1"/>
          </p:cNvSpPr>
          <p:nvPr/>
        </p:nvSpPr>
        <p:spPr bwMode="auto">
          <a:xfrm>
            <a:off x="6589713" y="4797425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  <a:latin typeface="Calibri" pitchFamily="34" charset="0"/>
              </a:rPr>
              <a:t>Gas chamber</a:t>
            </a:r>
          </a:p>
        </p:txBody>
      </p:sp>
      <p:sp>
        <p:nvSpPr>
          <p:cNvPr id="25624" name="Text Box 32"/>
          <p:cNvSpPr txBox="1">
            <a:spLocks noChangeArrowheads="1"/>
          </p:cNvSpPr>
          <p:nvPr/>
        </p:nvSpPr>
        <p:spPr bwMode="auto">
          <a:xfrm>
            <a:off x="5508625" y="13335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66FF"/>
                </a:solidFill>
                <a:latin typeface="Calibri" pitchFamily="34" charset="0"/>
              </a:rPr>
              <a:t>Window</a:t>
            </a:r>
          </a:p>
        </p:txBody>
      </p:sp>
      <p:sp>
        <p:nvSpPr>
          <p:cNvPr id="25625" name="Line 36"/>
          <p:cNvSpPr>
            <a:spLocks noChangeShapeType="1"/>
          </p:cNvSpPr>
          <p:nvPr/>
        </p:nvSpPr>
        <p:spPr bwMode="auto">
          <a:xfrm flipV="1">
            <a:off x="2195513" y="3860800"/>
            <a:ext cx="1296987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26" name="Text Box 37"/>
          <p:cNvSpPr txBox="1">
            <a:spLocks noChangeArrowheads="1"/>
          </p:cNvSpPr>
          <p:nvPr/>
        </p:nvSpPr>
        <p:spPr bwMode="auto">
          <a:xfrm>
            <a:off x="3276600" y="6230938"/>
            <a:ext cx="4608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Charge-sensitive amplifiers (a possibility)</a:t>
            </a:r>
          </a:p>
        </p:txBody>
      </p:sp>
      <p:sp>
        <p:nvSpPr>
          <p:cNvPr id="25627" name="Line 41"/>
          <p:cNvSpPr>
            <a:spLocks noChangeShapeType="1"/>
          </p:cNvSpPr>
          <p:nvPr/>
        </p:nvSpPr>
        <p:spPr bwMode="auto">
          <a:xfrm flipH="1" flipV="1">
            <a:off x="7165975" y="4652963"/>
            <a:ext cx="287338" cy="2159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28" name="Rectangle 43"/>
          <p:cNvSpPr>
            <a:spLocks noChangeArrowheads="1"/>
          </p:cNvSpPr>
          <p:nvPr/>
        </p:nvSpPr>
        <p:spPr bwMode="auto">
          <a:xfrm rot="-5400000">
            <a:off x="827881" y="2996407"/>
            <a:ext cx="936625" cy="1223962"/>
          </a:xfrm>
          <a:prstGeom prst="rect">
            <a:avLst/>
          </a:prstGeom>
          <a:solidFill>
            <a:schemeClr val="bg1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29" name="Text Box 44"/>
          <p:cNvSpPr txBox="1">
            <a:spLocks noChangeArrowheads="1"/>
          </p:cNvSpPr>
          <p:nvPr/>
        </p:nvSpPr>
        <p:spPr bwMode="auto">
          <a:xfrm>
            <a:off x="539750" y="2276475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006600"/>
                </a:solidFill>
                <a:latin typeface="Calibri" pitchFamily="34" charset="0"/>
              </a:rPr>
              <a:t>UV lamp or X-ray gun</a:t>
            </a:r>
          </a:p>
        </p:txBody>
      </p:sp>
      <p:sp>
        <p:nvSpPr>
          <p:cNvPr id="25630" name="Rectangle 46"/>
          <p:cNvSpPr>
            <a:spLocks noChangeArrowheads="1"/>
          </p:cNvSpPr>
          <p:nvPr/>
        </p:nvSpPr>
        <p:spPr bwMode="auto">
          <a:xfrm>
            <a:off x="4787900" y="3789363"/>
            <a:ext cx="576263" cy="714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31" name="Rectangle 47"/>
          <p:cNvSpPr>
            <a:spLocks noChangeArrowheads="1"/>
          </p:cNvSpPr>
          <p:nvPr/>
        </p:nvSpPr>
        <p:spPr bwMode="auto">
          <a:xfrm>
            <a:off x="6156325" y="3789363"/>
            <a:ext cx="576263" cy="714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32" name="Rectangle 51"/>
          <p:cNvSpPr>
            <a:spLocks noChangeArrowheads="1"/>
          </p:cNvSpPr>
          <p:nvPr/>
        </p:nvSpPr>
        <p:spPr bwMode="auto">
          <a:xfrm>
            <a:off x="3492500" y="3789363"/>
            <a:ext cx="576263" cy="714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33" name="Oval 53"/>
          <p:cNvSpPr>
            <a:spLocks noChangeArrowheads="1"/>
          </p:cNvSpPr>
          <p:nvPr/>
        </p:nvSpPr>
        <p:spPr bwMode="auto">
          <a:xfrm>
            <a:off x="5005388" y="6021388"/>
            <a:ext cx="144462" cy="14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34" name="Line 54"/>
          <p:cNvSpPr>
            <a:spLocks noChangeShapeType="1"/>
          </p:cNvSpPr>
          <p:nvPr/>
        </p:nvSpPr>
        <p:spPr bwMode="auto">
          <a:xfrm>
            <a:off x="5076825" y="59483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35" name="Oval 55" descr="Treillis en pointillés"/>
          <p:cNvSpPr>
            <a:spLocks noChangeArrowheads="1"/>
          </p:cNvSpPr>
          <p:nvPr/>
        </p:nvSpPr>
        <p:spPr bwMode="auto">
          <a:xfrm>
            <a:off x="7524750" y="3500438"/>
            <a:ext cx="360363" cy="144462"/>
          </a:xfrm>
          <a:prstGeom prst="ellipse">
            <a:avLst/>
          </a:prstGeom>
          <a:pattFill prst="dotDmnd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36" name="Line 57"/>
          <p:cNvSpPr>
            <a:spLocks noChangeShapeType="1"/>
          </p:cNvSpPr>
          <p:nvPr/>
        </p:nvSpPr>
        <p:spPr bwMode="auto">
          <a:xfrm>
            <a:off x="6661150" y="3573463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37" name="Line 58"/>
          <p:cNvSpPr>
            <a:spLocks noChangeShapeType="1"/>
          </p:cNvSpPr>
          <p:nvPr/>
        </p:nvSpPr>
        <p:spPr bwMode="auto">
          <a:xfrm flipV="1">
            <a:off x="7669213" y="3141663"/>
            <a:ext cx="0" cy="714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38" name="Line 59"/>
          <p:cNvSpPr>
            <a:spLocks noChangeShapeType="1"/>
          </p:cNvSpPr>
          <p:nvPr/>
        </p:nvSpPr>
        <p:spPr bwMode="auto">
          <a:xfrm>
            <a:off x="7669213" y="2492375"/>
            <a:ext cx="0" cy="5048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39" name="Line 61"/>
          <p:cNvSpPr>
            <a:spLocks noChangeShapeType="1"/>
          </p:cNvSpPr>
          <p:nvPr/>
        </p:nvSpPr>
        <p:spPr bwMode="auto">
          <a:xfrm>
            <a:off x="7885113" y="3573463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40" name="Oval 64"/>
          <p:cNvSpPr>
            <a:spLocks noChangeArrowheads="1"/>
          </p:cNvSpPr>
          <p:nvPr/>
        </p:nvSpPr>
        <p:spPr bwMode="auto">
          <a:xfrm>
            <a:off x="8101013" y="3500438"/>
            <a:ext cx="144462" cy="14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41" name="Text Box 66"/>
          <p:cNvSpPr txBox="1">
            <a:spLocks noChangeArrowheads="1"/>
          </p:cNvSpPr>
          <p:nvPr/>
        </p:nvSpPr>
        <p:spPr bwMode="auto">
          <a:xfrm>
            <a:off x="8316913" y="3213100"/>
            <a:ext cx="369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V</a:t>
            </a:r>
            <a:r>
              <a:rPr lang="en-GB" baseline="-25000">
                <a:latin typeface="Calibri" pitchFamily="34" charset="0"/>
              </a:rPr>
              <a:t>c</a:t>
            </a:r>
          </a:p>
        </p:txBody>
      </p:sp>
      <p:sp>
        <p:nvSpPr>
          <p:cNvPr id="25642" name="Rectangle 67"/>
          <p:cNvSpPr>
            <a:spLocks noChangeArrowheads="1"/>
          </p:cNvSpPr>
          <p:nvPr/>
        </p:nvSpPr>
        <p:spPr bwMode="auto">
          <a:xfrm>
            <a:off x="4789488" y="1557338"/>
            <a:ext cx="14287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43" name="Rectangle 68"/>
          <p:cNvSpPr>
            <a:spLocks noChangeArrowheads="1"/>
          </p:cNvSpPr>
          <p:nvPr/>
        </p:nvSpPr>
        <p:spPr bwMode="auto">
          <a:xfrm>
            <a:off x="5078413" y="1557338"/>
            <a:ext cx="14287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44" name="Line 69"/>
          <p:cNvSpPr>
            <a:spLocks noChangeShapeType="1"/>
          </p:cNvSpPr>
          <p:nvPr/>
        </p:nvSpPr>
        <p:spPr bwMode="auto">
          <a:xfrm>
            <a:off x="4860925" y="21336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45" name="Text Box 70"/>
          <p:cNvSpPr txBox="1">
            <a:spLocks noChangeArrowheads="1"/>
          </p:cNvSpPr>
          <p:nvPr/>
        </p:nvSpPr>
        <p:spPr bwMode="auto">
          <a:xfrm>
            <a:off x="3132138" y="150495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Collimator</a:t>
            </a:r>
          </a:p>
        </p:txBody>
      </p:sp>
      <p:sp>
        <p:nvSpPr>
          <p:cNvPr id="25646" name="Text Box 73"/>
          <p:cNvSpPr txBox="1">
            <a:spLocks noChangeArrowheads="1"/>
          </p:cNvSpPr>
          <p:nvPr/>
        </p:nvSpPr>
        <p:spPr bwMode="auto">
          <a:xfrm>
            <a:off x="7853363" y="4384675"/>
            <a:ext cx="1077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M-M-RPC</a:t>
            </a:r>
          </a:p>
        </p:txBody>
      </p:sp>
      <p:sp>
        <p:nvSpPr>
          <p:cNvPr id="25647" name="Line 74"/>
          <p:cNvSpPr>
            <a:spLocks noChangeShapeType="1"/>
          </p:cNvSpPr>
          <p:nvPr/>
        </p:nvSpPr>
        <p:spPr bwMode="auto">
          <a:xfrm flipH="1" flipV="1">
            <a:off x="6948488" y="4005263"/>
            <a:ext cx="865187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48" name="Line 102"/>
          <p:cNvSpPr>
            <a:spLocks noChangeShapeType="1"/>
          </p:cNvSpPr>
          <p:nvPr/>
        </p:nvSpPr>
        <p:spPr bwMode="auto">
          <a:xfrm>
            <a:off x="8821738" y="5300663"/>
            <a:ext cx="0" cy="360362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49" name="Line 103"/>
          <p:cNvSpPr>
            <a:spLocks noChangeShapeType="1"/>
          </p:cNvSpPr>
          <p:nvPr/>
        </p:nvSpPr>
        <p:spPr bwMode="auto">
          <a:xfrm>
            <a:off x="5076825" y="501332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50" name="Line 110"/>
          <p:cNvSpPr>
            <a:spLocks noChangeShapeType="1"/>
          </p:cNvSpPr>
          <p:nvPr/>
        </p:nvSpPr>
        <p:spPr bwMode="auto">
          <a:xfrm>
            <a:off x="4429125" y="1700213"/>
            <a:ext cx="287338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51" name="Line 119"/>
          <p:cNvSpPr>
            <a:spLocks noChangeShapeType="1"/>
          </p:cNvSpPr>
          <p:nvPr/>
        </p:nvSpPr>
        <p:spPr bwMode="auto">
          <a:xfrm flipH="1">
            <a:off x="5005388" y="1628775"/>
            <a:ext cx="647700" cy="504825"/>
          </a:xfrm>
          <a:prstGeom prst="line">
            <a:avLst/>
          </a:prstGeom>
          <a:noFill/>
          <a:ln w="9525">
            <a:solidFill>
              <a:srgbClr val="00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17" name="Straight Connector 116"/>
          <p:cNvCxnSpPr/>
          <p:nvPr/>
        </p:nvCxnSpPr>
        <p:spPr>
          <a:xfrm>
            <a:off x="3708400" y="4005263"/>
            <a:ext cx="2889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6229350" y="4005263"/>
            <a:ext cx="28733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3852863" y="4005263"/>
            <a:ext cx="0" cy="15113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55" name="Line 117"/>
          <p:cNvSpPr>
            <a:spLocks noChangeShapeType="1"/>
          </p:cNvSpPr>
          <p:nvPr/>
        </p:nvSpPr>
        <p:spPr bwMode="auto">
          <a:xfrm>
            <a:off x="4932363" y="4005263"/>
            <a:ext cx="7302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56" name="Line 118"/>
          <p:cNvSpPr>
            <a:spLocks noChangeShapeType="1"/>
          </p:cNvSpPr>
          <p:nvPr/>
        </p:nvSpPr>
        <p:spPr bwMode="auto">
          <a:xfrm>
            <a:off x="5148263" y="4005263"/>
            <a:ext cx="7302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" name="Straight Connector 121"/>
          <p:cNvCxnSpPr/>
          <p:nvPr/>
        </p:nvCxnSpPr>
        <p:spPr>
          <a:xfrm>
            <a:off x="6372225" y="4005263"/>
            <a:ext cx="0" cy="15113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58" name="Text Box 120"/>
          <p:cNvSpPr txBox="1">
            <a:spLocks noChangeArrowheads="1"/>
          </p:cNvSpPr>
          <p:nvPr/>
        </p:nvSpPr>
        <p:spPr bwMode="auto">
          <a:xfrm>
            <a:off x="2093913" y="5032375"/>
            <a:ext cx="1398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Signal pickup</a:t>
            </a:r>
          </a:p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strips</a:t>
            </a:r>
          </a:p>
        </p:txBody>
      </p:sp>
      <p:sp>
        <p:nvSpPr>
          <p:cNvPr id="25659" name="Line 121"/>
          <p:cNvSpPr>
            <a:spLocks noChangeShapeType="1"/>
          </p:cNvSpPr>
          <p:nvPr/>
        </p:nvSpPr>
        <p:spPr bwMode="auto">
          <a:xfrm flipV="1">
            <a:off x="2773363" y="4076700"/>
            <a:ext cx="935037" cy="10080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60" name="Line 20"/>
          <p:cNvSpPr>
            <a:spLocks noChangeShapeType="1"/>
          </p:cNvSpPr>
          <p:nvPr/>
        </p:nvSpPr>
        <p:spPr bwMode="auto">
          <a:xfrm>
            <a:off x="3492500" y="55165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61" name="Line 21"/>
          <p:cNvSpPr>
            <a:spLocks noChangeShapeType="1"/>
          </p:cNvSpPr>
          <p:nvPr/>
        </p:nvSpPr>
        <p:spPr bwMode="auto">
          <a:xfrm>
            <a:off x="3492500" y="5516563"/>
            <a:ext cx="3603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62" name="Line 22"/>
          <p:cNvSpPr>
            <a:spLocks noChangeShapeType="1"/>
          </p:cNvSpPr>
          <p:nvPr/>
        </p:nvSpPr>
        <p:spPr bwMode="auto">
          <a:xfrm flipH="1">
            <a:off x="3852863" y="5516563"/>
            <a:ext cx="3603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63" name="Oval 53"/>
          <p:cNvSpPr>
            <a:spLocks noChangeArrowheads="1"/>
          </p:cNvSpPr>
          <p:nvPr/>
        </p:nvSpPr>
        <p:spPr bwMode="auto">
          <a:xfrm>
            <a:off x="3781425" y="6021388"/>
            <a:ext cx="144463" cy="14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64" name="Line 54"/>
          <p:cNvSpPr>
            <a:spLocks noChangeShapeType="1"/>
          </p:cNvSpPr>
          <p:nvPr/>
        </p:nvSpPr>
        <p:spPr bwMode="auto">
          <a:xfrm>
            <a:off x="3852863" y="59483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65" name="Line 20"/>
          <p:cNvSpPr>
            <a:spLocks noChangeShapeType="1"/>
          </p:cNvSpPr>
          <p:nvPr/>
        </p:nvSpPr>
        <p:spPr bwMode="auto">
          <a:xfrm>
            <a:off x="6084888" y="55165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66" name="Line 21"/>
          <p:cNvSpPr>
            <a:spLocks noChangeShapeType="1"/>
          </p:cNvSpPr>
          <p:nvPr/>
        </p:nvSpPr>
        <p:spPr bwMode="auto">
          <a:xfrm>
            <a:off x="6084888" y="5516563"/>
            <a:ext cx="3603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67" name="Line 22"/>
          <p:cNvSpPr>
            <a:spLocks noChangeShapeType="1"/>
          </p:cNvSpPr>
          <p:nvPr/>
        </p:nvSpPr>
        <p:spPr bwMode="auto">
          <a:xfrm flipH="1">
            <a:off x="6445250" y="5516563"/>
            <a:ext cx="3603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68" name="Oval 53"/>
          <p:cNvSpPr>
            <a:spLocks noChangeArrowheads="1"/>
          </p:cNvSpPr>
          <p:nvPr/>
        </p:nvSpPr>
        <p:spPr bwMode="auto">
          <a:xfrm>
            <a:off x="6373813" y="6021388"/>
            <a:ext cx="144462" cy="14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69" name="Line 54"/>
          <p:cNvSpPr>
            <a:spLocks noChangeShapeType="1"/>
          </p:cNvSpPr>
          <p:nvPr/>
        </p:nvSpPr>
        <p:spPr bwMode="auto">
          <a:xfrm>
            <a:off x="6445250" y="59483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70" name="Oval 10"/>
          <p:cNvSpPr>
            <a:spLocks noChangeArrowheads="1"/>
          </p:cNvSpPr>
          <p:nvPr/>
        </p:nvSpPr>
        <p:spPr bwMode="auto">
          <a:xfrm>
            <a:off x="6302375" y="4437063"/>
            <a:ext cx="142875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71" name="Oval 10"/>
          <p:cNvSpPr>
            <a:spLocks noChangeArrowheads="1"/>
          </p:cNvSpPr>
          <p:nvPr/>
        </p:nvSpPr>
        <p:spPr bwMode="auto">
          <a:xfrm>
            <a:off x="3781425" y="4437063"/>
            <a:ext cx="142875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72" name="Rectangle 2"/>
          <p:cNvSpPr>
            <a:spLocks noChangeArrowheads="1"/>
          </p:cNvSpPr>
          <p:nvPr/>
        </p:nvSpPr>
        <p:spPr bwMode="auto">
          <a:xfrm rot="10800000">
            <a:off x="2987675" y="3213100"/>
            <a:ext cx="4175125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73" name="Rectangle 51"/>
          <p:cNvSpPr>
            <a:spLocks noChangeArrowheads="1"/>
          </p:cNvSpPr>
          <p:nvPr/>
        </p:nvSpPr>
        <p:spPr bwMode="auto">
          <a:xfrm>
            <a:off x="2987675" y="3500438"/>
            <a:ext cx="4176713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cxnSp>
        <p:nvCxnSpPr>
          <p:cNvPr id="149" name="Straight Connector 148"/>
          <p:cNvCxnSpPr/>
          <p:nvPr/>
        </p:nvCxnSpPr>
        <p:spPr>
          <a:xfrm>
            <a:off x="2987675" y="3429000"/>
            <a:ext cx="41751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4716463" y="1125538"/>
            <a:ext cx="576262" cy="28733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676" name="Line 7"/>
          <p:cNvSpPr>
            <a:spLocks noChangeShapeType="1"/>
          </p:cNvSpPr>
          <p:nvPr/>
        </p:nvSpPr>
        <p:spPr bwMode="auto">
          <a:xfrm flipH="1">
            <a:off x="2484438" y="3716338"/>
            <a:ext cx="0" cy="86518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4427538" y="549275"/>
            <a:ext cx="1162050" cy="3667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Sr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source</a:t>
            </a:r>
          </a:p>
        </p:txBody>
      </p:sp>
      <p:sp>
        <p:nvSpPr>
          <p:cNvPr id="25678" name="Line 79"/>
          <p:cNvSpPr>
            <a:spLocks noChangeShapeType="1"/>
          </p:cNvSpPr>
          <p:nvPr/>
        </p:nvSpPr>
        <p:spPr bwMode="auto">
          <a:xfrm flipV="1">
            <a:off x="2051050" y="3573463"/>
            <a:ext cx="1081088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79" name="Line 80"/>
          <p:cNvSpPr>
            <a:spLocks noChangeShapeType="1"/>
          </p:cNvSpPr>
          <p:nvPr/>
        </p:nvSpPr>
        <p:spPr bwMode="auto">
          <a:xfrm flipH="1">
            <a:off x="4859338" y="2276475"/>
            <a:ext cx="144462" cy="865188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80" name="Line 81"/>
          <p:cNvSpPr>
            <a:spLocks noChangeShapeType="1"/>
          </p:cNvSpPr>
          <p:nvPr/>
        </p:nvSpPr>
        <p:spPr bwMode="auto">
          <a:xfrm>
            <a:off x="5076825" y="2276475"/>
            <a:ext cx="142875" cy="79216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81" name="Text Box 82"/>
          <p:cNvSpPr txBox="1">
            <a:spLocks noChangeArrowheads="1"/>
          </p:cNvSpPr>
          <p:nvPr/>
        </p:nvSpPr>
        <p:spPr bwMode="auto">
          <a:xfrm>
            <a:off x="5416550" y="2439988"/>
            <a:ext cx="76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Betas</a:t>
            </a:r>
          </a:p>
        </p:txBody>
      </p:sp>
      <p:sp>
        <p:nvSpPr>
          <p:cNvPr id="25682" name="AutoShape 83"/>
          <p:cNvSpPr>
            <a:spLocks noChangeArrowheads="1"/>
          </p:cNvSpPr>
          <p:nvPr/>
        </p:nvSpPr>
        <p:spPr bwMode="auto">
          <a:xfrm>
            <a:off x="1979613" y="3500438"/>
            <a:ext cx="360362" cy="215900"/>
          </a:xfrm>
          <a:prstGeom prst="rightArrow">
            <a:avLst>
              <a:gd name="adj1" fmla="val 50000"/>
              <a:gd name="adj2" fmla="val 41728"/>
            </a:avLst>
          </a:prstGeom>
          <a:solidFill>
            <a:srgbClr val="A0BBDC"/>
          </a:solidFill>
          <a:ln w="9525">
            <a:solidFill>
              <a:srgbClr val="A0BBD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A0BBD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3333CC"/>
                </a:solidFill>
              </a:rPr>
              <a:t>3. First results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2000" smtClean="0"/>
              <a:t>(</a:t>
            </a:r>
            <a:r>
              <a:rPr lang="en-US" sz="2000" b="1" smtClean="0">
                <a:solidFill>
                  <a:schemeClr val="accent2"/>
                </a:solidFill>
              </a:rPr>
              <a:t>Preliminary</a:t>
            </a:r>
            <a:r>
              <a:rPr lang="en-US" sz="2000" smtClean="0"/>
              <a:t> measuremenst of </a:t>
            </a:r>
            <a:r>
              <a:rPr lang="en-US" sz="2000" u="sng" smtClean="0"/>
              <a:t>basic characteristics:</a:t>
            </a:r>
            <a:r>
              <a:rPr lang="en-US" sz="2000" smtClean="0"/>
              <a:t> gas gain, induced charge profile in Ar+ethane and Ar+CO2 in order to compare with results obtained with mesh RPC and with resistive MICROMEGAS)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1"/>
                </a:solidFill>
              </a:rPr>
              <a:t>3.1. Gain measurements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333375"/>
            <a:ext cx="7772400" cy="430213"/>
          </a:xfrm>
        </p:spPr>
        <p:txBody>
          <a:bodyPr/>
          <a:lstStyle/>
          <a:p>
            <a:pPr eaLnBrk="1" hangingPunct="1"/>
            <a:r>
              <a:rPr lang="en-US" sz="2400" smtClean="0">
                <a:solidFill>
                  <a:srgbClr val="990000"/>
                </a:solidFill>
              </a:rPr>
              <a:t>Gain estimation in detectors with a cathode mesh:</a:t>
            </a:r>
          </a:p>
        </p:txBody>
      </p:sp>
      <p:sp>
        <p:nvSpPr>
          <p:cNvPr id="28674" name="Rectangle 5"/>
          <p:cNvSpPr>
            <a:spLocks noChangeArrowheads="1"/>
          </p:cNvSpPr>
          <p:nvPr/>
        </p:nvSpPr>
        <p:spPr bwMode="auto">
          <a:xfrm>
            <a:off x="3059113" y="1989138"/>
            <a:ext cx="396081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5" name="AutoShape 14"/>
          <p:cNvSpPr>
            <a:spLocks noChangeArrowheads="1"/>
          </p:cNvSpPr>
          <p:nvPr/>
        </p:nvSpPr>
        <p:spPr bwMode="auto">
          <a:xfrm>
            <a:off x="1042988" y="1412875"/>
            <a:ext cx="792162" cy="360363"/>
          </a:xfrm>
          <a:prstGeom prst="rightArrow">
            <a:avLst>
              <a:gd name="adj1" fmla="val 50000"/>
              <a:gd name="adj2" fmla="val 54956"/>
            </a:avLst>
          </a:prstGeom>
          <a:solidFill>
            <a:srgbClr val="99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Text Box 19"/>
          <p:cNvSpPr txBox="1">
            <a:spLocks noChangeArrowheads="1"/>
          </p:cNvSpPr>
          <p:nvPr/>
        </p:nvSpPr>
        <p:spPr bwMode="auto">
          <a:xfrm>
            <a:off x="900113" y="1989138"/>
            <a:ext cx="850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990000"/>
                </a:solidFill>
              </a:rPr>
              <a:t>X-rays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059113" y="1773238"/>
            <a:ext cx="3744912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78" name="Picture 2" descr="\\cern.ch\dfs\Users\p\peskov\Documents\The most important documents,Sept 14,2010\Other important documenst, Sep14,2010\RD51 Minweek in Febr2012(after weekend upgrade)\Thin gap parallel mesh chamber  a sparkless high-rate detector_files\Image9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2636838"/>
            <a:ext cx="72771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20"/>
          <p:cNvCxnSpPr/>
          <p:nvPr/>
        </p:nvCxnSpPr>
        <p:spPr>
          <a:xfrm>
            <a:off x="3059113" y="1268413"/>
            <a:ext cx="3744912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0" name="TextBox 21"/>
          <p:cNvSpPr txBox="1">
            <a:spLocks noChangeArrowheads="1"/>
          </p:cNvSpPr>
          <p:nvPr/>
        </p:nvSpPr>
        <p:spPr bwMode="auto">
          <a:xfrm>
            <a:off x="684213" y="6453188"/>
            <a:ext cx="3673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P. Fonte et al., </a:t>
            </a:r>
            <a:r>
              <a:rPr lang="en-US" sz="1400" i="1">
                <a:hlinkClick r:id="rId3" action="ppaction://hlinkfile" tooltip="Abstract"/>
              </a:rPr>
              <a:t>arXiv:physics/9803021</a:t>
            </a:r>
            <a:r>
              <a:rPr lang="en-US" sz="1400" i="1"/>
              <a:t>, 1998</a:t>
            </a:r>
          </a:p>
        </p:txBody>
      </p:sp>
      <p:sp>
        <p:nvSpPr>
          <p:cNvPr id="28681" name="TextBox 22"/>
          <p:cNvSpPr txBox="1">
            <a:spLocks noChangeArrowheads="1"/>
          </p:cNvSpPr>
          <p:nvPr/>
        </p:nvSpPr>
        <p:spPr bwMode="auto">
          <a:xfrm>
            <a:off x="7308850" y="1052513"/>
            <a:ext cx="1235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Drift mesh</a:t>
            </a:r>
          </a:p>
        </p:txBody>
      </p:sp>
      <p:sp>
        <p:nvSpPr>
          <p:cNvPr id="28682" name="TextBox 23"/>
          <p:cNvSpPr txBox="1">
            <a:spLocks noChangeArrowheads="1"/>
          </p:cNvSpPr>
          <p:nvPr/>
        </p:nvSpPr>
        <p:spPr bwMode="auto">
          <a:xfrm>
            <a:off x="7308850" y="1557338"/>
            <a:ext cx="1684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Cathode mesh</a:t>
            </a:r>
          </a:p>
        </p:txBody>
      </p:sp>
      <p:sp>
        <p:nvSpPr>
          <p:cNvPr id="28683" name="Text Box 12"/>
          <p:cNvSpPr txBox="1">
            <a:spLocks noChangeArrowheads="1"/>
          </p:cNvSpPr>
          <p:nvPr/>
        </p:nvSpPr>
        <p:spPr bwMode="auto">
          <a:xfrm>
            <a:off x="7359650" y="1936750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Anode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549275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Gain estimation in an RPC geometry:</a:t>
            </a:r>
          </a:p>
        </p:txBody>
      </p:sp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3059113" y="3068638"/>
            <a:ext cx="396081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3059113" y="3717925"/>
            <a:ext cx="396081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3059113" y="4652963"/>
            <a:ext cx="396081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Rectangle 7"/>
          <p:cNvSpPr>
            <a:spLocks noChangeArrowheads="1"/>
          </p:cNvSpPr>
          <p:nvPr/>
        </p:nvSpPr>
        <p:spPr bwMode="auto">
          <a:xfrm>
            <a:off x="3059113" y="5013325"/>
            <a:ext cx="396081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Rectangle 12"/>
          <p:cNvSpPr>
            <a:spLocks noChangeArrowheads="1"/>
          </p:cNvSpPr>
          <p:nvPr/>
        </p:nvSpPr>
        <p:spPr bwMode="auto">
          <a:xfrm>
            <a:off x="2771775" y="3357563"/>
            <a:ext cx="71438" cy="5032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Rectangle 13"/>
          <p:cNvSpPr>
            <a:spLocks noChangeArrowheads="1"/>
          </p:cNvSpPr>
          <p:nvPr/>
        </p:nvSpPr>
        <p:spPr bwMode="auto">
          <a:xfrm>
            <a:off x="2771775" y="2995613"/>
            <a:ext cx="71438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AutoShape 14"/>
          <p:cNvSpPr>
            <a:spLocks noChangeArrowheads="1"/>
          </p:cNvSpPr>
          <p:nvPr/>
        </p:nvSpPr>
        <p:spPr bwMode="auto">
          <a:xfrm>
            <a:off x="1042988" y="3140075"/>
            <a:ext cx="792162" cy="360363"/>
          </a:xfrm>
          <a:prstGeom prst="rightArrow">
            <a:avLst>
              <a:gd name="adj1" fmla="val 50000"/>
              <a:gd name="adj2" fmla="val 54956"/>
            </a:avLst>
          </a:prstGeom>
          <a:solidFill>
            <a:srgbClr val="99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AutoShape 15"/>
          <p:cNvSpPr>
            <a:spLocks noChangeArrowheads="1"/>
          </p:cNvSpPr>
          <p:nvPr/>
        </p:nvSpPr>
        <p:spPr bwMode="auto">
          <a:xfrm>
            <a:off x="1042988" y="4797425"/>
            <a:ext cx="792162" cy="360363"/>
          </a:xfrm>
          <a:prstGeom prst="rightArrow">
            <a:avLst>
              <a:gd name="adj1" fmla="val 50000"/>
              <a:gd name="adj2" fmla="val 54956"/>
            </a:avLst>
          </a:prstGeom>
          <a:solidFill>
            <a:srgbClr val="0099FF"/>
          </a:solidFill>
          <a:ln w="9525">
            <a:solidFill>
              <a:srgbClr val="0099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Line 16"/>
          <p:cNvSpPr>
            <a:spLocks noChangeShapeType="1"/>
          </p:cNvSpPr>
          <p:nvPr/>
        </p:nvSpPr>
        <p:spPr bwMode="auto">
          <a:xfrm>
            <a:off x="3059113" y="4868863"/>
            <a:ext cx="3960812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7" name="Text Box 17"/>
          <p:cNvSpPr txBox="1">
            <a:spLocks noChangeArrowheads="1"/>
          </p:cNvSpPr>
          <p:nvPr/>
        </p:nvSpPr>
        <p:spPr bwMode="auto">
          <a:xfrm>
            <a:off x="7288213" y="5367338"/>
            <a:ext cx="108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CsI layer</a:t>
            </a:r>
          </a:p>
        </p:txBody>
      </p:sp>
      <p:sp>
        <p:nvSpPr>
          <p:cNvPr id="29708" name="Text Box 18"/>
          <p:cNvSpPr txBox="1">
            <a:spLocks noChangeArrowheads="1"/>
          </p:cNvSpPr>
          <p:nvPr/>
        </p:nvSpPr>
        <p:spPr bwMode="auto">
          <a:xfrm>
            <a:off x="1166813" y="5176838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66FF"/>
                </a:solidFill>
              </a:rPr>
              <a:t>UV</a:t>
            </a:r>
          </a:p>
        </p:txBody>
      </p:sp>
      <p:sp>
        <p:nvSpPr>
          <p:cNvPr id="29709" name="Text Box 19"/>
          <p:cNvSpPr txBox="1">
            <a:spLocks noChangeArrowheads="1"/>
          </p:cNvSpPr>
          <p:nvPr/>
        </p:nvSpPr>
        <p:spPr bwMode="auto">
          <a:xfrm>
            <a:off x="900113" y="3448050"/>
            <a:ext cx="1149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990000"/>
                </a:solidFill>
              </a:rPr>
              <a:t>X-rays</a:t>
            </a:r>
          </a:p>
          <a:p>
            <a:r>
              <a:rPr lang="en-US">
                <a:solidFill>
                  <a:srgbClr val="990000"/>
                </a:solidFill>
              </a:rPr>
              <a:t>Fe anode</a:t>
            </a:r>
          </a:p>
        </p:txBody>
      </p:sp>
      <p:sp>
        <p:nvSpPr>
          <p:cNvPr id="29710" name="Text Box 16"/>
          <p:cNvSpPr txBox="1">
            <a:spLocks noChangeArrowheads="1"/>
          </p:cNvSpPr>
          <p:nvPr/>
        </p:nvSpPr>
        <p:spPr bwMode="auto">
          <a:xfrm>
            <a:off x="7359650" y="3232150"/>
            <a:ext cx="882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0.5mm</a:t>
            </a:r>
          </a:p>
        </p:txBody>
      </p:sp>
      <p:sp>
        <p:nvSpPr>
          <p:cNvPr id="29711" name="Text Box 17"/>
          <p:cNvSpPr txBox="1">
            <a:spLocks noChangeArrowheads="1"/>
          </p:cNvSpPr>
          <p:nvPr/>
        </p:nvSpPr>
        <p:spPr bwMode="auto">
          <a:xfrm>
            <a:off x="7359650" y="4673600"/>
            <a:ext cx="127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0.1-0.2mm</a:t>
            </a:r>
          </a:p>
        </p:txBody>
      </p:sp>
      <p:sp>
        <p:nvSpPr>
          <p:cNvPr id="29712" name="Line 18"/>
          <p:cNvSpPr>
            <a:spLocks noChangeShapeType="1"/>
          </p:cNvSpPr>
          <p:nvPr/>
        </p:nvSpPr>
        <p:spPr bwMode="auto">
          <a:xfrm flipH="1" flipV="1">
            <a:off x="6588125" y="4868863"/>
            <a:ext cx="8636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779838" y="3284538"/>
            <a:ext cx="287337" cy="288925"/>
          </a:xfrm>
          <a:prstGeom prst="straightConnector1">
            <a:avLst/>
          </a:prstGeom>
          <a:ln>
            <a:solidFill>
              <a:srgbClr val="99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563938" y="3284538"/>
            <a:ext cx="215900" cy="288925"/>
          </a:xfrm>
          <a:prstGeom prst="straightConnector1">
            <a:avLst/>
          </a:prstGeom>
          <a:ln>
            <a:solidFill>
              <a:srgbClr val="99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5" name="TextBox 21"/>
          <p:cNvSpPr txBox="1">
            <a:spLocks noChangeArrowheads="1"/>
          </p:cNvSpPr>
          <p:nvPr/>
        </p:nvSpPr>
        <p:spPr bwMode="auto">
          <a:xfrm>
            <a:off x="4284663" y="3357563"/>
            <a:ext cx="15827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990000"/>
                </a:solidFill>
              </a:rPr>
              <a:t>Photoelectron tracks</a:t>
            </a:r>
          </a:p>
        </p:txBody>
      </p:sp>
      <p:sp>
        <p:nvSpPr>
          <p:cNvPr id="29716" name="Text Box 21"/>
          <p:cNvSpPr txBox="1">
            <a:spLocks noChangeArrowheads="1"/>
          </p:cNvSpPr>
          <p:nvPr/>
        </p:nvSpPr>
        <p:spPr bwMode="auto">
          <a:xfrm>
            <a:off x="827088" y="5969000"/>
            <a:ext cx="770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Due to the time constrains the CsI coating was done by a spray technique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en-US" smtClean="0"/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88913"/>
            <a:ext cx="46863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4500" y="3546475"/>
            <a:ext cx="44672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827088" y="6381750"/>
            <a:ext cx="3822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P. Fonte et al., NIM A431,1999, 154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796136" y="3789040"/>
            <a:ext cx="936104" cy="172819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Title 1"/>
          <p:cNvSpPr>
            <a:spLocks noGrp="1"/>
          </p:cNvSpPr>
          <p:nvPr>
            <p:ph type="ctrTitle"/>
          </p:nvPr>
        </p:nvSpPr>
        <p:spPr>
          <a:xfrm>
            <a:off x="6300788" y="2130425"/>
            <a:ext cx="2157412" cy="866775"/>
          </a:xfrm>
        </p:spPr>
        <p:txBody>
          <a:bodyPr/>
          <a:lstStyle/>
          <a:p>
            <a:pPr eaLnBrk="1" hangingPunct="1"/>
            <a:r>
              <a:rPr lang="en-US" sz="2000" dirty="0" smtClean="0"/>
              <a:t>R-R-RPC with spacers in </a:t>
            </a:r>
            <a:r>
              <a:rPr lang="en-US" sz="2000" dirty="0" smtClean="0"/>
              <a:t>corners</a:t>
            </a:r>
            <a:endParaRPr lang="en-US" sz="2000" dirty="0" smtClean="0"/>
          </a:p>
        </p:txBody>
      </p:sp>
      <p:sp>
        <p:nvSpPr>
          <p:cNvPr id="66564" name="Subtitle 2"/>
          <p:cNvSpPr>
            <a:spLocks noGrp="1"/>
          </p:cNvSpPr>
          <p:nvPr>
            <p:ph type="subTitle" idx="1"/>
          </p:nvPr>
        </p:nvSpPr>
        <p:spPr>
          <a:xfrm>
            <a:off x="1371600" y="5035550"/>
            <a:ext cx="6400800" cy="134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u="sng" dirty="0" smtClean="0">
                <a:solidFill>
                  <a:schemeClr val="tx2"/>
                </a:solidFill>
              </a:rPr>
              <a:t>Preliminary</a:t>
            </a:r>
            <a:r>
              <a:rPr lang="en-US" sz="2800" dirty="0" smtClean="0">
                <a:solidFill>
                  <a:schemeClr val="tx2"/>
                </a:solidFill>
              </a:rPr>
              <a:t> estimations:</a:t>
            </a:r>
            <a:br>
              <a:rPr lang="en-US" sz="2800" dirty="0" smtClean="0">
                <a:solidFill>
                  <a:schemeClr val="tx2"/>
                </a:solidFill>
              </a:rPr>
            </a:br>
            <a:r>
              <a:rPr lang="en-US" sz="2800" dirty="0" smtClean="0">
                <a:solidFill>
                  <a:schemeClr val="tx2"/>
                </a:solidFill>
              </a:rPr>
              <a:t>no good plateau, charging </a:t>
            </a:r>
            <a:r>
              <a:rPr lang="en-US" sz="2800" dirty="0" smtClean="0">
                <a:solidFill>
                  <a:schemeClr val="tx2"/>
                </a:solidFill>
              </a:rPr>
              <a:t>up(?), </a:t>
            </a:r>
            <a:r>
              <a:rPr lang="en-US" sz="2800" dirty="0" smtClean="0">
                <a:solidFill>
                  <a:schemeClr val="tx2"/>
                </a:solidFill>
              </a:rPr>
              <a:t>space charge( </a:t>
            </a:r>
            <a:r>
              <a:rPr lang="en-US" sz="2800" dirty="0" smtClean="0">
                <a:solidFill>
                  <a:schemeClr val="tx2"/>
                </a:solidFill>
              </a:rPr>
              <a:t>?)…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682625" y="1009650"/>
          <a:ext cx="5184775" cy="3571875"/>
        </p:xfrm>
        <a:graphic>
          <a:graphicData uri="http://schemas.openxmlformats.org/presentationml/2006/ole">
            <p:oleObj spid="_x0000_s66562" name="Feuille de calcul" r:id="rId3" imgW="4238549" imgH="357195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1835150" y="411163"/>
            <a:ext cx="5400675" cy="595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685800" y="765175"/>
            <a:ext cx="7772400" cy="147002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There are some experimental conditions which require detection of particles </a:t>
            </a:r>
            <a:r>
              <a:rPr lang="en-US" sz="3600" dirty="0" smtClean="0"/>
              <a:t>or gammas with </a:t>
            </a:r>
            <a:r>
              <a:rPr lang="en-US" sz="3600" dirty="0" smtClean="0"/>
              <a:t>high position and time resolutions</a:t>
            </a:r>
            <a:r>
              <a:rPr lang="en-US" sz="4000" dirty="0" smtClean="0"/>
              <a:t> </a:t>
            </a: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1371600" y="3213100"/>
            <a:ext cx="6400800" cy="1392238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990000"/>
                </a:solidFill>
              </a:rPr>
              <a:t>Typical example: upgrade  ATLAS </a:t>
            </a:r>
            <a:r>
              <a:rPr lang="en-US" sz="2800" b="1" dirty="0" smtClean="0">
                <a:solidFill>
                  <a:srgbClr val="990000"/>
                </a:solidFill>
              </a:rPr>
              <a:t>wheel, TOF PET, X-ray scanners</a:t>
            </a:r>
            <a:endParaRPr lang="en-US" sz="2800" b="1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8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800" dirty="0" smtClean="0">
              <a:solidFill>
                <a:srgbClr val="990000"/>
              </a:solidFill>
            </a:endParaRP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539750" y="4562475"/>
            <a:ext cx="857567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99"/>
                </a:solidFill>
              </a:rPr>
              <a:t>Today we will report about the first step in this direction:</a:t>
            </a:r>
          </a:p>
          <a:p>
            <a:r>
              <a:rPr lang="en-US" sz="2400" b="1">
                <a:solidFill>
                  <a:srgbClr val="000099"/>
                </a:solidFill>
              </a:rPr>
              <a:t>development high position and time resolutions detectors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FF0000"/>
                </a:solidFill>
              </a:rPr>
              <a:t>The highest gains were  obtained among all  resistive micropattern detectors</a:t>
            </a: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mtClean="0"/>
              <a:t>(to be discussed)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3.2.Charge </a:t>
            </a:r>
            <a:r>
              <a:rPr lang="en-US" dirty="0" smtClean="0">
                <a:solidFill>
                  <a:schemeClr val="accent1"/>
                </a:solidFill>
              </a:rPr>
              <a:t>profile </a:t>
            </a:r>
            <a:r>
              <a:rPr lang="en-US" dirty="0" smtClean="0">
                <a:solidFill>
                  <a:schemeClr val="accent1"/>
                </a:solidFill>
              </a:rPr>
              <a:t>measurements</a:t>
            </a:r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68610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current prototype have not  connectors allowing to readout all strips independently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795963" y="908720"/>
            <a:ext cx="3168650" cy="72072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1800" dirty="0" smtClean="0">
                <a:solidFill>
                  <a:srgbClr val="990000"/>
                </a:solidFill>
              </a:rPr>
              <a:t>Induced signal profile measured with 0.5mm gap M-M-RPC in Ar+25%CO2</a:t>
            </a:r>
          </a:p>
        </p:txBody>
      </p:sp>
      <p:pic>
        <p:nvPicPr>
          <p:cNvPr id="3278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0371" y="2060848"/>
            <a:ext cx="32861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463550" y="660400"/>
          <a:ext cx="5114925" cy="2768600"/>
        </p:xfrm>
        <a:graphic>
          <a:graphicData uri="http://schemas.openxmlformats.org/presentationml/2006/ole">
            <p:oleObj spid="_x0000_s32778" name="Graphique" r:id="rId4" imgW="3829202" imgH="2076602" progId="Excel.Chart.8">
              <p:embed/>
            </p:oleObj>
          </a:graphicData>
        </a:graphic>
      </p:graphicFrame>
      <p:sp>
        <p:nvSpPr>
          <p:cNvPr id="32786" name="Text Box 11"/>
          <p:cNvSpPr txBox="1">
            <a:spLocks noChangeArrowheads="1"/>
          </p:cNvSpPr>
          <p:nvPr/>
        </p:nvSpPr>
        <p:spPr bwMode="auto">
          <a:xfrm>
            <a:off x="3071813" y="65088"/>
            <a:ext cx="33778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CC3300"/>
                </a:solidFill>
              </a:rPr>
              <a:t>Preliminary</a:t>
            </a:r>
            <a:r>
              <a:rPr lang="en-US" b="1" dirty="0">
                <a:solidFill>
                  <a:srgbClr val="CC3300"/>
                </a:solidFill>
              </a:rPr>
              <a:t> </a:t>
            </a:r>
            <a:r>
              <a:rPr lang="en-US" b="1" dirty="0" smtClean="0">
                <a:solidFill>
                  <a:srgbClr val="CC3300"/>
                </a:solidFill>
              </a:rPr>
              <a:t>(step-strip </a:t>
            </a:r>
            <a:r>
              <a:rPr lang="en-US" b="1" dirty="0">
                <a:solidFill>
                  <a:srgbClr val="CC3300"/>
                </a:solidFill>
              </a:rPr>
              <a:t>scan)!</a:t>
            </a:r>
          </a:p>
        </p:txBody>
      </p:sp>
      <p:sp>
        <p:nvSpPr>
          <p:cNvPr id="32787" name="Text Box 12"/>
          <p:cNvSpPr txBox="1">
            <a:spLocks noChangeArrowheads="1"/>
          </p:cNvSpPr>
          <p:nvPr/>
        </p:nvSpPr>
        <p:spPr bwMode="auto">
          <a:xfrm>
            <a:off x="3616325" y="763588"/>
            <a:ext cx="1081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Anode strip</a:t>
            </a:r>
          </a:p>
        </p:txBody>
      </p:sp>
      <p:graphicFrame>
        <p:nvGraphicFramePr>
          <p:cNvPr id="32783" name="Object 15"/>
          <p:cNvGraphicFramePr>
            <a:graphicFrameLocks noChangeAspect="1"/>
          </p:cNvGraphicFramePr>
          <p:nvPr/>
        </p:nvGraphicFramePr>
        <p:xfrm>
          <a:off x="611188" y="3775075"/>
          <a:ext cx="4824412" cy="2533650"/>
        </p:xfrm>
        <a:graphic>
          <a:graphicData uri="http://schemas.openxmlformats.org/presentationml/2006/ole">
            <p:oleObj spid="_x0000_s32783" name="Graphique" r:id="rId5" imgW="4095902" imgH="2533802" progId="Excel.Chart.8">
              <p:embed/>
            </p:oleObj>
          </a:graphicData>
        </a:graphic>
      </p:graphicFrame>
      <p:sp>
        <p:nvSpPr>
          <p:cNvPr id="32788" name="Text Box 16"/>
          <p:cNvSpPr txBox="1">
            <a:spLocks noChangeArrowheads="1"/>
          </p:cNvSpPr>
          <p:nvPr/>
        </p:nvSpPr>
        <p:spPr bwMode="auto">
          <a:xfrm>
            <a:off x="3779838" y="3716338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Cathode strip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87315" y="6021288"/>
            <a:ext cx="2633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50897"/>
                </a:solidFill>
              </a:rPr>
              <a:t>I. Crotty et al., NIM A505, 2003, 203</a:t>
            </a:r>
            <a:endParaRPr lang="en-US" sz="1200" i="1" dirty="0">
              <a:solidFill>
                <a:srgbClr val="05089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333375"/>
            <a:ext cx="7772400" cy="10795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FF0000"/>
                </a:solidFill>
              </a:rPr>
              <a:t>Preliminary</a:t>
            </a:r>
            <a:r>
              <a:rPr lang="en-US" sz="3600" smtClean="0"/>
              <a:t>: </a:t>
            </a:r>
            <a:r>
              <a:rPr lang="en-US" sz="3600" smtClean="0">
                <a:solidFill>
                  <a:schemeClr val="accent1"/>
                </a:solidFill>
              </a:rPr>
              <a:t>R-R-RPC with pillars</a:t>
            </a:r>
          </a:p>
        </p:txBody>
      </p:sp>
      <p:sp>
        <p:nvSpPr>
          <p:cNvPr id="70664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5300663"/>
            <a:ext cx="6400800" cy="792162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solidFill>
                  <a:schemeClr val="tx2"/>
                </a:solidFill>
              </a:rPr>
              <a:t>More studies should be done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solidFill>
                  <a:schemeClr val="tx2"/>
                </a:solidFill>
              </a:rPr>
              <a:t>(Changes in CsI? Problem with pillars?)</a:t>
            </a:r>
            <a:r>
              <a:rPr lang="en-US" sz="2400" smtClean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70662" name="Object 6"/>
          <p:cNvGraphicFramePr>
            <a:graphicFrameLocks noChangeAspect="1"/>
          </p:cNvGraphicFramePr>
          <p:nvPr/>
        </p:nvGraphicFramePr>
        <p:xfrm>
          <a:off x="1547813" y="2162175"/>
          <a:ext cx="5472112" cy="2851150"/>
        </p:xfrm>
        <a:graphic>
          <a:graphicData uri="http://schemas.openxmlformats.org/presentationml/2006/ole">
            <p:oleObj spid="_x0000_s70662" name="Graphique" r:id="rId3" imgW="4419600" imgH="2533802" progId="Excel.Chart.8">
              <p:embed/>
            </p:oleObj>
          </a:graphicData>
        </a:graphic>
      </p:graphicFrame>
      <p:sp>
        <p:nvSpPr>
          <p:cNvPr id="70665" name="Text Box 8"/>
          <p:cNvSpPr txBox="1">
            <a:spLocks noChangeArrowheads="1"/>
          </p:cNvSpPr>
          <p:nvPr/>
        </p:nvSpPr>
        <p:spPr bwMode="auto">
          <a:xfrm>
            <a:off x="4551363" y="2513013"/>
            <a:ext cx="20161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Region of current instability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576262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0099"/>
                </a:solidFill>
              </a:rPr>
              <a:t>Conclusions:</a:t>
            </a:r>
          </a:p>
        </p:txBody>
      </p:sp>
      <p:sp>
        <p:nvSpPr>
          <p:cNvPr id="71682" name="Subtitle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223202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990000"/>
                </a:solidFill>
              </a:rPr>
              <a:t>•Preliminary it looks like M-M-RPC can be an interesting alternative to R-MICROMEGAS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990000"/>
                </a:solidFill>
              </a:rPr>
              <a:t>• Certainly more work should be done to prove this.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990000"/>
                </a:solidFill>
              </a:rPr>
              <a:t>• Potential advantages: good position  and time (much below ns) </a:t>
            </a:r>
            <a:r>
              <a:rPr lang="en-US" sz="2000" dirty="0" smtClean="0">
                <a:solidFill>
                  <a:srgbClr val="990000"/>
                </a:solidFill>
              </a:rPr>
              <a:t>resolutions, possibility </a:t>
            </a:r>
            <a:r>
              <a:rPr lang="en-US" sz="2000" dirty="0" smtClean="0">
                <a:solidFill>
                  <a:srgbClr val="990000"/>
                </a:solidFill>
              </a:rPr>
              <a:t>to apply automatic procedure to build large area M-M-RPC (no mesh)</a:t>
            </a:r>
          </a:p>
        </p:txBody>
      </p:sp>
      <p:sp>
        <p:nvSpPr>
          <p:cNvPr id="71683" name="Text Box 4"/>
          <p:cNvSpPr txBox="1">
            <a:spLocks noChangeArrowheads="1"/>
          </p:cNvSpPr>
          <p:nvPr/>
        </p:nvSpPr>
        <p:spPr bwMode="auto">
          <a:xfrm>
            <a:off x="3144838" y="3140968"/>
            <a:ext cx="3148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000099"/>
                </a:solidFill>
                <a:latin typeface="Calibri" pitchFamily="34" charset="0"/>
              </a:rPr>
              <a:t>Nearest plans:</a:t>
            </a:r>
          </a:p>
        </p:txBody>
      </p:sp>
      <p:sp>
        <p:nvSpPr>
          <p:cNvPr id="71684" name="Text Box 5"/>
          <p:cNvSpPr txBox="1">
            <a:spLocks noChangeArrowheads="1"/>
          </p:cNvSpPr>
          <p:nvPr/>
        </p:nvSpPr>
        <p:spPr bwMode="auto">
          <a:xfrm>
            <a:off x="1547664" y="3933056"/>
            <a:ext cx="6409575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Calibri" pitchFamily="34" charset="0"/>
              </a:rPr>
              <a:t>More test with pillars and tests with Miranda </a:t>
            </a:r>
            <a:r>
              <a:rPr lang="en-US" sz="2000" dirty="0" err="1">
                <a:latin typeface="Calibri" pitchFamily="34" charset="0"/>
              </a:rPr>
              <a:t>CsI</a:t>
            </a:r>
            <a:endParaRPr lang="en-US" sz="2000" dirty="0">
              <a:latin typeface="Calibri" pitchFamily="34" charset="0"/>
            </a:endParaRPr>
          </a:p>
          <a:p>
            <a:r>
              <a:rPr lang="en-US" sz="2000" dirty="0">
                <a:latin typeface="Calibri" pitchFamily="34" charset="0"/>
              </a:rPr>
              <a:t>Test of new designs </a:t>
            </a:r>
            <a:r>
              <a:rPr lang="en-US" sz="2000" dirty="0" smtClean="0">
                <a:latin typeface="Calibri" pitchFamily="34" charset="0"/>
              </a:rPr>
              <a:t>(currently in </a:t>
            </a:r>
            <a:r>
              <a:rPr lang="en-US" sz="2000" dirty="0">
                <a:latin typeface="Calibri" pitchFamily="34" charset="0"/>
              </a:rPr>
              <a:t>manufacturing process)</a:t>
            </a:r>
          </a:p>
          <a:p>
            <a:r>
              <a:rPr lang="en-US" sz="2000" dirty="0">
                <a:latin typeface="Calibri" pitchFamily="34" charset="0"/>
              </a:rPr>
              <a:t>Large- area M-M-RPC</a:t>
            </a:r>
          </a:p>
          <a:p>
            <a:r>
              <a:rPr lang="en-US" sz="2000" dirty="0">
                <a:latin typeface="Calibri" pitchFamily="34" charset="0"/>
              </a:rPr>
              <a:t>Tests in “standard” RPC </a:t>
            </a:r>
            <a:r>
              <a:rPr lang="en-US" sz="2000" dirty="0" smtClean="0">
                <a:latin typeface="Calibri" pitchFamily="34" charset="0"/>
              </a:rPr>
              <a:t>gases  ensuring high time resolution</a:t>
            </a:r>
          </a:p>
          <a:p>
            <a:r>
              <a:rPr lang="en-US" sz="1400" dirty="0" smtClean="0">
                <a:latin typeface="Calibri" pitchFamily="34" charset="0"/>
              </a:rPr>
              <a:t>( in these studies </a:t>
            </a:r>
            <a:r>
              <a:rPr lang="en-US" sz="1400" dirty="0" smtClean="0">
                <a:latin typeface="Calibri" pitchFamily="34" charset="0"/>
              </a:rPr>
              <a:t>Ar</a:t>
            </a:r>
            <a:r>
              <a:rPr lang="en-US" sz="1400" dirty="0" smtClean="0">
                <a:latin typeface="Calibri" pitchFamily="34" charset="0"/>
              </a:rPr>
              <a:t> based mixtures were chosen </a:t>
            </a:r>
          </a:p>
          <a:p>
            <a:r>
              <a:rPr lang="en-US" sz="1400" dirty="0" smtClean="0">
                <a:latin typeface="Calibri" pitchFamily="34" charset="0"/>
              </a:rPr>
              <a:t>to compare to PPAC and resistive MICROMEGAS</a:t>
            </a:r>
            <a:r>
              <a:rPr lang="en-US" sz="1400" dirty="0" smtClean="0">
                <a:solidFill>
                  <a:srgbClr val="898989"/>
                </a:solidFill>
                <a:latin typeface="Calibri" pitchFamily="34" charset="0"/>
              </a:rPr>
              <a:t> )</a:t>
            </a:r>
            <a:endParaRPr lang="en-US" sz="1400" dirty="0">
              <a:solidFill>
                <a:srgbClr val="898989"/>
              </a:solidFill>
              <a:latin typeface="Calibri" pitchFamily="34" charset="0"/>
            </a:endParaRPr>
          </a:p>
          <a:p>
            <a:r>
              <a:rPr lang="en-US" sz="2000" dirty="0">
                <a:latin typeface="Calibri" pitchFamily="34" charset="0"/>
              </a:rPr>
              <a:t>Study </a:t>
            </a:r>
            <a:r>
              <a:rPr lang="en-US" sz="2000" dirty="0" err="1">
                <a:latin typeface="Calibri" pitchFamily="34" charset="0"/>
              </a:rPr>
              <a:t>CsI</a:t>
            </a:r>
            <a:r>
              <a:rPr lang="en-US" sz="2000" dirty="0">
                <a:latin typeface="Calibri" pitchFamily="34" charset="0"/>
              </a:rPr>
              <a:t> coating  as a sec. </a:t>
            </a:r>
            <a:r>
              <a:rPr lang="en-US" sz="2000" dirty="0" err="1">
                <a:latin typeface="Calibri" pitchFamily="34" charset="0"/>
              </a:rPr>
              <a:t>electr</a:t>
            </a:r>
            <a:r>
              <a:rPr lang="en-US" sz="2000" dirty="0">
                <a:latin typeface="Calibri" pitchFamily="34" charset="0"/>
              </a:rPr>
              <a:t>. </a:t>
            </a:r>
            <a:r>
              <a:rPr lang="en-US" sz="2000" dirty="0" smtClean="0">
                <a:latin typeface="Calibri" pitchFamily="34" charset="0"/>
              </a:rPr>
              <a:t>e</a:t>
            </a:r>
            <a:r>
              <a:rPr lang="en-US" sz="2000" dirty="0" smtClean="0">
                <a:latin typeface="Calibri" pitchFamily="34" charset="0"/>
              </a:rPr>
              <a:t>mitter</a:t>
            </a:r>
          </a:p>
          <a:p>
            <a:r>
              <a:rPr lang="en-US" sz="2000" dirty="0" smtClean="0">
                <a:latin typeface="+mn-lt"/>
              </a:rPr>
              <a:t>Work more closely to </a:t>
            </a:r>
            <a:r>
              <a:rPr lang="en-US" sz="2000" dirty="0" smtClean="0">
                <a:latin typeface="+mn-lt"/>
              </a:rPr>
              <a:t>J. </a:t>
            </a:r>
            <a:r>
              <a:rPr lang="en-US" sz="2000" dirty="0" smtClean="0">
                <a:latin typeface="+mn-lt"/>
              </a:rPr>
              <a:t>Wotschack and P. Fonte </a:t>
            </a: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> group on applications for </a:t>
            </a:r>
            <a:r>
              <a:rPr lang="en-US" sz="2000" dirty="0" err="1" smtClean="0">
                <a:latin typeface="+mn-lt"/>
              </a:rPr>
              <a:t>muon</a:t>
            </a:r>
            <a:r>
              <a:rPr lang="en-US" sz="2000" dirty="0" smtClean="0">
                <a:latin typeface="+mn-lt"/>
              </a:rPr>
              <a:t> detection and TOF PET</a:t>
            </a:r>
            <a:endParaRPr lang="en-US" sz="2000" dirty="0">
              <a:latin typeface="+mn-lt"/>
            </a:endParaRPr>
          </a:p>
          <a:p>
            <a:endParaRPr lang="en-US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7270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3073400"/>
            <a:ext cx="8628063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450"/>
            <a:ext cx="4643438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1. Detector design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 descr="Tirets horizontaux"/>
          <p:cNvSpPr>
            <a:spLocks noChangeArrowheads="1"/>
          </p:cNvSpPr>
          <p:nvPr/>
        </p:nvSpPr>
        <p:spPr bwMode="auto">
          <a:xfrm>
            <a:off x="755650" y="3211513"/>
            <a:ext cx="5903913" cy="360362"/>
          </a:xfrm>
          <a:prstGeom prst="rect">
            <a:avLst/>
          </a:prstGeom>
          <a:pattFill prst="dashHorz">
            <a:fgClr>
              <a:schemeClr val="accent1"/>
            </a:fgClr>
            <a:bgClr>
              <a:schemeClr val="bg1"/>
            </a:bgClr>
          </a:patt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2988" y="3140075"/>
            <a:ext cx="288925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79613" y="3140075"/>
            <a:ext cx="288925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47813" y="332898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89" name="Rectangle 10" descr="Tirets horizontaux"/>
          <p:cNvSpPr>
            <a:spLocks noChangeArrowheads="1"/>
          </p:cNvSpPr>
          <p:nvPr/>
        </p:nvSpPr>
        <p:spPr bwMode="auto">
          <a:xfrm>
            <a:off x="774700" y="1385888"/>
            <a:ext cx="5884863" cy="287337"/>
          </a:xfrm>
          <a:prstGeom prst="rect">
            <a:avLst/>
          </a:prstGeom>
          <a:pattFill prst="dashHorz">
            <a:fgClr>
              <a:schemeClr val="accent1"/>
            </a:fgClr>
            <a:bgClr>
              <a:schemeClr val="bg1"/>
            </a:bgClr>
          </a:patt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390" name="Rectangle 16" descr="Tirets horizontaux"/>
          <p:cNvSpPr>
            <a:spLocks noChangeArrowheads="1"/>
          </p:cNvSpPr>
          <p:nvPr/>
        </p:nvSpPr>
        <p:spPr bwMode="auto">
          <a:xfrm>
            <a:off x="755650" y="2249488"/>
            <a:ext cx="5903913" cy="287337"/>
          </a:xfrm>
          <a:prstGeom prst="rect">
            <a:avLst/>
          </a:prstGeom>
          <a:pattFill prst="dashHorz">
            <a:fgClr>
              <a:schemeClr val="accent1"/>
            </a:fgClr>
            <a:bgClr>
              <a:schemeClr val="bg1"/>
            </a:bgClr>
          </a:patt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391" name="Rectangle 19" descr="Tirets horizontaux"/>
          <p:cNvSpPr>
            <a:spLocks noChangeArrowheads="1"/>
          </p:cNvSpPr>
          <p:nvPr/>
        </p:nvSpPr>
        <p:spPr bwMode="auto">
          <a:xfrm>
            <a:off x="755650" y="4265613"/>
            <a:ext cx="5903913" cy="288925"/>
          </a:xfrm>
          <a:prstGeom prst="rect">
            <a:avLst/>
          </a:prstGeom>
          <a:pattFill prst="dashHorz">
            <a:fgClr>
              <a:schemeClr val="accent1"/>
            </a:fgClr>
            <a:bgClr>
              <a:schemeClr val="bg1"/>
            </a:bgClr>
          </a:patt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339975" y="2178050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555875" y="3355975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1331913" y="3140075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331913" y="2178050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2916238" y="2178050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74700" y="1312863"/>
            <a:ext cx="5884863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124075" y="41941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99" name="Text Box 27"/>
          <p:cNvSpPr txBox="1">
            <a:spLocks noChangeArrowheads="1"/>
          </p:cNvSpPr>
          <p:nvPr/>
        </p:nvSpPr>
        <p:spPr bwMode="auto">
          <a:xfrm>
            <a:off x="179388" y="1260475"/>
            <a:ext cx="38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a)</a:t>
            </a:r>
          </a:p>
        </p:txBody>
      </p:sp>
      <p:sp>
        <p:nvSpPr>
          <p:cNvPr id="16400" name="Text Box 28"/>
          <p:cNvSpPr txBox="1">
            <a:spLocks noChangeArrowheads="1"/>
          </p:cNvSpPr>
          <p:nvPr/>
        </p:nvSpPr>
        <p:spPr bwMode="auto">
          <a:xfrm>
            <a:off x="6804025" y="952500"/>
            <a:ext cx="2281238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pitchFamily="34" charset="0"/>
              </a:rPr>
              <a:t>Multilayer PCB with a </a:t>
            </a:r>
            <a:r>
              <a:rPr lang="en-US" sz="1400">
                <a:latin typeface="Calibri" pitchFamily="34" charset="0"/>
              </a:rPr>
              <a:t>Cu </a:t>
            </a:r>
          </a:p>
          <a:p>
            <a:r>
              <a:rPr lang="en-US" sz="1400">
                <a:latin typeface="Calibri" pitchFamily="34" charset="0"/>
              </a:rPr>
              <a:t>layer on the top and </a:t>
            </a:r>
          </a:p>
          <a:p>
            <a:r>
              <a:rPr lang="en-US" sz="1400">
                <a:latin typeface="Calibri" pitchFamily="34" charset="0"/>
              </a:rPr>
              <a:t>one layer of readout strips </a:t>
            </a:r>
          </a:p>
          <a:p>
            <a:r>
              <a:rPr lang="en-US" sz="1400">
                <a:latin typeface="Calibri" pitchFamily="34" charset="0"/>
              </a:rPr>
              <a:t>on the bottom, 0.5 pitch</a:t>
            </a:r>
            <a:endParaRPr lang="el-GR" sz="1400">
              <a:latin typeface="Calibri" pitchFamily="34" charset="0"/>
            </a:endParaRPr>
          </a:p>
          <a:p>
            <a:endParaRPr lang="en-US" sz="1400">
              <a:latin typeface="Calibri" pitchFamily="34" charset="0"/>
            </a:endParaRPr>
          </a:p>
        </p:txBody>
      </p:sp>
      <p:sp>
        <p:nvSpPr>
          <p:cNvPr id="16401" name="Text Box 30"/>
          <p:cNvSpPr txBox="1">
            <a:spLocks noChangeArrowheads="1"/>
          </p:cNvSpPr>
          <p:nvPr/>
        </p:nvSpPr>
        <p:spPr bwMode="auto">
          <a:xfrm>
            <a:off x="6927850" y="2259013"/>
            <a:ext cx="1997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Upper Cu layer etching</a:t>
            </a:r>
          </a:p>
        </p:txBody>
      </p:sp>
      <p:sp>
        <p:nvSpPr>
          <p:cNvPr id="16402" name="Text Box 31"/>
          <p:cNvSpPr txBox="1">
            <a:spLocks noChangeArrowheads="1"/>
          </p:cNvSpPr>
          <p:nvPr/>
        </p:nvSpPr>
        <p:spPr bwMode="auto">
          <a:xfrm>
            <a:off x="7000875" y="3111500"/>
            <a:ext cx="21463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The grooves were then </a:t>
            </a:r>
          </a:p>
          <a:p>
            <a:r>
              <a:rPr lang="en-US" sz="1400">
                <a:latin typeface="Calibri" pitchFamily="34" charset="0"/>
              </a:rPr>
              <a:t>filled with resistive paste </a:t>
            </a:r>
          </a:p>
          <a:p>
            <a:r>
              <a:rPr lang="en-US" sz="1400">
                <a:latin typeface="Calibri" pitchFamily="34" charset="0"/>
              </a:rPr>
              <a:t>(ELECTRA Polymers</a:t>
            </a:r>
          </a:p>
        </p:txBody>
      </p:sp>
      <p:sp>
        <p:nvSpPr>
          <p:cNvPr id="16403" name="Text Box 32"/>
          <p:cNvSpPr txBox="1">
            <a:spLocks noChangeArrowheads="1"/>
          </p:cNvSpPr>
          <p:nvPr/>
        </p:nvSpPr>
        <p:spPr bwMode="auto">
          <a:xfrm>
            <a:off x="7000875" y="4348163"/>
            <a:ext cx="165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Removal of the Cu</a:t>
            </a:r>
          </a:p>
        </p:txBody>
      </p:sp>
      <p:sp>
        <p:nvSpPr>
          <p:cNvPr id="13" name="Rectangle 43"/>
          <p:cNvSpPr/>
          <p:nvPr/>
        </p:nvSpPr>
        <p:spPr>
          <a:xfrm>
            <a:off x="2555875" y="41941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43"/>
          <p:cNvSpPr/>
          <p:nvPr/>
        </p:nvSpPr>
        <p:spPr>
          <a:xfrm>
            <a:off x="4716463" y="41941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8692" name="Rectangle 43"/>
          <p:cNvSpPr/>
          <p:nvPr/>
        </p:nvSpPr>
        <p:spPr>
          <a:xfrm>
            <a:off x="6227763" y="41941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8693" name="Rectangle 40"/>
          <p:cNvSpPr/>
          <p:nvPr/>
        </p:nvSpPr>
        <p:spPr>
          <a:xfrm>
            <a:off x="3419475" y="2178050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8694" name="Rectangle 40"/>
          <p:cNvSpPr/>
          <p:nvPr/>
        </p:nvSpPr>
        <p:spPr>
          <a:xfrm>
            <a:off x="3924300" y="2178050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8707" name="Rectangle 40"/>
          <p:cNvSpPr/>
          <p:nvPr/>
        </p:nvSpPr>
        <p:spPr>
          <a:xfrm>
            <a:off x="4427538" y="2178050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8715" name="Rectangle 40"/>
          <p:cNvSpPr/>
          <p:nvPr/>
        </p:nvSpPr>
        <p:spPr>
          <a:xfrm>
            <a:off x="5435600" y="2178050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v</a:t>
            </a:r>
          </a:p>
        </p:txBody>
      </p:sp>
      <p:sp>
        <p:nvSpPr>
          <p:cNvPr id="50" name="Rectangle 8"/>
          <p:cNvSpPr/>
          <p:nvPr/>
        </p:nvSpPr>
        <p:spPr>
          <a:xfrm>
            <a:off x="3635375" y="332898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Rectangle 8"/>
          <p:cNvSpPr/>
          <p:nvPr/>
        </p:nvSpPr>
        <p:spPr>
          <a:xfrm>
            <a:off x="4643438" y="332898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Rectangle 23"/>
          <p:cNvSpPr/>
          <p:nvPr/>
        </p:nvSpPr>
        <p:spPr>
          <a:xfrm>
            <a:off x="6227763" y="332898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414" name="Text Box 98"/>
          <p:cNvSpPr txBox="1">
            <a:spLocks noChangeArrowheads="1"/>
          </p:cNvSpPr>
          <p:nvPr/>
        </p:nvSpPr>
        <p:spPr bwMode="auto">
          <a:xfrm>
            <a:off x="7143750" y="5272088"/>
            <a:ext cx="1879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If necessary, filling with</a:t>
            </a:r>
          </a:p>
          <a:p>
            <a:r>
              <a:rPr lang="en-US" sz="1400">
                <a:latin typeface="Calibri" pitchFamily="34" charset="0"/>
              </a:rPr>
              <a:t>Coverlay (an option)</a:t>
            </a:r>
          </a:p>
        </p:txBody>
      </p:sp>
      <p:sp>
        <p:nvSpPr>
          <p:cNvPr id="16415" name="Text Box 99"/>
          <p:cNvSpPr txBox="1">
            <a:spLocks noChangeArrowheads="1"/>
          </p:cNvSpPr>
          <p:nvPr/>
        </p:nvSpPr>
        <p:spPr bwMode="auto">
          <a:xfrm>
            <a:off x="231775" y="2125663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b)</a:t>
            </a:r>
          </a:p>
        </p:txBody>
      </p:sp>
      <p:sp>
        <p:nvSpPr>
          <p:cNvPr id="16416" name="Text Box 100"/>
          <p:cNvSpPr txBox="1">
            <a:spLocks noChangeArrowheads="1"/>
          </p:cNvSpPr>
          <p:nvPr/>
        </p:nvSpPr>
        <p:spPr bwMode="auto">
          <a:xfrm>
            <a:off x="250825" y="320516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c)</a:t>
            </a:r>
          </a:p>
        </p:txBody>
      </p:sp>
      <p:sp>
        <p:nvSpPr>
          <p:cNvPr id="16417" name="Text Box 101"/>
          <p:cNvSpPr txBox="1">
            <a:spLocks noChangeArrowheads="1"/>
          </p:cNvSpPr>
          <p:nvPr/>
        </p:nvSpPr>
        <p:spPr bwMode="auto">
          <a:xfrm>
            <a:off x="231775" y="4141788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d)</a:t>
            </a:r>
          </a:p>
        </p:txBody>
      </p:sp>
      <p:sp>
        <p:nvSpPr>
          <p:cNvPr id="16418" name="Text Box 102"/>
          <p:cNvSpPr txBox="1">
            <a:spLocks noChangeArrowheads="1"/>
          </p:cNvSpPr>
          <p:nvPr/>
        </p:nvSpPr>
        <p:spPr bwMode="auto">
          <a:xfrm>
            <a:off x="231775" y="5437188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e)</a:t>
            </a:r>
          </a:p>
        </p:txBody>
      </p:sp>
      <p:sp>
        <p:nvSpPr>
          <p:cNvPr id="16419" name="Text Box 103"/>
          <p:cNvSpPr txBox="1">
            <a:spLocks noChangeArrowheads="1"/>
          </p:cNvSpPr>
          <p:nvPr/>
        </p:nvSpPr>
        <p:spPr bwMode="auto">
          <a:xfrm>
            <a:off x="1887538" y="115888"/>
            <a:ext cx="65008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990000"/>
                </a:solidFill>
                <a:latin typeface="Calibri" pitchFamily="34" charset="0"/>
              </a:rPr>
              <a:t>M-M- RPC manufacturing steps:</a:t>
            </a:r>
          </a:p>
        </p:txBody>
      </p:sp>
      <p:sp>
        <p:nvSpPr>
          <p:cNvPr id="36968" name="Rectangle 42"/>
          <p:cNvSpPr/>
          <p:nvPr/>
        </p:nvSpPr>
        <p:spPr>
          <a:xfrm>
            <a:off x="4932363" y="220345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4" name="Rectangle 42"/>
          <p:cNvSpPr/>
          <p:nvPr/>
        </p:nvSpPr>
        <p:spPr>
          <a:xfrm>
            <a:off x="4643438" y="2320925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422" name="Line 110"/>
          <p:cNvSpPr>
            <a:spLocks noChangeShapeType="1"/>
          </p:cNvSpPr>
          <p:nvPr/>
        </p:nvSpPr>
        <p:spPr bwMode="auto">
          <a:xfrm flipH="1">
            <a:off x="6516688" y="155575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23" name="Text Box 111"/>
          <p:cNvSpPr txBox="1">
            <a:spLocks noChangeArrowheads="1"/>
          </p:cNvSpPr>
          <p:nvPr/>
        </p:nvSpPr>
        <p:spPr bwMode="auto">
          <a:xfrm>
            <a:off x="4767263" y="4794250"/>
            <a:ext cx="1377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Resistive strips</a:t>
            </a:r>
          </a:p>
        </p:txBody>
      </p:sp>
      <p:sp>
        <p:nvSpPr>
          <p:cNvPr id="16424" name="Line 112"/>
          <p:cNvSpPr>
            <a:spLocks noChangeShapeType="1"/>
          </p:cNvSpPr>
          <p:nvPr/>
        </p:nvSpPr>
        <p:spPr bwMode="auto">
          <a:xfrm flipH="1">
            <a:off x="4859338" y="5084763"/>
            <a:ext cx="217487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25" name="Line 113"/>
          <p:cNvSpPr>
            <a:spLocks noChangeShapeType="1"/>
          </p:cNvSpPr>
          <p:nvPr/>
        </p:nvSpPr>
        <p:spPr bwMode="auto">
          <a:xfrm>
            <a:off x="5508625" y="5084763"/>
            <a:ext cx="792163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26" name="Text Box 117"/>
          <p:cNvSpPr txBox="1">
            <a:spLocks noChangeArrowheads="1"/>
          </p:cNvSpPr>
          <p:nvPr/>
        </p:nvSpPr>
        <p:spPr bwMode="auto">
          <a:xfrm>
            <a:off x="3348038" y="5948363"/>
            <a:ext cx="132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3300"/>
                </a:solidFill>
                <a:latin typeface="Calibri" pitchFamily="34" charset="0"/>
              </a:rPr>
              <a:t>Readout strips</a:t>
            </a:r>
          </a:p>
        </p:txBody>
      </p:sp>
      <p:sp>
        <p:nvSpPr>
          <p:cNvPr id="16427" name="Line 120"/>
          <p:cNvSpPr>
            <a:spLocks noChangeShapeType="1"/>
          </p:cNvSpPr>
          <p:nvPr/>
        </p:nvSpPr>
        <p:spPr bwMode="auto">
          <a:xfrm>
            <a:off x="2195513" y="40036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8" name="Line 121"/>
          <p:cNvSpPr>
            <a:spLocks noChangeShapeType="1"/>
          </p:cNvSpPr>
          <p:nvPr/>
        </p:nvSpPr>
        <p:spPr bwMode="auto">
          <a:xfrm>
            <a:off x="2627313" y="40767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9" name="Line 122"/>
          <p:cNvSpPr>
            <a:spLocks noChangeShapeType="1"/>
          </p:cNvSpPr>
          <p:nvPr/>
        </p:nvSpPr>
        <p:spPr bwMode="auto">
          <a:xfrm>
            <a:off x="2197100" y="4076700"/>
            <a:ext cx="430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30" name="Text Box 123"/>
          <p:cNvSpPr txBox="1">
            <a:spLocks noChangeArrowheads="1"/>
          </p:cNvSpPr>
          <p:nvPr/>
        </p:nvSpPr>
        <p:spPr bwMode="auto">
          <a:xfrm>
            <a:off x="2051050" y="3802063"/>
            <a:ext cx="657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0.5 mm</a:t>
            </a:r>
          </a:p>
        </p:txBody>
      </p:sp>
      <p:sp>
        <p:nvSpPr>
          <p:cNvPr id="16431" name="Line 124"/>
          <p:cNvSpPr>
            <a:spLocks noChangeShapeType="1"/>
          </p:cNvSpPr>
          <p:nvPr/>
        </p:nvSpPr>
        <p:spPr bwMode="auto">
          <a:xfrm flipV="1">
            <a:off x="4716463" y="40036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2" name="Line 125"/>
          <p:cNvSpPr>
            <a:spLocks noChangeShapeType="1"/>
          </p:cNvSpPr>
          <p:nvPr/>
        </p:nvSpPr>
        <p:spPr bwMode="auto">
          <a:xfrm flipV="1">
            <a:off x="4932363" y="40036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3" name="Line 126"/>
          <p:cNvSpPr>
            <a:spLocks noChangeShapeType="1"/>
          </p:cNvSpPr>
          <p:nvPr/>
        </p:nvSpPr>
        <p:spPr bwMode="auto">
          <a:xfrm>
            <a:off x="4356100" y="40767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34" name="Line 127"/>
          <p:cNvSpPr>
            <a:spLocks noChangeShapeType="1"/>
          </p:cNvSpPr>
          <p:nvPr/>
        </p:nvSpPr>
        <p:spPr bwMode="auto">
          <a:xfrm flipH="1">
            <a:off x="4932363" y="40767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35" name="Text Box 128"/>
          <p:cNvSpPr txBox="1">
            <a:spLocks noChangeArrowheads="1"/>
          </p:cNvSpPr>
          <p:nvPr/>
        </p:nvSpPr>
        <p:spPr bwMode="auto">
          <a:xfrm>
            <a:off x="4570413" y="3802063"/>
            <a:ext cx="6492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0.2mm</a:t>
            </a:r>
          </a:p>
        </p:txBody>
      </p:sp>
      <p:sp>
        <p:nvSpPr>
          <p:cNvPr id="129" name="Rectangle 42"/>
          <p:cNvSpPr/>
          <p:nvPr/>
        </p:nvSpPr>
        <p:spPr>
          <a:xfrm>
            <a:off x="2627313" y="1482725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0" name="Rectangle 42"/>
          <p:cNvSpPr/>
          <p:nvPr/>
        </p:nvSpPr>
        <p:spPr>
          <a:xfrm>
            <a:off x="2051050" y="1482725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1" name="Rectangle 42"/>
          <p:cNvSpPr/>
          <p:nvPr/>
        </p:nvSpPr>
        <p:spPr>
          <a:xfrm>
            <a:off x="1547813" y="14843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1619250" y="436245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" name="Rectangle 42"/>
          <p:cNvSpPr/>
          <p:nvPr/>
        </p:nvSpPr>
        <p:spPr>
          <a:xfrm>
            <a:off x="1042988" y="14843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5" name="Rectangle 42"/>
          <p:cNvSpPr/>
          <p:nvPr/>
        </p:nvSpPr>
        <p:spPr>
          <a:xfrm>
            <a:off x="1042988" y="23479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6" name="Rectangle 42"/>
          <p:cNvSpPr/>
          <p:nvPr/>
        </p:nvSpPr>
        <p:spPr>
          <a:xfrm>
            <a:off x="1547813" y="2346325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1" name="Rectangle 42"/>
          <p:cNvSpPr/>
          <p:nvPr/>
        </p:nvSpPr>
        <p:spPr>
          <a:xfrm>
            <a:off x="3132138" y="14843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" name="Rectangle 42"/>
          <p:cNvSpPr/>
          <p:nvPr/>
        </p:nvSpPr>
        <p:spPr>
          <a:xfrm>
            <a:off x="3635375" y="14843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" name="Rectangle 42"/>
          <p:cNvSpPr/>
          <p:nvPr/>
        </p:nvSpPr>
        <p:spPr>
          <a:xfrm>
            <a:off x="4140200" y="14843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4" name="Rectangle 42"/>
          <p:cNvSpPr/>
          <p:nvPr/>
        </p:nvSpPr>
        <p:spPr>
          <a:xfrm>
            <a:off x="4643438" y="14843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5" name="Rectangle 42"/>
          <p:cNvSpPr/>
          <p:nvPr/>
        </p:nvSpPr>
        <p:spPr>
          <a:xfrm>
            <a:off x="5148263" y="14843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6" name="Rectangle 42"/>
          <p:cNvSpPr/>
          <p:nvPr/>
        </p:nvSpPr>
        <p:spPr>
          <a:xfrm>
            <a:off x="5651500" y="14843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7" name="Rectangle 42"/>
          <p:cNvSpPr/>
          <p:nvPr/>
        </p:nvSpPr>
        <p:spPr>
          <a:xfrm>
            <a:off x="2124075" y="2346325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8" name="Rectangle 42"/>
          <p:cNvSpPr/>
          <p:nvPr/>
        </p:nvSpPr>
        <p:spPr>
          <a:xfrm>
            <a:off x="2627313" y="23479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1042988" y="3355975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755650" y="2205038"/>
            <a:ext cx="287338" cy="714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1835150" y="2205038"/>
            <a:ext cx="215900" cy="714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827088" y="3140075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5" name="Rectangle 42"/>
          <p:cNvSpPr/>
          <p:nvPr/>
        </p:nvSpPr>
        <p:spPr>
          <a:xfrm>
            <a:off x="1042988" y="436245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Rectangle 4"/>
          <p:cNvSpPr/>
          <p:nvPr/>
        </p:nvSpPr>
        <p:spPr>
          <a:xfrm>
            <a:off x="1547813" y="3140075"/>
            <a:ext cx="288925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42"/>
          <p:cNvSpPr/>
          <p:nvPr/>
        </p:nvSpPr>
        <p:spPr>
          <a:xfrm>
            <a:off x="3132138" y="23479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/>
          <p:nvPr/>
        </p:nvSpPr>
        <p:spPr>
          <a:xfrm>
            <a:off x="3635375" y="2347913"/>
            <a:ext cx="215900" cy="714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/>
          <p:nvPr/>
        </p:nvSpPr>
        <p:spPr>
          <a:xfrm>
            <a:off x="4140200" y="23479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Rectangle 42"/>
          <p:cNvSpPr/>
          <p:nvPr/>
        </p:nvSpPr>
        <p:spPr>
          <a:xfrm>
            <a:off x="5148263" y="23479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42"/>
          <p:cNvSpPr/>
          <p:nvPr/>
        </p:nvSpPr>
        <p:spPr>
          <a:xfrm>
            <a:off x="5651500" y="23479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42"/>
          <p:cNvSpPr/>
          <p:nvPr/>
        </p:nvSpPr>
        <p:spPr>
          <a:xfrm>
            <a:off x="6156325" y="14843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42"/>
          <p:cNvSpPr/>
          <p:nvPr/>
        </p:nvSpPr>
        <p:spPr>
          <a:xfrm>
            <a:off x="6156325" y="23479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Rectangle 40"/>
          <p:cNvSpPr/>
          <p:nvPr/>
        </p:nvSpPr>
        <p:spPr>
          <a:xfrm>
            <a:off x="5868988" y="2205038"/>
            <a:ext cx="215900" cy="714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v</a:t>
            </a:r>
          </a:p>
        </p:txBody>
      </p:sp>
      <p:sp>
        <p:nvSpPr>
          <p:cNvPr id="19" name="Rectangle 143"/>
          <p:cNvSpPr/>
          <p:nvPr/>
        </p:nvSpPr>
        <p:spPr>
          <a:xfrm>
            <a:off x="1835150" y="3140075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37"/>
          <p:cNvSpPr/>
          <p:nvPr/>
        </p:nvSpPr>
        <p:spPr>
          <a:xfrm>
            <a:off x="2051050" y="3355975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37"/>
          <p:cNvSpPr/>
          <p:nvPr/>
        </p:nvSpPr>
        <p:spPr>
          <a:xfrm>
            <a:off x="3132138" y="3355975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37"/>
          <p:cNvSpPr/>
          <p:nvPr/>
        </p:nvSpPr>
        <p:spPr>
          <a:xfrm>
            <a:off x="4140200" y="3355975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Rectangle 37"/>
          <p:cNvSpPr/>
          <p:nvPr/>
        </p:nvSpPr>
        <p:spPr>
          <a:xfrm>
            <a:off x="5148263" y="3355975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Rectangle 8"/>
          <p:cNvSpPr/>
          <p:nvPr/>
        </p:nvSpPr>
        <p:spPr>
          <a:xfrm>
            <a:off x="5651500" y="3355975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Rectangle 143"/>
          <p:cNvSpPr/>
          <p:nvPr/>
        </p:nvSpPr>
        <p:spPr>
          <a:xfrm>
            <a:off x="2268538" y="3140075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Rectangle 143"/>
          <p:cNvSpPr/>
          <p:nvPr/>
        </p:nvSpPr>
        <p:spPr>
          <a:xfrm>
            <a:off x="2771775" y="3140075"/>
            <a:ext cx="287338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Rectangle 143"/>
          <p:cNvSpPr/>
          <p:nvPr/>
        </p:nvSpPr>
        <p:spPr>
          <a:xfrm>
            <a:off x="2484438" y="3355975"/>
            <a:ext cx="215900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7"/>
          <p:cNvSpPr/>
          <p:nvPr/>
        </p:nvSpPr>
        <p:spPr>
          <a:xfrm>
            <a:off x="2482850" y="3140075"/>
            <a:ext cx="288925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143"/>
          <p:cNvSpPr/>
          <p:nvPr/>
        </p:nvSpPr>
        <p:spPr>
          <a:xfrm>
            <a:off x="3348038" y="3140075"/>
            <a:ext cx="287337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143"/>
          <p:cNvSpPr/>
          <p:nvPr/>
        </p:nvSpPr>
        <p:spPr>
          <a:xfrm>
            <a:off x="3851275" y="3140075"/>
            <a:ext cx="288925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143"/>
          <p:cNvSpPr/>
          <p:nvPr/>
        </p:nvSpPr>
        <p:spPr>
          <a:xfrm>
            <a:off x="4356100" y="3140075"/>
            <a:ext cx="287338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143"/>
          <p:cNvSpPr/>
          <p:nvPr/>
        </p:nvSpPr>
        <p:spPr>
          <a:xfrm>
            <a:off x="4860925" y="3140075"/>
            <a:ext cx="287338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143"/>
          <p:cNvSpPr/>
          <p:nvPr/>
        </p:nvSpPr>
        <p:spPr>
          <a:xfrm>
            <a:off x="5364163" y="3140075"/>
            <a:ext cx="287337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143"/>
          <p:cNvSpPr/>
          <p:nvPr/>
        </p:nvSpPr>
        <p:spPr>
          <a:xfrm>
            <a:off x="5940425" y="3140075"/>
            <a:ext cx="287338" cy="714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Rectangle 7"/>
          <p:cNvSpPr/>
          <p:nvPr/>
        </p:nvSpPr>
        <p:spPr>
          <a:xfrm>
            <a:off x="3059113" y="3140075"/>
            <a:ext cx="288925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3" name="Rectangle 7"/>
          <p:cNvSpPr/>
          <p:nvPr/>
        </p:nvSpPr>
        <p:spPr>
          <a:xfrm>
            <a:off x="3635375" y="31400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7"/>
          <p:cNvSpPr/>
          <p:nvPr/>
        </p:nvSpPr>
        <p:spPr>
          <a:xfrm>
            <a:off x="4140200" y="31400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7"/>
          <p:cNvSpPr/>
          <p:nvPr/>
        </p:nvSpPr>
        <p:spPr>
          <a:xfrm>
            <a:off x="4643438" y="31400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7"/>
          <p:cNvSpPr/>
          <p:nvPr/>
        </p:nvSpPr>
        <p:spPr>
          <a:xfrm>
            <a:off x="5146675" y="3140075"/>
            <a:ext cx="217488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Rectangle 7"/>
          <p:cNvSpPr/>
          <p:nvPr/>
        </p:nvSpPr>
        <p:spPr>
          <a:xfrm>
            <a:off x="5649913" y="3140075"/>
            <a:ext cx="290512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9" name="Rectangle 7"/>
          <p:cNvSpPr/>
          <p:nvPr/>
        </p:nvSpPr>
        <p:spPr>
          <a:xfrm>
            <a:off x="6226175" y="3140075"/>
            <a:ext cx="217488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" name="Rectangle 42"/>
          <p:cNvSpPr/>
          <p:nvPr/>
        </p:nvSpPr>
        <p:spPr>
          <a:xfrm>
            <a:off x="2124075" y="436403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" name="Rectangle 42"/>
          <p:cNvSpPr/>
          <p:nvPr/>
        </p:nvSpPr>
        <p:spPr>
          <a:xfrm>
            <a:off x="2555875" y="436403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3" name="Rectangle 42"/>
          <p:cNvSpPr/>
          <p:nvPr/>
        </p:nvSpPr>
        <p:spPr>
          <a:xfrm>
            <a:off x="3132138" y="436403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6" name="Rectangle 42"/>
          <p:cNvSpPr/>
          <p:nvPr/>
        </p:nvSpPr>
        <p:spPr>
          <a:xfrm>
            <a:off x="3635375" y="436403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7" name="Rectangle 42"/>
          <p:cNvSpPr/>
          <p:nvPr/>
        </p:nvSpPr>
        <p:spPr>
          <a:xfrm>
            <a:off x="4211638" y="436403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8" name="Rectangle 42"/>
          <p:cNvSpPr/>
          <p:nvPr/>
        </p:nvSpPr>
        <p:spPr>
          <a:xfrm>
            <a:off x="4716463" y="436403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Rectangle 42"/>
          <p:cNvSpPr/>
          <p:nvPr/>
        </p:nvSpPr>
        <p:spPr>
          <a:xfrm>
            <a:off x="5148263" y="436403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Rectangle 42"/>
          <p:cNvSpPr/>
          <p:nvPr/>
        </p:nvSpPr>
        <p:spPr>
          <a:xfrm>
            <a:off x="5724525" y="4364038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Rectangle 42"/>
          <p:cNvSpPr/>
          <p:nvPr/>
        </p:nvSpPr>
        <p:spPr>
          <a:xfrm>
            <a:off x="6227763" y="436245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3" name="Rectangle 43"/>
          <p:cNvSpPr/>
          <p:nvPr/>
        </p:nvSpPr>
        <p:spPr>
          <a:xfrm>
            <a:off x="1619250" y="4221163"/>
            <a:ext cx="215900" cy="714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6" name="Rectangle 43"/>
          <p:cNvSpPr/>
          <p:nvPr/>
        </p:nvSpPr>
        <p:spPr>
          <a:xfrm>
            <a:off x="1042988" y="42195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7" name="Rectangle 43"/>
          <p:cNvSpPr/>
          <p:nvPr/>
        </p:nvSpPr>
        <p:spPr>
          <a:xfrm>
            <a:off x="3132138" y="4221163"/>
            <a:ext cx="215900" cy="714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8" name="Rectangle 43"/>
          <p:cNvSpPr/>
          <p:nvPr/>
        </p:nvSpPr>
        <p:spPr>
          <a:xfrm>
            <a:off x="3635375" y="41941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9" name="Rectangle 43"/>
          <p:cNvSpPr/>
          <p:nvPr/>
        </p:nvSpPr>
        <p:spPr>
          <a:xfrm>
            <a:off x="4211638" y="41941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0" name="Rectangle 43"/>
          <p:cNvSpPr/>
          <p:nvPr/>
        </p:nvSpPr>
        <p:spPr>
          <a:xfrm>
            <a:off x="5148263" y="41941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1" name="Rectangle 43"/>
          <p:cNvSpPr/>
          <p:nvPr/>
        </p:nvSpPr>
        <p:spPr>
          <a:xfrm>
            <a:off x="5724525" y="419417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504" name="Rectangle 19" descr="Tirets horizontaux"/>
          <p:cNvSpPr>
            <a:spLocks noChangeArrowheads="1"/>
          </p:cNvSpPr>
          <p:nvPr/>
        </p:nvSpPr>
        <p:spPr bwMode="auto">
          <a:xfrm>
            <a:off x="755650" y="5514975"/>
            <a:ext cx="5903913" cy="288925"/>
          </a:xfrm>
          <a:prstGeom prst="rect">
            <a:avLst/>
          </a:prstGeom>
          <a:pattFill prst="dashHorz">
            <a:fgClr>
              <a:schemeClr val="accent1"/>
            </a:fgClr>
            <a:bgClr>
              <a:schemeClr val="bg1"/>
            </a:bgClr>
          </a:patt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3" name="Rectangle 43"/>
          <p:cNvSpPr/>
          <p:nvPr/>
        </p:nvSpPr>
        <p:spPr>
          <a:xfrm>
            <a:off x="2051050" y="5443538"/>
            <a:ext cx="288925" cy="730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4" name="Rectangle 43"/>
          <p:cNvSpPr/>
          <p:nvPr/>
        </p:nvSpPr>
        <p:spPr>
          <a:xfrm>
            <a:off x="2555875" y="5443538"/>
            <a:ext cx="215900" cy="714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5" name="Rectangle 43"/>
          <p:cNvSpPr/>
          <p:nvPr/>
        </p:nvSpPr>
        <p:spPr>
          <a:xfrm>
            <a:off x="4643438" y="5443538"/>
            <a:ext cx="288925" cy="730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6" name="Rectangle 43"/>
          <p:cNvSpPr/>
          <p:nvPr/>
        </p:nvSpPr>
        <p:spPr>
          <a:xfrm>
            <a:off x="6227763" y="5443538"/>
            <a:ext cx="215900" cy="714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7" name="Rectangle 131"/>
          <p:cNvSpPr/>
          <p:nvPr/>
        </p:nvSpPr>
        <p:spPr>
          <a:xfrm>
            <a:off x="1619250" y="56118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8" name="Rectangle 42"/>
          <p:cNvSpPr/>
          <p:nvPr/>
        </p:nvSpPr>
        <p:spPr>
          <a:xfrm>
            <a:off x="1042988" y="56118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9" name="Rectangle 42"/>
          <p:cNvSpPr/>
          <p:nvPr/>
        </p:nvSpPr>
        <p:spPr>
          <a:xfrm>
            <a:off x="2124075" y="561340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0" name="Rectangle 42"/>
          <p:cNvSpPr/>
          <p:nvPr/>
        </p:nvSpPr>
        <p:spPr>
          <a:xfrm>
            <a:off x="2555875" y="561340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1" name="Rectangle 42"/>
          <p:cNvSpPr/>
          <p:nvPr/>
        </p:nvSpPr>
        <p:spPr>
          <a:xfrm>
            <a:off x="3132138" y="561340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" name="Rectangle 42"/>
          <p:cNvSpPr/>
          <p:nvPr/>
        </p:nvSpPr>
        <p:spPr>
          <a:xfrm>
            <a:off x="3635375" y="561340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3" name="Rectangle 42"/>
          <p:cNvSpPr/>
          <p:nvPr/>
        </p:nvSpPr>
        <p:spPr>
          <a:xfrm>
            <a:off x="4211638" y="561340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4" name="Rectangle 42"/>
          <p:cNvSpPr/>
          <p:nvPr/>
        </p:nvSpPr>
        <p:spPr>
          <a:xfrm>
            <a:off x="4716463" y="561340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5" name="Rectangle 42"/>
          <p:cNvSpPr/>
          <p:nvPr/>
        </p:nvSpPr>
        <p:spPr>
          <a:xfrm>
            <a:off x="5148263" y="561340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6" name="Rectangle 42"/>
          <p:cNvSpPr/>
          <p:nvPr/>
        </p:nvSpPr>
        <p:spPr>
          <a:xfrm>
            <a:off x="5724525" y="5613400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7" name="Rectangle 42"/>
          <p:cNvSpPr/>
          <p:nvPr/>
        </p:nvSpPr>
        <p:spPr>
          <a:xfrm>
            <a:off x="6227763" y="5611813"/>
            <a:ext cx="215900" cy="730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8" name="Rectangle 43"/>
          <p:cNvSpPr/>
          <p:nvPr/>
        </p:nvSpPr>
        <p:spPr>
          <a:xfrm>
            <a:off x="3635375" y="5443538"/>
            <a:ext cx="215900" cy="714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9" name="Rectangle 43"/>
          <p:cNvSpPr/>
          <p:nvPr/>
        </p:nvSpPr>
        <p:spPr>
          <a:xfrm>
            <a:off x="4140200" y="5443538"/>
            <a:ext cx="287338" cy="730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0" name="Rectangle 43"/>
          <p:cNvSpPr/>
          <p:nvPr/>
        </p:nvSpPr>
        <p:spPr>
          <a:xfrm>
            <a:off x="5148263" y="5443538"/>
            <a:ext cx="215900" cy="714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4" name="Rectangle 43"/>
          <p:cNvSpPr/>
          <p:nvPr/>
        </p:nvSpPr>
        <p:spPr>
          <a:xfrm>
            <a:off x="5651500" y="5443538"/>
            <a:ext cx="288925" cy="730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7" name="Rectangle 43"/>
          <p:cNvSpPr/>
          <p:nvPr/>
        </p:nvSpPr>
        <p:spPr>
          <a:xfrm>
            <a:off x="3059113" y="5445125"/>
            <a:ext cx="288925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9" name="Rectangle 43"/>
          <p:cNvSpPr/>
          <p:nvPr/>
        </p:nvSpPr>
        <p:spPr>
          <a:xfrm>
            <a:off x="1547813" y="5445125"/>
            <a:ext cx="287337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0" name="Rectangle 43"/>
          <p:cNvSpPr/>
          <p:nvPr/>
        </p:nvSpPr>
        <p:spPr>
          <a:xfrm>
            <a:off x="1042988" y="5445125"/>
            <a:ext cx="215900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527" name="Rectangle 43"/>
          <p:cNvSpPr>
            <a:spLocks noChangeArrowheads="1"/>
          </p:cNvSpPr>
          <p:nvPr/>
        </p:nvSpPr>
        <p:spPr bwMode="auto">
          <a:xfrm>
            <a:off x="755650" y="5445125"/>
            <a:ext cx="287338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28" name="Rectangle 43"/>
          <p:cNvSpPr>
            <a:spLocks noChangeArrowheads="1"/>
          </p:cNvSpPr>
          <p:nvPr/>
        </p:nvSpPr>
        <p:spPr bwMode="auto">
          <a:xfrm>
            <a:off x="1258888" y="5445125"/>
            <a:ext cx="288925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29" name="Rectangle 43"/>
          <p:cNvSpPr>
            <a:spLocks noChangeArrowheads="1"/>
          </p:cNvSpPr>
          <p:nvPr/>
        </p:nvSpPr>
        <p:spPr bwMode="auto">
          <a:xfrm>
            <a:off x="1836738" y="5445125"/>
            <a:ext cx="214312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30" name="Rectangle 43"/>
          <p:cNvSpPr>
            <a:spLocks noChangeArrowheads="1"/>
          </p:cNvSpPr>
          <p:nvPr/>
        </p:nvSpPr>
        <p:spPr bwMode="auto">
          <a:xfrm>
            <a:off x="2771775" y="5445125"/>
            <a:ext cx="287338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31" name="Rectangle 43"/>
          <p:cNvSpPr>
            <a:spLocks noChangeArrowheads="1"/>
          </p:cNvSpPr>
          <p:nvPr/>
        </p:nvSpPr>
        <p:spPr bwMode="auto">
          <a:xfrm>
            <a:off x="2339975" y="5445125"/>
            <a:ext cx="215900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32" name="Rectangle 43"/>
          <p:cNvSpPr>
            <a:spLocks noChangeArrowheads="1"/>
          </p:cNvSpPr>
          <p:nvPr/>
        </p:nvSpPr>
        <p:spPr bwMode="auto">
          <a:xfrm>
            <a:off x="3348038" y="5445125"/>
            <a:ext cx="287337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33" name="Rectangle 43"/>
          <p:cNvSpPr>
            <a:spLocks noChangeArrowheads="1"/>
          </p:cNvSpPr>
          <p:nvPr/>
        </p:nvSpPr>
        <p:spPr bwMode="auto">
          <a:xfrm>
            <a:off x="3851275" y="5445125"/>
            <a:ext cx="287338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34" name="Rectangle 43"/>
          <p:cNvSpPr>
            <a:spLocks noChangeArrowheads="1"/>
          </p:cNvSpPr>
          <p:nvPr/>
        </p:nvSpPr>
        <p:spPr bwMode="auto">
          <a:xfrm>
            <a:off x="4429125" y="5445125"/>
            <a:ext cx="214313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35" name="Rectangle 43"/>
          <p:cNvSpPr>
            <a:spLocks noChangeArrowheads="1"/>
          </p:cNvSpPr>
          <p:nvPr/>
        </p:nvSpPr>
        <p:spPr bwMode="auto">
          <a:xfrm>
            <a:off x="4932363" y="5445125"/>
            <a:ext cx="215900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36" name="Rectangle 43"/>
          <p:cNvSpPr>
            <a:spLocks noChangeArrowheads="1"/>
          </p:cNvSpPr>
          <p:nvPr/>
        </p:nvSpPr>
        <p:spPr bwMode="auto">
          <a:xfrm>
            <a:off x="5364163" y="5445125"/>
            <a:ext cx="287337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37" name="Rectangle 43"/>
          <p:cNvSpPr>
            <a:spLocks noChangeArrowheads="1"/>
          </p:cNvSpPr>
          <p:nvPr/>
        </p:nvSpPr>
        <p:spPr bwMode="auto">
          <a:xfrm>
            <a:off x="5940425" y="5445125"/>
            <a:ext cx="287338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38" name="Rectangle 43"/>
          <p:cNvSpPr>
            <a:spLocks noChangeArrowheads="1"/>
          </p:cNvSpPr>
          <p:nvPr/>
        </p:nvSpPr>
        <p:spPr bwMode="auto">
          <a:xfrm>
            <a:off x="6443663" y="5445125"/>
            <a:ext cx="215900" cy="71438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539" name="Line 234"/>
          <p:cNvSpPr>
            <a:spLocks noChangeShapeType="1"/>
          </p:cNvSpPr>
          <p:nvPr/>
        </p:nvSpPr>
        <p:spPr bwMode="auto">
          <a:xfrm>
            <a:off x="6443663" y="31400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40" name="Line 235"/>
          <p:cNvSpPr>
            <a:spLocks noChangeShapeType="1"/>
          </p:cNvSpPr>
          <p:nvPr/>
        </p:nvSpPr>
        <p:spPr bwMode="auto">
          <a:xfrm>
            <a:off x="6443663" y="321151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41" name="Line 236"/>
          <p:cNvSpPr>
            <a:spLocks noChangeShapeType="1"/>
          </p:cNvSpPr>
          <p:nvPr/>
        </p:nvSpPr>
        <p:spPr bwMode="auto">
          <a:xfrm>
            <a:off x="6732588" y="29241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542" name="Line 237"/>
          <p:cNvSpPr>
            <a:spLocks noChangeShapeType="1"/>
          </p:cNvSpPr>
          <p:nvPr/>
        </p:nvSpPr>
        <p:spPr bwMode="auto">
          <a:xfrm flipV="1">
            <a:off x="6732588" y="321151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543" name="Text Box 238"/>
          <p:cNvSpPr txBox="1">
            <a:spLocks noChangeArrowheads="1"/>
          </p:cNvSpPr>
          <p:nvPr/>
        </p:nvSpPr>
        <p:spPr bwMode="auto">
          <a:xfrm>
            <a:off x="6208713" y="2728913"/>
            <a:ext cx="8175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0.035mm</a:t>
            </a:r>
          </a:p>
        </p:txBody>
      </p:sp>
      <p:sp>
        <p:nvSpPr>
          <p:cNvPr id="16544" name="Line 239"/>
          <p:cNvSpPr>
            <a:spLocks noChangeShapeType="1"/>
          </p:cNvSpPr>
          <p:nvPr/>
        </p:nvSpPr>
        <p:spPr bwMode="auto">
          <a:xfrm flipH="1" flipV="1">
            <a:off x="3276600" y="5732463"/>
            <a:ext cx="431800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545" name="Line 240"/>
          <p:cNvSpPr>
            <a:spLocks noChangeShapeType="1"/>
          </p:cNvSpPr>
          <p:nvPr/>
        </p:nvSpPr>
        <p:spPr bwMode="auto">
          <a:xfrm flipV="1">
            <a:off x="4067175" y="5732463"/>
            <a:ext cx="720725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546" name="Line 241"/>
          <p:cNvSpPr>
            <a:spLocks noChangeShapeType="1"/>
          </p:cNvSpPr>
          <p:nvPr/>
        </p:nvSpPr>
        <p:spPr bwMode="auto">
          <a:xfrm>
            <a:off x="6588125" y="551656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47" name="Line 242"/>
          <p:cNvSpPr>
            <a:spLocks noChangeShapeType="1"/>
          </p:cNvSpPr>
          <p:nvPr/>
        </p:nvSpPr>
        <p:spPr bwMode="auto">
          <a:xfrm>
            <a:off x="6443663" y="558800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48" name="Line 243"/>
          <p:cNvSpPr>
            <a:spLocks noChangeShapeType="1"/>
          </p:cNvSpPr>
          <p:nvPr/>
        </p:nvSpPr>
        <p:spPr bwMode="auto">
          <a:xfrm>
            <a:off x="6732588" y="522763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549" name="Line 244"/>
          <p:cNvSpPr>
            <a:spLocks noChangeShapeType="1"/>
          </p:cNvSpPr>
          <p:nvPr/>
        </p:nvSpPr>
        <p:spPr bwMode="auto">
          <a:xfrm flipV="1">
            <a:off x="6732588" y="55880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550" name="Text Box 245"/>
          <p:cNvSpPr txBox="1">
            <a:spLocks noChangeArrowheads="1"/>
          </p:cNvSpPr>
          <p:nvPr/>
        </p:nvSpPr>
        <p:spPr bwMode="auto">
          <a:xfrm>
            <a:off x="6515100" y="5897563"/>
            <a:ext cx="6492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0.1mm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1692275" y="692150"/>
            <a:ext cx="4824413" cy="863600"/>
          </a:xfrm>
          <a:prstGeom prst="rect">
            <a:avLst/>
          </a:prstGeom>
          <a:solidFill>
            <a:srgbClr val="DDFFD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1547813" y="5084763"/>
            <a:ext cx="5111750" cy="936625"/>
          </a:xfrm>
          <a:prstGeom prst="rect">
            <a:avLst/>
          </a:prstGeom>
          <a:solidFill>
            <a:srgbClr val="DDFFD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Oval 7"/>
          <p:cNvSpPr>
            <a:spLocks noChangeArrowheads="1"/>
          </p:cNvSpPr>
          <p:nvPr/>
        </p:nvSpPr>
        <p:spPr bwMode="auto">
          <a:xfrm>
            <a:off x="2700338" y="4292600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2700338" y="1484313"/>
            <a:ext cx="431800" cy="30241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Oval 10"/>
          <p:cNvSpPr>
            <a:spLocks noChangeArrowheads="1"/>
          </p:cNvSpPr>
          <p:nvPr/>
        </p:nvSpPr>
        <p:spPr bwMode="auto">
          <a:xfrm>
            <a:off x="3708400" y="1824038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Rectangle 11"/>
          <p:cNvSpPr>
            <a:spLocks noChangeArrowheads="1"/>
          </p:cNvSpPr>
          <p:nvPr/>
        </p:nvSpPr>
        <p:spPr bwMode="auto">
          <a:xfrm>
            <a:off x="3708400" y="2039938"/>
            <a:ext cx="431800" cy="3333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Oval 12"/>
          <p:cNvSpPr>
            <a:spLocks noChangeArrowheads="1"/>
          </p:cNvSpPr>
          <p:nvPr/>
        </p:nvSpPr>
        <p:spPr bwMode="auto">
          <a:xfrm>
            <a:off x="4787900" y="908050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Rectangle 13"/>
          <p:cNvSpPr>
            <a:spLocks noChangeArrowheads="1"/>
          </p:cNvSpPr>
          <p:nvPr/>
        </p:nvSpPr>
        <p:spPr bwMode="auto">
          <a:xfrm>
            <a:off x="4787900" y="1196975"/>
            <a:ext cx="431800" cy="32607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Oval 14"/>
          <p:cNvSpPr>
            <a:spLocks noChangeArrowheads="1"/>
          </p:cNvSpPr>
          <p:nvPr/>
        </p:nvSpPr>
        <p:spPr bwMode="auto">
          <a:xfrm>
            <a:off x="5795963" y="1824038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Rectangle 15"/>
          <p:cNvSpPr>
            <a:spLocks noChangeArrowheads="1"/>
          </p:cNvSpPr>
          <p:nvPr/>
        </p:nvSpPr>
        <p:spPr bwMode="auto">
          <a:xfrm>
            <a:off x="5795963" y="2039938"/>
            <a:ext cx="431800" cy="34766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Oval 19"/>
          <p:cNvSpPr>
            <a:spLocks noChangeArrowheads="1"/>
          </p:cNvSpPr>
          <p:nvPr/>
        </p:nvSpPr>
        <p:spPr bwMode="auto">
          <a:xfrm>
            <a:off x="1692275" y="1824038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Rectangle 20"/>
          <p:cNvSpPr>
            <a:spLocks noChangeArrowheads="1"/>
          </p:cNvSpPr>
          <p:nvPr/>
        </p:nvSpPr>
        <p:spPr bwMode="auto">
          <a:xfrm>
            <a:off x="1692275" y="2132013"/>
            <a:ext cx="431800" cy="30257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Text Box 23"/>
          <p:cNvSpPr txBox="1">
            <a:spLocks noChangeArrowheads="1"/>
          </p:cNvSpPr>
          <p:nvPr/>
        </p:nvSpPr>
        <p:spPr bwMode="auto">
          <a:xfrm>
            <a:off x="684213" y="11699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990000"/>
                </a:solidFill>
              </a:rPr>
              <a:t>A</a:t>
            </a:r>
          </a:p>
        </p:txBody>
      </p:sp>
      <p:sp>
        <p:nvSpPr>
          <p:cNvPr id="17422" name="Line 24"/>
          <p:cNvSpPr>
            <a:spLocks noChangeShapeType="1"/>
          </p:cNvSpPr>
          <p:nvPr/>
        </p:nvSpPr>
        <p:spPr bwMode="auto">
          <a:xfrm>
            <a:off x="1042988" y="1824038"/>
            <a:ext cx="1657350" cy="20637"/>
          </a:xfrm>
          <a:prstGeom prst="line">
            <a:avLst/>
          </a:prstGeom>
          <a:noFill/>
          <a:ln w="9525">
            <a:solidFill>
              <a:srgbClr val="99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3" name="Line 25"/>
          <p:cNvSpPr>
            <a:spLocks noChangeShapeType="1"/>
          </p:cNvSpPr>
          <p:nvPr/>
        </p:nvSpPr>
        <p:spPr bwMode="auto">
          <a:xfrm>
            <a:off x="1116013" y="908050"/>
            <a:ext cx="1655762" cy="0"/>
          </a:xfrm>
          <a:prstGeom prst="line">
            <a:avLst/>
          </a:prstGeom>
          <a:noFill/>
          <a:ln w="9525">
            <a:solidFill>
              <a:srgbClr val="99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4" name="Line 26"/>
          <p:cNvSpPr>
            <a:spLocks noChangeShapeType="1"/>
          </p:cNvSpPr>
          <p:nvPr/>
        </p:nvSpPr>
        <p:spPr bwMode="auto">
          <a:xfrm>
            <a:off x="1187450" y="908050"/>
            <a:ext cx="0" cy="989013"/>
          </a:xfrm>
          <a:prstGeom prst="line">
            <a:avLst/>
          </a:prstGeom>
          <a:noFill/>
          <a:ln w="9525">
            <a:solidFill>
              <a:srgbClr val="99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25" name="Line 27"/>
          <p:cNvSpPr>
            <a:spLocks noChangeShapeType="1"/>
          </p:cNvSpPr>
          <p:nvPr/>
        </p:nvSpPr>
        <p:spPr bwMode="auto">
          <a:xfrm>
            <a:off x="1042988" y="4724400"/>
            <a:ext cx="1728787" cy="0"/>
          </a:xfrm>
          <a:prstGeom prst="line">
            <a:avLst/>
          </a:prstGeom>
          <a:noFill/>
          <a:ln w="9525">
            <a:solidFill>
              <a:srgbClr val="99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6" name="Line 28"/>
          <p:cNvSpPr>
            <a:spLocks noChangeShapeType="1"/>
          </p:cNvSpPr>
          <p:nvPr/>
        </p:nvSpPr>
        <p:spPr bwMode="auto">
          <a:xfrm>
            <a:off x="1042988" y="5732463"/>
            <a:ext cx="936625" cy="0"/>
          </a:xfrm>
          <a:prstGeom prst="line">
            <a:avLst/>
          </a:prstGeom>
          <a:noFill/>
          <a:ln w="9525">
            <a:solidFill>
              <a:srgbClr val="99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7" name="Line 29"/>
          <p:cNvSpPr>
            <a:spLocks noChangeShapeType="1"/>
          </p:cNvSpPr>
          <p:nvPr/>
        </p:nvSpPr>
        <p:spPr bwMode="auto">
          <a:xfrm>
            <a:off x="1187450" y="1916113"/>
            <a:ext cx="0" cy="2808287"/>
          </a:xfrm>
          <a:prstGeom prst="line">
            <a:avLst/>
          </a:prstGeom>
          <a:noFill/>
          <a:ln w="9525">
            <a:solidFill>
              <a:srgbClr val="99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28" name="Text Box 30"/>
          <p:cNvSpPr txBox="1">
            <a:spLocks noChangeArrowheads="1"/>
          </p:cNvSpPr>
          <p:nvPr/>
        </p:nvSpPr>
        <p:spPr bwMode="auto">
          <a:xfrm>
            <a:off x="735013" y="34226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990000"/>
                </a:solidFill>
              </a:rPr>
              <a:t>B</a:t>
            </a:r>
          </a:p>
        </p:txBody>
      </p:sp>
      <p:sp>
        <p:nvSpPr>
          <p:cNvPr id="17429" name="Line 31"/>
          <p:cNvSpPr>
            <a:spLocks noChangeShapeType="1"/>
          </p:cNvSpPr>
          <p:nvPr/>
        </p:nvSpPr>
        <p:spPr bwMode="auto">
          <a:xfrm>
            <a:off x="1187450" y="4724400"/>
            <a:ext cx="0" cy="1008063"/>
          </a:xfrm>
          <a:prstGeom prst="line">
            <a:avLst/>
          </a:prstGeom>
          <a:noFill/>
          <a:ln w="9525">
            <a:solidFill>
              <a:srgbClr val="99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30" name="Text Box 32"/>
          <p:cNvSpPr txBox="1">
            <a:spLocks noChangeArrowheads="1"/>
          </p:cNvSpPr>
          <p:nvPr/>
        </p:nvSpPr>
        <p:spPr bwMode="auto">
          <a:xfrm>
            <a:off x="663575" y="50784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990000"/>
                </a:solidFill>
              </a:rPr>
              <a:t>C</a:t>
            </a:r>
          </a:p>
        </p:txBody>
      </p:sp>
      <p:sp>
        <p:nvSpPr>
          <p:cNvPr id="17431" name="Text Box 33"/>
          <p:cNvSpPr txBox="1">
            <a:spLocks noChangeArrowheads="1"/>
          </p:cNvSpPr>
          <p:nvPr/>
        </p:nvSpPr>
        <p:spPr bwMode="auto">
          <a:xfrm>
            <a:off x="6877050" y="679450"/>
            <a:ext cx="971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Contact</a:t>
            </a:r>
          </a:p>
          <a:p>
            <a:r>
              <a:rPr lang="en-GB"/>
              <a:t> pad</a:t>
            </a:r>
          </a:p>
        </p:txBody>
      </p:sp>
      <p:sp>
        <p:nvSpPr>
          <p:cNvPr id="17432" name="Text Box 34"/>
          <p:cNvSpPr txBox="1">
            <a:spLocks noChangeArrowheads="1"/>
          </p:cNvSpPr>
          <p:nvPr/>
        </p:nvSpPr>
        <p:spPr bwMode="auto">
          <a:xfrm>
            <a:off x="7143750" y="5308600"/>
            <a:ext cx="971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Contact</a:t>
            </a:r>
          </a:p>
          <a:p>
            <a:r>
              <a:rPr lang="en-GB"/>
              <a:t>pad</a:t>
            </a:r>
          </a:p>
        </p:txBody>
      </p:sp>
      <p:sp>
        <p:nvSpPr>
          <p:cNvPr id="17433" name="Text Box 35"/>
          <p:cNvSpPr txBox="1">
            <a:spLocks noChangeArrowheads="1"/>
          </p:cNvSpPr>
          <p:nvPr/>
        </p:nvSpPr>
        <p:spPr bwMode="auto">
          <a:xfrm>
            <a:off x="1547813" y="6446838"/>
            <a:ext cx="1784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Resistive  strips</a:t>
            </a:r>
          </a:p>
        </p:txBody>
      </p:sp>
      <p:sp>
        <p:nvSpPr>
          <p:cNvPr id="17434" name="Line 36"/>
          <p:cNvSpPr>
            <a:spLocks noChangeShapeType="1"/>
          </p:cNvSpPr>
          <p:nvPr/>
        </p:nvSpPr>
        <p:spPr bwMode="auto">
          <a:xfrm flipV="1">
            <a:off x="2627313" y="4868863"/>
            <a:ext cx="288925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35" name="Line 37"/>
          <p:cNvSpPr>
            <a:spLocks noChangeShapeType="1"/>
          </p:cNvSpPr>
          <p:nvPr/>
        </p:nvSpPr>
        <p:spPr bwMode="auto">
          <a:xfrm flipV="1">
            <a:off x="2987675" y="5805488"/>
            <a:ext cx="79057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36" name="Rectangle 44"/>
          <p:cNvSpPr>
            <a:spLocks noChangeArrowheads="1"/>
          </p:cNvSpPr>
          <p:nvPr/>
        </p:nvSpPr>
        <p:spPr bwMode="auto">
          <a:xfrm>
            <a:off x="1692275" y="5157788"/>
            <a:ext cx="431800" cy="431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7" name="Oval 45"/>
          <p:cNvSpPr>
            <a:spLocks noChangeArrowheads="1"/>
          </p:cNvSpPr>
          <p:nvPr/>
        </p:nvSpPr>
        <p:spPr bwMode="auto">
          <a:xfrm>
            <a:off x="1692275" y="5373688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8" name="Rectangle 46"/>
          <p:cNvSpPr>
            <a:spLocks noChangeArrowheads="1"/>
          </p:cNvSpPr>
          <p:nvPr/>
        </p:nvSpPr>
        <p:spPr bwMode="auto">
          <a:xfrm>
            <a:off x="2700338" y="1052513"/>
            <a:ext cx="431800" cy="431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9" name="Oval 50"/>
          <p:cNvSpPr>
            <a:spLocks noChangeArrowheads="1"/>
          </p:cNvSpPr>
          <p:nvPr/>
        </p:nvSpPr>
        <p:spPr bwMode="auto">
          <a:xfrm>
            <a:off x="3708400" y="5229225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0" name="Oval 51"/>
          <p:cNvSpPr>
            <a:spLocks noChangeArrowheads="1"/>
          </p:cNvSpPr>
          <p:nvPr/>
        </p:nvSpPr>
        <p:spPr bwMode="auto">
          <a:xfrm>
            <a:off x="4787900" y="4221163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1" name="Oval 52"/>
          <p:cNvSpPr>
            <a:spLocks noChangeArrowheads="1"/>
          </p:cNvSpPr>
          <p:nvPr/>
        </p:nvSpPr>
        <p:spPr bwMode="auto">
          <a:xfrm>
            <a:off x="5795963" y="5229225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2" name="Oval 53"/>
          <p:cNvSpPr>
            <a:spLocks noChangeArrowheads="1"/>
          </p:cNvSpPr>
          <p:nvPr/>
        </p:nvSpPr>
        <p:spPr bwMode="auto">
          <a:xfrm>
            <a:off x="2700338" y="836613"/>
            <a:ext cx="431800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3" name="Text Box 54"/>
          <p:cNvSpPr txBox="1">
            <a:spLocks noChangeArrowheads="1"/>
          </p:cNvSpPr>
          <p:nvPr/>
        </p:nvSpPr>
        <p:spPr bwMode="auto">
          <a:xfrm>
            <a:off x="6877050" y="3016250"/>
            <a:ext cx="2195513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00"/>
                </a:solidFill>
              </a:rPr>
              <a:t>Total resistivity of</a:t>
            </a:r>
          </a:p>
          <a:p>
            <a:r>
              <a:rPr lang="en-US">
                <a:solidFill>
                  <a:srgbClr val="006600"/>
                </a:solidFill>
              </a:rPr>
              <a:t>the zone B </a:t>
            </a:r>
            <a:r>
              <a:rPr lang="en-US" b="1">
                <a:solidFill>
                  <a:srgbClr val="006600"/>
                </a:solidFill>
              </a:rPr>
              <a:t>500MΩ</a:t>
            </a:r>
          </a:p>
          <a:p>
            <a:r>
              <a:rPr lang="en-US">
                <a:solidFill>
                  <a:srgbClr val="FF3300"/>
                </a:solidFill>
              </a:rPr>
              <a:t>(adjustable)</a:t>
            </a:r>
          </a:p>
          <a:p>
            <a:r>
              <a:rPr lang="en-US"/>
              <a:t> </a:t>
            </a:r>
          </a:p>
          <a:p>
            <a:r>
              <a:rPr lang="en-US">
                <a:solidFill>
                  <a:srgbClr val="006600"/>
                </a:solidFill>
              </a:rPr>
              <a:t>Resistivity of </a:t>
            </a:r>
          </a:p>
          <a:p>
            <a:r>
              <a:rPr lang="en-US">
                <a:solidFill>
                  <a:srgbClr val="006600"/>
                </a:solidFill>
              </a:rPr>
              <a:t>zones A and C</a:t>
            </a:r>
          </a:p>
          <a:p>
            <a:r>
              <a:rPr lang="en-US" b="1">
                <a:solidFill>
                  <a:srgbClr val="006600"/>
                </a:solidFill>
              </a:rPr>
              <a:t>500M</a:t>
            </a:r>
            <a:r>
              <a:rPr lang="en-US" b="1">
                <a:solidFill>
                  <a:srgbClr val="006600"/>
                </a:solidFill>
                <a:cs typeface="Arial" charset="0"/>
              </a:rPr>
              <a:t>Ω</a:t>
            </a:r>
            <a:r>
              <a:rPr lang="en-US">
                <a:solidFill>
                  <a:srgbClr val="006600"/>
                </a:solidFill>
                <a:cs typeface="Arial" charset="0"/>
              </a:rPr>
              <a:t> (</a:t>
            </a:r>
            <a:r>
              <a:rPr lang="en-US">
                <a:solidFill>
                  <a:srgbClr val="FF3300"/>
                </a:solidFill>
                <a:cs typeface="Arial" charset="0"/>
              </a:rPr>
              <a:t>adjustable)</a:t>
            </a:r>
          </a:p>
          <a:p>
            <a:endParaRPr lang="en-US">
              <a:solidFill>
                <a:srgbClr val="006600"/>
              </a:solidFill>
            </a:endParaRPr>
          </a:p>
          <a:p>
            <a:endParaRPr lang="el-GR">
              <a:solidFill>
                <a:srgbClr val="006600"/>
              </a:solidFill>
              <a:cs typeface="Arial" charset="0"/>
            </a:endParaRPr>
          </a:p>
        </p:txBody>
      </p:sp>
      <p:sp>
        <p:nvSpPr>
          <p:cNvPr id="17444" name="Line 55"/>
          <p:cNvSpPr>
            <a:spLocks noChangeShapeType="1"/>
          </p:cNvSpPr>
          <p:nvPr/>
        </p:nvSpPr>
        <p:spPr bwMode="auto">
          <a:xfrm flipH="1">
            <a:off x="6300788" y="4652963"/>
            <a:ext cx="574675" cy="576262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45" name="Line 59"/>
          <p:cNvSpPr>
            <a:spLocks noChangeShapeType="1"/>
          </p:cNvSpPr>
          <p:nvPr/>
        </p:nvSpPr>
        <p:spPr bwMode="auto">
          <a:xfrm flipH="1">
            <a:off x="6372225" y="34290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46" name="Text Box 60"/>
          <p:cNvSpPr txBox="1">
            <a:spLocks noChangeArrowheads="1"/>
          </p:cNvSpPr>
          <p:nvPr/>
        </p:nvSpPr>
        <p:spPr bwMode="auto">
          <a:xfrm>
            <a:off x="6927850" y="1773238"/>
            <a:ext cx="2000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Surface resistivity</a:t>
            </a:r>
          </a:p>
          <a:p>
            <a:r>
              <a:rPr lang="en-US" b="1"/>
              <a:t>100k</a:t>
            </a:r>
            <a:r>
              <a:rPr lang="en-US" b="1">
                <a:solidFill>
                  <a:srgbClr val="006600"/>
                </a:solidFill>
              </a:rPr>
              <a:t>Ω/</a:t>
            </a:r>
            <a:r>
              <a:rPr lang="en-US" b="1">
                <a:solidFill>
                  <a:srgbClr val="006600"/>
                </a:solidFill>
                <a:cs typeface="Arial" charset="0"/>
              </a:rPr>
              <a:t>□</a:t>
            </a:r>
            <a:r>
              <a:rPr lang="en-US">
                <a:solidFill>
                  <a:srgbClr val="006600"/>
                </a:solidFill>
                <a:cs typeface="Arial" charset="0"/>
              </a:rPr>
              <a:t> </a:t>
            </a:r>
            <a:r>
              <a:rPr lang="en-US">
                <a:solidFill>
                  <a:srgbClr val="FF3300"/>
                </a:solidFill>
                <a:cs typeface="Arial" charset="0"/>
              </a:rPr>
              <a:t>(can be</a:t>
            </a:r>
          </a:p>
          <a:p>
            <a:r>
              <a:rPr lang="en-US">
                <a:solidFill>
                  <a:srgbClr val="FF3300"/>
                </a:solidFill>
                <a:cs typeface="Arial" charset="0"/>
              </a:rPr>
              <a:t>adjusted to exper.</a:t>
            </a:r>
          </a:p>
          <a:p>
            <a:r>
              <a:rPr lang="en-US">
                <a:solidFill>
                  <a:srgbClr val="FF3300"/>
                </a:solidFill>
                <a:cs typeface="Arial" charset="0"/>
              </a:rPr>
              <a:t>needs)</a:t>
            </a:r>
          </a:p>
        </p:txBody>
      </p:sp>
      <p:sp>
        <p:nvSpPr>
          <p:cNvPr id="17447" name="TextBox 39"/>
          <p:cNvSpPr txBox="1">
            <a:spLocks noChangeArrowheads="1"/>
          </p:cNvSpPr>
          <p:nvPr/>
        </p:nvSpPr>
        <p:spPr bwMode="auto">
          <a:xfrm>
            <a:off x="3344863" y="115888"/>
            <a:ext cx="1238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>
                <a:solidFill>
                  <a:srgbClr val="990000"/>
                </a:solidFill>
              </a:rPr>
              <a:t>Top view: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ctrTitle"/>
          </p:nvPr>
        </p:nvSpPr>
        <p:spPr>
          <a:xfrm>
            <a:off x="685800" y="1052513"/>
            <a:ext cx="7772400" cy="1470025"/>
          </a:xfrm>
        </p:spPr>
        <p:txBody>
          <a:bodyPr/>
          <a:lstStyle/>
          <a:p>
            <a:r>
              <a:rPr lang="en-US" sz="3200" smtClean="0">
                <a:solidFill>
                  <a:schemeClr val="hlink"/>
                </a:solidFill>
              </a:rPr>
              <a:t>This plate is in fact a reproduction of the resistive MICROMEGAS anode board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subTitle" idx="1"/>
          </p:nvPr>
        </p:nvSpPr>
        <p:spPr>
          <a:xfrm>
            <a:off x="1371600" y="3284538"/>
            <a:ext cx="6400800" cy="17526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The idea </a:t>
            </a:r>
            <a:r>
              <a:rPr lang="en-US" sz="4000" dirty="0" smtClean="0">
                <a:solidFill>
                  <a:schemeClr val="accent2"/>
                </a:solidFill>
              </a:rPr>
              <a:t>is to assemble from these plates a parallel- plate detector (M-M-RPC), so that </a:t>
            </a:r>
            <a:r>
              <a:rPr lang="en-US" sz="4000" u="sng" dirty="0" smtClean="0">
                <a:solidFill>
                  <a:schemeClr val="accent2"/>
                </a:solidFill>
              </a:rPr>
              <a:t>mesh is not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6" descr="Tirets horizontaux"/>
          <p:cNvSpPr>
            <a:spLocks noChangeArrowheads="1"/>
          </p:cNvSpPr>
          <p:nvPr/>
        </p:nvSpPr>
        <p:spPr bwMode="auto">
          <a:xfrm>
            <a:off x="1258888" y="3789363"/>
            <a:ext cx="3960812" cy="215900"/>
          </a:xfrm>
          <a:prstGeom prst="rect">
            <a:avLst/>
          </a:prstGeom>
          <a:pattFill prst="dashHorz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458" name="Rectangle 7" descr="Tirets horizontaux"/>
          <p:cNvSpPr>
            <a:spLocks noChangeArrowheads="1"/>
          </p:cNvSpPr>
          <p:nvPr/>
        </p:nvSpPr>
        <p:spPr bwMode="auto">
          <a:xfrm>
            <a:off x="1187450" y="4306888"/>
            <a:ext cx="3960813" cy="215900"/>
          </a:xfrm>
          <a:prstGeom prst="rect">
            <a:avLst/>
          </a:prstGeom>
          <a:pattFill prst="dashHorz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459" name="Line 8"/>
          <p:cNvSpPr>
            <a:spLocks noChangeShapeType="1"/>
          </p:cNvSpPr>
          <p:nvPr/>
        </p:nvSpPr>
        <p:spPr bwMode="auto">
          <a:xfrm>
            <a:off x="3635375" y="4090988"/>
            <a:ext cx="6477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0" name="Line 20"/>
          <p:cNvSpPr>
            <a:spLocks noChangeShapeType="1"/>
          </p:cNvSpPr>
          <p:nvPr/>
        </p:nvSpPr>
        <p:spPr bwMode="auto">
          <a:xfrm>
            <a:off x="1258888" y="4005263"/>
            <a:ext cx="38877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1" name="Text Box 21"/>
          <p:cNvSpPr txBox="1">
            <a:spLocks noChangeArrowheads="1"/>
          </p:cNvSpPr>
          <p:nvPr/>
        </p:nvSpPr>
        <p:spPr bwMode="auto">
          <a:xfrm>
            <a:off x="5487988" y="5013325"/>
            <a:ext cx="1512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Orthogonal</a:t>
            </a:r>
          </a:p>
          <a:p>
            <a:r>
              <a:rPr lang="en-US">
                <a:latin typeface="Calibri" pitchFamily="34" charset="0"/>
              </a:rPr>
              <a:t>resistive strips</a:t>
            </a:r>
          </a:p>
        </p:txBody>
      </p:sp>
      <p:sp>
        <p:nvSpPr>
          <p:cNvPr id="19462" name="Text Box 22"/>
          <p:cNvSpPr txBox="1">
            <a:spLocks noChangeArrowheads="1"/>
          </p:cNvSpPr>
          <p:nvPr/>
        </p:nvSpPr>
        <p:spPr bwMode="auto">
          <a:xfrm>
            <a:off x="4370388" y="4017963"/>
            <a:ext cx="10652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rgbClr val="FF3300"/>
                </a:solidFill>
                <a:latin typeface="Calibri" pitchFamily="34" charset="0"/>
              </a:rPr>
              <a:t>Current</a:t>
            </a:r>
          </a:p>
        </p:txBody>
      </p:sp>
      <p:sp>
        <p:nvSpPr>
          <p:cNvPr id="19463" name="Line 23"/>
          <p:cNvSpPr>
            <a:spLocks noChangeShapeType="1"/>
          </p:cNvSpPr>
          <p:nvPr/>
        </p:nvSpPr>
        <p:spPr bwMode="auto">
          <a:xfrm flipH="1" flipV="1">
            <a:off x="5651500" y="3789363"/>
            <a:ext cx="2159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4" name="Line 24"/>
          <p:cNvSpPr>
            <a:spLocks noChangeShapeType="1"/>
          </p:cNvSpPr>
          <p:nvPr/>
        </p:nvSpPr>
        <p:spPr bwMode="auto">
          <a:xfrm flipH="1" flipV="1">
            <a:off x="5003800" y="4306888"/>
            <a:ext cx="719138" cy="706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5" name="Line 26"/>
          <p:cNvSpPr>
            <a:spLocks noChangeShapeType="1"/>
          </p:cNvSpPr>
          <p:nvPr/>
        </p:nvSpPr>
        <p:spPr bwMode="auto">
          <a:xfrm>
            <a:off x="1187450" y="4449763"/>
            <a:ext cx="3887788" cy="0"/>
          </a:xfrm>
          <a:prstGeom prst="line">
            <a:avLst/>
          </a:prstGeom>
          <a:noFill/>
          <a:ln w="381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6" name="Line 27"/>
          <p:cNvSpPr>
            <a:spLocks noChangeShapeType="1"/>
          </p:cNvSpPr>
          <p:nvPr/>
        </p:nvSpPr>
        <p:spPr bwMode="auto">
          <a:xfrm>
            <a:off x="1258888" y="3860800"/>
            <a:ext cx="3889375" cy="127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Text Box 28"/>
          <p:cNvSpPr txBox="1">
            <a:spLocks noChangeArrowheads="1"/>
          </p:cNvSpPr>
          <p:nvPr/>
        </p:nvSpPr>
        <p:spPr bwMode="auto">
          <a:xfrm>
            <a:off x="1239838" y="5006975"/>
            <a:ext cx="1819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Calibri" pitchFamily="34" charset="0"/>
              </a:rPr>
              <a:t>Inner signal strips</a:t>
            </a:r>
          </a:p>
        </p:txBody>
      </p:sp>
      <p:sp>
        <p:nvSpPr>
          <p:cNvPr id="19468" name="Line 31"/>
          <p:cNvSpPr>
            <a:spLocks noChangeShapeType="1"/>
          </p:cNvSpPr>
          <p:nvPr/>
        </p:nvSpPr>
        <p:spPr bwMode="auto">
          <a:xfrm flipV="1">
            <a:off x="1763713" y="4508500"/>
            <a:ext cx="142875" cy="5032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9" name="Line 32"/>
          <p:cNvSpPr>
            <a:spLocks noChangeShapeType="1"/>
          </p:cNvSpPr>
          <p:nvPr/>
        </p:nvSpPr>
        <p:spPr bwMode="auto">
          <a:xfrm flipV="1">
            <a:off x="1906588" y="3860800"/>
            <a:ext cx="1223962" cy="11525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70" name="Line 16"/>
          <p:cNvSpPr>
            <a:spLocks noChangeShapeType="1"/>
          </p:cNvSpPr>
          <p:nvPr/>
        </p:nvSpPr>
        <p:spPr bwMode="auto">
          <a:xfrm flipV="1">
            <a:off x="1260475" y="2062163"/>
            <a:ext cx="3382963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1" name="Line 17"/>
          <p:cNvSpPr>
            <a:spLocks noChangeShapeType="1"/>
          </p:cNvSpPr>
          <p:nvPr/>
        </p:nvSpPr>
        <p:spPr bwMode="auto">
          <a:xfrm flipV="1">
            <a:off x="5221288" y="2060575"/>
            <a:ext cx="3309937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2" name="Line 18"/>
          <p:cNvSpPr>
            <a:spLocks noChangeShapeType="1"/>
          </p:cNvSpPr>
          <p:nvPr/>
        </p:nvSpPr>
        <p:spPr bwMode="auto">
          <a:xfrm>
            <a:off x="4643438" y="2060575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3" name="Line 19"/>
          <p:cNvSpPr>
            <a:spLocks noChangeShapeType="1"/>
          </p:cNvSpPr>
          <p:nvPr/>
        </p:nvSpPr>
        <p:spPr bwMode="auto">
          <a:xfrm>
            <a:off x="8531225" y="20605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4" name="Line 20"/>
          <p:cNvSpPr>
            <a:spLocks noChangeShapeType="1"/>
          </p:cNvSpPr>
          <p:nvPr/>
        </p:nvSpPr>
        <p:spPr bwMode="auto">
          <a:xfrm flipV="1">
            <a:off x="5146675" y="2276475"/>
            <a:ext cx="3382963" cy="1727200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5" name="Line 21"/>
          <p:cNvSpPr>
            <a:spLocks noChangeShapeType="1"/>
          </p:cNvSpPr>
          <p:nvPr/>
        </p:nvSpPr>
        <p:spPr bwMode="auto">
          <a:xfrm flipV="1">
            <a:off x="5146675" y="2565400"/>
            <a:ext cx="3382963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6" name="Line 22"/>
          <p:cNvSpPr>
            <a:spLocks noChangeShapeType="1"/>
          </p:cNvSpPr>
          <p:nvPr/>
        </p:nvSpPr>
        <p:spPr bwMode="auto">
          <a:xfrm flipV="1">
            <a:off x="5146675" y="2781300"/>
            <a:ext cx="3382963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7" name="AutoShape 24"/>
          <p:cNvSpPr>
            <a:spLocks noChangeArrowheads="1"/>
          </p:cNvSpPr>
          <p:nvPr/>
        </p:nvSpPr>
        <p:spPr bwMode="auto">
          <a:xfrm>
            <a:off x="1187450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78" name="AutoShape 25"/>
          <p:cNvSpPr>
            <a:spLocks noChangeArrowheads="1"/>
          </p:cNvSpPr>
          <p:nvPr/>
        </p:nvSpPr>
        <p:spPr bwMode="auto">
          <a:xfrm>
            <a:off x="1474788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79" name="Line 26"/>
          <p:cNvSpPr>
            <a:spLocks noChangeShapeType="1"/>
          </p:cNvSpPr>
          <p:nvPr/>
        </p:nvSpPr>
        <p:spPr bwMode="auto">
          <a:xfrm flipV="1">
            <a:off x="5219700" y="2276475"/>
            <a:ext cx="3311525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0" name="Line 27"/>
          <p:cNvSpPr>
            <a:spLocks noChangeShapeType="1"/>
          </p:cNvSpPr>
          <p:nvPr/>
        </p:nvSpPr>
        <p:spPr bwMode="auto">
          <a:xfrm>
            <a:off x="8531225" y="25654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1" name="AutoShape 28"/>
          <p:cNvSpPr>
            <a:spLocks noChangeArrowheads="1"/>
          </p:cNvSpPr>
          <p:nvPr/>
        </p:nvSpPr>
        <p:spPr bwMode="auto">
          <a:xfrm>
            <a:off x="1762125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82" name="Line 29"/>
          <p:cNvSpPr>
            <a:spLocks noChangeShapeType="1"/>
          </p:cNvSpPr>
          <p:nvPr/>
        </p:nvSpPr>
        <p:spPr bwMode="auto">
          <a:xfrm flipH="1">
            <a:off x="8027988" y="2565400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3" name="AutoShape 30"/>
          <p:cNvSpPr>
            <a:spLocks noChangeArrowheads="1"/>
          </p:cNvSpPr>
          <p:nvPr/>
        </p:nvSpPr>
        <p:spPr bwMode="auto">
          <a:xfrm>
            <a:off x="2049463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84" name="AutoShape 31"/>
          <p:cNvSpPr>
            <a:spLocks noChangeArrowheads="1"/>
          </p:cNvSpPr>
          <p:nvPr/>
        </p:nvSpPr>
        <p:spPr bwMode="auto">
          <a:xfrm>
            <a:off x="2338388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85" name="AutoShape 32"/>
          <p:cNvSpPr>
            <a:spLocks noChangeArrowheads="1"/>
          </p:cNvSpPr>
          <p:nvPr/>
        </p:nvSpPr>
        <p:spPr bwMode="auto">
          <a:xfrm>
            <a:off x="2625725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86" name="AutoShape 33"/>
          <p:cNvSpPr>
            <a:spLocks noChangeArrowheads="1"/>
          </p:cNvSpPr>
          <p:nvPr/>
        </p:nvSpPr>
        <p:spPr bwMode="auto">
          <a:xfrm>
            <a:off x="2914650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87" name="AutoShape 34"/>
          <p:cNvSpPr>
            <a:spLocks noChangeArrowheads="1"/>
          </p:cNvSpPr>
          <p:nvPr/>
        </p:nvSpPr>
        <p:spPr bwMode="auto">
          <a:xfrm>
            <a:off x="3203575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88" name="AutoShape 35"/>
          <p:cNvSpPr>
            <a:spLocks noChangeArrowheads="1"/>
          </p:cNvSpPr>
          <p:nvPr/>
        </p:nvSpPr>
        <p:spPr bwMode="auto">
          <a:xfrm>
            <a:off x="3490913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89" name="AutoShape 36"/>
          <p:cNvSpPr>
            <a:spLocks noChangeArrowheads="1"/>
          </p:cNvSpPr>
          <p:nvPr/>
        </p:nvSpPr>
        <p:spPr bwMode="auto">
          <a:xfrm>
            <a:off x="3778250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90" name="AutoShape 37"/>
          <p:cNvSpPr>
            <a:spLocks noChangeArrowheads="1"/>
          </p:cNvSpPr>
          <p:nvPr/>
        </p:nvSpPr>
        <p:spPr bwMode="auto">
          <a:xfrm>
            <a:off x="4067175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91" name="AutoShape 38"/>
          <p:cNvSpPr>
            <a:spLocks noChangeArrowheads="1"/>
          </p:cNvSpPr>
          <p:nvPr/>
        </p:nvSpPr>
        <p:spPr bwMode="auto">
          <a:xfrm>
            <a:off x="4641850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92" name="AutoShape 40"/>
          <p:cNvSpPr>
            <a:spLocks noChangeArrowheads="1"/>
          </p:cNvSpPr>
          <p:nvPr/>
        </p:nvSpPr>
        <p:spPr bwMode="auto">
          <a:xfrm>
            <a:off x="4859338" y="2565400"/>
            <a:ext cx="3671887" cy="1727200"/>
          </a:xfrm>
          <a:prstGeom prst="parallelogram">
            <a:avLst>
              <a:gd name="adj" fmla="val 19961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93" name="AutoShape 41"/>
          <p:cNvSpPr>
            <a:spLocks noChangeArrowheads="1"/>
          </p:cNvSpPr>
          <p:nvPr/>
        </p:nvSpPr>
        <p:spPr bwMode="auto">
          <a:xfrm>
            <a:off x="4354513" y="4005263"/>
            <a:ext cx="720725" cy="287337"/>
          </a:xfrm>
          <a:prstGeom prst="parallelogram">
            <a:avLst>
              <a:gd name="adj" fmla="val 182420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n-US" sz="800">
              <a:latin typeface="Calibri" pitchFamily="34" charset="0"/>
            </a:endParaRPr>
          </a:p>
        </p:txBody>
      </p:sp>
      <p:sp>
        <p:nvSpPr>
          <p:cNvPr id="19494" name="TextBox 40"/>
          <p:cNvSpPr txBox="1">
            <a:spLocks noChangeArrowheads="1"/>
          </p:cNvSpPr>
          <p:nvPr/>
        </p:nvSpPr>
        <p:spPr bwMode="auto">
          <a:xfrm>
            <a:off x="2246313" y="692150"/>
            <a:ext cx="3621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990000"/>
                </a:solidFill>
              </a:rPr>
              <a:t>Artistic view of the M-M RPC</a:t>
            </a:r>
          </a:p>
        </p:txBody>
      </p:sp>
      <p:sp>
        <p:nvSpPr>
          <p:cNvPr id="19495" name="TextBox 41"/>
          <p:cNvSpPr txBox="1">
            <a:spLocks noChangeArrowheads="1"/>
          </p:cNvSpPr>
          <p:nvPr/>
        </p:nvSpPr>
        <p:spPr bwMode="auto">
          <a:xfrm>
            <a:off x="1619250" y="2276475"/>
            <a:ext cx="1287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PCB sheet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700338" y="2636838"/>
            <a:ext cx="863600" cy="360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97" name="TextBox 44"/>
          <p:cNvSpPr txBox="1">
            <a:spLocks noChangeArrowheads="1"/>
          </p:cNvSpPr>
          <p:nvPr/>
        </p:nvSpPr>
        <p:spPr bwMode="auto">
          <a:xfrm>
            <a:off x="1116013" y="6308725"/>
            <a:ext cx="75072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From these plates RPC were assembled with gaps ether 0.5 or 0.18mm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5805488"/>
            <a:ext cx="6400800" cy="6477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en-US" sz="2000" smtClean="0"/>
              <a:t>Magnified photograph of the inner surface of the M-M- RPC</a:t>
            </a:r>
          </a:p>
        </p:txBody>
      </p:sp>
      <p:pic>
        <p:nvPicPr>
          <p:cNvPr id="20483" name="Picture 2" descr="\\cern.ch\dfs\Users\p\peskov\Documents\The most important documents,Sept 14,2010\Other important documenst, Sep14,2010\New Conference RPC-2012\Tv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320675"/>
            <a:ext cx="691356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580063" y="1125538"/>
            <a:ext cx="2301875" cy="935037"/>
          </a:xfrm>
        </p:spPr>
        <p:txBody>
          <a:bodyPr/>
          <a:lstStyle/>
          <a:p>
            <a:pPr eaLnBrk="1" hangingPunct="1"/>
            <a:r>
              <a:rPr lang="en-US" sz="1600" smtClean="0"/>
              <a:t>Resistive strips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587500" y="5229225"/>
            <a:ext cx="2263775" cy="409575"/>
          </a:xfrm>
        </p:spPr>
        <p:txBody>
          <a:bodyPr/>
          <a:lstStyle/>
          <a:p>
            <a:pPr marL="0" indent="0" eaLnBrk="1" hangingPunct="1">
              <a:lnSpc>
                <a:spcPct val="60000"/>
              </a:lnSpc>
              <a:buFontTx/>
              <a:buNone/>
            </a:pPr>
            <a:r>
              <a:rPr lang="en-US" sz="1600" smtClean="0"/>
              <a:t>Readout strips</a:t>
            </a:r>
          </a:p>
          <a:p>
            <a:pPr marL="0" indent="0" eaLnBrk="1" hangingPunct="1">
              <a:lnSpc>
                <a:spcPct val="60000"/>
              </a:lnSpc>
              <a:buFontTx/>
              <a:buNone/>
            </a:pPr>
            <a:r>
              <a:rPr lang="en-US" sz="1600" smtClean="0"/>
              <a:t>located below the resistive strips</a:t>
            </a:r>
          </a:p>
        </p:txBody>
      </p:sp>
      <p:pic>
        <p:nvPicPr>
          <p:cNvPr id="21507" name="Picture 2" descr="\\cern.ch\dfs\Users\p\peskov\Documents\The most important documents,Sept 14,2010\Other important documenst, Sep14,2010\New Conference RPC-2012\Tv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76250"/>
            <a:ext cx="4376738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 descr="\\cern.ch\dfs\Users\p\peskov\Documents\The most important documents,Sept 14,2010\Other important documenst, Sep14,2010\New Conference RPC-2012\Tv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3097213"/>
            <a:ext cx="4392613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Line 6"/>
          <p:cNvSpPr>
            <a:spLocks noChangeShapeType="1"/>
          </p:cNvSpPr>
          <p:nvPr/>
        </p:nvSpPr>
        <p:spPr bwMode="auto">
          <a:xfrm flipV="1">
            <a:off x="3059113" y="4797425"/>
            <a:ext cx="9366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 flipV="1">
            <a:off x="3276600" y="5157788"/>
            <a:ext cx="7191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1" name="Line 8"/>
          <p:cNvSpPr>
            <a:spLocks noChangeShapeType="1"/>
          </p:cNvSpPr>
          <p:nvPr/>
        </p:nvSpPr>
        <p:spPr bwMode="auto">
          <a:xfrm flipH="1" flipV="1">
            <a:off x="4716463" y="1484313"/>
            <a:ext cx="10080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2" name="Line 9"/>
          <p:cNvSpPr>
            <a:spLocks noChangeShapeType="1"/>
          </p:cNvSpPr>
          <p:nvPr/>
        </p:nvSpPr>
        <p:spPr bwMode="auto">
          <a:xfrm flipH="1">
            <a:off x="4787900" y="1700213"/>
            <a:ext cx="1008063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712</Words>
  <Application>Microsoft Office PowerPoint</Application>
  <PresentationFormat>On-screen Show (4:3)</PresentationFormat>
  <Paragraphs>150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Feuille de calcul</vt:lpstr>
      <vt:lpstr>Graphique</vt:lpstr>
      <vt:lpstr>The design and preliminary tests of microstrip-microgap RPC (M-M-RPC)</vt:lpstr>
      <vt:lpstr>There are some experimental conditions which require detection of particles or gammas with high position and time resolutions </vt:lpstr>
      <vt:lpstr>1. Detector design</vt:lpstr>
      <vt:lpstr>Slide 4</vt:lpstr>
      <vt:lpstr>Slide 5</vt:lpstr>
      <vt:lpstr>This plate is in fact a reproduction of the resistive MICROMEGAS anode board</vt:lpstr>
      <vt:lpstr>Slide 7</vt:lpstr>
      <vt:lpstr>Slide 8</vt:lpstr>
      <vt:lpstr>Resistive strips</vt:lpstr>
      <vt:lpstr>An option with pillars</vt:lpstr>
      <vt:lpstr> A fundamental different  between “classical “ RPC and M-M- RPC </vt:lpstr>
      <vt:lpstr>2. Experimental setup</vt:lpstr>
      <vt:lpstr>Slide 13</vt:lpstr>
      <vt:lpstr>3. First results</vt:lpstr>
      <vt:lpstr>3.1. Gain measurements</vt:lpstr>
      <vt:lpstr>Gain estimation in detectors with a cathode mesh:</vt:lpstr>
      <vt:lpstr>Gain estimation in an RPC geometry:</vt:lpstr>
      <vt:lpstr>Slide 18</vt:lpstr>
      <vt:lpstr>R-R-RPC with spacers in corners</vt:lpstr>
      <vt:lpstr>The highest gains were  obtained among all  resistive micropattern detectors</vt:lpstr>
      <vt:lpstr>3.2.Charge profile measurements</vt:lpstr>
      <vt:lpstr>Slide 22</vt:lpstr>
      <vt:lpstr>Preliminary: R-R-RPC with pillars</vt:lpstr>
      <vt:lpstr>Conclusions:</vt:lpstr>
      <vt:lpstr>Slide 25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design and preliminary tests of microstrip-microgap RPC</dc:title>
  <dc:creator>peskov</dc:creator>
  <cp:lastModifiedBy>peskov</cp:lastModifiedBy>
  <cp:revision>81</cp:revision>
  <dcterms:created xsi:type="dcterms:W3CDTF">2012-02-14T10:53:31Z</dcterms:created>
  <dcterms:modified xsi:type="dcterms:W3CDTF">2012-02-21T07:51:41Z</dcterms:modified>
</cp:coreProperties>
</file>