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86" r:id="rId6"/>
    <p:sldId id="260" r:id="rId7"/>
    <p:sldId id="292" r:id="rId8"/>
    <p:sldId id="261" r:id="rId9"/>
    <p:sldId id="262" r:id="rId10"/>
    <p:sldId id="263" r:id="rId11"/>
    <p:sldId id="264" r:id="rId12"/>
    <p:sldId id="290" r:id="rId13"/>
    <p:sldId id="265" r:id="rId14"/>
    <p:sldId id="267" r:id="rId15"/>
    <p:sldId id="268" r:id="rId16"/>
    <p:sldId id="272" r:id="rId17"/>
    <p:sldId id="273" r:id="rId18"/>
    <p:sldId id="291" r:id="rId19"/>
    <p:sldId id="269" r:id="rId20"/>
    <p:sldId id="270" r:id="rId21"/>
    <p:sldId id="279" r:id="rId22"/>
    <p:sldId id="280" r:id="rId23"/>
    <p:sldId id="281" r:id="rId24"/>
    <p:sldId id="287" r:id="rId25"/>
    <p:sldId id="288" r:id="rId26"/>
    <p:sldId id="289" r:id="rId27"/>
    <p:sldId id="278" r:id="rId28"/>
    <p:sldId id="271" r:id="rId29"/>
    <p:sldId id="274" r:id="rId30"/>
    <p:sldId id="276" r:id="rId31"/>
    <p:sldId id="27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499"/>
    <a:srgbClr val="4F81BD"/>
    <a:srgbClr val="FCF9C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9EB0E-5584-4FE9-8EA2-264F4BDB2431}" type="datetimeFigureOut">
              <a:rPr lang="en-US" smtClean="0"/>
              <a:pPr/>
              <a:t>21 Feb 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D4521-3C51-4B2B-A5DC-AC374F07E7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557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07504" y="116632"/>
            <a:ext cx="1817372" cy="720080"/>
            <a:chOff x="107504" y="116632"/>
            <a:chExt cx="1817372" cy="720080"/>
          </a:xfrm>
        </p:grpSpPr>
        <p:pic>
          <p:nvPicPr>
            <p:cNvPr id="5123" name="Picture 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7504" y="129234"/>
              <a:ext cx="1817372" cy="707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323528" y="116632"/>
              <a:ext cx="1584176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192688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356350"/>
            <a:ext cx="3312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17F77-04E1-4090-A5B0-36EBDBFF01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00764" y="236179"/>
            <a:ext cx="1063724" cy="46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3049340"/>
          </a:xfrm>
        </p:spPr>
        <p:txBody>
          <a:bodyPr>
            <a:normAutofit/>
          </a:bodyPr>
          <a:lstStyle/>
          <a:p>
            <a:r>
              <a:rPr lang="en-US" dirty="0" smtClean="0"/>
              <a:t>Development of </a:t>
            </a:r>
            <a:br>
              <a:rPr lang="en-US" dirty="0" smtClean="0"/>
            </a:br>
            <a:r>
              <a:rPr lang="en-US" dirty="0" err="1" smtClean="0"/>
              <a:t>GridPix</a:t>
            </a:r>
            <a:r>
              <a:rPr lang="en-US" dirty="0" smtClean="0"/>
              <a:t> Detector</a:t>
            </a:r>
            <a:br>
              <a:rPr lang="en-US" dirty="0" smtClean="0"/>
            </a:br>
            <a:r>
              <a:rPr lang="en-US" dirty="0" smtClean="0"/>
              <a:t>for Dual Phase Noble Gas</a:t>
            </a:r>
            <a:br>
              <a:rPr lang="en-US" dirty="0" smtClean="0"/>
            </a:br>
            <a:r>
              <a:rPr lang="en-US" dirty="0" smtClean="0"/>
              <a:t>Time Projection Chambers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0696"/>
            <a:ext cx="6400800" cy="1752600"/>
          </a:xfrm>
        </p:spPr>
        <p:txBody>
          <a:bodyPr/>
          <a:lstStyle/>
          <a:p>
            <a:r>
              <a:rPr lang="nl-NL" u="sng" dirty="0" smtClean="0">
                <a:solidFill>
                  <a:srgbClr val="FF0000"/>
                </a:solidFill>
              </a:rPr>
              <a:t>M. Alfonsi</a:t>
            </a:r>
            <a:r>
              <a:rPr lang="nl-NL" dirty="0" smtClean="0"/>
              <a:t>, N. van Bakel, M. P. Decowski, H. van der Graaf, G. Hemink, R. Schön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192688" cy="1512168"/>
          </a:xfrm>
        </p:spPr>
        <p:txBody>
          <a:bodyPr>
            <a:normAutofit/>
          </a:bodyPr>
          <a:lstStyle/>
          <a:p>
            <a:r>
              <a:rPr lang="en-US" dirty="0" smtClean="0"/>
              <a:t>Reference mixture: </a:t>
            </a:r>
            <a:r>
              <a:rPr lang="en-US" dirty="0" err="1" smtClean="0"/>
              <a:t>Ar</a:t>
            </a:r>
            <a:r>
              <a:rPr lang="en-US" dirty="0" smtClean="0"/>
              <a:t>/</a:t>
            </a:r>
            <a:r>
              <a:rPr lang="en-US" dirty="0" err="1" smtClean="0"/>
              <a:t>isobutane</a:t>
            </a:r>
            <a:r>
              <a:rPr lang="en-US" dirty="0" smtClean="0"/>
              <a:t> 90/10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984" y="1732602"/>
            <a:ext cx="4046984" cy="27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6765" y="3429000"/>
            <a:ext cx="411973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7"/>
          <p:cNvSpPr txBox="1">
            <a:spLocks/>
          </p:cNvSpPr>
          <p:nvPr/>
        </p:nvSpPr>
        <p:spPr>
          <a:xfrm>
            <a:off x="179512" y="4509120"/>
            <a:ext cx="4464496" cy="15841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electron efficiency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primaries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detected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primaries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reported in literature</a:t>
            </a:r>
          </a:p>
        </p:txBody>
      </p:sp>
      <p:sp>
        <p:nvSpPr>
          <p:cNvPr id="15" name="Content Placeholder 7"/>
          <p:cNvSpPr txBox="1">
            <a:spLocks/>
          </p:cNvSpPr>
          <p:nvPr/>
        </p:nvSpPr>
        <p:spPr>
          <a:xfrm>
            <a:off x="5292080" y="1844824"/>
            <a:ext cx="3384376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measured from the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 collected on the grid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comparing it with a calibration pulse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44" y="5445224"/>
            <a:ext cx="38884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18185" y="4345359"/>
            <a:ext cx="4507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8185" y="5085184"/>
            <a:ext cx="4507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400" b="1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 without quenchers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0" y="3212976"/>
            <a:ext cx="4239189" cy="299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7"/>
          <p:cNvSpPr txBox="1">
            <a:spLocks/>
          </p:cNvSpPr>
          <p:nvPr/>
        </p:nvSpPr>
        <p:spPr>
          <a:xfrm>
            <a:off x="251520" y="1268760"/>
            <a:ext cx="4032448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 quenchers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sparking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begins already at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voltages. The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achievable gain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extrapolated to be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around 100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 without quenchers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0" y="3212976"/>
            <a:ext cx="4239189" cy="299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7"/>
          <p:cNvSpPr txBox="1">
            <a:spLocks/>
          </p:cNvSpPr>
          <p:nvPr/>
        </p:nvSpPr>
        <p:spPr>
          <a:xfrm>
            <a:off x="251520" y="1268760"/>
            <a:ext cx="4032448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 quenchers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sparking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begins already at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moderate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voltages. The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achievable gain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extrapolated to be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around 100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4644008" y="4581128"/>
            <a:ext cx="4248472" cy="17281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pure (1 ppm level)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rgon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signal on the grid is too low to trigger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events are shown using long integration window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2289" name="Picture 1" descr="E:\Nikhef\Presentation Darwin\matteo1\event_6_0.ep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17965" y="1392410"/>
            <a:ext cx="4244030" cy="3116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@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3008" y="2484670"/>
            <a:ext cx="3182888" cy="386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566426" y="3419225"/>
            <a:ext cx="3159083" cy="286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300192" y="1556792"/>
            <a:ext cx="2403605" cy="360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7"/>
          <p:cNvSpPr txBox="1">
            <a:spLocks/>
          </p:cNvSpPr>
          <p:nvPr/>
        </p:nvSpPr>
        <p:spPr>
          <a:xfrm>
            <a:off x="251520" y="1268760"/>
            <a:ext cx="5400600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79388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collaboration with the ETH Zurich:</a:t>
            </a:r>
          </a:p>
          <a:p>
            <a:pPr marL="179388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gaseous warm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cold 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argon TPC.</a:t>
            </a:r>
          </a:p>
          <a:p>
            <a:pPr marL="179388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 phase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argon</a:t>
            </a:r>
            <a:r>
              <a:rPr lang="en-US" sz="24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TPC.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temperature 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0081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79388" indent="-179388"/>
            <a:r>
              <a:rPr lang="en-US" dirty="0" smtClean="0"/>
              <a:t> CERN results confirm the observations @ </a:t>
            </a:r>
            <a:r>
              <a:rPr lang="en-US" dirty="0" err="1" smtClean="0"/>
              <a:t>Nikhef</a:t>
            </a:r>
            <a:endParaRPr lang="en-US" dirty="0" smtClean="0"/>
          </a:p>
          <a:p>
            <a:pPr marL="179388" indent="-179388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PMT allows to trigger and select single events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10247" name="Picture 7" descr="E:\Nikhef\Presentation Darwin\matteo1\EvID273_374V_325V_100u_2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14" y="2476894"/>
            <a:ext cx="4461786" cy="3344372"/>
          </a:xfrm>
          <a:prstGeom prst="rect">
            <a:avLst/>
          </a:prstGeom>
          <a:noFill/>
        </p:spPr>
      </p:pic>
      <p:pic>
        <p:nvPicPr>
          <p:cNvPr id="10248" name="Picture 8" descr="E:\Nikhef\Presentation Darwin\matteo1\EvID4315_374V_325V_100u_2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32190"/>
            <a:ext cx="4347360" cy="338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argon gas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244280" cy="1252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amplification of the </a:t>
            </a:r>
            <a:r>
              <a:rPr lang="en-US" sz="2400" dirty="0" err="1" smtClean="0"/>
              <a:t>GridPix</a:t>
            </a:r>
            <a:r>
              <a:rPr lang="en-US" sz="2400" dirty="0" smtClean="0"/>
              <a:t> can be verified in the light detected by PMT.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Alfonsi</a:t>
            </a:r>
            <a:r>
              <a:rPr lang="en-US" dirty="0" smtClean="0"/>
              <a:t> (</a:t>
            </a:r>
            <a:r>
              <a:rPr lang="en-US" dirty="0" err="1" smtClean="0"/>
              <a:t>Nikhef</a:t>
            </a:r>
            <a:r>
              <a:rPr lang="en-US" dirty="0" smtClean="0"/>
              <a:t>) - RD51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068960"/>
            <a:ext cx="410358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308315" y="1340768"/>
            <a:ext cx="3918858" cy="4968552"/>
            <a:chOff x="308315" y="1340768"/>
            <a:chExt cx="3918858" cy="4968552"/>
          </a:xfrm>
        </p:grpSpPr>
        <p:pic>
          <p:nvPicPr>
            <p:cNvPr id="8" name="Picture 3" descr="E:\Nikhef\Presentation Darwin\Darwin Meeting\pictures\dualphase.png"/>
            <p:cNvPicPr>
              <a:picLocks noChangeAspect="1" noChangeArrowheads="1"/>
            </p:cNvPicPr>
            <p:nvPr/>
          </p:nvPicPr>
          <p:blipFill>
            <a:blip r:embed="rId3" cstate="print"/>
            <a:srcRect l="4141" t="11183" r="2839" b="5377"/>
            <a:stretch>
              <a:fillRect/>
            </a:stretch>
          </p:blipFill>
          <p:spPr bwMode="auto">
            <a:xfrm>
              <a:off x="308315" y="1340768"/>
              <a:ext cx="3918858" cy="4968552"/>
            </a:xfrm>
            <a:prstGeom prst="rect">
              <a:avLst/>
            </a:prstGeom>
            <a:noFill/>
          </p:spPr>
        </p:pic>
        <p:pic>
          <p:nvPicPr>
            <p:cNvPr id="9" name="Picture 3" descr="E:\Nikhef\Presentation Darwin\Darwin Meeting\pictures\dualphase.png"/>
            <p:cNvPicPr>
              <a:picLocks noChangeAspect="1" noChangeArrowheads="1"/>
            </p:cNvPicPr>
            <p:nvPr/>
          </p:nvPicPr>
          <p:blipFill>
            <a:blip r:embed="rId4" cstate="print"/>
            <a:srcRect l="14628" t="17567" r="12123" b="74941"/>
            <a:stretch>
              <a:fillRect/>
            </a:stretch>
          </p:blipFill>
          <p:spPr bwMode="auto">
            <a:xfrm>
              <a:off x="755576" y="1541165"/>
              <a:ext cx="3096344" cy="447675"/>
            </a:xfrm>
            <a:prstGeom prst="rect">
              <a:avLst/>
            </a:prstGeom>
            <a:noFill/>
          </p:spPr>
        </p:pic>
      </p:grpSp>
      <p:sp>
        <p:nvSpPr>
          <p:cNvPr id="20" name="TextBox 19"/>
          <p:cNvSpPr txBox="1"/>
          <p:nvPr/>
        </p:nvSpPr>
        <p:spPr>
          <a:xfrm rot="16200000">
            <a:off x="3565802" y="4343267"/>
            <a:ext cx="25447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Average waveform (A.U.)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urved Up Arrow 18"/>
          <p:cNvSpPr/>
          <p:nvPr/>
        </p:nvSpPr>
        <p:spPr>
          <a:xfrm rot="1530644">
            <a:off x="1213371" y="3794092"/>
            <a:ext cx="6270725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 rot="296869">
            <a:off x="2018461" y="4743965"/>
            <a:ext cx="3816424" cy="9361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argon gas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392" y="1085256"/>
            <a:ext cx="7511216" cy="522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rved Left Arrow 7"/>
          <p:cNvSpPr/>
          <p:nvPr/>
        </p:nvSpPr>
        <p:spPr>
          <a:xfrm>
            <a:off x="8172400" y="3212976"/>
            <a:ext cx="432048" cy="8640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907704" y="1052736"/>
            <a:ext cx="100811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52120" y="1052736"/>
            <a:ext cx="100811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835696" y="3645024"/>
            <a:ext cx="100811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652120" y="3645024"/>
            <a:ext cx="100811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75856" y="4293096"/>
            <a:ext cx="36004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92280" y="1772816"/>
            <a:ext cx="36004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092280" y="4437112"/>
            <a:ext cx="36004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31457" y="2243918"/>
            <a:ext cx="25447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Average waveform (A.U.)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20340" y="4811699"/>
            <a:ext cx="25447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Average waveform (A.U.)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584967" y="2243919"/>
            <a:ext cx="25447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Average waveform (A.U.)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3584967" y="4824333"/>
            <a:ext cx="254478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Average waveform (A.U.)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rved Right Arrow 6"/>
          <p:cNvSpPr/>
          <p:nvPr/>
        </p:nvSpPr>
        <p:spPr>
          <a:xfrm>
            <a:off x="467544" y="3284984"/>
            <a:ext cx="432048" cy="7200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9158192">
            <a:off x="4283968" y="357301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336704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Towards dual phase 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381642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61950" indent="-361950"/>
            <a:r>
              <a:rPr lang="en-US" dirty="0" smtClean="0"/>
              <a:t>In a cold gas environment the </a:t>
            </a:r>
            <a:r>
              <a:rPr lang="en-US" dirty="0" smtClean="0">
                <a:solidFill>
                  <a:srgbClr val="FF0000"/>
                </a:solidFill>
              </a:rPr>
              <a:t>higher gas density </a:t>
            </a:r>
            <a:r>
              <a:rPr lang="en-US" dirty="0" smtClean="0"/>
              <a:t>(almost 3 times) requires </a:t>
            </a:r>
            <a:r>
              <a:rPr lang="en-US" dirty="0" smtClean="0">
                <a:solidFill>
                  <a:srgbClr val="FF0000"/>
                </a:solidFill>
              </a:rPr>
              <a:t>higher grid voltages </a:t>
            </a:r>
            <a:r>
              <a:rPr lang="en-US" dirty="0" smtClean="0"/>
              <a:t>to achieve the </a:t>
            </a:r>
            <a:r>
              <a:rPr lang="en-US" dirty="0" smtClean="0">
                <a:solidFill>
                  <a:srgbClr val="FF0000"/>
                </a:solidFill>
              </a:rPr>
              <a:t>same gain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336704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Towards dual phase argon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381642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61950" indent="-361950"/>
            <a:r>
              <a:rPr lang="en-US" dirty="0" smtClean="0"/>
              <a:t>In a cold gas environment the </a:t>
            </a:r>
            <a:r>
              <a:rPr lang="en-US" dirty="0" smtClean="0">
                <a:solidFill>
                  <a:srgbClr val="FF0000"/>
                </a:solidFill>
              </a:rPr>
              <a:t>higher gas density </a:t>
            </a:r>
            <a:r>
              <a:rPr lang="en-US" dirty="0" smtClean="0"/>
              <a:t>(almost 3 times) requires </a:t>
            </a:r>
            <a:r>
              <a:rPr lang="en-US" dirty="0" smtClean="0">
                <a:solidFill>
                  <a:srgbClr val="FF0000"/>
                </a:solidFill>
              </a:rPr>
              <a:t>higher grid voltages </a:t>
            </a:r>
            <a:r>
              <a:rPr lang="en-US" dirty="0" smtClean="0"/>
              <a:t>to achieve the </a:t>
            </a:r>
            <a:r>
              <a:rPr lang="en-US" dirty="0" smtClean="0">
                <a:solidFill>
                  <a:srgbClr val="FF0000"/>
                </a:solidFill>
              </a:rPr>
              <a:t>same gain</a:t>
            </a:r>
            <a:r>
              <a:rPr lang="en-US" dirty="0" smtClean="0"/>
              <a:t>.</a:t>
            </a:r>
          </a:p>
          <a:p>
            <a:pPr marL="180975" indent="-180975"/>
            <a:endParaRPr lang="en-US" sz="1400" dirty="0" smtClean="0"/>
          </a:p>
          <a:p>
            <a:pPr marL="361950" indent="-361950"/>
            <a:r>
              <a:rPr lang="en-US" dirty="0" smtClean="0"/>
              <a:t>Before going to dual phase argon, we pushed the detector beyond specification. Unfortunately a spark damaged the threshold circuitry of the chip.</a:t>
            </a:r>
          </a:p>
          <a:p>
            <a:pPr marL="180975" indent="-180975"/>
            <a:endParaRPr lang="en-US" sz="1400" dirty="0"/>
          </a:p>
          <a:p>
            <a:pPr marL="361950" indent="-361950"/>
            <a:r>
              <a:rPr lang="en-US" dirty="0" smtClean="0"/>
              <a:t>Hereafter we filled the TPC with liquid argon: the detector still sustained the high voltage, but when we warmed up and opened the vessel…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Damaged </a:t>
            </a:r>
            <a:r>
              <a:rPr lang="en-US" dirty="0"/>
              <a:t>g</a:t>
            </a:r>
            <a:r>
              <a:rPr lang="en-US" dirty="0" smtClean="0"/>
              <a:t>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608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… the grid showed wrinkles and ruptures in several spots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reason of the damage</a:t>
            </a:r>
            <a:r>
              <a:rPr lang="en-US" dirty="0" smtClean="0"/>
              <a:t> cannot easily be inferred (during the warm up? the liquid argon boiling during filling? even before?)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496" y="1772816"/>
            <a:ext cx="6146848" cy="283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GridPix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5192" y="1412776"/>
            <a:ext cx="8507288" cy="43924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 The </a:t>
            </a:r>
            <a:r>
              <a:rPr lang="en-US" sz="2400" dirty="0" err="1" smtClean="0"/>
              <a:t>GridPix</a:t>
            </a:r>
            <a:r>
              <a:rPr lang="en-US" sz="2400" dirty="0" smtClean="0"/>
              <a:t> is a </a:t>
            </a:r>
            <a:r>
              <a:rPr lang="en-US" sz="2400" i="1" dirty="0" smtClean="0">
                <a:solidFill>
                  <a:srgbClr val="FF0000"/>
                </a:solidFill>
              </a:rPr>
              <a:t>Micro-Pattern Gaseous Detector</a:t>
            </a:r>
            <a:r>
              <a:rPr lang="en-US" sz="2400" dirty="0" smtClean="0"/>
              <a:t> made of an aluminum mesh </a:t>
            </a:r>
            <a:r>
              <a:rPr lang="en-US" sz="2400" i="1" dirty="0" smtClean="0"/>
              <a:t>(grid) </a:t>
            </a:r>
            <a:r>
              <a:rPr lang="en-US" sz="2400" dirty="0" smtClean="0"/>
              <a:t>built over a </a:t>
            </a:r>
            <a:r>
              <a:rPr lang="en-US" sz="2400" i="1" dirty="0" err="1" smtClean="0">
                <a:solidFill>
                  <a:srgbClr val="FF0000"/>
                </a:solidFill>
              </a:rPr>
              <a:t>Timepix</a:t>
            </a:r>
            <a:r>
              <a:rPr lang="en-US" sz="2400" dirty="0" smtClean="0"/>
              <a:t>, a </a:t>
            </a:r>
            <a:r>
              <a:rPr lang="en-US" sz="2400" dirty="0" err="1" smtClean="0"/>
              <a:t>pixelated</a:t>
            </a:r>
            <a:r>
              <a:rPr lang="en-US" sz="2400" dirty="0" smtClean="0"/>
              <a:t> CMOS chip.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6056" y="2868990"/>
            <a:ext cx="3713795" cy="279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95536" y="2372453"/>
            <a:ext cx="4572000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amplification </a:t>
            </a:r>
            <a:r>
              <a: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produced in the 50 µm gap between the grid and the 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chip.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 provides readout with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matrix of 256 x 256 pixels</a:t>
            </a:r>
            <a:r>
              <a:rPr 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55 µm 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pitch.</a:t>
            </a:r>
            <a:b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thin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resistive layer </a:t>
            </a:r>
            <a:r>
              <a:rPr lang="en-US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protects the chip against discharges.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25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spcBef>
                <a:spcPts val="600"/>
              </a:spcBef>
            </a:pPr>
            <a:endParaRPr lang="en-US" sz="800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technology in the current status </a:t>
            </a:r>
            <a:r>
              <a:rPr lang="en-US" dirty="0" smtClean="0"/>
              <a:t>does not fulfill the requirements. On the other hand, nanotechnology employed in production gives many possibilities.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 materials composing the device can be chosen and should have </a:t>
            </a:r>
            <a:r>
              <a:rPr lang="en-US" dirty="0" smtClean="0">
                <a:solidFill>
                  <a:srgbClr val="FF0000"/>
                </a:solidFill>
              </a:rPr>
              <a:t>similar thermal expansion properties</a:t>
            </a:r>
            <a:r>
              <a:rPr lang="en-US" dirty="0" smtClean="0"/>
              <a:t>.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Different geometry can help to reduce spark probability.</a:t>
            </a:r>
            <a:br>
              <a:rPr lang="en-US" dirty="0" smtClean="0"/>
            </a:br>
            <a:r>
              <a:rPr lang="en-US" dirty="0" smtClean="0"/>
              <a:t>In literature</a:t>
            </a:r>
            <a:r>
              <a:rPr lang="en-US" dirty="0"/>
              <a:t> </a:t>
            </a:r>
            <a:r>
              <a:rPr lang="en-US" dirty="0" smtClean="0"/>
              <a:t>you find: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Closed geometries to limit photon propagation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Resistive electrodes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full ceramics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5482952" cy="40324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Recently efforts are on-going towards full ceramics devices:</a:t>
            </a:r>
          </a:p>
          <a:p>
            <a:pPr lvl="1"/>
            <a:r>
              <a:rPr lang="en-US" sz="2400" dirty="0" smtClean="0"/>
              <a:t>SiO2 as insulator</a:t>
            </a:r>
          </a:p>
          <a:p>
            <a:pPr lvl="1"/>
            <a:r>
              <a:rPr lang="en-US" sz="2400" dirty="0" err="1" smtClean="0"/>
              <a:t>SiRN</a:t>
            </a:r>
            <a:r>
              <a:rPr lang="en-US" sz="2400" dirty="0" smtClean="0"/>
              <a:t> is the resistive material already employed in the protection layer</a:t>
            </a:r>
          </a:p>
          <a:p>
            <a:pPr lvl="1"/>
            <a:endParaRPr lang="en-US" sz="2800" dirty="0" smtClean="0"/>
          </a:p>
          <a:p>
            <a:r>
              <a:rPr lang="en-US" dirty="0" smtClean="0"/>
              <a:t>Matching</a:t>
            </a:r>
            <a:r>
              <a:rPr lang="en-US" dirty="0" smtClean="0">
                <a:solidFill>
                  <a:srgbClr val="FF0000"/>
                </a:solidFill>
              </a:rPr>
              <a:t> thermal expansion properties </a:t>
            </a:r>
          </a:p>
          <a:p>
            <a:r>
              <a:rPr lang="en-US" dirty="0" smtClean="0"/>
              <a:t>Interesting also for </a:t>
            </a:r>
            <a:r>
              <a:rPr lang="en-US" dirty="0" smtClean="0">
                <a:solidFill>
                  <a:srgbClr val="FF0000"/>
                </a:solidFill>
              </a:rPr>
              <a:t>outgassing properties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radiopurity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40768"/>
            <a:ext cx="262890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45224"/>
            <a:ext cx="65817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754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malfonsi\Documents\gemgriddriftline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4"/>
          <a:stretch/>
        </p:blipFill>
        <p:spPr bwMode="auto">
          <a:xfrm>
            <a:off x="5866518" y="2915957"/>
            <a:ext cx="3241986" cy="346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geometries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5409318" cy="43204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9875" indent="-269875">
              <a:spcBef>
                <a:spcPts val="1800"/>
              </a:spcBef>
            </a:pPr>
            <a:r>
              <a:rPr lang="en-US" dirty="0" smtClean="0"/>
              <a:t>First test on </a:t>
            </a:r>
            <a:r>
              <a:rPr lang="en-US" dirty="0" smtClean="0">
                <a:solidFill>
                  <a:srgbClr val="FF0000"/>
                </a:solidFill>
              </a:rPr>
              <a:t>old “</a:t>
            </a:r>
            <a:r>
              <a:rPr lang="en-US" dirty="0" err="1" smtClean="0">
                <a:solidFill>
                  <a:srgbClr val="FF0000"/>
                </a:solidFill>
              </a:rPr>
              <a:t>GEMGrid</a:t>
            </a:r>
            <a:r>
              <a:rPr lang="en-US" dirty="0" smtClean="0">
                <a:solidFill>
                  <a:srgbClr val="FF0000"/>
                </a:solidFill>
              </a:rPr>
              <a:t>” </a:t>
            </a:r>
            <a:r>
              <a:rPr lang="en-US" dirty="0" smtClean="0"/>
              <a:t>prototypes (no </a:t>
            </a:r>
            <a:r>
              <a:rPr lang="en-US" dirty="0" err="1" smtClean="0"/>
              <a:t>Timepix</a:t>
            </a:r>
            <a:r>
              <a:rPr lang="en-US" dirty="0" smtClean="0"/>
              <a:t> – aluminum anode)</a:t>
            </a:r>
          </a:p>
          <a:p>
            <a:pPr marL="612775" lvl="1" indent="-342900">
              <a:spcBef>
                <a:spcPts val="1800"/>
              </a:spcBef>
              <a:buFont typeface="Calibri" pitchFamily="34" charset="0"/>
              <a:buChar char="→"/>
            </a:pPr>
            <a:r>
              <a:rPr lang="en-US" sz="2400" dirty="0" smtClean="0"/>
              <a:t>Too</a:t>
            </a:r>
            <a:r>
              <a:rPr lang="en-US" sz="2400" dirty="0" smtClean="0">
                <a:solidFill>
                  <a:srgbClr val="FF0000"/>
                </a:solidFill>
              </a:rPr>
              <a:t> small gain </a:t>
            </a:r>
            <a:r>
              <a:rPr lang="en-US" sz="2400" dirty="0" smtClean="0"/>
              <a:t>even with quenchers: </a:t>
            </a:r>
            <a:r>
              <a:rPr lang="en-US" sz="2400" i="1" dirty="0" smtClean="0">
                <a:solidFill>
                  <a:srgbClr val="FF0000"/>
                </a:solidFill>
              </a:rPr>
              <a:t>small holes constrained avalanche?</a:t>
            </a:r>
          </a:p>
          <a:p>
            <a:pPr marL="269875" indent="-269875">
              <a:spcBef>
                <a:spcPts val="1800"/>
              </a:spcBef>
            </a:pPr>
            <a:r>
              <a:rPr lang="en-US" dirty="0" smtClean="0"/>
              <a:t>Test planned with a GEM placed very close to a </a:t>
            </a:r>
            <a:r>
              <a:rPr lang="en-US" dirty="0" err="1" smtClean="0"/>
              <a:t>Timepix</a:t>
            </a:r>
            <a:r>
              <a:rPr lang="en-US" dirty="0" smtClean="0"/>
              <a:t>.</a:t>
            </a:r>
          </a:p>
          <a:p>
            <a:pPr marL="269875" indent="-269875">
              <a:spcBef>
                <a:spcPts val="1800"/>
              </a:spcBef>
            </a:pPr>
            <a:r>
              <a:rPr lang="en-US" dirty="0" smtClean="0"/>
              <a:t>R&amp;D on ceramics </a:t>
            </a:r>
            <a:r>
              <a:rPr lang="en-US" dirty="0" err="1" smtClean="0"/>
              <a:t>GridPix</a:t>
            </a:r>
            <a:r>
              <a:rPr lang="en-US" dirty="0" smtClean="0"/>
              <a:t> can produce </a:t>
            </a:r>
            <a:r>
              <a:rPr lang="en-US" dirty="0" err="1" smtClean="0"/>
              <a:t>GEMGrids</a:t>
            </a:r>
            <a:r>
              <a:rPr lang="en-US" dirty="0" smtClean="0"/>
              <a:t> as side product</a:t>
            </a:r>
            <a:br>
              <a:rPr lang="en-US" dirty="0" smtClean="0"/>
            </a:br>
            <a:r>
              <a:rPr lang="en-US" dirty="0" smtClean="0"/>
              <a:t>(stop SiO</a:t>
            </a:r>
            <a:r>
              <a:rPr lang="en-US" baseline="-25000" dirty="0" smtClean="0"/>
              <a:t>2</a:t>
            </a:r>
            <a:r>
              <a:rPr lang="en-US" dirty="0" smtClean="0"/>
              <a:t> etching earlier)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24744"/>
            <a:ext cx="2664296" cy="199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80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484784"/>
            <a:ext cx="5256584" cy="1800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 resistive grid can limit the charge available for a spark to </a:t>
            </a:r>
            <a:r>
              <a:rPr lang="en-US" dirty="0" smtClean="0">
                <a:solidFill>
                  <a:srgbClr val="FF0000"/>
                </a:solidFill>
              </a:rPr>
              <a:t>only one cell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An </a:t>
            </a:r>
            <a:r>
              <a:rPr lang="en-US" dirty="0" smtClean="0">
                <a:solidFill>
                  <a:srgbClr val="FF0000"/>
                </a:solidFill>
              </a:rPr>
              <a:t>embedded conductive network </a:t>
            </a:r>
            <a:r>
              <a:rPr lang="en-US" dirty="0" smtClean="0"/>
              <a:t>can distribute voltage uniformly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9315"/>
            <a:ext cx="2914650" cy="30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rved Up Arrow 7"/>
          <p:cNvSpPr/>
          <p:nvPr/>
        </p:nvSpPr>
        <p:spPr>
          <a:xfrm rot="9876892">
            <a:off x="1786165" y="1446917"/>
            <a:ext cx="1944216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10200557">
            <a:off x="2217246" y="2736863"/>
            <a:ext cx="1609437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42317" y="3501008"/>
            <a:ext cx="279012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corona, 20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radius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0.01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fF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10000 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@ 300V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923928" y="3501008"/>
            <a:ext cx="1440160" cy="1368152"/>
            <a:chOff x="3923928" y="3501008"/>
            <a:chExt cx="1440160" cy="1368152"/>
          </a:xfrm>
        </p:grpSpPr>
        <p:grpSp>
          <p:nvGrpSpPr>
            <p:cNvPr id="16" name="Group 15"/>
            <p:cNvGrpSpPr/>
            <p:nvPr/>
          </p:nvGrpSpPr>
          <p:grpSpPr>
            <a:xfrm>
              <a:off x="3923928" y="3501008"/>
              <a:ext cx="1440160" cy="1368152"/>
              <a:chOff x="3563888" y="3429000"/>
              <a:chExt cx="1440160" cy="136815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563888" y="3429000"/>
                <a:ext cx="1440160" cy="136815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>
                <a:spLocks/>
              </p:cNvSpPr>
              <p:nvPr/>
            </p:nvSpPr>
            <p:spPr>
              <a:xfrm>
                <a:off x="3708032" y="3536633"/>
                <a:ext cx="1152000" cy="11520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>
                <a:spLocks/>
              </p:cNvSpPr>
              <p:nvPr/>
            </p:nvSpPr>
            <p:spPr>
              <a:xfrm>
                <a:off x="3779912" y="3608641"/>
                <a:ext cx="1008000" cy="10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" name="Straight Connector 22"/>
            <p:cNvCxnSpPr>
              <a:stCxn id="14" idx="6"/>
            </p:cNvCxnSpPr>
            <p:nvPr/>
          </p:nvCxnSpPr>
          <p:spPr>
            <a:xfrm flipH="1">
              <a:off x="4633708" y="4184649"/>
              <a:ext cx="514244" cy="2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4427984" y="3861048"/>
              <a:ext cx="7889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 </a:t>
              </a:r>
              <a:r>
                <a:rPr lang="el-G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9240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484784"/>
            <a:ext cx="5256584" cy="1800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 resistive grid can limit the charge available for a spark to </a:t>
            </a:r>
            <a:r>
              <a:rPr lang="en-US" dirty="0" smtClean="0">
                <a:solidFill>
                  <a:srgbClr val="FF0000"/>
                </a:solidFill>
              </a:rPr>
              <a:t>only one cell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An </a:t>
            </a:r>
            <a:r>
              <a:rPr lang="en-US" dirty="0" smtClean="0">
                <a:solidFill>
                  <a:srgbClr val="FF0000"/>
                </a:solidFill>
              </a:rPr>
              <a:t>embedded conductive network </a:t>
            </a:r>
            <a:r>
              <a:rPr lang="en-US" dirty="0" smtClean="0"/>
              <a:t>can distribute voltage uniformly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09315"/>
            <a:ext cx="2914650" cy="30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rved Up Arrow 7"/>
          <p:cNvSpPr/>
          <p:nvPr/>
        </p:nvSpPr>
        <p:spPr>
          <a:xfrm rot="9876892">
            <a:off x="1786165" y="1446917"/>
            <a:ext cx="1944216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Down Arrow 11"/>
          <p:cNvSpPr/>
          <p:nvPr/>
        </p:nvSpPr>
        <p:spPr>
          <a:xfrm rot="10200557">
            <a:off x="2217246" y="2736863"/>
            <a:ext cx="1609437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42317" y="3501008"/>
            <a:ext cx="279012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corona, 20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radius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0.01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fF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10000 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@ 300V</a:t>
            </a:r>
          </a:p>
        </p:txBody>
      </p:sp>
      <p:grpSp>
        <p:nvGrpSpPr>
          <p:cNvPr id="7" name="Group 27"/>
          <p:cNvGrpSpPr/>
          <p:nvPr/>
        </p:nvGrpSpPr>
        <p:grpSpPr>
          <a:xfrm>
            <a:off x="3923928" y="3501008"/>
            <a:ext cx="1440160" cy="1368152"/>
            <a:chOff x="3923928" y="3501008"/>
            <a:chExt cx="1440160" cy="1368152"/>
          </a:xfrm>
        </p:grpSpPr>
        <p:grpSp>
          <p:nvGrpSpPr>
            <p:cNvPr id="9" name="Group 15"/>
            <p:cNvGrpSpPr/>
            <p:nvPr/>
          </p:nvGrpSpPr>
          <p:grpSpPr>
            <a:xfrm>
              <a:off x="3923928" y="3501008"/>
              <a:ext cx="1440160" cy="1368152"/>
              <a:chOff x="3563888" y="3429000"/>
              <a:chExt cx="1440160" cy="136815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563888" y="3429000"/>
                <a:ext cx="1440160" cy="136815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>
                <a:spLocks/>
              </p:cNvSpPr>
              <p:nvPr/>
            </p:nvSpPr>
            <p:spPr>
              <a:xfrm>
                <a:off x="3708032" y="3536633"/>
                <a:ext cx="1152000" cy="11520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>
                <a:spLocks/>
              </p:cNvSpPr>
              <p:nvPr/>
            </p:nvSpPr>
            <p:spPr>
              <a:xfrm>
                <a:off x="3779912" y="3608641"/>
                <a:ext cx="1008000" cy="10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" name="Straight Connector 22"/>
            <p:cNvCxnSpPr>
              <a:stCxn id="14" idx="6"/>
            </p:cNvCxnSpPr>
            <p:nvPr/>
          </p:nvCxnSpPr>
          <p:spPr>
            <a:xfrm flipH="1">
              <a:off x="4633708" y="4184649"/>
              <a:ext cx="514244" cy="2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4427984" y="3861048"/>
              <a:ext cx="7889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 </a:t>
              </a:r>
              <a:r>
                <a:rPr lang="el-GR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lang="en-US" dirty="0"/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395536" y="5229200"/>
            <a:ext cx="5256584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 double pitch (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w.r.t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pixels pitch) maybe helps first prototypes production 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191606"/>
            <a:ext cx="1944216" cy="113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5"/>
          <p:cNvGrpSpPr>
            <a:grpSpLocks noChangeAspect="1"/>
          </p:cNvGrpSpPr>
          <p:nvPr/>
        </p:nvGrpSpPr>
        <p:grpSpPr>
          <a:xfrm>
            <a:off x="6300192" y="5345920"/>
            <a:ext cx="757890" cy="720000"/>
            <a:chOff x="3563888" y="3429000"/>
            <a:chExt cx="1440160" cy="1368152"/>
          </a:xfrm>
        </p:grpSpPr>
        <p:sp>
          <p:nvSpPr>
            <p:cNvPr id="36" name="Rectangle 35"/>
            <p:cNvSpPr/>
            <p:nvPr/>
          </p:nvSpPr>
          <p:spPr>
            <a:xfrm>
              <a:off x="3563888" y="3429000"/>
              <a:ext cx="1440160" cy="1368152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>
              <a:spLocks/>
            </p:cNvSpPr>
            <p:nvPr/>
          </p:nvSpPr>
          <p:spPr>
            <a:xfrm>
              <a:off x="3779912" y="3608641"/>
              <a:ext cx="1008000" cy="1008000"/>
            </a:xfrm>
            <a:prstGeom prst="ellipse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5"/>
          <p:cNvGrpSpPr>
            <a:grpSpLocks noChangeAspect="1"/>
          </p:cNvGrpSpPr>
          <p:nvPr/>
        </p:nvGrpSpPr>
        <p:grpSpPr>
          <a:xfrm>
            <a:off x="7070372" y="5349363"/>
            <a:ext cx="757890" cy="720000"/>
            <a:chOff x="3563888" y="3429000"/>
            <a:chExt cx="1440160" cy="1368152"/>
          </a:xfrm>
        </p:grpSpPr>
        <p:sp>
          <p:nvSpPr>
            <p:cNvPr id="43" name="Rectangle 42"/>
            <p:cNvSpPr/>
            <p:nvPr/>
          </p:nvSpPr>
          <p:spPr>
            <a:xfrm>
              <a:off x="3563888" y="3429000"/>
              <a:ext cx="1440160" cy="1368152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>
              <a:spLocks/>
            </p:cNvSpPr>
            <p:nvPr/>
          </p:nvSpPr>
          <p:spPr>
            <a:xfrm>
              <a:off x="3779912" y="3608641"/>
              <a:ext cx="1008000" cy="1008000"/>
            </a:xfrm>
            <a:prstGeom prst="ellipse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828262" y="5348914"/>
            <a:ext cx="757890" cy="720000"/>
            <a:chOff x="3563888" y="3429000"/>
            <a:chExt cx="1440160" cy="1368152"/>
          </a:xfrm>
        </p:grpSpPr>
        <p:sp>
          <p:nvSpPr>
            <p:cNvPr id="46" name="Rectangle 45"/>
            <p:cNvSpPr/>
            <p:nvPr/>
          </p:nvSpPr>
          <p:spPr>
            <a:xfrm>
              <a:off x="3563888" y="3429000"/>
              <a:ext cx="1440160" cy="1368152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>
              <a:spLocks/>
            </p:cNvSpPr>
            <p:nvPr/>
          </p:nvSpPr>
          <p:spPr>
            <a:xfrm>
              <a:off x="3779912" y="3608641"/>
              <a:ext cx="1008000" cy="1008000"/>
            </a:xfrm>
            <a:prstGeom prst="ellipse">
              <a:avLst/>
            </a:prstGeom>
            <a:solidFill>
              <a:schemeClr val="bg1">
                <a:lumMod val="75000"/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240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Crazy </a:t>
            </a:r>
            <a:r>
              <a:rPr lang="en-US" smtClean="0"/>
              <a:t>idea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906888" cy="34849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i="1" u="sng" dirty="0" smtClean="0"/>
              <a:t>Raise liquid level till inside holes: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Can liquid (</a:t>
            </a:r>
            <a:r>
              <a:rPr lang="el-GR" i="1" dirty="0" smtClean="0">
                <a:solidFill>
                  <a:srgbClr val="FF0000"/>
                </a:solidFill>
              </a:rPr>
              <a:t>ε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liq</a:t>
            </a:r>
            <a:r>
              <a:rPr lang="en-US" i="1" baseline="30000" dirty="0" smtClean="0">
                <a:solidFill>
                  <a:srgbClr val="FF0000"/>
                </a:solidFill>
                <a:latin typeface="Freestyle Script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&gt;</a:t>
            </a:r>
            <a:r>
              <a:rPr lang="el-GR" i="1" dirty="0" smtClean="0">
                <a:solidFill>
                  <a:srgbClr val="FF0000"/>
                </a:solidFill>
              </a:rPr>
              <a:t> ε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gas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l-GR" i="1" dirty="0" smtClean="0">
                <a:solidFill>
                  <a:srgbClr val="FF0000"/>
                </a:solidFill>
              </a:rPr>
              <a:t>λ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liq</a:t>
            </a:r>
            <a:r>
              <a:rPr lang="en-US" i="1" baseline="30000" dirty="0" smtClean="0">
                <a:solidFill>
                  <a:srgbClr val="FF0000"/>
                </a:solidFill>
                <a:latin typeface="Freestyle Script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&lt;</a:t>
            </a:r>
            <a:r>
              <a:rPr lang="el-GR" i="1" dirty="0" smtClean="0">
                <a:solidFill>
                  <a:srgbClr val="FF0000"/>
                </a:solidFill>
              </a:rPr>
              <a:t> λ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gas</a:t>
            </a:r>
            <a:r>
              <a:rPr lang="en-US" i="1" dirty="0" smtClean="0">
                <a:solidFill>
                  <a:srgbClr val="FF0000"/>
                </a:solidFill>
              </a:rPr>
              <a:t>) dump streamer propagation to electrodes?</a:t>
            </a:r>
          </a:p>
          <a:p>
            <a:r>
              <a:rPr lang="en-US" i="1" dirty="0" smtClean="0"/>
              <a:t>Can ions drift back to grid?</a:t>
            </a:r>
          </a:p>
          <a:p>
            <a:r>
              <a:rPr lang="en-US" i="1" dirty="0" smtClean="0"/>
              <a:t>Enough gas recirculation?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3" name="Group 61"/>
          <p:cNvGrpSpPr/>
          <p:nvPr/>
        </p:nvGrpSpPr>
        <p:grpSpPr>
          <a:xfrm>
            <a:off x="5580112" y="1659042"/>
            <a:ext cx="3168352" cy="3138110"/>
            <a:chOff x="1043608" y="2955186"/>
            <a:chExt cx="2592288" cy="2562046"/>
          </a:xfrm>
        </p:grpSpPr>
        <p:grpSp>
          <p:nvGrpSpPr>
            <p:cNvPr id="9" name="Group 58"/>
            <p:cNvGrpSpPr/>
            <p:nvPr/>
          </p:nvGrpSpPr>
          <p:grpSpPr>
            <a:xfrm>
              <a:off x="1043608" y="2955186"/>
              <a:ext cx="2592288" cy="2562046"/>
              <a:chOff x="5436096" y="2380890"/>
              <a:chExt cx="2592288" cy="2562046"/>
            </a:xfrm>
          </p:grpSpPr>
          <p:pic>
            <p:nvPicPr>
              <p:cNvPr id="102" name="Picture 4" descr="C:\Users\admmalfonsi\Documents\gemgriddriftlines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0749" t="12676" r="12205" b="13391"/>
              <a:stretch/>
            </p:blipFill>
            <p:spPr bwMode="auto">
              <a:xfrm rot="10800000">
                <a:off x="5436096" y="2380890"/>
                <a:ext cx="2592288" cy="25620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" name="Flowchart: Process 102"/>
              <p:cNvSpPr/>
              <p:nvPr/>
            </p:nvSpPr>
            <p:spPr>
              <a:xfrm>
                <a:off x="5491163" y="3843796"/>
                <a:ext cx="2524125" cy="1080120"/>
              </a:xfrm>
              <a:prstGeom prst="flowChartProcess">
                <a:avLst/>
              </a:prstGeom>
              <a:solidFill>
                <a:srgbClr val="4F81BD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lowchart: Process 103"/>
              <p:cNvSpPr/>
              <p:nvPr/>
            </p:nvSpPr>
            <p:spPr>
              <a:xfrm>
                <a:off x="5868144" y="3653650"/>
                <a:ext cx="1775669" cy="190146"/>
              </a:xfrm>
              <a:prstGeom prst="flowChartProcess">
                <a:avLst/>
              </a:prstGeom>
              <a:solidFill>
                <a:srgbClr val="4F81BD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62"/>
            <p:cNvGrpSpPr/>
            <p:nvPr/>
          </p:nvGrpSpPr>
          <p:grpSpPr>
            <a:xfrm>
              <a:off x="2296413" y="3067192"/>
              <a:ext cx="691411" cy="1008112"/>
              <a:chOff x="6784053" y="2708920"/>
              <a:chExt cx="691411" cy="1008112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7082191" y="3246880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092280" y="288744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812903" y="2873073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7008732" y="2910519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112532" y="2824173"/>
                <a:ext cx="2628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784053" y="27924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876256" y="275505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859004" y="270892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6982768" y="272917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6804248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956648" y="30773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948264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092280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876256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020272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876256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138410" y="274642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876256" y="31409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7236296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6956919" y="2812546"/>
                <a:ext cx="239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7020272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236296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020272" y="278092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020272" y="312122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7092280" y="306896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6876256" y="31409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7141144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164288" y="278092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7092280" y="2708920"/>
                <a:ext cx="239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991131" y="298673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6948264" y="320457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7058376" y="318859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001220" y="3289747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057685" y="3313432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7020272" y="336651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7073228" y="3409255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2699792" y="3933056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?</a:t>
              </a:r>
              <a:endParaRPr lang="en-US" sz="28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66464" y="13407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Readout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6416" y="31316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Grid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Crazy ideas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906888" cy="34849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i="1" u="sng" dirty="0" smtClean="0"/>
              <a:t>Raise liquid level till inside holes: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Can liquid (</a:t>
            </a:r>
            <a:r>
              <a:rPr lang="el-GR" i="1" dirty="0" smtClean="0">
                <a:solidFill>
                  <a:srgbClr val="FF0000"/>
                </a:solidFill>
              </a:rPr>
              <a:t>ε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liq</a:t>
            </a:r>
            <a:r>
              <a:rPr lang="en-US" i="1" baseline="30000" dirty="0" smtClean="0">
                <a:solidFill>
                  <a:srgbClr val="FF0000"/>
                </a:solidFill>
                <a:latin typeface="Freestyle Script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&gt;</a:t>
            </a:r>
            <a:r>
              <a:rPr lang="el-GR" i="1" dirty="0" smtClean="0">
                <a:solidFill>
                  <a:srgbClr val="FF0000"/>
                </a:solidFill>
              </a:rPr>
              <a:t> ε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gas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l-GR" i="1" dirty="0" smtClean="0">
                <a:solidFill>
                  <a:srgbClr val="FF0000"/>
                </a:solidFill>
              </a:rPr>
              <a:t>λ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liq</a:t>
            </a:r>
            <a:r>
              <a:rPr lang="en-US" i="1" baseline="30000" dirty="0" smtClean="0">
                <a:solidFill>
                  <a:srgbClr val="FF0000"/>
                </a:solidFill>
                <a:latin typeface="Freestyle Script" pitchFamily="66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&lt;</a:t>
            </a:r>
            <a:r>
              <a:rPr lang="el-GR" i="1" dirty="0" smtClean="0">
                <a:solidFill>
                  <a:srgbClr val="FF0000"/>
                </a:solidFill>
              </a:rPr>
              <a:t> λ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r</a:t>
            </a:r>
            <a:r>
              <a:rPr lang="en-US" i="1" baseline="30000" dirty="0" err="1" smtClean="0">
                <a:solidFill>
                  <a:srgbClr val="FF0000"/>
                </a:solidFill>
                <a:latin typeface="Freestyle Script" pitchFamily="66" charset="0"/>
              </a:rPr>
              <a:t>gas</a:t>
            </a:r>
            <a:r>
              <a:rPr lang="en-US" i="1" dirty="0" smtClean="0">
                <a:solidFill>
                  <a:srgbClr val="FF0000"/>
                </a:solidFill>
              </a:rPr>
              <a:t>) dump streamer propagation to electrodes?</a:t>
            </a:r>
          </a:p>
          <a:p>
            <a:r>
              <a:rPr lang="en-US" i="1" dirty="0" smtClean="0"/>
              <a:t>Can ions drift back to grid?</a:t>
            </a:r>
          </a:p>
          <a:p>
            <a:r>
              <a:rPr lang="en-US" i="1" dirty="0" smtClean="0"/>
              <a:t>Enough gas recirculation?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3" name="Group 61"/>
          <p:cNvGrpSpPr/>
          <p:nvPr/>
        </p:nvGrpSpPr>
        <p:grpSpPr>
          <a:xfrm>
            <a:off x="5580112" y="1659042"/>
            <a:ext cx="3168352" cy="3138110"/>
            <a:chOff x="1043608" y="2955186"/>
            <a:chExt cx="2592288" cy="2562046"/>
          </a:xfrm>
        </p:grpSpPr>
        <p:grpSp>
          <p:nvGrpSpPr>
            <p:cNvPr id="8" name="Group 58"/>
            <p:cNvGrpSpPr/>
            <p:nvPr/>
          </p:nvGrpSpPr>
          <p:grpSpPr>
            <a:xfrm>
              <a:off x="1043608" y="2955186"/>
              <a:ext cx="2592288" cy="2562046"/>
              <a:chOff x="5436096" y="2380890"/>
              <a:chExt cx="2592288" cy="2562046"/>
            </a:xfrm>
          </p:grpSpPr>
          <p:pic>
            <p:nvPicPr>
              <p:cNvPr id="102" name="Picture 4" descr="C:\Users\admmalfonsi\Documents\gemgriddriftlines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0749" t="12676" r="12205" b="13391"/>
              <a:stretch/>
            </p:blipFill>
            <p:spPr bwMode="auto">
              <a:xfrm rot="10800000">
                <a:off x="5436096" y="2380890"/>
                <a:ext cx="2592288" cy="25620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" name="Flowchart: Process 102"/>
              <p:cNvSpPr/>
              <p:nvPr/>
            </p:nvSpPr>
            <p:spPr>
              <a:xfrm>
                <a:off x="5491163" y="3843796"/>
                <a:ext cx="2524125" cy="1080120"/>
              </a:xfrm>
              <a:prstGeom prst="flowChartProcess">
                <a:avLst/>
              </a:prstGeom>
              <a:solidFill>
                <a:srgbClr val="4F81BD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lowchart: Process 103"/>
              <p:cNvSpPr/>
              <p:nvPr/>
            </p:nvSpPr>
            <p:spPr>
              <a:xfrm>
                <a:off x="5868144" y="3653650"/>
                <a:ext cx="1775669" cy="190146"/>
              </a:xfrm>
              <a:prstGeom prst="flowChartProcess">
                <a:avLst/>
              </a:prstGeom>
              <a:solidFill>
                <a:srgbClr val="4F81BD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62"/>
            <p:cNvGrpSpPr/>
            <p:nvPr/>
          </p:nvGrpSpPr>
          <p:grpSpPr>
            <a:xfrm>
              <a:off x="2296413" y="3067192"/>
              <a:ext cx="691411" cy="1008112"/>
              <a:chOff x="6784053" y="2708920"/>
              <a:chExt cx="691411" cy="1008112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7082191" y="3246880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092280" y="288744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812903" y="2873073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7008732" y="2910519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112532" y="2824173"/>
                <a:ext cx="2628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784053" y="27924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876256" y="275505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859004" y="270892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6982768" y="272917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6804248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956648" y="30773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948264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092280" y="292494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876256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020272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876256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138410" y="2746424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876256" y="31409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7236296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6956919" y="2812546"/>
                <a:ext cx="239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7020272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236296" y="2852936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020272" y="278092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020272" y="312122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7092280" y="3068960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6876256" y="314096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7141144" y="2996952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164288" y="2780928"/>
                <a:ext cx="2391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7092280" y="2708920"/>
                <a:ext cx="239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-</a:t>
                </a:r>
                <a:endParaRPr lang="en-US" sz="1400" b="1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991131" y="2986733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6948264" y="3204576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7058376" y="318859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001220" y="3289747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057685" y="3313432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7020272" y="336651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7073228" y="3409255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+</a:t>
                </a:r>
                <a:endParaRPr lang="en-US" sz="1400" b="1" dirty="0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2699792" y="3933056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?</a:t>
              </a:r>
              <a:endParaRPr lang="en-US" sz="28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66464" y="13407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Readout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6416" y="31316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Grid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Content Placeholder 6"/>
          <p:cNvSpPr>
            <a:spLocks noGrp="1"/>
          </p:cNvSpPr>
          <p:nvPr>
            <p:ph sz="half" idx="1"/>
          </p:nvPr>
        </p:nvSpPr>
        <p:spPr>
          <a:xfrm>
            <a:off x="467544" y="5085184"/>
            <a:ext cx="8280920" cy="11521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Concept can be investigated at first with larger size</a:t>
            </a:r>
            <a:br>
              <a:rPr lang="en-US" dirty="0" smtClean="0"/>
            </a:br>
            <a:r>
              <a:rPr lang="en-US" dirty="0" smtClean="0"/>
              <a:t>(e.g. THGEM-like)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F</a:t>
            </a:r>
            <a:r>
              <a:rPr lang="en-US" dirty="0" smtClean="0"/>
              <a:t>irst measurements highlighted the crucial points to achieve the operation of </a:t>
            </a:r>
            <a:r>
              <a:rPr lang="en-US" dirty="0" err="1" smtClean="0"/>
              <a:t>GridPix</a:t>
            </a:r>
            <a:r>
              <a:rPr lang="en-US" dirty="0" smtClean="0"/>
              <a:t> in dual phase noble gas TPC: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The device must be built out </a:t>
            </a:r>
            <a:r>
              <a:rPr lang="en-US" sz="2400" smtClean="0"/>
              <a:t>of materials </a:t>
            </a:r>
            <a:r>
              <a:rPr lang="en-US" sz="2400" dirty="0" smtClean="0"/>
              <a:t>with </a:t>
            </a:r>
            <a:r>
              <a:rPr lang="en-US" sz="2400" dirty="0" smtClean="0">
                <a:solidFill>
                  <a:srgbClr val="FF0000"/>
                </a:solidFill>
              </a:rPr>
              <a:t>similar thermal expansion properties</a:t>
            </a:r>
            <a:r>
              <a:rPr lang="en-US" sz="2400" dirty="0" smtClean="0"/>
              <a:t>.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proper geometry </a:t>
            </a:r>
            <a:r>
              <a:rPr lang="en-US" sz="2400" dirty="0" smtClean="0"/>
              <a:t>must be found in order to achieve high and stable gain.</a:t>
            </a:r>
            <a:endParaRPr lang="en-US" sz="1050" dirty="0"/>
          </a:p>
          <a:p>
            <a:pPr>
              <a:spcBef>
                <a:spcPts val="1200"/>
              </a:spcBef>
            </a:pPr>
            <a:r>
              <a:rPr lang="en-US" dirty="0" smtClean="0"/>
              <a:t>The development can follow the</a:t>
            </a:r>
            <a:r>
              <a:rPr lang="en-US" dirty="0" smtClean="0">
                <a:solidFill>
                  <a:srgbClr val="FF0000"/>
                </a:solidFill>
              </a:rPr>
              <a:t> general R&amp;D on ceramic </a:t>
            </a:r>
            <a:r>
              <a:rPr lang="en-US" dirty="0" err="1" smtClean="0">
                <a:solidFill>
                  <a:srgbClr val="FF0000"/>
                </a:solidFill>
              </a:rPr>
              <a:t>GridPix</a:t>
            </a:r>
            <a:r>
              <a:rPr lang="en-US" dirty="0" smtClean="0"/>
              <a:t> devices and several solutions have been proposed.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Finally, the operation in </a:t>
            </a:r>
            <a:r>
              <a:rPr lang="en-US" dirty="0" smtClean="0">
                <a:solidFill>
                  <a:srgbClr val="FF0000"/>
                </a:solidFill>
              </a:rPr>
              <a:t>xenon</a:t>
            </a:r>
            <a:r>
              <a:rPr lang="en-US" dirty="0" smtClean="0"/>
              <a:t> has not been verified yet:</a:t>
            </a:r>
            <a:br>
              <a:rPr lang="en-US" dirty="0" smtClean="0"/>
            </a:br>
            <a:r>
              <a:rPr lang="en-US" dirty="0" smtClean="0"/>
              <a:t>it is less demanding in the cryogenics aspects and it can be favorable for achieving higher gains. 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546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056784" cy="420933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Andr</a:t>
            </a:r>
            <a:r>
              <a:rPr lang="en-US" sz="2800" dirty="0"/>
              <a:t>é</a:t>
            </a:r>
            <a:r>
              <a:rPr lang="en-US" sz="2800" dirty="0" smtClean="0"/>
              <a:t> </a:t>
            </a:r>
            <a:r>
              <a:rPr lang="en-US" sz="2800" dirty="0"/>
              <a:t>Rubbia’s </a:t>
            </a:r>
            <a:r>
              <a:rPr lang="en-US" sz="2800" dirty="0" err="1"/>
              <a:t>ArDM</a:t>
            </a:r>
            <a:r>
              <a:rPr lang="en-US" sz="2800" dirty="0"/>
              <a:t> </a:t>
            </a:r>
            <a:r>
              <a:rPr lang="en-US" sz="2800" dirty="0" smtClean="0"/>
              <a:t>group, especially </a:t>
            </a:r>
            <a:r>
              <a:rPr lang="en-US" sz="2800" dirty="0" err="1"/>
              <a:t>Filippo</a:t>
            </a:r>
            <a:r>
              <a:rPr lang="en-US" sz="2800" dirty="0"/>
              <a:t> </a:t>
            </a:r>
            <a:r>
              <a:rPr lang="en-US" sz="2800" dirty="0" err="1" smtClean="0"/>
              <a:t>Resnati</a:t>
            </a:r>
            <a:r>
              <a:rPr lang="en-US" sz="2800" dirty="0" smtClean="0"/>
              <a:t> and </a:t>
            </a:r>
            <a:r>
              <a:rPr lang="en-US" sz="2800" dirty="0" err="1"/>
              <a:t>Devis</a:t>
            </a:r>
            <a:r>
              <a:rPr lang="en-US" sz="2800" dirty="0"/>
              <a:t> </a:t>
            </a:r>
            <a:r>
              <a:rPr lang="en-US" sz="2800" dirty="0" err="1"/>
              <a:t>Lussi</a:t>
            </a:r>
            <a:endParaRPr lang="en-US" sz="2800" dirty="0"/>
          </a:p>
          <a:p>
            <a:r>
              <a:rPr lang="nl-NL" sz="2800" dirty="0" smtClean="0"/>
              <a:t>Bas </a:t>
            </a:r>
            <a:r>
              <a:rPr lang="nl-NL" sz="2800" dirty="0"/>
              <a:t>vd Heijden and Henk Boterenbrood</a:t>
            </a:r>
          </a:p>
          <a:p>
            <a:r>
              <a:rPr lang="en-US" sz="2800" dirty="0" err="1" smtClean="0"/>
              <a:t>Joop</a:t>
            </a:r>
            <a:r>
              <a:rPr lang="en-US" sz="2800" dirty="0" smtClean="0"/>
              <a:t> </a:t>
            </a:r>
            <a:r>
              <a:rPr lang="en-US" sz="2800" dirty="0" err="1" smtClean="0"/>
              <a:t>Rövekamp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err="1"/>
              <a:t>Berend</a:t>
            </a:r>
            <a:r>
              <a:rPr lang="en-US" sz="2800" dirty="0"/>
              <a:t> </a:t>
            </a:r>
            <a:r>
              <a:rPr lang="en-US" sz="2800" dirty="0" err="1"/>
              <a:t>Munneke</a:t>
            </a:r>
            <a:endParaRPr lang="en-US" sz="2800" dirty="0"/>
          </a:p>
          <a:p>
            <a:r>
              <a:rPr lang="en-US" sz="2800" dirty="0" smtClean="0"/>
              <a:t>Peter </a:t>
            </a:r>
            <a:r>
              <a:rPr lang="en-US" sz="2800" dirty="0" err="1"/>
              <a:t>Thobe</a:t>
            </a:r>
            <a:r>
              <a:rPr lang="en-US" sz="2800" dirty="0"/>
              <a:t> </a:t>
            </a:r>
            <a:r>
              <a:rPr lang="en-US" sz="2800"/>
              <a:t>and </a:t>
            </a:r>
            <a:r>
              <a:rPr lang="en-US" sz="2800" smtClean="0"/>
              <a:t>Herman </a:t>
            </a:r>
            <a:r>
              <a:rPr lang="en-US" sz="2800" dirty="0"/>
              <a:t>Boer </a:t>
            </a:r>
            <a:r>
              <a:rPr lang="en-US" sz="2800" dirty="0" err="1" smtClean="0"/>
              <a:t>Rookhuizen</a:t>
            </a:r>
            <a:endParaRPr lang="en-US" sz="2800" dirty="0" smtClean="0"/>
          </a:p>
          <a:p>
            <a:endParaRPr lang="en-US" sz="2800" dirty="0"/>
          </a:p>
          <a:p>
            <a:pPr>
              <a:buNone/>
            </a:pPr>
            <a:r>
              <a:rPr lang="en-US" sz="2800" dirty="0" smtClean="0"/>
              <a:t>		.. and thanks for your attention!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GridPix</a:t>
            </a:r>
            <a:r>
              <a:rPr lang="en-US" dirty="0" smtClean="0"/>
              <a:t> features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402832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0363" indent="-360363"/>
            <a:r>
              <a:rPr lang="en-US" dirty="0" smtClean="0">
                <a:solidFill>
                  <a:srgbClr val="FF0000"/>
                </a:solidFill>
              </a:rPr>
              <a:t>Single </a:t>
            </a:r>
            <a:r>
              <a:rPr lang="en-US" dirty="0">
                <a:solidFill>
                  <a:srgbClr val="FF0000"/>
                </a:solidFill>
              </a:rPr>
              <a:t>electron </a:t>
            </a:r>
            <a:r>
              <a:rPr lang="en-US" dirty="0" smtClean="0"/>
              <a:t>detection efficiency </a:t>
            </a:r>
            <a:r>
              <a:rPr lang="en-US" dirty="0"/>
              <a:t>&gt; 98 %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&lt; 20 µm spatial </a:t>
            </a:r>
            <a:r>
              <a:rPr lang="en-US" dirty="0">
                <a:solidFill>
                  <a:srgbClr val="FF0000"/>
                </a:solidFill>
              </a:rPr>
              <a:t>resolution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Time</a:t>
            </a:r>
            <a:r>
              <a:rPr lang="en-US" dirty="0" smtClean="0"/>
              <a:t> </a:t>
            </a:r>
            <a:r>
              <a:rPr lang="en-US" dirty="0"/>
              <a:t>coordinate </a:t>
            </a:r>
            <a:r>
              <a:rPr lang="en-US" dirty="0" smtClean="0"/>
              <a:t>(µTPC</a:t>
            </a:r>
            <a:r>
              <a:rPr lang="en-US" dirty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Low </a:t>
            </a:r>
            <a:r>
              <a:rPr lang="en-US" dirty="0">
                <a:solidFill>
                  <a:srgbClr val="FF0000"/>
                </a:solidFill>
              </a:rPr>
              <a:t>noise </a:t>
            </a:r>
            <a:r>
              <a:rPr lang="en-US" dirty="0" smtClean="0"/>
              <a:t>electronics: threshold ~1000 electrons</a:t>
            </a:r>
          </a:p>
          <a:p>
            <a:endParaRPr lang="en-US" dirty="0" smtClean="0"/>
          </a:p>
          <a:p>
            <a:r>
              <a:rPr lang="en-US" dirty="0" smtClean="0"/>
              <a:t>See special session tomorrow!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11" name="Content Placeholder 10" descr="sexy_helix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644559"/>
            <a:ext cx="2819400" cy="44372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Argon/</a:t>
            </a:r>
            <a:r>
              <a:rPr lang="en-US" dirty="0" err="1" smtClean="0"/>
              <a:t>Isobutane</a:t>
            </a:r>
            <a:r>
              <a:rPr lang="en-US" dirty="0" smtClean="0"/>
              <a:t>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1908175" y="1268413"/>
            <a:ext cx="5327650" cy="4857750"/>
            <a:chOff x="1202" y="799"/>
            <a:chExt cx="3356" cy="3060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02" y="799"/>
              <a:ext cx="3356" cy="3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202" y="799"/>
              <a:ext cx="3356" cy="306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03" y="800"/>
              <a:ext cx="3356" cy="3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 99.997% event</a:t>
            </a:r>
            <a:endParaRPr lang="en-US" dirty="0"/>
          </a:p>
        </p:txBody>
      </p:sp>
      <p:pic>
        <p:nvPicPr>
          <p:cNvPr id="34818" name="Picture 2" descr="E:\Nikhef\Presentation Darwin\matteo2\Nikhef_4_7_Ar_signal.ep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7901" y="1268413"/>
            <a:ext cx="5028197" cy="485775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</a:t>
            </a:r>
            <a:r>
              <a:rPr lang="en-US" dirty="0" smtClean="0"/>
              <a:t>phase </a:t>
            </a:r>
            <a:r>
              <a:rPr lang="en-US" dirty="0"/>
              <a:t>n</a:t>
            </a:r>
            <a:r>
              <a:rPr lang="en-US" dirty="0" smtClean="0"/>
              <a:t>oble gas TPC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608512" cy="4709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Prompt light (S1) is collected by </a:t>
            </a:r>
            <a:r>
              <a:rPr lang="en-US" sz="2400" dirty="0" err="1" smtClean="0"/>
              <a:t>photodetectors</a:t>
            </a:r>
            <a:r>
              <a:rPr lang="en-US" sz="2400" dirty="0" smtClean="0"/>
              <a:t> arrays, electrons drift to liquid surface</a:t>
            </a:r>
          </a:p>
          <a:p>
            <a:r>
              <a:rPr lang="en-US" sz="2400" dirty="0" smtClean="0"/>
              <a:t>Charge is converted to light in the gas phase by </a:t>
            </a:r>
            <a:r>
              <a:rPr lang="en-US" sz="2400" dirty="0" smtClean="0">
                <a:solidFill>
                  <a:srgbClr val="FF0000"/>
                </a:solidFill>
              </a:rPr>
              <a:t>proportional scintillation (S2)</a:t>
            </a:r>
          </a:p>
          <a:p>
            <a:r>
              <a:rPr lang="en-US" sz="2400" dirty="0" smtClean="0"/>
              <a:t>Time Projection Chamber: </a:t>
            </a:r>
            <a:br>
              <a:rPr lang="en-US" sz="2400" dirty="0" smtClean="0"/>
            </a:br>
            <a:r>
              <a:rPr lang="en-US" sz="2400" dirty="0" smtClean="0"/>
              <a:t>Z from S2 – S1 time delay</a:t>
            </a:r>
          </a:p>
          <a:p>
            <a:r>
              <a:rPr lang="en-US" sz="2400" dirty="0" smtClean="0"/>
              <a:t>S1/S2 ratio: </a:t>
            </a:r>
            <a:r>
              <a:rPr lang="en-US" sz="2400" dirty="0"/>
              <a:t>l</a:t>
            </a:r>
            <a:r>
              <a:rPr lang="en-US" sz="2400" dirty="0" smtClean="0"/>
              <a:t>arge </a:t>
            </a:r>
            <a:r>
              <a:rPr lang="en-US" sz="2400" dirty="0" smtClean="0">
                <a:solidFill>
                  <a:srgbClr val="FF0000"/>
                </a:solidFill>
              </a:rPr>
              <a:t>discrimination</a:t>
            </a:r>
            <a:r>
              <a:rPr lang="en-US" sz="2400" dirty="0" smtClean="0"/>
              <a:t> power between </a:t>
            </a:r>
            <a:r>
              <a:rPr lang="en-US" sz="2400" dirty="0" smtClean="0">
                <a:solidFill>
                  <a:srgbClr val="FF0000"/>
                </a:solidFill>
              </a:rPr>
              <a:t>electronic and nuclear recoils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2051" name="Picture 3" descr="E:\Nikhef\Presentation Darwin\Darwin Meeting\pictures\dualphas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4141" t="11183" r="2839" b="5377"/>
          <a:stretch>
            <a:fillRect/>
          </a:stretch>
        </p:blipFill>
        <p:spPr bwMode="auto">
          <a:xfrm>
            <a:off x="308315" y="1340768"/>
            <a:ext cx="391885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charge readout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608512" cy="47091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Within </a:t>
            </a:r>
            <a:r>
              <a:rPr lang="en-US" sz="2400" i="1" dirty="0" smtClean="0"/>
              <a:t>the DARWIN Consortium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[arXiv:1012.4767]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direct charge readout</a:t>
            </a:r>
            <a:r>
              <a:rPr lang="en-US" sz="2400" dirty="0" smtClean="0"/>
              <a:t> is under investigation: </a:t>
            </a:r>
            <a:r>
              <a:rPr lang="en-US" sz="2400" dirty="0" err="1" smtClean="0"/>
              <a:t>GridPix</a:t>
            </a:r>
            <a:r>
              <a:rPr lang="en-US" sz="2400" dirty="0" smtClean="0"/>
              <a:t> technology is one candidate</a:t>
            </a:r>
          </a:p>
          <a:p>
            <a:endParaRPr lang="en-US" sz="2400" dirty="0" smtClean="0"/>
          </a:p>
          <a:p>
            <a:r>
              <a:rPr lang="en-US" sz="2400" dirty="0" smtClean="0"/>
              <a:t>The trade-off for worse S1 light collection must be a </a:t>
            </a:r>
            <a:r>
              <a:rPr lang="en-US" sz="2400" dirty="0" smtClean="0">
                <a:solidFill>
                  <a:srgbClr val="FF0000"/>
                </a:solidFill>
              </a:rPr>
              <a:t>high single electron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efficiency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2051" name="Picture 3" descr="E:\Nikhef\Presentation Darwin\Darwin Meeting\pictures\dualphas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886" t="11594" r="2886" b="5797"/>
          <a:stretch>
            <a:fillRect/>
          </a:stretch>
        </p:blipFill>
        <p:spPr bwMode="auto">
          <a:xfrm>
            <a:off x="259223" y="1354623"/>
            <a:ext cx="3983180" cy="4935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GridPix</a:t>
            </a:r>
            <a:r>
              <a:rPr lang="en-US" dirty="0" smtClean="0"/>
              <a:t> in Dual Phase TPC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42535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742950" indent="-647700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tx2"/>
                </a:solidFill>
              </a:rPr>
              <a:t>Main challenges for the technology:</a:t>
            </a:r>
          </a:p>
          <a:p>
            <a:pPr marL="742950" indent="-647700">
              <a:lnSpc>
                <a:spcPct val="15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Cryogenic environment</a:t>
            </a:r>
          </a:p>
          <a:p>
            <a:pPr marL="742950" indent="-647700">
              <a:lnSpc>
                <a:spcPct val="150000"/>
              </a:lnSpc>
            </a:pPr>
            <a:r>
              <a:rPr lang="en-US" sz="3200" dirty="0" smtClean="0">
                <a:solidFill>
                  <a:schemeClr val="tx2"/>
                </a:solidFill>
              </a:rPr>
              <a:t>Stable operation in pure noble gas</a:t>
            </a:r>
          </a:p>
          <a:p>
            <a:pPr marL="742950" indent="-647700">
              <a:lnSpc>
                <a:spcPct val="150000"/>
              </a:lnSpc>
            </a:pPr>
            <a:r>
              <a:rPr lang="en-US" sz="3200" i="1" dirty="0" smtClean="0">
                <a:solidFill>
                  <a:schemeClr val="tx2"/>
                </a:solidFill>
              </a:rPr>
              <a:t>Low </a:t>
            </a:r>
            <a:r>
              <a:rPr lang="en-US" sz="3200" i="1" dirty="0" err="1" smtClean="0">
                <a:solidFill>
                  <a:schemeClr val="tx2"/>
                </a:solidFill>
              </a:rPr>
              <a:t>outgassing</a:t>
            </a:r>
            <a:r>
              <a:rPr lang="en-US" sz="3200" i="1" dirty="0" smtClean="0">
                <a:solidFill>
                  <a:schemeClr val="tx2"/>
                </a:solidFill>
              </a:rPr>
              <a:t> properties</a:t>
            </a:r>
          </a:p>
          <a:p>
            <a:pPr marL="742950" indent="-647700">
              <a:lnSpc>
                <a:spcPct val="150000"/>
              </a:lnSpc>
            </a:pPr>
            <a:r>
              <a:rPr lang="en-US" sz="3200" i="1" dirty="0" smtClean="0">
                <a:solidFill>
                  <a:schemeClr val="tx2"/>
                </a:solidFill>
              </a:rPr>
              <a:t>Material </a:t>
            </a:r>
            <a:r>
              <a:rPr lang="en-US" sz="3200" i="1" dirty="0" err="1" smtClean="0">
                <a:solidFill>
                  <a:schemeClr val="tx2"/>
                </a:solidFill>
              </a:rPr>
              <a:t>radiopurity</a:t>
            </a:r>
            <a:endParaRPr lang="en-US" sz="3200" i="1" dirty="0" smtClean="0">
              <a:solidFill>
                <a:schemeClr val="tx2"/>
              </a:solidFill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Cryogenic robustness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51520" y="5157192"/>
            <a:ext cx="4320480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Thermal stress along the border due to materials with different thermal expansion properties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8150" y="1628800"/>
            <a:ext cx="3474720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Cryogenic robustness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51520" y="5157192"/>
            <a:ext cx="4320480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Thermal stress along the border due to materials with different thermal expansion properties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8150" y="1628800"/>
            <a:ext cx="3474720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15919" y="2453624"/>
            <a:ext cx="3485998" cy="349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7"/>
          <p:cNvSpPr txBox="1">
            <a:spLocks/>
          </p:cNvSpPr>
          <p:nvPr/>
        </p:nvSpPr>
        <p:spPr>
          <a:xfrm>
            <a:off x="5940152" y="1493168"/>
            <a:ext cx="2808312" cy="927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border has been reinforced with glue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480720" cy="11521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Room temperature measurements @ </a:t>
            </a:r>
            <a:r>
              <a:rPr lang="en-US" dirty="0" err="1" smtClean="0"/>
              <a:t>Nikhef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21/02/2012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7F77-04E1-4090-A5B0-36EBDBFF01C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Alfonsi (Nikhef) - RD51 Collaboration Meeting</a:t>
            </a:r>
            <a:endParaRPr lang="en-US"/>
          </a:p>
        </p:txBody>
      </p:sp>
      <p:pic>
        <p:nvPicPr>
          <p:cNvPr id="7170" name="Picture 2" descr="F:\Nikhef\Presentation Darwin\Darwin Meeting\pictures\nikhef_setup.ep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4477" y="1412776"/>
            <a:ext cx="4734408" cy="4857750"/>
          </a:xfrm>
          <a:prstGeom prst="rect">
            <a:avLst/>
          </a:prstGeom>
          <a:noFill/>
        </p:spPr>
      </p:pic>
      <p:sp>
        <p:nvSpPr>
          <p:cNvPr id="10" name="Content Placeholder 7"/>
          <p:cNvSpPr txBox="1">
            <a:spLocks/>
          </p:cNvSpPr>
          <p:nvPr/>
        </p:nvSpPr>
        <p:spPr>
          <a:xfrm>
            <a:off x="5364088" y="4149080"/>
            <a:ext cx="3384376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5292080" y="5013176"/>
            <a:ext cx="3600400" cy="12961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signal on the grid has been read out and 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 to trigger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pixel readout.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203848" y="1412776"/>
            <a:ext cx="5658966" cy="3528392"/>
            <a:chOff x="3203848" y="1412776"/>
            <a:chExt cx="5658966" cy="3528392"/>
          </a:xfrm>
        </p:grpSpPr>
        <p:grpSp>
          <p:nvGrpSpPr>
            <p:cNvPr id="7" name="Group 6"/>
            <p:cNvGrpSpPr/>
            <p:nvPr/>
          </p:nvGrpSpPr>
          <p:grpSpPr>
            <a:xfrm>
              <a:off x="3203848" y="1412776"/>
              <a:ext cx="5658966" cy="3528392"/>
              <a:chOff x="3203848" y="1196752"/>
              <a:chExt cx="5658966" cy="3528392"/>
            </a:xfrm>
          </p:grpSpPr>
          <p:pic>
            <p:nvPicPr>
              <p:cNvPr id="7172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203848" y="1700808"/>
                <a:ext cx="5658966" cy="245221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grpSp>
            <p:nvGrpSpPr>
              <p:cNvPr id="16" name="Group 15"/>
              <p:cNvGrpSpPr/>
              <p:nvPr/>
            </p:nvGrpSpPr>
            <p:grpSpPr>
              <a:xfrm>
                <a:off x="4572000" y="3284984"/>
                <a:ext cx="1584176" cy="1440160"/>
                <a:chOff x="5304585" y="4365104"/>
                <a:chExt cx="1931855" cy="1761058"/>
              </a:xfrm>
            </p:grpSpPr>
            <p:pic>
              <p:nvPicPr>
                <p:cNvPr id="14" name="Picture 2" descr="E:\Nikhef\Presentation Darwin\argon_iso.eps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304585" y="4365104"/>
                  <a:ext cx="1931855" cy="176105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" name="Picture 2" descr="E:\Nikhef\Presentation Darwin\argon_iso.eps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45850" t="79198" r="16047" b="12004"/>
                <a:stretch>
                  <a:fillRect/>
                </a:stretch>
              </p:blipFill>
              <p:spPr bwMode="auto">
                <a:xfrm>
                  <a:off x="5436096" y="4437112"/>
                  <a:ext cx="1368152" cy="288032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26" name="Picture 2" descr="C:\Users\admmalfonsi\Desktop\ericplot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7343062" y="3343872"/>
                <a:ext cx="973354" cy="6201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811" r="67707" b="4866"/>
              <a:stretch>
                <a:fillRect/>
              </a:stretch>
            </p:blipFill>
            <p:spPr bwMode="auto">
              <a:xfrm>
                <a:off x="7511143" y="1196752"/>
                <a:ext cx="1165313" cy="8858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8402872" y="3954542"/>
              <a:ext cx="4299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N</a:t>
              </a:r>
              <a:r>
                <a:rPr lang="en-US" sz="1600" b="1" baseline="-25000" dirty="0" smtClean="0"/>
                <a:t>e-</a:t>
              </a:r>
              <a:endParaRPr lang="en-US" sz="1600" b="1" baseline="-25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29415" y="3450486"/>
              <a:ext cx="325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Q</a:t>
              </a:r>
              <a:endParaRPr lang="en-US" sz="1600" b="1" baseline="-25000" dirty="0"/>
            </a:p>
          </p:txBody>
        </p:sp>
      </p:grpSp>
      <p:sp>
        <p:nvSpPr>
          <p:cNvPr id="19" name="Bent Arrow 18"/>
          <p:cNvSpPr/>
          <p:nvPr/>
        </p:nvSpPr>
        <p:spPr>
          <a:xfrm rot="10800000">
            <a:off x="6444208" y="2636912"/>
            <a:ext cx="432048" cy="504056"/>
          </a:xfrm>
          <a:prstGeom prst="ben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264823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Trigger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3037</TotalTime>
  <Words>1473</Words>
  <Application>Microsoft Office PowerPoint</Application>
  <PresentationFormat>On-screen Show (4:3)</PresentationFormat>
  <Paragraphs>314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Development of  GridPix Detector for Dual Phase Noble Gas Time Projection Chambers</vt:lpstr>
      <vt:lpstr>The GridPix detector</vt:lpstr>
      <vt:lpstr>GridPix features</vt:lpstr>
      <vt:lpstr>Dual phase noble gas TPC</vt:lpstr>
      <vt:lpstr>Direct charge readout</vt:lpstr>
      <vt:lpstr>GridPix in Dual Phase TPC</vt:lpstr>
      <vt:lpstr>Cryogenic robustness</vt:lpstr>
      <vt:lpstr>Cryogenic robustness</vt:lpstr>
      <vt:lpstr>Room temperature measurements @ Nikhef</vt:lpstr>
      <vt:lpstr>Reference mixture: Ar/isobutane 90/10</vt:lpstr>
      <vt:lpstr>Argon without quenchers</vt:lpstr>
      <vt:lpstr>Argon without quenchers</vt:lpstr>
      <vt:lpstr>Measurements @ CERN</vt:lpstr>
      <vt:lpstr>Room temperature argon</vt:lpstr>
      <vt:lpstr>Cold argon gas</vt:lpstr>
      <vt:lpstr>Cold argon gas</vt:lpstr>
      <vt:lpstr>Towards dual phase argon</vt:lpstr>
      <vt:lpstr>Towards dual phase argon</vt:lpstr>
      <vt:lpstr>Damaged grid</vt:lpstr>
      <vt:lpstr>Lessons learned so far</vt:lpstr>
      <vt:lpstr>Towards full ceramics</vt:lpstr>
      <vt:lpstr>Closed geometries</vt:lpstr>
      <vt:lpstr>Resistive grid</vt:lpstr>
      <vt:lpstr>Resistive grid</vt:lpstr>
      <vt:lpstr>Crazy idea</vt:lpstr>
      <vt:lpstr>Crazy ideas</vt:lpstr>
      <vt:lpstr>Conclusion and plans</vt:lpstr>
      <vt:lpstr>Acknowledgements</vt:lpstr>
      <vt:lpstr>Backup</vt:lpstr>
      <vt:lpstr>Argon/Isobutane event</vt:lpstr>
      <vt:lpstr>Argon 99.997% event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Matteo</dc:creator>
  <cp:lastModifiedBy>Matteo</cp:lastModifiedBy>
  <cp:revision>315</cp:revision>
  <dcterms:created xsi:type="dcterms:W3CDTF">2011-10-20T16:23:34Z</dcterms:created>
  <dcterms:modified xsi:type="dcterms:W3CDTF">2012-02-21T13:56:15Z</dcterms:modified>
</cp:coreProperties>
</file>