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tags/tag1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28" r:id="rId1"/>
  </p:sldMasterIdLst>
  <p:notesMasterIdLst>
    <p:notesMasterId r:id="rId19"/>
  </p:notesMasterIdLst>
  <p:sldIdLst>
    <p:sldId id="256" r:id="rId2"/>
    <p:sldId id="290" r:id="rId3"/>
    <p:sldId id="279" r:id="rId4"/>
    <p:sldId id="366" r:id="rId5"/>
    <p:sldId id="358" r:id="rId6"/>
    <p:sldId id="342" r:id="rId7"/>
    <p:sldId id="355" r:id="rId8"/>
    <p:sldId id="359" r:id="rId9"/>
    <p:sldId id="365" r:id="rId10"/>
    <p:sldId id="362" r:id="rId11"/>
    <p:sldId id="329" r:id="rId12"/>
    <p:sldId id="367" r:id="rId13"/>
    <p:sldId id="352" r:id="rId14"/>
    <p:sldId id="363" r:id="rId15"/>
    <p:sldId id="350" r:id="rId16"/>
    <p:sldId id="356" r:id="rId17"/>
    <p:sldId id="346" r:id="rId18"/>
  </p:sldIdLst>
  <p:sldSz cx="9144000" cy="6858000" type="screen4x3"/>
  <p:notesSz cx="7104063" cy="10234613"/>
  <p:defaultTextStyle>
    <a:defPPr>
      <a:defRPr lang="es-C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33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71" autoAdjust="0"/>
    <p:restoredTop sz="86382" autoAdjust="0"/>
  </p:normalViewPr>
  <p:slideViewPr>
    <p:cSldViewPr>
      <p:cViewPr>
        <p:scale>
          <a:sx n="70" d="100"/>
          <a:sy n="70" d="100"/>
        </p:scale>
        <p:origin x="-1452" y="174"/>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200" d="100"/>
        <a:sy n="200" d="100"/>
      </p:scale>
      <p:origin x="0" y="66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8427" cy="511731"/>
          </a:xfrm>
          <a:prstGeom prst="rect">
            <a:avLst/>
          </a:prstGeom>
        </p:spPr>
        <p:txBody>
          <a:bodyPr vert="horz" lIns="99075" tIns="49538" rIns="99075" bIns="49538" rtlCol="0"/>
          <a:lstStyle>
            <a:lvl1pPr algn="l" fontAlgn="auto">
              <a:spcBef>
                <a:spcPts val="0"/>
              </a:spcBef>
              <a:spcAft>
                <a:spcPts val="0"/>
              </a:spcAft>
              <a:defRPr sz="1300">
                <a:latin typeface="+mn-lt"/>
                <a:cs typeface="+mn-cs"/>
              </a:defRPr>
            </a:lvl1pPr>
          </a:lstStyle>
          <a:p>
            <a:pPr>
              <a:defRPr/>
            </a:pPr>
            <a:endParaRPr lang="es-CO"/>
          </a:p>
        </p:txBody>
      </p:sp>
      <p:sp>
        <p:nvSpPr>
          <p:cNvPr id="3" name="2 Marcador de fecha"/>
          <p:cNvSpPr>
            <a:spLocks noGrp="1"/>
          </p:cNvSpPr>
          <p:nvPr>
            <p:ph type="dt" idx="1"/>
          </p:nvPr>
        </p:nvSpPr>
        <p:spPr>
          <a:xfrm>
            <a:off x="4023992" y="0"/>
            <a:ext cx="3078427" cy="511731"/>
          </a:xfrm>
          <a:prstGeom prst="rect">
            <a:avLst/>
          </a:prstGeom>
        </p:spPr>
        <p:txBody>
          <a:bodyPr vert="horz" lIns="99075" tIns="49538" rIns="99075" bIns="49538" rtlCol="0"/>
          <a:lstStyle>
            <a:lvl1pPr algn="r" fontAlgn="auto">
              <a:spcBef>
                <a:spcPts val="0"/>
              </a:spcBef>
              <a:spcAft>
                <a:spcPts val="0"/>
              </a:spcAft>
              <a:defRPr sz="1300">
                <a:latin typeface="+mn-lt"/>
                <a:cs typeface="+mn-cs"/>
              </a:defRPr>
            </a:lvl1pPr>
          </a:lstStyle>
          <a:p>
            <a:pPr>
              <a:defRPr/>
            </a:pPr>
            <a:fld id="{5230DAE7-5BD0-47D1-A8F5-5751544328F1}" type="datetimeFigureOut">
              <a:rPr lang="es-CO"/>
              <a:pPr>
                <a:defRPr/>
              </a:pPr>
              <a:t>21/02/2012</a:t>
            </a:fld>
            <a:endParaRPr lang="es-CO"/>
          </a:p>
        </p:txBody>
      </p:sp>
      <p:sp>
        <p:nvSpPr>
          <p:cNvPr id="4" name="3 Marcador de imagen de diapositiva"/>
          <p:cNvSpPr>
            <a:spLocks noGrp="1" noRot="1" noChangeAspect="1"/>
          </p:cNvSpPr>
          <p:nvPr>
            <p:ph type="sldImg" idx="2"/>
          </p:nvPr>
        </p:nvSpPr>
        <p:spPr>
          <a:xfrm>
            <a:off x="995363" y="768350"/>
            <a:ext cx="5113337" cy="3836988"/>
          </a:xfrm>
          <a:prstGeom prst="rect">
            <a:avLst/>
          </a:prstGeom>
          <a:noFill/>
          <a:ln w="12700">
            <a:solidFill>
              <a:prstClr val="black"/>
            </a:solidFill>
          </a:ln>
        </p:spPr>
        <p:txBody>
          <a:bodyPr vert="horz" lIns="99075" tIns="49538" rIns="99075" bIns="49538" rtlCol="0" anchor="ctr"/>
          <a:lstStyle/>
          <a:p>
            <a:pPr lvl="0"/>
            <a:endParaRPr lang="es-CO" noProof="0"/>
          </a:p>
        </p:txBody>
      </p:sp>
      <p:sp>
        <p:nvSpPr>
          <p:cNvPr id="5" name="4 Marcador de notas"/>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O" noProof="0"/>
          </a:p>
        </p:txBody>
      </p:sp>
      <p:sp>
        <p:nvSpPr>
          <p:cNvPr id="6" name="5 Marcador de pie de página"/>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fontAlgn="auto">
              <a:spcBef>
                <a:spcPts val="0"/>
              </a:spcBef>
              <a:spcAft>
                <a:spcPts val="0"/>
              </a:spcAft>
              <a:defRPr sz="1300">
                <a:latin typeface="+mn-lt"/>
                <a:cs typeface="+mn-cs"/>
              </a:defRPr>
            </a:lvl1pPr>
          </a:lstStyle>
          <a:p>
            <a:pPr>
              <a:defRPr/>
            </a:pPr>
            <a:endParaRPr lang="es-CO"/>
          </a:p>
        </p:txBody>
      </p:sp>
      <p:sp>
        <p:nvSpPr>
          <p:cNvPr id="7" name="6 Marcador de número de diapositiva"/>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fontAlgn="auto">
              <a:spcBef>
                <a:spcPts val="0"/>
              </a:spcBef>
              <a:spcAft>
                <a:spcPts val="0"/>
              </a:spcAft>
              <a:defRPr sz="1300">
                <a:latin typeface="+mn-lt"/>
                <a:cs typeface="+mn-cs"/>
              </a:defRPr>
            </a:lvl1pPr>
          </a:lstStyle>
          <a:p>
            <a:pPr>
              <a:defRPr/>
            </a:pPr>
            <a:fld id="{3C0E6EBF-5777-4DCE-B2A4-9C645D3F7238}" type="slidenum">
              <a:rPr lang="es-CO"/>
              <a:pPr>
                <a:defRPr/>
              </a:pPr>
              <a:t>‹Nº›</a:t>
            </a:fld>
            <a:endParaRPr lang="es-CO"/>
          </a:p>
        </p:txBody>
      </p:sp>
    </p:spTree>
    <p:extLst>
      <p:ext uri="{BB962C8B-B14F-4D97-AF65-F5344CB8AC3E}">
        <p14:creationId xmlns:p14="http://schemas.microsoft.com/office/powerpoint/2010/main" val="30204854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3 Marcador de número de diapositiva"/>
          <p:cNvSpPr>
            <a:spLocks noGrp="1"/>
          </p:cNvSpPr>
          <p:nvPr>
            <p:ph type="sldNum" sz="quarter" idx="5"/>
          </p:nvPr>
        </p:nvSpPr>
        <p:spPr/>
        <p:txBody>
          <a:bodyPr/>
          <a:lstStyle/>
          <a:p>
            <a:pPr>
              <a:defRPr/>
            </a:pPr>
            <a:fld id="{C4793FC6-A67F-45B1-912E-C896354C6720}" type="slidenum">
              <a:rPr lang="es-CO" smtClean="0"/>
              <a:pPr>
                <a:defRPr/>
              </a:pPr>
              <a:t>1</a:t>
            </a:fld>
            <a:endParaRPr lang="es-CO"/>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baseline="0" noProof="0" dirty="0" smtClean="0"/>
          </a:p>
        </p:txBody>
      </p:sp>
      <p:sp>
        <p:nvSpPr>
          <p:cNvPr id="4" name="3 Marcador de número de diapositiva"/>
          <p:cNvSpPr>
            <a:spLocks noGrp="1"/>
          </p:cNvSpPr>
          <p:nvPr>
            <p:ph type="sldNum" sz="quarter" idx="5"/>
          </p:nvPr>
        </p:nvSpPr>
        <p:spPr/>
        <p:txBody>
          <a:bodyPr/>
          <a:lstStyle/>
          <a:p>
            <a:pPr>
              <a:defRPr/>
            </a:pPr>
            <a:fld id="{F2FF45D3-CFC8-46DA-80DB-64D6BAD221BE}" type="slidenum">
              <a:rPr lang="es-CO" smtClean="0"/>
              <a:pPr>
                <a:defRPr/>
              </a:pPr>
              <a:t>12</a:t>
            </a:fld>
            <a:endParaRPr lang="es-CO"/>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3 Marcador de número de diapositiva"/>
          <p:cNvSpPr>
            <a:spLocks noGrp="1"/>
          </p:cNvSpPr>
          <p:nvPr>
            <p:ph type="sldNum" sz="quarter" idx="5"/>
          </p:nvPr>
        </p:nvSpPr>
        <p:spPr/>
        <p:txBody>
          <a:bodyPr/>
          <a:lstStyle/>
          <a:p>
            <a:pPr>
              <a:defRPr/>
            </a:pPr>
            <a:fld id="{4B96B552-C286-47AF-88A5-3B4EBEE8B384}" type="slidenum">
              <a:rPr lang="es-CO" smtClean="0"/>
              <a:pPr>
                <a:defRPr/>
              </a:pPr>
              <a:t>13</a:t>
            </a:fld>
            <a:endParaRPr lang="es-CO"/>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3 Marcador de número de diapositiva"/>
          <p:cNvSpPr>
            <a:spLocks noGrp="1"/>
          </p:cNvSpPr>
          <p:nvPr>
            <p:ph type="sldNum" sz="quarter" idx="5"/>
          </p:nvPr>
        </p:nvSpPr>
        <p:spPr/>
        <p:txBody>
          <a:bodyPr/>
          <a:lstStyle/>
          <a:p>
            <a:pPr>
              <a:defRPr/>
            </a:pPr>
            <a:fld id="{4B96B552-C286-47AF-88A5-3B4EBEE8B384}" type="slidenum">
              <a:rPr lang="es-CO" smtClean="0"/>
              <a:pPr>
                <a:defRPr/>
              </a:pPr>
              <a:t>14</a:t>
            </a:fld>
            <a:endParaRPr lang="es-CO"/>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dirty="0" smtClean="0"/>
          </a:p>
        </p:txBody>
      </p:sp>
      <p:sp>
        <p:nvSpPr>
          <p:cNvPr id="4" name="3 Marcador de número de diapositiva"/>
          <p:cNvSpPr>
            <a:spLocks noGrp="1"/>
          </p:cNvSpPr>
          <p:nvPr>
            <p:ph type="sldNum" sz="quarter" idx="5"/>
          </p:nvPr>
        </p:nvSpPr>
        <p:spPr/>
        <p:txBody>
          <a:bodyPr/>
          <a:lstStyle/>
          <a:p>
            <a:pPr>
              <a:defRPr/>
            </a:pPr>
            <a:fld id="{517E6B27-D87F-4B6D-A8A5-7F1BC7CF62DD}" type="slidenum">
              <a:rPr lang="es-CO" smtClean="0"/>
              <a:pPr>
                <a:defRPr/>
              </a:pPr>
              <a:t>15</a:t>
            </a:fld>
            <a:endParaRPr lang="es-CO"/>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696824AF-7830-44C1-A1D7-B81F893B8658}" type="slidenum">
              <a:rPr lang="es-CO" smtClean="0"/>
              <a:pPr>
                <a:defRPr/>
              </a:pPr>
              <a:t>16</a:t>
            </a:fld>
            <a:endParaRPr lang="es-CO"/>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3C0E6EBF-5777-4DCE-B2A4-9C645D3F7238}" type="slidenum">
              <a:rPr lang="es-CO" smtClean="0"/>
              <a:pPr>
                <a:defRPr/>
              </a:pPr>
              <a:t>17</a:t>
            </a:fld>
            <a:endParaRPr lang="es-CO"/>
          </a:p>
        </p:txBody>
      </p:sp>
    </p:spTree>
    <p:extLst>
      <p:ext uri="{BB962C8B-B14F-4D97-AF65-F5344CB8AC3E}">
        <p14:creationId xmlns:p14="http://schemas.microsoft.com/office/powerpoint/2010/main" val="833142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noProof="0" dirty="0" smtClean="0"/>
              <a:t>My presentation consist of</a:t>
            </a:r>
            <a:r>
              <a:rPr lang="en-US" baseline="0" noProof="0" dirty="0" smtClean="0"/>
              <a:t> </a:t>
            </a:r>
            <a:endParaRPr lang="en-US" noProof="0" dirty="0" smtClean="0"/>
          </a:p>
          <a:p>
            <a:r>
              <a:rPr lang="en-US" noProof="0" dirty="0" smtClean="0"/>
              <a:t>Briefly Introduction </a:t>
            </a:r>
          </a:p>
          <a:p>
            <a:r>
              <a:rPr lang="en-US" noProof="0" dirty="0" smtClean="0"/>
              <a:t>Main</a:t>
            </a:r>
            <a:r>
              <a:rPr lang="en-US" baseline="0" noProof="0" dirty="0" smtClean="0"/>
              <a:t> characteristics of </a:t>
            </a:r>
            <a:r>
              <a:rPr lang="en-US" noProof="0" dirty="0" smtClean="0"/>
              <a:t>Experimental setup</a:t>
            </a:r>
          </a:p>
          <a:p>
            <a:r>
              <a:rPr lang="en-US" noProof="0" dirty="0" smtClean="0"/>
              <a:t>TMA</a:t>
            </a:r>
            <a:r>
              <a:rPr lang="en-US" baseline="0" noProof="0" dirty="0" smtClean="0"/>
              <a:t> Optimum fraction determination</a:t>
            </a:r>
            <a:endParaRPr lang="en-US" noProof="0" dirty="0" smtClean="0"/>
          </a:p>
          <a:p>
            <a:r>
              <a:rPr lang="en-US" noProof="0" dirty="0" smtClean="0"/>
              <a:t>Energy resolution at high pressure</a:t>
            </a:r>
          </a:p>
          <a:p>
            <a:r>
              <a:rPr lang="en-US" noProof="0" dirty="0" smtClean="0"/>
              <a:t>Conclusions</a:t>
            </a:r>
          </a:p>
          <a:p>
            <a:r>
              <a:rPr lang="en-US" noProof="0" dirty="0" smtClean="0"/>
              <a:t>An finally The references. </a:t>
            </a:r>
          </a:p>
          <a:p>
            <a:endParaRPr lang="es-ES" dirty="0" smtClean="0"/>
          </a:p>
        </p:txBody>
      </p:sp>
      <p:sp>
        <p:nvSpPr>
          <p:cNvPr id="4" name="3 Marcador de número de diapositiva"/>
          <p:cNvSpPr>
            <a:spLocks noGrp="1"/>
          </p:cNvSpPr>
          <p:nvPr>
            <p:ph type="sldNum" sz="quarter" idx="5"/>
          </p:nvPr>
        </p:nvSpPr>
        <p:spPr/>
        <p:txBody>
          <a:bodyPr/>
          <a:lstStyle/>
          <a:p>
            <a:pPr>
              <a:defRPr/>
            </a:pPr>
            <a:fld id="{A7B16D4B-9521-46DA-BD3A-80EDADC63175}" type="slidenum">
              <a:rPr lang="es-CO" smtClean="0"/>
              <a:pPr>
                <a:defRPr/>
              </a:pPr>
              <a:t>2</a:t>
            </a:fld>
            <a:endParaRPr lang="es-CO"/>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500" dirty="0"/>
          </a:p>
        </p:txBody>
      </p:sp>
      <p:sp>
        <p:nvSpPr>
          <p:cNvPr id="4403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CBAC41-7921-4E25-955F-FBECE7A5B26F}" type="slidenum">
              <a:rPr lang="es-CO" smtClean="0"/>
              <a:pPr fontAlgn="base">
                <a:spcBef>
                  <a:spcPct val="0"/>
                </a:spcBef>
                <a:spcAft>
                  <a:spcPct val="0"/>
                </a:spcAft>
                <a:defRPr/>
              </a:pPr>
              <a:t>3</a:t>
            </a:fld>
            <a:endParaRPr lang="es-CO"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500" dirty="0"/>
          </a:p>
        </p:txBody>
      </p:sp>
      <p:sp>
        <p:nvSpPr>
          <p:cNvPr id="4403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CBAC41-7921-4E25-955F-FBECE7A5B26F}" type="slidenum">
              <a:rPr lang="es-CO" smtClean="0"/>
              <a:pPr fontAlgn="base">
                <a:spcBef>
                  <a:spcPct val="0"/>
                </a:spcBef>
                <a:spcAft>
                  <a:spcPct val="0"/>
                </a:spcAft>
                <a:defRPr/>
              </a:pPr>
              <a:t>4</a:t>
            </a:fld>
            <a:endParaRPr lang="es-CO"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baseline="0" dirty="0" smtClean="0"/>
          </a:p>
        </p:txBody>
      </p:sp>
      <p:sp>
        <p:nvSpPr>
          <p:cNvPr id="460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C873D3-5580-43CC-B6B8-3F6FF4ADA21B}" type="slidenum">
              <a:rPr lang="es-CO" smtClean="0"/>
              <a:pPr fontAlgn="base">
                <a:spcBef>
                  <a:spcPct val="0"/>
                </a:spcBef>
                <a:spcAft>
                  <a:spcPct val="0"/>
                </a:spcAft>
                <a:defRPr/>
              </a:pPr>
              <a:t>5</a:t>
            </a:fld>
            <a:endParaRPr lang="es-CO"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baseline="0" noProof="0" dirty="0" smtClean="0"/>
          </a:p>
        </p:txBody>
      </p:sp>
      <p:sp>
        <p:nvSpPr>
          <p:cNvPr id="4" name="3 Marcador de número de diapositiva"/>
          <p:cNvSpPr>
            <a:spLocks noGrp="1"/>
          </p:cNvSpPr>
          <p:nvPr>
            <p:ph type="sldNum" sz="quarter" idx="5"/>
          </p:nvPr>
        </p:nvSpPr>
        <p:spPr/>
        <p:txBody>
          <a:bodyPr/>
          <a:lstStyle/>
          <a:p>
            <a:pPr>
              <a:defRPr/>
            </a:pPr>
            <a:fld id="{BF0701D5-8C00-4D6B-A480-E3415141FE46}" type="slidenum">
              <a:rPr lang="es-CO" smtClean="0"/>
              <a:pPr>
                <a:defRPr/>
              </a:pPr>
              <a:t>6</a:t>
            </a:fld>
            <a:endParaRPr lang="es-CO"/>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460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D4D5F5-95C6-4BB0-998A-81DAAB8EF5BF}" type="slidenum">
              <a:rPr lang="es-CO" smtClean="0"/>
              <a:pPr fontAlgn="base">
                <a:spcBef>
                  <a:spcPct val="0"/>
                </a:spcBef>
                <a:spcAft>
                  <a:spcPct val="0"/>
                </a:spcAft>
                <a:defRPr/>
              </a:pPr>
              <a:t>7</a:t>
            </a:fld>
            <a:endParaRPr lang="es-CO"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noProof="0" dirty="0" smtClean="0"/>
              <a:t>In</a:t>
            </a:r>
            <a:r>
              <a:rPr lang="en-US" baseline="0" noProof="0" dirty="0" smtClean="0"/>
              <a:t> the second one, We observe the energy res as a function of Gas gain, where is possible to observe that the energy resolution deteriorates at higher gas gains whereas at higher TMA concentrations  </a:t>
            </a:r>
            <a:endParaRPr lang="en-US" noProof="0" dirty="0"/>
          </a:p>
        </p:txBody>
      </p:sp>
      <p:sp>
        <p:nvSpPr>
          <p:cNvPr id="4" name="3 Marcador de número de diapositiva"/>
          <p:cNvSpPr>
            <a:spLocks noGrp="1"/>
          </p:cNvSpPr>
          <p:nvPr>
            <p:ph type="sldNum" sz="quarter" idx="10"/>
          </p:nvPr>
        </p:nvSpPr>
        <p:spPr/>
        <p:txBody>
          <a:bodyPr/>
          <a:lstStyle/>
          <a:p>
            <a:pPr>
              <a:defRPr/>
            </a:pPr>
            <a:fld id="{3C0E6EBF-5777-4DCE-B2A4-9C645D3F7238}" type="slidenum">
              <a:rPr lang="es-CO" smtClean="0"/>
              <a:pPr>
                <a:defRPr/>
              </a:pPr>
              <a:t>8</a:t>
            </a:fld>
            <a:endParaRPr lang="es-CO"/>
          </a:p>
        </p:txBody>
      </p:sp>
    </p:spTree>
    <p:extLst>
      <p:ext uri="{BB962C8B-B14F-4D97-AF65-F5344CB8AC3E}">
        <p14:creationId xmlns:p14="http://schemas.microsoft.com/office/powerpoint/2010/main" val="40989471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noProof="0" dirty="0" smtClean="0"/>
              <a:t>In</a:t>
            </a:r>
            <a:r>
              <a:rPr lang="en-US" baseline="0" noProof="0" dirty="0" smtClean="0"/>
              <a:t> this two graphics is possible to observe a summary of the measurements realized in order to determine the </a:t>
            </a:r>
            <a:r>
              <a:rPr lang="en-US" baseline="0" noProof="0" dirty="0" err="1" smtClean="0"/>
              <a:t>optumum</a:t>
            </a:r>
            <a:r>
              <a:rPr lang="en-US" baseline="0" noProof="0" dirty="0" smtClean="0"/>
              <a:t> fraction of TMA, </a:t>
            </a:r>
          </a:p>
          <a:p>
            <a:pPr eaLnBrk="1" hangingPunct="1">
              <a:spcBef>
                <a:spcPct val="0"/>
              </a:spcBef>
            </a:pPr>
            <a:r>
              <a:rPr lang="en-US" baseline="0" noProof="0" dirty="0" smtClean="0"/>
              <a:t>In the first one the gas gain was </a:t>
            </a:r>
            <a:r>
              <a:rPr lang="en-US" baseline="0" noProof="0" dirty="0" err="1" smtClean="0"/>
              <a:t>normailized</a:t>
            </a:r>
            <a:r>
              <a:rPr lang="en-US" baseline="0" noProof="0" dirty="0" smtClean="0"/>
              <a:t> to the maximum value for each pressure for a fix value of amplification field. </a:t>
            </a:r>
          </a:p>
          <a:p>
            <a:pPr eaLnBrk="1" hangingPunct="1">
              <a:spcBef>
                <a:spcPct val="0"/>
              </a:spcBef>
            </a:pPr>
            <a:r>
              <a:rPr lang="en-US" baseline="0" noProof="0" dirty="0" smtClean="0"/>
              <a:t>We can observed for each pressure  that the gas gain rise up to reach a maximum value then  star to drop down,</a:t>
            </a:r>
          </a:p>
          <a:p>
            <a:pPr eaLnBrk="1" hangingPunct="1">
              <a:spcBef>
                <a:spcPct val="0"/>
              </a:spcBef>
            </a:pPr>
            <a:r>
              <a:rPr lang="en-US" baseline="0" noProof="0" dirty="0" smtClean="0"/>
              <a:t>The energy resolutions start to deteriorate at higher TMA concentrations, but the degradation is stronger at high pressures, is necessary to take  measurements at lower TMA concentration for seeing the complete </a:t>
            </a:r>
            <a:r>
              <a:rPr lang="en-US" baseline="0" noProof="0" dirty="0" err="1" smtClean="0"/>
              <a:t>tenºdency</a:t>
            </a:r>
            <a:endParaRPr lang="en-US" noProof="0" dirty="0" smtClean="0"/>
          </a:p>
        </p:txBody>
      </p:sp>
      <p:sp>
        <p:nvSpPr>
          <p:cNvPr id="460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5E8985-B72F-42E8-9C45-81DEA5969B6D}" type="slidenum">
              <a:rPr lang="es-CO" smtClean="0"/>
              <a:pPr fontAlgn="base">
                <a:spcBef>
                  <a:spcPct val="0"/>
                </a:spcBef>
                <a:spcAft>
                  <a:spcPct val="0"/>
                </a:spcAft>
                <a:defRPr/>
              </a:pPr>
              <a:t>11</a:t>
            </a:fld>
            <a:endParaRPr lang="es-CO"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p>
            <a:pPr>
              <a:defRPr/>
            </a:pPr>
            <a:fld id="{DE14CDB6-AD34-443D-9F81-183BE9995CAB}" type="datetime1">
              <a:rPr lang="es-CO" smtClean="0"/>
              <a:pPr>
                <a:defRPr/>
              </a:pPr>
              <a:t>21/02/2012</a:t>
            </a:fld>
            <a:endParaRPr lang="es-CO"/>
          </a:p>
        </p:txBody>
      </p:sp>
      <p:sp>
        <p:nvSpPr>
          <p:cNvPr id="5" name="4 Marcador de pie de página"/>
          <p:cNvSpPr>
            <a:spLocks noGrp="1"/>
          </p:cNvSpPr>
          <p:nvPr>
            <p:ph type="ftr" sz="quarter" idx="11"/>
          </p:nvPr>
        </p:nvSpPr>
        <p:spPr/>
        <p:txBody>
          <a:bodyPr/>
          <a:lstStyle/>
          <a:p>
            <a:pPr>
              <a:defRPr/>
            </a:pPr>
            <a:r>
              <a:rPr lang="es-CO" smtClean="0"/>
              <a:t>Diana Carolina Herrera Muñoz</a:t>
            </a:r>
            <a:endParaRPr lang="es-CO"/>
          </a:p>
        </p:txBody>
      </p:sp>
      <p:sp>
        <p:nvSpPr>
          <p:cNvPr id="6" name="5 Marcador de número de diapositiva"/>
          <p:cNvSpPr>
            <a:spLocks noGrp="1"/>
          </p:cNvSpPr>
          <p:nvPr>
            <p:ph type="sldNum" sz="quarter" idx="12"/>
          </p:nvPr>
        </p:nvSpPr>
        <p:spPr/>
        <p:txBody>
          <a:bodyPr/>
          <a:lstStyle/>
          <a:p>
            <a:pPr>
              <a:defRPr/>
            </a:pPr>
            <a:fld id="{0656A253-768A-488A-A7AD-797B000A1680}" type="slidenum">
              <a:rPr lang="es-CO" smtClean="0"/>
              <a:pPr>
                <a:defRPr/>
              </a:pPr>
              <a:t>‹Nº›</a:t>
            </a:fld>
            <a:endParaRPr lang="es-CO"/>
          </a:p>
        </p:txBody>
      </p:sp>
    </p:spTree>
    <p:extLst>
      <p:ext uri="{BB962C8B-B14F-4D97-AF65-F5344CB8AC3E}">
        <p14:creationId xmlns:p14="http://schemas.microsoft.com/office/powerpoint/2010/main" val="2379117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pPr>
              <a:defRPr/>
            </a:pPr>
            <a:fld id="{035FCD01-0032-4E83-A2C4-15CDF6E4AC76}" type="datetime1">
              <a:rPr lang="es-CO" smtClean="0"/>
              <a:pPr>
                <a:defRPr/>
              </a:pPr>
              <a:t>21/02/2012</a:t>
            </a:fld>
            <a:endParaRPr lang="es-CO"/>
          </a:p>
        </p:txBody>
      </p:sp>
      <p:sp>
        <p:nvSpPr>
          <p:cNvPr id="5" name="4 Marcador de pie de página"/>
          <p:cNvSpPr>
            <a:spLocks noGrp="1"/>
          </p:cNvSpPr>
          <p:nvPr>
            <p:ph type="ftr" sz="quarter" idx="11"/>
          </p:nvPr>
        </p:nvSpPr>
        <p:spPr/>
        <p:txBody>
          <a:bodyPr/>
          <a:lstStyle/>
          <a:p>
            <a:pPr>
              <a:defRPr/>
            </a:pPr>
            <a:r>
              <a:rPr lang="es-CO" smtClean="0"/>
              <a:t>Diana Carolina Herrera Muñoz</a:t>
            </a:r>
            <a:endParaRPr lang="es-CO"/>
          </a:p>
        </p:txBody>
      </p:sp>
      <p:sp>
        <p:nvSpPr>
          <p:cNvPr id="6" name="5 Marcador de número de diapositiva"/>
          <p:cNvSpPr>
            <a:spLocks noGrp="1"/>
          </p:cNvSpPr>
          <p:nvPr>
            <p:ph type="sldNum" sz="quarter" idx="12"/>
          </p:nvPr>
        </p:nvSpPr>
        <p:spPr/>
        <p:txBody>
          <a:bodyPr/>
          <a:lstStyle/>
          <a:p>
            <a:pPr>
              <a:defRPr/>
            </a:pPr>
            <a:fld id="{759D45CF-BB46-4E23-A033-BCA24B4A6675}" type="slidenum">
              <a:rPr lang="es-CO" smtClean="0"/>
              <a:pPr>
                <a:defRPr/>
              </a:pPr>
              <a:t>‹Nº›</a:t>
            </a:fld>
            <a:endParaRPr lang="es-CO"/>
          </a:p>
        </p:txBody>
      </p:sp>
    </p:spTree>
    <p:extLst>
      <p:ext uri="{BB962C8B-B14F-4D97-AF65-F5344CB8AC3E}">
        <p14:creationId xmlns:p14="http://schemas.microsoft.com/office/powerpoint/2010/main" val="2301971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pPr>
              <a:defRPr/>
            </a:pPr>
            <a:fld id="{71C4A677-C311-449C-AA62-73722E64991D}" type="datetime1">
              <a:rPr lang="es-CO" smtClean="0"/>
              <a:pPr>
                <a:defRPr/>
              </a:pPr>
              <a:t>21/02/2012</a:t>
            </a:fld>
            <a:endParaRPr lang="es-CO"/>
          </a:p>
        </p:txBody>
      </p:sp>
      <p:sp>
        <p:nvSpPr>
          <p:cNvPr id="5" name="4 Marcador de pie de página"/>
          <p:cNvSpPr>
            <a:spLocks noGrp="1"/>
          </p:cNvSpPr>
          <p:nvPr>
            <p:ph type="ftr" sz="quarter" idx="11"/>
          </p:nvPr>
        </p:nvSpPr>
        <p:spPr/>
        <p:txBody>
          <a:bodyPr/>
          <a:lstStyle/>
          <a:p>
            <a:pPr>
              <a:defRPr/>
            </a:pPr>
            <a:r>
              <a:rPr lang="es-CO" smtClean="0"/>
              <a:t>Diana Carolina Herrera Muñoz</a:t>
            </a:r>
            <a:endParaRPr lang="es-CO"/>
          </a:p>
        </p:txBody>
      </p:sp>
      <p:sp>
        <p:nvSpPr>
          <p:cNvPr id="6" name="5 Marcador de número de diapositiva"/>
          <p:cNvSpPr>
            <a:spLocks noGrp="1"/>
          </p:cNvSpPr>
          <p:nvPr>
            <p:ph type="sldNum" sz="quarter" idx="12"/>
          </p:nvPr>
        </p:nvSpPr>
        <p:spPr/>
        <p:txBody>
          <a:bodyPr/>
          <a:lstStyle/>
          <a:p>
            <a:pPr>
              <a:defRPr/>
            </a:pPr>
            <a:fld id="{6A599263-4E32-4BB2-9380-066C25D61BB8}" type="slidenum">
              <a:rPr lang="es-CO" smtClean="0"/>
              <a:pPr>
                <a:defRPr/>
              </a:pPr>
              <a:t>‹Nº›</a:t>
            </a:fld>
            <a:endParaRPr lang="es-CO"/>
          </a:p>
        </p:txBody>
      </p:sp>
    </p:spTree>
    <p:extLst>
      <p:ext uri="{BB962C8B-B14F-4D97-AF65-F5344CB8AC3E}">
        <p14:creationId xmlns:p14="http://schemas.microsoft.com/office/powerpoint/2010/main" val="3032495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pPr>
              <a:defRPr/>
            </a:pPr>
            <a:fld id="{004832B8-1616-484B-9282-0203B0BC2530}" type="datetime1">
              <a:rPr lang="es-CO" smtClean="0"/>
              <a:pPr>
                <a:defRPr/>
              </a:pPr>
              <a:t>21/02/2012</a:t>
            </a:fld>
            <a:endParaRPr lang="es-CO"/>
          </a:p>
        </p:txBody>
      </p:sp>
      <p:sp>
        <p:nvSpPr>
          <p:cNvPr id="5" name="4 Marcador de pie de página"/>
          <p:cNvSpPr>
            <a:spLocks noGrp="1"/>
          </p:cNvSpPr>
          <p:nvPr>
            <p:ph type="ftr" sz="quarter" idx="11"/>
          </p:nvPr>
        </p:nvSpPr>
        <p:spPr/>
        <p:txBody>
          <a:bodyPr/>
          <a:lstStyle/>
          <a:p>
            <a:pPr>
              <a:defRPr/>
            </a:pPr>
            <a:r>
              <a:rPr lang="es-CO" smtClean="0"/>
              <a:t>Diana Carolina Herrera Muñoz</a:t>
            </a:r>
            <a:endParaRPr lang="es-CO"/>
          </a:p>
        </p:txBody>
      </p:sp>
      <p:sp>
        <p:nvSpPr>
          <p:cNvPr id="6" name="5 Marcador de número de diapositiva"/>
          <p:cNvSpPr>
            <a:spLocks noGrp="1"/>
          </p:cNvSpPr>
          <p:nvPr>
            <p:ph type="sldNum" sz="quarter" idx="12"/>
          </p:nvPr>
        </p:nvSpPr>
        <p:spPr/>
        <p:txBody>
          <a:bodyPr/>
          <a:lstStyle/>
          <a:p>
            <a:pPr>
              <a:defRPr/>
            </a:pPr>
            <a:fld id="{CE6890C4-8569-4003-802F-BC8BBE34967D}" type="slidenum">
              <a:rPr lang="es-CO" smtClean="0"/>
              <a:pPr>
                <a:defRPr/>
              </a:pPr>
              <a:t>‹Nº›</a:t>
            </a:fld>
            <a:endParaRPr lang="es-CO"/>
          </a:p>
        </p:txBody>
      </p:sp>
    </p:spTree>
    <p:extLst>
      <p:ext uri="{BB962C8B-B14F-4D97-AF65-F5344CB8AC3E}">
        <p14:creationId xmlns:p14="http://schemas.microsoft.com/office/powerpoint/2010/main" val="704600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25F3B91A-EE0C-449D-8772-62A9EB4985B2}" type="datetime1">
              <a:rPr lang="es-CO" smtClean="0"/>
              <a:pPr>
                <a:defRPr/>
              </a:pPr>
              <a:t>21/02/2012</a:t>
            </a:fld>
            <a:endParaRPr lang="es-CO"/>
          </a:p>
        </p:txBody>
      </p:sp>
      <p:sp>
        <p:nvSpPr>
          <p:cNvPr id="5" name="4 Marcador de pie de página"/>
          <p:cNvSpPr>
            <a:spLocks noGrp="1"/>
          </p:cNvSpPr>
          <p:nvPr>
            <p:ph type="ftr" sz="quarter" idx="11"/>
          </p:nvPr>
        </p:nvSpPr>
        <p:spPr/>
        <p:txBody>
          <a:bodyPr/>
          <a:lstStyle/>
          <a:p>
            <a:pPr>
              <a:defRPr/>
            </a:pPr>
            <a:r>
              <a:rPr lang="es-CO" smtClean="0"/>
              <a:t>Diana Carolina Herrera Muñoz</a:t>
            </a:r>
            <a:endParaRPr lang="es-CO"/>
          </a:p>
        </p:txBody>
      </p:sp>
      <p:sp>
        <p:nvSpPr>
          <p:cNvPr id="6" name="5 Marcador de número de diapositiva"/>
          <p:cNvSpPr>
            <a:spLocks noGrp="1"/>
          </p:cNvSpPr>
          <p:nvPr>
            <p:ph type="sldNum" sz="quarter" idx="12"/>
          </p:nvPr>
        </p:nvSpPr>
        <p:spPr/>
        <p:txBody>
          <a:bodyPr/>
          <a:lstStyle/>
          <a:p>
            <a:pPr>
              <a:defRPr/>
            </a:pPr>
            <a:fld id="{AF196C7F-9342-4010-8C26-1E0E0E2F2E07}" type="slidenum">
              <a:rPr lang="es-CO" smtClean="0"/>
              <a:pPr>
                <a:defRPr/>
              </a:pPr>
              <a:t>‹Nº›</a:t>
            </a:fld>
            <a:endParaRPr lang="es-CO"/>
          </a:p>
        </p:txBody>
      </p:sp>
    </p:spTree>
    <p:extLst>
      <p:ext uri="{BB962C8B-B14F-4D97-AF65-F5344CB8AC3E}">
        <p14:creationId xmlns:p14="http://schemas.microsoft.com/office/powerpoint/2010/main" val="4088574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p>
            <a:pPr>
              <a:defRPr/>
            </a:pPr>
            <a:fld id="{5880FAFE-0F5B-4A7B-8341-FDD2D159051A}" type="datetime1">
              <a:rPr lang="es-CO" smtClean="0"/>
              <a:pPr>
                <a:defRPr/>
              </a:pPr>
              <a:t>21/02/2012</a:t>
            </a:fld>
            <a:endParaRPr lang="es-CO"/>
          </a:p>
        </p:txBody>
      </p:sp>
      <p:sp>
        <p:nvSpPr>
          <p:cNvPr id="6" name="5 Marcador de pie de página"/>
          <p:cNvSpPr>
            <a:spLocks noGrp="1"/>
          </p:cNvSpPr>
          <p:nvPr>
            <p:ph type="ftr" sz="quarter" idx="11"/>
          </p:nvPr>
        </p:nvSpPr>
        <p:spPr/>
        <p:txBody>
          <a:bodyPr/>
          <a:lstStyle/>
          <a:p>
            <a:pPr>
              <a:defRPr/>
            </a:pPr>
            <a:r>
              <a:rPr lang="es-CO" smtClean="0"/>
              <a:t>Diana Carolina Herrera Muñoz</a:t>
            </a:r>
            <a:endParaRPr lang="es-CO"/>
          </a:p>
        </p:txBody>
      </p:sp>
      <p:sp>
        <p:nvSpPr>
          <p:cNvPr id="7" name="6 Marcador de número de diapositiva"/>
          <p:cNvSpPr>
            <a:spLocks noGrp="1"/>
          </p:cNvSpPr>
          <p:nvPr>
            <p:ph type="sldNum" sz="quarter" idx="12"/>
          </p:nvPr>
        </p:nvSpPr>
        <p:spPr/>
        <p:txBody>
          <a:bodyPr/>
          <a:lstStyle/>
          <a:p>
            <a:pPr>
              <a:defRPr/>
            </a:pPr>
            <a:fld id="{64100E77-9F21-4600-872B-FD7B21EA7A5A}" type="slidenum">
              <a:rPr lang="es-CO" smtClean="0"/>
              <a:pPr>
                <a:defRPr/>
              </a:pPr>
              <a:t>‹Nº›</a:t>
            </a:fld>
            <a:endParaRPr lang="es-CO"/>
          </a:p>
        </p:txBody>
      </p:sp>
    </p:spTree>
    <p:extLst>
      <p:ext uri="{BB962C8B-B14F-4D97-AF65-F5344CB8AC3E}">
        <p14:creationId xmlns:p14="http://schemas.microsoft.com/office/powerpoint/2010/main" val="3590524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p>
            <a:pPr>
              <a:defRPr/>
            </a:pPr>
            <a:fld id="{99A0B9A4-C896-44AA-A7C1-7CDFF10F6AE5}" type="datetime1">
              <a:rPr lang="es-CO" smtClean="0"/>
              <a:pPr>
                <a:defRPr/>
              </a:pPr>
              <a:t>21/02/2012</a:t>
            </a:fld>
            <a:endParaRPr lang="es-CO"/>
          </a:p>
        </p:txBody>
      </p:sp>
      <p:sp>
        <p:nvSpPr>
          <p:cNvPr id="8" name="7 Marcador de pie de página"/>
          <p:cNvSpPr>
            <a:spLocks noGrp="1"/>
          </p:cNvSpPr>
          <p:nvPr>
            <p:ph type="ftr" sz="quarter" idx="11"/>
          </p:nvPr>
        </p:nvSpPr>
        <p:spPr/>
        <p:txBody>
          <a:bodyPr/>
          <a:lstStyle/>
          <a:p>
            <a:pPr>
              <a:defRPr/>
            </a:pPr>
            <a:r>
              <a:rPr lang="es-CO" smtClean="0"/>
              <a:t>Diana Carolina Herrera Muñoz</a:t>
            </a:r>
            <a:endParaRPr lang="es-CO"/>
          </a:p>
        </p:txBody>
      </p:sp>
      <p:sp>
        <p:nvSpPr>
          <p:cNvPr id="9" name="8 Marcador de número de diapositiva"/>
          <p:cNvSpPr>
            <a:spLocks noGrp="1"/>
          </p:cNvSpPr>
          <p:nvPr>
            <p:ph type="sldNum" sz="quarter" idx="12"/>
          </p:nvPr>
        </p:nvSpPr>
        <p:spPr/>
        <p:txBody>
          <a:bodyPr/>
          <a:lstStyle/>
          <a:p>
            <a:pPr>
              <a:defRPr/>
            </a:pPr>
            <a:fld id="{1FBA2FF3-DD29-418A-A707-FDDFE652C2D5}" type="slidenum">
              <a:rPr lang="es-CO" smtClean="0"/>
              <a:pPr>
                <a:defRPr/>
              </a:pPr>
              <a:t>‹Nº›</a:t>
            </a:fld>
            <a:endParaRPr lang="es-CO"/>
          </a:p>
        </p:txBody>
      </p:sp>
    </p:spTree>
    <p:extLst>
      <p:ext uri="{BB962C8B-B14F-4D97-AF65-F5344CB8AC3E}">
        <p14:creationId xmlns:p14="http://schemas.microsoft.com/office/powerpoint/2010/main" val="3988509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p>
            <a:pPr>
              <a:defRPr/>
            </a:pPr>
            <a:fld id="{52FC9B8C-F6AD-4C9B-B6B6-26E625E9F296}" type="datetime1">
              <a:rPr lang="es-CO" smtClean="0"/>
              <a:pPr>
                <a:defRPr/>
              </a:pPr>
              <a:t>21/02/2012</a:t>
            </a:fld>
            <a:endParaRPr lang="es-CO"/>
          </a:p>
        </p:txBody>
      </p:sp>
      <p:sp>
        <p:nvSpPr>
          <p:cNvPr id="4" name="3 Marcador de pie de página"/>
          <p:cNvSpPr>
            <a:spLocks noGrp="1"/>
          </p:cNvSpPr>
          <p:nvPr>
            <p:ph type="ftr" sz="quarter" idx="11"/>
          </p:nvPr>
        </p:nvSpPr>
        <p:spPr/>
        <p:txBody>
          <a:bodyPr/>
          <a:lstStyle/>
          <a:p>
            <a:pPr>
              <a:defRPr/>
            </a:pPr>
            <a:r>
              <a:rPr lang="es-CO" smtClean="0"/>
              <a:t>Diana Carolina Herrera Muñoz</a:t>
            </a:r>
            <a:endParaRPr lang="es-CO"/>
          </a:p>
        </p:txBody>
      </p:sp>
      <p:sp>
        <p:nvSpPr>
          <p:cNvPr id="5" name="4 Marcador de número de diapositiva"/>
          <p:cNvSpPr>
            <a:spLocks noGrp="1"/>
          </p:cNvSpPr>
          <p:nvPr>
            <p:ph type="sldNum" sz="quarter" idx="12"/>
          </p:nvPr>
        </p:nvSpPr>
        <p:spPr/>
        <p:txBody>
          <a:bodyPr/>
          <a:lstStyle/>
          <a:p>
            <a:pPr>
              <a:defRPr/>
            </a:pPr>
            <a:fld id="{ECFA9071-AE90-40DB-9BAA-EEEEC06989BC}" type="slidenum">
              <a:rPr lang="es-CO" smtClean="0"/>
              <a:pPr>
                <a:defRPr/>
              </a:pPr>
              <a:t>‹Nº›</a:t>
            </a:fld>
            <a:endParaRPr lang="es-CO"/>
          </a:p>
        </p:txBody>
      </p:sp>
    </p:spTree>
    <p:extLst>
      <p:ext uri="{BB962C8B-B14F-4D97-AF65-F5344CB8AC3E}">
        <p14:creationId xmlns:p14="http://schemas.microsoft.com/office/powerpoint/2010/main" val="3352019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267B2459-9A45-47DB-B86D-7329B65CA03D}" type="datetime1">
              <a:rPr lang="es-CO" smtClean="0"/>
              <a:pPr>
                <a:defRPr/>
              </a:pPr>
              <a:t>21/02/2012</a:t>
            </a:fld>
            <a:endParaRPr lang="es-CO"/>
          </a:p>
        </p:txBody>
      </p:sp>
      <p:sp>
        <p:nvSpPr>
          <p:cNvPr id="3" name="2 Marcador de pie de página"/>
          <p:cNvSpPr>
            <a:spLocks noGrp="1"/>
          </p:cNvSpPr>
          <p:nvPr>
            <p:ph type="ftr" sz="quarter" idx="11"/>
          </p:nvPr>
        </p:nvSpPr>
        <p:spPr/>
        <p:txBody>
          <a:bodyPr/>
          <a:lstStyle/>
          <a:p>
            <a:pPr>
              <a:defRPr/>
            </a:pPr>
            <a:r>
              <a:rPr lang="es-CO" smtClean="0"/>
              <a:t>Diana Carolina Herrera Muñoz</a:t>
            </a:r>
            <a:endParaRPr lang="es-CO"/>
          </a:p>
        </p:txBody>
      </p:sp>
      <p:sp>
        <p:nvSpPr>
          <p:cNvPr id="4" name="3 Marcador de número de diapositiva"/>
          <p:cNvSpPr>
            <a:spLocks noGrp="1"/>
          </p:cNvSpPr>
          <p:nvPr>
            <p:ph type="sldNum" sz="quarter" idx="12"/>
          </p:nvPr>
        </p:nvSpPr>
        <p:spPr/>
        <p:txBody>
          <a:bodyPr/>
          <a:lstStyle/>
          <a:p>
            <a:pPr>
              <a:defRPr/>
            </a:pPr>
            <a:fld id="{04C65129-467D-439A-8D7A-B55E949678DD}" type="slidenum">
              <a:rPr lang="es-CO" smtClean="0"/>
              <a:pPr>
                <a:defRPr/>
              </a:pPr>
              <a:t>‹Nº›</a:t>
            </a:fld>
            <a:endParaRPr lang="es-CO"/>
          </a:p>
        </p:txBody>
      </p:sp>
    </p:spTree>
    <p:extLst>
      <p:ext uri="{BB962C8B-B14F-4D97-AF65-F5344CB8AC3E}">
        <p14:creationId xmlns:p14="http://schemas.microsoft.com/office/powerpoint/2010/main" val="3121637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9A621BE3-57C4-453E-8213-8A25F2D5F220}" type="datetime1">
              <a:rPr lang="es-CO" smtClean="0"/>
              <a:pPr>
                <a:defRPr/>
              </a:pPr>
              <a:t>21/02/2012</a:t>
            </a:fld>
            <a:endParaRPr lang="es-CO"/>
          </a:p>
        </p:txBody>
      </p:sp>
      <p:sp>
        <p:nvSpPr>
          <p:cNvPr id="6" name="5 Marcador de pie de página"/>
          <p:cNvSpPr>
            <a:spLocks noGrp="1"/>
          </p:cNvSpPr>
          <p:nvPr>
            <p:ph type="ftr" sz="quarter" idx="11"/>
          </p:nvPr>
        </p:nvSpPr>
        <p:spPr/>
        <p:txBody>
          <a:bodyPr/>
          <a:lstStyle/>
          <a:p>
            <a:pPr>
              <a:defRPr/>
            </a:pPr>
            <a:r>
              <a:rPr lang="es-CO" smtClean="0"/>
              <a:t>Diana Carolina Herrera Muñoz</a:t>
            </a:r>
            <a:endParaRPr lang="es-CO"/>
          </a:p>
        </p:txBody>
      </p:sp>
      <p:sp>
        <p:nvSpPr>
          <p:cNvPr id="7" name="6 Marcador de número de diapositiva"/>
          <p:cNvSpPr>
            <a:spLocks noGrp="1"/>
          </p:cNvSpPr>
          <p:nvPr>
            <p:ph type="sldNum" sz="quarter" idx="12"/>
          </p:nvPr>
        </p:nvSpPr>
        <p:spPr/>
        <p:txBody>
          <a:bodyPr/>
          <a:lstStyle/>
          <a:p>
            <a:pPr>
              <a:defRPr/>
            </a:pPr>
            <a:fld id="{C56DAA5D-18BF-44D8-B3D8-6319008852C0}" type="slidenum">
              <a:rPr lang="es-CO" smtClean="0"/>
              <a:pPr>
                <a:defRPr/>
              </a:pPr>
              <a:t>‹Nº›</a:t>
            </a:fld>
            <a:endParaRPr lang="es-CO"/>
          </a:p>
        </p:txBody>
      </p:sp>
    </p:spTree>
    <p:extLst>
      <p:ext uri="{BB962C8B-B14F-4D97-AF65-F5344CB8AC3E}">
        <p14:creationId xmlns:p14="http://schemas.microsoft.com/office/powerpoint/2010/main" val="966126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BDB7909E-D8F9-4373-93C8-FC7ACDE6C6C6}" type="datetime1">
              <a:rPr lang="es-CO" smtClean="0"/>
              <a:pPr>
                <a:defRPr/>
              </a:pPr>
              <a:t>21/02/2012</a:t>
            </a:fld>
            <a:endParaRPr lang="es-CO"/>
          </a:p>
        </p:txBody>
      </p:sp>
      <p:sp>
        <p:nvSpPr>
          <p:cNvPr id="6" name="5 Marcador de pie de página"/>
          <p:cNvSpPr>
            <a:spLocks noGrp="1"/>
          </p:cNvSpPr>
          <p:nvPr>
            <p:ph type="ftr" sz="quarter" idx="11"/>
          </p:nvPr>
        </p:nvSpPr>
        <p:spPr/>
        <p:txBody>
          <a:bodyPr/>
          <a:lstStyle/>
          <a:p>
            <a:pPr>
              <a:defRPr/>
            </a:pPr>
            <a:r>
              <a:rPr lang="es-CO" smtClean="0"/>
              <a:t>Diana Carolina Herrera Muñoz</a:t>
            </a:r>
            <a:endParaRPr lang="es-CO"/>
          </a:p>
        </p:txBody>
      </p:sp>
      <p:sp>
        <p:nvSpPr>
          <p:cNvPr id="7" name="6 Marcador de número de diapositiva"/>
          <p:cNvSpPr>
            <a:spLocks noGrp="1"/>
          </p:cNvSpPr>
          <p:nvPr>
            <p:ph type="sldNum" sz="quarter" idx="12"/>
          </p:nvPr>
        </p:nvSpPr>
        <p:spPr/>
        <p:txBody>
          <a:bodyPr/>
          <a:lstStyle/>
          <a:p>
            <a:pPr>
              <a:defRPr/>
            </a:pPr>
            <a:fld id="{D5445F0C-A984-4C6C-A5CC-650A276FA278}" type="slidenum">
              <a:rPr lang="es-CO" smtClean="0"/>
              <a:pPr>
                <a:defRPr/>
              </a:pPr>
              <a:t>‹Nº›</a:t>
            </a:fld>
            <a:endParaRPr lang="es-CO"/>
          </a:p>
        </p:txBody>
      </p:sp>
    </p:spTree>
    <p:extLst>
      <p:ext uri="{BB962C8B-B14F-4D97-AF65-F5344CB8AC3E}">
        <p14:creationId xmlns:p14="http://schemas.microsoft.com/office/powerpoint/2010/main" val="3521279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B13AC54-57B7-49A3-94A0-EBBF6264A547}" type="datetime1">
              <a:rPr lang="es-CO" smtClean="0"/>
              <a:pPr>
                <a:defRPr/>
              </a:pPr>
              <a:t>21/02/2012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CO" smtClean="0"/>
              <a:t>Diana Carolina Herrera Muñoz</a:t>
            </a:r>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5560E00-1E4E-422A-B3DB-B36918639CB5}" type="slidenum">
              <a:rPr lang="es-CO" smtClean="0"/>
              <a:pPr>
                <a:defRPr/>
              </a:pPr>
              <a:t>‹Nº›</a:t>
            </a:fld>
            <a:endParaRPr lang="es-CO"/>
          </a:p>
        </p:txBody>
      </p:sp>
    </p:spTree>
    <p:extLst>
      <p:ext uri="{BB962C8B-B14F-4D97-AF65-F5344CB8AC3E}">
        <p14:creationId xmlns:p14="http://schemas.microsoft.com/office/powerpoint/2010/main" val="280723030"/>
      </p:ext>
    </p:extLst>
  </p:cSld>
  <p:clrMap bg1="lt1" tx1="dk1" bg2="lt2" tx2="dk2" accent1="accent1" accent2="accent2" accent3="accent3" accent4="accent4" accent5="accent5" accent6="accent6" hlink="hlink" folHlink="folHlink"/>
  <p:sldLayoutIdLst>
    <p:sldLayoutId id="2147484629" r:id="rId1"/>
    <p:sldLayoutId id="2147484630" r:id="rId2"/>
    <p:sldLayoutId id="2147484631" r:id="rId3"/>
    <p:sldLayoutId id="2147484632" r:id="rId4"/>
    <p:sldLayoutId id="2147484633" r:id="rId5"/>
    <p:sldLayoutId id="2147484634" r:id="rId6"/>
    <p:sldLayoutId id="2147484635" r:id="rId7"/>
    <p:sldLayoutId id="2147484636" r:id="rId8"/>
    <p:sldLayoutId id="2147484637" r:id="rId9"/>
    <p:sldLayoutId id="2147484638" r:id="rId10"/>
    <p:sldLayoutId id="214748463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7.xml"/><Relationship Id="rId5" Type="http://schemas.openxmlformats.org/officeDocument/2006/relationships/image" Target="../media/image14.wmf"/><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8.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9.xml"/><Relationship Id="rId4" Type="http://schemas.openxmlformats.org/officeDocument/2006/relationships/image" Target="../media/image6.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0.xml"/><Relationship Id="rId4" Type="http://schemas.openxmlformats.org/officeDocument/2006/relationships/image" Target="../media/image16.w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11.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slide" Target="slide1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6.xml"/><Relationship Id="rId5" Type="http://schemas.openxmlformats.org/officeDocument/2006/relationships/image" Target="../media/image6.wmf"/><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8.wmf"/></Relationships>
</file>

<file path=ppt/slides/_rels/slide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pie de página"/>
          <p:cNvSpPr txBox="1">
            <a:spLocks/>
          </p:cNvSpPr>
          <p:nvPr/>
        </p:nvSpPr>
        <p:spPr>
          <a:xfrm>
            <a:off x="467544" y="836712"/>
            <a:ext cx="8352928" cy="1368152"/>
          </a:xfrm>
          <a:prstGeom prst="rect">
            <a:avLst/>
          </a:prstGeom>
          <a:effectLst>
            <a:glow rad="228600">
              <a:schemeClr val="accent1">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a:lstStyle/>
          <a:p>
            <a:pPr fontAlgn="auto">
              <a:spcBef>
                <a:spcPts val="0"/>
              </a:spcBef>
              <a:spcAft>
                <a:spcPts val="0"/>
              </a:spcAft>
              <a:defRPr/>
            </a:pPr>
            <a:r>
              <a:rPr lang="en-US" sz="3200" dirty="0" err="1" smtClean="0">
                <a:solidFill>
                  <a:schemeClr val="bg1"/>
                </a:solidFill>
              </a:rPr>
              <a:t>Micromegas</a:t>
            </a:r>
            <a:r>
              <a:rPr lang="en-US" sz="3200" dirty="0" smtClean="0">
                <a:solidFill>
                  <a:schemeClr val="bg1"/>
                </a:solidFill>
              </a:rPr>
              <a:t> Operation at high </a:t>
            </a:r>
            <a:r>
              <a:rPr lang="en-US" sz="3200" dirty="0" err="1" smtClean="0">
                <a:solidFill>
                  <a:schemeClr val="bg1"/>
                </a:solidFill>
              </a:rPr>
              <a:t>presssure</a:t>
            </a:r>
            <a:r>
              <a:rPr lang="en-US" sz="3200" dirty="0" smtClean="0">
                <a:solidFill>
                  <a:schemeClr val="bg1"/>
                </a:solidFill>
              </a:rPr>
              <a:t> in a </a:t>
            </a:r>
            <a:r>
              <a:rPr lang="en-US" sz="3200" dirty="0" err="1" smtClean="0">
                <a:solidFill>
                  <a:schemeClr val="bg1"/>
                </a:solidFill>
              </a:rPr>
              <a:t>Xe+Trimethylamine</a:t>
            </a:r>
            <a:r>
              <a:rPr lang="en-US" sz="3200" dirty="0" smtClean="0">
                <a:solidFill>
                  <a:schemeClr val="bg1"/>
                </a:solidFill>
              </a:rPr>
              <a:t> mixture.</a:t>
            </a:r>
            <a:endParaRPr lang="en-US" sz="3200" dirty="0">
              <a:solidFill>
                <a:schemeClr val="bg1"/>
              </a:solidFill>
            </a:endParaRPr>
          </a:p>
        </p:txBody>
      </p:sp>
      <p:sp>
        <p:nvSpPr>
          <p:cNvPr id="8197" name="19 CuadroTexto"/>
          <p:cNvSpPr txBox="1">
            <a:spLocks noChangeArrowheads="1"/>
          </p:cNvSpPr>
          <p:nvPr/>
        </p:nvSpPr>
        <p:spPr bwMode="auto">
          <a:xfrm>
            <a:off x="1285875" y="2928938"/>
            <a:ext cx="63579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O" sz="3600">
                <a:latin typeface="Bell MT" pitchFamily="18" charset="0"/>
              </a:rPr>
              <a:t>Diana Carolina Herrera Muñoz</a:t>
            </a:r>
          </a:p>
        </p:txBody>
      </p:sp>
      <p:sp>
        <p:nvSpPr>
          <p:cNvPr id="8198" name="22 CuadroTexto"/>
          <p:cNvSpPr txBox="1">
            <a:spLocks noChangeArrowheads="1"/>
          </p:cNvSpPr>
          <p:nvPr/>
        </p:nvSpPr>
        <p:spPr bwMode="auto">
          <a:xfrm>
            <a:off x="2000250" y="4286250"/>
            <a:ext cx="52149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endParaRPr lang="es-CO" sz="2800">
              <a:latin typeface="Calibri" pitchFamily="34" charset="0"/>
            </a:endParaRPr>
          </a:p>
          <a:p>
            <a:pPr algn="ctr" eaLnBrk="1" hangingPunct="1"/>
            <a:endParaRPr lang="es-CO" sz="2800">
              <a:latin typeface="Calibri" pitchFamily="34" charset="0"/>
            </a:endParaRPr>
          </a:p>
        </p:txBody>
      </p:sp>
      <p:sp>
        <p:nvSpPr>
          <p:cNvPr id="2055" name="19 CuadroTexto"/>
          <p:cNvSpPr txBox="1">
            <a:spLocks noChangeArrowheads="1"/>
          </p:cNvSpPr>
          <p:nvPr/>
        </p:nvSpPr>
        <p:spPr bwMode="auto">
          <a:xfrm>
            <a:off x="900310" y="3621003"/>
            <a:ext cx="7704138" cy="1661993"/>
          </a:xfrm>
          <a:prstGeom prst="rect">
            <a:avLst/>
          </a:prstGeom>
          <a:ln/>
          <a:effectLst>
            <a:glow rad="139700">
              <a:schemeClr val="accent4">
                <a:satMod val="175000"/>
                <a:alpha val="40000"/>
              </a:schemeClr>
            </a:glow>
          </a:effectLst>
        </p:spPr>
        <p:style>
          <a:lnRef idx="2">
            <a:schemeClr val="accent5"/>
          </a:lnRef>
          <a:fillRef idx="1">
            <a:schemeClr val="lt1"/>
          </a:fillRef>
          <a:effectRef idx="0">
            <a:schemeClr val="accent5"/>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defRPr/>
            </a:pPr>
            <a:r>
              <a:rPr lang="en-US" sz="2400" dirty="0" smtClean="0">
                <a:latin typeface="Bell MT" pitchFamily="18" charset="0"/>
              </a:rPr>
              <a:t>University of Zaragoza  </a:t>
            </a:r>
          </a:p>
          <a:p>
            <a:pPr algn="ctr">
              <a:defRPr/>
            </a:pPr>
            <a:r>
              <a:rPr lang="es-ES" dirty="0"/>
              <a:t>9th RD51 </a:t>
            </a:r>
            <a:r>
              <a:rPr lang="en-US" dirty="0" smtClean="0"/>
              <a:t>Collaboration</a:t>
            </a:r>
            <a:r>
              <a:rPr lang="es-ES" dirty="0" smtClean="0"/>
              <a:t> </a:t>
            </a:r>
            <a:r>
              <a:rPr lang="es-ES" dirty="0" smtClean="0"/>
              <a:t>Meeting</a:t>
            </a:r>
            <a:endParaRPr lang="es-ES" dirty="0" smtClean="0">
              <a:latin typeface="+mn-lt"/>
            </a:endParaRPr>
          </a:p>
          <a:p>
            <a:pPr algn="ctr">
              <a:defRPr/>
            </a:pPr>
            <a:r>
              <a:rPr lang="en-US" dirty="0" smtClean="0">
                <a:latin typeface="Bell MT" pitchFamily="18" charset="0"/>
              </a:rPr>
              <a:t>20-22 </a:t>
            </a:r>
            <a:r>
              <a:rPr lang="en-US" dirty="0">
                <a:latin typeface="Bell MT" pitchFamily="18" charset="0"/>
              </a:rPr>
              <a:t>February</a:t>
            </a:r>
            <a:r>
              <a:rPr lang="en-US" dirty="0" smtClean="0">
                <a:latin typeface="Bell MT" pitchFamily="18" charset="0"/>
              </a:rPr>
              <a:t> </a:t>
            </a:r>
            <a:r>
              <a:rPr lang="en-US" dirty="0">
                <a:latin typeface="Bell MT" pitchFamily="18" charset="0"/>
              </a:rPr>
              <a:t>2012</a:t>
            </a:r>
          </a:p>
          <a:p>
            <a:pPr algn="ctr">
              <a:defRPr/>
            </a:pPr>
            <a:r>
              <a:rPr lang="es-ES" dirty="0" smtClean="0">
                <a:latin typeface="+mn-lt"/>
              </a:rPr>
              <a:t> </a:t>
            </a:r>
            <a:endParaRPr lang="es-ES" dirty="0">
              <a:latin typeface="+mn-lt"/>
            </a:endParaRPr>
          </a:p>
          <a:p>
            <a:pPr algn="ctr">
              <a:defRPr/>
            </a:pPr>
            <a:r>
              <a:rPr lang="en-US" b="1" dirty="0" smtClean="0">
                <a:latin typeface="+mn-lt"/>
              </a:rPr>
              <a:t>CERN (</a:t>
            </a:r>
            <a:r>
              <a:rPr lang="en-US" b="1" dirty="0" err="1" smtClean="0">
                <a:latin typeface="+mn-lt"/>
              </a:rPr>
              <a:t>Geneve</a:t>
            </a:r>
            <a:r>
              <a:rPr lang="en-US" b="1" dirty="0" smtClean="0">
                <a:latin typeface="+mn-lt"/>
              </a:rPr>
              <a:t>, Switzerland) </a:t>
            </a:r>
            <a:endParaRPr lang="en-US" sz="2400" dirty="0" smtClean="0">
              <a:latin typeface="Bell MT" pitchFamily="18" charset="0"/>
            </a:endParaRPr>
          </a:p>
        </p:txBody>
      </p:sp>
      <p:pic>
        <p:nvPicPr>
          <p:cNvPr id="10" name="9 Imagen"/>
          <p:cNvPicPr>
            <a:picLocks noChangeAspect="1"/>
          </p:cNvPicPr>
          <p:nvPr/>
        </p:nvPicPr>
        <p:blipFill>
          <a:blip r:embed="rId3"/>
          <a:stretch>
            <a:fillRect/>
          </a:stretch>
        </p:blipFill>
        <p:spPr>
          <a:xfrm>
            <a:off x="179512" y="5777118"/>
            <a:ext cx="2592289" cy="971550"/>
          </a:xfrm>
          <a:prstGeom prst="rect">
            <a:avLst/>
          </a:prstGeom>
          <a:effectLst>
            <a:outerShdw blurRad="50800" dist="38100" dir="2700000" algn="tl" rotWithShape="0">
              <a:prstClr val="black">
                <a:alpha val="40000"/>
              </a:prstClr>
            </a:outerShdw>
          </a:effec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VBOXSVR\diana\Documents\ArticleTMA\Graphs\GasGainVsAmField_OF_8bar_1.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104" y="987396"/>
            <a:ext cx="5118968" cy="3731079"/>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11" name="10 Rectángulo"/>
          <p:cNvSpPr/>
          <p:nvPr/>
        </p:nvSpPr>
        <p:spPr>
          <a:xfrm>
            <a:off x="0" y="764704"/>
            <a:ext cx="7452319" cy="72008"/>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12 Rectángulo"/>
          <p:cNvSpPr/>
          <p:nvPr/>
        </p:nvSpPr>
        <p:spPr>
          <a:xfrm>
            <a:off x="35496" y="107921"/>
            <a:ext cx="7727757" cy="584775"/>
          </a:xfrm>
          <a:prstGeom prst="rect">
            <a:avLst/>
          </a:prstGeom>
        </p:spPr>
        <p:txBody>
          <a:bodyPr wrap="square">
            <a:spAutoFit/>
          </a:bodyPr>
          <a:lstStyle/>
          <a:p>
            <a:pPr fontAlgn="auto">
              <a:spcBef>
                <a:spcPts val="0"/>
              </a:spcBef>
              <a:spcAft>
                <a:spcPts val="0"/>
              </a:spcAft>
              <a:defRPr/>
            </a:pPr>
            <a:r>
              <a:rPr lang="en-US" sz="3200" dirty="0">
                <a:solidFill>
                  <a:schemeClr val="tx1">
                    <a:lumMod val="95000"/>
                    <a:lumOff val="5000"/>
                  </a:schemeClr>
                </a:solidFill>
              </a:rPr>
              <a:t>Optimum </a:t>
            </a:r>
            <a:r>
              <a:rPr lang="en-US" sz="3200" dirty="0" smtClean="0">
                <a:solidFill>
                  <a:schemeClr val="tx1">
                    <a:lumMod val="95000"/>
                    <a:lumOff val="5000"/>
                  </a:schemeClr>
                </a:solidFill>
              </a:rPr>
              <a:t>fraction at 8 bar</a:t>
            </a:r>
            <a:endParaRPr lang="en-US" sz="3200" dirty="0">
              <a:solidFill>
                <a:schemeClr val="tx1">
                  <a:lumMod val="95000"/>
                  <a:lumOff val="5000"/>
                </a:schemeClr>
              </a:solidFill>
            </a:endParaRPr>
          </a:p>
        </p:txBody>
      </p:sp>
      <p:sp>
        <p:nvSpPr>
          <p:cNvPr id="2" name="1 CuadroTexto"/>
          <p:cNvSpPr txBox="1"/>
          <p:nvPr/>
        </p:nvSpPr>
        <p:spPr>
          <a:xfrm>
            <a:off x="35496" y="4725144"/>
            <a:ext cx="4320480" cy="64633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i="1" dirty="0" smtClean="0"/>
              <a:t>Gas gain as a function of amplification field at 8 bar</a:t>
            </a:r>
            <a:r>
              <a:rPr lang="en-US" dirty="0" smtClean="0"/>
              <a:t>.</a:t>
            </a:r>
            <a:endParaRPr lang="en-US" dirty="0"/>
          </a:p>
        </p:txBody>
      </p:sp>
      <p:sp>
        <p:nvSpPr>
          <p:cNvPr id="7" name="6 CuadroTexto"/>
          <p:cNvSpPr txBox="1"/>
          <p:nvPr/>
        </p:nvSpPr>
        <p:spPr>
          <a:xfrm>
            <a:off x="5328592" y="980728"/>
            <a:ext cx="3491880" cy="338554"/>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s-ES" sz="1600" dirty="0" err="1" smtClean="0">
                <a:solidFill>
                  <a:schemeClr val="tx2">
                    <a:lumMod val="50000"/>
                  </a:schemeClr>
                </a:solidFill>
              </a:rPr>
              <a:t>Fraction</a:t>
            </a:r>
            <a:r>
              <a:rPr lang="es-ES" sz="1600" dirty="0" smtClean="0">
                <a:solidFill>
                  <a:schemeClr val="tx2">
                    <a:lumMod val="50000"/>
                  </a:schemeClr>
                </a:solidFill>
              </a:rPr>
              <a:t> of TMA </a:t>
            </a:r>
            <a:r>
              <a:rPr lang="es-ES" sz="1600" dirty="0" err="1" smtClean="0">
                <a:solidFill>
                  <a:schemeClr val="tx2">
                    <a:lumMod val="50000"/>
                  </a:schemeClr>
                </a:solidFill>
              </a:rPr>
              <a:t>from</a:t>
            </a:r>
            <a:r>
              <a:rPr lang="es-ES" sz="1600" dirty="0" smtClean="0">
                <a:solidFill>
                  <a:schemeClr val="tx2">
                    <a:lumMod val="50000"/>
                  </a:schemeClr>
                </a:solidFill>
              </a:rPr>
              <a:t> 1,8 </a:t>
            </a:r>
            <a:r>
              <a:rPr lang="es-ES" sz="1600" dirty="0" err="1" smtClean="0">
                <a:solidFill>
                  <a:schemeClr val="tx2">
                    <a:lumMod val="50000"/>
                  </a:schemeClr>
                </a:solidFill>
              </a:rPr>
              <a:t>to</a:t>
            </a:r>
            <a:r>
              <a:rPr lang="es-ES" sz="1600" dirty="0" smtClean="0">
                <a:solidFill>
                  <a:schemeClr val="tx2">
                    <a:lumMod val="50000"/>
                  </a:schemeClr>
                </a:solidFill>
              </a:rPr>
              <a:t> 6,7 %</a:t>
            </a:r>
            <a:endParaRPr lang="en-US" sz="1600" dirty="0">
              <a:solidFill>
                <a:schemeClr val="tx2">
                  <a:lumMod val="50000"/>
                </a:schemeClr>
              </a:solidFill>
            </a:endParaRPr>
          </a:p>
        </p:txBody>
      </p:sp>
      <p:sp>
        <p:nvSpPr>
          <p:cNvPr id="8" name="7 CuadroTexto"/>
          <p:cNvSpPr txBox="1"/>
          <p:nvPr/>
        </p:nvSpPr>
        <p:spPr>
          <a:xfrm>
            <a:off x="4559200" y="6167045"/>
            <a:ext cx="4477296" cy="64633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i="1" dirty="0" smtClean="0"/>
              <a:t>Energy resolution (%FWHM) as a function of gas gain</a:t>
            </a:r>
            <a:r>
              <a:rPr lang="es-ES" dirty="0" smtClean="0"/>
              <a:t>.</a:t>
            </a:r>
            <a:endParaRPr lang="en-US" dirty="0"/>
          </a:p>
        </p:txBody>
      </p:sp>
      <p:grpSp>
        <p:nvGrpSpPr>
          <p:cNvPr id="5" name="4 Grupo"/>
          <p:cNvGrpSpPr/>
          <p:nvPr/>
        </p:nvGrpSpPr>
        <p:grpSpPr>
          <a:xfrm>
            <a:off x="883582" y="3382734"/>
            <a:ext cx="736090" cy="506111"/>
            <a:chOff x="5436096" y="2131237"/>
            <a:chExt cx="736090" cy="506111"/>
          </a:xfrm>
        </p:grpSpPr>
        <p:sp>
          <p:nvSpPr>
            <p:cNvPr id="3" name="2 CuadroTexto"/>
            <p:cNvSpPr txBox="1"/>
            <p:nvPr/>
          </p:nvSpPr>
          <p:spPr>
            <a:xfrm>
              <a:off x="5436096" y="2298794"/>
              <a:ext cx="736090" cy="33855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ES" sz="1600" dirty="0" smtClean="0"/>
                <a:t>1,8%</a:t>
              </a:r>
              <a:endParaRPr lang="en-US" sz="1600" dirty="0"/>
            </a:p>
          </p:txBody>
        </p:sp>
        <p:sp>
          <p:nvSpPr>
            <p:cNvPr id="4" name="3 Flecha arriba"/>
            <p:cNvSpPr/>
            <p:nvPr/>
          </p:nvSpPr>
          <p:spPr>
            <a:xfrm>
              <a:off x="5596122" y="2131237"/>
              <a:ext cx="126854" cy="165502"/>
            </a:xfrm>
            <a:prstGeom prst="up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grpSp>
      <p:grpSp>
        <p:nvGrpSpPr>
          <p:cNvPr id="12" name="11 Grupo"/>
          <p:cNvGrpSpPr/>
          <p:nvPr/>
        </p:nvGrpSpPr>
        <p:grpSpPr>
          <a:xfrm>
            <a:off x="687833" y="2488533"/>
            <a:ext cx="646052" cy="724443"/>
            <a:chOff x="5501323" y="2105679"/>
            <a:chExt cx="288578" cy="692874"/>
          </a:xfrm>
        </p:grpSpPr>
        <p:sp>
          <p:nvSpPr>
            <p:cNvPr id="14" name="13 CuadroTexto"/>
            <p:cNvSpPr txBox="1"/>
            <p:nvPr/>
          </p:nvSpPr>
          <p:spPr>
            <a:xfrm>
              <a:off x="5501323" y="2105679"/>
              <a:ext cx="288578" cy="32380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ES" sz="1600" dirty="0" smtClean="0"/>
                <a:t>2.3%</a:t>
              </a:r>
              <a:endParaRPr lang="en-US" sz="1600" dirty="0"/>
            </a:p>
          </p:txBody>
        </p:sp>
        <p:sp>
          <p:nvSpPr>
            <p:cNvPr id="15" name="14 Flecha arriba"/>
            <p:cNvSpPr/>
            <p:nvPr/>
          </p:nvSpPr>
          <p:spPr>
            <a:xfrm rot="10800000" flipH="1">
              <a:off x="5557592" y="2454051"/>
              <a:ext cx="176040" cy="344502"/>
            </a:xfrm>
            <a:prstGeom prst="up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grpSp>
      <p:grpSp>
        <p:nvGrpSpPr>
          <p:cNvPr id="16" name="15 Grupo"/>
          <p:cNvGrpSpPr/>
          <p:nvPr/>
        </p:nvGrpSpPr>
        <p:grpSpPr>
          <a:xfrm>
            <a:off x="2960440" y="3553039"/>
            <a:ext cx="675456" cy="524033"/>
            <a:chOff x="5436095" y="2113315"/>
            <a:chExt cx="675456" cy="524033"/>
          </a:xfrm>
        </p:grpSpPr>
        <p:sp>
          <p:nvSpPr>
            <p:cNvPr id="17" name="16 CuadroTexto"/>
            <p:cNvSpPr txBox="1"/>
            <p:nvPr/>
          </p:nvSpPr>
          <p:spPr>
            <a:xfrm>
              <a:off x="5436095" y="2298794"/>
              <a:ext cx="675456" cy="33855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ES" sz="1600" dirty="0" smtClean="0"/>
                <a:t>6,7 %</a:t>
              </a:r>
              <a:endParaRPr lang="en-US" sz="1600" dirty="0"/>
            </a:p>
          </p:txBody>
        </p:sp>
        <p:sp>
          <p:nvSpPr>
            <p:cNvPr id="18" name="17 Flecha arriba"/>
            <p:cNvSpPr/>
            <p:nvPr/>
          </p:nvSpPr>
          <p:spPr>
            <a:xfrm>
              <a:off x="5733256" y="2113315"/>
              <a:ext cx="126854" cy="165502"/>
            </a:xfrm>
            <a:prstGeom prst="up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grpSp>
      <p:pic>
        <p:nvPicPr>
          <p:cNvPr id="1028" name="Picture 4" descr="\\VBOXSVR\diana\Documents\ArticleTMA\Graphs\EnResVsGasGain_oF_8b_1.e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904299"/>
            <a:ext cx="4470894" cy="3258715"/>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6" name="5 Flecha derecha"/>
          <p:cNvSpPr/>
          <p:nvPr/>
        </p:nvSpPr>
        <p:spPr>
          <a:xfrm rot="3690542">
            <a:off x="2366648" y="2628851"/>
            <a:ext cx="307582" cy="2411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18 CuadroTexto"/>
          <p:cNvSpPr txBox="1"/>
          <p:nvPr/>
        </p:nvSpPr>
        <p:spPr>
          <a:xfrm>
            <a:off x="125616" y="5948466"/>
            <a:ext cx="4230360" cy="584775"/>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buFont typeface="Arial" pitchFamily="34" charset="0"/>
              <a:buChar char="•"/>
            </a:pPr>
            <a:r>
              <a:rPr lang="en-US" sz="1600" dirty="0" smtClean="0">
                <a:solidFill>
                  <a:schemeClr val="tx2">
                    <a:lumMod val="50000"/>
                  </a:schemeClr>
                </a:solidFill>
              </a:rPr>
              <a:t>Gas gain reaches a maximum value  around </a:t>
            </a:r>
          </a:p>
          <a:p>
            <a:r>
              <a:rPr lang="en-US" sz="1600" dirty="0" smtClean="0">
                <a:solidFill>
                  <a:schemeClr val="tx2">
                    <a:lumMod val="50000"/>
                  </a:schemeClr>
                </a:solidFill>
              </a:rPr>
              <a:t> </a:t>
            </a:r>
            <a:r>
              <a:rPr lang="es-ES" sz="1600" dirty="0"/>
              <a:t> </a:t>
            </a:r>
            <a:r>
              <a:rPr lang="es-ES" sz="1600" dirty="0" smtClean="0"/>
              <a:t>~ </a:t>
            </a:r>
            <a:r>
              <a:rPr lang="en-US" sz="1600" b="1" dirty="0" smtClean="0">
                <a:solidFill>
                  <a:schemeClr val="tx2">
                    <a:lumMod val="50000"/>
                  </a:schemeClr>
                </a:solidFill>
              </a:rPr>
              <a:t>2.3 %.</a:t>
            </a:r>
            <a:endParaRPr lang="en-US" sz="1600" dirty="0">
              <a:solidFill>
                <a:schemeClr val="tx2">
                  <a:lumMod val="50000"/>
                </a:schemeClr>
              </a:solidFill>
            </a:endParaRPr>
          </a:p>
        </p:txBody>
      </p:sp>
    </p:spTree>
    <p:extLst>
      <p:ext uri="{BB962C8B-B14F-4D97-AF65-F5344CB8AC3E}">
        <p14:creationId xmlns:p14="http://schemas.microsoft.com/office/powerpoint/2010/main" val="1714729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1" nodeType="after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par>
                          <p:cTn id="14" fill="hold">
                            <p:stCondLst>
                              <p:cond delay="0"/>
                            </p:stCondLst>
                            <p:childTnLst>
                              <p:par>
                                <p:cTn id="15" presetID="0" presetClass="path" presetSubtype="0" accel="50000" decel="50000" fill="hold" grpId="0" nodeType="afterEffect">
                                  <p:stCondLst>
                                    <p:cond delay="0"/>
                                  </p:stCondLst>
                                  <p:childTnLst>
                                    <p:animMotion origin="layout" path="M 0.00869 0.02497 C 0.01112 0.0326 0.01407 0.04 0.0165 0.0474 C 0.0198 0.05735 0.02101 0.06521 0.02813 0.07169 C 0.03195 0.07955 0.03125 0.0858 0.03733 0.09065 C 0.03768 0.09296 0.03768 0.09551 0.03855 0.09759 C 0.03994 0.10129 0.04375 0.108 0.04375 0.108 C 0.04497 0.1154 0.04497 0.12002 0.04896 0.12534 " pathEditMode="relative" ptsTypes="ffffffA">
                                      <p:cBhvr>
                                        <p:cTn id="16" dur="2000" fill="hold"/>
                                        <p:tgtEl>
                                          <p:spTgt spid="6"/>
                                        </p:tgtEl>
                                        <p:attrNameLst>
                                          <p:attrName>ppt_x</p:attrName>
                                          <p:attrName>ppt_y</p:attrName>
                                        </p:attrNameLst>
                                      </p:cBhvr>
                                    </p:animMotion>
                                  </p:childTnLst>
                                </p:cTn>
                              </p:par>
                            </p:childTnLst>
                          </p:cTn>
                        </p:par>
                        <p:par>
                          <p:cTn id="17" fill="hold">
                            <p:stCondLst>
                              <p:cond delay="2000"/>
                            </p:stCondLst>
                            <p:childTnLst>
                              <p:par>
                                <p:cTn id="18" presetID="1"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VBOXSVR\diana\Documents\ArticleTMA\Graphs\BestEnResVsPTMA_158bar_1.ep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4901" y="1340767"/>
            <a:ext cx="4392028" cy="2904407"/>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7740352" y="3356992"/>
            <a:ext cx="792088" cy="369332"/>
          </a:xfrm>
          <a:prstGeom prst="rect">
            <a:avLst/>
          </a:prstGeom>
          <a:noFill/>
        </p:spPr>
        <p:txBody>
          <a:bodyPr wrap="square" rtlCol="0">
            <a:spAutoFit/>
          </a:bodyPr>
          <a:lstStyle/>
          <a:p>
            <a:r>
              <a:rPr lang="es-ES" dirty="0" smtClean="0">
                <a:solidFill>
                  <a:srgbClr val="FF0000"/>
                </a:solidFill>
              </a:rPr>
              <a:t>1 bar</a:t>
            </a:r>
            <a:endParaRPr lang="en-US" dirty="0">
              <a:solidFill>
                <a:srgbClr val="FF0000"/>
              </a:solidFill>
            </a:endParaRPr>
          </a:p>
        </p:txBody>
      </p:sp>
      <p:sp>
        <p:nvSpPr>
          <p:cNvPr id="12" name="11 CuadroTexto"/>
          <p:cNvSpPr txBox="1"/>
          <p:nvPr/>
        </p:nvSpPr>
        <p:spPr>
          <a:xfrm>
            <a:off x="6660232" y="2586823"/>
            <a:ext cx="792088" cy="369332"/>
          </a:xfrm>
          <a:prstGeom prst="rect">
            <a:avLst/>
          </a:prstGeom>
          <a:noFill/>
        </p:spPr>
        <p:txBody>
          <a:bodyPr wrap="square" rtlCol="0">
            <a:spAutoFit/>
          </a:bodyPr>
          <a:lstStyle/>
          <a:p>
            <a:r>
              <a:rPr lang="es-ES" dirty="0" smtClean="0">
                <a:solidFill>
                  <a:srgbClr val="00B050"/>
                </a:solidFill>
              </a:rPr>
              <a:t>5 bar</a:t>
            </a:r>
            <a:endParaRPr lang="en-US" dirty="0">
              <a:solidFill>
                <a:srgbClr val="00B050"/>
              </a:solidFill>
            </a:endParaRPr>
          </a:p>
        </p:txBody>
      </p:sp>
      <p:sp>
        <p:nvSpPr>
          <p:cNvPr id="13" name="12 CuadroTexto"/>
          <p:cNvSpPr txBox="1"/>
          <p:nvPr/>
        </p:nvSpPr>
        <p:spPr>
          <a:xfrm>
            <a:off x="6020544" y="1844824"/>
            <a:ext cx="792088" cy="369332"/>
          </a:xfrm>
          <a:prstGeom prst="rect">
            <a:avLst/>
          </a:prstGeom>
          <a:noFill/>
        </p:spPr>
        <p:txBody>
          <a:bodyPr wrap="square" rtlCol="0">
            <a:spAutoFit/>
          </a:bodyPr>
          <a:lstStyle/>
          <a:p>
            <a:r>
              <a:rPr lang="es-ES" b="1" dirty="0" smtClean="0">
                <a:solidFill>
                  <a:schemeClr val="tx2"/>
                </a:solidFill>
              </a:rPr>
              <a:t>8 bar</a:t>
            </a:r>
            <a:endParaRPr lang="en-US" b="1" dirty="0">
              <a:solidFill>
                <a:schemeClr val="tx2"/>
              </a:solidFill>
            </a:endParaRPr>
          </a:p>
        </p:txBody>
      </p:sp>
      <p:sp>
        <p:nvSpPr>
          <p:cNvPr id="3" name="2 Rectángulo redondeado"/>
          <p:cNvSpPr/>
          <p:nvPr/>
        </p:nvSpPr>
        <p:spPr>
          <a:xfrm>
            <a:off x="0" y="836712"/>
            <a:ext cx="7308303" cy="7200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 name="3 Rectángulo"/>
          <p:cNvSpPr/>
          <p:nvPr/>
        </p:nvSpPr>
        <p:spPr>
          <a:xfrm>
            <a:off x="48784" y="31900"/>
            <a:ext cx="10139840" cy="707886"/>
          </a:xfrm>
          <a:prstGeom prst="rect">
            <a:avLst/>
          </a:prstGeom>
        </p:spPr>
        <p:txBody>
          <a:bodyPr wrap="square">
            <a:spAutoFit/>
          </a:bodyPr>
          <a:lstStyle/>
          <a:p>
            <a:pPr algn="just" fontAlgn="auto">
              <a:spcBef>
                <a:spcPts val="0"/>
              </a:spcBef>
              <a:spcAft>
                <a:spcPts val="0"/>
              </a:spcAft>
              <a:defRPr/>
            </a:pPr>
            <a:r>
              <a:rPr lang="es-ES_tradnl" sz="4000" dirty="0" smtClean="0">
                <a:latin typeface="Bell MT" pitchFamily="18" charset="0"/>
              </a:rPr>
              <a:t>Experimental  </a:t>
            </a:r>
            <a:r>
              <a:rPr lang="en-US" sz="4000" dirty="0" smtClean="0">
                <a:latin typeface="Bell MT" pitchFamily="18" charset="0"/>
              </a:rPr>
              <a:t>Results-Optimum Fraction</a:t>
            </a:r>
            <a:endParaRPr lang="en-US" sz="4000" dirty="0">
              <a:latin typeface="Bell MT" pitchFamily="18" charset="0"/>
            </a:endParaRPr>
          </a:p>
        </p:txBody>
      </p:sp>
      <p:pic>
        <p:nvPicPr>
          <p:cNvPr id="2053" name="Picture 5" descr="\\VBOXSVR\diana\Documents\ArticleTMA\Graphs\GasGainVsPTMA_158bar_1.ep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148" y="1340768"/>
            <a:ext cx="4473852" cy="2882799"/>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35496" y="6021288"/>
            <a:ext cx="4392488"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dirty="0" smtClean="0"/>
              <a:t> We  define the optimum mixture as that showing the maximum gain at constant field</a:t>
            </a:r>
            <a:endParaRPr lang="en-US" dirty="0"/>
          </a:p>
        </p:txBody>
      </p:sp>
      <p:sp>
        <p:nvSpPr>
          <p:cNvPr id="8" name="7 Rectángulo"/>
          <p:cNvSpPr/>
          <p:nvPr/>
        </p:nvSpPr>
        <p:spPr>
          <a:xfrm>
            <a:off x="4896544" y="6093296"/>
            <a:ext cx="4211960"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r>
              <a:rPr lang="en-US" dirty="0"/>
              <a:t>Optimum fraction of TMA decrease at higher pressures </a:t>
            </a:r>
          </a:p>
        </p:txBody>
      </p:sp>
      <p:sp>
        <p:nvSpPr>
          <p:cNvPr id="9" name="8 CuadroTexto"/>
          <p:cNvSpPr txBox="1"/>
          <p:nvPr/>
        </p:nvSpPr>
        <p:spPr>
          <a:xfrm>
            <a:off x="64366" y="4377878"/>
            <a:ext cx="4579642" cy="92333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smtClean="0"/>
              <a:t>The </a:t>
            </a:r>
            <a:r>
              <a:rPr lang="en-US" dirty="0"/>
              <a:t>gas gain </a:t>
            </a:r>
            <a:r>
              <a:rPr lang="en-US" dirty="0" smtClean="0"/>
              <a:t> was normalized to the maximum value  for each  pressure  for  a fix value of amplification field.</a:t>
            </a:r>
            <a:endParaRPr lang="en-US" dirty="0"/>
          </a:p>
        </p:txBody>
      </p:sp>
      <p:sp>
        <p:nvSpPr>
          <p:cNvPr id="23" name="22 CuadroTexto"/>
          <p:cNvSpPr txBox="1"/>
          <p:nvPr/>
        </p:nvSpPr>
        <p:spPr>
          <a:xfrm>
            <a:off x="4735124" y="4365104"/>
            <a:ext cx="4281806"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a:t>T</a:t>
            </a:r>
            <a:r>
              <a:rPr lang="en-US" dirty="0" smtClean="0"/>
              <a:t>he best energy resolution for each </a:t>
            </a:r>
            <a:r>
              <a:rPr lang="en-US" dirty="0"/>
              <a:t>mixture </a:t>
            </a:r>
            <a:r>
              <a:rPr lang="en-US" dirty="0" smtClean="0"/>
              <a:t>was selected. </a:t>
            </a:r>
            <a:endParaRPr lang="en-US" dirty="0"/>
          </a:p>
        </p:txBody>
      </p:sp>
      <p:sp>
        <p:nvSpPr>
          <p:cNvPr id="10" name="9 CuadroTexto"/>
          <p:cNvSpPr txBox="1"/>
          <p:nvPr/>
        </p:nvSpPr>
        <p:spPr>
          <a:xfrm>
            <a:off x="35496" y="5435932"/>
            <a:ext cx="9073359"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We note a similar  trend of the gas gain and energy resolution  as function of fraction of TMA </a:t>
            </a:r>
            <a:r>
              <a:rPr lang="es-ES" dirty="0" smtClean="0"/>
              <a:t>.</a:t>
            </a:r>
            <a:endParaRPr lang="en-US" dirty="0"/>
          </a:p>
        </p:txBody>
      </p:sp>
      <p:sp>
        <p:nvSpPr>
          <p:cNvPr id="11" name="10 Flecha derecha"/>
          <p:cNvSpPr/>
          <p:nvPr/>
        </p:nvSpPr>
        <p:spPr>
          <a:xfrm>
            <a:off x="4557023" y="6338937"/>
            <a:ext cx="303009" cy="186407"/>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5" name="14 CuadroTexto"/>
          <p:cNvSpPr txBox="1"/>
          <p:nvPr/>
        </p:nvSpPr>
        <p:spPr>
          <a:xfrm>
            <a:off x="1619672" y="1772816"/>
            <a:ext cx="1029681" cy="369332"/>
          </a:xfrm>
          <a:prstGeom prst="rect">
            <a:avLst/>
          </a:prstGeom>
          <a:noFill/>
        </p:spPr>
        <p:txBody>
          <a:bodyPr wrap="square" rtlCol="0">
            <a:spAutoFit/>
          </a:bodyPr>
          <a:lstStyle/>
          <a:p>
            <a:r>
              <a:rPr lang="es-ES" dirty="0" smtClean="0">
                <a:solidFill>
                  <a:srgbClr val="FF0000"/>
                </a:solidFill>
              </a:rPr>
              <a:t>~3.4%</a:t>
            </a:r>
            <a:endParaRPr lang="en-US" dirty="0">
              <a:solidFill>
                <a:srgbClr val="FF0000"/>
              </a:solidFill>
            </a:endParaRPr>
          </a:p>
        </p:txBody>
      </p:sp>
      <p:sp>
        <p:nvSpPr>
          <p:cNvPr id="16" name="15 CuadroTexto"/>
          <p:cNvSpPr txBox="1"/>
          <p:nvPr/>
        </p:nvSpPr>
        <p:spPr>
          <a:xfrm>
            <a:off x="1979712" y="2852936"/>
            <a:ext cx="1029681" cy="369332"/>
          </a:xfrm>
          <a:prstGeom prst="rect">
            <a:avLst/>
          </a:prstGeom>
          <a:noFill/>
        </p:spPr>
        <p:txBody>
          <a:bodyPr wrap="square" rtlCol="0">
            <a:spAutoFit/>
          </a:bodyPr>
          <a:lstStyle/>
          <a:p>
            <a:r>
              <a:rPr lang="es-ES" dirty="0" smtClean="0">
                <a:solidFill>
                  <a:srgbClr val="00B050"/>
                </a:solidFill>
              </a:rPr>
              <a:t>~2.6 </a:t>
            </a:r>
            <a:r>
              <a:rPr lang="es-ES" dirty="0">
                <a:solidFill>
                  <a:srgbClr val="00B050"/>
                </a:solidFill>
              </a:rPr>
              <a:t>%</a:t>
            </a:r>
            <a:endParaRPr lang="en-US" dirty="0">
              <a:solidFill>
                <a:srgbClr val="00B050"/>
              </a:solidFill>
            </a:endParaRPr>
          </a:p>
        </p:txBody>
      </p:sp>
      <p:sp>
        <p:nvSpPr>
          <p:cNvPr id="17" name="16 CuadroTexto"/>
          <p:cNvSpPr txBox="1"/>
          <p:nvPr/>
        </p:nvSpPr>
        <p:spPr>
          <a:xfrm>
            <a:off x="827584" y="3275692"/>
            <a:ext cx="1008112" cy="369332"/>
          </a:xfrm>
          <a:prstGeom prst="rect">
            <a:avLst/>
          </a:prstGeom>
          <a:noFill/>
        </p:spPr>
        <p:txBody>
          <a:bodyPr wrap="square" rtlCol="0">
            <a:spAutoFit/>
          </a:bodyPr>
          <a:lstStyle/>
          <a:p>
            <a:r>
              <a:rPr lang="es-ES" b="1" dirty="0" smtClean="0">
                <a:solidFill>
                  <a:schemeClr val="tx2"/>
                </a:solidFill>
              </a:rPr>
              <a:t>~2.3 %</a:t>
            </a:r>
            <a:endParaRPr lang="en-US" b="1" dirty="0">
              <a:solidFill>
                <a:schemeClr val="tx2"/>
              </a:solidFill>
            </a:endParaRPr>
          </a:p>
        </p:txBody>
      </p:sp>
    </p:spTree>
    <p:custDataLst>
      <p:tags r:id="rId1"/>
    </p:custDataLst>
  </p:cSld>
  <p:clrMapOvr>
    <a:masterClrMapping/>
  </p:clrMapOvr>
  <p:transition advTm="5381"/>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6513" y="46365"/>
            <a:ext cx="8073617" cy="646331"/>
          </a:xfrm>
          <a:prstGeom prst="rect">
            <a:avLst/>
          </a:prstGeom>
        </p:spPr>
        <p:txBody>
          <a:bodyPr wrap="square">
            <a:spAutoFit/>
          </a:bodyPr>
          <a:lstStyle/>
          <a:p>
            <a:pPr fontAlgn="auto">
              <a:spcBef>
                <a:spcPts val="0"/>
              </a:spcBef>
              <a:spcAft>
                <a:spcPts val="0"/>
              </a:spcAft>
              <a:defRPr/>
            </a:pPr>
            <a:r>
              <a:rPr lang="en-US" sz="3600" dirty="0" smtClean="0"/>
              <a:t>Results at high pressure</a:t>
            </a:r>
            <a:endParaRPr lang="en-US" sz="3600" dirty="0"/>
          </a:p>
        </p:txBody>
      </p:sp>
      <p:sp>
        <p:nvSpPr>
          <p:cNvPr id="2" name="1 CuadroTexto"/>
          <p:cNvSpPr txBox="1"/>
          <p:nvPr/>
        </p:nvSpPr>
        <p:spPr>
          <a:xfrm>
            <a:off x="107504" y="5915887"/>
            <a:ext cx="8712968" cy="369332"/>
          </a:xfrm>
          <a:prstGeom prst="rect">
            <a:avLst/>
          </a:prstGeom>
          <a:noFill/>
        </p:spPr>
        <p:txBody>
          <a:bodyPr wrap="square" rtlCol="0">
            <a:spAutoFit/>
          </a:bodyPr>
          <a:lstStyle/>
          <a:p>
            <a:r>
              <a:rPr lang="en-US" dirty="0" smtClean="0"/>
              <a:t>Maximum gas gain  is above </a:t>
            </a:r>
            <a:r>
              <a:rPr lang="en-US" dirty="0"/>
              <a:t>of 10</a:t>
            </a:r>
            <a:r>
              <a:rPr lang="en-US" baseline="30000" dirty="0"/>
              <a:t>3 </a:t>
            </a:r>
            <a:r>
              <a:rPr lang="en-US" baseline="30000" dirty="0" smtClean="0"/>
              <a:t> </a:t>
            </a:r>
            <a:r>
              <a:rPr lang="en-US" dirty="0" smtClean="0"/>
              <a:t>for pressures between 1-6 bar</a:t>
            </a:r>
            <a:endParaRPr lang="en-US" dirty="0"/>
          </a:p>
        </p:txBody>
      </p:sp>
      <p:grpSp>
        <p:nvGrpSpPr>
          <p:cNvPr id="5" name="4 Grupo"/>
          <p:cNvGrpSpPr/>
          <p:nvPr/>
        </p:nvGrpSpPr>
        <p:grpSpPr>
          <a:xfrm>
            <a:off x="103058" y="1484784"/>
            <a:ext cx="8861430" cy="4392488"/>
            <a:chOff x="103058" y="1124744"/>
            <a:chExt cx="8861430" cy="4392488"/>
          </a:xfrm>
        </p:grpSpPr>
        <p:sp>
          <p:nvSpPr>
            <p:cNvPr id="22" name="Text Box 18"/>
            <p:cNvSpPr txBox="1">
              <a:spLocks noChangeArrowheads="1"/>
            </p:cNvSpPr>
            <p:nvPr/>
          </p:nvSpPr>
          <p:spPr bwMode="auto">
            <a:xfrm>
              <a:off x="103058" y="5233080"/>
              <a:ext cx="7853317" cy="284152"/>
            </a:xfrm>
            <a:prstGeom prst="rect">
              <a:avLst/>
            </a:prstGeom>
            <a:ln w="9525">
              <a:solidFill>
                <a:srgbClr val="000000"/>
              </a:solidFill>
              <a:miter lim="800000"/>
              <a:headEnd/>
              <a:tailEnd/>
            </a:ln>
          </p:spPr>
          <p:style>
            <a:lnRef idx="0">
              <a:scrgbClr r="0" g="0" b="0"/>
            </a:lnRef>
            <a:fillRef idx="1003">
              <a:schemeClr val="lt1"/>
            </a:fillRef>
            <a:effectRef idx="0">
              <a:scrgbClr r="0" g="0" b="0"/>
            </a:effectRef>
            <a:fontRef idx="major"/>
          </p:style>
          <p:txBody>
            <a:bodyPr lIns="0" tIns="0" rIns="0" bIns="0"/>
            <a:lstStyle/>
            <a:p>
              <a:pPr algn="just">
                <a:defRPr/>
              </a:pPr>
              <a:r>
                <a:rPr lang="en-US" sz="1400" i="1" dirty="0" smtClean="0">
                  <a:latin typeface="Times New Roman" pitchFamily="18" charset="0"/>
                  <a:cs typeface="Arial" pitchFamily="34" charset="0"/>
                </a:rPr>
                <a:t>Gas gain and energy resolution (%FWHM) as a function of amplification field.</a:t>
              </a:r>
              <a:endParaRPr lang="en-US" sz="1600" dirty="0">
                <a:latin typeface="Arial" pitchFamily="34" charset="0"/>
                <a:cs typeface="Arial" pitchFamily="34" charset="0"/>
              </a:endParaRPr>
            </a:p>
          </p:txBody>
        </p:sp>
        <p:pic>
          <p:nvPicPr>
            <p:cNvPr id="3074" name="Picture 2" descr="\\VBOXSVR\diana\Documents\ArticleTMA\Graphs\AGaetEnResVsAmField_vpres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016" y="1124744"/>
              <a:ext cx="8820472" cy="4063363"/>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3" name="2 CuadroTexto"/>
            <p:cNvSpPr txBox="1"/>
            <p:nvPr/>
          </p:nvSpPr>
          <p:spPr>
            <a:xfrm rot="16200000">
              <a:off x="-437087" y="2982608"/>
              <a:ext cx="1431217" cy="307777"/>
            </a:xfrm>
            <a:prstGeom prst="rect">
              <a:avLst/>
            </a:prstGeom>
            <a:solidFill>
              <a:schemeClr val="bg1"/>
            </a:solidFill>
          </p:spPr>
          <p:txBody>
            <a:bodyPr wrap="square" rtlCol="0">
              <a:spAutoFit/>
            </a:bodyPr>
            <a:lstStyle/>
            <a:p>
              <a:r>
                <a:rPr lang="es-ES" sz="1400" b="1" dirty="0" smtClean="0"/>
                <a:t>Gas </a:t>
              </a:r>
              <a:r>
                <a:rPr lang="es-ES" sz="1400" b="1" dirty="0" err="1" smtClean="0"/>
                <a:t>gain</a:t>
              </a:r>
              <a:endParaRPr lang="en-US" sz="1400" b="1" dirty="0"/>
            </a:p>
          </p:txBody>
        </p:sp>
      </p:grpSp>
      <p:sp>
        <p:nvSpPr>
          <p:cNvPr id="9" name="8 CuadroTexto"/>
          <p:cNvSpPr txBox="1"/>
          <p:nvPr/>
        </p:nvSpPr>
        <p:spPr>
          <a:xfrm>
            <a:off x="107504" y="6239053"/>
            <a:ext cx="7514094" cy="646331"/>
          </a:xfrm>
          <a:prstGeom prst="rect">
            <a:avLst/>
          </a:prstGeom>
          <a:noFill/>
        </p:spPr>
        <p:txBody>
          <a:bodyPr wrap="square" rtlCol="0">
            <a:spAutoFit/>
          </a:bodyPr>
          <a:lstStyle/>
          <a:p>
            <a:r>
              <a:rPr lang="en-US" dirty="0" smtClean="0"/>
              <a:t>Best value of energy resolution was 7.1 % at 1 bar and de lowest value  </a:t>
            </a:r>
            <a:r>
              <a:rPr lang="en-US" dirty="0" smtClean="0">
                <a:solidFill>
                  <a:srgbClr val="C00000"/>
                </a:solidFill>
              </a:rPr>
              <a:t>at 10 bar  was 10,2</a:t>
            </a:r>
            <a:r>
              <a:rPr lang="en-US" dirty="0"/>
              <a:t> </a:t>
            </a:r>
            <a:r>
              <a:rPr lang="en-US" dirty="0" smtClean="0">
                <a:solidFill>
                  <a:schemeClr val="accent2">
                    <a:lumMod val="75000"/>
                  </a:schemeClr>
                </a:solidFill>
              </a:rPr>
              <a:t>± 0.1</a:t>
            </a:r>
            <a:r>
              <a:rPr lang="en-US" dirty="0" smtClean="0">
                <a:solidFill>
                  <a:srgbClr val="C00000"/>
                </a:solidFill>
              </a:rPr>
              <a:t> %.</a:t>
            </a:r>
            <a:r>
              <a:rPr lang="en-US" dirty="0" smtClean="0"/>
              <a:t> </a:t>
            </a:r>
            <a:endParaRPr lang="en-US" dirty="0"/>
          </a:p>
        </p:txBody>
      </p:sp>
      <p:sp>
        <p:nvSpPr>
          <p:cNvPr id="6" name="5 Rectángulo"/>
          <p:cNvSpPr/>
          <p:nvPr/>
        </p:nvSpPr>
        <p:spPr>
          <a:xfrm>
            <a:off x="107504" y="766445"/>
            <a:ext cx="8892118"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fontAlgn="auto">
              <a:spcBef>
                <a:spcPts val="0"/>
              </a:spcBef>
              <a:spcAft>
                <a:spcPts val="0"/>
              </a:spcAft>
              <a:defRPr/>
            </a:pPr>
            <a:r>
              <a:rPr lang="en-US" dirty="0"/>
              <a:t>Based in these  results  an optimum fraction of TMA for  pressures between 1-10 bar was selected (except at 2 </a:t>
            </a:r>
            <a:r>
              <a:rPr lang="en-US" dirty="0" smtClean="0"/>
              <a:t>, 7 and 9 bar ).</a:t>
            </a:r>
            <a:endParaRPr lang="en-US" dirty="0"/>
          </a:p>
        </p:txBody>
      </p:sp>
      <p:sp>
        <p:nvSpPr>
          <p:cNvPr id="12" name="11 Rectángulo redondeado"/>
          <p:cNvSpPr/>
          <p:nvPr/>
        </p:nvSpPr>
        <p:spPr>
          <a:xfrm>
            <a:off x="0" y="620688"/>
            <a:ext cx="7308303" cy="7200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051319911"/>
      </p:ext>
    </p:extLst>
  </p:cSld>
  <p:clrMapOvr>
    <a:masterClrMapping/>
  </p:clrMapOvr>
  <p:transition advTm="156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VBOXSVR\diana\Documents\ArticleTMA\Graphs\EneSpectrumTMA_1bar_1.ep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04" y="1468693"/>
            <a:ext cx="7213600" cy="4876800"/>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2" name="Text Box 18"/>
          <p:cNvSpPr txBox="1">
            <a:spLocks noChangeArrowheads="1"/>
          </p:cNvSpPr>
          <p:nvPr/>
        </p:nvSpPr>
        <p:spPr bwMode="auto">
          <a:xfrm>
            <a:off x="80001" y="6381328"/>
            <a:ext cx="7228303" cy="432048"/>
          </a:xfrm>
          <a:prstGeom prst="rect">
            <a:avLst/>
          </a:prstGeom>
          <a:ln>
            <a:headEnd/>
            <a:tailEnd/>
          </a:ln>
        </p:spPr>
        <p:style>
          <a:lnRef idx="0">
            <a:schemeClr val="accent1"/>
          </a:lnRef>
          <a:fillRef idx="1003">
            <a:schemeClr val="lt1"/>
          </a:fillRef>
          <a:effectRef idx="3">
            <a:schemeClr val="accent1"/>
          </a:effectRef>
          <a:fontRef idx="minor">
            <a:schemeClr val="lt1"/>
          </a:fontRef>
        </p:style>
        <p:txBody>
          <a:bodyPr lIns="0" tIns="0" rIns="0" bIns="0"/>
          <a:lstStyle/>
          <a:p>
            <a:pPr algn="just">
              <a:defRPr/>
            </a:pPr>
            <a:r>
              <a:rPr lang="en-US" sz="1400" i="1" dirty="0">
                <a:solidFill>
                  <a:schemeClr val="tx1"/>
                </a:solidFill>
                <a:latin typeface="Times New Roman" pitchFamily="18" charset="0"/>
                <a:cs typeface="Arial" pitchFamily="34" charset="0"/>
              </a:rPr>
              <a:t>Energy Spectrum of  </a:t>
            </a:r>
            <a:r>
              <a:rPr lang="en-US" sz="1400" i="1" baseline="30000" dirty="0">
                <a:solidFill>
                  <a:schemeClr val="tx1"/>
                </a:solidFill>
                <a:latin typeface="Times New Roman" pitchFamily="18" charset="0"/>
                <a:cs typeface="Arial" pitchFamily="34" charset="0"/>
              </a:rPr>
              <a:t>109</a:t>
            </a:r>
            <a:r>
              <a:rPr lang="en-US" sz="1400" i="1" dirty="0">
                <a:solidFill>
                  <a:schemeClr val="tx1"/>
                </a:solidFill>
                <a:latin typeface="Times New Roman" pitchFamily="18" charset="0"/>
                <a:cs typeface="Arial" pitchFamily="34" charset="0"/>
              </a:rPr>
              <a:t>Cd obtained with a mixture of 7.6 % TMA at 1 bar, where </a:t>
            </a:r>
            <a:r>
              <a:rPr lang="en-US" sz="1400" i="1" dirty="0" smtClean="0">
                <a:solidFill>
                  <a:schemeClr val="tx1"/>
                </a:solidFill>
                <a:latin typeface="Times New Roman" pitchFamily="18" charset="0"/>
                <a:cs typeface="Arial" pitchFamily="34" charset="0"/>
              </a:rPr>
              <a:t>an </a:t>
            </a:r>
            <a:r>
              <a:rPr lang="en-US" sz="1400" i="1" dirty="0">
                <a:solidFill>
                  <a:schemeClr val="tx1"/>
                </a:solidFill>
                <a:latin typeface="Times New Roman" pitchFamily="18" charset="0"/>
                <a:cs typeface="Arial" pitchFamily="34" charset="0"/>
              </a:rPr>
              <a:t>energy resolution of  </a:t>
            </a:r>
            <a:r>
              <a:rPr lang="en-US" sz="1400" i="1" dirty="0" smtClean="0">
                <a:solidFill>
                  <a:schemeClr val="tx1"/>
                </a:solidFill>
                <a:latin typeface="Times New Roman" pitchFamily="18" charset="0"/>
                <a:cs typeface="Arial" pitchFamily="34" charset="0"/>
              </a:rPr>
              <a:t>6.9 % </a:t>
            </a:r>
            <a:r>
              <a:rPr lang="en-US" sz="1400" i="1" dirty="0">
                <a:solidFill>
                  <a:schemeClr val="tx1"/>
                </a:solidFill>
                <a:latin typeface="Times New Roman" pitchFamily="18" charset="0"/>
                <a:cs typeface="Arial" pitchFamily="34" charset="0"/>
              </a:rPr>
              <a:t>at 22.1 </a:t>
            </a:r>
            <a:r>
              <a:rPr lang="en-US" sz="1400" i="1" dirty="0" err="1" smtClean="0">
                <a:solidFill>
                  <a:schemeClr val="tx1"/>
                </a:solidFill>
                <a:latin typeface="Times New Roman" pitchFamily="18" charset="0"/>
                <a:cs typeface="Arial" pitchFamily="34" charset="0"/>
              </a:rPr>
              <a:t>keV</a:t>
            </a:r>
            <a:r>
              <a:rPr lang="en-US" sz="1400" i="1" dirty="0">
                <a:solidFill>
                  <a:schemeClr val="tx1"/>
                </a:solidFill>
                <a:latin typeface="Times New Roman" pitchFamily="18" charset="0"/>
                <a:cs typeface="Arial" pitchFamily="34" charset="0"/>
              </a:rPr>
              <a:t> </a:t>
            </a:r>
            <a:r>
              <a:rPr lang="en-US" sz="1400" i="1" dirty="0" smtClean="0">
                <a:solidFill>
                  <a:schemeClr val="tx1"/>
                </a:solidFill>
                <a:latin typeface="Times New Roman" pitchFamily="18" charset="0"/>
                <a:cs typeface="Arial" pitchFamily="34" charset="0"/>
              </a:rPr>
              <a:t> is </a:t>
            </a:r>
            <a:r>
              <a:rPr lang="en-US" sz="1400" i="1" dirty="0" err="1" smtClean="0">
                <a:solidFill>
                  <a:schemeClr val="tx1"/>
                </a:solidFill>
                <a:latin typeface="Times New Roman" pitchFamily="18" charset="0"/>
                <a:cs typeface="Arial" pitchFamily="34" charset="0"/>
              </a:rPr>
              <a:t>achived</a:t>
            </a:r>
            <a:r>
              <a:rPr lang="en-US" sz="1400" i="1" dirty="0" smtClean="0">
                <a:solidFill>
                  <a:schemeClr val="tx1"/>
                </a:solidFill>
                <a:latin typeface="Times New Roman" pitchFamily="18" charset="0"/>
                <a:cs typeface="Arial" pitchFamily="34" charset="0"/>
              </a:rPr>
              <a:t>.</a:t>
            </a:r>
            <a:endParaRPr lang="en-US" sz="1400" dirty="0">
              <a:solidFill>
                <a:schemeClr val="tx1"/>
              </a:solidFill>
              <a:latin typeface="Arial" pitchFamily="34" charset="0"/>
              <a:cs typeface="Arial" pitchFamily="34" charset="0"/>
            </a:endParaRPr>
          </a:p>
        </p:txBody>
      </p:sp>
      <p:sp>
        <p:nvSpPr>
          <p:cNvPr id="3" name="2 Rectángulo"/>
          <p:cNvSpPr/>
          <p:nvPr/>
        </p:nvSpPr>
        <p:spPr>
          <a:xfrm>
            <a:off x="85892" y="836712"/>
            <a:ext cx="5206188" cy="503684"/>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defRPr/>
            </a:pPr>
            <a:r>
              <a:rPr lang="en-US" sz="2000" baseline="30000" dirty="0" smtClean="0"/>
              <a:t>109</a:t>
            </a:r>
            <a:r>
              <a:rPr lang="en-US" sz="2000" dirty="0" smtClean="0"/>
              <a:t>Cd  Energy Spectrum at 1 bar with 6.4 % TMA </a:t>
            </a:r>
            <a:endParaRPr lang="en-US" sz="2000" dirty="0"/>
          </a:p>
        </p:txBody>
      </p:sp>
      <p:sp>
        <p:nvSpPr>
          <p:cNvPr id="9" name="8 Rectángulo"/>
          <p:cNvSpPr/>
          <p:nvPr/>
        </p:nvSpPr>
        <p:spPr>
          <a:xfrm>
            <a:off x="1475656" y="4077072"/>
            <a:ext cx="1801490" cy="576064"/>
          </a:xfrm>
          <a:prstGeom prst="rect">
            <a:avLst/>
          </a:prstGeom>
          <a:ln>
            <a:solidFill>
              <a:schemeClr val="bg1"/>
            </a:solidFill>
          </a:ln>
        </p:spPr>
        <p:style>
          <a:lnRef idx="2">
            <a:schemeClr val="accent1"/>
          </a:lnRef>
          <a:fillRef idx="1001">
            <a:schemeClr val="lt1"/>
          </a:fillRef>
          <a:effectRef idx="0">
            <a:schemeClr val="accent1"/>
          </a:effectRef>
          <a:fontRef idx="minor">
            <a:schemeClr val="dk1"/>
          </a:fontRef>
        </p:style>
        <p:txBody>
          <a:bodyPr anchor="ctr"/>
          <a:lstStyle/>
          <a:p>
            <a:pPr algn="ctr">
              <a:defRPr/>
            </a:pPr>
            <a:r>
              <a:rPr lang="es-ES" dirty="0">
                <a:solidFill>
                  <a:srgbClr val="FF0000"/>
                </a:solidFill>
              </a:rPr>
              <a:t>X-</a:t>
            </a:r>
            <a:r>
              <a:rPr lang="es-ES" dirty="0" err="1">
                <a:solidFill>
                  <a:srgbClr val="FF0000"/>
                </a:solidFill>
              </a:rPr>
              <a:t>Rays</a:t>
            </a:r>
            <a:r>
              <a:rPr lang="es-ES" dirty="0">
                <a:solidFill>
                  <a:srgbClr val="FF0000"/>
                </a:solidFill>
              </a:rPr>
              <a:t> Cu</a:t>
            </a:r>
          </a:p>
        </p:txBody>
      </p:sp>
      <p:cxnSp>
        <p:nvCxnSpPr>
          <p:cNvPr id="5" name="4 Conector recto de flecha"/>
          <p:cNvCxnSpPr/>
          <p:nvPr/>
        </p:nvCxnSpPr>
        <p:spPr>
          <a:xfrm>
            <a:off x="2339752" y="4509120"/>
            <a:ext cx="0" cy="21602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 name="3 Flecha derecha"/>
          <p:cNvSpPr/>
          <p:nvPr/>
        </p:nvSpPr>
        <p:spPr>
          <a:xfrm>
            <a:off x="4502842" y="3185533"/>
            <a:ext cx="213174" cy="12597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2" name="11 Rectángulo"/>
          <p:cNvSpPr/>
          <p:nvPr/>
        </p:nvSpPr>
        <p:spPr>
          <a:xfrm>
            <a:off x="5292080" y="2861683"/>
            <a:ext cx="2592288" cy="647700"/>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algn="ctr">
              <a:defRPr/>
            </a:pPr>
            <a:r>
              <a:rPr lang="es-ES" dirty="0" smtClean="0"/>
              <a:t>6,9 </a:t>
            </a:r>
            <a:r>
              <a:rPr lang="en-US" dirty="0"/>
              <a:t>± </a:t>
            </a:r>
            <a:r>
              <a:rPr lang="en-US" dirty="0" smtClean="0"/>
              <a:t>0.1</a:t>
            </a:r>
            <a:r>
              <a:rPr lang="es-ES" smtClean="0"/>
              <a:t>% at </a:t>
            </a:r>
            <a:r>
              <a:rPr lang="es-ES" dirty="0" smtClean="0"/>
              <a:t>22.1 </a:t>
            </a:r>
            <a:r>
              <a:rPr lang="es-ES" dirty="0" err="1" smtClean="0"/>
              <a:t>keV</a:t>
            </a:r>
            <a:endParaRPr lang="es-ES" dirty="0"/>
          </a:p>
        </p:txBody>
      </p:sp>
      <p:sp>
        <p:nvSpPr>
          <p:cNvPr id="14" name="13 Rectángulo"/>
          <p:cNvSpPr/>
          <p:nvPr/>
        </p:nvSpPr>
        <p:spPr>
          <a:xfrm>
            <a:off x="0" y="692696"/>
            <a:ext cx="6408712" cy="72008"/>
          </a:xfrm>
          <a:prstGeom prst="rect">
            <a:avLst/>
          </a:prstGeom>
          <a:effectLst>
            <a:glow rad="63500">
              <a:schemeClr val="accent1">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5" name="14 Rectángulo"/>
          <p:cNvSpPr/>
          <p:nvPr/>
        </p:nvSpPr>
        <p:spPr>
          <a:xfrm>
            <a:off x="-36512" y="-27384"/>
            <a:ext cx="8430840" cy="707886"/>
          </a:xfrm>
          <a:prstGeom prst="rect">
            <a:avLst/>
          </a:prstGeom>
        </p:spPr>
        <p:txBody>
          <a:bodyPr wrap="square">
            <a:spAutoFit/>
          </a:bodyPr>
          <a:lstStyle/>
          <a:p>
            <a:pPr lvl="1" fontAlgn="auto">
              <a:spcBef>
                <a:spcPts val="0"/>
              </a:spcBef>
              <a:spcAft>
                <a:spcPts val="0"/>
              </a:spcAft>
              <a:defRPr/>
            </a:pPr>
            <a:r>
              <a:rPr lang="en-US" sz="4000" dirty="0" smtClean="0">
                <a:solidFill>
                  <a:schemeClr val="tx1">
                    <a:lumMod val="95000"/>
                    <a:lumOff val="5000"/>
                  </a:schemeClr>
                </a:solidFill>
              </a:rPr>
              <a:t>Best Result at 1 bar</a:t>
            </a:r>
            <a:endParaRPr lang="en-US" sz="4000" dirty="0">
              <a:solidFill>
                <a:schemeClr val="tx1">
                  <a:lumMod val="95000"/>
                  <a:lumOff val="5000"/>
                </a:schemeClr>
              </a:solidFill>
            </a:endParaRPr>
          </a:p>
        </p:txBody>
      </p:sp>
    </p:spTree>
    <p:custDataLst>
      <p:tags r:id="rId1"/>
    </p:custDataLst>
  </p:cSld>
  <p:clrMapOvr>
    <a:masterClrMapping/>
  </p:clrMapOvr>
  <p:transition advTm="156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VBOXSVR\diana\Documents\ArticleTMA\Graphs\EneSpectrumTMA_10bar570_3160_1.ep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644650"/>
            <a:ext cx="7213600" cy="3568700"/>
          </a:xfrm>
          <a:prstGeom prst="rect">
            <a:avLst/>
          </a:prstGeom>
          <a:ln/>
        </p:spPr>
        <p:style>
          <a:lnRef idx="1">
            <a:schemeClr val="accent2"/>
          </a:lnRef>
          <a:fillRef idx="3">
            <a:schemeClr val="accent2"/>
          </a:fillRef>
          <a:effectRef idx="2">
            <a:schemeClr val="accent2"/>
          </a:effectRef>
          <a:fontRef idx="minor">
            <a:schemeClr val="lt1"/>
          </a:fontRef>
        </p:style>
      </p:pic>
      <p:sp>
        <p:nvSpPr>
          <p:cNvPr id="2" name="Text Box 18"/>
          <p:cNvSpPr txBox="1">
            <a:spLocks noChangeArrowheads="1"/>
          </p:cNvSpPr>
          <p:nvPr/>
        </p:nvSpPr>
        <p:spPr bwMode="auto">
          <a:xfrm>
            <a:off x="80001" y="5229200"/>
            <a:ext cx="7228303" cy="432048"/>
          </a:xfrm>
          <a:prstGeom prst="rect">
            <a:avLst/>
          </a:prstGeom>
          <a:ln>
            <a:headEnd/>
            <a:tailEnd/>
          </a:ln>
        </p:spPr>
        <p:style>
          <a:lnRef idx="0">
            <a:schemeClr val="dk1"/>
          </a:lnRef>
          <a:fillRef idx="3">
            <a:schemeClr val="dk1"/>
          </a:fillRef>
          <a:effectRef idx="3">
            <a:schemeClr val="dk1"/>
          </a:effectRef>
          <a:fontRef idx="minor">
            <a:schemeClr val="lt1"/>
          </a:fontRef>
        </p:style>
        <p:txBody>
          <a:bodyPr lIns="0" tIns="0" rIns="0" bIns="0"/>
          <a:lstStyle/>
          <a:p>
            <a:pPr algn="just">
              <a:defRPr/>
            </a:pPr>
            <a:r>
              <a:rPr lang="en-US" sz="1400" i="1" dirty="0">
                <a:solidFill>
                  <a:schemeClr val="bg1"/>
                </a:solidFill>
                <a:latin typeface="Times New Roman" pitchFamily="18" charset="0"/>
                <a:cs typeface="Arial" pitchFamily="34" charset="0"/>
              </a:rPr>
              <a:t>Energy Spectrum of  </a:t>
            </a:r>
            <a:r>
              <a:rPr lang="en-US" sz="1400" i="1" baseline="30000" dirty="0">
                <a:solidFill>
                  <a:schemeClr val="bg1"/>
                </a:solidFill>
                <a:latin typeface="Times New Roman" pitchFamily="18" charset="0"/>
                <a:cs typeface="Arial" pitchFamily="34" charset="0"/>
              </a:rPr>
              <a:t>109</a:t>
            </a:r>
            <a:r>
              <a:rPr lang="en-US" sz="1400" i="1" dirty="0">
                <a:solidFill>
                  <a:schemeClr val="bg1"/>
                </a:solidFill>
                <a:latin typeface="Times New Roman" pitchFamily="18" charset="0"/>
                <a:cs typeface="Arial" pitchFamily="34" charset="0"/>
              </a:rPr>
              <a:t>Cd obtained </a:t>
            </a:r>
            <a:r>
              <a:rPr lang="en-US" sz="1400" i="1" dirty="0" smtClean="0">
                <a:solidFill>
                  <a:schemeClr val="bg1"/>
                </a:solidFill>
                <a:latin typeface="Times New Roman" pitchFamily="18" charset="0"/>
                <a:cs typeface="Arial" pitchFamily="34" charset="0"/>
              </a:rPr>
              <a:t> for a  </a:t>
            </a:r>
            <a:r>
              <a:rPr lang="en-US" sz="1400" i="1" dirty="0">
                <a:solidFill>
                  <a:schemeClr val="bg1"/>
                </a:solidFill>
                <a:latin typeface="Times New Roman" pitchFamily="18" charset="0"/>
                <a:cs typeface="Arial" pitchFamily="34" charset="0"/>
              </a:rPr>
              <a:t>mixture of </a:t>
            </a:r>
            <a:r>
              <a:rPr lang="en-US" sz="1400" i="1" dirty="0" smtClean="0">
                <a:solidFill>
                  <a:schemeClr val="bg1"/>
                </a:solidFill>
                <a:latin typeface="Times New Roman" pitchFamily="18" charset="0"/>
                <a:cs typeface="Arial" pitchFamily="34" charset="0"/>
              </a:rPr>
              <a:t>1,8 </a:t>
            </a:r>
            <a:r>
              <a:rPr lang="en-US" sz="1400" i="1" dirty="0">
                <a:solidFill>
                  <a:schemeClr val="bg1"/>
                </a:solidFill>
                <a:latin typeface="Times New Roman" pitchFamily="18" charset="0"/>
                <a:cs typeface="Arial" pitchFamily="34" charset="0"/>
              </a:rPr>
              <a:t>% TMA at </a:t>
            </a:r>
            <a:r>
              <a:rPr lang="en-US" sz="1400" i="1" dirty="0" smtClean="0">
                <a:solidFill>
                  <a:schemeClr val="bg1"/>
                </a:solidFill>
                <a:latin typeface="Times New Roman" pitchFamily="18" charset="0"/>
                <a:cs typeface="Arial" pitchFamily="34" charset="0"/>
              </a:rPr>
              <a:t>10 </a:t>
            </a:r>
            <a:r>
              <a:rPr lang="en-US" sz="1400" i="1" dirty="0">
                <a:solidFill>
                  <a:schemeClr val="bg1"/>
                </a:solidFill>
                <a:latin typeface="Times New Roman" pitchFamily="18" charset="0"/>
                <a:cs typeface="Arial" pitchFamily="34" charset="0"/>
              </a:rPr>
              <a:t>bar, where is </a:t>
            </a:r>
            <a:r>
              <a:rPr lang="en-US" sz="1400" i="1" dirty="0" smtClean="0">
                <a:solidFill>
                  <a:schemeClr val="bg1"/>
                </a:solidFill>
                <a:latin typeface="Times New Roman" pitchFamily="18" charset="0"/>
                <a:cs typeface="Arial" pitchFamily="34" charset="0"/>
              </a:rPr>
              <a:t>achieved   </a:t>
            </a:r>
            <a:r>
              <a:rPr lang="en-US" sz="1400" i="1" dirty="0">
                <a:solidFill>
                  <a:schemeClr val="bg1"/>
                </a:solidFill>
                <a:latin typeface="Times New Roman" pitchFamily="18" charset="0"/>
                <a:cs typeface="Arial" pitchFamily="34" charset="0"/>
              </a:rPr>
              <a:t>an energy resolution of  </a:t>
            </a:r>
            <a:r>
              <a:rPr lang="en-US" sz="1400" i="1" dirty="0" smtClean="0">
                <a:solidFill>
                  <a:schemeClr val="bg1"/>
                </a:solidFill>
                <a:latin typeface="Times New Roman" pitchFamily="18" charset="0"/>
                <a:cs typeface="Arial" pitchFamily="34" charset="0"/>
              </a:rPr>
              <a:t>10.2 </a:t>
            </a:r>
            <a:r>
              <a:rPr lang="en-US" sz="1400" i="1" dirty="0">
                <a:solidFill>
                  <a:schemeClr val="bg1"/>
                </a:solidFill>
                <a:latin typeface="Times New Roman" pitchFamily="18" charset="0"/>
                <a:cs typeface="Arial" pitchFamily="34" charset="0"/>
              </a:rPr>
              <a:t>% </a:t>
            </a:r>
            <a:r>
              <a:rPr lang="en-US" sz="1400" i="1" dirty="0" smtClean="0">
                <a:solidFill>
                  <a:schemeClr val="bg1"/>
                </a:solidFill>
                <a:latin typeface="Times New Roman" pitchFamily="18" charset="0"/>
                <a:cs typeface="Arial" pitchFamily="34" charset="0"/>
              </a:rPr>
              <a:t> at </a:t>
            </a:r>
            <a:r>
              <a:rPr lang="en-US" sz="1400" i="1" dirty="0">
                <a:solidFill>
                  <a:schemeClr val="bg1"/>
                </a:solidFill>
                <a:latin typeface="Times New Roman" pitchFamily="18" charset="0"/>
                <a:cs typeface="Arial" pitchFamily="34" charset="0"/>
              </a:rPr>
              <a:t>22.1 </a:t>
            </a:r>
            <a:r>
              <a:rPr lang="en-US" sz="1400" i="1" dirty="0" err="1">
                <a:solidFill>
                  <a:schemeClr val="bg1"/>
                </a:solidFill>
                <a:latin typeface="Times New Roman" pitchFamily="18" charset="0"/>
                <a:cs typeface="Arial" pitchFamily="34" charset="0"/>
              </a:rPr>
              <a:t>keV</a:t>
            </a:r>
            <a:r>
              <a:rPr lang="en-US" sz="1400" i="1" dirty="0">
                <a:solidFill>
                  <a:schemeClr val="bg1"/>
                </a:solidFill>
                <a:latin typeface="Times New Roman" pitchFamily="18" charset="0"/>
                <a:cs typeface="Arial" pitchFamily="34" charset="0"/>
              </a:rPr>
              <a:t>.</a:t>
            </a:r>
            <a:endParaRPr lang="en-US" sz="1400" dirty="0">
              <a:solidFill>
                <a:schemeClr val="bg1"/>
              </a:solidFill>
              <a:latin typeface="Arial" pitchFamily="34" charset="0"/>
              <a:cs typeface="Arial" pitchFamily="34" charset="0"/>
            </a:endParaRPr>
          </a:p>
        </p:txBody>
      </p:sp>
      <p:sp>
        <p:nvSpPr>
          <p:cNvPr id="9" name="8 Rectángulo"/>
          <p:cNvSpPr/>
          <p:nvPr/>
        </p:nvSpPr>
        <p:spPr>
          <a:xfrm>
            <a:off x="1187624" y="3356992"/>
            <a:ext cx="1801490" cy="576064"/>
          </a:xfrm>
          <a:prstGeom prst="rect">
            <a:avLst/>
          </a:prstGeom>
          <a:ln>
            <a:solidFill>
              <a:schemeClr val="bg1"/>
            </a:solidFill>
          </a:ln>
        </p:spPr>
        <p:style>
          <a:lnRef idx="2">
            <a:schemeClr val="accent1"/>
          </a:lnRef>
          <a:fillRef idx="1001">
            <a:schemeClr val="lt1"/>
          </a:fillRef>
          <a:effectRef idx="0">
            <a:schemeClr val="accent1"/>
          </a:effectRef>
          <a:fontRef idx="minor">
            <a:schemeClr val="dk1"/>
          </a:fontRef>
        </p:style>
        <p:txBody>
          <a:bodyPr anchor="ctr"/>
          <a:lstStyle/>
          <a:p>
            <a:pPr algn="ctr">
              <a:defRPr/>
            </a:pPr>
            <a:r>
              <a:rPr lang="es-ES" dirty="0">
                <a:solidFill>
                  <a:srgbClr val="FF0000"/>
                </a:solidFill>
              </a:rPr>
              <a:t>X-</a:t>
            </a:r>
            <a:r>
              <a:rPr lang="es-ES" dirty="0" err="1">
                <a:solidFill>
                  <a:srgbClr val="FF0000"/>
                </a:solidFill>
              </a:rPr>
              <a:t>Rays</a:t>
            </a:r>
            <a:r>
              <a:rPr lang="es-ES" dirty="0">
                <a:solidFill>
                  <a:srgbClr val="FF0000"/>
                </a:solidFill>
              </a:rPr>
              <a:t> Cu</a:t>
            </a:r>
          </a:p>
        </p:txBody>
      </p:sp>
      <p:cxnSp>
        <p:nvCxnSpPr>
          <p:cNvPr id="5" name="4 Conector recto de flecha"/>
          <p:cNvCxnSpPr/>
          <p:nvPr/>
        </p:nvCxnSpPr>
        <p:spPr>
          <a:xfrm>
            <a:off x="1979712" y="3846960"/>
            <a:ext cx="0" cy="21602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 name="3 Flecha derecha"/>
          <p:cNvSpPr/>
          <p:nvPr/>
        </p:nvSpPr>
        <p:spPr>
          <a:xfrm>
            <a:off x="4716016" y="2708920"/>
            <a:ext cx="213174" cy="12597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2" name="11 Rectángulo"/>
          <p:cNvSpPr/>
          <p:nvPr/>
        </p:nvSpPr>
        <p:spPr>
          <a:xfrm>
            <a:off x="5076056" y="2511044"/>
            <a:ext cx="2736304" cy="647700"/>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algn="ctr">
              <a:defRPr/>
            </a:pPr>
            <a:r>
              <a:rPr lang="es-ES" dirty="0" smtClean="0"/>
              <a:t>10,2</a:t>
            </a:r>
            <a:r>
              <a:rPr lang="en-US" dirty="0" smtClean="0"/>
              <a:t> ±0.1</a:t>
            </a:r>
            <a:r>
              <a:rPr lang="es-ES" dirty="0" smtClean="0"/>
              <a:t> % at 22.1 </a:t>
            </a:r>
            <a:r>
              <a:rPr lang="es-ES" dirty="0" err="1" smtClean="0"/>
              <a:t>keV</a:t>
            </a:r>
            <a:endParaRPr lang="es-ES" dirty="0"/>
          </a:p>
        </p:txBody>
      </p:sp>
      <p:sp>
        <p:nvSpPr>
          <p:cNvPr id="13" name="12 Rectángulo"/>
          <p:cNvSpPr/>
          <p:nvPr/>
        </p:nvSpPr>
        <p:spPr>
          <a:xfrm>
            <a:off x="85892" y="908720"/>
            <a:ext cx="4990164" cy="647700"/>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defRPr/>
            </a:pPr>
            <a:r>
              <a:rPr lang="en-US" sz="2000" baseline="30000" dirty="0" smtClean="0"/>
              <a:t>109</a:t>
            </a:r>
            <a:r>
              <a:rPr lang="en-US" sz="2000" dirty="0" smtClean="0"/>
              <a:t>Cd  Energy Spectrum at 10 bar 1,8 % TMA </a:t>
            </a:r>
            <a:endParaRPr lang="en-US" sz="2000" dirty="0"/>
          </a:p>
        </p:txBody>
      </p:sp>
      <p:sp>
        <p:nvSpPr>
          <p:cNvPr id="15" name="14 Rectángulo"/>
          <p:cNvSpPr/>
          <p:nvPr/>
        </p:nvSpPr>
        <p:spPr>
          <a:xfrm>
            <a:off x="0" y="692696"/>
            <a:ext cx="6408712" cy="72008"/>
          </a:xfrm>
          <a:prstGeom prst="rect">
            <a:avLst/>
          </a:prstGeom>
          <a:effectLst>
            <a:glow rad="63500">
              <a:schemeClr val="accent1">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15 Rectángulo"/>
          <p:cNvSpPr/>
          <p:nvPr/>
        </p:nvSpPr>
        <p:spPr>
          <a:xfrm>
            <a:off x="-36512" y="-27384"/>
            <a:ext cx="8430840" cy="707886"/>
          </a:xfrm>
          <a:prstGeom prst="rect">
            <a:avLst/>
          </a:prstGeom>
        </p:spPr>
        <p:txBody>
          <a:bodyPr wrap="square">
            <a:spAutoFit/>
          </a:bodyPr>
          <a:lstStyle/>
          <a:p>
            <a:pPr lvl="1" fontAlgn="auto">
              <a:spcBef>
                <a:spcPts val="0"/>
              </a:spcBef>
              <a:spcAft>
                <a:spcPts val="0"/>
              </a:spcAft>
              <a:defRPr/>
            </a:pPr>
            <a:r>
              <a:rPr lang="en-US" sz="4000" dirty="0" smtClean="0">
                <a:solidFill>
                  <a:schemeClr val="tx1">
                    <a:lumMod val="95000"/>
                    <a:lumOff val="5000"/>
                  </a:schemeClr>
                </a:solidFill>
              </a:rPr>
              <a:t>Best Results at </a:t>
            </a:r>
            <a:r>
              <a:rPr lang="en-US" sz="4000" dirty="0" smtClean="0">
                <a:solidFill>
                  <a:srgbClr val="C00000"/>
                </a:solidFill>
              </a:rPr>
              <a:t>10 bar</a:t>
            </a:r>
            <a:endParaRPr lang="en-US" sz="4000" dirty="0">
              <a:solidFill>
                <a:srgbClr val="C00000"/>
              </a:solidFill>
            </a:endParaRPr>
          </a:p>
        </p:txBody>
      </p:sp>
    </p:spTree>
    <p:custDataLst>
      <p:tags r:id="rId1"/>
    </p:custDataLst>
    <p:extLst>
      <p:ext uri="{BB962C8B-B14F-4D97-AF65-F5344CB8AC3E}">
        <p14:creationId xmlns:p14="http://schemas.microsoft.com/office/powerpoint/2010/main" val="3193137836"/>
      </p:ext>
    </p:extLst>
  </p:cSld>
  <p:clrMapOvr>
    <a:masterClrMapping/>
  </p:clrMapOvr>
  <p:transition advTm="156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VBOXSVR\diana\Documents\ArticleTMA\Graphs\BestEnResVsPres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5463" y="1275743"/>
            <a:ext cx="5945882" cy="4594545"/>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4" name="3 Tabla"/>
          <p:cNvGraphicFramePr>
            <a:graphicFrameLocks noGrp="1"/>
          </p:cNvGraphicFramePr>
          <p:nvPr>
            <p:extLst>
              <p:ext uri="{D42A27DB-BD31-4B8C-83A1-F6EECF244321}">
                <p14:modId xmlns:p14="http://schemas.microsoft.com/office/powerpoint/2010/main" val="2276494007"/>
              </p:ext>
            </p:extLst>
          </p:nvPr>
        </p:nvGraphicFramePr>
        <p:xfrm>
          <a:off x="179512" y="1954745"/>
          <a:ext cx="2664297" cy="3418471"/>
        </p:xfrm>
        <a:graphic>
          <a:graphicData uri="http://schemas.openxmlformats.org/drawingml/2006/table">
            <a:tbl>
              <a:tblPr firstRow="1" bandRow="1">
                <a:tableStyleId>{5C22544A-7EE6-4342-B048-85BDC9FD1C3A}</a:tableStyleId>
              </a:tblPr>
              <a:tblGrid>
                <a:gridCol w="888099"/>
                <a:gridCol w="888099"/>
                <a:gridCol w="888099"/>
              </a:tblGrid>
              <a:tr h="0">
                <a:tc>
                  <a:txBody>
                    <a:bodyPr/>
                    <a:lstStyle/>
                    <a:p>
                      <a:pPr algn="ctr"/>
                      <a:r>
                        <a:rPr lang="es-ES" sz="1400" dirty="0" err="1" smtClean="0"/>
                        <a:t>Press</a:t>
                      </a:r>
                      <a:r>
                        <a:rPr lang="es-ES" sz="1400" dirty="0" smtClean="0"/>
                        <a:t> (bar)</a:t>
                      </a:r>
                      <a:endParaRPr lang="en-US" sz="1400" dirty="0"/>
                    </a:p>
                  </a:txBody>
                  <a:tcPr>
                    <a:solidFill>
                      <a:schemeClr val="tx1"/>
                    </a:solidFill>
                  </a:tcPr>
                </a:tc>
                <a:tc>
                  <a:txBody>
                    <a:bodyPr/>
                    <a:lstStyle/>
                    <a:p>
                      <a:pPr algn="ctr"/>
                      <a:r>
                        <a:rPr lang="es-ES" sz="1400" dirty="0" err="1" smtClean="0"/>
                        <a:t>Xe+TMA</a:t>
                      </a:r>
                      <a:endParaRPr lang="en-US" sz="1400" dirty="0"/>
                    </a:p>
                  </a:txBody>
                  <a:tcPr>
                    <a:solidFill>
                      <a:schemeClr val="tx1"/>
                    </a:solidFill>
                  </a:tcPr>
                </a:tc>
                <a:tc>
                  <a:txBody>
                    <a:bodyPr/>
                    <a:lstStyle/>
                    <a:p>
                      <a:pPr algn="ctr"/>
                      <a:r>
                        <a:rPr lang="es-ES" sz="1400" dirty="0" err="1" smtClean="0"/>
                        <a:t>Pure</a:t>
                      </a:r>
                      <a:r>
                        <a:rPr lang="es-ES" sz="1400" dirty="0" smtClean="0"/>
                        <a:t> Xe</a:t>
                      </a:r>
                      <a:endParaRPr lang="en-US" sz="1400" dirty="0"/>
                    </a:p>
                  </a:txBody>
                  <a:tcPr>
                    <a:solidFill>
                      <a:schemeClr val="tx1"/>
                    </a:solidFill>
                  </a:tcPr>
                </a:tc>
              </a:tr>
              <a:tr h="353528">
                <a:tc>
                  <a:txBody>
                    <a:bodyPr/>
                    <a:lstStyle/>
                    <a:p>
                      <a:pPr algn="ctr"/>
                      <a:r>
                        <a:rPr lang="es-ES" sz="1400" dirty="0" smtClean="0">
                          <a:solidFill>
                            <a:schemeClr val="bg1"/>
                          </a:solidFill>
                        </a:rPr>
                        <a:t>1</a:t>
                      </a:r>
                      <a:endParaRPr lang="en-US" sz="1400" dirty="0">
                        <a:solidFill>
                          <a:schemeClr val="bg1"/>
                        </a:solidFill>
                      </a:endParaRPr>
                    </a:p>
                  </a:txBody>
                  <a:tcPr>
                    <a:solidFill>
                      <a:schemeClr val="tx1"/>
                    </a:solidFill>
                  </a:tcPr>
                </a:tc>
                <a:tc>
                  <a:txBody>
                    <a:bodyPr/>
                    <a:lstStyle/>
                    <a:p>
                      <a:pPr algn="ctr"/>
                      <a:r>
                        <a:rPr lang="es-ES" sz="1400" b="1" dirty="0" smtClean="0">
                          <a:solidFill>
                            <a:schemeClr val="bg1"/>
                          </a:solidFill>
                        </a:rPr>
                        <a:t>6,86</a:t>
                      </a:r>
                      <a:endParaRPr lang="en-US" sz="1400" b="1" dirty="0">
                        <a:solidFill>
                          <a:schemeClr val="bg1"/>
                        </a:solidFill>
                      </a:endParaRPr>
                    </a:p>
                  </a:txBody>
                  <a:tcPr>
                    <a:solidFill>
                      <a:schemeClr val="tx1"/>
                    </a:solidFill>
                  </a:tcPr>
                </a:tc>
                <a:tc>
                  <a:txBody>
                    <a:bodyPr/>
                    <a:lstStyle/>
                    <a:p>
                      <a:pPr algn="ctr"/>
                      <a:r>
                        <a:rPr lang="es-ES" sz="1400" dirty="0" smtClean="0">
                          <a:solidFill>
                            <a:schemeClr val="bg1"/>
                          </a:solidFill>
                        </a:rPr>
                        <a:t>12,5</a:t>
                      </a:r>
                      <a:endParaRPr lang="en-US" sz="1400" dirty="0">
                        <a:solidFill>
                          <a:schemeClr val="bg1"/>
                        </a:solidFill>
                      </a:endParaRPr>
                    </a:p>
                  </a:txBody>
                  <a:tcPr>
                    <a:solidFill>
                      <a:schemeClr val="tx1"/>
                    </a:solidFill>
                  </a:tcPr>
                </a:tc>
              </a:tr>
              <a:tr h="353528">
                <a:tc>
                  <a:txBody>
                    <a:bodyPr/>
                    <a:lstStyle/>
                    <a:p>
                      <a:pPr algn="ctr"/>
                      <a:r>
                        <a:rPr lang="es-ES" sz="1400" dirty="0" smtClean="0">
                          <a:solidFill>
                            <a:schemeClr val="bg1"/>
                          </a:solidFill>
                        </a:rPr>
                        <a:t>2</a:t>
                      </a:r>
                      <a:endParaRPr lang="en-US" sz="1400" dirty="0">
                        <a:solidFill>
                          <a:schemeClr val="bg1"/>
                        </a:solidFill>
                      </a:endParaRPr>
                    </a:p>
                  </a:txBody>
                  <a:tcPr>
                    <a:solidFill>
                      <a:schemeClr val="tx1"/>
                    </a:solidFill>
                  </a:tcPr>
                </a:tc>
                <a:tc>
                  <a:txBody>
                    <a:bodyPr/>
                    <a:lstStyle/>
                    <a:p>
                      <a:pPr algn="ctr"/>
                      <a:r>
                        <a:rPr lang="es-ES" sz="1400" b="1" dirty="0" smtClean="0">
                          <a:solidFill>
                            <a:schemeClr val="bg1"/>
                          </a:solidFill>
                        </a:rPr>
                        <a:t>7,61</a:t>
                      </a:r>
                      <a:endParaRPr lang="en-US" sz="1400" b="1" dirty="0">
                        <a:solidFill>
                          <a:schemeClr val="bg1"/>
                        </a:solidFill>
                      </a:endParaRPr>
                    </a:p>
                  </a:txBody>
                  <a:tcPr>
                    <a:solidFill>
                      <a:schemeClr val="tx1"/>
                    </a:solidFill>
                  </a:tcPr>
                </a:tc>
                <a:tc>
                  <a:txBody>
                    <a:bodyPr/>
                    <a:lstStyle/>
                    <a:p>
                      <a:pPr algn="ctr"/>
                      <a:r>
                        <a:rPr lang="es-ES" sz="1400" dirty="0" smtClean="0">
                          <a:solidFill>
                            <a:schemeClr val="bg1"/>
                          </a:solidFill>
                        </a:rPr>
                        <a:t>16,3</a:t>
                      </a:r>
                      <a:endParaRPr lang="en-US" sz="1400" dirty="0">
                        <a:solidFill>
                          <a:schemeClr val="bg1"/>
                        </a:solidFill>
                      </a:endParaRPr>
                    </a:p>
                  </a:txBody>
                  <a:tcPr>
                    <a:solidFill>
                      <a:schemeClr val="tx1"/>
                    </a:solidFill>
                  </a:tcPr>
                </a:tc>
              </a:tr>
              <a:tr h="353528">
                <a:tc>
                  <a:txBody>
                    <a:bodyPr/>
                    <a:lstStyle/>
                    <a:p>
                      <a:pPr algn="ctr"/>
                      <a:r>
                        <a:rPr lang="es-ES" sz="1400" dirty="0" smtClean="0">
                          <a:solidFill>
                            <a:schemeClr val="bg1"/>
                          </a:solidFill>
                        </a:rPr>
                        <a:t>3</a:t>
                      </a:r>
                      <a:endParaRPr lang="en-US" sz="1400" dirty="0">
                        <a:solidFill>
                          <a:schemeClr val="bg1"/>
                        </a:solidFill>
                      </a:endParaRPr>
                    </a:p>
                  </a:txBody>
                  <a:tcPr>
                    <a:solidFill>
                      <a:schemeClr val="tx1"/>
                    </a:solidFill>
                  </a:tcPr>
                </a:tc>
                <a:tc>
                  <a:txBody>
                    <a:bodyPr/>
                    <a:lstStyle/>
                    <a:p>
                      <a:pPr algn="ctr"/>
                      <a:r>
                        <a:rPr lang="es-ES" sz="1400" b="1" dirty="0" smtClean="0">
                          <a:solidFill>
                            <a:schemeClr val="bg1"/>
                          </a:solidFill>
                        </a:rPr>
                        <a:t>7,92</a:t>
                      </a:r>
                      <a:endParaRPr lang="en-US" sz="1400" b="1" dirty="0">
                        <a:solidFill>
                          <a:schemeClr val="bg1"/>
                        </a:solidFill>
                      </a:endParaRPr>
                    </a:p>
                  </a:txBody>
                  <a:tcPr>
                    <a:solidFill>
                      <a:schemeClr val="tx1"/>
                    </a:solidFill>
                  </a:tcPr>
                </a:tc>
                <a:tc>
                  <a:txBody>
                    <a:bodyPr/>
                    <a:lstStyle/>
                    <a:p>
                      <a:pPr algn="ctr"/>
                      <a:r>
                        <a:rPr lang="es-ES" sz="1400" dirty="0" smtClean="0">
                          <a:solidFill>
                            <a:schemeClr val="bg1"/>
                          </a:solidFill>
                        </a:rPr>
                        <a:t>20,0</a:t>
                      </a:r>
                      <a:endParaRPr lang="en-US" sz="1400" dirty="0">
                        <a:solidFill>
                          <a:schemeClr val="bg1"/>
                        </a:solidFill>
                      </a:endParaRPr>
                    </a:p>
                  </a:txBody>
                  <a:tcPr>
                    <a:solidFill>
                      <a:schemeClr val="tx1"/>
                    </a:solidFill>
                  </a:tcPr>
                </a:tc>
              </a:tr>
              <a:tr h="353528">
                <a:tc>
                  <a:txBody>
                    <a:bodyPr/>
                    <a:lstStyle/>
                    <a:p>
                      <a:pPr algn="ctr"/>
                      <a:r>
                        <a:rPr lang="es-ES" sz="1400" dirty="0" smtClean="0">
                          <a:solidFill>
                            <a:schemeClr val="bg1"/>
                          </a:solidFill>
                        </a:rPr>
                        <a:t>4</a:t>
                      </a:r>
                      <a:endParaRPr lang="en-US" sz="1400" dirty="0">
                        <a:solidFill>
                          <a:schemeClr val="bg1"/>
                        </a:solidFill>
                      </a:endParaRPr>
                    </a:p>
                  </a:txBody>
                  <a:tcPr>
                    <a:solidFill>
                      <a:schemeClr val="tx1"/>
                    </a:solidFill>
                  </a:tcPr>
                </a:tc>
                <a:tc>
                  <a:txBody>
                    <a:bodyPr/>
                    <a:lstStyle/>
                    <a:p>
                      <a:pPr algn="ctr"/>
                      <a:r>
                        <a:rPr lang="es-ES" sz="1400" b="1" dirty="0" smtClean="0">
                          <a:solidFill>
                            <a:schemeClr val="bg1"/>
                          </a:solidFill>
                        </a:rPr>
                        <a:t>8,4</a:t>
                      </a:r>
                      <a:endParaRPr lang="en-US" sz="1400" b="1" dirty="0">
                        <a:solidFill>
                          <a:schemeClr val="bg1"/>
                        </a:solidFill>
                      </a:endParaRPr>
                    </a:p>
                  </a:txBody>
                  <a:tcPr>
                    <a:solidFill>
                      <a:schemeClr val="tx1"/>
                    </a:solidFill>
                  </a:tcPr>
                </a:tc>
                <a:tc>
                  <a:txBody>
                    <a:bodyPr/>
                    <a:lstStyle/>
                    <a:p>
                      <a:pPr algn="ctr"/>
                      <a:r>
                        <a:rPr lang="es-ES" sz="1400" dirty="0" smtClean="0">
                          <a:solidFill>
                            <a:schemeClr val="bg1"/>
                          </a:solidFill>
                        </a:rPr>
                        <a:t>22,5</a:t>
                      </a:r>
                      <a:endParaRPr lang="en-US" sz="1400" dirty="0">
                        <a:solidFill>
                          <a:schemeClr val="bg1"/>
                        </a:solidFill>
                      </a:endParaRPr>
                    </a:p>
                  </a:txBody>
                  <a:tcPr>
                    <a:solidFill>
                      <a:schemeClr val="tx1"/>
                    </a:solidFill>
                  </a:tcPr>
                </a:tc>
              </a:tr>
              <a:tr h="353528">
                <a:tc>
                  <a:txBody>
                    <a:bodyPr/>
                    <a:lstStyle/>
                    <a:p>
                      <a:pPr algn="ctr"/>
                      <a:r>
                        <a:rPr lang="es-ES" sz="1400" u="sng" dirty="0" smtClean="0">
                          <a:solidFill>
                            <a:schemeClr val="bg1"/>
                          </a:solidFill>
                        </a:rPr>
                        <a:t>5</a:t>
                      </a:r>
                      <a:endParaRPr lang="en-US" sz="1400" u="sng" dirty="0">
                        <a:solidFill>
                          <a:schemeClr val="bg1"/>
                        </a:solidFill>
                      </a:endParaRPr>
                    </a:p>
                  </a:txBody>
                  <a:tcPr>
                    <a:solidFill>
                      <a:schemeClr val="tx1"/>
                    </a:solidFill>
                  </a:tcPr>
                </a:tc>
                <a:tc>
                  <a:txBody>
                    <a:bodyPr/>
                    <a:lstStyle/>
                    <a:p>
                      <a:pPr algn="ctr"/>
                      <a:r>
                        <a:rPr lang="es-ES" sz="1400" b="1" u="none" dirty="0" smtClean="0">
                          <a:solidFill>
                            <a:schemeClr val="bg1"/>
                          </a:solidFill>
                        </a:rPr>
                        <a:t>8,42</a:t>
                      </a:r>
                      <a:endParaRPr lang="en-US" sz="1400" b="1" u="none" dirty="0">
                        <a:solidFill>
                          <a:schemeClr val="bg1"/>
                        </a:solidFill>
                      </a:endParaRPr>
                    </a:p>
                  </a:txBody>
                  <a:tcPr>
                    <a:solidFill>
                      <a:schemeClr val="tx1"/>
                    </a:solidFill>
                  </a:tcPr>
                </a:tc>
                <a:tc>
                  <a:txBody>
                    <a:bodyPr/>
                    <a:lstStyle/>
                    <a:p>
                      <a:pPr algn="ctr"/>
                      <a:r>
                        <a:rPr lang="es-ES" sz="1400" u="sng" dirty="0" smtClean="0">
                          <a:solidFill>
                            <a:schemeClr val="bg1"/>
                          </a:solidFill>
                        </a:rPr>
                        <a:t>23,75</a:t>
                      </a:r>
                      <a:endParaRPr lang="en-US" sz="1400" u="sng" dirty="0">
                        <a:solidFill>
                          <a:schemeClr val="bg1"/>
                        </a:solidFill>
                      </a:endParaRPr>
                    </a:p>
                  </a:txBody>
                  <a:tcPr>
                    <a:solidFill>
                      <a:schemeClr val="tx1"/>
                    </a:solidFill>
                  </a:tcPr>
                </a:tc>
              </a:tr>
              <a:tr h="425615">
                <a:tc>
                  <a:txBody>
                    <a:bodyPr/>
                    <a:lstStyle/>
                    <a:p>
                      <a:pPr algn="ctr"/>
                      <a:r>
                        <a:rPr lang="es-ES" sz="1400" u="sng" dirty="0" smtClean="0">
                          <a:solidFill>
                            <a:schemeClr val="bg1"/>
                          </a:solidFill>
                        </a:rPr>
                        <a:t>6</a:t>
                      </a:r>
                      <a:endParaRPr lang="en-US" sz="1400" u="sng" dirty="0">
                        <a:solidFill>
                          <a:schemeClr val="bg1"/>
                        </a:solidFill>
                      </a:endParaRPr>
                    </a:p>
                  </a:txBody>
                  <a:tcPr>
                    <a:solidFill>
                      <a:schemeClr val="tx1"/>
                    </a:solidFill>
                  </a:tcPr>
                </a:tc>
                <a:tc>
                  <a:txBody>
                    <a:bodyPr/>
                    <a:lstStyle/>
                    <a:p>
                      <a:pPr algn="ctr"/>
                      <a:r>
                        <a:rPr lang="es-ES" sz="1400" b="1" u="none" dirty="0" smtClean="0">
                          <a:solidFill>
                            <a:schemeClr val="bg1"/>
                          </a:solidFill>
                        </a:rPr>
                        <a:t>8,61</a:t>
                      </a:r>
                      <a:endParaRPr lang="en-US" sz="1400" b="1" u="none" dirty="0">
                        <a:solidFill>
                          <a:schemeClr val="bg1"/>
                        </a:solidFill>
                      </a:endParaRPr>
                    </a:p>
                  </a:txBody>
                  <a:tcPr>
                    <a:solidFill>
                      <a:schemeClr val="tx1"/>
                    </a:solidFill>
                  </a:tcPr>
                </a:tc>
                <a:tc>
                  <a:txBody>
                    <a:bodyPr/>
                    <a:lstStyle/>
                    <a:p>
                      <a:pPr algn="ctr"/>
                      <a:r>
                        <a:rPr lang="es-ES" sz="1400" u="sng" dirty="0" smtClean="0">
                          <a:solidFill>
                            <a:schemeClr val="bg1"/>
                          </a:solidFill>
                        </a:rPr>
                        <a:t>26,25</a:t>
                      </a:r>
                      <a:endParaRPr lang="en-US" sz="1400" u="sng" dirty="0">
                        <a:solidFill>
                          <a:schemeClr val="bg1"/>
                        </a:solidFill>
                      </a:endParaRPr>
                    </a:p>
                  </a:txBody>
                  <a:tcPr>
                    <a:solidFill>
                      <a:schemeClr val="tx1"/>
                    </a:solidFill>
                  </a:tcPr>
                </a:tc>
              </a:tr>
              <a:tr h="353528">
                <a:tc>
                  <a:txBody>
                    <a:bodyPr/>
                    <a:lstStyle/>
                    <a:p>
                      <a:pPr algn="ctr"/>
                      <a:r>
                        <a:rPr lang="es-ES" sz="1400" u="sng" dirty="0" smtClean="0">
                          <a:solidFill>
                            <a:schemeClr val="bg1"/>
                          </a:solidFill>
                        </a:rPr>
                        <a:t>8</a:t>
                      </a:r>
                      <a:endParaRPr lang="en-US" sz="1400" u="sng" dirty="0">
                        <a:solidFill>
                          <a:schemeClr val="bg1"/>
                        </a:solidFill>
                      </a:endParaRPr>
                    </a:p>
                  </a:txBody>
                  <a:tcPr>
                    <a:solidFill>
                      <a:schemeClr val="tx1"/>
                    </a:solidFill>
                  </a:tcPr>
                </a:tc>
                <a:tc>
                  <a:txBody>
                    <a:bodyPr/>
                    <a:lstStyle/>
                    <a:p>
                      <a:pPr algn="ctr"/>
                      <a:r>
                        <a:rPr lang="es-ES" sz="1400" b="1" u="none" dirty="0" smtClean="0">
                          <a:solidFill>
                            <a:schemeClr val="bg1"/>
                          </a:solidFill>
                        </a:rPr>
                        <a:t>9,08</a:t>
                      </a:r>
                      <a:endParaRPr lang="en-US" sz="1400" b="1" u="none" dirty="0">
                        <a:solidFill>
                          <a:schemeClr val="bg1"/>
                        </a:solidFill>
                      </a:endParaRPr>
                    </a:p>
                  </a:txBody>
                  <a:tcPr>
                    <a:solidFill>
                      <a:schemeClr val="tx1"/>
                    </a:solidFill>
                  </a:tcPr>
                </a:tc>
                <a:tc>
                  <a:txBody>
                    <a:bodyPr/>
                    <a:lstStyle/>
                    <a:p>
                      <a:pPr algn="ctr"/>
                      <a:r>
                        <a:rPr lang="es-ES" sz="1400" u="sng" dirty="0" smtClean="0">
                          <a:solidFill>
                            <a:schemeClr val="bg1"/>
                          </a:solidFill>
                        </a:rPr>
                        <a:t>30</a:t>
                      </a:r>
                      <a:endParaRPr lang="en-US" sz="1400" u="sng" dirty="0">
                        <a:solidFill>
                          <a:schemeClr val="bg1"/>
                        </a:solidFill>
                      </a:endParaRPr>
                    </a:p>
                  </a:txBody>
                  <a:tcPr>
                    <a:solidFill>
                      <a:schemeClr val="tx1"/>
                    </a:solidFill>
                  </a:tcPr>
                </a:tc>
              </a:tr>
              <a:tr h="353528">
                <a:tc>
                  <a:txBody>
                    <a:bodyPr/>
                    <a:lstStyle/>
                    <a:p>
                      <a:pPr algn="ctr"/>
                      <a:r>
                        <a:rPr lang="es-ES" sz="1400" u="sng" dirty="0" smtClean="0">
                          <a:solidFill>
                            <a:srgbClr val="FF0000"/>
                          </a:solidFill>
                        </a:rPr>
                        <a:t>10</a:t>
                      </a:r>
                      <a:endParaRPr lang="en-US" sz="1400" u="sng" dirty="0">
                        <a:solidFill>
                          <a:srgbClr val="FF0000"/>
                        </a:solidFill>
                      </a:endParaRPr>
                    </a:p>
                  </a:txBody>
                  <a:tcPr>
                    <a:solidFill>
                      <a:schemeClr val="tx1"/>
                    </a:solidFill>
                  </a:tcPr>
                </a:tc>
                <a:tc>
                  <a:txBody>
                    <a:bodyPr/>
                    <a:lstStyle/>
                    <a:p>
                      <a:pPr algn="ctr"/>
                      <a:r>
                        <a:rPr lang="es-ES" sz="1400" b="1" u="sng" dirty="0" smtClean="0">
                          <a:solidFill>
                            <a:srgbClr val="FF0000"/>
                          </a:solidFill>
                        </a:rPr>
                        <a:t>10,16</a:t>
                      </a:r>
                      <a:endParaRPr lang="en-US" sz="1400" b="1" u="sng" dirty="0">
                        <a:solidFill>
                          <a:srgbClr val="FF0000"/>
                        </a:solidFill>
                      </a:endParaRPr>
                    </a:p>
                  </a:txBody>
                  <a:tcPr>
                    <a:solidFill>
                      <a:schemeClr val="tx1"/>
                    </a:solidFill>
                  </a:tcPr>
                </a:tc>
                <a:tc>
                  <a:txBody>
                    <a:bodyPr/>
                    <a:lstStyle/>
                    <a:p>
                      <a:pPr algn="ctr"/>
                      <a:r>
                        <a:rPr lang="es-ES" sz="1400" u="sng" dirty="0" smtClean="0">
                          <a:solidFill>
                            <a:srgbClr val="FF0000"/>
                          </a:solidFill>
                        </a:rPr>
                        <a:t>32,5</a:t>
                      </a:r>
                      <a:endParaRPr lang="en-US" sz="1400" u="sng" dirty="0">
                        <a:solidFill>
                          <a:srgbClr val="FF0000"/>
                        </a:solidFill>
                      </a:endParaRPr>
                    </a:p>
                  </a:txBody>
                  <a:tcPr>
                    <a:solidFill>
                      <a:schemeClr val="tx1"/>
                    </a:solidFill>
                  </a:tcPr>
                </a:tc>
              </a:tr>
            </a:tbl>
          </a:graphicData>
        </a:graphic>
      </p:graphicFrame>
      <p:sp>
        <p:nvSpPr>
          <p:cNvPr id="14" name="Text Box 18"/>
          <p:cNvSpPr txBox="1">
            <a:spLocks noChangeArrowheads="1"/>
          </p:cNvSpPr>
          <p:nvPr/>
        </p:nvSpPr>
        <p:spPr bwMode="auto">
          <a:xfrm>
            <a:off x="107506" y="5485802"/>
            <a:ext cx="2692338" cy="1111550"/>
          </a:xfrm>
          <a:prstGeom prst="rect">
            <a:avLst/>
          </a:prstGeom>
          <a:ln>
            <a:headEnd/>
            <a:tailEnd/>
          </a:ln>
        </p:spPr>
        <p:style>
          <a:lnRef idx="2">
            <a:schemeClr val="dk1"/>
          </a:lnRef>
          <a:fillRef idx="1">
            <a:schemeClr val="lt1"/>
          </a:fillRef>
          <a:effectRef idx="0">
            <a:schemeClr val="dk1"/>
          </a:effectRef>
          <a:fontRef idx="minor">
            <a:schemeClr val="dk1"/>
          </a:fontRef>
        </p:style>
        <p:txBody>
          <a:bodyPr lIns="0" tIns="0" rIns="0" bIns="0"/>
          <a:lstStyle/>
          <a:p>
            <a:pPr algn="ctr">
              <a:defRPr/>
            </a:pPr>
            <a:r>
              <a:rPr lang="en-US" sz="1600" i="1" dirty="0" smtClean="0">
                <a:latin typeface="Times New Roman" pitchFamily="18" charset="0"/>
                <a:cs typeface="Times New Roman" pitchFamily="18" charset="0"/>
              </a:rPr>
              <a:t>Table I. Comparative values of energy resolution of </a:t>
            </a:r>
            <a:r>
              <a:rPr lang="en-US" sz="1600" i="1" dirty="0" err="1" smtClean="0">
                <a:latin typeface="Times New Roman" pitchFamily="18" charset="0"/>
                <a:cs typeface="Times New Roman" pitchFamily="18" charset="0"/>
              </a:rPr>
              <a:t>micromegas</a:t>
            </a:r>
            <a:r>
              <a:rPr lang="en-US" sz="1600" i="1" dirty="0" smtClean="0">
                <a:latin typeface="Times New Roman" pitchFamily="18" charset="0"/>
                <a:cs typeface="Times New Roman" pitchFamily="18" charset="0"/>
              </a:rPr>
              <a:t> between pure </a:t>
            </a:r>
            <a:r>
              <a:rPr lang="en-US" sz="1600" i="1" dirty="0" err="1" smtClean="0">
                <a:latin typeface="Times New Roman" pitchFamily="18" charset="0"/>
                <a:cs typeface="Times New Roman" pitchFamily="18" charset="0"/>
              </a:rPr>
              <a:t>Xe</a:t>
            </a:r>
            <a:r>
              <a:rPr lang="en-US" sz="1600" i="1" dirty="0" smtClean="0">
                <a:latin typeface="Times New Roman" pitchFamily="18" charset="0"/>
                <a:cs typeface="Times New Roman" pitchFamily="18" charset="0"/>
              </a:rPr>
              <a:t> and </a:t>
            </a:r>
            <a:r>
              <a:rPr lang="en-US" sz="1600" i="1" dirty="0" err="1" smtClean="0">
                <a:latin typeface="Times New Roman" pitchFamily="18" charset="0"/>
                <a:cs typeface="Times New Roman" pitchFamily="18" charset="0"/>
              </a:rPr>
              <a:t>Xe+TMA</a:t>
            </a:r>
            <a:r>
              <a:rPr lang="en-US" sz="1600" i="1" dirty="0" smtClean="0">
                <a:latin typeface="Times New Roman" pitchFamily="18" charset="0"/>
                <a:cs typeface="Times New Roman" pitchFamily="18" charset="0"/>
              </a:rPr>
              <a:t> mixture.  </a:t>
            </a:r>
            <a:endParaRPr lang="en-US" sz="1600" i="1" dirty="0">
              <a:latin typeface="Times New Roman" pitchFamily="18" charset="0"/>
              <a:cs typeface="Times New Roman" pitchFamily="18" charset="0"/>
            </a:endParaRPr>
          </a:p>
        </p:txBody>
      </p:sp>
      <p:sp>
        <p:nvSpPr>
          <p:cNvPr id="17" name="Text Box 18"/>
          <p:cNvSpPr txBox="1">
            <a:spLocks noChangeArrowheads="1"/>
          </p:cNvSpPr>
          <p:nvPr/>
        </p:nvSpPr>
        <p:spPr bwMode="auto">
          <a:xfrm>
            <a:off x="2882940" y="5996349"/>
            <a:ext cx="5946575" cy="576064"/>
          </a:xfrm>
          <a:prstGeom prst="rect">
            <a:avLst/>
          </a:prstGeom>
          <a:ln w="9525">
            <a:solidFill>
              <a:srgbClr val="000000"/>
            </a:solidFill>
            <a:miter lim="800000"/>
            <a:headEnd/>
            <a:tailEnd/>
          </a:ln>
        </p:spPr>
        <p:style>
          <a:lnRef idx="0">
            <a:scrgbClr r="0" g="0" b="0"/>
          </a:lnRef>
          <a:fillRef idx="1003">
            <a:schemeClr val="lt1"/>
          </a:fillRef>
          <a:effectRef idx="0">
            <a:scrgbClr r="0" g="0" b="0"/>
          </a:effectRef>
          <a:fontRef idx="major"/>
        </p:style>
        <p:txBody>
          <a:bodyPr lIns="0" tIns="0" rIns="0" bIns="0"/>
          <a:lstStyle/>
          <a:p>
            <a:pPr algn="just">
              <a:defRPr/>
            </a:pPr>
            <a:r>
              <a:rPr lang="en-US" sz="1600" i="1" dirty="0" smtClean="0">
                <a:latin typeface="Times New Roman" pitchFamily="18" charset="0"/>
                <a:cs typeface="Arial" pitchFamily="34" charset="0"/>
              </a:rPr>
              <a:t> Energy resolution in function of pressure, for pure Xenon and a optimum Penning mixtures </a:t>
            </a:r>
            <a:r>
              <a:rPr lang="en-US" sz="1600" i="1" dirty="0" smtClean="0">
                <a:solidFill>
                  <a:srgbClr val="FF0000"/>
                </a:solidFill>
                <a:latin typeface="Times New Roman" pitchFamily="18" charset="0"/>
                <a:cs typeface="Arial" pitchFamily="34" charset="0"/>
              </a:rPr>
              <a:t> of  </a:t>
            </a:r>
            <a:r>
              <a:rPr lang="en-US" sz="1600" i="1" dirty="0" err="1" smtClean="0">
                <a:solidFill>
                  <a:schemeClr val="accent1">
                    <a:lumMod val="50000"/>
                  </a:schemeClr>
                </a:solidFill>
                <a:latin typeface="Times New Roman" pitchFamily="18" charset="0"/>
                <a:cs typeface="Arial" pitchFamily="34" charset="0"/>
              </a:rPr>
              <a:t>Xe+TMA</a:t>
            </a:r>
            <a:r>
              <a:rPr lang="en-US" sz="1600" i="1" dirty="0" smtClean="0">
                <a:solidFill>
                  <a:srgbClr val="FF0000"/>
                </a:solidFill>
                <a:latin typeface="Times New Roman" pitchFamily="18" charset="0"/>
                <a:cs typeface="Arial" pitchFamily="34" charset="0"/>
              </a:rPr>
              <a:t>.</a:t>
            </a:r>
            <a:endParaRPr lang="en-US" sz="1600" dirty="0">
              <a:solidFill>
                <a:srgbClr val="FF0000"/>
              </a:solidFill>
              <a:latin typeface="Arial" pitchFamily="34" charset="0"/>
              <a:cs typeface="Arial" pitchFamily="34" charset="0"/>
            </a:endParaRPr>
          </a:p>
        </p:txBody>
      </p:sp>
      <p:sp>
        <p:nvSpPr>
          <p:cNvPr id="3" name="2 CuadroTexto"/>
          <p:cNvSpPr txBox="1"/>
          <p:nvPr/>
        </p:nvSpPr>
        <p:spPr>
          <a:xfrm>
            <a:off x="3950264" y="2035483"/>
            <a:ext cx="2016224" cy="738664"/>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a:spAutoFit/>
          </a:bodyPr>
          <a:lstStyle/>
          <a:p>
            <a:pPr algn="just">
              <a:defRPr/>
            </a:pPr>
            <a:r>
              <a:rPr lang="en-US" sz="1400" dirty="0" smtClean="0"/>
              <a:t>Data taken for pure </a:t>
            </a:r>
            <a:r>
              <a:rPr lang="en-US" sz="1400" dirty="0" err="1" smtClean="0"/>
              <a:t>Xe</a:t>
            </a:r>
            <a:r>
              <a:rPr lang="en-US" sz="1400" dirty="0" smtClean="0"/>
              <a:t>  </a:t>
            </a:r>
            <a:r>
              <a:rPr lang="en-US" sz="1400" dirty="0" err="1" smtClean="0"/>
              <a:t>Micromegas</a:t>
            </a:r>
            <a:r>
              <a:rPr lang="en-US" sz="1400" dirty="0" smtClean="0"/>
              <a:t> (Portugal). </a:t>
            </a:r>
          </a:p>
          <a:p>
            <a:pPr algn="just">
              <a:defRPr/>
            </a:pPr>
            <a:r>
              <a:rPr lang="en-US" sz="1400" dirty="0" smtClean="0"/>
              <a:t>Ref   [4]</a:t>
            </a:r>
            <a:endParaRPr lang="en-US" sz="1400" dirty="0"/>
          </a:p>
        </p:txBody>
      </p:sp>
      <p:sp>
        <p:nvSpPr>
          <p:cNvPr id="12" name="11 CuadroTexto"/>
          <p:cNvSpPr txBox="1"/>
          <p:nvPr/>
        </p:nvSpPr>
        <p:spPr>
          <a:xfrm>
            <a:off x="5856228" y="3311406"/>
            <a:ext cx="2748338" cy="523220"/>
          </a:xfrm>
          <a:prstGeom prst="rect">
            <a:avLst/>
          </a:prstGeom>
          <a:ln w="28575">
            <a:solidFill>
              <a:srgbClr val="0070C0"/>
            </a:solidFill>
          </a:ln>
        </p:spPr>
        <p:style>
          <a:lnRef idx="2">
            <a:schemeClr val="dk1"/>
          </a:lnRef>
          <a:fillRef idx="1">
            <a:schemeClr val="lt1"/>
          </a:fillRef>
          <a:effectRef idx="0">
            <a:schemeClr val="dk1"/>
          </a:effectRef>
          <a:fontRef idx="minor">
            <a:schemeClr val="dk1"/>
          </a:fontRef>
        </p:style>
        <p:txBody>
          <a:bodyPr wrap="square">
            <a:spAutoFit/>
          </a:bodyPr>
          <a:lstStyle/>
          <a:p>
            <a:pPr algn="just">
              <a:defRPr/>
            </a:pPr>
            <a:r>
              <a:rPr lang="en-US" sz="1400" dirty="0" smtClean="0"/>
              <a:t>Data acquired in Zaragoza setup</a:t>
            </a:r>
          </a:p>
          <a:p>
            <a:pPr algn="just">
              <a:defRPr/>
            </a:pPr>
            <a:r>
              <a:rPr lang="es-ES" sz="1400" dirty="0" err="1" smtClean="0"/>
              <a:t>Optimum</a:t>
            </a:r>
            <a:r>
              <a:rPr lang="es-ES" sz="1400" dirty="0" smtClean="0"/>
              <a:t> </a:t>
            </a:r>
            <a:r>
              <a:rPr lang="es-ES" sz="1400" dirty="0" err="1" smtClean="0"/>
              <a:t>Penning</a:t>
            </a:r>
            <a:r>
              <a:rPr lang="es-ES" sz="1400" dirty="0" smtClean="0"/>
              <a:t> mixtures  </a:t>
            </a:r>
            <a:endParaRPr lang="en-US" sz="1400" dirty="0" smtClean="0"/>
          </a:p>
        </p:txBody>
      </p:sp>
      <p:sp>
        <p:nvSpPr>
          <p:cNvPr id="2" name="1 Flecha abajo"/>
          <p:cNvSpPr/>
          <p:nvPr/>
        </p:nvSpPr>
        <p:spPr>
          <a:xfrm>
            <a:off x="4731093" y="2927384"/>
            <a:ext cx="195236"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5" name="4 Flecha abajo"/>
          <p:cNvSpPr/>
          <p:nvPr/>
        </p:nvSpPr>
        <p:spPr>
          <a:xfrm>
            <a:off x="7452320" y="3933056"/>
            <a:ext cx="144016" cy="360040"/>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10 Rectángulo"/>
          <p:cNvSpPr/>
          <p:nvPr/>
        </p:nvSpPr>
        <p:spPr>
          <a:xfrm>
            <a:off x="0" y="764704"/>
            <a:ext cx="6408712" cy="72008"/>
          </a:xfrm>
          <a:prstGeom prst="rect">
            <a:avLst/>
          </a:prstGeom>
          <a:effectLst>
            <a:glow rad="63500">
              <a:schemeClr val="accent1">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12 Rectángulo"/>
          <p:cNvSpPr/>
          <p:nvPr/>
        </p:nvSpPr>
        <p:spPr>
          <a:xfrm>
            <a:off x="-36512" y="44624"/>
            <a:ext cx="8430840" cy="707886"/>
          </a:xfrm>
          <a:prstGeom prst="rect">
            <a:avLst/>
          </a:prstGeom>
        </p:spPr>
        <p:txBody>
          <a:bodyPr wrap="square">
            <a:spAutoFit/>
          </a:bodyPr>
          <a:lstStyle/>
          <a:p>
            <a:pPr lvl="1" fontAlgn="auto">
              <a:spcBef>
                <a:spcPts val="0"/>
              </a:spcBef>
              <a:spcAft>
                <a:spcPts val="0"/>
              </a:spcAft>
              <a:defRPr/>
            </a:pPr>
            <a:r>
              <a:rPr lang="en-US" sz="4000" dirty="0" smtClean="0"/>
              <a:t>Summary-Energy resolutions </a:t>
            </a:r>
            <a:endParaRPr lang="en-US" sz="4000" dirty="0"/>
          </a:p>
        </p:txBody>
      </p:sp>
    </p:spTree>
    <p:custDataLst>
      <p:tags r:id="rId1"/>
    </p:custDataLst>
  </p:cSld>
  <p:clrMapOvr>
    <a:masterClrMapping/>
  </p:clrMapOvr>
  <p:transition advTm="156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3 Marcador de pie de página"/>
          <p:cNvSpPr txBox="1">
            <a:spLocks/>
          </p:cNvSpPr>
          <p:nvPr/>
        </p:nvSpPr>
        <p:spPr>
          <a:xfrm>
            <a:off x="4929190" y="6500834"/>
            <a:ext cx="4214810" cy="357166"/>
          </a:xfrm>
          <a:prstGeom prst="rect">
            <a:avLst/>
          </a:prstGeom>
        </p:spPr>
        <p:style>
          <a:lnRef idx="0">
            <a:schemeClr val="accent1"/>
          </a:lnRef>
          <a:fillRef idx="3">
            <a:schemeClr val="accent1"/>
          </a:fillRef>
          <a:effectRef idx="3">
            <a:schemeClr val="accent1"/>
          </a:effectRef>
          <a:fontRef idx="minor">
            <a:schemeClr val="lt1"/>
          </a:fontRef>
        </p:style>
        <p:txBody>
          <a:bodyPr/>
          <a:lstStyle/>
          <a:p>
            <a:pPr algn="ctr">
              <a:defRPr/>
            </a:pPr>
            <a:r>
              <a:rPr lang="es-ES" sz="1400" dirty="0"/>
              <a:t>9th RD51 </a:t>
            </a:r>
            <a:r>
              <a:rPr lang="es-ES" sz="1400" dirty="0" err="1"/>
              <a:t>Collaboration</a:t>
            </a:r>
            <a:r>
              <a:rPr lang="es-ES" sz="1400" dirty="0"/>
              <a:t> Meeting</a:t>
            </a:r>
          </a:p>
        </p:txBody>
      </p:sp>
      <p:sp>
        <p:nvSpPr>
          <p:cNvPr id="8" name="3 Marcador de pie de página"/>
          <p:cNvSpPr txBox="1">
            <a:spLocks/>
          </p:cNvSpPr>
          <p:nvPr/>
        </p:nvSpPr>
        <p:spPr>
          <a:xfrm>
            <a:off x="0" y="-4213"/>
            <a:ext cx="9144000" cy="785818"/>
          </a:xfrm>
          <a:prstGeom prst="rect">
            <a:avLst/>
          </a:prstGeom>
          <a:effectLst>
            <a:glow rad="228600">
              <a:schemeClr val="accent1">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a:lstStyle/>
          <a:p>
            <a:pPr fontAlgn="auto">
              <a:spcBef>
                <a:spcPts val="0"/>
              </a:spcBef>
              <a:spcAft>
                <a:spcPts val="0"/>
              </a:spcAft>
              <a:defRPr/>
            </a:pPr>
            <a:r>
              <a:rPr lang="en-US" sz="5400" smtClean="0">
                <a:solidFill>
                  <a:schemeClr val="bg1"/>
                </a:solidFill>
              </a:rPr>
              <a:t>Conclusions </a:t>
            </a:r>
            <a:endParaRPr lang="en-US" sz="5400">
              <a:solidFill>
                <a:schemeClr val="bg1"/>
              </a:solidFill>
            </a:endParaRPr>
          </a:p>
        </p:txBody>
      </p:sp>
      <p:sp>
        <p:nvSpPr>
          <p:cNvPr id="33" name="3 Marcador de pie de página"/>
          <p:cNvSpPr txBox="1">
            <a:spLocks/>
          </p:cNvSpPr>
          <p:nvPr/>
        </p:nvSpPr>
        <p:spPr>
          <a:xfrm>
            <a:off x="0" y="6500813"/>
            <a:ext cx="4929188" cy="357187"/>
          </a:xfrm>
          <a:prstGeom prst="rect">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r>
              <a:rPr lang="es-CO" sz="1600" dirty="0">
                <a:solidFill>
                  <a:schemeClr val="bg1"/>
                </a:solidFill>
              </a:rPr>
              <a:t>Diana  Carolina Herrera  Muñoz</a:t>
            </a:r>
          </a:p>
        </p:txBody>
      </p:sp>
      <p:sp>
        <p:nvSpPr>
          <p:cNvPr id="12" name="9 CuadroTexto"/>
          <p:cNvSpPr txBox="1">
            <a:spLocks noChangeArrowheads="1"/>
          </p:cNvSpPr>
          <p:nvPr/>
        </p:nvSpPr>
        <p:spPr bwMode="auto">
          <a:xfrm>
            <a:off x="130696" y="2924944"/>
            <a:ext cx="861776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buFont typeface="Wingdings" pitchFamily="2" charset="2"/>
              <a:buChar char="Ø"/>
            </a:pPr>
            <a:r>
              <a:rPr lang="en-US" dirty="0" smtClean="0"/>
              <a:t>The </a:t>
            </a:r>
            <a:r>
              <a:rPr lang="en-US" dirty="0" err="1"/>
              <a:t>Xe+TMA</a:t>
            </a:r>
            <a:r>
              <a:rPr lang="en-US" dirty="0"/>
              <a:t> mixture permits </a:t>
            </a:r>
            <a:r>
              <a:rPr lang="en-US" dirty="0" smtClean="0"/>
              <a:t>to improve the gas gain by a factor of around 3 for pressures between 1-6 bar, further at 10 bar the gas gain is around a factor 5 higher than the value obtained with pure </a:t>
            </a:r>
            <a:r>
              <a:rPr lang="en-US" dirty="0" err="1" smtClean="0"/>
              <a:t>Xe</a:t>
            </a:r>
            <a:r>
              <a:rPr lang="en-US" dirty="0" smtClean="0"/>
              <a:t>. Moreover  the amplifications voltages necessary for getting this higher values of gain are almost a 30 % lower than the applied with pure </a:t>
            </a:r>
            <a:r>
              <a:rPr lang="en-US" dirty="0" err="1" smtClean="0"/>
              <a:t>Xe</a:t>
            </a:r>
            <a:r>
              <a:rPr lang="en-US" dirty="0" smtClean="0"/>
              <a:t>.   </a:t>
            </a:r>
            <a:endParaRPr lang="en-US" dirty="0"/>
          </a:p>
        </p:txBody>
      </p:sp>
      <p:sp>
        <p:nvSpPr>
          <p:cNvPr id="9" name="9 CuadroTexto"/>
          <p:cNvSpPr txBox="1">
            <a:spLocks noChangeArrowheads="1"/>
          </p:cNvSpPr>
          <p:nvPr/>
        </p:nvSpPr>
        <p:spPr bwMode="auto">
          <a:xfrm>
            <a:off x="107505" y="1052736"/>
            <a:ext cx="5472607"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buFont typeface="Wingdings" pitchFamily="2" charset="2"/>
              <a:buChar char="Ø"/>
            </a:pPr>
            <a:r>
              <a:rPr lang="en-US" dirty="0" smtClean="0"/>
              <a:t>The tendency of gas gain as a function of fraction of TMA has the same behavior at low and high pressures, however the optimum value of TMA decreases as pressure is increased, this result is very interesting and should be studied in depth in future measurements.</a:t>
            </a:r>
            <a:endParaRPr lang="en-US" dirty="0"/>
          </a:p>
        </p:txBody>
      </p:sp>
      <p:graphicFrame>
        <p:nvGraphicFramePr>
          <p:cNvPr id="2" name="1 Tabla"/>
          <p:cNvGraphicFramePr>
            <a:graphicFrameLocks noGrp="1"/>
          </p:cNvGraphicFramePr>
          <p:nvPr>
            <p:extLst>
              <p:ext uri="{D42A27DB-BD31-4B8C-83A1-F6EECF244321}">
                <p14:modId xmlns:p14="http://schemas.microsoft.com/office/powerpoint/2010/main" val="1081683399"/>
              </p:ext>
            </p:extLst>
          </p:nvPr>
        </p:nvGraphicFramePr>
        <p:xfrm>
          <a:off x="5776390" y="952128"/>
          <a:ext cx="3260106" cy="1828800"/>
        </p:xfrm>
        <a:graphic>
          <a:graphicData uri="http://schemas.openxmlformats.org/drawingml/2006/table">
            <a:tbl>
              <a:tblPr firstRow="1" bandRow="1">
                <a:tableStyleId>{5C22544A-7EE6-4342-B048-85BDC9FD1C3A}</a:tableStyleId>
              </a:tblPr>
              <a:tblGrid>
                <a:gridCol w="1630053"/>
                <a:gridCol w="1630053"/>
              </a:tblGrid>
              <a:tr h="621887">
                <a:tc>
                  <a:txBody>
                    <a:bodyPr/>
                    <a:lstStyle/>
                    <a:p>
                      <a:pPr algn="ctr"/>
                      <a:r>
                        <a:rPr lang="es-ES" sz="1600" dirty="0" err="1" smtClean="0"/>
                        <a:t>Pressuere</a:t>
                      </a:r>
                      <a:r>
                        <a:rPr lang="es-ES" sz="1600" dirty="0" smtClean="0"/>
                        <a:t> </a:t>
                      </a:r>
                    </a:p>
                    <a:p>
                      <a:pPr algn="ctr"/>
                      <a:r>
                        <a:rPr lang="es-ES" sz="1600" dirty="0" smtClean="0"/>
                        <a:t>[bar]</a:t>
                      </a:r>
                      <a:endParaRPr lang="es-ES" sz="1600" dirty="0"/>
                    </a:p>
                  </a:txBody>
                  <a:tcPr/>
                </a:tc>
                <a:tc>
                  <a:txBody>
                    <a:bodyPr/>
                    <a:lstStyle/>
                    <a:p>
                      <a:r>
                        <a:rPr lang="en-US" sz="1600" noProof="0" dirty="0" smtClean="0"/>
                        <a:t>Approximately</a:t>
                      </a:r>
                      <a:r>
                        <a:rPr lang="en-US" sz="1600" baseline="0" dirty="0" smtClean="0"/>
                        <a:t> </a:t>
                      </a:r>
                      <a:r>
                        <a:rPr lang="en-US" sz="1600" dirty="0" smtClean="0"/>
                        <a:t>Optimum fraction of TMA</a:t>
                      </a:r>
                      <a:endParaRPr lang="en-US" sz="1600" dirty="0"/>
                    </a:p>
                  </a:txBody>
                  <a:tcPr/>
                </a:tc>
              </a:tr>
              <a:tr h="248755">
                <a:tc>
                  <a:txBody>
                    <a:bodyPr/>
                    <a:lstStyle/>
                    <a:p>
                      <a:pPr algn="ctr"/>
                      <a:r>
                        <a:rPr lang="es-ES" sz="1600" dirty="0" smtClean="0"/>
                        <a:t>1</a:t>
                      </a:r>
                      <a:endParaRPr lang="es-ES" sz="1600" dirty="0"/>
                    </a:p>
                  </a:txBody>
                  <a:tcPr/>
                </a:tc>
                <a:tc>
                  <a:txBody>
                    <a:bodyPr/>
                    <a:lstStyle/>
                    <a:p>
                      <a:r>
                        <a:rPr lang="es-ES" sz="1600" dirty="0" smtClean="0"/>
                        <a:t>          3.4 %</a:t>
                      </a:r>
                      <a:endParaRPr lang="es-ES" sz="1600" dirty="0"/>
                    </a:p>
                  </a:txBody>
                  <a:tcPr/>
                </a:tc>
              </a:tr>
              <a:tr h="248755">
                <a:tc>
                  <a:txBody>
                    <a:bodyPr/>
                    <a:lstStyle/>
                    <a:p>
                      <a:pPr algn="ctr"/>
                      <a:r>
                        <a:rPr lang="es-ES" sz="1600" dirty="0" smtClean="0"/>
                        <a:t>5</a:t>
                      </a:r>
                      <a:endParaRPr lang="es-ES" sz="1600" dirty="0"/>
                    </a:p>
                  </a:txBody>
                  <a:tcPr/>
                </a:tc>
                <a:tc>
                  <a:txBody>
                    <a:bodyPr/>
                    <a:lstStyle/>
                    <a:p>
                      <a:r>
                        <a:rPr lang="es-ES" sz="1600" dirty="0" smtClean="0"/>
                        <a:t>          2.6 %</a:t>
                      </a:r>
                      <a:endParaRPr lang="es-ES" sz="1600" dirty="0"/>
                    </a:p>
                  </a:txBody>
                  <a:tcPr/>
                </a:tc>
              </a:tr>
              <a:tr h="248755">
                <a:tc>
                  <a:txBody>
                    <a:bodyPr/>
                    <a:lstStyle/>
                    <a:p>
                      <a:pPr algn="ctr"/>
                      <a:r>
                        <a:rPr lang="es-ES" sz="1600" dirty="0" smtClean="0"/>
                        <a:t>8</a:t>
                      </a:r>
                      <a:endParaRPr lang="es-ES" sz="1600" dirty="0"/>
                    </a:p>
                  </a:txBody>
                  <a:tcPr/>
                </a:tc>
                <a:tc>
                  <a:txBody>
                    <a:bodyPr/>
                    <a:lstStyle/>
                    <a:p>
                      <a:r>
                        <a:rPr lang="es-ES" sz="1600" dirty="0" smtClean="0"/>
                        <a:t>           2.3  %</a:t>
                      </a:r>
                      <a:endParaRPr lang="es-ES" sz="1600" dirty="0"/>
                    </a:p>
                  </a:txBody>
                  <a:tcPr/>
                </a:tc>
              </a:tr>
            </a:tbl>
          </a:graphicData>
        </a:graphic>
      </p:graphicFrame>
      <p:sp>
        <p:nvSpPr>
          <p:cNvPr id="14" name="9 CuadroTexto"/>
          <p:cNvSpPr txBox="1">
            <a:spLocks noChangeArrowheads="1"/>
          </p:cNvSpPr>
          <p:nvPr/>
        </p:nvSpPr>
        <p:spPr bwMode="auto">
          <a:xfrm>
            <a:off x="107504" y="4437260"/>
            <a:ext cx="864096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buFont typeface="Wingdings" pitchFamily="2" charset="2"/>
              <a:buChar char="Ø"/>
            </a:pPr>
            <a:r>
              <a:rPr lang="en-US" dirty="0" smtClean="0"/>
              <a:t>The energy resolutions in a </a:t>
            </a:r>
            <a:r>
              <a:rPr lang="en-US" dirty="0" err="1" smtClean="0"/>
              <a:t>Xe+TMA</a:t>
            </a:r>
            <a:r>
              <a:rPr lang="en-US" dirty="0" smtClean="0"/>
              <a:t> mixture is improved with respect to pure </a:t>
            </a:r>
            <a:r>
              <a:rPr lang="en-US" dirty="0" err="1" smtClean="0"/>
              <a:t>Xe</a:t>
            </a:r>
            <a:r>
              <a:rPr lang="en-US" dirty="0" smtClean="0"/>
              <a:t>  from a factor of  around 2 at 1 </a:t>
            </a:r>
            <a:r>
              <a:rPr lang="en-US" dirty="0"/>
              <a:t>bar </a:t>
            </a:r>
            <a:r>
              <a:rPr lang="en-US" dirty="0" smtClean="0"/>
              <a:t>(</a:t>
            </a:r>
            <a:r>
              <a:rPr lang="en-US" b="1" dirty="0"/>
              <a:t>12.5%</a:t>
            </a:r>
            <a:r>
              <a:rPr lang="en-US" b="1" dirty="0" smtClean="0"/>
              <a:t>→ </a:t>
            </a:r>
            <a:r>
              <a:rPr lang="en-US" b="1" dirty="0"/>
              <a:t>6.86 </a:t>
            </a:r>
            <a:r>
              <a:rPr lang="en-US" b="1" dirty="0" smtClean="0"/>
              <a:t>%</a:t>
            </a:r>
            <a:r>
              <a:rPr lang="en-US" dirty="0" smtClean="0"/>
              <a:t>) up to a factor of around 3 at 10 bar (</a:t>
            </a:r>
            <a:r>
              <a:rPr lang="en-US" b="1" dirty="0" smtClean="0"/>
              <a:t>32.5% →</a:t>
            </a:r>
            <a:r>
              <a:rPr lang="en-US" b="1" dirty="0"/>
              <a:t>10.16%</a:t>
            </a:r>
            <a:r>
              <a:rPr lang="en-US" dirty="0"/>
              <a:t>).   </a:t>
            </a:r>
          </a:p>
        </p:txBody>
      </p:sp>
      <p:sp>
        <p:nvSpPr>
          <p:cNvPr id="15" name="9 CuadroTexto"/>
          <p:cNvSpPr txBox="1">
            <a:spLocks noChangeArrowheads="1"/>
          </p:cNvSpPr>
          <p:nvPr/>
        </p:nvSpPr>
        <p:spPr bwMode="auto">
          <a:xfrm>
            <a:off x="107504" y="5493265"/>
            <a:ext cx="864096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buFont typeface="Wingdings" pitchFamily="2" charset="2"/>
              <a:buChar char="Ø"/>
            </a:pPr>
            <a:r>
              <a:rPr lang="en-US" dirty="0" smtClean="0"/>
              <a:t>This results show that </a:t>
            </a:r>
            <a:r>
              <a:rPr lang="en-US" dirty="0" err="1" smtClean="0"/>
              <a:t>Micromegas</a:t>
            </a:r>
            <a:r>
              <a:rPr lang="en-US" dirty="0"/>
              <a:t> </a:t>
            </a:r>
            <a:r>
              <a:rPr lang="en-US" dirty="0" err="1"/>
              <a:t>Xe+TMA</a:t>
            </a:r>
            <a:r>
              <a:rPr lang="en-US" dirty="0"/>
              <a:t>  </a:t>
            </a:r>
            <a:r>
              <a:rPr lang="en-US" dirty="0" smtClean="0"/>
              <a:t>filled HPTC  detector offers several advantages which make it attractive for many applications specifically for </a:t>
            </a:r>
            <a:r>
              <a:rPr lang="en-US" dirty="0" err="1" smtClean="0"/>
              <a:t>neutrinoless</a:t>
            </a:r>
            <a:r>
              <a:rPr lang="en-US" dirty="0" smtClean="0"/>
              <a:t> double decay search in </a:t>
            </a:r>
            <a:r>
              <a:rPr lang="en-US" baseline="30000" dirty="0" smtClean="0"/>
              <a:t>136</a:t>
            </a:r>
            <a:r>
              <a:rPr lang="en-US" dirty="0" smtClean="0"/>
              <a:t>Xe. </a:t>
            </a:r>
            <a:endParaRPr lang="en-US" dirty="0"/>
          </a:p>
        </p:txBody>
      </p:sp>
    </p:spTree>
  </p:cSld>
  <p:clrMapOvr>
    <a:masterClrMapping/>
  </p:clrMapOvr>
  <p:transition advTm="103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Marcador de pie de página"/>
          <p:cNvSpPr txBox="1">
            <a:spLocks/>
          </p:cNvSpPr>
          <p:nvPr/>
        </p:nvSpPr>
        <p:spPr>
          <a:xfrm>
            <a:off x="0" y="0"/>
            <a:ext cx="9144000" cy="785818"/>
          </a:xfrm>
          <a:prstGeom prst="rect">
            <a:avLst/>
          </a:prstGeom>
          <a:effectLst>
            <a:glow rad="228600">
              <a:schemeClr val="accent1">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a:lstStyle/>
          <a:p>
            <a:pPr fontAlgn="auto">
              <a:spcBef>
                <a:spcPts val="0"/>
              </a:spcBef>
              <a:spcAft>
                <a:spcPts val="0"/>
              </a:spcAft>
              <a:defRPr/>
            </a:pPr>
            <a:r>
              <a:rPr lang="es-CO" sz="5400" dirty="0">
                <a:solidFill>
                  <a:schemeClr val="bg1"/>
                </a:solidFill>
              </a:rPr>
              <a:t>REFERENCES</a:t>
            </a:r>
          </a:p>
        </p:txBody>
      </p:sp>
      <p:sp>
        <p:nvSpPr>
          <p:cNvPr id="22536" name="13 CuadroTexto"/>
          <p:cNvSpPr txBox="1">
            <a:spLocks noChangeArrowheads="1"/>
          </p:cNvSpPr>
          <p:nvPr/>
        </p:nvSpPr>
        <p:spPr bwMode="auto">
          <a:xfrm>
            <a:off x="642938" y="2357438"/>
            <a:ext cx="8177212" cy="184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Clr>
                <a:schemeClr val="bg1"/>
              </a:buClr>
            </a:pPr>
            <a:r>
              <a:rPr lang="es-CO" sz="3200">
                <a:solidFill>
                  <a:schemeClr val="bg2"/>
                </a:solidFill>
                <a:latin typeface="Calibri" pitchFamily="34" charset="0"/>
              </a:rPr>
              <a:t>       </a:t>
            </a:r>
          </a:p>
          <a:p>
            <a:pPr eaLnBrk="1" hangingPunct="1">
              <a:buClr>
                <a:schemeClr val="bg1"/>
              </a:buClr>
            </a:pPr>
            <a:r>
              <a:rPr lang="es-CO" sz="3200">
                <a:solidFill>
                  <a:schemeClr val="bg2"/>
                </a:solidFill>
                <a:latin typeface="Calibri" pitchFamily="34" charset="0"/>
              </a:rPr>
              <a:t>        </a:t>
            </a:r>
          </a:p>
          <a:p>
            <a:pPr eaLnBrk="1" hangingPunct="1">
              <a:buClr>
                <a:schemeClr val="bg1"/>
              </a:buClr>
            </a:pPr>
            <a:r>
              <a:rPr lang="es-CO" sz="3200">
                <a:solidFill>
                  <a:schemeClr val="bg2"/>
                </a:solidFill>
                <a:latin typeface="Calibri" pitchFamily="34" charset="0"/>
              </a:rPr>
              <a:t>        </a:t>
            </a:r>
          </a:p>
          <a:p>
            <a:pPr eaLnBrk="1" hangingPunct="1"/>
            <a:r>
              <a:rPr lang="es-CO">
                <a:solidFill>
                  <a:schemeClr val="bg2"/>
                </a:solidFill>
                <a:latin typeface="Calibri" pitchFamily="34" charset="0"/>
              </a:rPr>
              <a:t> </a:t>
            </a:r>
          </a:p>
        </p:txBody>
      </p:sp>
      <p:sp>
        <p:nvSpPr>
          <p:cNvPr id="19467" name="1 Rectángulo"/>
          <p:cNvSpPr>
            <a:spLocks noChangeArrowheads="1"/>
          </p:cNvSpPr>
          <p:nvPr/>
        </p:nvSpPr>
        <p:spPr bwMode="auto">
          <a:xfrm>
            <a:off x="341064" y="1136933"/>
            <a:ext cx="8407400" cy="4524315"/>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p>
            <a:pPr marL="457200" indent="-457200">
              <a:buFont typeface="+mj-lt"/>
              <a:buAutoNum type="arabicPeriod"/>
              <a:defRPr/>
            </a:pPr>
            <a:r>
              <a:rPr lang="en-US" sz="2400" dirty="0"/>
              <a:t>Elliot, S., Vogel, P., </a:t>
            </a:r>
            <a:r>
              <a:rPr lang="en-US" sz="2400" i="1" dirty="0"/>
              <a:t>Ann. Rev. </a:t>
            </a:r>
            <a:r>
              <a:rPr lang="en-US" sz="2400" i="1" dirty="0" err="1"/>
              <a:t>Nucl</a:t>
            </a:r>
            <a:r>
              <a:rPr lang="en-US" sz="2400" i="1" dirty="0"/>
              <a:t>. Part. Sci.</a:t>
            </a:r>
            <a:r>
              <a:rPr lang="en-US" sz="2400" dirty="0"/>
              <a:t>, </a:t>
            </a:r>
            <a:r>
              <a:rPr lang="en-US" sz="2400" b="1" dirty="0"/>
              <a:t>52,</a:t>
            </a:r>
            <a:r>
              <a:rPr lang="en-US" sz="2400" dirty="0"/>
              <a:t> 115-151 (2002)</a:t>
            </a:r>
            <a:endParaRPr lang="es-ES" sz="2400" dirty="0"/>
          </a:p>
          <a:p>
            <a:pPr marL="457200" indent="-457200">
              <a:buFont typeface="+mj-lt"/>
              <a:buAutoNum type="arabicPeriod"/>
              <a:defRPr/>
            </a:pPr>
            <a:r>
              <a:rPr lang="en-US" sz="2400" dirty="0" err="1"/>
              <a:t>Giomataris</a:t>
            </a:r>
            <a:r>
              <a:rPr lang="en-US" sz="2400" dirty="0"/>
              <a:t>, Y., </a:t>
            </a:r>
            <a:r>
              <a:rPr lang="en-US" sz="2400" dirty="0" err="1"/>
              <a:t>Rebourgeard</a:t>
            </a:r>
            <a:r>
              <a:rPr lang="en-US" sz="2400" dirty="0"/>
              <a:t> P., Robert J., </a:t>
            </a:r>
            <a:r>
              <a:rPr lang="en-US" sz="2400" dirty="0" err="1"/>
              <a:t>Charpak</a:t>
            </a:r>
            <a:r>
              <a:rPr lang="en-US" sz="2400" dirty="0"/>
              <a:t> G., </a:t>
            </a:r>
            <a:r>
              <a:rPr lang="en-US" sz="2400" i="1" dirty="0" err="1"/>
              <a:t>Nucl</a:t>
            </a:r>
            <a:r>
              <a:rPr lang="en-US" sz="2400" i="1" dirty="0"/>
              <a:t>. Instr. And Meth., </a:t>
            </a:r>
            <a:r>
              <a:rPr lang="en-US" sz="2400" b="1" dirty="0"/>
              <a:t>A 376, </a:t>
            </a:r>
            <a:r>
              <a:rPr lang="en-US" sz="2400" dirty="0"/>
              <a:t> 29 (1996</a:t>
            </a:r>
            <a:r>
              <a:rPr lang="en-US" sz="2400" dirty="0" smtClean="0"/>
              <a:t>).</a:t>
            </a:r>
          </a:p>
          <a:p>
            <a:pPr marL="457200" indent="-457200">
              <a:buFont typeface="+mj-lt"/>
              <a:buAutoNum type="arabicPeriod"/>
              <a:defRPr/>
            </a:pPr>
            <a:r>
              <a:rPr lang="en-US" sz="2400" dirty="0"/>
              <a:t>Ramsey, B., </a:t>
            </a:r>
            <a:r>
              <a:rPr lang="en-US" sz="2400" dirty="0" err="1"/>
              <a:t>Agrawal</a:t>
            </a:r>
            <a:r>
              <a:rPr lang="en-US" sz="2400" dirty="0"/>
              <a:t>,  P., </a:t>
            </a:r>
            <a:r>
              <a:rPr lang="en-US" sz="2400" i="1" dirty="0" err="1"/>
              <a:t>Nucl</a:t>
            </a:r>
            <a:r>
              <a:rPr lang="en-US" sz="2400" i="1" dirty="0"/>
              <a:t>. Instr. And Meth.</a:t>
            </a:r>
            <a:r>
              <a:rPr lang="en-US" sz="2400" dirty="0"/>
              <a:t>, </a:t>
            </a:r>
            <a:r>
              <a:rPr lang="en-US" sz="2400" b="1" dirty="0"/>
              <a:t>A 278</a:t>
            </a:r>
            <a:r>
              <a:rPr lang="en-US" sz="2400" dirty="0"/>
              <a:t>, 576-582 (1989) </a:t>
            </a:r>
          </a:p>
          <a:p>
            <a:pPr marL="457200" indent="-457200">
              <a:buFont typeface="+mj-lt"/>
              <a:buAutoNum type="arabicPeriod"/>
              <a:defRPr/>
            </a:pPr>
            <a:r>
              <a:rPr lang="es-ES" sz="2400" b="1" dirty="0" err="1" smtClean="0"/>
              <a:t>Balan,C</a:t>
            </a:r>
            <a:r>
              <a:rPr lang="es-ES" sz="2400" b="1" dirty="0"/>
              <a:t>.,</a:t>
            </a:r>
            <a:r>
              <a:rPr lang="es-ES" sz="2400" dirty="0"/>
              <a:t> </a:t>
            </a:r>
            <a:r>
              <a:rPr lang="es-ES" sz="2400" b="1" dirty="0"/>
              <a:t>Freitas, </a:t>
            </a:r>
            <a:r>
              <a:rPr lang="es-ES" sz="2400" i="1" dirty="0"/>
              <a:t>E. et al,  </a:t>
            </a:r>
            <a:r>
              <a:rPr lang="es-ES" sz="2400" i="1" dirty="0" err="1"/>
              <a:t>Jinst</a:t>
            </a:r>
            <a:r>
              <a:rPr lang="es-ES" sz="2400" b="1" dirty="0"/>
              <a:t>, 6 P02006</a:t>
            </a:r>
            <a:r>
              <a:rPr lang="es-ES" sz="2400" b="1" dirty="0" smtClean="0"/>
              <a:t>.</a:t>
            </a:r>
          </a:p>
          <a:p>
            <a:pPr marL="457200" indent="-457200">
              <a:buFont typeface="+mj-lt"/>
              <a:buAutoNum type="arabicPeriod"/>
              <a:defRPr/>
            </a:pPr>
            <a:r>
              <a:rPr lang="en-US" sz="2400" dirty="0" err="1"/>
              <a:t>Nygren</a:t>
            </a:r>
            <a:r>
              <a:rPr lang="en-US" sz="2400" dirty="0"/>
              <a:t>, D., </a:t>
            </a:r>
            <a:r>
              <a:rPr lang="en-US" sz="2400" i="1" dirty="0"/>
              <a:t>J. </a:t>
            </a:r>
            <a:r>
              <a:rPr lang="en-US" sz="2400" i="1" dirty="0" err="1"/>
              <a:t>Phy</a:t>
            </a:r>
            <a:r>
              <a:rPr lang="en-US" sz="2400" i="1" dirty="0"/>
              <a:t>. Conference Series</a:t>
            </a:r>
            <a:r>
              <a:rPr lang="en-US" sz="2400" dirty="0"/>
              <a:t>, </a:t>
            </a:r>
            <a:r>
              <a:rPr lang="en-US" sz="2400" b="1" dirty="0"/>
              <a:t>309 012006</a:t>
            </a:r>
            <a:r>
              <a:rPr lang="en-US" sz="2400" dirty="0"/>
              <a:t>, (2011).</a:t>
            </a:r>
          </a:p>
          <a:p>
            <a:pPr marL="457200" indent="-457200">
              <a:buFont typeface="+mj-lt"/>
              <a:buAutoNum type="arabicPeriod"/>
              <a:defRPr/>
            </a:pPr>
            <a:r>
              <a:rPr lang="es-ES" sz="2400" dirty="0" smtClean="0"/>
              <a:t>White, K., </a:t>
            </a:r>
            <a:r>
              <a:rPr lang="es-ES" sz="2400" dirty="0" err="1" smtClean="0"/>
              <a:t>Fenton</a:t>
            </a:r>
            <a:r>
              <a:rPr lang="es-ES" sz="2400" dirty="0" smtClean="0"/>
              <a:t>, A., </a:t>
            </a:r>
            <a:r>
              <a:rPr lang="es-ES" sz="2400" dirty="0" err="1" smtClean="0"/>
              <a:t>Nucl</a:t>
            </a:r>
            <a:r>
              <a:rPr lang="es-ES" sz="2400" dirty="0" smtClean="0"/>
              <a:t>. </a:t>
            </a:r>
            <a:r>
              <a:rPr lang="es-ES" sz="2400" dirty="0" err="1" smtClean="0"/>
              <a:t>Instr</a:t>
            </a:r>
            <a:r>
              <a:rPr lang="es-ES" sz="2400" dirty="0" smtClean="0"/>
              <a:t>. And </a:t>
            </a:r>
            <a:r>
              <a:rPr lang="es-ES" sz="2400" dirty="0" err="1" smtClean="0"/>
              <a:t>Meth</a:t>
            </a:r>
            <a:r>
              <a:rPr lang="es-ES" sz="2400" dirty="0" smtClean="0"/>
              <a:t>., A 260, 443-446 (1987) </a:t>
            </a:r>
            <a:endParaRPr lang="es-ES" sz="2400" dirty="0"/>
          </a:p>
          <a:p>
            <a:pPr marL="457200" indent="-457200">
              <a:buFont typeface="+mj-lt"/>
              <a:buAutoNum type="arabicPeriod"/>
              <a:defRPr/>
            </a:pPr>
            <a:r>
              <a:rPr lang="es-ES" sz="2400" dirty="0"/>
              <a:t>Cebrián, S. et al, </a:t>
            </a:r>
            <a:r>
              <a:rPr lang="es-ES" sz="2400" i="1" dirty="0" err="1"/>
              <a:t>Astropart</a:t>
            </a:r>
            <a:r>
              <a:rPr lang="es-ES" sz="2400" i="1" dirty="0"/>
              <a:t>. </a:t>
            </a:r>
            <a:r>
              <a:rPr lang="es-ES_tradnl" sz="2400" i="1" dirty="0" err="1"/>
              <a:t>Phys</a:t>
            </a:r>
            <a:r>
              <a:rPr lang="es-ES_tradnl" sz="2400" dirty="0"/>
              <a:t>. </a:t>
            </a:r>
            <a:r>
              <a:rPr lang="es-ES_tradnl" sz="2400" b="1" dirty="0"/>
              <a:t>34,</a:t>
            </a:r>
            <a:r>
              <a:rPr lang="es-ES_tradnl" sz="2400" dirty="0"/>
              <a:t> 354-359 (2011)</a:t>
            </a:r>
            <a:endParaRPr lang="es-ES" sz="2400" dirty="0"/>
          </a:p>
          <a:p>
            <a:pPr marL="457200" indent="-457200">
              <a:buFont typeface="+mj-lt"/>
              <a:buAutoNum type="arabicPeriod"/>
              <a:defRPr/>
            </a:pPr>
            <a:r>
              <a:rPr lang="es-ES" sz="2400" dirty="0"/>
              <a:t>Cebrián, S. et al, </a:t>
            </a:r>
            <a:r>
              <a:rPr lang="es-ES" sz="2400" i="1" dirty="0"/>
              <a:t>J. </a:t>
            </a:r>
            <a:r>
              <a:rPr lang="es-ES" sz="2400" i="1" dirty="0" err="1"/>
              <a:t>Cosmol</a:t>
            </a:r>
            <a:r>
              <a:rPr lang="es-ES" sz="2400" i="1" dirty="0"/>
              <a:t>. </a:t>
            </a:r>
            <a:r>
              <a:rPr lang="en-US" sz="2400" i="1" dirty="0" err="1"/>
              <a:t>Astropart</a:t>
            </a:r>
            <a:r>
              <a:rPr lang="en-US" sz="2400" i="1" dirty="0"/>
              <a:t>. Phys</a:t>
            </a:r>
            <a:r>
              <a:rPr lang="en-US" sz="2400" dirty="0"/>
              <a:t>. </a:t>
            </a:r>
            <a:r>
              <a:rPr lang="en-US" sz="2400" b="1" dirty="0"/>
              <a:t>10</a:t>
            </a:r>
            <a:r>
              <a:rPr lang="en-US" sz="2400" dirty="0"/>
              <a:t>, 10 (2010)</a:t>
            </a:r>
            <a:endParaRPr lang="es-ES" sz="2400" dirty="0"/>
          </a:p>
          <a:p>
            <a:pPr marL="457200" indent="-457200">
              <a:buFont typeface="+mj-lt"/>
              <a:buAutoNum type="arabicPeriod"/>
              <a:defRPr/>
            </a:pPr>
            <a:r>
              <a:rPr lang="en-US" sz="2400" dirty="0" err="1"/>
              <a:t>Dafni</a:t>
            </a:r>
            <a:r>
              <a:rPr lang="en-US" sz="2400" dirty="0"/>
              <a:t>, T. et al, </a:t>
            </a:r>
            <a:r>
              <a:rPr lang="en-US" sz="2400" i="1" dirty="0" err="1"/>
              <a:t>Nucl</a:t>
            </a:r>
            <a:r>
              <a:rPr lang="en-US" sz="2400" i="1" dirty="0"/>
              <a:t>. Instr. And Meth., </a:t>
            </a:r>
            <a:r>
              <a:rPr lang="en-US" sz="2400" dirty="0"/>
              <a:t>A </a:t>
            </a:r>
            <a:r>
              <a:rPr lang="en-US" sz="2400" b="1" dirty="0"/>
              <a:t>608, </a:t>
            </a:r>
            <a:r>
              <a:rPr lang="en-US" sz="2400" dirty="0"/>
              <a:t> 259 (2009</a:t>
            </a:r>
            <a:r>
              <a:rPr lang="en-US" sz="2400" dirty="0" smtClean="0"/>
              <a:t>)</a:t>
            </a:r>
            <a:endParaRPr lang="es-ES" sz="2400" dirty="0"/>
          </a:p>
        </p:txBody>
      </p:sp>
      <p:sp>
        <p:nvSpPr>
          <p:cNvPr id="9" name="8 Rectángulo"/>
          <p:cNvSpPr/>
          <p:nvPr/>
        </p:nvSpPr>
        <p:spPr>
          <a:xfrm>
            <a:off x="2123728" y="5746030"/>
            <a:ext cx="4736924" cy="923330"/>
          </a:xfrm>
          <a:prstGeom prst="rect">
            <a:avLst/>
          </a:prstGeom>
          <a:noFill/>
        </p:spPr>
        <p:txBody>
          <a:bodyPr>
            <a:spAutoFit/>
          </a:bodyPr>
          <a:lstStyle/>
          <a:p>
            <a:pPr algn="ctr">
              <a:defRPr/>
            </a:pP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Thank you </a:t>
            </a:r>
            <a:endPar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advTm="103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Marcador de pie de página"/>
          <p:cNvSpPr txBox="1">
            <a:spLocks/>
          </p:cNvSpPr>
          <p:nvPr/>
        </p:nvSpPr>
        <p:spPr>
          <a:xfrm>
            <a:off x="0" y="0"/>
            <a:ext cx="9144000" cy="785818"/>
          </a:xfrm>
          <a:prstGeom prst="rect">
            <a:avLst/>
          </a:prstGeom>
          <a:effectLst>
            <a:glow rad="228600">
              <a:schemeClr val="accent1">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a:lstStyle/>
          <a:p>
            <a:pPr fontAlgn="auto">
              <a:spcBef>
                <a:spcPts val="0"/>
              </a:spcBef>
              <a:spcAft>
                <a:spcPts val="0"/>
              </a:spcAft>
              <a:defRPr/>
            </a:pPr>
            <a:r>
              <a:rPr lang="en-US" sz="5400">
                <a:solidFill>
                  <a:schemeClr val="bg1"/>
                </a:solidFill>
              </a:rPr>
              <a:t>Content </a:t>
            </a:r>
          </a:p>
        </p:txBody>
      </p:sp>
      <p:sp>
        <p:nvSpPr>
          <p:cNvPr id="14" name="13 CuadroTexto"/>
          <p:cNvSpPr txBox="1">
            <a:spLocks noChangeArrowheads="1"/>
          </p:cNvSpPr>
          <p:nvPr/>
        </p:nvSpPr>
        <p:spPr bwMode="auto">
          <a:xfrm>
            <a:off x="611188" y="2757488"/>
            <a:ext cx="8208962"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Clr>
                <a:schemeClr val="tx2"/>
              </a:buClr>
              <a:buSzPct val="90000"/>
            </a:pPr>
            <a:r>
              <a:rPr lang="es-CO" sz="3200" dirty="0">
                <a:latin typeface="Calibri" pitchFamily="34" charset="0"/>
              </a:rPr>
              <a:t>       Experimental Set-up </a:t>
            </a:r>
            <a:r>
              <a:rPr lang="en-US" sz="3200" dirty="0">
                <a:latin typeface="Calibri" pitchFamily="34" charset="0"/>
              </a:rPr>
              <a:t> </a:t>
            </a:r>
          </a:p>
          <a:p>
            <a:pPr eaLnBrk="1" hangingPunct="1">
              <a:buClr>
                <a:schemeClr val="bg1"/>
              </a:buClr>
            </a:pPr>
            <a:r>
              <a:rPr lang="en-US" sz="3200" dirty="0" smtClean="0">
                <a:latin typeface="Calibri" pitchFamily="34" charset="0"/>
              </a:rPr>
              <a:t>       Optimum Fraction determination of </a:t>
            </a:r>
            <a:r>
              <a:rPr lang="en-US" sz="3200" dirty="0">
                <a:latin typeface="Calibri" pitchFamily="34" charset="0"/>
              </a:rPr>
              <a:t>TMA </a:t>
            </a:r>
            <a:r>
              <a:rPr lang="en-US" sz="3200" dirty="0" smtClean="0">
                <a:solidFill>
                  <a:schemeClr val="bg2"/>
                </a:solidFill>
                <a:latin typeface="Calibri" pitchFamily="34" charset="0"/>
              </a:rPr>
              <a:t>    </a:t>
            </a:r>
            <a:r>
              <a:rPr lang="en-US" sz="3200" dirty="0" smtClean="0">
                <a:latin typeface="Calibri" pitchFamily="34" charset="0"/>
              </a:rPr>
              <a:t> </a:t>
            </a:r>
            <a:r>
              <a:rPr lang="en-US" sz="3200" dirty="0" smtClean="0">
                <a:solidFill>
                  <a:schemeClr val="bg2"/>
                </a:solidFill>
                <a:latin typeface="Calibri" pitchFamily="34" charset="0"/>
              </a:rPr>
              <a:t>      </a:t>
            </a:r>
            <a:r>
              <a:rPr lang="en-US" sz="3200" dirty="0" smtClean="0">
                <a:latin typeface="Calibri" pitchFamily="34" charset="0"/>
              </a:rPr>
              <a:t> </a:t>
            </a:r>
            <a:endParaRPr lang="en-US" sz="3200" dirty="0">
              <a:latin typeface="Calibri" pitchFamily="34" charset="0"/>
            </a:endParaRPr>
          </a:p>
          <a:p>
            <a:pPr eaLnBrk="1" hangingPunct="1">
              <a:buClr>
                <a:schemeClr val="bg1"/>
              </a:buClr>
            </a:pPr>
            <a:r>
              <a:rPr lang="en-US" sz="3200" dirty="0">
                <a:solidFill>
                  <a:schemeClr val="bg2"/>
                </a:solidFill>
                <a:latin typeface="Calibri" pitchFamily="34" charset="0"/>
              </a:rPr>
              <a:t>       </a:t>
            </a:r>
            <a:r>
              <a:rPr lang="en-US" sz="3200" dirty="0" smtClean="0">
                <a:latin typeface="Calibri" pitchFamily="34" charset="0"/>
              </a:rPr>
              <a:t> Gas Gain and Energy </a:t>
            </a:r>
            <a:r>
              <a:rPr lang="en-US" sz="3200" dirty="0">
                <a:latin typeface="Calibri" pitchFamily="34" charset="0"/>
              </a:rPr>
              <a:t>Resolution at High </a:t>
            </a:r>
            <a:endParaRPr lang="en-US" sz="3200" dirty="0" smtClean="0">
              <a:latin typeface="Calibri" pitchFamily="34" charset="0"/>
            </a:endParaRPr>
          </a:p>
          <a:p>
            <a:pPr eaLnBrk="1" hangingPunct="1">
              <a:buClr>
                <a:schemeClr val="bg1"/>
              </a:buClr>
            </a:pPr>
            <a:r>
              <a:rPr lang="en-US" sz="3200" dirty="0">
                <a:latin typeface="Calibri" pitchFamily="34" charset="0"/>
              </a:rPr>
              <a:t>	</a:t>
            </a:r>
            <a:r>
              <a:rPr lang="en-US" sz="3200" dirty="0" smtClean="0">
                <a:latin typeface="Calibri" pitchFamily="34" charset="0"/>
              </a:rPr>
              <a:t>    Pressure</a:t>
            </a:r>
            <a:endParaRPr lang="es-ES_tradnl" sz="3200" dirty="0">
              <a:latin typeface="Calibri" pitchFamily="34" charset="0"/>
            </a:endParaRPr>
          </a:p>
          <a:p>
            <a:pPr eaLnBrk="1" hangingPunct="1">
              <a:buClr>
                <a:schemeClr val="bg1"/>
              </a:buClr>
            </a:pPr>
            <a:r>
              <a:rPr lang="en-US" sz="3200" dirty="0">
                <a:solidFill>
                  <a:schemeClr val="bg2"/>
                </a:solidFill>
                <a:latin typeface="Calibri" pitchFamily="34" charset="0"/>
              </a:rPr>
              <a:t>       </a:t>
            </a:r>
            <a:r>
              <a:rPr lang="en-US" sz="3200" dirty="0" smtClean="0">
                <a:latin typeface="Calibri" pitchFamily="34" charset="0"/>
              </a:rPr>
              <a:t>Conclusions </a:t>
            </a:r>
            <a:endParaRPr lang="en-US" sz="3200" dirty="0">
              <a:latin typeface="Calibri" pitchFamily="34" charset="0"/>
            </a:endParaRPr>
          </a:p>
          <a:p>
            <a:pPr eaLnBrk="1" hangingPunct="1">
              <a:buClr>
                <a:schemeClr val="bg1"/>
              </a:buClr>
            </a:pPr>
            <a:r>
              <a:rPr lang="en-US" sz="3200" dirty="0">
                <a:latin typeface="Calibri" pitchFamily="34" charset="0"/>
              </a:rPr>
              <a:t>       </a:t>
            </a:r>
            <a:r>
              <a:rPr lang="en-US" sz="3200" dirty="0" smtClean="0">
                <a:latin typeface="Calibri" pitchFamily="34" charset="0"/>
              </a:rPr>
              <a:t>References </a:t>
            </a:r>
            <a:endParaRPr lang="es-CO" dirty="0">
              <a:solidFill>
                <a:schemeClr val="bg2"/>
              </a:solidFill>
              <a:latin typeface="Calibri" pitchFamily="34" charset="0"/>
            </a:endParaRPr>
          </a:p>
        </p:txBody>
      </p:sp>
      <p:sp>
        <p:nvSpPr>
          <p:cNvPr id="21" name="20 Elipse">
            <a:hlinkClick r:id="" action="ppaction://noaction"/>
          </p:cNvPr>
          <p:cNvSpPr/>
          <p:nvPr/>
        </p:nvSpPr>
        <p:spPr>
          <a:xfrm>
            <a:off x="940965" y="3888292"/>
            <a:ext cx="347913" cy="357190"/>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s-CO" dirty="0"/>
              <a:t>3</a:t>
            </a:r>
          </a:p>
        </p:txBody>
      </p:sp>
      <p:sp>
        <p:nvSpPr>
          <p:cNvPr id="26" name="25 Elipse"/>
          <p:cNvSpPr/>
          <p:nvPr/>
        </p:nvSpPr>
        <p:spPr>
          <a:xfrm>
            <a:off x="940965" y="2852936"/>
            <a:ext cx="347913" cy="357190"/>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s-CO" dirty="0"/>
              <a:t>1</a:t>
            </a:r>
          </a:p>
        </p:txBody>
      </p:sp>
      <p:sp>
        <p:nvSpPr>
          <p:cNvPr id="28" name="27 Elipse">
            <a:hlinkClick r:id="" action="ppaction://noaction"/>
          </p:cNvPr>
          <p:cNvSpPr/>
          <p:nvPr/>
        </p:nvSpPr>
        <p:spPr>
          <a:xfrm>
            <a:off x="940965" y="4800002"/>
            <a:ext cx="347913" cy="357190"/>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s-CO" dirty="0"/>
              <a:t>4</a:t>
            </a:r>
          </a:p>
        </p:txBody>
      </p:sp>
      <p:sp>
        <p:nvSpPr>
          <p:cNvPr id="29" name="28 Elipse">
            <a:hlinkClick r:id="rId4" action="ppaction://hlinksldjump"/>
          </p:cNvPr>
          <p:cNvSpPr/>
          <p:nvPr/>
        </p:nvSpPr>
        <p:spPr>
          <a:xfrm>
            <a:off x="919905" y="3356992"/>
            <a:ext cx="357190" cy="357190"/>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s-CO" dirty="0"/>
              <a:t>2</a:t>
            </a:r>
          </a:p>
        </p:txBody>
      </p:sp>
      <p:sp>
        <p:nvSpPr>
          <p:cNvPr id="31" name="30 Elipse">
            <a:hlinkClick r:id="" action="ppaction://noaction"/>
          </p:cNvPr>
          <p:cNvSpPr/>
          <p:nvPr/>
        </p:nvSpPr>
        <p:spPr>
          <a:xfrm>
            <a:off x="949805" y="5304058"/>
            <a:ext cx="347913" cy="357190"/>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s-CO" dirty="0"/>
              <a:t>5</a:t>
            </a:r>
          </a:p>
        </p:txBody>
      </p:sp>
      <p:sp>
        <p:nvSpPr>
          <p:cNvPr id="18" name="17 CuadroTexto"/>
          <p:cNvSpPr txBox="1">
            <a:spLocks noChangeArrowheads="1"/>
          </p:cNvSpPr>
          <p:nvPr/>
        </p:nvSpPr>
        <p:spPr bwMode="auto">
          <a:xfrm>
            <a:off x="1385888" y="1628775"/>
            <a:ext cx="6786562"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3200">
              <a:latin typeface="Calibri" pitchFamily="34" charset="0"/>
            </a:endParaRPr>
          </a:p>
          <a:p>
            <a:pPr eaLnBrk="1" hangingPunct="1"/>
            <a:r>
              <a:rPr lang="en-US" sz="3200">
                <a:latin typeface="Calibri" pitchFamily="34" charset="0"/>
              </a:rPr>
              <a:t>Introduction		</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nodeType="withEffect">
                                  <p:stCondLst>
                                    <p:cond delay="400"/>
                                  </p:stCondLst>
                                  <p:childTnLst>
                                    <p:set>
                                      <p:cBhvr>
                                        <p:cTn id="6" dur="1" fill="hold">
                                          <p:stCondLst>
                                            <p:cond delay="0"/>
                                          </p:stCondLst>
                                        </p:cTn>
                                        <p:tgtEl>
                                          <p:spTgt spid="18">
                                            <p:txEl>
                                              <p:pRg st="1" end="1"/>
                                            </p:txEl>
                                          </p:spTgt>
                                        </p:tgtEl>
                                        <p:attrNameLst>
                                          <p:attrName>style.visibility</p:attrName>
                                        </p:attrNameLst>
                                      </p:cBhvr>
                                      <p:to>
                                        <p:strVal val="visible"/>
                                      </p:to>
                                    </p:set>
                                    <p:animEffect transition="in" filter="box(in)">
                                      <p:cBhvr>
                                        <p:cTn id="7" dur="100"/>
                                        <p:tgtEl>
                                          <p:spTgt spid="18">
                                            <p:txEl>
                                              <p:pRg st="1" end="1"/>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Effect transition="in" filter="box(in)">
                                      <p:cBhvr>
                                        <p:cTn id="10" dur="1000"/>
                                        <p:tgtEl>
                                          <p:spTgt spid="14">
                                            <p:txEl>
                                              <p:pRg st="0" end="0"/>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ox(in)">
                                      <p:cBhvr>
                                        <p:cTn id="13" dur="1000"/>
                                        <p:tgtEl>
                                          <p:spTgt spid="26"/>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4">
                                            <p:txEl>
                                              <p:pRg st="1" end="1"/>
                                            </p:txEl>
                                          </p:spTgt>
                                        </p:tgtEl>
                                        <p:attrNameLst>
                                          <p:attrName>style.visibility</p:attrName>
                                        </p:attrNameLst>
                                      </p:cBhvr>
                                      <p:to>
                                        <p:strVal val="visible"/>
                                      </p:to>
                                    </p:set>
                                    <p:animEffect transition="in" filter="box(in)">
                                      <p:cBhvr>
                                        <p:cTn id="16" dur="1000"/>
                                        <p:tgtEl>
                                          <p:spTgt spid="14">
                                            <p:txEl>
                                              <p:pRg st="1" end="1"/>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ox(in)">
                                      <p:cBhvr>
                                        <p:cTn id="19" dur="1000"/>
                                        <p:tgtEl>
                                          <p:spTgt spid="29"/>
                                        </p:tgtEl>
                                      </p:cBhvr>
                                    </p:animEffect>
                                  </p:childTnLst>
                                </p:cTn>
                              </p:par>
                              <p:par>
                                <p:cTn id="20" presetID="4" presetClass="entr" presetSubtype="16"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ox(in)">
                                      <p:cBhvr>
                                        <p:cTn id="22" dur="1000"/>
                                        <p:tgtEl>
                                          <p:spTgt spid="21"/>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animEffect transition="in" filter="box(in)">
                                      <p:cBhvr>
                                        <p:cTn id="25" dur="1000"/>
                                        <p:tgtEl>
                                          <p:spTgt spid="14">
                                            <p:txEl>
                                              <p:pRg st="2" end="2"/>
                                            </p:txEl>
                                          </p:spTgt>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14">
                                            <p:txEl>
                                              <p:pRg st="3" end="3"/>
                                            </p:txEl>
                                          </p:spTgt>
                                        </p:tgtEl>
                                        <p:attrNameLst>
                                          <p:attrName>style.visibility</p:attrName>
                                        </p:attrNameLst>
                                      </p:cBhvr>
                                      <p:to>
                                        <p:strVal val="visible"/>
                                      </p:to>
                                    </p:set>
                                    <p:animEffect transition="in" filter="box(in)">
                                      <p:cBhvr>
                                        <p:cTn id="28" dur="1000"/>
                                        <p:tgtEl>
                                          <p:spTgt spid="14">
                                            <p:txEl>
                                              <p:pRg st="3" end="3"/>
                                            </p:txEl>
                                          </p:spTgt>
                                        </p:tgtEl>
                                      </p:cBhvr>
                                    </p:animEffect>
                                  </p:childTnLst>
                                </p:cTn>
                              </p:par>
                              <p:par>
                                <p:cTn id="29" presetID="4" presetClass="entr" presetSubtype="16"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box(in)">
                                      <p:cBhvr>
                                        <p:cTn id="31" dur="1000"/>
                                        <p:tgtEl>
                                          <p:spTgt spid="28"/>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14">
                                            <p:txEl>
                                              <p:pRg st="4" end="4"/>
                                            </p:txEl>
                                          </p:spTgt>
                                        </p:tgtEl>
                                        <p:attrNameLst>
                                          <p:attrName>style.visibility</p:attrName>
                                        </p:attrNameLst>
                                      </p:cBhvr>
                                      <p:to>
                                        <p:strVal val="visible"/>
                                      </p:to>
                                    </p:set>
                                    <p:animEffect transition="in" filter="box(in)">
                                      <p:cBhvr>
                                        <p:cTn id="34" dur="1000"/>
                                        <p:tgtEl>
                                          <p:spTgt spid="14">
                                            <p:txEl>
                                              <p:pRg st="4" end="4"/>
                                            </p:txEl>
                                          </p:spTgt>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14">
                                            <p:txEl>
                                              <p:pRg st="5" end="5"/>
                                            </p:txEl>
                                          </p:spTgt>
                                        </p:tgtEl>
                                        <p:attrNameLst>
                                          <p:attrName>style.visibility</p:attrName>
                                        </p:attrNameLst>
                                      </p:cBhvr>
                                      <p:to>
                                        <p:strVal val="visible"/>
                                      </p:to>
                                    </p:set>
                                    <p:animEffect transition="in" filter="box(in)">
                                      <p:cBhvr>
                                        <p:cTn id="37" dur="1000"/>
                                        <p:tgtEl>
                                          <p:spTgt spid="14">
                                            <p:txEl>
                                              <p:pRg st="5" end="5"/>
                                            </p:txEl>
                                          </p:spTgt>
                                        </p:tgtEl>
                                      </p:cBhvr>
                                    </p:animEffect>
                                  </p:childTnLst>
                                </p:cTn>
                              </p:par>
                              <p:par>
                                <p:cTn id="38" presetID="4" presetClass="entr" presetSubtype="16"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box(in)">
                                      <p:cBhvr>
                                        <p:cTn id="40"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8165" y="1124744"/>
            <a:ext cx="8301906" cy="1323439"/>
          </a:xfrm>
          <a:prstGeom prst="rect">
            <a:avLst/>
          </a:prstGeom>
          <a:effectLst>
            <a:innerShdw blurRad="63500" dist="50800" dir="2700000">
              <a:prstClr val="black">
                <a:alpha val="50000"/>
              </a:prstClr>
            </a:inn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000" dirty="0" smtClean="0"/>
              <a:t>Xenon- filled TPCs have been studied during last years due to their interesting applications:</a:t>
            </a:r>
          </a:p>
          <a:p>
            <a:pPr marL="342900" indent="-342900">
              <a:buFont typeface="+mj-lt"/>
              <a:buAutoNum type="arabicPeriod"/>
            </a:pPr>
            <a:r>
              <a:rPr lang="en-US" sz="2000" dirty="0" smtClean="0"/>
              <a:t>X-ray astronomy. </a:t>
            </a:r>
          </a:p>
          <a:p>
            <a:pPr marL="342900" indent="-342900">
              <a:buFont typeface="+mj-lt"/>
              <a:buAutoNum type="arabicPeriod"/>
            </a:pPr>
            <a:r>
              <a:rPr lang="en-US" sz="2000" dirty="0" smtClean="0"/>
              <a:t>Rare decays searches: </a:t>
            </a:r>
            <a:r>
              <a:rPr lang="en-US" sz="2000" dirty="0" err="1" smtClean="0"/>
              <a:t>Neutrinoless</a:t>
            </a:r>
            <a:r>
              <a:rPr lang="en-US" sz="2000" dirty="0" smtClean="0"/>
              <a:t> double beta decay</a:t>
            </a:r>
            <a:endParaRPr lang="en-US" sz="2000" dirty="0"/>
          </a:p>
        </p:txBody>
      </p:sp>
      <p:sp>
        <p:nvSpPr>
          <p:cNvPr id="3" name="2 Rectángulo"/>
          <p:cNvSpPr/>
          <p:nvPr/>
        </p:nvSpPr>
        <p:spPr>
          <a:xfrm>
            <a:off x="0" y="0"/>
            <a:ext cx="4773514" cy="769441"/>
          </a:xfrm>
          <a:prstGeom prst="rect">
            <a:avLst/>
          </a:prstGeom>
        </p:spPr>
        <p:txBody>
          <a:bodyPr wrap="square">
            <a:spAutoFit/>
          </a:bodyPr>
          <a:lstStyle/>
          <a:p>
            <a:pPr fontAlgn="auto">
              <a:spcBef>
                <a:spcPts val="0"/>
              </a:spcBef>
              <a:spcAft>
                <a:spcPts val="0"/>
              </a:spcAft>
              <a:defRPr/>
            </a:pPr>
            <a:r>
              <a:rPr lang="en-US" sz="4400" dirty="0"/>
              <a:t>Introduction</a:t>
            </a:r>
            <a:endParaRPr lang="es-CO" sz="4400" dirty="0"/>
          </a:p>
        </p:txBody>
      </p:sp>
      <p:sp>
        <p:nvSpPr>
          <p:cNvPr id="5" name="4 Rectángulo"/>
          <p:cNvSpPr/>
          <p:nvPr/>
        </p:nvSpPr>
        <p:spPr>
          <a:xfrm>
            <a:off x="0" y="836712"/>
            <a:ext cx="7812360" cy="72008"/>
          </a:xfrm>
          <a:prstGeom prst="rect">
            <a:avLst/>
          </a:prstGeom>
          <a:effectLst>
            <a:glow rad="63500">
              <a:schemeClr val="accent1">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1" name="3 Marcador de pie de página"/>
          <p:cNvSpPr txBox="1">
            <a:spLocks/>
          </p:cNvSpPr>
          <p:nvPr/>
        </p:nvSpPr>
        <p:spPr bwMode="auto">
          <a:xfrm>
            <a:off x="3003037" y="3645754"/>
            <a:ext cx="3153139" cy="556777"/>
          </a:xfrm>
          <a:prstGeom prst="rect">
            <a:avLst/>
          </a:prstGeom>
          <a:ln/>
        </p:spPr>
        <p:style>
          <a:lnRef idx="3">
            <a:schemeClr val="lt1"/>
          </a:lnRef>
          <a:fillRef idx="1">
            <a:schemeClr val="dk1"/>
          </a:fillRef>
          <a:effectRef idx="1">
            <a:schemeClr val="dk1"/>
          </a:effectRef>
          <a:fontRef idx="minor">
            <a:schemeClr val="lt1"/>
          </a:fontRef>
        </p:style>
        <p:txBody>
          <a:bodyPr/>
          <a:lstStyle/>
          <a:p>
            <a:pPr fontAlgn="auto">
              <a:spcBef>
                <a:spcPts val="0"/>
              </a:spcBef>
              <a:spcAft>
                <a:spcPts val="0"/>
              </a:spcAft>
              <a:defRPr/>
            </a:pPr>
            <a:r>
              <a:rPr lang="es-CO" sz="2800" dirty="0" smtClean="0">
                <a:solidFill>
                  <a:schemeClr val="bg1"/>
                </a:solidFill>
              </a:rPr>
              <a:t>Xe-TPC  at 10 bar</a:t>
            </a:r>
            <a:r>
              <a:rPr lang="es-ES_tradnl" sz="2800" dirty="0" smtClean="0">
                <a:solidFill>
                  <a:schemeClr val="bg1"/>
                </a:solidFill>
                <a:latin typeface="Bell MT" pitchFamily="18" charset="0"/>
              </a:rPr>
              <a:t>:</a:t>
            </a:r>
            <a:endParaRPr lang="es-CO" sz="2800" dirty="0">
              <a:solidFill>
                <a:schemeClr val="bg1"/>
              </a:solidFill>
            </a:endParaRPr>
          </a:p>
        </p:txBody>
      </p:sp>
      <p:sp>
        <p:nvSpPr>
          <p:cNvPr id="30" name="29 Rectángulo"/>
          <p:cNvSpPr/>
          <p:nvPr/>
        </p:nvSpPr>
        <p:spPr>
          <a:xfrm>
            <a:off x="5110064" y="4332787"/>
            <a:ext cx="4032448"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en-US" dirty="0">
                <a:solidFill>
                  <a:schemeClr val="accent6">
                    <a:lumMod val="75000"/>
                  </a:schemeClr>
                </a:solidFill>
                <a:effectLst>
                  <a:outerShdw blurRad="38100" dist="38100" dir="2700000" algn="tl">
                    <a:srgbClr val="000000">
                      <a:alpha val="43137"/>
                    </a:srgbClr>
                  </a:outerShdw>
                </a:effectLst>
                <a:latin typeface="Bell MT" pitchFamily="18" charset="0"/>
                <a:cs typeface="Arial" pitchFamily="34" charset="0"/>
              </a:rPr>
              <a:t>(~1-2 % FWHM) at </a:t>
            </a:r>
            <a:r>
              <a:rPr lang="es-ES_tradnl" dirty="0">
                <a:solidFill>
                  <a:schemeClr val="accent6">
                    <a:lumMod val="75000"/>
                  </a:schemeClr>
                </a:solidFill>
                <a:effectLst>
                  <a:outerShdw blurRad="38100" dist="38100" dir="2700000" algn="tl">
                    <a:srgbClr val="000000">
                      <a:alpha val="43137"/>
                    </a:srgbClr>
                  </a:outerShdw>
                </a:effectLst>
                <a:latin typeface="Bell MT" pitchFamily="18" charset="0"/>
              </a:rPr>
              <a:t>Q</a:t>
            </a:r>
            <a:r>
              <a:rPr lang="es-ES_tradnl" baseline="-25000" dirty="0">
                <a:solidFill>
                  <a:schemeClr val="accent6">
                    <a:lumMod val="75000"/>
                  </a:schemeClr>
                </a:solidFill>
                <a:effectLst>
                  <a:outerShdw blurRad="38100" dist="38100" dir="2700000" algn="tl">
                    <a:srgbClr val="000000">
                      <a:alpha val="43137"/>
                    </a:srgbClr>
                  </a:outerShdw>
                </a:effectLst>
                <a:latin typeface="Bell MT" pitchFamily="18" charset="0"/>
              </a:rPr>
              <a:t>ββ</a:t>
            </a:r>
            <a:r>
              <a:rPr lang="es-ES_tradnl" dirty="0">
                <a:solidFill>
                  <a:schemeClr val="accent6">
                    <a:lumMod val="75000"/>
                  </a:schemeClr>
                </a:solidFill>
                <a:effectLst>
                  <a:outerShdw blurRad="38100" dist="38100" dir="2700000" algn="tl">
                    <a:srgbClr val="000000">
                      <a:alpha val="43137"/>
                    </a:srgbClr>
                  </a:outerShdw>
                </a:effectLst>
                <a:latin typeface="Bell MT" pitchFamily="18" charset="0"/>
              </a:rPr>
              <a:t> (2457 </a:t>
            </a:r>
            <a:r>
              <a:rPr lang="es-ES_tradnl" dirty="0" err="1">
                <a:solidFill>
                  <a:schemeClr val="accent6">
                    <a:lumMod val="75000"/>
                  </a:schemeClr>
                </a:solidFill>
                <a:effectLst>
                  <a:outerShdw blurRad="38100" dist="38100" dir="2700000" algn="tl">
                    <a:srgbClr val="000000">
                      <a:alpha val="43137"/>
                    </a:srgbClr>
                  </a:outerShdw>
                </a:effectLst>
                <a:latin typeface="Bell MT" pitchFamily="18" charset="0"/>
              </a:rPr>
              <a:t>keV</a:t>
            </a:r>
            <a:r>
              <a:rPr lang="es-ES_tradnl" dirty="0" smtClean="0">
                <a:solidFill>
                  <a:schemeClr val="accent6">
                    <a:lumMod val="75000"/>
                  </a:schemeClr>
                </a:solidFill>
                <a:effectLst>
                  <a:outerShdw blurRad="38100" dist="38100" dir="2700000" algn="tl">
                    <a:srgbClr val="000000">
                      <a:alpha val="43137"/>
                    </a:srgbClr>
                  </a:outerShdw>
                </a:effectLst>
                <a:latin typeface="Bell MT" pitchFamily="18" charset="0"/>
              </a:rPr>
              <a:t>)</a:t>
            </a:r>
          </a:p>
        </p:txBody>
      </p:sp>
      <p:sp>
        <p:nvSpPr>
          <p:cNvPr id="31" name="30 Flecha doblada hacia arriba"/>
          <p:cNvSpPr/>
          <p:nvPr/>
        </p:nvSpPr>
        <p:spPr>
          <a:xfrm rot="10800000" flipH="1">
            <a:off x="6167808" y="3826990"/>
            <a:ext cx="1140496" cy="481070"/>
          </a:xfrm>
          <a:prstGeom prst="ben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4" name="3 CuadroTexto"/>
          <p:cNvSpPr txBox="1"/>
          <p:nvPr/>
        </p:nvSpPr>
        <p:spPr>
          <a:xfrm>
            <a:off x="198165" y="2492896"/>
            <a:ext cx="8301906" cy="646331"/>
          </a:xfrm>
          <a:prstGeom prst="rect">
            <a:avLst/>
          </a:prstGeom>
          <a:noFill/>
        </p:spPr>
        <p:txBody>
          <a:bodyPr wrap="square" rtlCol="0">
            <a:spAutoFit/>
          </a:bodyPr>
          <a:lstStyle/>
          <a:p>
            <a:r>
              <a:rPr lang="en-US" dirty="0" smtClean="0">
                <a:solidFill>
                  <a:schemeClr val="tx2"/>
                </a:solidFill>
              </a:rPr>
              <a:t>We are interested in studying the performance of  a </a:t>
            </a:r>
            <a:r>
              <a:rPr lang="en-US" dirty="0" err="1" smtClean="0">
                <a:solidFill>
                  <a:schemeClr val="tx2"/>
                </a:solidFill>
              </a:rPr>
              <a:t>Micromegas</a:t>
            </a:r>
            <a:r>
              <a:rPr lang="en-US" dirty="0" smtClean="0">
                <a:solidFill>
                  <a:schemeClr val="tx2"/>
                </a:solidFill>
              </a:rPr>
              <a:t>-HTPC for </a:t>
            </a:r>
            <a:r>
              <a:rPr lang="en-US" dirty="0" err="1" smtClean="0">
                <a:solidFill>
                  <a:schemeClr val="tx2"/>
                </a:solidFill>
              </a:rPr>
              <a:t>neutrinoless</a:t>
            </a:r>
            <a:r>
              <a:rPr lang="en-US" dirty="0" smtClean="0">
                <a:solidFill>
                  <a:schemeClr val="tx2"/>
                </a:solidFill>
              </a:rPr>
              <a:t> double beta decay in </a:t>
            </a:r>
            <a:r>
              <a:rPr lang="en-US" baseline="30000" dirty="0" smtClean="0">
                <a:solidFill>
                  <a:schemeClr val="tx2"/>
                </a:solidFill>
              </a:rPr>
              <a:t>136</a:t>
            </a:r>
            <a:r>
              <a:rPr lang="en-US" dirty="0" smtClean="0">
                <a:solidFill>
                  <a:schemeClr val="tx2"/>
                </a:solidFill>
              </a:rPr>
              <a:t>Xe [1].    </a:t>
            </a:r>
            <a:endParaRPr lang="en-US" dirty="0">
              <a:solidFill>
                <a:schemeClr val="tx2"/>
              </a:solidFill>
            </a:endParaRPr>
          </a:p>
        </p:txBody>
      </p:sp>
      <p:sp>
        <p:nvSpPr>
          <p:cNvPr id="12" name="11 CuadroTexto"/>
          <p:cNvSpPr txBox="1"/>
          <p:nvPr/>
        </p:nvSpPr>
        <p:spPr>
          <a:xfrm>
            <a:off x="285494" y="3211235"/>
            <a:ext cx="8301906"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solidFill>
                  <a:schemeClr val="tx2"/>
                </a:solidFill>
              </a:rPr>
              <a:t>One of the most important challenge is to have an excellent energy resolution </a:t>
            </a:r>
            <a:endParaRPr lang="en-US" dirty="0">
              <a:solidFill>
                <a:schemeClr val="tx2"/>
              </a:solidFill>
            </a:endParaRPr>
          </a:p>
        </p:txBody>
      </p:sp>
      <p:sp>
        <p:nvSpPr>
          <p:cNvPr id="7" name="6 Flecha derecha"/>
          <p:cNvSpPr/>
          <p:nvPr/>
        </p:nvSpPr>
        <p:spPr>
          <a:xfrm>
            <a:off x="2299002" y="3803874"/>
            <a:ext cx="648072" cy="240535"/>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5" name="14 CuadroTexto"/>
          <p:cNvSpPr txBox="1"/>
          <p:nvPr/>
        </p:nvSpPr>
        <p:spPr>
          <a:xfrm>
            <a:off x="359882" y="3645024"/>
            <a:ext cx="1909634" cy="646331"/>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s-ES" dirty="0" err="1" smtClean="0"/>
              <a:t>Energy</a:t>
            </a:r>
            <a:r>
              <a:rPr lang="es-ES" dirty="0" smtClean="0"/>
              <a:t> </a:t>
            </a:r>
            <a:r>
              <a:rPr lang="es-ES" dirty="0" err="1" smtClean="0"/>
              <a:t>resolution</a:t>
            </a:r>
            <a:r>
              <a:rPr lang="es-ES" dirty="0" smtClean="0"/>
              <a:t> </a:t>
            </a:r>
            <a:r>
              <a:rPr lang="es-ES" dirty="0" err="1" smtClean="0"/>
              <a:t>required</a:t>
            </a:r>
            <a:r>
              <a:rPr lang="es-ES" dirty="0" smtClean="0"/>
              <a:t> </a:t>
            </a:r>
            <a:endParaRPr lang="es-ES" dirty="0"/>
          </a:p>
        </p:txBody>
      </p:sp>
      <p:sp>
        <p:nvSpPr>
          <p:cNvPr id="17" name="16 CuadroTexto"/>
          <p:cNvSpPr txBox="1"/>
          <p:nvPr/>
        </p:nvSpPr>
        <p:spPr>
          <a:xfrm>
            <a:off x="107505" y="4861609"/>
            <a:ext cx="6480720" cy="1015663"/>
          </a:xfrm>
          <a:prstGeom prst="rect">
            <a:avLst/>
          </a:prstGeom>
          <a:effectLst>
            <a:innerShdw blurRad="63500" dist="50800" dir="2700000">
              <a:prstClr val="black">
                <a:alpha val="50000"/>
              </a:prstClr>
            </a:inn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000" dirty="0" smtClean="0"/>
              <a:t>Previous results in a  </a:t>
            </a:r>
            <a:r>
              <a:rPr lang="en-US" sz="2000" dirty="0"/>
              <a:t>pure </a:t>
            </a:r>
            <a:r>
              <a:rPr lang="en-US" sz="2000" dirty="0" err="1"/>
              <a:t>Xe</a:t>
            </a:r>
            <a:r>
              <a:rPr lang="en-US" sz="2000" dirty="0"/>
              <a:t> </a:t>
            </a:r>
            <a:r>
              <a:rPr lang="en-US" sz="2000" dirty="0" smtClean="0"/>
              <a:t> </a:t>
            </a:r>
            <a:r>
              <a:rPr lang="en-US" sz="2000" dirty="0" err="1" smtClean="0"/>
              <a:t>Micromegas</a:t>
            </a:r>
            <a:r>
              <a:rPr lang="en-US" sz="2000" dirty="0" smtClean="0"/>
              <a:t>-TPC at 10 bar [4]:</a:t>
            </a:r>
          </a:p>
          <a:p>
            <a:r>
              <a:rPr lang="en-US" sz="2000" dirty="0" smtClean="0"/>
              <a:t> - </a:t>
            </a:r>
            <a:r>
              <a:rPr lang="en-US" sz="2000" dirty="0"/>
              <a:t>E</a:t>
            </a:r>
            <a:r>
              <a:rPr lang="en-US" sz="2000" dirty="0" smtClean="0"/>
              <a:t>nergy resolutions  around </a:t>
            </a:r>
            <a:r>
              <a:rPr lang="en-US" sz="2000" b="1" dirty="0" smtClean="0"/>
              <a:t>3 %  at  </a:t>
            </a:r>
            <a:r>
              <a:rPr lang="es-ES_tradnl" sz="2000" dirty="0">
                <a:solidFill>
                  <a:schemeClr val="accent6">
                    <a:lumMod val="75000"/>
                  </a:schemeClr>
                </a:solidFill>
                <a:effectLst>
                  <a:outerShdw blurRad="38100" dist="38100" dir="2700000" algn="tl">
                    <a:srgbClr val="000000">
                      <a:alpha val="43137"/>
                    </a:srgbClr>
                  </a:outerShdw>
                </a:effectLst>
                <a:latin typeface="Bell MT" pitchFamily="18" charset="0"/>
              </a:rPr>
              <a:t>Q</a:t>
            </a:r>
            <a:r>
              <a:rPr lang="es-ES_tradnl" sz="2000" baseline="-25000" dirty="0">
                <a:solidFill>
                  <a:schemeClr val="accent6">
                    <a:lumMod val="75000"/>
                  </a:schemeClr>
                </a:solidFill>
                <a:effectLst>
                  <a:outerShdw blurRad="38100" dist="38100" dir="2700000" algn="tl">
                    <a:srgbClr val="000000">
                      <a:alpha val="43137"/>
                    </a:srgbClr>
                  </a:outerShdw>
                </a:effectLst>
                <a:latin typeface="Bell MT" pitchFamily="18" charset="0"/>
              </a:rPr>
              <a:t>ββ</a:t>
            </a:r>
            <a:r>
              <a:rPr lang="es-ES_tradnl" sz="2000" dirty="0">
                <a:solidFill>
                  <a:schemeClr val="accent6">
                    <a:lumMod val="75000"/>
                  </a:schemeClr>
                </a:solidFill>
                <a:effectLst>
                  <a:outerShdw blurRad="38100" dist="38100" dir="2700000" algn="tl">
                    <a:srgbClr val="000000">
                      <a:alpha val="43137"/>
                    </a:srgbClr>
                  </a:outerShdw>
                </a:effectLst>
                <a:latin typeface="Bell MT" pitchFamily="18" charset="0"/>
              </a:rPr>
              <a:t> (2457 </a:t>
            </a:r>
            <a:r>
              <a:rPr lang="es-ES_tradnl" sz="2000" dirty="0" err="1" smtClean="0">
                <a:solidFill>
                  <a:schemeClr val="accent6">
                    <a:lumMod val="75000"/>
                  </a:schemeClr>
                </a:solidFill>
                <a:effectLst>
                  <a:outerShdw blurRad="38100" dist="38100" dir="2700000" algn="tl">
                    <a:srgbClr val="000000">
                      <a:alpha val="43137"/>
                    </a:srgbClr>
                  </a:outerShdw>
                </a:effectLst>
                <a:latin typeface="Bell MT" pitchFamily="18" charset="0"/>
              </a:rPr>
              <a:t>kV</a:t>
            </a:r>
            <a:r>
              <a:rPr lang="es-ES_tradnl" sz="2000" dirty="0">
                <a:solidFill>
                  <a:schemeClr val="accent6">
                    <a:lumMod val="75000"/>
                  </a:schemeClr>
                </a:solidFill>
                <a:effectLst>
                  <a:outerShdw blurRad="38100" dist="38100" dir="2700000" algn="tl">
                    <a:srgbClr val="000000">
                      <a:alpha val="43137"/>
                    </a:srgbClr>
                  </a:outerShdw>
                </a:effectLst>
                <a:latin typeface="Bell MT" pitchFamily="18" charset="0"/>
              </a:rPr>
              <a:t>)</a:t>
            </a:r>
          </a:p>
          <a:p>
            <a:r>
              <a:rPr lang="en-US" sz="2000" dirty="0" smtClean="0"/>
              <a:t> - Gas gain above  </a:t>
            </a:r>
            <a:r>
              <a:rPr lang="en-US" sz="2000" b="1" dirty="0" smtClean="0"/>
              <a:t>10</a:t>
            </a:r>
            <a:r>
              <a:rPr lang="en-US" sz="2000" b="1" baseline="30000" dirty="0" smtClean="0"/>
              <a:t>2</a:t>
            </a:r>
            <a:r>
              <a:rPr lang="en-US" sz="2000" dirty="0" smtClean="0"/>
              <a:t>. </a:t>
            </a:r>
            <a:endParaRPr lang="en-US" sz="2000" dirty="0"/>
          </a:p>
        </p:txBody>
      </p:sp>
      <p:sp>
        <p:nvSpPr>
          <p:cNvPr id="18" name="17 CuadroTexto"/>
          <p:cNvSpPr txBox="1"/>
          <p:nvPr/>
        </p:nvSpPr>
        <p:spPr>
          <a:xfrm>
            <a:off x="107505" y="6021288"/>
            <a:ext cx="5832647" cy="707886"/>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sz="2000" dirty="0" smtClean="0"/>
              <a:t>The main interest was to improve this results:</a:t>
            </a:r>
          </a:p>
          <a:p>
            <a:r>
              <a:rPr lang="en-US" sz="2000" dirty="0" smtClean="0"/>
              <a:t>One possibility is to use an additive gas.  </a:t>
            </a:r>
          </a:p>
        </p:txBody>
      </p:sp>
      <p:sp>
        <p:nvSpPr>
          <p:cNvPr id="19" name="18 CuadroTexto"/>
          <p:cNvSpPr txBox="1"/>
          <p:nvPr/>
        </p:nvSpPr>
        <p:spPr>
          <a:xfrm>
            <a:off x="6156176" y="6175176"/>
            <a:ext cx="2952328" cy="40011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000" dirty="0" smtClean="0"/>
              <a:t>We explore this option</a:t>
            </a:r>
          </a:p>
        </p:txBody>
      </p:sp>
    </p:spTree>
    <p:custDataLst>
      <p:tags r:id="rId1"/>
    </p:custDataLst>
  </p:cSld>
  <p:clrMapOvr>
    <a:masterClrMapping/>
  </p:clrMapOvr>
  <p:transition advTm="1154"/>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0"/>
            <a:ext cx="4773514" cy="769441"/>
          </a:xfrm>
          <a:prstGeom prst="rect">
            <a:avLst/>
          </a:prstGeom>
        </p:spPr>
        <p:txBody>
          <a:bodyPr wrap="square">
            <a:spAutoFit/>
          </a:bodyPr>
          <a:lstStyle/>
          <a:p>
            <a:pPr fontAlgn="auto">
              <a:spcBef>
                <a:spcPts val="0"/>
              </a:spcBef>
              <a:spcAft>
                <a:spcPts val="0"/>
              </a:spcAft>
              <a:defRPr/>
            </a:pPr>
            <a:r>
              <a:rPr lang="en-US" sz="4400" dirty="0"/>
              <a:t>Introduction</a:t>
            </a:r>
            <a:endParaRPr lang="es-CO" sz="4400" dirty="0"/>
          </a:p>
        </p:txBody>
      </p:sp>
      <p:sp>
        <p:nvSpPr>
          <p:cNvPr id="5" name="4 Rectángulo"/>
          <p:cNvSpPr/>
          <p:nvPr/>
        </p:nvSpPr>
        <p:spPr>
          <a:xfrm>
            <a:off x="0" y="692696"/>
            <a:ext cx="7812360" cy="72008"/>
          </a:xfrm>
          <a:prstGeom prst="rect">
            <a:avLst/>
          </a:prstGeom>
          <a:effectLst>
            <a:glow rad="63500">
              <a:schemeClr val="accent1">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12 CuadroTexto"/>
          <p:cNvSpPr txBox="1"/>
          <p:nvPr/>
        </p:nvSpPr>
        <p:spPr>
          <a:xfrm>
            <a:off x="154409" y="1890698"/>
            <a:ext cx="3625503"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i="1" dirty="0"/>
              <a:t>G</a:t>
            </a:r>
            <a:r>
              <a:rPr lang="en-US" i="1" dirty="0" smtClean="0"/>
              <a:t>ood characteristics for rare events searches.  </a:t>
            </a:r>
          </a:p>
          <a:p>
            <a:pPr marL="342900" indent="-342900">
              <a:buFont typeface="+mj-lt"/>
              <a:buAutoNum type="arabicPeriod"/>
            </a:pPr>
            <a:r>
              <a:rPr lang="en-US" i="1" dirty="0" smtClean="0"/>
              <a:t>Low Radioactivity . </a:t>
            </a:r>
          </a:p>
          <a:p>
            <a:pPr marL="342900" indent="-342900">
              <a:buFont typeface="+mj-lt"/>
              <a:buAutoNum type="arabicPeriod"/>
            </a:pPr>
            <a:r>
              <a:rPr lang="en-US" i="1" dirty="0" smtClean="0"/>
              <a:t>Tracking Capability.</a:t>
            </a:r>
          </a:p>
          <a:p>
            <a:pPr marL="342900" indent="-342900">
              <a:buFont typeface="+mj-lt"/>
              <a:buAutoNum type="arabicPeriod"/>
            </a:pPr>
            <a:r>
              <a:rPr lang="en-US" i="1" dirty="0" smtClean="0"/>
              <a:t>Large areas of detector </a:t>
            </a:r>
          </a:p>
        </p:txBody>
      </p:sp>
      <p:sp>
        <p:nvSpPr>
          <p:cNvPr id="14" name="13 CuadroTexto"/>
          <p:cNvSpPr txBox="1"/>
          <p:nvPr/>
        </p:nvSpPr>
        <p:spPr>
          <a:xfrm>
            <a:off x="179512" y="1412776"/>
            <a:ext cx="1652167"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s-ES" dirty="0" err="1" smtClean="0"/>
              <a:t>Micromegas</a:t>
            </a:r>
            <a:r>
              <a:rPr lang="es-ES" dirty="0" smtClean="0"/>
              <a:t> </a:t>
            </a:r>
            <a:endParaRPr lang="en-US" dirty="0"/>
          </a:p>
        </p:txBody>
      </p:sp>
      <p:sp>
        <p:nvSpPr>
          <p:cNvPr id="17" name="16 CuadroTexto"/>
          <p:cNvSpPr txBox="1"/>
          <p:nvPr/>
        </p:nvSpPr>
        <p:spPr>
          <a:xfrm>
            <a:off x="1475656" y="3645024"/>
            <a:ext cx="6624736" cy="646331"/>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solidFill>
                  <a:schemeClr val="tx1"/>
                </a:solidFill>
              </a:rPr>
              <a:t>Motivated by this earlier works  a small TPC prototype has been used in order to do a systematic measurements at high pressure.</a:t>
            </a:r>
            <a:endParaRPr lang="en-US" dirty="0">
              <a:solidFill>
                <a:schemeClr val="tx1"/>
              </a:solidFill>
            </a:endParaRPr>
          </a:p>
        </p:txBody>
      </p:sp>
      <p:sp>
        <p:nvSpPr>
          <p:cNvPr id="18" name="17 CuadroTexto"/>
          <p:cNvSpPr txBox="1"/>
          <p:nvPr/>
        </p:nvSpPr>
        <p:spPr>
          <a:xfrm>
            <a:off x="3923928" y="1475492"/>
            <a:ext cx="309634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s-ES" dirty="0" smtClean="0"/>
              <a:t>Xe-</a:t>
            </a:r>
            <a:r>
              <a:rPr lang="es-ES" dirty="0" err="1" smtClean="0"/>
              <a:t>based</a:t>
            </a:r>
            <a:r>
              <a:rPr lang="es-ES" dirty="0" smtClean="0"/>
              <a:t> </a:t>
            </a:r>
            <a:r>
              <a:rPr lang="es-ES" dirty="0" err="1" smtClean="0"/>
              <a:t>Penning</a:t>
            </a:r>
            <a:r>
              <a:rPr lang="es-ES" dirty="0" smtClean="0"/>
              <a:t> Mixtures  </a:t>
            </a:r>
            <a:endParaRPr lang="en-US" dirty="0"/>
          </a:p>
        </p:txBody>
      </p:sp>
      <p:sp>
        <p:nvSpPr>
          <p:cNvPr id="19" name="18 CuadroTexto"/>
          <p:cNvSpPr txBox="1"/>
          <p:nvPr/>
        </p:nvSpPr>
        <p:spPr>
          <a:xfrm>
            <a:off x="3886966" y="1879664"/>
            <a:ext cx="5037872"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Remarkable improvements in gas gain and energy resolutions have been observed at low pressure.</a:t>
            </a:r>
          </a:p>
          <a:p>
            <a:r>
              <a:rPr lang="en-US" dirty="0" smtClean="0"/>
              <a:t>Specifically </a:t>
            </a:r>
            <a:r>
              <a:rPr lang="en-US" dirty="0" err="1" smtClean="0"/>
              <a:t>Xe</a:t>
            </a:r>
            <a:r>
              <a:rPr lang="en-US" dirty="0" smtClean="0"/>
              <a:t>-TMA  mixture have shown the strongest Penning effect measured up to now. </a:t>
            </a:r>
            <a:endParaRPr lang="en-US" dirty="0"/>
          </a:p>
        </p:txBody>
      </p:sp>
      <p:sp>
        <p:nvSpPr>
          <p:cNvPr id="12" name="11 CuadroTexto"/>
          <p:cNvSpPr txBox="1"/>
          <p:nvPr/>
        </p:nvSpPr>
        <p:spPr>
          <a:xfrm>
            <a:off x="1590406" y="836712"/>
            <a:ext cx="3557658"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dirty="0" smtClean="0"/>
              <a:t> Previous Experimental Results</a:t>
            </a:r>
            <a:endParaRPr lang="en-US" dirty="0"/>
          </a:p>
        </p:txBody>
      </p:sp>
      <p:sp>
        <p:nvSpPr>
          <p:cNvPr id="4" name="3 Flecha izquierda, derecha y arriba"/>
          <p:cNvSpPr/>
          <p:nvPr/>
        </p:nvSpPr>
        <p:spPr>
          <a:xfrm>
            <a:off x="2915816" y="1340768"/>
            <a:ext cx="864096" cy="450632"/>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24 CuadroTexto"/>
          <p:cNvSpPr txBox="1"/>
          <p:nvPr/>
        </p:nvSpPr>
        <p:spPr>
          <a:xfrm>
            <a:off x="5148064" y="4549905"/>
            <a:ext cx="2592287" cy="369332"/>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fontAlgn="auto">
              <a:spcBef>
                <a:spcPts val="0"/>
              </a:spcBef>
              <a:spcAft>
                <a:spcPts val="0"/>
              </a:spcAft>
              <a:defRPr/>
            </a:pPr>
            <a:r>
              <a:rPr lang="en-US" dirty="0">
                <a:solidFill>
                  <a:schemeClr val="accent1">
                    <a:lumMod val="75000"/>
                  </a:schemeClr>
                </a:solidFill>
                <a:latin typeface="Bell MT" pitchFamily="18" charset="0"/>
              </a:rPr>
              <a:t>       </a:t>
            </a:r>
            <a:r>
              <a:rPr lang="en-US" dirty="0" err="1" smtClean="0">
                <a:solidFill>
                  <a:schemeClr val="bg1"/>
                </a:solidFill>
                <a:latin typeface="Bell MT" pitchFamily="18" charset="0"/>
              </a:rPr>
              <a:t>Xe+TMA</a:t>
            </a:r>
            <a:r>
              <a:rPr lang="en-US" dirty="0" smtClean="0">
                <a:solidFill>
                  <a:schemeClr val="accent1">
                    <a:lumMod val="75000"/>
                  </a:schemeClr>
                </a:solidFill>
                <a:latin typeface="Bell MT" pitchFamily="18" charset="0"/>
              </a:rPr>
              <a:t> </a:t>
            </a:r>
            <a:r>
              <a:rPr lang="en-US" dirty="0">
                <a:solidFill>
                  <a:srgbClr val="FF0000"/>
                </a:solidFill>
                <a:latin typeface="Bell MT" pitchFamily="18" charset="0"/>
              </a:rPr>
              <a:t>mixture </a:t>
            </a:r>
          </a:p>
        </p:txBody>
      </p:sp>
      <p:sp>
        <p:nvSpPr>
          <p:cNvPr id="26" name="25 CuadroTexto"/>
          <p:cNvSpPr txBox="1"/>
          <p:nvPr/>
        </p:nvSpPr>
        <p:spPr>
          <a:xfrm>
            <a:off x="323528" y="4411406"/>
            <a:ext cx="4223506" cy="646331"/>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fontAlgn="auto">
              <a:spcBef>
                <a:spcPts val="0"/>
              </a:spcBef>
              <a:spcAft>
                <a:spcPts val="0"/>
              </a:spcAft>
              <a:defRPr/>
            </a:pPr>
            <a:r>
              <a:rPr lang="en-US" dirty="0">
                <a:solidFill>
                  <a:schemeClr val="bg1"/>
                </a:solidFill>
                <a:latin typeface="Bell MT" pitchFamily="18" charset="0"/>
              </a:rPr>
              <a:t>This </a:t>
            </a:r>
            <a:r>
              <a:rPr lang="en-US" dirty="0" smtClean="0">
                <a:solidFill>
                  <a:schemeClr val="bg1"/>
                </a:solidFill>
                <a:latin typeface="Bell MT" pitchFamily="18" charset="0"/>
              </a:rPr>
              <a:t>work shows  preliminary studies in a </a:t>
            </a:r>
          </a:p>
          <a:p>
            <a:pPr fontAlgn="auto">
              <a:spcBef>
                <a:spcPts val="0"/>
              </a:spcBef>
              <a:spcAft>
                <a:spcPts val="0"/>
              </a:spcAft>
              <a:defRPr/>
            </a:pPr>
            <a:r>
              <a:rPr lang="en-US" dirty="0" err="1" smtClean="0">
                <a:solidFill>
                  <a:schemeClr val="bg1"/>
                </a:solidFill>
                <a:latin typeface="Bell MT" pitchFamily="18" charset="0"/>
              </a:rPr>
              <a:t>Migromegas</a:t>
            </a:r>
            <a:r>
              <a:rPr lang="en-US" dirty="0" smtClean="0">
                <a:solidFill>
                  <a:schemeClr val="bg1"/>
                </a:solidFill>
                <a:latin typeface="Bell MT" pitchFamily="18" charset="0"/>
              </a:rPr>
              <a:t>  </a:t>
            </a:r>
            <a:r>
              <a:rPr lang="en-US" dirty="0">
                <a:solidFill>
                  <a:schemeClr val="bg1"/>
                </a:solidFill>
                <a:latin typeface="Bell MT" pitchFamily="18" charset="0"/>
              </a:rPr>
              <a:t>HP TPC</a:t>
            </a:r>
            <a:r>
              <a:rPr lang="en-US" dirty="0" smtClean="0">
                <a:solidFill>
                  <a:schemeClr val="bg1"/>
                </a:solidFill>
                <a:latin typeface="Bell MT" pitchFamily="18" charset="0"/>
              </a:rPr>
              <a:t>.   </a:t>
            </a:r>
            <a:endParaRPr lang="en-US" dirty="0">
              <a:solidFill>
                <a:schemeClr val="bg1"/>
              </a:solidFill>
              <a:latin typeface="Bell MT" pitchFamily="18" charset="0"/>
            </a:endParaRPr>
          </a:p>
        </p:txBody>
      </p:sp>
      <p:sp>
        <p:nvSpPr>
          <p:cNvPr id="27" name="26 CuadroTexto"/>
          <p:cNvSpPr txBox="1"/>
          <p:nvPr/>
        </p:nvSpPr>
        <p:spPr>
          <a:xfrm>
            <a:off x="179512" y="5157192"/>
            <a:ext cx="8807052" cy="1323439"/>
          </a:xfrm>
          <a:prstGeom prst="rect">
            <a:avLst/>
          </a:prstGeom>
          <a:effectLst>
            <a:innerShdw blurRad="63500" dist="50800" dir="16200000">
              <a:prstClr val="black">
                <a:alpha val="50000"/>
              </a:prstClr>
            </a:inn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just" fontAlgn="auto">
              <a:spcBef>
                <a:spcPts val="0"/>
              </a:spcBef>
              <a:spcAft>
                <a:spcPts val="0"/>
              </a:spcAft>
              <a:defRPr/>
            </a:pPr>
            <a:r>
              <a:rPr lang="en-US" sz="2000" b="1" dirty="0" smtClean="0">
                <a:solidFill>
                  <a:schemeClr val="accent1">
                    <a:lumMod val="75000"/>
                  </a:schemeClr>
                </a:solidFill>
                <a:latin typeface="Calisto MT" pitchFamily="18" charset="0"/>
              </a:rPr>
              <a:t>Experimental measurements consisted of two parts</a:t>
            </a:r>
            <a:r>
              <a:rPr lang="en-US" sz="2000" dirty="0" smtClean="0">
                <a:solidFill>
                  <a:schemeClr val="accent1">
                    <a:lumMod val="75000"/>
                  </a:schemeClr>
                </a:solidFill>
                <a:latin typeface="Calisto MT" pitchFamily="18" charset="0"/>
              </a:rPr>
              <a:t>:</a:t>
            </a:r>
          </a:p>
          <a:p>
            <a:pPr marL="457200" indent="-457200" algn="just" fontAlgn="auto">
              <a:spcBef>
                <a:spcPts val="0"/>
              </a:spcBef>
              <a:spcAft>
                <a:spcPts val="0"/>
              </a:spcAft>
              <a:buFont typeface="+mj-lt"/>
              <a:buAutoNum type="arabicPeriod"/>
              <a:defRPr/>
            </a:pPr>
            <a:r>
              <a:rPr lang="en-US" sz="2000" dirty="0" smtClean="0">
                <a:solidFill>
                  <a:schemeClr val="accent1">
                    <a:lumMod val="75000"/>
                  </a:schemeClr>
                </a:solidFill>
                <a:latin typeface="Calisto MT" pitchFamily="18" charset="0"/>
              </a:rPr>
              <a:t>Optimum fraction was determined  at 1, 5 and 8 bar.</a:t>
            </a:r>
          </a:p>
          <a:p>
            <a:pPr marL="457200" indent="-457200" algn="just" fontAlgn="auto">
              <a:spcBef>
                <a:spcPts val="0"/>
              </a:spcBef>
              <a:spcAft>
                <a:spcPts val="0"/>
              </a:spcAft>
              <a:buFont typeface="+mj-lt"/>
              <a:buAutoNum type="arabicPeriod"/>
              <a:defRPr/>
            </a:pPr>
            <a:r>
              <a:rPr lang="en-US" sz="2000" dirty="0" smtClean="0">
                <a:solidFill>
                  <a:schemeClr val="tx2"/>
                </a:solidFill>
                <a:latin typeface="Calisto MT" pitchFamily="18" charset="0"/>
              </a:rPr>
              <a:t>Systematic </a:t>
            </a:r>
            <a:r>
              <a:rPr lang="en-US" sz="2000" dirty="0">
                <a:solidFill>
                  <a:schemeClr val="tx2"/>
                </a:solidFill>
                <a:latin typeface="Calisto MT" pitchFamily="18" charset="0"/>
              </a:rPr>
              <a:t>measurements of gas gain and energy </a:t>
            </a:r>
            <a:r>
              <a:rPr lang="en-US" sz="2000" dirty="0" smtClean="0">
                <a:solidFill>
                  <a:schemeClr val="tx2"/>
                </a:solidFill>
                <a:latin typeface="Calisto MT" pitchFamily="18" charset="0"/>
              </a:rPr>
              <a:t>resolutions were </a:t>
            </a:r>
            <a:r>
              <a:rPr lang="en-US" sz="2000" dirty="0">
                <a:solidFill>
                  <a:schemeClr val="tx2"/>
                </a:solidFill>
                <a:latin typeface="Calisto MT" pitchFamily="18" charset="0"/>
              </a:rPr>
              <a:t>realized</a:t>
            </a:r>
          </a:p>
          <a:p>
            <a:pPr algn="just" fontAlgn="auto">
              <a:spcBef>
                <a:spcPts val="0"/>
              </a:spcBef>
              <a:spcAft>
                <a:spcPts val="0"/>
              </a:spcAft>
              <a:defRPr/>
            </a:pPr>
            <a:r>
              <a:rPr lang="en-US" sz="2000" dirty="0" smtClean="0">
                <a:solidFill>
                  <a:schemeClr val="tx2"/>
                </a:solidFill>
                <a:latin typeface="Calisto MT" pitchFamily="18" charset="0"/>
              </a:rPr>
              <a:t>with a </a:t>
            </a:r>
            <a:r>
              <a:rPr lang="en-US" sz="2000" dirty="0" err="1" smtClean="0">
                <a:solidFill>
                  <a:schemeClr val="tx2"/>
                </a:solidFill>
                <a:latin typeface="Calisto MT" pitchFamily="18" charset="0"/>
              </a:rPr>
              <a:t>Xe+TMA</a:t>
            </a:r>
            <a:r>
              <a:rPr lang="en-US" sz="2000" dirty="0" smtClean="0">
                <a:solidFill>
                  <a:schemeClr val="tx2"/>
                </a:solidFill>
                <a:latin typeface="Calisto MT" pitchFamily="18" charset="0"/>
              </a:rPr>
              <a:t> optimum Penning mixtures for pressures between 1 and 10 bar</a:t>
            </a:r>
          </a:p>
        </p:txBody>
      </p:sp>
    </p:spTree>
    <p:custDataLst>
      <p:tags r:id="rId1"/>
    </p:custDataLst>
    <p:extLst>
      <p:ext uri="{BB962C8B-B14F-4D97-AF65-F5344CB8AC3E}">
        <p14:creationId xmlns:p14="http://schemas.microsoft.com/office/powerpoint/2010/main" val="2130719317"/>
      </p:ext>
    </p:extLst>
  </p:cSld>
  <p:clrMapOvr>
    <a:masterClrMapping/>
  </p:clrMapOvr>
  <p:transition advTm="115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down)">
                                      <p:cBhvr>
                                        <p:cTn id="1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CuadroTexto"/>
          <p:cNvSpPr txBox="1"/>
          <p:nvPr/>
        </p:nvSpPr>
        <p:spPr>
          <a:xfrm>
            <a:off x="107950" y="692696"/>
            <a:ext cx="3671962" cy="584775"/>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a:spAutoFit/>
          </a:bodyPr>
          <a:lstStyle/>
          <a:p>
            <a:pPr fontAlgn="auto">
              <a:spcBef>
                <a:spcPts val="0"/>
              </a:spcBef>
              <a:spcAft>
                <a:spcPts val="0"/>
              </a:spcAft>
              <a:defRPr/>
            </a:pPr>
            <a:r>
              <a:rPr lang="es-ES" sz="3200" b="1" dirty="0" err="1" smtClean="0">
                <a:solidFill>
                  <a:schemeClr val="tx1"/>
                </a:solidFill>
                <a:latin typeface="Bell MT" pitchFamily="18" charset="0"/>
              </a:rPr>
              <a:t>Penning</a:t>
            </a:r>
            <a:r>
              <a:rPr lang="es-ES" sz="3200" b="1" dirty="0" smtClean="0">
                <a:solidFill>
                  <a:schemeClr val="tx1"/>
                </a:solidFill>
                <a:latin typeface="Bell MT" pitchFamily="18" charset="0"/>
              </a:rPr>
              <a:t> Mixture</a:t>
            </a:r>
            <a:endParaRPr lang="en-US" sz="3200" b="1" dirty="0">
              <a:solidFill>
                <a:schemeClr val="tx1"/>
              </a:solidFill>
              <a:latin typeface="Bell MT" pitchFamily="18" charset="0"/>
            </a:endParaRPr>
          </a:p>
        </p:txBody>
      </p:sp>
      <p:sp>
        <p:nvSpPr>
          <p:cNvPr id="12" name="11 CuadroTexto"/>
          <p:cNvSpPr txBox="1"/>
          <p:nvPr/>
        </p:nvSpPr>
        <p:spPr>
          <a:xfrm>
            <a:off x="107744" y="1283276"/>
            <a:ext cx="8771751" cy="156966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fontAlgn="auto">
              <a:spcBef>
                <a:spcPts val="0"/>
              </a:spcBef>
              <a:spcAft>
                <a:spcPts val="0"/>
              </a:spcAft>
              <a:defRPr/>
            </a:pPr>
            <a:r>
              <a:rPr lang="en-US" sz="2400" dirty="0">
                <a:solidFill>
                  <a:schemeClr val="tx1"/>
                </a:solidFill>
                <a:effectLst>
                  <a:outerShdw blurRad="38100" dist="38100" dir="2700000" algn="tl">
                    <a:srgbClr val="000000">
                      <a:alpha val="43137"/>
                    </a:srgbClr>
                  </a:outerShdw>
                </a:effectLst>
                <a:latin typeface="Bell MT" pitchFamily="18" charset="0"/>
              </a:rPr>
              <a:t>Penning Mixture</a:t>
            </a:r>
            <a:r>
              <a:rPr lang="en-US" sz="2400" dirty="0">
                <a:solidFill>
                  <a:schemeClr val="tx1"/>
                </a:solidFill>
                <a:latin typeface="Bell MT" pitchFamily="18" charset="0"/>
              </a:rPr>
              <a:t>: Mixture formed  </a:t>
            </a:r>
            <a:r>
              <a:rPr lang="en-US" sz="2400" dirty="0" smtClean="0">
                <a:solidFill>
                  <a:schemeClr val="tx1"/>
                </a:solidFill>
                <a:latin typeface="Bell MT" pitchFamily="18" charset="0"/>
              </a:rPr>
              <a:t>by</a:t>
            </a:r>
          </a:p>
          <a:p>
            <a:pPr algn="ctr" fontAlgn="auto">
              <a:spcBef>
                <a:spcPts val="0"/>
              </a:spcBef>
              <a:spcAft>
                <a:spcPts val="0"/>
              </a:spcAft>
              <a:defRPr/>
            </a:pPr>
            <a:r>
              <a:rPr lang="en-US" sz="2400" dirty="0" smtClean="0">
                <a:solidFill>
                  <a:schemeClr val="tx1"/>
                </a:solidFill>
                <a:latin typeface="Bell MT" pitchFamily="18" charset="0"/>
              </a:rPr>
              <a:t> </a:t>
            </a:r>
            <a:r>
              <a:rPr lang="en-US" sz="2400" dirty="0">
                <a:solidFill>
                  <a:srgbClr val="FF0000"/>
                </a:solidFill>
                <a:latin typeface="Bell MT" pitchFamily="18" charset="0"/>
              </a:rPr>
              <a:t>Inert </a:t>
            </a:r>
            <a:r>
              <a:rPr lang="en-US" sz="2400" dirty="0" smtClean="0">
                <a:solidFill>
                  <a:srgbClr val="FF0000"/>
                </a:solidFill>
                <a:latin typeface="Bell MT" pitchFamily="18" charset="0"/>
              </a:rPr>
              <a:t>Gas + Molecular Gas  </a:t>
            </a:r>
          </a:p>
          <a:p>
            <a:pPr algn="just" fontAlgn="auto">
              <a:spcBef>
                <a:spcPts val="0"/>
              </a:spcBef>
              <a:spcAft>
                <a:spcPts val="0"/>
              </a:spcAft>
              <a:defRPr/>
            </a:pPr>
            <a:r>
              <a:rPr lang="en-US" sz="2400" dirty="0" smtClean="0">
                <a:solidFill>
                  <a:schemeClr val="tx1"/>
                </a:solidFill>
                <a:latin typeface="Bell MT" pitchFamily="18" charset="0"/>
              </a:rPr>
              <a:t>The </a:t>
            </a:r>
            <a:r>
              <a:rPr lang="en-US" sz="2400" dirty="0">
                <a:solidFill>
                  <a:schemeClr val="tx1"/>
                </a:solidFill>
                <a:latin typeface="Bell MT" pitchFamily="18" charset="0"/>
              </a:rPr>
              <a:t>i</a:t>
            </a:r>
            <a:r>
              <a:rPr lang="en-US" sz="2400" dirty="0" smtClean="0">
                <a:solidFill>
                  <a:schemeClr val="tx1"/>
                </a:solidFill>
                <a:latin typeface="Bell MT" pitchFamily="18" charset="0"/>
              </a:rPr>
              <a:t>onization </a:t>
            </a:r>
            <a:r>
              <a:rPr lang="en-US" sz="2400" dirty="0">
                <a:solidFill>
                  <a:schemeClr val="tx1"/>
                </a:solidFill>
                <a:latin typeface="Bell MT" pitchFamily="18" charset="0"/>
              </a:rPr>
              <a:t>potential </a:t>
            </a:r>
            <a:r>
              <a:rPr lang="en-US" sz="2400" dirty="0" smtClean="0">
                <a:solidFill>
                  <a:schemeClr val="tx1"/>
                </a:solidFill>
                <a:latin typeface="Bell MT" pitchFamily="18" charset="0"/>
              </a:rPr>
              <a:t>of additive gas must be lower </a:t>
            </a:r>
            <a:r>
              <a:rPr lang="en-US" sz="2400" dirty="0">
                <a:solidFill>
                  <a:schemeClr val="tx1"/>
                </a:solidFill>
                <a:latin typeface="Bell MT" pitchFamily="18" charset="0"/>
              </a:rPr>
              <a:t>and closer </a:t>
            </a:r>
            <a:r>
              <a:rPr lang="en-US" sz="2400" dirty="0" smtClean="0">
                <a:solidFill>
                  <a:schemeClr val="tx1"/>
                </a:solidFill>
                <a:latin typeface="Bell MT" pitchFamily="18" charset="0"/>
              </a:rPr>
              <a:t>to the first metastable level of the primary gas. </a:t>
            </a:r>
            <a:endParaRPr lang="en-US" sz="2400" dirty="0">
              <a:solidFill>
                <a:schemeClr val="tx1"/>
              </a:solidFill>
              <a:latin typeface="Bell MT" pitchFamily="18" charset="0"/>
            </a:endParaRPr>
          </a:p>
        </p:txBody>
      </p:sp>
      <p:sp>
        <p:nvSpPr>
          <p:cNvPr id="19" name="18 CuadroTexto"/>
          <p:cNvSpPr txBox="1"/>
          <p:nvPr/>
        </p:nvSpPr>
        <p:spPr>
          <a:xfrm>
            <a:off x="99170" y="2897649"/>
            <a:ext cx="3680741" cy="1631216"/>
          </a:xfrm>
          <a:prstGeom prst="rect">
            <a:avLst/>
          </a:prstGeom>
          <a:solidFill>
            <a:schemeClr val="bg1"/>
          </a:solidFill>
          <a:ln>
            <a:solidFill>
              <a:schemeClr val="bg1"/>
            </a:solidFill>
          </a:ln>
          <a:effectLst/>
        </p:spPr>
        <p:style>
          <a:lnRef idx="1">
            <a:schemeClr val="accent2"/>
          </a:lnRef>
          <a:fillRef idx="2">
            <a:schemeClr val="accent2"/>
          </a:fillRef>
          <a:effectRef idx="1">
            <a:schemeClr val="accent2"/>
          </a:effectRef>
          <a:fontRef idx="minor">
            <a:schemeClr val="dk1"/>
          </a:fontRef>
        </p:style>
        <p:txBody>
          <a:bodyPr wrap="square">
            <a:spAutoFit/>
          </a:bodyPr>
          <a:lstStyle/>
          <a:p>
            <a:pPr algn="just" fontAlgn="auto">
              <a:spcBef>
                <a:spcPts val="0"/>
              </a:spcBef>
              <a:spcAft>
                <a:spcPts val="0"/>
              </a:spcAft>
              <a:defRPr/>
            </a:pPr>
            <a:r>
              <a:rPr lang="en-US" sz="2000" dirty="0">
                <a:solidFill>
                  <a:schemeClr val="accent5">
                    <a:lumMod val="50000"/>
                  </a:schemeClr>
                </a:solidFill>
                <a:effectLst>
                  <a:outerShdw blurRad="38100" dist="38100" dir="2700000" algn="tl">
                    <a:srgbClr val="000000">
                      <a:alpha val="43137"/>
                    </a:srgbClr>
                  </a:outerShdw>
                </a:effectLst>
                <a:latin typeface="Bell MT" pitchFamily="18" charset="0"/>
              </a:rPr>
              <a:t>Penning Effect</a:t>
            </a:r>
            <a:r>
              <a:rPr lang="en-US" sz="2000" dirty="0">
                <a:solidFill>
                  <a:schemeClr val="accent5">
                    <a:lumMod val="50000"/>
                  </a:schemeClr>
                </a:solidFill>
                <a:latin typeface="Bell MT" pitchFamily="18" charset="0"/>
              </a:rPr>
              <a:t>: </a:t>
            </a:r>
            <a:r>
              <a:rPr lang="en-US" sz="2000" dirty="0" smtClean="0">
                <a:solidFill>
                  <a:schemeClr val="accent5">
                    <a:lumMod val="50000"/>
                  </a:schemeClr>
                </a:solidFill>
                <a:latin typeface="Bell MT" pitchFamily="18" charset="0"/>
              </a:rPr>
              <a:t>The excitation energy  of the primary  gas is </a:t>
            </a:r>
            <a:r>
              <a:rPr lang="en-US" sz="2000" dirty="0">
                <a:solidFill>
                  <a:schemeClr val="accent5">
                    <a:lumMod val="50000"/>
                  </a:schemeClr>
                </a:solidFill>
                <a:latin typeface="Bell MT" pitchFamily="18" charset="0"/>
              </a:rPr>
              <a:t>transferred to </a:t>
            </a:r>
            <a:r>
              <a:rPr lang="en-US" sz="2000" dirty="0" smtClean="0">
                <a:solidFill>
                  <a:schemeClr val="accent5">
                    <a:lumMod val="50000"/>
                  </a:schemeClr>
                </a:solidFill>
                <a:latin typeface="Bell MT" pitchFamily="18" charset="0"/>
              </a:rPr>
              <a:t>additive gas </a:t>
            </a:r>
            <a:r>
              <a:rPr lang="en-US" sz="2000" dirty="0">
                <a:solidFill>
                  <a:schemeClr val="accent5">
                    <a:lumMod val="50000"/>
                  </a:schemeClr>
                </a:solidFill>
                <a:latin typeface="Bell MT" pitchFamily="18" charset="0"/>
              </a:rPr>
              <a:t>by </a:t>
            </a:r>
            <a:r>
              <a:rPr lang="en-US" sz="2000" dirty="0" smtClean="0">
                <a:solidFill>
                  <a:schemeClr val="accent5">
                    <a:lumMod val="50000"/>
                  </a:schemeClr>
                </a:solidFill>
                <a:latin typeface="Bell MT" pitchFamily="18" charset="0"/>
              </a:rPr>
              <a:t>collisions then an increase in ionization is yield.</a:t>
            </a:r>
            <a:endParaRPr lang="en-US" sz="2000" dirty="0">
              <a:solidFill>
                <a:schemeClr val="accent5">
                  <a:lumMod val="50000"/>
                </a:schemeClr>
              </a:solidFill>
              <a:latin typeface="Bell MT" pitchFamily="18" charset="0"/>
            </a:endParaRPr>
          </a:p>
        </p:txBody>
      </p:sp>
      <p:sp>
        <p:nvSpPr>
          <p:cNvPr id="15" name="14 CuadroTexto"/>
          <p:cNvSpPr txBox="1"/>
          <p:nvPr/>
        </p:nvSpPr>
        <p:spPr>
          <a:xfrm>
            <a:off x="191444" y="4653136"/>
            <a:ext cx="7836940" cy="1077218"/>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just" fontAlgn="auto">
              <a:spcBef>
                <a:spcPts val="0"/>
              </a:spcBef>
              <a:spcAft>
                <a:spcPts val="0"/>
              </a:spcAft>
              <a:defRPr/>
            </a:pPr>
            <a:r>
              <a:rPr lang="en-US" sz="2400" dirty="0" err="1">
                <a:solidFill>
                  <a:schemeClr val="bg1"/>
                </a:solidFill>
                <a:latin typeface="Bell MT" pitchFamily="18" charset="0"/>
              </a:rPr>
              <a:t>Xe+TMA</a:t>
            </a:r>
            <a:r>
              <a:rPr lang="en-US" sz="2400" dirty="0">
                <a:solidFill>
                  <a:schemeClr val="bg1"/>
                </a:solidFill>
                <a:latin typeface="Bell MT" pitchFamily="18" charset="0"/>
              </a:rPr>
              <a:t> </a:t>
            </a:r>
            <a:r>
              <a:rPr lang="en-US" sz="2400" dirty="0" smtClean="0">
                <a:solidFill>
                  <a:schemeClr val="bg1"/>
                </a:solidFill>
                <a:latin typeface="Bell MT" pitchFamily="18" charset="0"/>
              </a:rPr>
              <a:t>mixture have shown the  strongest Penning effect</a:t>
            </a:r>
            <a:endParaRPr lang="en-US" sz="2400" dirty="0">
              <a:solidFill>
                <a:schemeClr val="bg1"/>
              </a:solidFill>
              <a:latin typeface="Bell MT" pitchFamily="18" charset="0"/>
            </a:endParaRPr>
          </a:p>
          <a:p>
            <a:pPr algn="just" fontAlgn="auto">
              <a:spcBef>
                <a:spcPts val="0"/>
              </a:spcBef>
              <a:spcAft>
                <a:spcPts val="0"/>
              </a:spcAft>
              <a:defRPr/>
            </a:pPr>
            <a:r>
              <a:rPr lang="en-US" sz="2400" dirty="0" smtClean="0">
                <a:solidFill>
                  <a:schemeClr val="bg1"/>
                </a:solidFill>
                <a:latin typeface="Bell MT" pitchFamily="18" charset="0"/>
              </a:rPr>
              <a:t> (see </a:t>
            </a:r>
            <a:r>
              <a:rPr lang="en-US" sz="2400" dirty="0">
                <a:solidFill>
                  <a:schemeClr val="bg1"/>
                </a:solidFill>
                <a:latin typeface="Bell MT" pitchFamily="18" charset="0"/>
              </a:rPr>
              <a:t>reference [3]) </a:t>
            </a:r>
            <a:endParaRPr lang="en-US" sz="2400" dirty="0" smtClean="0">
              <a:solidFill>
                <a:schemeClr val="bg1"/>
              </a:solidFill>
              <a:latin typeface="Bell MT" pitchFamily="18" charset="0"/>
            </a:endParaRPr>
          </a:p>
          <a:p>
            <a:pPr algn="just" fontAlgn="auto">
              <a:spcBef>
                <a:spcPts val="0"/>
              </a:spcBef>
              <a:spcAft>
                <a:spcPts val="0"/>
              </a:spcAft>
              <a:defRPr/>
            </a:pPr>
            <a:r>
              <a:rPr lang="en-US" sz="1600" dirty="0" smtClean="0">
                <a:solidFill>
                  <a:schemeClr val="accent1">
                    <a:lumMod val="75000"/>
                  </a:schemeClr>
                </a:solidFill>
                <a:latin typeface="Bell MT" pitchFamily="18" charset="0"/>
              </a:rPr>
              <a:t>. </a:t>
            </a:r>
            <a:endParaRPr lang="en-US" sz="1600" dirty="0">
              <a:solidFill>
                <a:schemeClr val="accent1">
                  <a:lumMod val="75000"/>
                </a:schemeClr>
              </a:solidFill>
              <a:latin typeface="Bell MT" pitchFamily="18" charset="0"/>
            </a:endParaRPr>
          </a:p>
        </p:txBody>
      </p:sp>
      <p:grpSp>
        <p:nvGrpSpPr>
          <p:cNvPr id="34" name="33 Grupo"/>
          <p:cNvGrpSpPr/>
          <p:nvPr/>
        </p:nvGrpSpPr>
        <p:grpSpPr>
          <a:xfrm>
            <a:off x="3247397" y="5706573"/>
            <a:ext cx="5382969" cy="962787"/>
            <a:chOff x="3797543" y="1412776"/>
            <a:chExt cx="5382969" cy="962787"/>
          </a:xfrm>
        </p:grpSpPr>
        <p:grpSp>
          <p:nvGrpSpPr>
            <p:cNvPr id="13" name="12 Grupo"/>
            <p:cNvGrpSpPr/>
            <p:nvPr/>
          </p:nvGrpSpPr>
          <p:grpSpPr>
            <a:xfrm>
              <a:off x="5622218" y="1815758"/>
              <a:ext cx="1254038" cy="449501"/>
              <a:chOff x="4788024" y="1628800"/>
              <a:chExt cx="1254038" cy="449501"/>
            </a:xfrm>
          </p:grpSpPr>
          <p:cxnSp>
            <p:nvCxnSpPr>
              <p:cNvPr id="5" name="4 Conector recto"/>
              <p:cNvCxnSpPr/>
              <p:nvPr/>
            </p:nvCxnSpPr>
            <p:spPr>
              <a:xfrm>
                <a:off x="4788024" y="1628800"/>
                <a:ext cx="959842" cy="9901"/>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23" name="22 Conector recto"/>
              <p:cNvCxnSpPr/>
              <p:nvPr/>
            </p:nvCxnSpPr>
            <p:spPr>
              <a:xfrm flipV="1">
                <a:off x="4788024" y="1978967"/>
                <a:ext cx="905356" cy="9873"/>
              </a:xfrm>
              <a:prstGeom prst="line">
                <a:avLst/>
              </a:prstGeom>
              <a:ln/>
            </p:spPr>
            <p:style>
              <a:lnRef idx="2">
                <a:schemeClr val="dk1"/>
              </a:lnRef>
              <a:fillRef idx="0">
                <a:schemeClr val="dk1"/>
              </a:fillRef>
              <a:effectRef idx="1">
                <a:schemeClr val="dk1"/>
              </a:effectRef>
              <a:fontRef idx="minor">
                <a:schemeClr val="tx1"/>
              </a:fontRef>
            </p:style>
          </p:cxnSp>
          <p:cxnSp>
            <p:nvCxnSpPr>
              <p:cNvPr id="10" name="9 Conector recto de flecha"/>
              <p:cNvCxnSpPr/>
              <p:nvPr/>
            </p:nvCxnSpPr>
            <p:spPr>
              <a:xfrm>
                <a:off x="5747866" y="1939494"/>
                <a:ext cx="294196" cy="13880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1" name="10 CuadroTexto"/>
            <p:cNvSpPr txBox="1"/>
            <p:nvPr/>
          </p:nvSpPr>
          <p:spPr>
            <a:xfrm>
              <a:off x="5747742" y="1412776"/>
              <a:ext cx="1128514" cy="369332"/>
            </a:xfrm>
            <a:prstGeom prst="rect">
              <a:avLst/>
            </a:prstGeom>
            <a:noFill/>
          </p:spPr>
          <p:txBody>
            <a:bodyPr wrap="square" rtlCol="0">
              <a:spAutoFit/>
            </a:bodyPr>
            <a:lstStyle/>
            <a:p>
              <a:r>
                <a:rPr lang="es-ES" dirty="0" smtClean="0">
                  <a:solidFill>
                    <a:schemeClr val="accent6">
                      <a:lumMod val="75000"/>
                    </a:schemeClr>
                  </a:solidFill>
                </a:rPr>
                <a:t>Xe</a:t>
              </a:r>
              <a:endParaRPr lang="es-ES" dirty="0">
                <a:solidFill>
                  <a:schemeClr val="accent6">
                    <a:lumMod val="75000"/>
                  </a:schemeClr>
                </a:solidFill>
              </a:endParaRPr>
            </a:p>
          </p:txBody>
        </p:sp>
        <p:sp>
          <p:nvSpPr>
            <p:cNvPr id="24" name="23 CuadroTexto"/>
            <p:cNvSpPr txBox="1"/>
            <p:nvPr/>
          </p:nvSpPr>
          <p:spPr>
            <a:xfrm>
              <a:off x="6809390" y="1825659"/>
              <a:ext cx="1128514" cy="369332"/>
            </a:xfrm>
            <a:prstGeom prst="rect">
              <a:avLst/>
            </a:prstGeom>
            <a:noFill/>
          </p:spPr>
          <p:txBody>
            <a:bodyPr wrap="square" rtlCol="0">
              <a:spAutoFit/>
            </a:bodyPr>
            <a:lstStyle/>
            <a:p>
              <a:r>
                <a:rPr lang="es-ES" dirty="0" smtClean="0">
                  <a:solidFill>
                    <a:schemeClr val="accent6">
                      <a:lumMod val="75000"/>
                    </a:schemeClr>
                  </a:solidFill>
                </a:rPr>
                <a:t>TMA</a:t>
              </a:r>
              <a:endParaRPr lang="es-ES" dirty="0">
                <a:solidFill>
                  <a:schemeClr val="accent6">
                    <a:lumMod val="75000"/>
                  </a:schemeClr>
                </a:solidFill>
              </a:endParaRPr>
            </a:p>
          </p:txBody>
        </p:sp>
        <p:sp>
          <p:nvSpPr>
            <p:cNvPr id="14" name="13 CuadroTexto"/>
            <p:cNvSpPr txBox="1"/>
            <p:nvPr/>
          </p:nvSpPr>
          <p:spPr>
            <a:xfrm>
              <a:off x="3831986" y="1597442"/>
              <a:ext cx="2019182" cy="369332"/>
            </a:xfrm>
            <a:prstGeom prst="rect">
              <a:avLst/>
            </a:prstGeom>
            <a:noFill/>
          </p:spPr>
          <p:txBody>
            <a:bodyPr wrap="square" rtlCol="0">
              <a:spAutoFit/>
            </a:bodyPr>
            <a:lstStyle/>
            <a:p>
              <a:r>
                <a:rPr lang="es-ES" dirty="0" smtClean="0"/>
                <a:t>ION= 12.1 eV</a:t>
              </a:r>
              <a:endParaRPr lang="es-ES" dirty="0"/>
            </a:p>
          </p:txBody>
        </p:sp>
        <p:sp>
          <p:nvSpPr>
            <p:cNvPr id="26" name="25 CuadroTexto"/>
            <p:cNvSpPr txBox="1"/>
            <p:nvPr/>
          </p:nvSpPr>
          <p:spPr>
            <a:xfrm>
              <a:off x="3797543" y="2021909"/>
              <a:ext cx="1812329" cy="307777"/>
            </a:xfrm>
            <a:prstGeom prst="rect">
              <a:avLst/>
            </a:prstGeom>
            <a:noFill/>
          </p:spPr>
          <p:txBody>
            <a:bodyPr wrap="square" rtlCol="0">
              <a:spAutoFit/>
            </a:bodyPr>
            <a:lstStyle/>
            <a:p>
              <a:r>
                <a:rPr lang="es-ES" sz="1400" dirty="0" smtClean="0"/>
                <a:t>1 M. LEVEL= 8.4 eV</a:t>
              </a:r>
              <a:endParaRPr lang="es-ES" sz="1400" dirty="0"/>
            </a:p>
          </p:txBody>
        </p:sp>
        <p:sp>
          <p:nvSpPr>
            <p:cNvPr id="27" name="26 CuadroTexto"/>
            <p:cNvSpPr txBox="1"/>
            <p:nvPr/>
          </p:nvSpPr>
          <p:spPr>
            <a:xfrm>
              <a:off x="7596336" y="2067786"/>
              <a:ext cx="1584176" cy="307777"/>
            </a:xfrm>
            <a:prstGeom prst="rect">
              <a:avLst/>
            </a:prstGeom>
            <a:noFill/>
          </p:spPr>
          <p:txBody>
            <a:bodyPr wrap="square" rtlCol="0">
              <a:spAutoFit/>
            </a:bodyPr>
            <a:lstStyle/>
            <a:p>
              <a:r>
                <a:rPr lang="es-ES" sz="1400" dirty="0" smtClean="0"/>
                <a:t>ION = 8.32 eV</a:t>
              </a:r>
              <a:endParaRPr lang="es-ES" sz="1400" dirty="0"/>
            </a:p>
          </p:txBody>
        </p:sp>
        <p:cxnSp>
          <p:nvCxnSpPr>
            <p:cNvPr id="32" name="31 Conector recto"/>
            <p:cNvCxnSpPr/>
            <p:nvPr/>
          </p:nvCxnSpPr>
          <p:spPr>
            <a:xfrm>
              <a:off x="6876256" y="2265259"/>
              <a:ext cx="720080" cy="11613"/>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grpSp>
      <p:sp>
        <p:nvSpPr>
          <p:cNvPr id="2" name="1 Rectángulo"/>
          <p:cNvSpPr/>
          <p:nvPr/>
        </p:nvSpPr>
        <p:spPr>
          <a:xfrm>
            <a:off x="0" y="692696"/>
            <a:ext cx="8172400" cy="72008"/>
          </a:xfrm>
          <a:prstGeom prst="rect">
            <a:avLst/>
          </a:prstGeom>
          <a:effectLst>
            <a:innerShdw blurRad="63500" dist="50800" dir="13500000">
              <a:prstClr val="black">
                <a:alpha val="50000"/>
              </a:prstClr>
            </a:inn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 name="2 Rectángulo"/>
          <p:cNvSpPr/>
          <p:nvPr/>
        </p:nvSpPr>
        <p:spPr>
          <a:xfrm>
            <a:off x="36528" y="58009"/>
            <a:ext cx="2595582" cy="646331"/>
          </a:xfrm>
          <a:prstGeom prst="rect">
            <a:avLst/>
          </a:prstGeom>
        </p:spPr>
        <p:txBody>
          <a:bodyPr wrap="none">
            <a:spAutoFit/>
          </a:bodyPr>
          <a:lstStyle/>
          <a:p>
            <a:r>
              <a:rPr lang="es-ES" sz="3600" dirty="0" err="1" smtClean="0">
                <a:effectLst>
                  <a:outerShdw blurRad="38100" dist="38100" dir="2700000" algn="tl">
                    <a:srgbClr val="000000">
                      <a:alpha val="43137"/>
                    </a:srgbClr>
                  </a:outerShdw>
                </a:effectLst>
              </a:rPr>
              <a:t>Introduction</a:t>
            </a:r>
            <a:endParaRPr lang="en-US" sz="3600" dirty="0">
              <a:effectLst>
                <a:outerShdw blurRad="38100" dist="38100" dir="2700000" algn="tl">
                  <a:srgbClr val="000000">
                    <a:alpha val="43137"/>
                  </a:srgbClr>
                </a:outerShdw>
              </a:effectLst>
            </a:endParaRPr>
          </a:p>
        </p:txBody>
      </p:sp>
      <p:sp>
        <p:nvSpPr>
          <p:cNvPr id="9" name="8 CuadroTexto"/>
          <p:cNvSpPr txBox="1"/>
          <p:nvPr/>
        </p:nvSpPr>
        <p:spPr>
          <a:xfrm>
            <a:off x="3779912" y="2998693"/>
            <a:ext cx="5292080" cy="646331"/>
          </a:xfrm>
          <a:prstGeom prst="rect">
            <a:avLst/>
          </a:prstGeom>
          <a:noFill/>
        </p:spPr>
        <p:txBody>
          <a:bodyPr wrap="square" rtlCol="0">
            <a:spAutoFit/>
          </a:bodyPr>
          <a:lstStyle/>
          <a:p>
            <a:r>
              <a:rPr lang="en-US" b="1" dirty="0" smtClean="0">
                <a:solidFill>
                  <a:schemeClr val="accent2">
                    <a:lumMod val="75000"/>
                  </a:schemeClr>
                </a:solidFill>
              </a:rPr>
              <a:t>IP  of 2</a:t>
            </a:r>
            <a:r>
              <a:rPr lang="en-US" b="1" baseline="30000" dirty="0" smtClean="0">
                <a:solidFill>
                  <a:schemeClr val="accent2">
                    <a:lumMod val="75000"/>
                  </a:schemeClr>
                </a:solidFill>
              </a:rPr>
              <a:t>nd</a:t>
            </a:r>
            <a:r>
              <a:rPr lang="en-US" b="1" dirty="0" smtClean="0">
                <a:solidFill>
                  <a:schemeClr val="accent2">
                    <a:lumMod val="75000"/>
                  </a:schemeClr>
                </a:solidFill>
              </a:rPr>
              <a:t> gas is so closer to 1st M L of   1</a:t>
            </a:r>
            <a:r>
              <a:rPr lang="en-US" b="1" baseline="30000" dirty="0" smtClean="0">
                <a:solidFill>
                  <a:schemeClr val="accent2">
                    <a:lumMod val="75000"/>
                  </a:schemeClr>
                </a:solidFill>
              </a:rPr>
              <a:t>st</a:t>
            </a:r>
            <a:r>
              <a:rPr lang="en-US" b="1" dirty="0" smtClean="0">
                <a:solidFill>
                  <a:schemeClr val="accent2">
                    <a:lumMod val="75000"/>
                  </a:schemeClr>
                </a:solidFill>
              </a:rPr>
              <a:t>  gas </a:t>
            </a:r>
          </a:p>
          <a:p>
            <a:r>
              <a:rPr lang="en-US" b="1" dirty="0" smtClean="0">
                <a:solidFill>
                  <a:schemeClr val="accent2">
                    <a:lumMod val="75000"/>
                  </a:schemeClr>
                </a:solidFill>
              </a:rPr>
              <a:t>Resonance interaction  is produced </a:t>
            </a:r>
            <a:r>
              <a:rPr lang="es-ES" b="1" dirty="0" smtClean="0">
                <a:solidFill>
                  <a:schemeClr val="accent2">
                    <a:lumMod val="75000"/>
                  </a:schemeClr>
                </a:solidFill>
              </a:rPr>
              <a:t>. </a:t>
            </a:r>
            <a:endParaRPr lang="en-US" b="1" dirty="0">
              <a:solidFill>
                <a:schemeClr val="accent2">
                  <a:lumMod val="75000"/>
                </a:schemeClr>
              </a:solidFill>
            </a:endParaRPr>
          </a:p>
        </p:txBody>
      </p:sp>
      <p:sp>
        <p:nvSpPr>
          <p:cNvPr id="28" name="27 CuadroTexto"/>
          <p:cNvSpPr txBox="1"/>
          <p:nvPr/>
        </p:nvSpPr>
        <p:spPr>
          <a:xfrm>
            <a:off x="4195023" y="3861048"/>
            <a:ext cx="3833361"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b="1" dirty="0" smtClean="0">
                <a:solidFill>
                  <a:schemeClr val="accent2">
                    <a:lumMod val="75000"/>
                  </a:schemeClr>
                </a:solidFill>
              </a:rPr>
              <a:t>Lower values in energy resolution </a:t>
            </a:r>
          </a:p>
          <a:p>
            <a:r>
              <a:rPr lang="en-US" b="1" dirty="0" smtClean="0">
                <a:solidFill>
                  <a:schemeClr val="accent2">
                    <a:lumMod val="75000"/>
                  </a:schemeClr>
                </a:solidFill>
              </a:rPr>
              <a:t>Higher gas gain </a:t>
            </a:r>
            <a:endParaRPr lang="en-US" b="1" dirty="0">
              <a:solidFill>
                <a:schemeClr val="accent2">
                  <a:lumMod val="75000"/>
                </a:schemeClr>
              </a:solidFill>
            </a:endParaRPr>
          </a:p>
        </p:txBody>
      </p:sp>
    </p:spTree>
    <p:custDataLst>
      <p:tags r:id="rId1"/>
    </p:custDataLst>
    <p:extLst>
      <p:ext uri="{BB962C8B-B14F-4D97-AF65-F5344CB8AC3E}">
        <p14:creationId xmlns:p14="http://schemas.microsoft.com/office/powerpoint/2010/main" val="4152528207"/>
      </p:ext>
    </p:extLst>
  </p:cSld>
  <p:clrMapOvr>
    <a:masterClrMapping/>
  </p:clrMapOvr>
  <p:transition advTm="5381"/>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6664" y="2570339"/>
            <a:ext cx="4259312" cy="369332"/>
          </a:xfrm>
          <a:prstGeom prst="rect">
            <a:avLst/>
          </a:prstGeom>
        </p:spPr>
        <p:txBody>
          <a:bodyPr wrap="square">
            <a:spAutoFit/>
          </a:bodyPr>
          <a:lstStyle/>
          <a:p>
            <a:pPr algn="just" fontAlgn="auto">
              <a:spcBef>
                <a:spcPts val="0"/>
              </a:spcBef>
              <a:spcAft>
                <a:spcPts val="0"/>
              </a:spcAft>
              <a:defRPr/>
            </a:pPr>
            <a:r>
              <a:rPr lang="es-ES" dirty="0" smtClean="0">
                <a:effectLst>
                  <a:outerShdw blurRad="38100" dist="38100" dir="2700000" algn="tl">
                    <a:srgbClr val="000000">
                      <a:alpha val="43137"/>
                    </a:srgbClr>
                  </a:outerShdw>
                </a:effectLst>
                <a:latin typeface="Bell MT" pitchFamily="18" charset="0"/>
              </a:rPr>
              <a:t> </a:t>
            </a:r>
            <a:endParaRPr lang="en-US" dirty="0">
              <a:effectLst>
                <a:outerShdw blurRad="38100" dist="38100" dir="2700000" algn="tl">
                  <a:srgbClr val="000000">
                    <a:alpha val="43137"/>
                  </a:srgbClr>
                </a:outerShdw>
              </a:effectLst>
              <a:latin typeface="Bell MT" pitchFamily="18" charset="0"/>
            </a:endParaRPr>
          </a:p>
        </p:txBody>
      </p:sp>
      <p:sp>
        <p:nvSpPr>
          <p:cNvPr id="3" name="2 Rectángulo"/>
          <p:cNvSpPr/>
          <p:nvPr/>
        </p:nvSpPr>
        <p:spPr>
          <a:xfrm>
            <a:off x="0" y="836712"/>
            <a:ext cx="7452319" cy="72008"/>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 name="3 Rectángulo"/>
          <p:cNvSpPr/>
          <p:nvPr/>
        </p:nvSpPr>
        <p:spPr>
          <a:xfrm>
            <a:off x="94232" y="188640"/>
            <a:ext cx="6421983" cy="646331"/>
          </a:xfrm>
          <a:prstGeom prst="rect">
            <a:avLst/>
          </a:prstGeom>
        </p:spPr>
        <p:txBody>
          <a:bodyPr wrap="square">
            <a:spAutoFit/>
          </a:bodyPr>
          <a:lstStyle/>
          <a:p>
            <a:pPr fontAlgn="auto">
              <a:spcBef>
                <a:spcPts val="0"/>
              </a:spcBef>
              <a:spcAft>
                <a:spcPts val="0"/>
              </a:spcAft>
              <a:defRPr/>
            </a:pPr>
            <a:r>
              <a:rPr lang="en-US" sz="3600" dirty="0" smtClean="0"/>
              <a:t>Experimental </a:t>
            </a:r>
            <a:r>
              <a:rPr lang="en-US" sz="3600" dirty="0"/>
              <a:t>Set-up </a:t>
            </a:r>
          </a:p>
        </p:txBody>
      </p:sp>
      <p:sp>
        <p:nvSpPr>
          <p:cNvPr id="5" name="4 CuadroTexto"/>
          <p:cNvSpPr txBox="1"/>
          <p:nvPr/>
        </p:nvSpPr>
        <p:spPr>
          <a:xfrm>
            <a:off x="179512" y="980728"/>
            <a:ext cx="3888432" cy="175432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marL="342900" indent="-342900">
              <a:buFont typeface="+mj-lt"/>
              <a:buAutoNum type="arabicPeriod"/>
            </a:pPr>
            <a:r>
              <a:rPr lang="en-US" dirty="0" smtClean="0">
                <a:latin typeface="Bell MT" pitchFamily="18" charset="0"/>
              </a:rPr>
              <a:t>Gas System </a:t>
            </a:r>
          </a:p>
          <a:p>
            <a:pPr marL="285750" indent="-285750">
              <a:buFont typeface="Arial" pitchFamily="34" charset="0"/>
              <a:buChar char="•"/>
            </a:pPr>
            <a:r>
              <a:rPr lang="es-ES" dirty="0" smtClean="0">
                <a:solidFill>
                  <a:schemeClr val="bg1"/>
                </a:solidFill>
                <a:latin typeface="Bell MT" pitchFamily="18" charset="0"/>
              </a:rPr>
              <a:t>Turbo-molecular </a:t>
            </a:r>
            <a:r>
              <a:rPr lang="es-ES" dirty="0" err="1">
                <a:solidFill>
                  <a:schemeClr val="bg1"/>
                </a:solidFill>
                <a:latin typeface="Bell MT" pitchFamily="18" charset="0"/>
              </a:rPr>
              <a:t>pump</a:t>
            </a:r>
            <a:r>
              <a:rPr lang="es-ES" dirty="0">
                <a:solidFill>
                  <a:schemeClr val="bg1"/>
                </a:solidFill>
                <a:latin typeface="Bell MT" pitchFamily="18" charset="0"/>
              </a:rPr>
              <a:t>  (~10</a:t>
            </a:r>
            <a:r>
              <a:rPr lang="es-ES" baseline="30000" dirty="0">
                <a:solidFill>
                  <a:schemeClr val="bg1"/>
                </a:solidFill>
                <a:latin typeface="Bell MT" pitchFamily="18" charset="0"/>
              </a:rPr>
              <a:t>-5</a:t>
            </a:r>
            <a:r>
              <a:rPr lang="es-ES" dirty="0">
                <a:solidFill>
                  <a:schemeClr val="bg1"/>
                </a:solidFill>
                <a:latin typeface="Bell MT" pitchFamily="18" charset="0"/>
              </a:rPr>
              <a:t>)</a:t>
            </a:r>
            <a:r>
              <a:rPr lang="en-US" dirty="0">
                <a:solidFill>
                  <a:schemeClr val="bg1"/>
                </a:solidFill>
                <a:latin typeface="Bell MT" pitchFamily="18" charset="0"/>
              </a:rPr>
              <a:t> </a:t>
            </a:r>
          </a:p>
          <a:p>
            <a:pPr marL="342900" indent="-342900">
              <a:buFont typeface="Arial" pitchFamily="34" charset="0"/>
              <a:buChar char="•"/>
            </a:pPr>
            <a:r>
              <a:rPr lang="en-US" dirty="0" err="1" smtClean="0">
                <a:solidFill>
                  <a:schemeClr val="bg1"/>
                </a:solidFill>
                <a:latin typeface="Bell MT" pitchFamily="18" charset="0"/>
              </a:rPr>
              <a:t>Xe</a:t>
            </a:r>
            <a:r>
              <a:rPr lang="en-US" dirty="0" smtClean="0">
                <a:solidFill>
                  <a:schemeClr val="bg1"/>
                </a:solidFill>
                <a:latin typeface="Bell MT" pitchFamily="18" charset="0"/>
              </a:rPr>
              <a:t> Recovery system</a:t>
            </a:r>
          </a:p>
          <a:p>
            <a:pPr marL="342900" indent="-342900">
              <a:buFont typeface="Arial" pitchFamily="34" charset="0"/>
              <a:buChar char="•"/>
            </a:pPr>
            <a:r>
              <a:rPr lang="en-US" dirty="0" err="1">
                <a:solidFill>
                  <a:schemeClr val="bg1"/>
                </a:solidFill>
                <a:latin typeface="Bell MT" pitchFamily="18" charset="0"/>
              </a:rPr>
              <a:t>OmniStar</a:t>
            </a:r>
            <a:r>
              <a:rPr lang="en-US" dirty="0">
                <a:solidFill>
                  <a:schemeClr val="bg1"/>
                </a:solidFill>
                <a:latin typeface="Bell MT" pitchFamily="18" charset="0"/>
              </a:rPr>
              <a:t> </a:t>
            </a:r>
            <a:r>
              <a:rPr lang="en-US" dirty="0" err="1">
                <a:solidFill>
                  <a:schemeClr val="bg1"/>
                </a:solidFill>
                <a:latin typeface="Bell MT" pitchFamily="18" charset="0"/>
              </a:rPr>
              <a:t>Quadrupole</a:t>
            </a:r>
            <a:r>
              <a:rPr lang="en-US" dirty="0">
                <a:solidFill>
                  <a:schemeClr val="bg1"/>
                </a:solidFill>
                <a:latin typeface="Bell MT" pitchFamily="18" charset="0"/>
              </a:rPr>
              <a:t> Mass </a:t>
            </a:r>
            <a:r>
              <a:rPr lang="en-US" dirty="0" smtClean="0">
                <a:solidFill>
                  <a:schemeClr val="bg1"/>
                </a:solidFill>
                <a:latin typeface="Bell MT" pitchFamily="18" charset="0"/>
              </a:rPr>
              <a:t>spectrometer</a:t>
            </a:r>
          </a:p>
          <a:p>
            <a:pPr marL="342900" indent="-342900">
              <a:buFont typeface="Arial" pitchFamily="34" charset="0"/>
              <a:buChar char="•"/>
            </a:pPr>
            <a:r>
              <a:rPr lang="en-US" dirty="0" smtClean="0">
                <a:solidFill>
                  <a:schemeClr val="bg1"/>
                </a:solidFill>
                <a:latin typeface="Bell MT" pitchFamily="18" charset="0"/>
              </a:rPr>
              <a:t>Recirculation pump</a:t>
            </a:r>
          </a:p>
        </p:txBody>
      </p:sp>
      <p:pic>
        <p:nvPicPr>
          <p:cNvPr id="10" name="Picture 2"/>
          <p:cNvPicPr>
            <a:picLocks noChangeAspect="1" noChangeArrowheads="1"/>
          </p:cNvPicPr>
          <p:nvPr/>
        </p:nvPicPr>
        <p:blipFill>
          <a:blip r:embed="rId4"/>
          <a:srcRect/>
          <a:stretch>
            <a:fillRect/>
          </a:stretch>
        </p:blipFill>
        <p:spPr bwMode="auto">
          <a:xfrm>
            <a:off x="4355976" y="1484784"/>
            <a:ext cx="4464496" cy="3502944"/>
          </a:xfrm>
          <a:prstGeom prst="rect">
            <a:avLst/>
          </a:prstGeom>
          <a:ln>
            <a:headEnd/>
            <a:tailEnd/>
          </a:ln>
        </p:spPr>
        <p:style>
          <a:lnRef idx="2">
            <a:schemeClr val="accent1"/>
          </a:lnRef>
          <a:fillRef idx="1">
            <a:schemeClr val="lt1"/>
          </a:fillRef>
          <a:effectRef idx="0">
            <a:schemeClr val="accent1"/>
          </a:effectRef>
          <a:fontRef idx="minor">
            <a:schemeClr val="dk1"/>
          </a:fontRef>
        </p:style>
      </p:pic>
      <p:sp>
        <p:nvSpPr>
          <p:cNvPr id="11" name="10 CuadroTexto"/>
          <p:cNvSpPr txBox="1"/>
          <p:nvPr/>
        </p:nvSpPr>
        <p:spPr>
          <a:xfrm rot="16200000">
            <a:off x="8162354" y="2627015"/>
            <a:ext cx="1584325" cy="30797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sz="1400" dirty="0">
                <a:latin typeface="Bell MT" pitchFamily="18" charset="0"/>
              </a:rPr>
              <a:t>Recovery System</a:t>
            </a:r>
          </a:p>
        </p:txBody>
      </p:sp>
      <p:sp>
        <p:nvSpPr>
          <p:cNvPr id="13" name="12 CuadroTexto"/>
          <p:cNvSpPr txBox="1"/>
          <p:nvPr/>
        </p:nvSpPr>
        <p:spPr>
          <a:xfrm>
            <a:off x="4346005" y="980728"/>
            <a:ext cx="4474467" cy="369332"/>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fontAlgn="auto">
              <a:spcBef>
                <a:spcPts val="0"/>
              </a:spcBef>
              <a:spcAft>
                <a:spcPts val="0"/>
              </a:spcAft>
              <a:defRPr/>
            </a:pPr>
            <a:r>
              <a:rPr lang="en-US" dirty="0" smtClean="0">
                <a:latin typeface="Bell MT" pitchFamily="18" charset="0"/>
              </a:rPr>
              <a:t>Experimental Scheme </a:t>
            </a:r>
            <a:endParaRPr lang="en-US" dirty="0">
              <a:latin typeface="Bell MT" pitchFamily="18" charset="0"/>
            </a:endParaRPr>
          </a:p>
        </p:txBody>
      </p:sp>
      <p:pic>
        <p:nvPicPr>
          <p:cNvPr id="1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723" y="4136816"/>
            <a:ext cx="3529013" cy="2640013"/>
          </a:xfrm>
          <a:prstGeom prst="rect">
            <a:avLst/>
          </a:prstGeom>
          <a:ln/>
          <a:extLst/>
        </p:spPr>
        <p:style>
          <a:lnRef idx="2">
            <a:schemeClr val="accent2"/>
          </a:lnRef>
          <a:fillRef idx="1">
            <a:schemeClr val="lt1"/>
          </a:fillRef>
          <a:effectRef idx="0">
            <a:schemeClr val="accent2"/>
          </a:effectRef>
          <a:fontRef idx="minor">
            <a:schemeClr val="dk1"/>
          </a:fontRef>
        </p:style>
      </p:pic>
      <p:pic>
        <p:nvPicPr>
          <p:cNvPr id="15" name="Picture 3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94921" y="5085184"/>
            <a:ext cx="2441575" cy="1457593"/>
          </a:xfrm>
          <a:prstGeom prst="rect">
            <a:avLst/>
          </a:prstGeom>
          <a:ln/>
          <a:extLst/>
        </p:spPr>
        <p:style>
          <a:lnRef idx="2">
            <a:schemeClr val="accent2"/>
          </a:lnRef>
          <a:fillRef idx="1">
            <a:schemeClr val="lt1"/>
          </a:fillRef>
          <a:effectRef idx="0">
            <a:schemeClr val="accent2"/>
          </a:effectRef>
          <a:fontRef idx="minor">
            <a:schemeClr val="dk1"/>
          </a:fontRef>
        </p:style>
      </p:pic>
      <p:sp>
        <p:nvSpPr>
          <p:cNvPr id="16" name="15 CuadroTexto"/>
          <p:cNvSpPr txBox="1"/>
          <p:nvPr/>
        </p:nvSpPr>
        <p:spPr>
          <a:xfrm>
            <a:off x="133334" y="2876922"/>
            <a:ext cx="4150634" cy="120015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auto">
              <a:spcBef>
                <a:spcPts val="0"/>
              </a:spcBef>
              <a:spcAft>
                <a:spcPts val="0"/>
              </a:spcAft>
              <a:defRPr/>
            </a:pPr>
            <a:r>
              <a:rPr lang="en-US" dirty="0">
                <a:effectLst>
                  <a:outerShdw blurRad="38100" dist="38100" dir="2700000" algn="tl">
                    <a:srgbClr val="000000">
                      <a:alpha val="43137"/>
                    </a:srgbClr>
                  </a:outerShdw>
                </a:effectLst>
                <a:latin typeface="Bell MT" pitchFamily="18" charset="0"/>
              </a:rPr>
              <a:t>2. </a:t>
            </a:r>
            <a:r>
              <a:rPr lang="en-US" dirty="0" smtClean="0">
                <a:effectLst>
                  <a:outerShdw blurRad="38100" dist="38100" dir="2700000" algn="tl">
                    <a:srgbClr val="000000">
                      <a:alpha val="43137"/>
                    </a:srgbClr>
                  </a:outerShdw>
                </a:effectLst>
                <a:latin typeface="Bell MT" pitchFamily="18" charset="0"/>
              </a:rPr>
              <a:t>Time Projection Chamber-2.4 </a:t>
            </a:r>
            <a:r>
              <a:rPr lang="en-US" dirty="0">
                <a:effectLst>
                  <a:outerShdw blurRad="38100" dist="38100" dir="2700000" algn="tl">
                    <a:srgbClr val="000000">
                      <a:alpha val="43137"/>
                    </a:srgbClr>
                  </a:outerShdw>
                </a:effectLst>
                <a:latin typeface="Bell MT" pitchFamily="18" charset="0"/>
              </a:rPr>
              <a:t>L</a:t>
            </a:r>
          </a:p>
          <a:p>
            <a:pPr fontAlgn="auto">
              <a:spcBef>
                <a:spcPts val="0"/>
              </a:spcBef>
              <a:spcAft>
                <a:spcPts val="0"/>
              </a:spcAft>
              <a:defRPr/>
            </a:pPr>
            <a:r>
              <a:rPr lang="en-US" dirty="0">
                <a:latin typeface="Bell MT" pitchFamily="18" charset="0"/>
              </a:rPr>
              <a:t>- Built in stainless steel</a:t>
            </a:r>
          </a:p>
          <a:p>
            <a:pPr fontAlgn="auto">
              <a:spcBef>
                <a:spcPts val="0"/>
              </a:spcBef>
              <a:spcAft>
                <a:spcPts val="0"/>
              </a:spcAft>
              <a:defRPr/>
            </a:pPr>
            <a:r>
              <a:rPr lang="en-US" dirty="0">
                <a:latin typeface="Bell MT" pitchFamily="18" charset="0"/>
              </a:rPr>
              <a:t>- </a:t>
            </a:r>
            <a:r>
              <a:rPr lang="en-US" dirty="0" smtClean="0">
                <a:latin typeface="Bell MT" pitchFamily="18" charset="0"/>
              </a:rPr>
              <a:t>Specially </a:t>
            </a:r>
            <a:r>
              <a:rPr lang="en-US" dirty="0">
                <a:latin typeface="Bell MT" pitchFamily="18" charset="0"/>
              </a:rPr>
              <a:t>treated for low outgassing rate.</a:t>
            </a:r>
            <a:endParaRPr lang="en-US" i="1" dirty="0">
              <a:latin typeface="Bell MT" pitchFamily="18" charset="0"/>
            </a:endParaRPr>
          </a:p>
          <a:p>
            <a:pPr fontAlgn="auto">
              <a:spcBef>
                <a:spcPts val="0"/>
              </a:spcBef>
              <a:spcAft>
                <a:spcPts val="0"/>
              </a:spcAft>
              <a:defRPr/>
            </a:pPr>
            <a:r>
              <a:rPr lang="en-US" dirty="0">
                <a:latin typeface="Bell MT" pitchFamily="18" charset="0"/>
              </a:rPr>
              <a:t>- Able </a:t>
            </a:r>
            <a:r>
              <a:rPr lang="en-US" dirty="0" smtClean="0">
                <a:latin typeface="Bell MT" pitchFamily="18" charset="0"/>
              </a:rPr>
              <a:t>to  workup up to </a:t>
            </a:r>
            <a:r>
              <a:rPr lang="en-US" dirty="0">
                <a:latin typeface="Bell MT" pitchFamily="18" charset="0"/>
              </a:rPr>
              <a:t>12 bar pressure. </a:t>
            </a:r>
          </a:p>
        </p:txBody>
      </p:sp>
      <p:sp>
        <p:nvSpPr>
          <p:cNvPr id="18" name="17 CuadroTexto"/>
          <p:cNvSpPr txBox="1"/>
          <p:nvPr/>
        </p:nvSpPr>
        <p:spPr>
          <a:xfrm>
            <a:off x="3796863" y="5147900"/>
            <a:ext cx="2719352" cy="64633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auto">
              <a:spcBef>
                <a:spcPts val="0"/>
              </a:spcBef>
              <a:spcAft>
                <a:spcPts val="0"/>
              </a:spcAft>
              <a:defRPr/>
            </a:pPr>
            <a:r>
              <a:rPr lang="en-US" dirty="0" smtClean="0">
                <a:latin typeface="Bell MT" pitchFamily="18" charset="0"/>
              </a:rPr>
              <a:t>The conversion drift </a:t>
            </a:r>
          </a:p>
          <a:p>
            <a:pPr fontAlgn="auto">
              <a:spcBef>
                <a:spcPts val="0"/>
              </a:spcBef>
              <a:spcAft>
                <a:spcPts val="0"/>
              </a:spcAft>
              <a:defRPr/>
            </a:pPr>
            <a:r>
              <a:rPr lang="en-US" dirty="0" smtClean="0">
                <a:latin typeface="Bell MT" pitchFamily="18" charset="0"/>
              </a:rPr>
              <a:t>region was  10 mm</a:t>
            </a:r>
          </a:p>
        </p:txBody>
      </p:sp>
      <p:sp>
        <p:nvSpPr>
          <p:cNvPr id="6" name="5 Rectángulo"/>
          <p:cNvSpPr/>
          <p:nvPr/>
        </p:nvSpPr>
        <p:spPr>
          <a:xfrm>
            <a:off x="3855937" y="5890046"/>
            <a:ext cx="2660279" cy="92333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auto">
              <a:spcBef>
                <a:spcPts val="0"/>
              </a:spcBef>
              <a:spcAft>
                <a:spcPts val="0"/>
              </a:spcAft>
              <a:defRPr/>
            </a:pPr>
            <a:r>
              <a:rPr lang="en-US" dirty="0" err="1">
                <a:latin typeface="Bell MT" pitchFamily="18" charset="0"/>
              </a:rPr>
              <a:t>Micromegas</a:t>
            </a:r>
            <a:r>
              <a:rPr lang="en-US" dirty="0">
                <a:latin typeface="Bell MT" pitchFamily="18" charset="0"/>
              </a:rPr>
              <a:t> detector </a:t>
            </a:r>
          </a:p>
          <a:p>
            <a:pPr fontAlgn="auto">
              <a:spcBef>
                <a:spcPts val="0"/>
              </a:spcBef>
              <a:spcAft>
                <a:spcPts val="0"/>
              </a:spcAft>
              <a:defRPr/>
            </a:pPr>
            <a:r>
              <a:rPr lang="en-US" dirty="0" smtClean="0">
                <a:latin typeface="Bell MT" pitchFamily="18" charset="0"/>
              </a:rPr>
              <a:t>- </a:t>
            </a:r>
            <a:r>
              <a:rPr lang="en-US" dirty="0">
                <a:latin typeface="Bell MT" pitchFamily="18" charset="0"/>
              </a:rPr>
              <a:t>35 mm of diameter </a:t>
            </a:r>
          </a:p>
          <a:p>
            <a:pPr fontAlgn="auto">
              <a:spcBef>
                <a:spcPts val="0"/>
              </a:spcBef>
              <a:spcAft>
                <a:spcPts val="0"/>
              </a:spcAft>
              <a:defRPr/>
            </a:pPr>
            <a:r>
              <a:rPr lang="en-US" dirty="0" smtClean="0">
                <a:latin typeface="Bell MT" pitchFamily="18" charset="0"/>
              </a:rPr>
              <a:t>- 50 </a:t>
            </a:r>
            <a:r>
              <a:rPr lang="en-US" dirty="0">
                <a:latin typeface="Bell MT" pitchFamily="18" charset="0"/>
              </a:rPr>
              <a:t>um of gap</a:t>
            </a:r>
          </a:p>
        </p:txBody>
      </p:sp>
    </p:spTree>
    <p:custDataLst>
      <p:tags r:id="rId1"/>
    </p:custDataLst>
  </p:cSld>
  <p:clrMapOvr>
    <a:masterClrMapping/>
  </p:clrMapOvr>
  <p:transition advTm="240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par>
                                <p:cTn id="8" presetID="1"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CuadroTexto"/>
          <p:cNvSpPr txBox="1"/>
          <p:nvPr/>
        </p:nvSpPr>
        <p:spPr>
          <a:xfrm>
            <a:off x="60940" y="3212976"/>
            <a:ext cx="4415770" cy="83099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285750" indent="-285750">
              <a:buFont typeface="Arial" pitchFamily="34" charset="0"/>
              <a:buChar char="•"/>
              <a:defRPr/>
            </a:pPr>
            <a:r>
              <a:rPr lang="en-US" sz="1600" dirty="0" smtClean="0"/>
              <a:t>For each voltage configuration the Energy Spectrum of  </a:t>
            </a:r>
            <a:r>
              <a:rPr lang="en-US" sz="1600" baseline="30000" dirty="0" smtClean="0">
                <a:solidFill>
                  <a:schemeClr val="tx1"/>
                </a:solidFill>
                <a:latin typeface="Bell MT" pitchFamily="18" charset="0"/>
              </a:rPr>
              <a:t>109</a:t>
            </a:r>
            <a:r>
              <a:rPr lang="en-US" sz="1600" dirty="0" smtClean="0">
                <a:solidFill>
                  <a:schemeClr val="tx1"/>
                </a:solidFill>
                <a:latin typeface="Bell MT" pitchFamily="18" charset="0"/>
              </a:rPr>
              <a:t>Cd</a:t>
            </a:r>
            <a:r>
              <a:rPr lang="en-US" sz="1600" dirty="0" smtClean="0"/>
              <a:t>  was acquired  </a:t>
            </a:r>
          </a:p>
          <a:p>
            <a:pPr marL="285750" indent="-285750">
              <a:buFont typeface="Arial" pitchFamily="34" charset="0"/>
              <a:buChar char="•"/>
              <a:defRPr/>
            </a:pPr>
            <a:r>
              <a:rPr lang="en-US" sz="1600" dirty="0" smtClean="0"/>
              <a:t>– Offline analysis gas gain and energy resolution  </a:t>
            </a:r>
            <a:endParaRPr lang="en-US" sz="1600" dirty="0"/>
          </a:p>
        </p:txBody>
      </p:sp>
      <p:pic>
        <p:nvPicPr>
          <p:cNvPr id="3074" name="Picture 2" descr="\\VBOXSVR\Documents\Congress\WorkshopValencia\TMAXemassspectrum.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8024" y="3949344"/>
            <a:ext cx="4230488" cy="2442604"/>
          </a:xfrm>
          <a:prstGeom prst="rect">
            <a:avLst/>
          </a:prstGeom>
          <a:noFill/>
          <a:ln w="19050">
            <a:solidFill>
              <a:srgbClr val="003300"/>
            </a:solidFill>
          </a:ln>
          <a:extLst>
            <a:ext uri="{909E8E84-426E-40DD-AFC4-6F175D3DCCD1}">
              <a14:hiddenFill xmlns:a14="http://schemas.microsoft.com/office/drawing/2010/main">
                <a:solidFill>
                  <a:srgbClr val="FFFFFF"/>
                </a:solidFill>
              </a14:hiddenFill>
            </a:ext>
          </a:extLst>
        </p:spPr>
      </p:pic>
      <p:sp>
        <p:nvSpPr>
          <p:cNvPr id="14" name="13 CuadroTexto"/>
          <p:cNvSpPr txBox="1"/>
          <p:nvPr/>
        </p:nvSpPr>
        <p:spPr>
          <a:xfrm>
            <a:off x="35496" y="6453336"/>
            <a:ext cx="3456384" cy="33855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defRPr/>
            </a:pPr>
            <a:r>
              <a:rPr lang="es-ES" sz="1600" dirty="0" err="1" smtClean="0"/>
              <a:t>Energy</a:t>
            </a:r>
            <a:r>
              <a:rPr lang="es-ES" sz="1600" dirty="0" smtClean="0"/>
              <a:t> </a:t>
            </a:r>
            <a:r>
              <a:rPr lang="es-ES" sz="1600" dirty="0" err="1" smtClean="0"/>
              <a:t>Spectrum</a:t>
            </a:r>
            <a:r>
              <a:rPr lang="es-ES" sz="1600" dirty="0" smtClean="0"/>
              <a:t> </a:t>
            </a:r>
            <a:r>
              <a:rPr lang="es-ES" sz="1600" dirty="0" err="1" smtClean="0"/>
              <a:t>taken</a:t>
            </a:r>
            <a:r>
              <a:rPr lang="es-ES" sz="1600" dirty="0" smtClean="0"/>
              <a:t> at 1 bar</a:t>
            </a:r>
            <a:endParaRPr lang="en-US" sz="1600" dirty="0"/>
          </a:p>
        </p:txBody>
      </p:sp>
      <p:sp>
        <p:nvSpPr>
          <p:cNvPr id="16" name="15 CuadroTexto"/>
          <p:cNvSpPr txBox="1"/>
          <p:nvPr/>
        </p:nvSpPr>
        <p:spPr>
          <a:xfrm>
            <a:off x="4813373" y="6453336"/>
            <a:ext cx="3172667" cy="33855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defRPr/>
            </a:pPr>
            <a:r>
              <a:rPr lang="es-ES" sz="1600" dirty="0" err="1" smtClean="0"/>
              <a:t>Mass</a:t>
            </a:r>
            <a:r>
              <a:rPr lang="es-ES" sz="1600" dirty="0" smtClean="0"/>
              <a:t> </a:t>
            </a:r>
            <a:r>
              <a:rPr lang="es-ES" sz="1600" dirty="0" err="1" smtClean="0"/>
              <a:t>Spectrum</a:t>
            </a:r>
            <a:r>
              <a:rPr lang="es-ES" sz="1600" dirty="0" smtClean="0"/>
              <a:t> Xe + TMA mixture</a:t>
            </a:r>
            <a:endParaRPr lang="en-US" sz="1600" dirty="0"/>
          </a:p>
        </p:txBody>
      </p:sp>
      <p:sp>
        <p:nvSpPr>
          <p:cNvPr id="3" name="2 Rectángulo"/>
          <p:cNvSpPr/>
          <p:nvPr/>
        </p:nvSpPr>
        <p:spPr>
          <a:xfrm>
            <a:off x="60939" y="-27384"/>
            <a:ext cx="8831541" cy="584775"/>
          </a:xfrm>
          <a:prstGeom prst="rect">
            <a:avLst/>
          </a:prstGeom>
        </p:spPr>
        <p:txBody>
          <a:bodyPr wrap="square">
            <a:spAutoFit/>
          </a:bodyPr>
          <a:lstStyle/>
          <a:p>
            <a:pPr fontAlgn="auto">
              <a:spcBef>
                <a:spcPts val="0"/>
              </a:spcBef>
              <a:spcAft>
                <a:spcPts val="0"/>
              </a:spcAft>
              <a:defRPr/>
            </a:pPr>
            <a:r>
              <a:rPr lang="en-US" sz="3200" dirty="0" smtClean="0">
                <a:solidFill>
                  <a:schemeClr val="tx1">
                    <a:lumMod val="95000"/>
                    <a:lumOff val="5000"/>
                  </a:schemeClr>
                </a:solidFill>
              </a:rPr>
              <a:t>Determination of the Optimum </a:t>
            </a:r>
            <a:r>
              <a:rPr lang="en-US" sz="3200" dirty="0">
                <a:solidFill>
                  <a:schemeClr val="tx1">
                    <a:lumMod val="95000"/>
                    <a:lumOff val="5000"/>
                  </a:schemeClr>
                </a:solidFill>
              </a:rPr>
              <a:t>fraction </a:t>
            </a:r>
            <a:r>
              <a:rPr lang="en-US" sz="3200" dirty="0" smtClean="0">
                <a:solidFill>
                  <a:schemeClr val="tx1">
                    <a:lumMod val="95000"/>
                    <a:lumOff val="5000"/>
                  </a:schemeClr>
                </a:solidFill>
              </a:rPr>
              <a:t> </a:t>
            </a:r>
            <a:r>
              <a:rPr lang="en-US" sz="3200" dirty="0">
                <a:solidFill>
                  <a:schemeClr val="tx1">
                    <a:lumMod val="95000"/>
                    <a:lumOff val="5000"/>
                  </a:schemeClr>
                </a:solidFill>
              </a:rPr>
              <a:t>of TMA</a:t>
            </a:r>
          </a:p>
        </p:txBody>
      </p:sp>
      <p:sp>
        <p:nvSpPr>
          <p:cNvPr id="11" name="10 Rectángulo"/>
          <p:cNvSpPr/>
          <p:nvPr/>
        </p:nvSpPr>
        <p:spPr>
          <a:xfrm>
            <a:off x="0" y="548680"/>
            <a:ext cx="7452319" cy="72008"/>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5" name="14 CuadroTexto"/>
          <p:cNvSpPr txBox="1"/>
          <p:nvPr/>
        </p:nvSpPr>
        <p:spPr>
          <a:xfrm>
            <a:off x="4539082" y="3212976"/>
            <a:ext cx="4462336" cy="64633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285750" indent="-285750" fontAlgn="auto">
              <a:spcBef>
                <a:spcPts val="0"/>
              </a:spcBef>
              <a:spcAft>
                <a:spcPts val="0"/>
              </a:spcAft>
              <a:buFont typeface="Arial" pitchFamily="34" charset="0"/>
              <a:buChar char="•"/>
              <a:defRPr/>
            </a:pPr>
            <a:r>
              <a:rPr lang="en-US" dirty="0" smtClean="0">
                <a:solidFill>
                  <a:schemeClr val="tx1"/>
                </a:solidFill>
                <a:latin typeface="Bell MT" pitchFamily="18" charset="0"/>
              </a:rPr>
              <a:t>TMA quantification and level estimation  of </a:t>
            </a:r>
            <a:r>
              <a:rPr lang="en-US" dirty="0">
                <a:solidFill>
                  <a:schemeClr val="tx1"/>
                </a:solidFill>
                <a:latin typeface="Bell MT" pitchFamily="18" charset="0"/>
              </a:rPr>
              <a:t>e</a:t>
            </a:r>
            <a:r>
              <a:rPr lang="en-US" dirty="0" smtClean="0">
                <a:solidFill>
                  <a:schemeClr val="tx1"/>
                </a:solidFill>
                <a:latin typeface="Bell MT" pitchFamily="18" charset="0"/>
              </a:rPr>
              <a:t>lectronegative molecules.</a:t>
            </a:r>
            <a:endParaRPr lang="en-US" dirty="0">
              <a:solidFill>
                <a:schemeClr val="tx1"/>
              </a:solidFill>
              <a:effectLst>
                <a:outerShdw blurRad="38100" dist="38100" dir="2700000" algn="tl">
                  <a:srgbClr val="000000">
                    <a:alpha val="43137"/>
                  </a:srgbClr>
                </a:outerShdw>
              </a:effectLst>
              <a:latin typeface="Bell MT" pitchFamily="18" charset="0"/>
            </a:endParaRPr>
          </a:p>
        </p:txBody>
      </p:sp>
      <p:sp>
        <p:nvSpPr>
          <p:cNvPr id="13" name="12 CuadroTexto"/>
          <p:cNvSpPr txBox="1"/>
          <p:nvPr/>
        </p:nvSpPr>
        <p:spPr>
          <a:xfrm>
            <a:off x="60939" y="649719"/>
            <a:ext cx="8975557" cy="2462213"/>
          </a:xfrm>
          <a:prstGeom prst="rect">
            <a:avLst/>
          </a:prstGeom>
          <a:ln/>
        </p:spPr>
        <p:style>
          <a:lnRef idx="3">
            <a:schemeClr val="lt1"/>
          </a:lnRef>
          <a:fillRef idx="1">
            <a:schemeClr val="accent1"/>
          </a:fillRef>
          <a:effectRef idx="1">
            <a:schemeClr val="accent1"/>
          </a:effectRef>
          <a:fontRef idx="minor">
            <a:schemeClr val="lt1"/>
          </a:fontRef>
        </p:style>
        <p:txBody>
          <a:bodyPr wrap="square">
            <a:spAutoFit/>
          </a:bodyPr>
          <a:lstStyle/>
          <a:p>
            <a:pPr algn="just" fontAlgn="auto">
              <a:spcBef>
                <a:spcPts val="0"/>
              </a:spcBef>
              <a:spcAft>
                <a:spcPts val="0"/>
              </a:spcAft>
              <a:defRPr/>
            </a:pPr>
            <a:r>
              <a:rPr lang="en-US" sz="2200" b="1" dirty="0" smtClean="0">
                <a:solidFill>
                  <a:schemeClr val="tx1"/>
                </a:solidFill>
                <a:latin typeface="Bell MT" pitchFamily="18" charset="0"/>
              </a:rPr>
              <a:t>Experimental procedure</a:t>
            </a:r>
            <a:r>
              <a:rPr lang="en-US" sz="2200" dirty="0" smtClean="0">
                <a:solidFill>
                  <a:schemeClr val="tx1"/>
                </a:solidFill>
                <a:latin typeface="Bell MT" pitchFamily="18" charset="0"/>
              </a:rPr>
              <a:t>:</a:t>
            </a:r>
          </a:p>
          <a:p>
            <a:pPr algn="just" fontAlgn="auto">
              <a:spcBef>
                <a:spcPts val="0"/>
              </a:spcBef>
              <a:spcAft>
                <a:spcPts val="0"/>
              </a:spcAft>
              <a:defRPr/>
            </a:pPr>
            <a:r>
              <a:rPr lang="en-US" sz="2200" dirty="0">
                <a:solidFill>
                  <a:srgbClr val="C00000"/>
                </a:solidFill>
                <a:latin typeface="Bell MT" pitchFamily="18" charset="0"/>
              </a:rPr>
              <a:t>Measurements with a  </a:t>
            </a:r>
            <a:r>
              <a:rPr lang="en-US" sz="2200" baseline="30000" dirty="0">
                <a:solidFill>
                  <a:srgbClr val="C00000"/>
                </a:solidFill>
                <a:latin typeface="Bell MT" pitchFamily="18" charset="0"/>
              </a:rPr>
              <a:t>109</a:t>
            </a:r>
            <a:r>
              <a:rPr lang="en-US" sz="2200" dirty="0">
                <a:solidFill>
                  <a:srgbClr val="C00000"/>
                </a:solidFill>
                <a:latin typeface="Bell MT" pitchFamily="18" charset="0"/>
              </a:rPr>
              <a:t>Cd  source (22.1 </a:t>
            </a:r>
            <a:r>
              <a:rPr lang="en-US" sz="2200" dirty="0" err="1">
                <a:solidFill>
                  <a:srgbClr val="C00000"/>
                </a:solidFill>
                <a:latin typeface="Bell MT" pitchFamily="18" charset="0"/>
              </a:rPr>
              <a:t>keV</a:t>
            </a:r>
            <a:r>
              <a:rPr lang="en-US" sz="2200" dirty="0">
                <a:solidFill>
                  <a:srgbClr val="C00000"/>
                </a:solidFill>
                <a:latin typeface="Bell MT" pitchFamily="18" charset="0"/>
              </a:rPr>
              <a:t> X-rays)</a:t>
            </a:r>
          </a:p>
          <a:p>
            <a:pPr marL="342900" indent="-342900" fontAlgn="auto">
              <a:spcBef>
                <a:spcPts val="0"/>
              </a:spcBef>
              <a:spcAft>
                <a:spcPts val="0"/>
              </a:spcAft>
              <a:buFont typeface="Arial" pitchFamily="34" charset="0"/>
              <a:buChar char="•"/>
              <a:defRPr/>
            </a:pPr>
            <a:r>
              <a:rPr lang="en-US" sz="2200" dirty="0" smtClean="0">
                <a:solidFill>
                  <a:schemeClr val="tx1"/>
                </a:solidFill>
                <a:latin typeface="Bell MT" pitchFamily="18" charset="0"/>
              </a:rPr>
              <a:t>The TMA fraction was systematically  varied  at 1, 5  and 8 bar. </a:t>
            </a:r>
          </a:p>
          <a:p>
            <a:pPr marL="342900" indent="-342900" fontAlgn="auto">
              <a:spcBef>
                <a:spcPts val="0"/>
              </a:spcBef>
              <a:spcAft>
                <a:spcPts val="0"/>
              </a:spcAft>
              <a:buFont typeface="Arial" pitchFamily="34" charset="0"/>
              <a:buChar char="•"/>
              <a:defRPr/>
            </a:pPr>
            <a:r>
              <a:rPr lang="en-US" sz="2200" dirty="0" smtClean="0">
                <a:solidFill>
                  <a:schemeClr val="tx1"/>
                </a:solidFill>
                <a:latin typeface="Bell MT" pitchFamily="18" charset="0"/>
              </a:rPr>
              <a:t>The mixture was continuously circulated through purifier at 5 and 8 bar.</a:t>
            </a:r>
          </a:p>
          <a:p>
            <a:pPr algn="just" fontAlgn="auto">
              <a:spcBef>
                <a:spcPts val="0"/>
              </a:spcBef>
              <a:spcAft>
                <a:spcPts val="0"/>
              </a:spcAft>
              <a:defRPr/>
            </a:pPr>
            <a:r>
              <a:rPr lang="en-US" sz="2200" dirty="0" smtClean="0">
                <a:solidFill>
                  <a:schemeClr val="tx1"/>
                </a:solidFill>
                <a:latin typeface="Bell MT" pitchFamily="18" charset="0"/>
              </a:rPr>
              <a:t>For each  mixture the following operations were realized  </a:t>
            </a:r>
          </a:p>
          <a:p>
            <a:pPr marL="342900" indent="-342900" algn="just" fontAlgn="auto">
              <a:spcBef>
                <a:spcPts val="0"/>
              </a:spcBef>
              <a:spcAft>
                <a:spcPts val="0"/>
              </a:spcAft>
              <a:buFontTx/>
              <a:buChar char="-"/>
              <a:defRPr/>
            </a:pPr>
            <a:r>
              <a:rPr lang="en-US" sz="2200" dirty="0" smtClean="0">
                <a:solidFill>
                  <a:schemeClr val="tx1"/>
                </a:solidFill>
                <a:latin typeface="Bell MT" pitchFamily="18" charset="0"/>
              </a:rPr>
              <a:t>Measurements of gas gain and energy resolution: </a:t>
            </a:r>
          </a:p>
          <a:p>
            <a:pPr algn="just" fontAlgn="auto">
              <a:spcBef>
                <a:spcPts val="0"/>
              </a:spcBef>
              <a:spcAft>
                <a:spcPts val="0"/>
              </a:spcAft>
              <a:defRPr/>
            </a:pPr>
            <a:r>
              <a:rPr lang="en-US" sz="2200" dirty="0" smtClean="0">
                <a:solidFill>
                  <a:schemeClr val="tx1"/>
                </a:solidFill>
                <a:latin typeface="Bell MT" pitchFamily="18" charset="0"/>
              </a:rPr>
              <a:t>     Amp. voltage was systematically varied keeping </a:t>
            </a:r>
            <a:r>
              <a:rPr lang="en-US" sz="2200" b="1" dirty="0" smtClean="0">
                <a:solidFill>
                  <a:schemeClr val="tx1"/>
                </a:solidFill>
                <a:latin typeface="Bell MT" pitchFamily="18" charset="0"/>
              </a:rPr>
              <a:t>Constant=</a:t>
            </a:r>
            <a:r>
              <a:rPr lang="en-US" sz="2200" b="1" dirty="0" err="1" smtClean="0">
                <a:solidFill>
                  <a:schemeClr val="tx1"/>
                </a:solidFill>
                <a:latin typeface="Bell MT" pitchFamily="18" charset="0"/>
              </a:rPr>
              <a:t>Edrift</a:t>
            </a:r>
            <a:r>
              <a:rPr lang="en-US" sz="2200" b="1" dirty="0" smtClean="0">
                <a:solidFill>
                  <a:schemeClr val="tx1"/>
                </a:solidFill>
                <a:latin typeface="Bell MT" pitchFamily="18" charset="0"/>
              </a:rPr>
              <a:t>/</a:t>
            </a:r>
            <a:r>
              <a:rPr lang="en-US" sz="2200" b="1" dirty="0" err="1" smtClean="0">
                <a:solidFill>
                  <a:schemeClr val="tx1"/>
                </a:solidFill>
                <a:latin typeface="Bell MT" pitchFamily="18" charset="0"/>
              </a:rPr>
              <a:t>Eamp</a:t>
            </a:r>
            <a:endParaRPr lang="en-US" sz="2200" b="1" dirty="0">
              <a:solidFill>
                <a:schemeClr val="tx1"/>
              </a:solidFill>
              <a:latin typeface="Bell MT" pitchFamily="18" charset="0"/>
            </a:endParaRPr>
          </a:p>
        </p:txBody>
      </p:sp>
      <p:pic>
        <p:nvPicPr>
          <p:cNvPr id="17" name="Picture 2" descr="\\VBOXSVR\diana\Documents\ArticleTMA\Graphs\EneSpectrumTMA_1bar_1.ep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704" y="4048809"/>
            <a:ext cx="3397176" cy="2296683"/>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2" name="1 Flecha derecha"/>
          <p:cNvSpPr/>
          <p:nvPr/>
        </p:nvSpPr>
        <p:spPr>
          <a:xfrm>
            <a:off x="3229197" y="4324535"/>
            <a:ext cx="1584176" cy="16922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t>At the end of each set of  measurements </a:t>
            </a:r>
            <a:endParaRPr lang="en-US" sz="1200" dirty="0"/>
          </a:p>
        </p:txBody>
      </p:sp>
    </p:spTree>
    <p:custDataLst>
      <p:tags r:id="rId1"/>
    </p:custDataLst>
  </p:cSld>
  <p:clrMapOvr>
    <a:masterClrMapping/>
  </p:clrMapOvr>
  <p:transition advTm="5381"/>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7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16"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VBOXSVR\diana\Documents\ArticleTMA\Graphs\GasGainVsAmField_OF_1bar_1.e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140" y="1152036"/>
            <a:ext cx="4803442" cy="3501100"/>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11" name="10 Rectángulo"/>
          <p:cNvSpPr/>
          <p:nvPr/>
        </p:nvSpPr>
        <p:spPr>
          <a:xfrm>
            <a:off x="0" y="764704"/>
            <a:ext cx="7452319" cy="72008"/>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12 Rectángulo"/>
          <p:cNvSpPr/>
          <p:nvPr/>
        </p:nvSpPr>
        <p:spPr>
          <a:xfrm>
            <a:off x="35496" y="107921"/>
            <a:ext cx="7727757" cy="584775"/>
          </a:xfrm>
          <a:prstGeom prst="rect">
            <a:avLst/>
          </a:prstGeom>
        </p:spPr>
        <p:txBody>
          <a:bodyPr wrap="square">
            <a:spAutoFit/>
          </a:bodyPr>
          <a:lstStyle/>
          <a:p>
            <a:pPr fontAlgn="auto">
              <a:spcBef>
                <a:spcPts val="0"/>
              </a:spcBef>
              <a:spcAft>
                <a:spcPts val="0"/>
              </a:spcAft>
              <a:defRPr/>
            </a:pPr>
            <a:r>
              <a:rPr lang="en-US" sz="3200" dirty="0">
                <a:solidFill>
                  <a:schemeClr val="tx1">
                    <a:lumMod val="95000"/>
                    <a:lumOff val="5000"/>
                  </a:schemeClr>
                </a:solidFill>
              </a:rPr>
              <a:t>Optimum </a:t>
            </a:r>
            <a:r>
              <a:rPr lang="en-US" sz="3200" dirty="0" smtClean="0">
                <a:solidFill>
                  <a:schemeClr val="tx1">
                    <a:lumMod val="95000"/>
                    <a:lumOff val="5000"/>
                  </a:schemeClr>
                </a:solidFill>
              </a:rPr>
              <a:t>fraction at 1 bar</a:t>
            </a:r>
            <a:endParaRPr lang="en-US" sz="3200" dirty="0">
              <a:solidFill>
                <a:schemeClr val="tx1">
                  <a:lumMod val="95000"/>
                  <a:lumOff val="5000"/>
                </a:schemeClr>
              </a:solidFill>
            </a:endParaRPr>
          </a:p>
        </p:txBody>
      </p:sp>
      <p:sp>
        <p:nvSpPr>
          <p:cNvPr id="2" name="1 CuadroTexto"/>
          <p:cNvSpPr txBox="1"/>
          <p:nvPr/>
        </p:nvSpPr>
        <p:spPr>
          <a:xfrm>
            <a:off x="107504" y="4653136"/>
            <a:ext cx="4392488" cy="64633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i="1" dirty="0" smtClean="0"/>
              <a:t>Gas gain as a function of amplification field at 1 bar</a:t>
            </a:r>
            <a:r>
              <a:rPr lang="en-US" dirty="0" smtClean="0"/>
              <a:t>.</a:t>
            </a:r>
            <a:endParaRPr lang="en-US" dirty="0"/>
          </a:p>
        </p:txBody>
      </p:sp>
      <p:sp>
        <p:nvSpPr>
          <p:cNvPr id="7" name="6 CuadroTexto"/>
          <p:cNvSpPr txBox="1"/>
          <p:nvPr/>
        </p:nvSpPr>
        <p:spPr>
          <a:xfrm>
            <a:off x="5003759" y="1168837"/>
            <a:ext cx="4140241" cy="338554"/>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dirty="0" smtClean="0">
                <a:solidFill>
                  <a:schemeClr val="tx2">
                    <a:lumMod val="50000"/>
                  </a:schemeClr>
                </a:solidFill>
              </a:rPr>
              <a:t>  TMA fraction was varied from 1.7 to  12,3 %</a:t>
            </a:r>
            <a:endParaRPr lang="en-US" sz="1600" dirty="0">
              <a:solidFill>
                <a:schemeClr val="tx2">
                  <a:lumMod val="50000"/>
                </a:schemeClr>
              </a:solidFill>
            </a:endParaRPr>
          </a:p>
        </p:txBody>
      </p:sp>
      <p:sp>
        <p:nvSpPr>
          <p:cNvPr id="8" name="7 CuadroTexto"/>
          <p:cNvSpPr txBox="1"/>
          <p:nvPr/>
        </p:nvSpPr>
        <p:spPr>
          <a:xfrm>
            <a:off x="4465206" y="6131648"/>
            <a:ext cx="4643298" cy="64633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i="1" dirty="0" smtClean="0"/>
              <a:t>Energy resolution (%FWHM) as a function of gas gain at 1 bar</a:t>
            </a:r>
            <a:r>
              <a:rPr lang="es-ES" dirty="0" smtClean="0"/>
              <a:t>.</a:t>
            </a:r>
            <a:endParaRPr lang="en-US" dirty="0"/>
          </a:p>
        </p:txBody>
      </p:sp>
      <p:pic>
        <p:nvPicPr>
          <p:cNvPr id="6146" name="Picture 2" descr="\\VBOXSVR\diana\Documents\ArticleTMA\Graphs\EnResVsGasGain_oF_1b_1.ep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8006" y="2748720"/>
            <a:ext cx="4630498" cy="3375046"/>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9" name="8 CuadroTexto"/>
          <p:cNvSpPr txBox="1"/>
          <p:nvPr/>
        </p:nvSpPr>
        <p:spPr>
          <a:xfrm>
            <a:off x="53607" y="5538718"/>
            <a:ext cx="4374377" cy="338554"/>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buFont typeface="Arial" pitchFamily="34" charset="0"/>
              <a:buChar char="•"/>
            </a:pPr>
            <a:r>
              <a:rPr lang="en-US" sz="1600" b="1" dirty="0">
                <a:solidFill>
                  <a:schemeClr val="tx1"/>
                </a:solidFill>
              </a:rPr>
              <a:t>The gas gain increases </a:t>
            </a:r>
            <a:r>
              <a:rPr lang="en-US" sz="1600" b="1" dirty="0" smtClean="0">
                <a:solidFill>
                  <a:schemeClr val="tx1"/>
                </a:solidFill>
              </a:rPr>
              <a:t>with </a:t>
            </a:r>
            <a:r>
              <a:rPr lang="en-US" sz="1600" b="1" dirty="0">
                <a:solidFill>
                  <a:schemeClr val="tx1"/>
                </a:solidFill>
              </a:rPr>
              <a:t>the TMA fraction</a:t>
            </a:r>
          </a:p>
        </p:txBody>
      </p:sp>
      <p:sp>
        <p:nvSpPr>
          <p:cNvPr id="10" name="9 CuadroTexto"/>
          <p:cNvSpPr txBox="1"/>
          <p:nvPr/>
        </p:nvSpPr>
        <p:spPr>
          <a:xfrm>
            <a:off x="65487" y="6116259"/>
            <a:ext cx="4146474" cy="584775"/>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dirty="0" smtClean="0">
                <a:solidFill>
                  <a:schemeClr val="tx2">
                    <a:lumMod val="50000"/>
                  </a:schemeClr>
                </a:solidFill>
              </a:rPr>
              <a:t>Gas gain reaches a maximum value </a:t>
            </a:r>
          </a:p>
          <a:p>
            <a:r>
              <a:rPr lang="en-US" sz="1600" dirty="0" smtClean="0">
                <a:solidFill>
                  <a:schemeClr val="tx2">
                    <a:lumMod val="50000"/>
                  </a:schemeClr>
                </a:solidFill>
              </a:rPr>
              <a:t> around </a:t>
            </a:r>
            <a:r>
              <a:rPr lang="es-ES" sz="1600" dirty="0"/>
              <a:t> </a:t>
            </a:r>
            <a:r>
              <a:rPr lang="es-ES" sz="1600" dirty="0" smtClean="0"/>
              <a:t>~ </a:t>
            </a:r>
            <a:r>
              <a:rPr lang="en-US" sz="1600" b="1" dirty="0" smtClean="0">
                <a:solidFill>
                  <a:schemeClr val="tx2">
                    <a:lumMod val="50000"/>
                  </a:schemeClr>
                </a:solidFill>
              </a:rPr>
              <a:t>3.4% TMA.</a:t>
            </a:r>
            <a:endParaRPr lang="en-US" sz="1600" dirty="0">
              <a:solidFill>
                <a:schemeClr val="tx2">
                  <a:lumMod val="50000"/>
                </a:schemeClr>
              </a:solidFill>
            </a:endParaRPr>
          </a:p>
        </p:txBody>
      </p:sp>
    </p:spTree>
    <p:extLst>
      <p:ext uri="{BB962C8B-B14F-4D97-AF65-F5344CB8AC3E}">
        <p14:creationId xmlns:p14="http://schemas.microsoft.com/office/powerpoint/2010/main" val="37218459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VBOXSVR\diana\Documents\ArticleTMA\Graphs\GasGainVsAmField_OF_5bar_1.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5" y="1071833"/>
            <a:ext cx="4867448" cy="3547752"/>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11" name="10 Rectángulo"/>
          <p:cNvSpPr/>
          <p:nvPr/>
        </p:nvSpPr>
        <p:spPr>
          <a:xfrm>
            <a:off x="0" y="764704"/>
            <a:ext cx="7452319" cy="72008"/>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12 Rectángulo"/>
          <p:cNvSpPr/>
          <p:nvPr/>
        </p:nvSpPr>
        <p:spPr>
          <a:xfrm>
            <a:off x="35496" y="107921"/>
            <a:ext cx="7727757" cy="584775"/>
          </a:xfrm>
          <a:prstGeom prst="rect">
            <a:avLst/>
          </a:prstGeom>
        </p:spPr>
        <p:txBody>
          <a:bodyPr wrap="square">
            <a:spAutoFit/>
          </a:bodyPr>
          <a:lstStyle/>
          <a:p>
            <a:pPr fontAlgn="auto">
              <a:spcBef>
                <a:spcPts val="0"/>
              </a:spcBef>
              <a:spcAft>
                <a:spcPts val="0"/>
              </a:spcAft>
              <a:defRPr/>
            </a:pPr>
            <a:r>
              <a:rPr lang="en-US" sz="3200" dirty="0">
                <a:solidFill>
                  <a:schemeClr val="tx1">
                    <a:lumMod val="95000"/>
                    <a:lumOff val="5000"/>
                  </a:schemeClr>
                </a:solidFill>
              </a:rPr>
              <a:t>Optimum </a:t>
            </a:r>
            <a:r>
              <a:rPr lang="en-US" sz="3200" dirty="0" smtClean="0">
                <a:solidFill>
                  <a:schemeClr val="tx1">
                    <a:lumMod val="95000"/>
                    <a:lumOff val="5000"/>
                  </a:schemeClr>
                </a:solidFill>
              </a:rPr>
              <a:t>fraction at </a:t>
            </a:r>
            <a:r>
              <a:rPr lang="en-US" sz="3200" dirty="0">
                <a:solidFill>
                  <a:schemeClr val="tx1">
                    <a:lumMod val="95000"/>
                    <a:lumOff val="5000"/>
                  </a:schemeClr>
                </a:solidFill>
              </a:rPr>
              <a:t>5</a:t>
            </a:r>
            <a:r>
              <a:rPr lang="en-US" sz="3200" dirty="0" smtClean="0">
                <a:solidFill>
                  <a:schemeClr val="tx1">
                    <a:lumMod val="95000"/>
                    <a:lumOff val="5000"/>
                  </a:schemeClr>
                </a:solidFill>
              </a:rPr>
              <a:t> bar</a:t>
            </a:r>
            <a:endParaRPr lang="en-US" sz="3200" dirty="0">
              <a:solidFill>
                <a:schemeClr val="tx1">
                  <a:lumMod val="95000"/>
                  <a:lumOff val="5000"/>
                </a:schemeClr>
              </a:solidFill>
            </a:endParaRPr>
          </a:p>
        </p:txBody>
      </p:sp>
      <p:sp>
        <p:nvSpPr>
          <p:cNvPr id="2" name="1 CuadroTexto"/>
          <p:cNvSpPr txBox="1"/>
          <p:nvPr/>
        </p:nvSpPr>
        <p:spPr>
          <a:xfrm>
            <a:off x="35496" y="4653136"/>
            <a:ext cx="4320480" cy="64633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s-ES" i="1" dirty="0" smtClean="0"/>
              <a:t>Gas </a:t>
            </a:r>
            <a:r>
              <a:rPr lang="es-ES" i="1" dirty="0" err="1" smtClean="0"/>
              <a:t>gain</a:t>
            </a:r>
            <a:r>
              <a:rPr lang="es-ES" i="1" dirty="0" smtClean="0"/>
              <a:t> as a </a:t>
            </a:r>
            <a:r>
              <a:rPr lang="es-ES" i="1" dirty="0" err="1" smtClean="0"/>
              <a:t>function</a:t>
            </a:r>
            <a:r>
              <a:rPr lang="es-ES" i="1" dirty="0" smtClean="0"/>
              <a:t> of </a:t>
            </a:r>
            <a:r>
              <a:rPr lang="es-ES" i="1" dirty="0" err="1" smtClean="0"/>
              <a:t>amplification</a:t>
            </a:r>
            <a:r>
              <a:rPr lang="es-ES" i="1" dirty="0" smtClean="0"/>
              <a:t> </a:t>
            </a:r>
            <a:r>
              <a:rPr lang="es-ES" i="1" dirty="0" err="1" smtClean="0"/>
              <a:t>field</a:t>
            </a:r>
            <a:r>
              <a:rPr lang="es-ES" i="1" dirty="0" smtClean="0"/>
              <a:t> at 5 bar</a:t>
            </a:r>
            <a:r>
              <a:rPr lang="es-ES" dirty="0" smtClean="0"/>
              <a:t>.</a:t>
            </a:r>
            <a:endParaRPr lang="en-US" dirty="0"/>
          </a:p>
        </p:txBody>
      </p:sp>
      <p:sp>
        <p:nvSpPr>
          <p:cNvPr id="7" name="6 CuadroTexto"/>
          <p:cNvSpPr txBox="1"/>
          <p:nvPr/>
        </p:nvSpPr>
        <p:spPr>
          <a:xfrm>
            <a:off x="5004048" y="1052736"/>
            <a:ext cx="3776849" cy="338554"/>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marL="342900" indent="-342900">
              <a:buFont typeface="Arial" pitchFamily="34" charset="0"/>
              <a:buChar char="•"/>
            </a:pPr>
            <a:r>
              <a:rPr lang="es-ES" sz="1600" dirty="0" err="1" smtClean="0">
                <a:solidFill>
                  <a:schemeClr val="tx2">
                    <a:lumMod val="50000"/>
                  </a:schemeClr>
                </a:solidFill>
              </a:rPr>
              <a:t>Fraction</a:t>
            </a:r>
            <a:r>
              <a:rPr lang="es-ES" sz="1600" dirty="0" smtClean="0">
                <a:solidFill>
                  <a:schemeClr val="tx2">
                    <a:lumMod val="50000"/>
                  </a:schemeClr>
                </a:solidFill>
              </a:rPr>
              <a:t> of TMA </a:t>
            </a:r>
            <a:r>
              <a:rPr lang="es-ES" sz="1600" dirty="0" err="1" smtClean="0">
                <a:solidFill>
                  <a:schemeClr val="tx2">
                    <a:lumMod val="50000"/>
                  </a:schemeClr>
                </a:solidFill>
              </a:rPr>
              <a:t>from</a:t>
            </a:r>
            <a:r>
              <a:rPr lang="es-ES" sz="1600" dirty="0" smtClean="0">
                <a:solidFill>
                  <a:schemeClr val="tx2">
                    <a:lumMod val="50000"/>
                  </a:schemeClr>
                </a:solidFill>
              </a:rPr>
              <a:t> 1 </a:t>
            </a:r>
            <a:r>
              <a:rPr lang="es-ES" sz="1600" dirty="0" err="1" smtClean="0">
                <a:solidFill>
                  <a:schemeClr val="tx2">
                    <a:lumMod val="50000"/>
                  </a:schemeClr>
                </a:solidFill>
              </a:rPr>
              <a:t>to</a:t>
            </a:r>
            <a:r>
              <a:rPr lang="es-ES" sz="1600" dirty="0" smtClean="0">
                <a:solidFill>
                  <a:schemeClr val="tx2">
                    <a:lumMod val="50000"/>
                  </a:schemeClr>
                </a:solidFill>
              </a:rPr>
              <a:t>  10 %</a:t>
            </a:r>
            <a:endParaRPr lang="en-US" sz="1600" dirty="0">
              <a:solidFill>
                <a:schemeClr val="tx2">
                  <a:lumMod val="50000"/>
                </a:schemeClr>
              </a:solidFill>
            </a:endParaRPr>
          </a:p>
        </p:txBody>
      </p:sp>
      <p:sp>
        <p:nvSpPr>
          <p:cNvPr id="8" name="7 CuadroTexto"/>
          <p:cNvSpPr txBox="1"/>
          <p:nvPr/>
        </p:nvSpPr>
        <p:spPr>
          <a:xfrm>
            <a:off x="4355976" y="6131648"/>
            <a:ext cx="4693320" cy="64633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s-ES" i="1" dirty="0" err="1" smtClean="0"/>
              <a:t>Energy</a:t>
            </a:r>
            <a:r>
              <a:rPr lang="es-ES" i="1" dirty="0" smtClean="0"/>
              <a:t> </a:t>
            </a:r>
            <a:r>
              <a:rPr lang="es-ES" i="1" dirty="0" err="1" smtClean="0"/>
              <a:t>resolution</a:t>
            </a:r>
            <a:r>
              <a:rPr lang="es-ES" i="1" dirty="0" smtClean="0"/>
              <a:t> (%FWHM) as a </a:t>
            </a:r>
            <a:r>
              <a:rPr lang="es-ES" i="1" dirty="0" err="1" smtClean="0"/>
              <a:t>function</a:t>
            </a:r>
            <a:r>
              <a:rPr lang="es-ES" i="1" dirty="0" smtClean="0"/>
              <a:t> of gas </a:t>
            </a:r>
            <a:r>
              <a:rPr lang="es-ES" i="1" dirty="0" err="1" smtClean="0"/>
              <a:t>gain</a:t>
            </a:r>
            <a:r>
              <a:rPr lang="es-ES" i="1" dirty="0" smtClean="0"/>
              <a:t> at 5 bar</a:t>
            </a:r>
            <a:r>
              <a:rPr lang="es-ES" dirty="0" smtClean="0"/>
              <a:t>.</a:t>
            </a:r>
            <a:endParaRPr lang="en-US" dirty="0"/>
          </a:p>
        </p:txBody>
      </p:sp>
      <p:grpSp>
        <p:nvGrpSpPr>
          <p:cNvPr id="5" name="4 Grupo"/>
          <p:cNvGrpSpPr/>
          <p:nvPr/>
        </p:nvGrpSpPr>
        <p:grpSpPr>
          <a:xfrm>
            <a:off x="3059832" y="2508875"/>
            <a:ext cx="450303" cy="506111"/>
            <a:chOff x="5436096" y="2131237"/>
            <a:chExt cx="450303" cy="506111"/>
          </a:xfrm>
        </p:grpSpPr>
        <p:sp>
          <p:nvSpPr>
            <p:cNvPr id="3" name="2 CuadroTexto"/>
            <p:cNvSpPr txBox="1"/>
            <p:nvPr/>
          </p:nvSpPr>
          <p:spPr>
            <a:xfrm>
              <a:off x="5436096" y="2298794"/>
              <a:ext cx="450303"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ES" sz="1600" dirty="0" smtClean="0"/>
                <a:t>1%</a:t>
              </a:r>
              <a:endParaRPr lang="en-US" sz="1600" dirty="0"/>
            </a:p>
          </p:txBody>
        </p:sp>
        <p:sp>
          <p:nvSpPr>
            <p:cNvPr id="4" name="3 Flecha arriba"/>
            <p:cNvSpPr/>
            <p:nvPr/>
          </p:nvSpPr>
          <p:spPr>
            <a:xfrm>
              <a:off x="5597820" y="2131237"/>
              <a:ext cx="126854" cy="165502"/>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grpSp>
      <p:grpSp>
        <p:nvGrpSpPr>
          <p:cNvPr id="12" name="11 Grupo"/>
          <p:cNvGrpSpPr/>
          <p:nvPr/>
        </p:nvGrpSpPr>
        <p:grpSpPr>
          <a:xfrm>
            <a:off x="973620" y="2924944"/>
            <a:ext cx="646052" cy="484625"/>
            <a:chOff x="5501323" y="2131237"/>
            <a:chExt cx="288578" cy="484625"/>
          </a:xfrm>
        </p:grpSpPr>
        <p:sp>
          <p:nvSpPr>
            <p:cNvPr id="14" name="13 CuadroTexto"/>
            <p:cNvSpPr txBox="1"/>
            <p:nvPr/>
          </p:nvSpPr>
          <p:spPr>
            <a:xfrm>
              <a:off x="5501323" y="2277308"/>
              <a:ext cx="28857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ES" sz="1600" dirty="0" smtClean="0"/>
                <a:t>2,6%</a:t>
              </a:r>
              <a:endParaRPr lang="en-US" sz="1600" dirty="0"/>
            </a:p>
          </p:txBody>
        </p:sp>
        <p:sp>
          <p:nvSpPr>
            <p:cNvPr id="15" name="14 Flecha arriba"/>
            <p:cNvSpPr/>
            <p:nvPr/>
          </p:nvSpPr>
          <p:spPr>
            <a:xfrm>
              <a:off x="5597820" y="2131237"/>
              <a:ext cx="126854" cy="165502"/>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grpSp>
      <p:grpSp>
        <p:nvGrpSpPr>
          <p:cNvPr id="16" name="15 Grupo"/>
          <p:cNvGrpSpPr/>
          <p:nvPr/>
        </p:nvGrpSpPr>
        <p:grpSpPr>
          <a:xfrm>
            <a:off x="2834679" y="3409023"/>
            <a:ext cx="675456" cy="524033"/>
            <a:chOff x="5436095" y="2113315"/>
            <a:chExt cx="675456" cy="524033"/>
          </a:xfrm>
        </p:grpSpPr>
        <p:sp>
          <p:nvSpPr>
            <p:cNvPr id="17" name="16 CuadroTexto"/>
            <p:cNvSpPr txBox="1"/>
            <p:nvPr/>
          </p:nvSpPr>
          <p:spPr>
            <a:xfrm>
              <a:off x="5436095" y="2298794"/>
              <a:ext cx="675456"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ES" sz="1600" dirty="0" smtClean="0"/>
                <a:t>10%</a:t>
              </a:r>
              <a:endParaRPr lang="en-US" sz="1600" dirty="0"/>
            </a:p>
          </p:txBody>
        </p:sp>
        <p:sp>
          <p:nvSpPr>
            <p:cNvPr id="18" name="17 Flecha arriba"/>
            <p:cNvSpPr/>
            <p:nvPr/>
          </p:nvSpPr>
          <p:spPr>
            <a:xfrm>
              <a:off x="5733256" y="2113315"/>
              <a:ext cx="126854" cy="165502"/>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grpSp>
      <p:pic>
        <p:nvPicPr>
          <p:cNvPr id="7172" name="Picture 4" descr="\\VBOXSVR\diana\Documents\ArticleTMA\Graphs\EnResVsGasGain_OF_5bar_1.e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8474" y="2676432"/>
            <a:ext cx="4755526" cy="3466176"/>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19" name="18 CuadroTexto"/>
          <p:cNvSpPr txBox="1"/>
          <p:nvPr/>
        </p:nvSpPr>
        <p:spPr>
          <a:xfrm>
            <a:off x="54279" y="5581969"/>
            <a:ext cx="4230360" cy="584775"/>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buFont typeface="Arial" pitchFamily="34" charset="0"/>
              <a:buChar char="•"/>
            </a:pPr>
            <a:r>
              <a:rPr lang="en-US" sz="1600" dirty="0" smtClean="0">
                <a:solidFill>
                  <a:schemeClr val="tx2">
                    <a:lumMod val="50000"/>
                  </a:schemeClr>
                </a:solidFill>
              </a:rPr>
              <a:t>Gas gain reaches a maximum value  around </a:t>
            </a:r>
          </a:p>
          <a:p>
            <a:r>
              <a:rPr lang="en-US" sz="1600" dirty="0" smtClean="0">
                <a:solidFill>
                  <a:schemeClr val="tx2">
                    <a:lumMod val="50000"/>
                  </a:schemeClr>
                </a:solidFill>
              </a:rPr>
              <a:t> </a:t>
            </a:r>
            <a:r>
              <a:rPr lang="es-ES" sz="1600" dirty="0"/>
              <a:t> </a:t>
            </a:r>
            <a:r>
              <a:rPr lang="es-ES" sz="1600" dirty="0" smtClean="0"/>
              <a:t>~ </a:t>
            </a:r>
            <a:r>
              <a:rPr lang="en-US" sz="1600" b="1" dirty="0" smtClean="0">
                <a:solidFill>
                  <a:schemeClr val="tx2">
                    <a:lumMod val="50000"/>
                  </a:schemeClr>
                </a:solidFill>
              </a:rPr>
              <a:t>2.6 %.</a:t>
            </a:r>
            <a:endParaRPr lang="en-US" sz="1600" dirty="0">
              <a:solidFill>
                <a:schemeClr val="tx2">
                  <a:lumMod val="50000"/>
                </a:schemeClr>
              </a:solidFill>
            </a:endParaRPr>
          </a:p>
        </p:txBody>
      </p:sp>
    </p:spTree>
    <p:extLst>
      <p:ext uri="{BB962C8B-B14F-4D97-AF65-F5344CB8AC3E}">
        <p14:creationId xmlns:p14="http://schemas.microsoft.com/office/powerpoint/2010/main" val="2913239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3|0.6"/>
</p:tagLst>
</file>

<file path=ppt/tags/tag10.xml><?xml version="1.0" encoding="utf-8"?>
<p:tagLst xmlns:a="http://schemas.openxmlformats.org/drawingml/2006/main" xmlns:r="http://schemas.openxmlformats.org/officeDocument/2006/relationships" xmlns:p="http://schemas.openxmlformats.org/presentationml/2006/main">
  <p:tag name="TIMING" val="|0|0.6"/>
</p:tagLst>
</file>

<file path=ppt/tags/tag11.xml><?xml version="1.0" encoding="utf-8"?>
<p:tagLst xmlns:a="http://schemas.openxmlformats.org/drawingml/2006/main" xmlns:r="http://schemas.openxmlformats.org/officeDocument/2006/relationships" xmlns:p="http://schemas.openxmlformats.org/presentationml/2006/main">
  <p:tag name="TIMING" val="|0|0.6"/>
</p:tagLst>
</file>

<file path=ppt/tags/tag2.xml><?xml version="1.0" encoding="utf-8"?>
<p:tagLst xmlns:a="http://schemas.openxmlformats.org/drawingml/2006/main" xmlns:r="http://schemas.openxmlformats.org/officeDocument/2006/relationships" xmlns:p="http://schemas.openxmlformats.org/presentationml/2006/main">
  <p:tag name="TIMING" val="|0.3|0.4"/>
</p:tagLst>
</file>

<file path=ppt/tags/tag3.xml><?xml version="1.0" encoding="utf-8"?>
<p:tagLst xmlns:a="http://schemas.openxmlformats.org/drawingml/2006/main" xmlns:r="http://schemas.openxmlformats.org/officeDocument/2006/relationships" xmlns:p="http://schemas.openxmlformats.org/presentationml/2006/main">
  <p:tag name="TIMING" val="|0.3|0.4"/>
</p:tagLst>
</file>

<file path=ppt/tags/tag4.xml><?xml version="1.0" encoding="utf-8"?>
<p:tagLst xmlns:a="http://schemas.openxmlformats.org/drawingml/2006/main" xmlns:r="http://schemas.openxmlformats.org/officeDocument/2006/relationships" xmlns:p="http://schemas.openxmlformats.org/presentationml/2006/main">
  <p:tag name="TIMING" val="|0.3|0.4|0.4|0.4|0.4|0.3|0.4|0.4|0.3|0.3|0.5"/>
</p:tagLst>
</file>

<file path=ppt/tags/tag5.xml><?xml version="1.0" encoding="utf-8"?>
<p:tagLst xmlns:a="http://schemas.openxmlformats.org/drawingml/2006/main" xmlns:r="http://schemas.openxmlformats.org/officeDocument/2006/relationships" xmlns:p="http://schemas.openxmlformats.org/presentationml/2006/main">
  <p:tag name="TIMING" val="|0.5|1.2"/>
</p:tagLst>
</file>

<file path=ppt/tags/tag6.xml><?xml version="1.0" encoding="utf-8"?>
<p:tagLst xmlns:a="http://schemas.openxmlformats.org/drawingml/2006/main" xmlns:r="http://schemas.openxmlformats.org/officeDocument/2006/relationships" xmlns:p="http://schemas.openxmlformats.org/presentationml/2006/main">
  <p:tag name="TIMING" val="|0.3|0.4|0.4|0.4|0.4|0.3|0.4|0.4|0.3|0.3|0.5"/>
</p:tagLst>
</file>

<file path=ppt/tags/tag7.xml><?xml version="1.0" encoding="utf-8"?>
<p:tagLst xmlns:a="http://schemas.openxmlformats.org/drawingml/2006/main" xmlns:r="http://schemas.openxmlformats.org/officeDocument/2006/relationships" xmlns:p="http://schemas.openxmlformats.org/presentationml/2006/main">
  <p:tag name="TIMING" val="|0.3|0.4|0.4|0.4|0.4|0.3|0.4|0.4|0.3|0.3|0.5"/>
</p:tagLst>
</file>

<file path=ppt/tags/tag8.xml><?xml version="1.0" encoding="utf-8"?>
<p:tagLst xmlns:a="http://schemas.openxmlformats.org/drawingml/2006/main" xmlns:r="http://schemas.openxmlformats.org/officeDocument/2006/relationships" xmlns:p="http://schemas.openxmlformats.org/presentationml/2006/main">
  <p:tag name="TIMING" val="|0|0.6"/>
</p:tagLst>
</file>

<file path=ppt/tags/tag9.xml><?xml version="1.0" encoding="utf-8"?>
<p:tagLst xmlns:a="http://schemas.openxmlformats.org/drawingml/2006/main" xmlns:r="http://schemas.openxmlformats.org/officeDocument/2006/relationships" xmlns:p="http://schemas.openxmlformats.org/presentationml/2006/main">
  <p:tag name="TIMING" val="|0|0.6"/>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16241</TotalTime>
  <Words>1758</Words>
  <Application>Microsoft Office PowerPoint</Application>
  <PresentationFormat>Presentación en pantalla (4:3)</PresentationFormat>
  <Paragraphs>249</Paragraphs>
  <Slides>17</Slides>
  <Notes>15</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Diana</dc:creator>
  <cp:lastModifiedBy>Diana</cp:lastModifiedBy>
  <cp:revision>856</cp:revision>
  <cp:lastPrinted>2011-11-03T09:46:09Z</cp:lastPrinted>
  <dcterms:created xsi:type="dcterms:W3CDTF">2009-06-05T18:05:18Z</dcterms:created>
  <dcterms:modified xsi:type="dcterms:W3CDTF">2012-02-21T11:34:10Z</dcterms:modified>
</cp:coreProperties>
</file>