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3" r:id="rId2"/>
  </p:sldMasterIdLst>
  <p:notesMasterIdLst>
    <p:notesMasterId r:id="rId8"/>
  </p:notesMasterIdLst>
  <p:handoutMasterIdLst>
    <p:handoutMasterId r:id="rId9"/>
  </p:handoutMasterIdLst>
  <p:sldIdLst>
    <p:sldId id="267" r:id="rId3"/>
    <p:sldId id="284" r:id="rId4"/>
    <p:sldId id="275" r:id="rId5"/>
    <p:sldId id="285" r:id="rId6"/>
    <p:sldId id="286" r:id="rId7"/>
  </p:sldIdLst>
  <p:sldSz cx="9144000" cy="6858000" type="screen4x3"/>
  <p:notesSz cx="6784975" cy="98567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9D8DD"/>
    <a:srgbClr val="39CBDF"/>
    <a:srgbClr val="21B5C9"/>
    <a:srgbClr val="8EDEE2"/>
    <a:srgbClr val="1B1B51"/>
    <a:srgbClr val="F0CD96"/>
    <a:srgbClr val="D0D0D0"/>
    <a:srgbClr val="96C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19" autoAdjust="0"/>
    <p:restoredTop sz="99002" autoAdjust="0"/>
  </p:normalViewPr>
  <p:slideViewPr>
    <p:cSldViewPr snapToGrid="0" snapToObjects="1">
      <p:cViewPr varScale="1">
        <p:scale>
          <a:sx n="111" d="100"/>
          <a:sy n="111" d="100"/>
        </p:scale>
        <p:origin x="-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2" d="100"/>
          <a:sy n="72" d="100"/>
        </p:scale>
        <p:origin x="-2220" y="-114"/>
      </p:cViewPr>
      <p:guideLst>
        <p:guide orient="horz" pos="3104"/>
        <p:guide pos="21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40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400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361488"/>
            <a:ext cx="29400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97CD7696-8598-45A9-B625-8BEB45F8A191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5610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40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681538"/>
            <a:ext cx="5429250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400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361488"/>
            <a:ext cx="29400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5BB4969B-6750-4E5B-9F27-5399A6A817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29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089CF-EE57-44C9-98A7-C2AD09ECF03B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39775"/>
            <a:ext cx="4927600" cy="36957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7" name="TextBox 14"/>
          <p:cNvSpPr txBox="1"/>
          <p:nvPr/>
        </p:nvSpPr>
        <p:spPr>
          <a:xfrm>
            <a:off x="7745413" y="6215063"/>
            <a:ext cx="150971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defRPr/>
            </a:pPr>
            <a:r>
              <a:rPr lang="nb-NO" kern="0" dirty="0" err="1" smtClean="0">
                <a:solidFill>
                  <a:schemeClr val="bg1">
                    <a:lumMod val="65000"/>
                  </a:schemeClr>
                </a:solidFill>
              </a:rPr>
              <a:t>HEPTech</a:t>
            </a:r>
            <a:endParaRPr lang="en-US" kern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1588" y="776288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588" y="6132513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60419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1" name="Rectangle 1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06884" y="6541034"/>
            <a:ext cx="196850" cy="103187"/>
          </a:xfrm>
        </p:spPr>
        <p:txBody>
          <a:bodyPr/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F71C0A10-2104-44D4-8CD8-031222EDD7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Rectangle 2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dirty="0">
              <a:latin typeface="Arial" charset="0"/>
            </a:endParaRPr>
          </a:p>
        </p:txBody>
      </p:sp>
      <p:pic>
        <p:nvPicPr>
          <p:cNvPr id="2" name="Picture 1" descr="heptech.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64290"/>
            <a:ext cx="1910080" cy="69240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84D6C-BA56-49A2-B99C-8A339CD022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C1D2-8336-44BD-9238-8F8DD7922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6" y="163514"/>
            <a:ext cx="22129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63514"/>
            <a:ext cx="6486525" cy="5937250"/>
          </a:xfrm>
        </p:spPr>
        <p:txBody>
          <a:bodyPr vert="eaVert"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210DC-369E-4AA3-877C-B67A6DE269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3514"/>
            <a:ext cx="8851900" cy="555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5913" y="1125539"/>
            <a:ext cx="8535987" cy="497522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FFDD1-3AA6-4AE2-B318-1C638517F9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48D77-550F-420E-A581-F6C0E5B55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E591F-A038-4D71-A312-4B06756CC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09559-90E0-4869-87D2-B25937222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3F2CD-4E2C-4043-AEEA-6BA33FEA4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27FF0-0C30-4454-BFF1-0B484B039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69EE1-8A53-49B1-9AEE-4F3C50D86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2700" y="1841501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-6350"/>
            <a:ext cx="914558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01" y="3703639"/>
            <a:ext cx="7372351" cy="760959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/>
              <a:t>Sub-title and/or name</a:t>
            </a:r>
          </a:p>
          <a:p>
            <a:r>
              <a:rPr lang="en-US" altLang="en-US"/>
              <a:t>Arial narrow, 20pt - maximum 2 lines)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357438"/>
            <a:ext cx="9144000" cy="1359548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/>
              <a:t>Main Title</a:t>
            </a:r>
            <a:br>
              <a:rPr lang="en-US" altLang="en-US"/>
            </a:br>
            <a:r>
              <a:rPr lang="en-US" altLang="en-US"/>
              <a:t>(Arial narrow, 30pt -Maximum 2 lines)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57065-53E7-49ED-BD97-AE095F59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2350E-564B-40AB-B99F-162584DE5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7E2F5-74DD-4BDC-B051-668FD7E9D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354BF-87B5-4584-9785-A798404AE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1EC67-9FD5-4D47-A3FA-CA9647F14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24351-7B9C-4F2D-BAD9-468B30458B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xfrm>
            <a:off x="2438448" y="6265865"/>
            <a:ext cx="3028950" cy="423862"/>
          </a:xfrm>
          <a:ln/>
        </p:spPr>
        <p:txBody>
          <a:bodyPr/>
          <a:lstStyle>
            <a:lvl1pPr>
              <a:defRPr sz="1050"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00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6A7CD-4E44-40D3-AFF9-12CA0D9B5D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5913" y="1125539"/>
            <a:ext cx="4191000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125539"/>
            <a:ext cx="4192587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32E1-9EEC-4B17-8002-303DFAF609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8E76C-4D42-425B-883F-E6163F23DA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17FC-2E65-47F5-B1CE-4384FD57BD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49E5F-2415-463D-938C-15451BA9B8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50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3E1C0-3A53-4B10-90F1-5E6BF66E3E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125538"/>
            <a:ext cx="8535987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Level 1</a:t>
            </a:r>
          </a:p>
          <a:p>
            <a:pPr lvl="1"/>
            <a:r>
              <a:rPr lang="en-GB" dirty="0" smtClean="0"/>
              <a:t>Level 2</a:t>
            </a:r>
          </a:p>
          <a:p>
            <a:pPr lvl="2"/>
            <a:r>
              <a:rPr lang="en-GB" dirty="0" smtClean="0"/>
              <a:t>Level 3</a:t>
            </a:r>
          </a:p>
          <a:p>
            <a:pPr lvl="3"/>
            <a:r>
              <a:rPr lang="en-GB" dirty="0" smtClean="0"/>
              <a:t>Level 4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163513"/>
            <a:ext cx="88519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Pour modifier le style du titre du masque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93138" y="6726238"/>
            <a:ext cx="198437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58664339-D946-43CD-BF5D-9604EE3097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46881" y="6215063"/>
            <a:ext cx="150971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defRPr/>
            </a:pPr>
            <a:r>
              <a:rPr lang="nb-NO" kern="0" dirty="0" err="1" smtClean="0">
                <a:solidFill>
                  <a:schemeClr val="bg1">
                    <a:lumMod val="65000"/>
                  </a:schemeClr>
                </a:solidFill>
              </a:rPr>
              <a:t>HEPTech</a:t>
            </a:r>
            <a:endParaRPr lang="nb-NO" kern="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588" y="776288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1588" y="6132513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  <a:defRPr/>
            </a:pPr>
            <a:endParaRPr lang="en-US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46875" y="6302376"/>
            <a:ext cx="302895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400" dirty="0">
              <a:latin typeface="Arial" charset="0"/>
            </a:endParaRPr>
          </a:p>
        </p:txBody>
      </p:sp>
      <p:pic>
        <p:nvPicPr>
          <p:cNvPr id="14" name="Picture 13" descr="heptech.logo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6164290"/>
            <a:ext cx="1910080" cy="6924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  <p:sldLayoutId id="2147483657" r:id="rId12"/>
    <p:sldLayoutId id="2147483656" r:id="rId13"/>
  </p:sldLayoutIdLst>
  <p:transition xmlns:p14="http://schemas.microsoft.com/office/powerpoint/2010/main"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0" indent="0" algn="just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185598"/>
        </a:buClr>
        <a:buSzPct val="25000"/>
        <a:buFont typeface="Arial Narrow" pitchFamily="34" charset="0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just" rtl="0" eaLnBrk="0" fontAlgn="base" hangingPunct="0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>
          <a:solidFill>
            <a:schemeClr val="tx1"/>
          </a:solidFill>
          <a:latin typeface="+mn-lt"/>
        </a:defRPr>
      </a:lvl2pPr>
      <a:lvl3pPr marL="330200" indent="-163513" algn="just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just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85000"/>
              </a:lnSpc>
              <a:defRPr sz="1400"/>
            </a:lvl1pPr>
          </a:lstStyle>
          <a:p>
            <a:pPr>
              <a:defRPr/>
            </a:pPr>
            <a:r>
              <a:rPr lang="pl-PL" smtClean="0"/>
              <a:t>RD51 Collaboration Meeting, Feb. 20, 2012 </a:t>
            </a:r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85000"/>
              </a:lnSpc>
              <a:defRPr sz="1400"/>
            </a:lvl1pPr>
          </a:lstStyle>
          <a:p>
            <a:pPr>
              <a:defRPr/>
            </a:pPr>
            <a:fld id="{23AB05C1-6234-4DC4-B087-763802CF8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dgmm@lapp.in2p3.fr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indico.in2p3.fr/event/ADGM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12767"/>
            <a:ext cx="9144000" cy="1544214"/>
          </a:xfrm>
        </p:spPr>
        <p:txBody>
          <a:bodyPr/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GB" sz="2400" cap="all" dirty="0" smtClean="0"/>
              <a:t>Academia INDUSTRY matching event (AIME) on </a:t>
            </a:r>
            <a:r>
              <a:rPr lang="en-GB" sz="2400" cap="all" dirty="0" err="1" smtClean="0"/>
              <a:t>mPGD</a:t>
            </a:r>
            <a:r>
              <a:rPr lang="en-GB" sz="2400" cap="all" dirty="0" smtClean="0"/>
              <a:t> technologies</a:t>
            </a:r>
            <a:endParaRPr lang="en-GB" sz="2400" dirty="0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8323" y="6078269"/>
            <a:ext cx="4396786" cy="637849"/>
          </a:xfrm>
        </p:spPr>
        <p:txBody>
          <a:bodyPr/>
          <a:lstStyle/>
          <a:p>
            <a:pPr marL="0" indent="0"/>
            <a:r>
              <a:rPr lang="en-GB" sz="1600" dirty="0" smtClean="0"/>
              <a:t>Hartmut Hillemanns, Renaud </a:t>
            </a:r>
            <a:r>
              <a:rPr lang="en-GB" sz="1600" dirty="0" err="1"/>
              <a:t>G</a:t>
            </a:r>
            <a:r>
              <a:rPr lang="en-GB" sz="1600" dirty="0" err="1" smtClean="0"/>
              <a:t>aglione</a:t>
            </a:r>
            <a:r>
              <a:rPr lang="en-GB" sz="1600" dirty="0" smtClean="0"/>
              <a:t>, Catherine </a:t>
            </a:r>
            <a:r>
              <a:rPr lang="en-GB" sz="1600" dirty="0" err="1" smtClean="0"/>
              <a:t>Adloff</a:t>
            </a:r>
            <a:r>
              <a:rPr lang="en-GB" sz="1600" dirty="0" smtClean="0"/>
              <a:t>, Frederique </a:t>
            </a:r>
            <a:r>
              <a:rPr lang="en-GB" sz="1600" dirty="0" err="1" smtClean="0"/>
              <a:t>Chollet</a:t>
            </a:r>
            <a:endParaRPr lang="en-GB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06275" y="6367971"/>
            <a:ext cx="39830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RD51 Collaboration Meeting, February 20, 2012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30308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of the AIME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862372"/>
            <a:ext cx="8535987" cy="4975225"/>
          </a:xfrm>
        </p:spPr>
        <p:txBody>
          <a:bodyPr/>
          <a:lstStyle/>
          <a:p>
            <a:r>
              <a:rPr lang="en-US" dirty="0" smtClean="0"/>
              <a:t>Various initiatives within the </a:t>
            </a:r>
            <a:r>
              <a:rPr lang="en-US" dirty="0" err="1" smtClean="0"/>
              <a:t>HEPTech</a:t>
            </a:r>
            <a:r>
              <a:rPr lang="en-US" dirty="0" smtClean="0"/>
              <a:t> MPGD pilot over the last 2 years:</a:t>
            </a:r>
          </a:p>
          <a:p>
            <a:pPr lvl="1"/>
            <a:r>
              <a:rPr lang="en-US" dirty="0" smtClean="0"/>
              <a:t>Technology inventory (incl. patents, production methods, lab facilities)</a:t>
            </a:r>
          </a:p>
          <a:p>
            <a:pPr lvl="2"/>
            <a:r>
              <a:rPr lang="en-US" dirty="0" smtClean="0"/>
              <a:t>Technology offer (individual and joint offers)</a:t>
            </a:r>
          </a:p>
          <a:p>
            <a:pPr lvl="1"/>
            <a:r>
              <a:rPr lang="en-US" dirty="0" smtClean="0"/>
              <a:t>Identification of potential application domains:</a:t>
            </a:r>
          </a:p>
          <a:p>
            <a:pPr lvl="2"/>
            <a:r>
              <a:rPr lang="en-US" dirty="0"/>
              <a:t>Large area detectors for n and gamma </a:t>
            </a:r>
            <a:r>
              <a:rPr lang="en-US" dirty="0" smtClean="0"/>
              <a:t>imaging in homeland security applications</a:t>
            </a:r>
          </a:p>
          <a:p>
            <a:pPr lvl="2"/>
            <a:r>
              <a:rPr lang="en-US" dirty="0"/>
              <a:t>Burning Plasma </a:t>
            </a:r>
            <a:r>
              <a:rPr lang="en-US" dirty="0" smtClean="0"/>
              <a:t>diagnostics (started)</a:t>
            </a:r>
            <a:endParaRPr lang="en-US" dirty="0"/>
          </a:p>
          <a:p>
            <a:pPr lvl="2"/>
            <a:r>
              <a:rPr lang="en-US" dirty="0"/>
              <a:t>High neutron </a:t>
            </a:r>
            <a:r>
              <a:rPr lang="en-US" dirty="0" smtClean="0"/>
              <a:t>fluxes (</a:t>
            </a:r>
            <a:r>
              <a:rPr lang="en-US" dirty="0" err="1" smtClean="0"/>
              <a:t>tbd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err="1"/>
              <a:t>Muon</a:t>
            </a:r>
            <a:r>
              <a:rPr lang="en-US" dirty="0"/>
              <a:t> tomography (pre-industrial </a:t>
            </a:r>
            <a:r>
              <a:rPr lang="en-US" dirty="0" smtClean="0"/>
              <a:t>prototype, ongoing)</a:t>
            </a:r>
            <a:endParaRPr lang="en-US" dirty="0"/>
          </a:p>
          <a:p>
            <a:pPr lvl="1"/>
            <a:r>
              <a:rPr lang="en-US" dirty="0" smtClean="0"/>
              <a:t>Identification of opportunities for applied research projects</a:t>
            </a:r>
          </a:p>
          <a:p>
            <a:pPr lvl="2"/>
            <a:r>
              <a:rPr lang="en-US" dirty="0" smtClean="0"/>
              <a:t>User requirements (mainly homeland security)</a:t>
            </a:r>
          </a:p>
          <a:p>
            <a:pPr lvl="2"/>
            <a:r>
              <a:rPr lang="en-US" dirty="0" smtClean="0"/>
              <a:t>Identification of potential project partners</a:t>
            </a:r>
          </a:p>
          <a:p>
            <a:pPr lvl="2"/>
            <a:r>
              <a:rPr lang="en-US" dirty="0" smtClean="0"/>
              <a:t>Project submissions (CLASP, FP7, CERN KT Fund, CTI)</a:t>
            </a:r>
          </a:p>
          <a:p>
            <a:r>
              <a:rPr lang="en-US" dirty="0" smtClean="0"/>
              <a:t>Further examples</a:t>
            </a:r>
          </a:p>
          <a:p>
            <a:pPr lvl="1"/>
            <a:r>
              <a:rPr lang="en-US" dirty="0" smtClean="0"/>
              <a:t>Scalable Readout System SRS</a:t>
            </a:r>
          </a:p>
          <a:p>
            <a:pPr lvl="1"/>
            <a:r>
              <a:rPr lang="en-US" baseline="30000" dirty="0" smtClean="0"/>
              <a:t>3</a:t>
            </a:r>
            <a:r>
              <a:rPr lang="en-US" dirty="0" smtClean="0"/>
              <a:t>He replacement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E24351-7B9C-4F2D-BAD9-468B30458BA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41460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Lessons learned in this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3" y="849952"/>
            <a:ext cx="8277225" cy="4975225"/>
          </a:xfrm>
        </p:spPr>
        <p:txBody>
          <a:bodyPr/>
          <a:lstStyle/>
          <a:p>
            <a:pPr lvl="1"/>
            <a:r>
              <a:rPr lang="en-US" dirty="0" smtClean="0"/>
              <a:t>Building full commercial systems is unrealistic for HEP laboratories</a:t>
            </a:r>
          </a:p>
          <a:p>
            <a:pPr lvl="1"/>
            <a:r>
              <a:rPr lang="en-US" dirty="0" smtClean="0"/>
              <a:t>Seek public funding for demonstrator prototypes that “solve issues” in application domains:</a:t>
            </a:r>
          </a:p>
          <a:p>
            <a:pPr lvl="2"/>
            <a:r>
              <a:rPr lang="en-US" dirty="0" smtClean="0"/>
              <a:t>Small and manageable projects (be aware of resource needs !!!)</a:t>
            </a:r>
          </a:p>
          <a:p>
            <a:pPr lvl="2"/>
            <a:r>
              <a:rPr lang="en-US" dirty="0" smtClean="0"/>
              <a:t>Synergies with more experienced partners in the field</a:t>
            </a:r>
          </a:p>
          <a:p>
            <a:pPr lvl="2"/>
            <a:r>
              <a:rPr lang="en-US" dirty="0" smtClean="0"/>
              <a:t>Gain expertise and credibility</a:t>
            </a:r>
          </a:p>
          <a:p>
            <a:pPr lvl="2"/>
            <a:r>
              <a:rPr lang="en-US" dirty="0" smtClean="0"/>
              <a:t>Concentrate on the core competencies of </a:t>
            </a:r>
            <a:r>
              <a:rPr lang="en-US" dirty="0" err="1" smtClean="0"/>
              <a:t>HEPTech</a:t>
            </a:r>
            <a:r>
              <a:rPr lang="en-US" dirty="0" smtClean="0"/>
              <a:t> nodes</a:t>
            </a:r>
          </a:p>
          <a:p>
            <a:pPr lvl="2"/>
            <a:r>
              <a:rPr lang="en-US" dirty="0" smtClean="0"/>
              <a:t>Network building</a:t>
            </a:r>
          </a:p>
          <a:p>
            <a:pPr lvl="1"/>
            <a:r>
              <a:rPr lang="en-US" dirty="0" smtClean="0"/>
              <a:t>Demonstrate production capabilities of key MPGD technologies at industrial scale (GEM, THGEM, </a:t>
            </a:r>
            <a:r>
              <a:rPr lang="en-US" dirty="0" err="1" smtClean="0"/>
              <a:t>MicroMegas</a:t>
            </a:r>
            <a:r>
              <a:rPr lang="en-US" dirty="0" smtClean="0"/>
              <a:t>, SRS)</a:t>
            </a:r>
          </a:p>
          <a:p>
            <a:pPr lvl="1"/>
            <a:r>
              <a:rPr lang="en-US" dirty="0" smtClean="0"/>
              <a:t>Enhance visibility and brand of MPGD technologies and expertise and its community through dedicated events: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Academia Industry Matching Event (AIME):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E24351-7B9C-4F2D-BAD9-468B30458BA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00" dirty="0">
              <a:latin typeface="Arial" charset="0"/>
            </a:endParaRPr>
          </a:p>
        </p:txBody>
      </p:sp>
      <p:sp>
        <p:nvSpPr>
          <p:cNvPr id="8" name="Isosceles Triangle 7"/>
          <p:cNvSpPr/>
          <p:nvPr/>
        </p:nvSpPr>
        <p:spPr bwMode="auto">
          <a:xfrm rot="5400000">
            <a:off x="1229861" y="5131638"/>
            <a:ext cx="1567413" cy="411909"/>
          </a:xfrm>
          <a:prstGeom prst="triangle">
            <a:avLst/>
          </a:prstGeom>
          <a:solidFill>
            <a:schemeClr val="accent5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122" y="4326606"/>
            <a:ext cx="1642453" cy="23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7397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Description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4" y="1125538"/>
            <a:ext cx="4214614" cy="4975225"/>
          </a:xfrm>
        </p:spPr>
        <p:txBody>
          <a:bodyPr/>
          <a:lstStyle/>
          <a:p>
            <a:pPr algn="l"/>
            <a:r>
              <a:rPr lang="en-US" dirty="0" smtClean="0"/>
              <a:t>Bringing </a:t>
            </a:r>
            <a:r>
              <a:rPr lang="en-US" dirty="0"/>
              <a:t>together </a:t>
            </a:r>
            <a:r>
              <a:rPr lang="en-US" dirty="0" smtClean="0"/>
              <a:t>MPGD experts </a:t>
            </a:r>
            <a:r>
              <a:rPr lang="en-US" dirty="0"/>
              <a:t>from </a:t>
            </a:r>
            <a:r>
              <a:rPr lang="en-US" dirty="0" smtClean="0"/>
              <a:t>academia, application domain users and high tech companies </a:t>
            </a:r>
            <a:endParaRPr lang="en-US" dirty="0"/>
          </a:p>
          <a:p>
            <a:pPr algn="l"/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an overview on state-of-the-art </a:t>
            </a:r>
            <a:r>
              <a:rPr lang="en-US" dirty="0" smtClean="0"/>
              <a:t>MPGD technologies</a:t>
            </a:r>
          </a:p>
          <a:p>
            <a:pPr algn="l"/>
            <a:r>
              <a:rPr lang="en-US" dirty="0" smtClean="0"/>
              <a:t>Provide an overview on industrial partners potentially interested in collaborative R&amp;D</a:t>
            </a:r>
          </a:p>
          <a:p>
            <a:pPr algn="l"/>
            <a:r>
              <a:rPr lang="en-US" dirty="0" smtClean="0"/>
              <a:t>Identify opportunities and define </a:t>
            </a:r>
            <a:r>
              <a:rPr lang="en-US" dirty="0"/>
              <a:t>a roadmap towards collaborative R&amp;D on key solutions for MPGD in different application </a:t>
            </a:r>
            <a:r>
              <a:rPr lang="en-US" dirty="0" smtClean="0"/>
              <a:t>domains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E24351-7B9C-4F2D-BAD9-468B30458BA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00" dirty="0"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831" y="1083855"/>
            <a:ext cx="3896279" cy="560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84684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Description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14" y="793720"/>
            <a:ext cx="4214614" cy="4975225"/>
          </a:xfrm>
        </p:spPr>
        <p:txBody>
          <a:bodyPr/>
          <a:lstStyle/>
          <a:p>
            <a:pPr algn="l"/>
            <a:r>
              <a:rPr lang="en-US" dirty="0" smtClean="0"/>
              <a:t>Date: 	April 26/27 2012, 9am – 4pm</a:t>
            </a:r>
          </a:p>
          <a:p>
            <a:pPr algn="l"/>
            <a:r>
              <a:rPr lang="en-US" dirty="0" smtClean="0"/>
              <a:t>Venue: 	</a:t>
            </a:r>
            <a:r>
              <a:rPr lang="en-US" dirty="0" err="1" smtClean="0"/>
              <a:t>Laboratoire</a:t>
            </a:r>
            <a:r>
              <a:rPr lang="en-US" dirty="0" smtClean="0"/>
              <a:t> </a:t>
            </a:r>
            <a:r>
              <a:rPr lang="en-US" dirty="0" err="1" smtClean="0"/>
              <a:t>d’Annecy</a:t>
            </a:r>
            <a:r>
              <a:rPr lang="en-US" dirty="0" smtClean="0"/>
              <a:t>-le-Vieux de Physique de </a:t>
            </a:r>
            <a:r>
              <a:rPr lang="en-US" dirty="0" err="1" smtClean="0"/>
              <a:t>Particules</a:t>
            </a:r>
            <a:r>
              <a:rPr lang="en-US" dirty="0" smtClean="0"/>
              <a:t> (LAPP, Annecy, FR)</a:t>
            </a:r>
          </a:p>
          <a:p>
            <a:pPr algn="l"/>
            <a:r>
              <a:rPr lang="en-US" dirty="0" smtClean="0"/>
              <a:t>Program elements:</a:t>
            </a:r>
          </a:p>
          <a:p>
            <a:pPr lvl="1" algn="l"/>
            <a:r>
              <a:rPr lang="en-US" dirty="0" smtClean="0"/>
              <a:t>state-of-the-art MPGD technologies</a:t>
            </a:r>
          </a:p>
          <a:p>
            <a:pPr lvl="1" algn="l"/>
            <a:r>
              <a:rPr lang="en-US" dirty="0" smtClean="0"/>
              <a:t>Production methods</a:t>
            </a:r>
          </a:p>
          <a:p>
            <a:pPr lvl="1" algn="l"/>
            <a:r>
              <a:rPr lang="en-US" dirty="0" smtClean="0"/>
              <a:t>Prospects of MPGD in applied research</a:t>
            </a:r>
          </a:p>
          <a:p>
            <a:pPr lvl="1" algn="l"/>
            <a:r>
              <a:rPr lang="en-US" dirty="0" smtClean="0"/>
              <a:t>Demonstrators and booths</a:t>
            </a:r>
          </a:p>
          <a:p>
            <a:pPr lvl="1" algn="l"/>
            <a:r>
              <a:rPr lang="en-US" dirty="0" smtClean="0"/>
              <a:t>Peer-to-peer discussions, social event,</a:t>
            </a:r>
            <a:r>
              <a:rPr lang="en-US" dirty="0" smtClean="0"/>
              <a:t>…</a:t>
            </a:r>
          </a:p>
          <a:p>
            <a:pPr algn="l"/>
            <a:r>
              <a:rPr lang="en-US" dirty="0" smtClean="0"/>
              <a:t>More information:</a:t>
            </a:r>
          </a:p>
          <a:p>
            <a:pPr lvl="1" algn="l"/>
            <a:r>
              <a:rPr lang="en-US" dirty="0">
                <a:hlinkClick r:id="rId2"/>
              </a:rPr>
              <a:t>http://indico.in2p3.fr/event/</a:t>
            </a:r>
            <a:r>
              <a:rPr lang="en-US" dirty="0" smtClean="0">
                <a:hlinkClick r:id="rId2"/>
              </a:rPr>
              <a:t>ADGMM</a:t>
            </a:r>
            <a:endParaRPr lang="en-US" dirty="0" smtClean="0"/>
          </a:p>
          <a:p>
            <a:pPr lvl="1" algn="l"/>
            <a:r>
              <a:rPr lang="en-US" dirty="0" smtClean="0">
                <a:hlinkClick r:id="rId3"/>
              </a:rPr>
              <a:t>Mail: </a:t>
            </a:r>
            <a:r>
              <a:rPr lang="en-US" dirty="0" smtClean="0">
                <a:hlinkClick r:id="rId3"/>
              </a:rPr>
              <a:t>adgmm</a:t>
            </a:r>
            <a:r>
              <a:rPr lang="en-US" dirty="0">
                <a:hlinkClick r:id="rId3"/>
              </a:rPr>
              <a:t>@lapp.in2p3.</a:t>
            </a:r>
            <a:r>
              <a:rPr lang="en-US" dirty="0" smtClean="0">
                <a:hlinkClick r:id="rId3"/>
              </a:rPr>
              <a:t>fr</a:t>
            </a:r>
            <a:endParaRPr lang="en-US" dirty="0" smtClean="0"/>
          </a:p>
          <a:p>
            <a:pPr lvl="1" algn="l"/>
            <a:r>
              <a:rPr lang="en-US" dirty="0" smtClean="0"/>
              <a:t>Registration opens soon !!</a:t>
            </a:r>
          </a:p>
          <a:p>
            <a:pPr lvl="1" algn="l"/>
            <a:endParaRPr lang="en-US" dirty="0" smtClean="0"/>
          </a:p>
          <a:p>
            <a:pPr lvl="1" algn="l"/>
            <a:endParaRPr lang="en-US" dirty="0" smtClean="0"/>
          </a:p>
          <a:p>
            <a:pPr lvl="1"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E24351-7B9C-4F2D-BAD9-468B30458BA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RD51 Collaboration Meeting, Feb. 20, 2012 </a:t>
            </a:r>
            <a:endParaRPr lang="en-GB" sz="1000" dirty="0"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831" y="809247"/>
            <a:ext cx="3896279" cy="560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466354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TTFWorkshop_Template_July07">
  <a:themeElements>
    <a:clrScheme name="TTTFWorkshop_Template_July07 8">
      <a:dk1>
        <a:srgbClr val="292929"/>
      </a:dk1>
      <a:lt1>
        <a:srgbClr val="FFFFFF"/>
      </a:lt1>
      <a:dk2>
        <a:srgbClr val="292929"/>
      </a:dk2>
      <a:lt2>
        <a:srgbClr val="D0D0D0"/>
      </a:lt2>
      <a:accent1>
        <a:srgbClr val="99CCFF"/>
      </a:accent1>
      <a:accent2>
        <a:srgbClr val="21B5C9"/>
      </a:accent2>
      <a:accent3>
        <a:srgbClr val="FFFFFF"/>
      </a:accent3>
      <a:accent4>
        <a:srgbClr val="212121"/>
      </a:accent4>
      <a:accent5>
        <a:srgbClr val="CAE2FF"/>
      </a:accent5>
      <a:accent6>
        <a:srgbClr val="1DA4B6"/>
      </a:accent6>
      <a:hlink>
        <a:srgbClr val="96C0BE"/>
      </a:hlink>
      <a:folHlink>
        <a:srgbClr val="CC0000"/>
      </a:folHlink>
    </a:clrScheme>
    <a:fontScheme name="TTTFWorkshop_Template_July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TTTFWorkshop_Template_July07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TFWorkshop_Template_July07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15744</TotalTime>
  <Words>362</Words>
  <Application>Microsoft Macintosh PowerPoint</Application>
  <PresentationFormat>On-screen Show (4:3)</PresentationFormat>
  <Paragraphs>61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TTTFWorkshop_Template_July07</vt:lpstr>
      <vt:lpstr>1_Custom Design</vt:lpstr>
      <vt:lpstr> Academia INDUSTRY matching event (AIME) on mPGD technologies</vt:lpstr>
      <vt:lpstr>Context of the AIME</vt:lpstr>
      <vt:lpstr>Lessons learned in this initiative</vt:lpstr>
      <vt:lpstr>Event Description (1/2)</vt:lpstr>
      <vt:lpstr>Event Description (2/2)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TT practices and guidelines </dc:title>
  <dc:creator>legoffjm</dc:creator>
  <cp:lastModifiedBy>Hartmut Hillemanns</cp:lastModifiedBy>
  <cp:revision>625</cp:revision>
  <cp:lastPrinted>2009-04-24T08:59:11Z</cp:lastPrinted>
  <dcterms:created xsi:type="dcterms:W3CDTF">2010-09-17T06:22:48Z</dcterms:created>
  <dcterms:modified xsi:type="dcterms:W3CDTF">2012-02-20T07:51:09Z</dcterms:modified>
</cp:coreProperties>
</file>