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vml" ContentType="application/vnd.openxmlformats-officedocument.vmlDrawi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embeddings/oleObject1.bin" ContentType="application/vnd.openxmlformats-officedocument.oleObject"/>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37"/>
  </p:notesMasterIdLst>
  <p:handoutMasterIdLst>
    <p:handoutMasterId r:id="rId38"/>
  </p:handoutMasterIdLst>
  <p:sldIdLst>
    <p:sldId id="256" r:id="rId2"/>
    <p:sldId id="279" r:id="rId3"/>
    <p:sldId id="286" r:id="rId4"/>
    <p:sldId id="280" r:id="rId5"/>
    <p:sldId id="259" r:id="rId6"/>
    <p:sldId id="260" r:id="rId7"/>
    <p:sldId id="287" r:id="rId8"/>
    <p:sldId id="288" r:id="rId9"/>
    <p:sldId id="290" r:id="rId10"/>
    <p:sldId id="262" r:id="rId11"/>
    <p:sldId id="291" r:id="rId12"/>
    <p:sldId id="264" r:id="rId13"/>
    <p:sldId id="281" r:id="rId14"/>
    <p:sldId id="273" r:id="rId15"/>
    <p:sldId id="270" r:id="rId16"/>
    <p:sldId id="282" r:id="rId17"/>
    <p:sldId id="272" r:id="rId18"/>
    <p:sldId id="294" r:id="rId19"/>
    <p:sldId id="292" r:id="rId20"/>
    <p:sldId id="293" r:id="rId21"/>
    <p:sldId id="283" r:id="rId22"/>
    <p:sldId id="258" r:id="rId23"/>
    <p:sldId id="277" r:id="rId24"/>
    <p:sldId id="268" r:id="rId25"/>
    <p:sldId id="276" r:id="rId26"/>
    <p:sldId id="267" r:id="rId27"/>
    <p:sldId id="274" r:id="rId28"/>
    <p:sldId id="275" r:id="rId29"/>
    <p:sldId id="285" r:id="rId30"/>
    <p:sldId id="278" r:id="rId31"/>
    <p:sldId id="261" r:id="rId32"/>
    <p:sldId id="269" r:id="rId33"/>
    <p:sldId id="265" r:id="rId34"/>
    <p:sldId id="266" r:id="rId35"/>
    <p:sldId id="257" r:id="rId36"/>
  </p:sldIdLst>
  <p:sldSz cx="9144000" cy="6858000" type="screen4x3"/>
  <p:notesSz cx="6858000" cy="9144000"/>
  <p:defaultTextStyle>
    <a:defPPr>
      <a:defRPr lang="fr-FR"/>
    </a:defPPr>
    <a:lvl1pPr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ACE9"/>
    <a:srgbClr val="FF06EC"/>
    <a:srgbClr val="D3FCFF"/>
    <a:srgbClr val="7E33FF"/>
    <a:srgbClr val="E9FF0C"/>
    <a:srgbClr val="18FFD8"/>
    <a:srgbClr val="EDEDFF"/>
    <a:srgbClr val="FF1A01"/>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789" autoAdjust="0"/>
    <p:restoredTop sz="92587" autoAdjust="0"/>
  </p:normalViewPr>
  <p:slideViewPr>
    <p:cSldViewPr>
      <p:cViewPr>
        <p:scale>
          <a:sx n="143" d="100"/>
          <a:sy n="143" d="100"/>
        </p:scale>
        <p:origin x="-544" y="-3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6" d="100"/>
        <a:sy n="7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joerg:Desktop:Micromegas-rtre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manualLayout>
          <c:xMode val="edge"/>
          <c:yMode val="edge"/>
          <c:x val="0.127222279932687"/>
          <c:y val="0.00181554891845415"/>
        </c:manualLayout>
      </c:layout>
      <c:overlay val="0"/>
    </c:title>
    <c:autoTitleDeleted val="0"/>
    <c:plotArea>
      <c:layout>
        <c:manualLayout>
          <c:layoutTarget val="inner"/>
          <c:xMode val="edge"/>
          <c:yMode val="edge"/>
          <c:x val="0.111937266644486"/>
          <c:y val="0.0348031496062992"/>
          <c:w val="0.857704574902821"/>
          <c:h val="0.741911309593763"/>
        </c:manualLayout>
      </c:layout>
      <c:scatterChart>
        <c:scatterStyle val="lineMarker"/>
        <c:varyColors val="0"/>
        <c:ser>
          <c:idx val="0"/>
          <c:order val="0"/>
          <c:tx>
            <c:v>Drift length vs time</c:v>
          </c:tx>
          <c:spPr>
            <a:ln w="28575">
              <a:noFill/>
            </a:ln>
          </c:spPr>
          <c:trendline>
            <c:trendlineType val="linear"/>
            <c:dispRSqr val="0"/>
            <c:dispEq val="1"/>
            <c:trendlineLbl>
              <c:layout/>
              <c:numFmt formatCode="General" sourceLinked="0"/>
            </c:trendlineLbl>
          </c:trendline>
          <c:xVal>
            <c:numRef>
              <c:f>'Sheet2 (2)'!$C$3:$C$13</c:f>
              <c:numCache>
                <c:formatCode>General</c:formatCode>
                <c:ptCount val="11"/>
                <c:pt idx="0">
                  <c:v>7.49999999999993</c:v>
                </c:pt>
                <c:pt idx="1">
                  <c:v>11.39999999999972</c:v>
                </c:pt>
                <c:pt idx="2">
                  <c:v>15.4</c:v>
                </c:pt>
                <c:pt idx="3">
                  <c:v>18.59999999999999</c:v>
                </c:pt>
                <c:pt idx="4">
                  <c:v>21.99999999999989</c:v>
                </c:pt>
                <c:pt idx="5">
                  <c:v>26.29999999999981</c:v>
                </c:pt>
                <c:pt idx="6">
                  <c:v>29.29999999999993</c:v>
                </c:pt>
                <c:pt idx="7">
                  <c:v>33.70000000000001</c:v>
                </c:pt>
                <c:pt idx="8">
                  <c:v>38.49999999999982</c:v>
                </c:pt>
                <c:pt idx="9">
                  <c:v>38.59999999999995</c:v>
                </c:pt>
                <c:pt idx="10">
                  <c:v>41.99999999999982</c:v>
                </c:pt>
              </c:numCache>
            </c:numRef>
          </c:xVal>
          <c:yVal>
            <c:numRef>
              <c:f>'Sheet2 (2)'!$G$3:$G$13</c:f>
              <c:numCache>
                <c:formatCode>General</c:formatCode>
                <c:ptCount val="11"/>
                <c:pt idx="0">
                  <c:v>0.298</c:v>
                </c:pt>
                <c:pt idx="1">
                  <c:v>0.596</c:v>
                </c:pt>
                <c:pt idx="2">
                  <c:v>0.894</c:v>
                </c:pt>
                <c:pt idx="3">
                  <c:v>1.192000000000001</c:v>
                </c:pt>
                <c:pt idx="4">
                  <c:v>1.49</c:v>
                </c:pt>
                <c:pt idx="5">
                  <c:v>1.788</c:v>
                </c:pt>
                <c:pt idx="6">
                  <c:v>2.086</c:v>
                </c:pt>
                <c:pt idx="7">
                  <c:v>2.384</c:v>
                </c:pt>
                <c:pt idx="8">
                  <c:v>2.682</c:v>
                </c:pt>
                <c:pt idx="9">
                  <c:v>2.98</c:v>
                </c:pt>
                <c:pt idx="10">
                  <c:v>3.278</c:v>
                </c:pt>
              </c:numCache>
            </c:numRef>
          </c:yVal>
          <c:smooth val="0"/>
        </c:ser>
        <c:dLbls>
          <c:showLegendKey val="0"/>
          <c:showVal val="0"/>
          <c:showCatName val="0"/>
          <c:showSerName val="0"/>
          <c:showPercent val="0"/>
          <c:showBubbleSize val="0"/>
        </c:dLbls>
        <c:axId val="-2142511096"/>
        <c:axId val="-2142508744"/>
      </c:scatterChart>
      <c:valAx>
        <c:axId val="-2142511096"/>
        <c:scaling>
          <c:orientation val="minMax"/>
          <c:max val="45.0"/>
        </c:scaling>
        <c:delete val="0"/>
        <c:axPos val="b"/>
        <c:numFmt formatCode="General" sourceLinked="1"/>
        <c:majorTickMark val="out"/>
        <c:minorTickMark val="none"/>
        <c:tickLblPos val="nextTo"/>
        <c:crossAx val="-2142508744"/>
        <c:crosses val="autoZero"/>
        <c:crossBetween val="midCat"/>
      </c:valAx>
      <c:valAx>
        <c:axId val="-2142508744"/>
        <c:scaling>
          <c:orientation val="minMax"/>
        </c:scaling>
        <c:delete val="0"/>
        <c:axPos val="l"/>
        <c:majorGridlines/>
        <c:numFmt formatCode="General" sourceLinked="1"/>
        <c:majorTickMark val="out"/>
        <c:minorTickMark val="none"/>
        <c:tickLblPos val="nextTo"/>
        <c:crossAx val="-2142511096"/>
        <c:crosses val="autoZero"/>
        <c:crossBetween val="midCat"/>
      </c:valAx>
      <c:spPr>
        <a:solidFill>
          <a:schemeClr val="accent5">
            <a:lumMod val="20000"/>
            <a:lumOff val="80000"/>
          </a:schemeClr>
        </a:solidFill>
      </c:spPr>
    </c:plotArea>
    <c:legend>
      <c:legendPos val="r"/>
      <c:layout>
        <c:manualLayout>
          <c:xMode val="edge"/>
          <c:yMode val="edge"/>
          <c:x val="0.688688010304781"/>
          <c:y val="0.429641596524572"/>
          <c:w val="0.311311989695219"/>
          <c:h val="0.316578875916372"/>
        </c:manualLayout>
      </c:layout>
      <c:overlay val="0"/>
    </c:legend>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DDB02F2E-BB94-2E4F-9783-640C6928CE37}" type="datetimeFigureOut">
              <a:rPr lang="fr-FR"/>
              <a:pPr>
                <a:defRPr/>
              </a:pPr>
              <a:t>21/02/12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1BC2E60-A76B-F94B-9FFC-17366D752D60}" type="slidenum">
              <a:rPr lang="fr-FR"/>
              <a:pPr>
                <a:defRPr/>
              </a:pPr>
              <a:t>‹#›</a:t>
            </a:fld>
            <a:endParaRPr lang="fr-FR"/>
          </a:p>
        </p:txBody>
      </p:sp>
    </p:spTree>
    <p:extLst>
      <p:ext uri="{BB962C8B-B14F-4D97-AF65-F5344CB8AC3E}">
        <p14:creationId xmlns:p14="http://schemas.microsoft.com/office/powerpoint/2010/main" val="24798293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fr-FR"/>
          </a:p>
        </p:txBody>
      </p:sp>
      <p:sp>
        <p:nvSpPr>
          <p:cNvPr id="6147"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fr-FR"/>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fr-FR"/>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pPr>
              <a:defRPr/>
            </a:pPr>
            <a:fld id="{068788A0-2F64-F242-B771-897367DAE593}" type="slidenum">
              <a:rPr lang="fr-FR"/>
              <a:pPr>
                <a:defRPr/>
              </a:pPr>
              <a:t>‹#›</a:t>
            </a:fld>
            <a:endParaRPr lang="fr-FR"/>
          </a:p>
        </p:txBody>
      </p:sp>
    </p:spTree>
    <p:extLst>
      <p:ext uri="{BB962C8B-B14F-4D97-AF65-F5344CB8AC3E}">
        <p14:creationId xmlns:p14="http://schemas.microsoft.com/office/powerpoint/2010/main" val="127816939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FED2DAD-1CDE-1F43-AF32-52C5D54627C4}" type="slidenum">
              <a:rPr lang="fr-FR" sz="1200"/>
              <a:pPr/>
              <a:t>1</a:t>
            </a:fld>
            <a:endParaRPr lang="fr-FR" sz="1200"/>
          </a:p>
        </p:txBody>
      </p:sp>
      <p:sp>
        <p:nvSpPr>
          <p:cNvPr id="40962"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6387" name="Rectangle 1027"/>
          <p:cNvSpPr>
            <a:spLocks noGrp="1" noChangeArrowheads="1"/>
          </p:cNvSpPr>
          <p:nvPr>
            <p:ph type="body" idx="1"/>
          </p:nvPr>
        </p:nvSpPr>
        <p:spPr>
          <a:noFill/>
        </p:spPr>
        <p:txBody>
          <a:bodyPr/>
          <a:lstStyle/>
          <a:p>
            <a:pPr eaLnBrk="1" hangingPunct="1"/>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7BFCE4A-7E41-084F-AA89-0157DB7D0C74}" type="slidenum">
              <a:rPr lang="fr-FR" sz="1200"/>
              <a:pPr/>
              <a:t>22</a:t>
            </a:fld>
            <a:endParaRPr lang="fr-FR" sz="1200"/>
          </a:p>
        </p:txBody>
      </p:sp>
      <p:sp>
        <p:nvSpPr>
          <p:cNvPr id="4301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6083" name="Rectangle 3"/>
          <p:cNvSpPr>
            <a:spLocks noGrp="1" noChangeArrowheads="1"/>
          </p:cNvSpPr>
          <p:nvPr>
            <p:ph type="body" idx="1"/>
          </p:nvPr>
        </p:nvSpPr>
        <p:spPr>
          <a:noFill/>
        </p:spPr>
        <p:txBody>
          <a:bodyPr/>
          <a:lstStyle/>
          <a:p>
            <a:pPr eaLnBrk="1" hangingPunct="1"/>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8D371E5-2F13-3046-A616-7BDC57B80CC0}" type="slidenum">
              <a:rPr lang="fr-FR" sz="1200"/>
              <a:pPr/>
              <a:t>24</a:t>
            </a:fld>
            <a:endParaRPr lang="fr-FR" sz="1200"/>
          </a:p>
        </p:txBody>
      </p:sp>
      <p:sp>
        <p:nvSpPr>
          <p:cNvPr id="25602"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49155"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4408" tIns="42204" rIns="84408" bIns="42204"/>
          <a:lstStyle/>
          <a:p>
            <a:pPr eaLnBrk="1" hangingPunct="1"/>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AD89228-1EEB-6B4C-93F6-52B7C96C1616}" type="slidenum">
              <a:rPr lang="fr-FR" sz="1200"/>
              <a:pPr/>
              <a:t>26</a:t>
            </a:fld>
            <a:endParaRPr lang="fr-FR" sz="1200"/>
          </a:p>
        </p:txBody>
      </p:sp>
      <p:sp>
        <p:nvSpPr>
          <p:cNvPr id="23554"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52227"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4408" tIns="42204" rIns="84408" bIns="42204"/>
          <a:lstStyle/>
          <a:p>
            <a:pPr eaLnBrk="1" hangingPunct="1"/>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FCAA2F0-1A41-9F47-B903-CB735E27D191}" type="slidenum">
              <a:rPr lang="fr-FR" sz="1200"/>
              <a:pPr/>
              <a:t>27</a:t>
            </a:fld>
            <a:endParaRPr lang="fr-FR" sz="1200"/>
          </a:p>
        </p:txBody>
      </p:sp>
      <p:sp>
        <p:nvSpPr>
          <p:cNvPr id="37890"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54275"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4408" tIns="42204" rIns="84408" bIns="42204"/>
          <a:lstStyle/>
          <a:p>
            <a:pPr eaLnBrk="1" hangingPunct="1"/>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C5F7CE91-870B-6E44-8999-3E9C6506F300}" type="slidenum">
              <a:rPr lang="fr-FR" sz="1200"/>
              <a:pPr/>
              <a:t>28</a:t>
            </a:fld>
            <a:endParaRPr lang="fr-FR" sz="1200"/>
          </a:p>
        </p:txBody>
      </p:sp>
      <p:sp>
        <p:nvSpPr>
          <p:cNvPr id="39938"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56323"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4408" tIns="42204" rIns="84408" bIns="42204"/>
          <a:lstStyle/>
          <a:p>
            <a:pPr eaLnBrk="1" hangingPunct="1"/>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C1C2A58-003C-C846-B963-0E628959A798}" type="slidenum">
              <a:rPr lang="fr-FR" sz="1200"/>
              <a:pPr/>
              <a:t>31</a:t>
            </a:fld>
            <a:endParaRPr lang="fr-FR" sz="1200"/>
          </a:p>
        </p:txBody>
      </p:sp>
      <p:sp>
        <p:nvSpPr>
          <p:cNvPr id="11266"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60419"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4408" tIns="42204" rIns="84408" bIns="42204"/>
          <a:lstStyle/>
          <a:p>
            <a:pPr eaLnBrk="1" hangingPunct="1"/>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45E16D3C-01AD-CA42-921A-A32B1E2E8B7F}" type="slidenum">
              <a:rPr lang="fr-FR" sz="1200"/>
              <a:pPr/>
              <a:t>32</a:t>
            </a:fld>
            <a:endParaRPr lang="fr-FR" sz="1200"/>
          </a:p>
        </p:txBody>
      </p:sp>
      <p:sp>
        <p:nvSpPr>
          <p:cNvPr id="27650"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62467"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4408" tIns="42204" rIns="84408" bIns="42204"/>
          <a:lstStyle/>
          <a:p>
            <a:pPr eaLnBrk="1" hangingPunct="1"/>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5DE8861-1F2C-2A48-820F-39136A435648}" type="slidenum">
              <a:rPr lang="fr-FR" sz="1200"/>
              <a:pPr/>
              <a:t>33</a:t>
            </a:fld>
            <a:endParaRPr lang="fr-FR" sz="1200"/>
          </a:p>
        </p:txBody>
      </p:sp>
      <p:sp>
        <p:nvSpPr>
          <p:cNvPr id="19458"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64515"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4408" tIns="42204" rIns="84408" bIns="42204"/>
          <a:lstStyle/>
          <a:p>
            <a:pPr eaLnBrk="1" hangingPunct="1"/>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C2B8A25-2644-5841-AFA7-6F397985FDF5}" type="slidenum">
              <a:rPr lang="fr-FR" sz="1200"/>
              <a:pPr/>
              <a:t>34</a:t>
            </a:fld>
            <a:endParaRPr lang="fr-FR" sz="1200"/>
          </a:p>
        </p:txBody>
      </p:sp>
      <p:sp>
        <p:nvSpPr>
          <p:cNvPr id="21506" name="Rectangle 1026"/>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66563" name="Rectangle 1027"/>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4408" tIns="42204" rIns="84408" bIns="42204"/>
          <a:lstStyle/>
          <a:p>
            <a:pPr eaLnBrk="1" hangingPunct="1"/>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4E7A4ACB-DD58-6545-928B-AA056F8FA35B}" type="slidenum">
              <a:rPr lang="fr-FR" sz="1200"/>
              <a:pPr/>
              <a:t>35</a:t>
            </a:fld>
            <a:endParaRPr lang="fr-FR" sz="1200"/>
          </a:p>
        </p:txBody>
      </p:sp>
      <p:sp>
        <p:nvSpPr>
          <p:cNvPr id="41986"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8611" name="Rectangle 1027"/>
          <p:cNvSpPr>
            <a:spLocks noGrp="1" noChangeArrowheads="1"/>
          </p:cNvSpPr>
          <p:nvPr>
            <p:ph type="body" idx="1"/>
          </p:nvPr>
        </p:nvSpPr>
        <p:spPr>
          <a:noFill/>
        </p:spPr>
        <p:txBody>
          <a:bodyPr/>
          <a:lstStyle/>
          <a:p>
            <a:pPr eaLnBrk="1" hangingPunct="1"/>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59E37C8-D4CD-F94A-A43B-65BBFCEE6D1E}" type="slidenum">
              <a:rPr lang="fr-FR" sz="1200"/>
              <a:pPr/>
              <a:t>5</a:t>
            </a:fld>
            <a:endParaRPr lang="fr-FR" sz="1200"/>
          </a:p>
        </p:txBody>
      </p:sp>
      <p:sp>
        <p:nvSpPr>
          <p:cNvPr id="7170" name="Text Box 2"/>
          <p:cNvSpPr txBox="1">
            <a:spLocks noChangeArrowheads="1"/>
          </p:cNvSpPr>
          <p:nvPr/>
        </p:nvSpPr>
        <p:spPr bwMode="auto">
          <a:xfrm>
            <a:off x="1003300" y="695325"/>
            <a:ext cx="4849813" cy="3427413"/>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fr-FR"/>
          </a:p>
        </p:txBody>
      </p:sp>
      <p:sp>
        <p:nvSpPr>
          <p:cNvPr id="7171" name="Text Box 3"/>
          <p:cNvSpPr txBox="1">
            <a:spLocks noGrp="1" noChangeArrowheads="1"/>
          </p:cNvSpPr>
          <p:nvPr>
            <p:ph type="body"/>
          </p:nvPr>
        </p:nvSpPr>
        <p:spPr>
          <a:xfrm>
            <a:off x="685800" y="4343400"/>
            <a:ext cx="5484813" cy="4113213"/>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3541" tIns="41770" rIns="83541" bIns="41770" anchor="ctr"/>
          <a:lstStyle/>
          <a:p>
            <a:pPr eaLnBrk="1" hangingPunct="1">
              <a:defRPr/>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307458B-AD86-8042-8300-84801B887A78}" type="slidenum">
              <a:rPr lang="fr-FR" sz="1200"/>
              <a:pPr/>
              <a:t>6</a:t>
            </a:fld>
            <a:endParaRPr lang="fr-FR" sz="1200"/>
          </a:p>
        </p:txBody>
      </p:sp>
      <p:sp>
        <p:nvSpPr>
          <p:cNvPr id="9218"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23555"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4408" tIns="42204" rIns="84408" bIns="42204"/>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818D44C-9767-8E47-9A5F-A539BD8A54E4}" type="slidenum">
              <a:rPr lang="fr-FR" sz="1200"/>
              <a:pPr/>
              <a:t>10</a:t>
            </a:fld>
            <a:endParaRPr lang="fr-FR" sz="1200"/>
          </a:p>
        </p:txBody>
      </p:sp>
      <p:sp>
        <p:nvSpPr>
          <p:cNvPr id="13314"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28675"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4408" tIns="42204" rIns="84408" bIns="42204"/>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4B2A0268-FBE1-6F42-AD00-E8B184528F07}" type="slidenum">
              <a:rPr lang="fr-FR" sz="1200"/>
              <a:pPr/>
              <a:t>12</a:t>
            </a:fld>
            <a:endParaRPr lang="fr-FR" sz="1200"/>
          </a:p>
        </p:txBody>
      </p:sp>
      <p:sp>
        <p:nvSpPr>
          <p:cNvPr id="17410"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0723"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4408" tIns="42204" rIns="84408" bIns="42204"/>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5967E75-1B02-6941-9B50-F1E1701F7158}" type="slidenum">
              <a:rPr lang="fr-FR" sz="1200"/>
              <a:pPr/>
              <a:t>14</a:t>
            </a:fld>
            <a:endParaRPr lang="fr-FR" sz="1200"/>
          </a:p>
        </p:txBody>
      </p:sp>
      <p:sp>
        <p:nvSpPr>
          <p:cNvPr id="35842"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33795"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4408" tIns="42204" rIns="84408" bIns="42204"/>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92761FF-3332-034D-A061-2A6D6E80BC2C}" type="slidenum">
              <a:rPr lang="fr-FR" sz="1200"/>
              <a:pPr/>
              <a:t>15</a:t>
            </a:fld>
            <a:endParaRPr lang="fr-FR" sz="1200"/>
          </a:p>
        </p:txBody>
      </p:sp>
      <p:sp>
        <p:nvSpPr>
          <p:cNvPr id="29698"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35843"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4408" tIns="42204" rIns="84408" bIns="42204"/>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DE27C457-2044-F640-9834-3DE5BCC3608D}" type="slidenum">
              <a:rPr lang="fr-FR" sz="1200"/>
              <a:pPr/>
              <a:t>17</a:t>
            </a:fld>
            <a:endParaRPr lang="fr-FR" sz="1200"/>
          </a:p>
        </p:txBody>
      </p:sp>
      <p:sp>
        <p:nvSpPr>
          <p:cNvPr id="33794"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38915"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4408" tIns="42204" rIns="84408" bIns="42204"/>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4A62C3B0-4E20-0348-861E-42514284062F}" type="slidenum">
              <a:rPr lang="fr-FR" sz="1200"/>
              <a:pPr/>
              <a:t>18</a:t>
            </a:fld>
            <a:endParaRPr lang="fr-FR" sz="1200"/>
          </a:p>
        </p:txBody>
      </p:sp>
      <p:sp>
        <p:nvSpPr>
          <p:cNvPr id="31746"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30723"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4408" tIns="42204" rIns="84408" bIns="42204"/>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vert="horz"/>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4"/>
          <p:cNvSpPr>
            <a:spLocks noGrp="1" noChangeArrowheads="1"/>
          </p:cNvSpPr>
          <p:nvPr>
            <p:ph type="dt" sz="half" idx="10"/>
          </p:nvPr>
        </p:nvSpPr>
        <p:spPr>
          <a:xfrm>
            <a:off x="900113" y="6165850"/>
            <a:ext cx="1905000" cy="358775"/>
          </a:xfrm>
          <a:prstGeom prst="rect">
            <a:avLst/>
          </a:prstGeom>
        </p:spPr>
        <p:txBody>
          <a:bodyPr/>
          <a:lstStyle>
            <a:lvl1pPr>
              <a:defRPr/>
            </a:lvl1pPr>
          </a:lstStyle>
          <a:p>
            <a:pPr>
              <a:defRPr/>
            </a:pPr>
            <a:endParaRPr lang="fr-FR"/>
          </a:p>
        </p:txBody>
      </p:sp>
      <p:sp>
        <p:nvSpPr>
          <p:cNvPr id="5" name="Rectangle 5"/>
          <p:cNvSpPr>
            <a:spLocks noGrp="1" noChangeArrowheads="1"/>
          </p:cNvSpPr>
          <p:nvPr>
            <p:ph type="ftr" sz="quarter" idx="11"/>
          </p:nvPr>
        </p:nvSpPr>
        <p:spPr/>
        <p:txBody>
          <a:bodyPr/>
          <a:lstStyle>
            <a:lvl1pPr>
              <a:defRPr/>
            </a:lvl1pPr>
          </a:lstStyle>
          <a:p>
            <a:pPr>
              <a:defRPr/>
            </a:pPr>
            <a:endParaRPr lang="fr-FR"/>
          </a:p>
        </p:txBody>
      </p:sp>
      <p:sp>
        <p:nvSpPr>
          <p:cNvPr id="6" name="Rectangle 6"/>
          <p:cNvSpPr>
            <a:spLocks noGrp="1" noChangeArrowheads="1"/>
          </p:cNvSpPr>
          <p:nvPr>
            <p:ph type="sldNum" sz="quarter" idx="12"/>
          </p:nvPr>
        </p:nvSpPr>
        <p:spPr/>
        <p:txBody>
          <a:bodyPr/>
          <a:lstStyle>
            <a:lvl1pPr>
              <a:defRPr/>
            </a:lvl1pPr>
          </a:lstStyle>
          <a:p>
            <a:pPr>
              <a:defRPr/>
            </a:pPr>
            <a:fld id="{17A9577D-EE1B-6645-8CCA-AF3BDB415CF0}" type="slidenum">
              <a:rPr lang="fr-FR"/>
              <a:pPr>
                <a:defRPr/>
              </a:pPr>
              <a:t>‹#›</a:t>
            </a:fld>
            <a:endParaRPr lang="fr-FR"/>
          </a:p>
        </p:txBody>
      </p:sp>
    </p:spTree>
    <p:extLst>
      <p:ext uri="{BB962C8B-B14F-4D97-AF65-F5344CB8AC3E}">
        <p14:creationId xmlns:p14="http://schemas.microsoft.com/office/powerpoint/2010/main" val="519444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vert="horz"/>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xfrm>
            <a:off x="900113" y="6165850"/>
            <a:ext cx="1905000" cy="358775"/>
          </a:xfrm>
          <a:prstGeom prst="rect">
            <a:avLst/>
          </a:prstGeom>
        </p:spPr>
        <p:txBody>
          <a:bodyPr/>
          <a:lstStyle>
            <a:lvl1pPr>
              <a:defRPr/>
            </a:lvl1pPr>
          </a:lstStyle>
          <a:p>
            <a:pPr>
              <a:defRPr/>
            </a:pPr>
            <a:endParaRPr lang="fr-FR"/>
          </a:p>
        </p:txBody>
      </p:sp>
      <p:sp>
        <p:nvSpPr>
          <p:cNvPr id="5" name="Rectangle 5"/>
          <p:cNvSpPr>
            <a:spLocks noGrp="1" noChangeArrowheads="1"/>
          </p:cNvSpPr>
          <p:nvPr>
            <p:ph type="ftr" sz="quarter" idx="11"/>
          </p:nvPr>
        </p:nvSpPr>
        <p:spPr/>
        <p:txBody>
          <a:bodyPr/>
          <a:lstStyle>
            <a:lvl1pPr>
              <a:defRPr/>
            </a:lvl1pPr>
          </a:lstStyle>
          <a:p>
            <a:pPr>
              <a:defRPr/>
            </a:pPr>
            <a:endParaRPr lang="fr-FR"/>
          </a:p>
        </p:txBody>
      </p:sp>
      <p:sp>
        <p:nvSpPr>
          <p:cNvPr id="6" name="Rectangle 6"/>
          <p:cNvSpPr>
            <a:spLocks noGrp="1" noChangeArrowheads="1"/>
          </p:cNvSpPr>
          <p:nvPr>
            <p:ph type="sldNum" sz="quarter" idx="12"/>
          </p:nvPr>
        </p:nvSpPr>
        <p:spPr/>
        <p:txBody>
          <a:bodyPr/>
          <a:lstStyle>
            <a:lvl1pPr>
              <a:defRPr/>
            </a:lvl1pPr>
          </a:lstStyle>
          <a:p>
            <a:pPr>
              <a:defRPr/>
            </a:pPr>
            <a:fld id="{60185644-DA48-6A4B-A368-16A368DEC016}" type="slidenum">
              <a:rPr lang="fr-FR"/>
              <a:pPr>
                <a:defRPr/>
              </a:pPr>
              <a:t>‹#›</a:t>
            </a:fld>
            <a:endParaRPr lang="fr-FR"/>
          </a:p>
        </p:txBody>
      </p:sp>
    </p:spTree>
    <p:extLst>
      <p:ext uri="{BB962C8B-B14F-4D97-AF65-F5344CB8AC3E}">
        <p14:creationId xmlns:p14="http://schemas.microsoft.com/office/powerpoint/2010/main" val="343936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xfrm>
            <a:off x="900113" y="6165850"/>
            <a:ext cx="1905000" cy="358775"/>
          </a:xfrm>
          <a:prstGeom prst="rect">
            <a:avLst/>
          </a:prstGeom>
        </p:spPr>
        <p:txBody>
          <a:bodyPr/>
          <a:lstStyle>
            <a:lvl1pPr>
              <a:defRPr/>
            </a:lvl1pPr>
          </a:lstStyle>
          <a:p>
            <a:pPr>
              <a:defRPr/>
            </a:pPr>
            <a:endParaRPr lang="fr-FR"/>
          </a:p>
        </p:txBody>
      </p:sp>
      <p:sp>
        <p:nvSpPr>
          <p:cNvPr id="5" name="Rectangle 5"/>
          <p:cNvSpPr>
            <a:spLocks noGrp="1" noChangeArrowheads="1"/>
          </p:cNvSpPr>
          <p:nvPr>
            <p:ph type="ftr" sz="quarter" idx="11"/>
          </p:nvPr>
        </p:nvSpPr>
        <p:spPr/>
        <p:txBody>
          <a:bodyPr/>
          <a:lstStyle>
            <a:lvl1pPr>
              <a:defRPr/>
            </a:lvl1pPr>
          </a:lstStyle>
          <a:p>
            <a:pPr>
              <a:defRPr/>
            </a:pPr>
            <a:endParaRPr lang="fr-FR"/>
          </a:p>
        </p:txBody>
      </p:sp>
      <p:sp>
        <p:nvSpPr>
          <p:cNvPr id="6" name="Rectangle 6"/>
          <p:cNvSpPr>
            <a:spLocks noGrp="1" noChangeArrowheads="1"/>
          </p:cNvSpPr>
          <p:nvPr>
            <p:ph type="sldNum" sz="quarter" idx="12"/>
          </p:nvPr>
        </p:nvSpPr>
        <p:spPr/>
        <p:txBody>
          <a:bodyPr/>
          <a:lstStyle>
            <a:lvl1pPr>
              <a:defRPr/>
            </a:lvl1pPr>
          </a:lstStyle>
          <a:p>
            <a:pPr>
              <a:defRPr/>
            </a:pPr>
            <a:fld id="{0C38A8D9-3A8A-5B4C-B340-9F8B7EEDF8CC}" type="slidenum">
              <a:rPr lang="fr-FR"/>
              <a:pPr>
                <a:defRPr/>
              </a:pPr>
              <a:t>‹#›</a:t>
            </a:fld>
            <a:endParaRPr lang="fr-FR"/>
          </a:p>
        </p:txBody>
      </p:sp>
    </p:spTree>
    <p:extLst>
      <p:ext uri="{BB962C8B-B14F-4D97-AF65-F5344CB8AC3E}">
        <p14:creationId xmlns:p14="http://schemas.microsoft.com/office/powerpoint/2010/main" val="144918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vert="horz"/>
          <a:lstStyle/>
          <a:p>
            <a:r>
              <a:rPr lang="fr-FR" smtClean="0"/>
              <a:t>Cliquez et modifiez le titre</a:t>
            </a:r>
            <a:endParaRPr lang="fr-FR"/>
          </a:p>
        </p:txBody>
      </p:sp>
      <p:sp>
        <p:nvSpPr>
          <p:cNvPr id="3" name="Espace réservé du contenu 2"/>
          <p:cNvSpPr>
            <a:spLocks noGrp="1"/>
          </p:cNvSpPr>
          <p:nvPr>
            <p:ph idx="1"/>
          </p:nvPr>
        </p:nvSpPr>
        <p:spPr>
          <a:xfrm>
            <a:off x="457200" y="1600200"/>
            <a:ext cx="8229600" cy="4525963"/>
          </a:xfrm>
          <a:prstGeom prst="rect">
            <a:avLst/>
          </a:prstGeom>
        </p:spPr>
        <p:txBody>
          <a:bodyPr vert="horz"/>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xfrm>
            <a:off x="900113" y="6165850"/>
            <a:ext cx="1905000" cy="358775"/>
          </a:xfrm>
          <a:prstGeom prst="rect">
            <a:avLst/>
          </a:prstGeom>
        </p:spPr>
        <p:txBody>
          <a:bodyPr/>
          <a:lstStyle>
            <a:lvl1pPr>
              <a:defRPr/>
            </a:lvl1pPr>
          </a:lstStyle>
          <a:p>
            <a:pPr>
              <a:defRPr/>
            </a:pPr>
            <a:endParaRPr lang="fr-FR"/>
          </a:p>
        </p:txBody>
      </p:sp>
      <p:sp>
        <p:nvSpPr>
          <p:cNvPr id="5" name="Rectangle 5"/>
          <p:cNvSpPr>
            <a:spLocks noGrp="1" noChangeArrowheads="1"/>
          </p:cNvSpPr>
          <p:nvPr>
            <p:ph type="ftr" sz="quarter" idx="11"/>
          </p:nvPr>
        </p:nvSpPr>
        <p:spPr/>
        <p:txBody>
          <a:bodyPr/>
          <a:lstStyle>
            <a:lvl1pPr>
              <a:defRPr/>
            </a:lvl1pPr>
          </a:lstStyle>
          <a:p>
            <a:pPr>
              <a:defRPr/>
            </a:pPr>
            <a:endParaRPr lang="fr-FR"/>
          </a:p>
        </p:txBody>
      </p:sp>
      <p:sp>
        <p:nvSpPr>
          <p:cNvPr id="6" name="Rectangle 6"/>
          <p:cNvSpPr>
            <a:spLocks noGrp="1" noChangeArrowheads="1"/>
          </p:cNvSpPr>
          <p:nvPr>
            <p:ph type="sldNum" sz="quarter" idx="12"/>
          </p:nvPr>
        </p:nvSpPr>
        <p:spPr/>
        <p:txBody>
          <a:bodyPr/>
          <a:lstStyle>
            <a:lvl1pPr>
              <a:defRPr/>
            </a:lvl1pPr>
          </a:lstStyle>
          <a:p>
            <a:pPr>
              <a:defRPr/>
            </a:pPr>
            <a:fld id="{66E36D27-FBBC-FB44-BB95-3EB2730F8407}" type="slidenum">
              <a:rPr lang="fr-FR"/>
              <a:pPr>
                <a:defRPr/>
              </a:pPr>
              <a:t>‹#›</a:t>
            </a:fld>
            <a:endParaRPr lang="fr-FR"/>
          </a:p>
        </p:txBody>
      </p:sp>
    </p:spTree>
    <p:extLst>
      <p:ext uri="{BB962C8B-B14F-4D97-AF65-F5344CB8AC3E}">
        <p14:creationId xmlns:p14="http://schemas.microsoft.com/office/powerpoint/2010/main" val="1606017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xfrm>
            <a:off x="900113" y="6165850"/>
            <a:ext cx="1905000" cy="358775"/>
          </a:xfrm>
          <a:prstGeom prst="rect">
            <a:avLst/>
          </a:prstGeom>
        </p:spPr>
        <p:txBody>
          <a:bodyPr/>
          <a:lstStyle>
            <a:lvl1pPr>
              <a:defRPr/>
            </a:lvl1pPr>
          </a:lstStyle>
          <a:p>
            <a:pPr>
              <a:defRPr/>
            </a:pPr>
            <a:endParaRPr lang="fr-FR"/>
          </a:p>
        </p:txBody>
      </p:sp>
      <p:sp>
        <p:nvSpPr>
          <p:cNvPr id="5" name="Rectangle 5"/>
          <p:cNvSpPr>
            <a:spLocks noGrp="1" noChangeArrowheads="1"/>
          </p:cNvSpPr>
          <p:nvPr>
            <p:ph type="ftr" sz="quarter" idx="11"/>
          </p:nvPr>
        </p:nvSpPr>
        <p:spPr/>
        <p:txBody>
          <a:bodyPr/>
          <a:lstStyle>
            <a:lvl1pPr>
              <a:defRPr/>
            </a:lvl1pPr>
          </a:lstStyle>
          <a:p>
            <a:pPr>
              <a:defRPr/>
            </a:pPr>
            <a:endParaRPr lang="fr-FR"/>
          </a:p>
        </p:txBody>
      </p:sp>
      <p:sp>
        <p:nvSpPr>
          <p:cNvPr id="6" name="Rectangle 6"/>
          <p:cNvSpPr>
            <a:spLocks noGrp="1" noChangeArrowheads="1"/>
          </p:cNvSpPr>
          <p:nvPr>
            <p:ph type="sldNum" sz="quarter" idx="12"/>
          </p:nvPr>
        </p:nvSpPr>
        <p:spPr/>
        <p:txBody>
          <a:bodyPr/>
          <a:lstStyle>
            <a:lvl1pPr>
              <a:defRPr/>
            </a:lvl1pPr>
          </a:lstStyle>
          <a:p>
            <a:pPr>
              <a:defRPr/>
            </a:pPr>
            <a:fld id="{4853CD59-E6C1-EB4D-885B-0040CC1828E7}" type="slidenum">
              <a:rPr lang="fr-FR"/>
              <a:pPr>
                <a:defRPr/>
              </a:pPr>
              <a:t>‹#›</a:t>
            </a:fld>
            <a:endParaRPr lang="fr-FR"/>
          </a:p>
        </p:txBody>
      </p:sp>
    </p:spTree>
    <p:extLst>
      <p:ext uri="{BB962C8B-B14F-4D97-AF65-F5344CB8AC3E}">
        <p14:creationId xmlns:p14="http://schemas.microsoft.com/office/powerpoint/2010/main" val="1805773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vert="horz"/>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noChangeArrowheads="1"/>
          </p:cNvSpPr>
          <p:nvPr>
            <p:ph type="dt" sz="half" idx="10"/>
          </p:nvPr>
        </p:nvSpPr>
        <p:spPr>
          <a:xfrm>
            <a:off x="900113" y="6165850"/>
            <a:ext cx="1905000" cy="358775"/>
          </a:xfrm>
          <a:prstGeom prst="rect">
            <a:avLst/>
          </a:prstGeom>
        </p:spPr>
        <p:txBody>
          <a:bodyPr/>
          <a:lstStyle>
            <a:lvl1pPr>
              <a:defRPr/>
            </a:lvl1pPr>
          </a:lstStyle>
          <a:p>
            <a:pPr>
              <a:defRPr/>
            </a:pPr>
            <a:endParaRPr lang="fr-FR"/>
          </a:p>
        </p:txBody>
      </p:sp>
      <p:sp>
        <p:nvSpPr>
          <p:cNvPr id="6" name="Rectangle 5"/>
          <p:cNvSpPr>
            <a:spLocks noGrp="1" noChangeArrowheads="1"/>
          </p:cNvSpPr>
          <p:nvPr>
            <p:ph type="ftr" sz="quarter" idx="11"/>
          </p:nvPr>
        </p:nvSpPr>
        <p:spPr/>
        <p:txBody>
          <a:bodyPr/>
          <a:lstStyle>
            <a:lvl1pPr>
              <a:defRPr/>
            </a:lvl1pPr>
          </a:lstStyle>
          <a:p>
            <a:pPr>
              <a:defRPr/>
            </a:pPr>
            <a:endParaRPr lang="fr-FR"/>
          </a:p>
        </p:txBody>
      </p:sp>
      <p:sp>
        <p:nvSpPr>
          <p:cNvPr id="7" name="Rectangle 6"/>
          <p:cNvSpPr>
            <a:spLocks noGrp="1" noChangeArrowheads="1"/>
          </p:cNvSpPr>
          <p:nvPr>
            <p:ph type="sldNum" sz="quarter" idx="12"/>
          </p:nvPr>
        </p:nvSpPr>
        <p:spPr/>
        <p:txBody>
          <a:bodyPr/>
          <a:lstStyle>
            <a:lvl1pPr>
              <a:defRPr/>
            </a:lvl1pPr>
          </a:lstStyle>
          <a:p>
            <a:pPr>
              <a:defRPr/>
            </a:pPr>
            <a:fld id="{DA7D9F94-B8FE-7D47-B84C-0C33A82E1425}" type="slidenum">
              <a:rPr lang="fr-FR"/>
              <a:pPr>
                <a:defRPr/>
              </a:pPr>
              <a:t>‹#›</a:t>
            </a:fld>
            <a:endParaRPr lang="fr-FR"/>
          </a:p>
        </p:txBody>
      </p:sp>
    </p:spTree>
    <p:extLst>
      <p:ext uri="{BB962C8B-B14F-4D97-AF65-F5344CB8AC3E}">
        <p14:creationId xmlns:p14="http://schemas.microsoft.com/office/powerpoint/2010/main" val="3227508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vert="horz"/>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xfrm>
            <a:off x="900113" y="6165850"/>
            <a:ext cx="1905000" cy="358775"/>
          </a:xfrm>
          <a:prstGeom prst="rect">
            <a:avLst/>
          </a:prstGeom>
        </p:spPr>
        <p:txBody>
          <a:bodyPr/>
          <a:lstStyle>
            <a:lvl1pPr>
              <a:defRPr/>
            </a:lvl1pPr>
          </a:lstStyle>
          <a:p>
            <a:pPr>
              <a:defRPr/>
            </a:pPr>
            <a:endParaRPr lang="fr-FR"/>
          </a:p>
        </p:txBody>
      </p:sp>
      <p:sp>
        <p:nvSpPr>
          <p:cNvPr id="8" name="Rectangle 5"/>
          <p:cNvSpPr>
            <a:spLocks noGrp="1" noChangeArrowheads="1"/>
          </p:cNvSpPr>
          <p:nvPr>
            <p:ph type="ftr" sz="quarter" idx="11"/>
          </p:nvPr>
        </p:nvSpPr>
        <p:spPr/>
        <p:txBody>
          <a:bodyPr/>
          <a:lstStyle>
            <a:lvl1pPr>
              <a:defRPr/>
            </a:lvl1pPr>
          </a:lstStyle>
          <a:p>
            <a:pPr>
              <a:defRPr/>
            </a:pPr>
            <a:endParaRPr lang="fr-FR"/>
          </a:p>
        </p:txBody>
      </p:sp>
      <p:sp>
        <p:nvSpPr>
          <p:cNvPr id="9" name="Rectangle 6"/>
          <p:cNvSpPr>
            <a:spLocks noGrp="1" noChangeArrowheads="1"/>
          </p:cNvSpPr>
          <p:nvPr>
            <p:ph type="sldNum" sz="quarter" idx="12"/>
          </p:nvPr>
        </p:nvSpPr>
        <p:spPr/>
        <p:txBody>
          <a:bodyPr/>
          <a:lstStyle>
            <a:lvl1pPr>
              <a:defRPr/>
            </a:lvl1pPr>
          </a:lstStyle>
          <a:p>
            <a:pPr>
              <a:defRPr/>
            </a:pPr>
            <a:fld id="{ED2355BA-5A87-AE43-86CB-2C441344A017}" type="slidenum">
              <a:rPr lang="fr-FR"/>
              <a:pPr>
                <a:defRPr/>
              </a:pPr>
              <a:t>‹#›</a:t>
            </a:fld>
            <a:endParaRPr lang="fr-FR"/>
          </a:p>
        </p:txBody>
      </p:sp>
    </p:spTree>
    <p:extLst>
      <p:ext uri="{BB962C8B-B14F-4D97-AF65-F5344CB8AC3E}">
        <p14:creationId xmlns:p14="http://schemas.microsoft.com/office/powerpoint/2010/main" val="1201246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vert="horz"/>
          <a:lstStyle/>
          <a:p>
            <a:r>
              <a:rPr lang="fr-FR" smtClean="0"/>
              <a:t>Cliquez et modifiez le titre</a:t>
            </a:r>
            <a:endParaRPr lang="fr-FR"/>
          </a:p>
        </p:txBody>
      </p:sp>
      <p:sp>
        <p:nvSpPr>
          <p:cNvPr id="3" name="Rectangle 4"/>
          <p:cNvSpPr>
            <a:spLocks noGrp="1" noChangeArrowheads="1"/>
          </p:cNvSpPr>
          <p:nvPr>
            <p:ph type="dt" sz="half" idx="10"/>
          </p:nvPr>
        </p:nvSpPr>
        <p:spPr>
          <a:xfrm>
            <a:off x="900113" y="6165850"/>
            <a:ext cx="1905000" cy="358775"/>
          </a:xfrm>
          <a:prstGeom prst="rect">
            <a:avLst/>
          </a:prstGeom>
        </p:spPr>
        <p:txBody>
          <a:bodyPr/>
          <a:lstStyle>
            <a:lvl1pPr>
              <a:defRPr/>
            </a:lvl1pPr>
          </a:lstStyle>
          <a:p>
            <a:pPr>
              <a:defRPr/>
            </a:pPr>
            <a:endParaRPr lang="fr-FR"/>
          </a:p>
        </p:txBody>
      </p:sp>
      <p:sp>
        <p:nvSpPr>
          <p:cNvPr id="4" name="Rectangle 5"/>
          <p:cNvSpPr>
            <a:spLocks noGrp="1" noChangeArrowheads="1"/>
          </p:cNvSpPr>
          <p:nvPr>
            <p:ph type="ftr" sz="quarter" idx="11"/>
          </p:nvPr>
        </p:nvSpPr>
        <p:spPr/>
        <p:txBody>
          <a:bodyPr/>
          <a:lstStyle>
            <a:lvl1pPr>
              <a:defRPr/>
            </a:lvl1pPr>
          </a:lstStyle>
          <a:p>
            <a:pPr>
              <a:defRPr/>
            </a:pPr>
            <a:endParaRPr lang="fr-FR"/>
          </a:p>
        </p:txBody>
      </p:sp>
      <p:sp>
        <p:nvSpPr>
          <p:cNvPr id="5" name="Rectangle 6"/>
          <p:cNvSpPr>
            <a:spLocks noGrp="1" noChangeArrowheads="1"/>
          </p:cNvSpPr>
          <p:nvPr>
            <p:ph type="sldNum" sz="quarter" idx="12"/>
          </p:nvPr>
        </p:nvSpPr>
        <p:spPr/>
        <p:txBody>
          <a:bodyPr/>
          <a:lstStyle>
            <a:lvl1pPr>
              <a:defRPr/>
            </a:lvl1pPr>
          </a:lstStyle>
          <a:p>
            <a:pPr>
              <a:defRPr/>
            </a:pPr>
            <a:fld id="{D6761BAA-EB70-5E48-8388-CFA211B31461}" type="slidenum">
              <a:rPr lang="fr-FR"/>
              <a:pPr>
                <a:defRPr/>
              </a:pPr>
              <a:t>‹#›</a:t>
            </a:fld>
            <a:endParaRPr lang="fr-FR"/>
          </a:p>
        </p:txBody>
      </p:sp>
    </p:spTree>
    <p:extLst>
      <p:ext uri="{BB962C8B-B14F-4D97-AF65-F5344CB8AC3E}">
        <p14:creationId xmlns:p14="http://schemas.microsoft.com/office/powerpoint/2010/main" val="2952582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900113" y="6165850"/>
            <a:ext cx="1905000" cy="358775"/>
          </a:xfrm>
          <a:prstGeom prst="rect">
            <a:avLst/>
          </a:prstGeom>
        </p:spPr>
        <p:txBody>
          <a:bodyPr/>
          <a:lstStyle>
            <a:lvl1pPr>
              <a:defRPr/>
            </a:lvl1pPr>
          </a:lstStyle>
          <a:p>
            <a:pPr>
              <a:defRPr/>
            </a:pPr>
            <a:endParaRPr lang="fr-FR"/>
          </a:p>
        </p:txBody>
      </p:sp>
      <p:sp>
        <p:nvSpPr>
          <p:cNvPr id="3" name="Rectangle 5"/>
          <p:cNvSpPr>
            <a:spLocks noGrp="1" noChangeArrowheads="1"/>
          </p:cNvSpPr>
          <p:nvPr>
            <p:ph type="ftr" sz="quarter" idx="11"/>
          </p:nvPr>
        </p:nvSpPr>
        <p:spPr/>
        <p:txBody>
          <a:bodyPr/>
          <a:lstStyle>
            <a:lvl1pPr>
              <a:defRPr/>
            </a:lvl1pPr>
          </a:lstStyle>
          <a:p>
            <a:pPr>
              <a:defRPr/>
            </a:pPr>
            <a:endParaRPr lang="fr-FR"/>
          </a:p>
        </p:txBody>
      </p:sp>
      <p:sp>
        <p:nvSpPr>
          <p:cNvPr id="4" name="Rectangle 6"/>
          <p:cNvSpPr>
            <a:spLocks noGrp="1" noChangeArrowheads="1"/>
          </p:cNvSpPr>
          <p:nvPr>
            <p:ph type="sldNum" sz="quarter" idx="12"/>
          </p:nvPr>
        </p:nvSpPr>
        <p:spPr/>
        <p:txBody>
          <a:bodyPr/>
          <a:lstStyle>
            <a:lvl1pPr>
              <a:defRPr/>
            </a:lvl1pPr>
          </a:lstStyle>
          <a:p>
            <a:pPr>
              <a:defRPr/>
            </a:pPr>
            <a:fld id="{F42ED8BD-C3E1-344B-B5CB-EA953361B120}" type="slidenum">
              <a:rPr lang="fr-FR"/>
              <a:pPr>
                <a:defRPr/>
              </a:pPr>
              <a:t>‹#›</a:t>
            </a:fld>
            <a:endParaRPr lang="fr-FR"/>
          </a:p>
        </p:txBody>
      </p:sp>
    </p:spTree>
    <p:extLst>
      <p:ext uri="{BB962C8B-B14F-4D97-AF65-F5344CB8AC3E}">
        <p14:creationId xmlns:p14="http://schemas.microsoft.com/office/powerpoint/2010/main" val="3997435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noChangeArrowheads="1"/>
          </p:cNvSpPr>
          <p:nvPr>
            <p:ph type="dt" sz="half" idx="10"/>
          </p:nvPr>
        </p:nvSpPr>
        <p:spPr>
          <a:xfrm>
            <a:off x="900113" y="6165850"/>
            <a:ext cx="1905000" cy="358775"/>
          </a:xfrm>
          <a:prstGeom prst="rect">
            <a:avLst/>
          </a:prstGeom>
        </p:spPr>
        <p:txBody>
          <a:bodyPr/>
          <a:lstStyle>
            <a:lvl1pPr>
              <a:defRPr/>
            </a:lvl1pPr>
          </a:lstStyle>
          <a:p>
            <a:pPr>
              <a:defRPr/>
            </a:pPr>
            <a:endParaRPr lang="fr-FR"/>
          </a:p>
        </p:txBody>
      </p:sp>
      <p:sp>
        <p:nvSpPr>
          <p:cNvPr id="6" name="Rectangle 5"/>
          <p:cNvSpPr>
            <a:spLocks noGrp="1" noChangeArrowheads="1"/>
          </p:cNvSpPr>
          <p:nvPr>
            <p:ph type="ftr" sz="quarter" idx="11"/>
          </p:nvPr>
        </p:nvSpPr>
        <p:spPr/>
        <p:txBody>
          <a:bodyPr/>
          <a:lstStyle>
            <a:lvl1pPr>
              <a:defRPr/>
            </a:lvl1pPr>
          </a:lstStyle>
          <a:p>
            <a:pPr>
              <a:defRPr/>
            </a:pPr>
            <a:endParaRPr lang="fr-FR"/>
          </a:p>
        </p:txBody>
      </p:sp>
      <p:sp>
        <p:nvSpPr>
          <p:cNvPr id="7" name="Rectangle 6"/>
          <p:cNvSpPr>
            <a:spLocks noGrp="1" noChangeArrowheads="1"/>
          </p:cNvSpPr>
          <p:nvPr>
            <p:ph type="sldNum" sz="quarter" idx="12"/>
          </p:nvPr>
        </p:nvSpPr>
        <p:spPr/>
        <p:txBody>
          <a:bodyPr/>
          <a:lstStyle>
            <a:lvl1pPr>
              <a:defRPr/>
            </a:lvl1pPr>
          </a:lstStyle>
          <a:p>
            <a:pPr>
              <a:defRPr/>
            </a:pPr>
            <a:fld id="{DE4CB429-448B-A544-BFEE-BA849E45797B}" type="slidenum">
              <a:rPr lang="fr-FR"/>
              <a:pPr>
                <a:defRPr/>
              </a:pPr>
              <a:t>‹#›</a:t>
            </a:fld>
            <a:endParaRPr lang="fr-FR"/>
          </a:p>
        </p:txBody>
      </p:sp>
    </p:spTree>
    <p:extLst>
      <p:ext uri="{BB962C8B-B14F-4D97-AF65-F5344CB8AC3E}">
        <p14:creationId xmlns:p14="http://schemas.microsoft.com/office/powerpoint/2010/main" val="1731683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noChangeArrowheads="1"/>
          </p:cNvSpPr>
          <p:nvPr>
            <p:ph type="dt" sz="half" idx="10"/>
          </p:nvPr>
        </p:nvSpPr>
        <p:spPr>
          <a:xfrm>
            <a:off x="900113" y="6165850"/>
            <a:ext cx="1905000" cy="358775"/>
          </a:xfrm>
          <a:prstGeom prst="rect">
            <a:avLst/>
          </a:prstGeom>
        </p:spPr>
        <p:txBody>
          <a:bodyPr/>
          <a:lstStyle>
            <a:lvl1pPr>
              <a:defRPr/>
            </a:lvl1pPr>
          </a:lstStyle>
          <a:p>
            <a:pPr>
              <a:defRPr/>
            </a:pPr>
            <a:endParaRPr lang="fr-FR"/>
          </a:p>
        </p:txBody>
      </p:sp>
      <p:sp>
        <p:nvSpPr>
          <p:cNvPr id="6" name="Rectangle 5"/>
          <p:cNvSpPr>
            <a:spLocks noGrp="1" noChangeArrowheads="1"/>
          </p:cNvSpPr>
          <p:nvPr>
            <p:ph type="ftr" sz="quarter" idx="11"/>
          </p:nvPr>
        </p:nvSpPr>
        <p:spPr/>
        <p:txBody>
          <a:bodyPr/>
          <a:lstStyle>
            <a:lvl1pPr>
              <a:defRPr/>
            </a:lvl1pPr>
          </a:lstStyle>
          <a:p>
            <a:pPr>
              <a:defRPr/>
            </a:pPr>
            <a:endParaRPr lang="fr-FR"/>
          </a:p>
        </p:txBody>
      </p:sp>
      <p:sp>
        <p:nvSpPr>
          <p:cNvPr id="7" name="Rectangle 6"/>
          <p:cNvSpPr>
            <a:spLocks noGrp="1" noChangeArrowheads="1"/>
          </p:cNvSpPr>
          <p:nvPr>
            <p:ph type="sldNum" sz="quarter" idx="12"/>
          </p:nvPr>
        </p:nvSpPr>
        <p:spPr/>
        <p:txBody>
          <a:bodyPr/>
          <a:lstStyle>
            <a:lvl1pPr>
              <a:defRPr/>
            </a:lvl1pPr>
          </a:lstStyle>
          <a:p>
            <a:pPr>
              <a:defRPr/>
            </a:pPr>
            <a:fld id="{A04D95F1-A581-254D-A7FD-EB4B76B9B594}" type="slidenum">
              <a:rPr lang="fr-FR"/>
              <a:pPr>
                <a:defRPr/>
              </a:pPr>
              <a:t>‹#›</a:t>
            </a:fld>
            <a:endParaRPr lang="fr-FR"/>
          </a:p>
        </p:txBody>
      </p:sp>
    </p:spTree>
    <p:extLst>
      <p:ext uri="{BB962C8B-B14F-4D97-AF65-F5344CB8AC3E}">
        <p14:creationId xmlns:p14="http://schemas.microsoft.com/office/powerpoint/2010/main" val="31432884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2627313" y="6165850"/>
            <a:ext cx="4968875" cy="312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fr-FR"/>
          </a:p>
        </p:txBody>
      </p:sp>
      <p:sp>
        <p:nvSpPr>
          <p:cNvPr id="1030" name="Rectangle 6"/>
          <p:cNvSpPr>
            <a:spLocks noGrp="1" noChangeArrowheads="1"/>
          </p:cNvSpPr>
          <p:nvPr>
            <p:ph type="sldNum" sz="quarter" idx="4"/>
          </p:nvPr>
        </p:nvSpPr>
        <p:spPr bwMode="auto">
          <a:xfrm>
            <a:off x="8532813" y="6165850"/>
            <a:ext cx="611187" cy="312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pPr>
              <a:defRPr/>
            </a:pPr>
            <a:fld id="{128114A8-5C51-F841-A944-E86FAA51EF3D}" type="slidenum">
              <a:rPr lang="fr-FR"/>
              <a:pPr>
                <a:defRPr/>
              </a:pPr>
              <a:t>‹#›</a:t>
            </a:fld>
            <a:endParaRPr lang="fr-FR" dirty="0"/>
          </a:p>
        </p:txBody>
      </p:sp>
      <p:pic>
        <p:nvPicPr>
          <p:cNvPr id="1028" name="Picture 4"/>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8572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oneTexte 4"/>
          <p:cNvSpPr txBox="1"/>
          <p:nvPr userDrawn="1"/>
        </p:nvSpPr>
        <p:spPr>
          <a:xfrm>
            <a:off x="142844" y="571480"/>
            <a:ext cx="461665" cy="5643602"/>
          </a:xfrm>
          <a:prstGeom prst="rect">
            <a:avLst/>
          </a:prstGeom>
          <a:noFill/>
        </p:spPr>
        <p:txBody>
          <a:bodyPr vert="vert270">
            <a:spAutoFit/>
          </a:bodyPr>
          <a:lstStyle/>
          <a:p>
            <a:pPr eaLnBrk="1" fontAlgn="auto" hangingPunct="1">
              <a:spcBef>
                <a:spcPts val="0"/>
              </a:spcBef>
              <a:spcAft>
                <a:spcPts val="0"/>
              </a:spcAft>
              <a:defRPr/>
            </a:pPr>
            <a:r>
              <a:rPr lang="fr-FR" sz="1800" dirty="0">
                <a:solidFill>
                  <a:schemeClr val="accent1">
                    <a:lumMod val="75000"/>
                  </a:schemeClr>
                </a:solidFill>
                <a:latin typeface="Baskerville Old Face" pitchFamily="18" charset="0"/>
                <a:ea typeface="+mn-ea"/>
                <a:cs typeface="+mn-cs"/>
              </a:rPr>
              <a:t>Laboratoire Souterrain à Bas Bruit  RUSTREL Pays d’APT</a:t>
            </a:r>
          </a:p>
        </p:txBody>
      </p:sp>
      <p:sp>
        <p:nvSpPr>
          <p:cNvPr id="1035" name="Espace réservé du pied de page 7"/>
          <p:cNvSpPr txBox="1">
            <a:spLocks noGrp="1"/>
          </p:cNvSpPr>
          <p:nvPr userDrawn="1"/>
        </p:nvSpPr>
        <p:spPr bwMode="auto">
          <a:xfrm>
            <a:off x="827088" y="6492875"/>
            <a:ext cx="8305800" cy="365125"/>
          </a:xfrm>
          <a:prstGeom prst="rect">
            <a:avLst/>
          </a:prstGeom>
          <a:gradFill rotWithShape="1">
            <a:gsLst>
              <a:gs pos="0">
                <a:srgbClr val="FFDE80"/>
              </a:gs>
              <a:gs pos="50000">
                <a:srgbClr val="FFE8B3"/>
              </a:gs>
              <a:gs pos="100000">
                <a:srgbClr val="FFF3DA"/>
              </a:gs>
            </a:gsLst>
            <a:lin ang="108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r>
              <a:rPr lang="de-DE" sz="1200" b="1" dirty="0" smtClean="0">
                <a:ea typeface="Osaka" charset="0"/>
                <a:cs typeface="Osaka" charset="0"/>
              </a:rPr>
              <a:t>					 </a:t>
            </a:r>
            <a:r>
              <a:rPr lang="en-GB" sz="1200" b="1" dirty="0" smtClean="0">
                <a:ea typeface="Osaka" charset="0"/>
                <a:cs typeface="Osaka" charset="0"/>
              </a:rPr>
              <a:t>Collaboration</a:t>
            </a:r>
            <a:r>
              <a:rPr lang="de-DE" sz="1200" b="1" dirty="0" smtClean="0">
                <a:ea typeface="Osaka" charset="0"/>
                <a:cs typeface="Osaka" charset="0"/>
              </a:rPr>
              <a:t>-Meeting-CERN- </a:t>
            </a:r>
            <a:r>
              <a:rPr lang="en-GB" sz="1200" b="1" dirty="0" smtClean="0">
                <a:ea typeface="Osaka" charset="0"/>
                <a:cs typeface="Osaka" charset="0"/>
              </a:rPr>
              <a:t>February</a:t>
            </a:r>
            <a:r>
              <a:rPr lang="de-DE" sz="1200" b="1" dirty="0" smtClean="0">
                <a:ea typeface="Osaka" charset="0"/>
                <a:cs typeface="Osaka" charset="0"/>
              </a:rPr>
              <a:t> 20-22th 2012</a:t>
            </a:r>
            <a:endParaRPr lang="fr-FR" sz="1200" b="1" dirty="0" smtClean="0">
              <a:ea typeface="Osaka" charset="0"/>
              <a:cs typeface="Osaka" charset="0"/>
            </a:endParaRPr>
          </a:p>
        </p:txBody>
      </p:sp>
      <p:sp>
        <p:nvSpPr>
          <p:cNvPr id="1036" name="Text Box 12"/>
          <p:cNvSpPr txBox="1">
            <a:spLocks noChangeArrowheads="1"/>
          </p:cNvSpPr>
          <p:nvPr userDrawn="1"/>
        </p:nvSpPr>
        <p:spPr bwMode="auto">
          <a:xfrm>
            <a:off x="900113" y="6559550"/>
            <a:ext cx="2843212"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defRPr/>
            </a:pPr>
            <a:r>
              <a:rPr lang="de-DE" sz="1000" dirty="0">
                <a:ea typeface="Osaka" charset="0"/>
                <a:cs typeface="Osaka" charset="0"/>
              </a:rPr>
              <a:t>Pierre Salin IN2P3 &amp; GEOAZUR-CNRS-LSBB</a:t>
            </a:r>
            <a:endParaRPr lang="fr-FR" sz="1200" dirty="0">
              <a:ea typeface="Osaka" charset="0"/>
              <a:cs typeface="Osaka" charset="0"/>
            </a:endParaRPr>
          </a:p>
        </p:txBody>
      </p:sp>
      <p:sp>
        <p:nvSpPr>
          <p:cNvPr id="1037" name="Rectangle 13"/>
          <p:cNvSpPr>
            <a:spLocks noChangeArrowheads="1"/>
          </p:cNvSpPr>
          <p:nvPr userDrawn="1"/>
        </p:nvSpPr>
        <p:spPr bwMode="auto">
          <a:xfrm>
            <a:off x="8534400" y="6553200"/>
            <a:ext cx="4572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r">
              <a:defRPr/>
            </a:pPr>
            <a:endParaRPr lang="fr-FR" sz="1400" dirty="0">
              <a:ea typeface="Osaka" charset="0"/>
              <a:cs typeface="Osaka" charset="0"/>
            </a:endParaRPr>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jpeg"/><Relationship Id="rId9" Type="http://schemas.openxmlformats.org/officeDocument/2006/relationships/image" Target="../media/image8.png"/><Relationship Id="rId10" Type="http://schemas.openxmlformats.org/officeDocument/2006/relationships/image" Target="../media/image9.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jpeg"/><Relationship Id="rId5" Type="http://schemas.openxmlformats.org/officeDocument/2006/relationships/image" Target="../media/image25.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jpe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jpeg"/><Relationship Id="rId5" Type="http://schemas.openxmlformats.org/officeDocument/2006/relationships/image" Target="../media/image30.jpeg"/><Relationship Id="rId6" Type="http://schemas.openxmlformats.org/officeDocument/2006/relationships/image" Target="../media/image31.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chart" Target="../charts/chart1.xml"/><Relationship Id="rId5" Type="http://schemas.openxmlformats.org/officeDocument/2006/relationships/image" Target="../media/image33.png"/><Relationship Id="rId6" Type="http://schemas.openxmlformats.org/officeDocument/2006/relationships/image" Target="../media/image34.png"/><Relationship Id="rId7" Type="http://schemas.openxmlformats.org/officeDocument/2006/relationships/image" Target="../media/image35.png"/><Relationship Id="rId8" Type="http://schemas.openxmlformats.org/officeDocument/2006/relationships/image" Target="../media/image36.pn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3" Type="http://schemas.openxmlformats.org/officeDocument/2006/relationships/image" Target="../media/image37.jpeg"/><Relationship Id="rId4" Type="http://schemas.openxmlformats.org/officeDocument/2006/relationships/image" Target="../media/image38.jpeg"/><Relationship Id="rId5" Type="http://schemas.openxmlformats.org/officeDocument/2006/relationships/image" Target="../media/image34.png"/><Relationship Id="rId6" Type="http://schemas.openxmlformats.org/officeDocument/2006/relationships/image" Target="../media/image33.pn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3" Type="http://schemas.openxmlformats.org/officeDocument/2006/relationships/image" Target="../media/image40.jpeg"/><Relationship Id="rId4" Type="http://schemas.openxmlformats.org/officeDocument/2006/relationships/image" Target="../media/image41.png"/><Relationship Id="rId5" Type="http://schemas.openxmlformats.org/officeDocument/2006/relationships/image" Target="../media/image42.jpeg"/><Relationship Id="rId1" Type="http://schemas.openxmlformats.org/officeDocument/2006/relationships/slideLayout" Target="../slideLayouts/slideLayout7.xml"/><Relationship Id="rId2" Type="http://schemas.openxmlformats.org/officeDocument/2006/relationships/image" Target="../media/image3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3.png"/><Relationship Id="rId5"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image" Target="../media/image45.jpeg"/><Relationship Id="rId5" Type="http://schemas.openxmlformats.org/officeDocument/2006/relationships/image" Target="../media/image46.png"/><Relationship Id="rId6" Type="http://schemas.openxmlformats.org/officeDocument/2006/relationships/image" Target="../media/image47.png"/><Relationship Id="rId7" Type="http://schemas.openxmlformats.org/officeDocument/2006/relationships/oleObject" Target="../embeddings/oleObject1.bin"/><Relationship Id="rId8" Type="http://schemas.openxmlformats.org/officeDocument/2006/relationships/image" Target="../media/image44.png"/><Relationship Id="rId9" Type="http://schemas.openxmlformats.org/officeDocument/2006/relationships/image" Target="../media/image7.jpeg"/><Relationship Id="rId10" Type="http://schemas.openxmlformats.org/officeDocument/2006/relationships/image" Target="../media/image48.jpe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0.jpeg"/><Relationship Id="rId4" Type="http://schemas.openxmlformats.org/officeDocument/2006/relationships/image" Target="../media/image48.jpeg"/><Relationship Id="rId1" Type="http://schemas.openxmlformats.org/officeDocument/2006/relationships/slideLayout" Target="../slideLayouts/slideLayout2.xml"/><Relationship Id="rId2" Type="http://schemas.openxmlformats.org/officeDocument/2006/relationships/image" Target="../media/image49.jpeg"/></Relationships>
</file>

<file path=ppt/slides/_rels/slide26.xml.rels><?xml version="1.0" encoding="UTF-8" standalone="yes"?>
<Relationships xmlns="http://schemas.openxmlformats.org/package/2006/relationships"><Relationship Id="rId3" Type="http://schemas.openxmlformats.org/officeDocument/2006/relationships/image" Target="../media/image51.jpeg"/><Relationship Id="rId4" Type="http://schemas.openxmlformats.org/officeDocument/2006/relationships/image" Target="../media/image52.jpe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jpe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5.jpeg"/><Relationship Id="rId4" Type="http://schemas.openxmlformats.org/officeDocument/2006/relationships/image" Target="../media/image56.png"/><Relationship Id="rId5" Type="http://schemas.openxmlformats.org/officeDocument/2006/relationships/image" Target="../media/image57.jpeg"/><Relationship Id="rId6" Type="http://schemas.openxmlformats.org/officeDocument/2006/relationships/image" Target="../media/image58.jpeg"/><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32.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jpe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33.xml.rels><?xml version="1.0" encoding="UTF-8" standalone="yes"?>
<Relationships xmlns="http://schemas.openxmlformats.org/package/2006/relationships"><Relationship Id="rId3" Type="http://schemas.openxmlformats.org/officeDocument/2006/relationships/image" Target="../media/image61.jpeg"/><Relationship Id="rId4" Type="http://schemas.openxmlformats.org/officeDocument/2006/relationships/image" Target="../media/image62.jpeg"/><Relationship Id="rId5" Type="http://schemas.openxmlformats.org/officeDocument/2006/relationships/image" Target="../media/image63.jpeg"/><Relationship Id="rId6" Type="http://schemas.openxmlformats.org/officeDocument/2006/relationships/image" Target="../media/image64.pn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34.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jpeg"/><Relationship Id="rId5" Type="http://schemas.openxmlformats.org/officeDocument/2006/relationships/image" Target="../media/image67.jpeg"/><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35.xml.rels><?xml version="1.0" encoding="UTF-8" standalone="yes"?>
<Relationships xmlns="http://schemas.openxmlformats.org/package/2006/relationships"><Relationship Id="rId3" Type="http://schemas.openxmlformats.org/officeDocument/2006/relationships/image" Target="../media/image68.jpeg"/><Relationship Id="rId4" Type="http://schemas.openxmlformats.org/officeDocument/2006/relationships/image" Target="../media/image69.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jpeg"/><Relationship Id="rId5" Type="http://schemas.openxmlformats.org/officeDocument/2006/relationships/image" Target="../media/image12.jpe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7" Type="http://schemas.openxmlformats.org/officeDocument/2006/relationships/image" Target="../media/image22.png"/><Relationship Id="rId1" Type="http://schemas.openxmlformats.org/officeDocument/2006/relationships/slideLayout" Target="../slideLayouts/slideLayout7.xml"/><Relationship Id="rId2"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Text Box 4"/>
          <p:cNvSpPr txBox="1">
            <a:spLocks noChangeArrowheads="1"/>
          </p:cNvSpPr>
          <p:nvPr/>
        </p:nvSpPr>
        <p:spPr bwMode="auto">
          <a:xfrm>
            <a:off x="838200" y="4365625"/>
            <a:ext cx="8305800"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lnSpc>
                <a:spcPct val="90000"/>
              </a:lnSpc>
              <a:spcBef>
                <a:spcPct val="20000"/>
              </a:spcBef>
            </a:pPr>
            <a:r>
              <a:rPr lang="en-US" sz="1200" dirty="0" err="1">
                <a:solidFill>
                  <a:schemeClr val="accent2"/>
                </a:solidFill>
                <a:latin typeface="Geneva" charset="0"/>
              </a:rPr>
              <a:t>Stéphane</a:t>
            </a:r>
            <a:r>
              <a:rPr lang="en-US" sz="1200" dirty="0">
                <a:solidFill>
                  <a:schemeClr val="accent2"/>
                </a:solidFill>
                <a:latin typeface="Geneva" charset="0"/>
              </a:rPr>
              <a:t> GAFFET, Pierre SALIN*</a:t>
            </a:r>
            <a:endParaRPr lang="en-US" sz="1200" dirty="0">
              <a:solidFill>
                <a:schemeClr val="accent2"/>
              </a:solidFill>
              <a:latin typeface="Tahoma" charset="0"/>
            </a:endParaRPr>
          </a:p>
          <a:p>
            <a:pPr algn="ctr" eaLnBrk="1" hangingPunct="1">
              <a:lnSpc>
                <a:spcPct val="90000"/>
              </a:lnSpc>
              <a:spcBef>
                <a:spcPct val="20000"/>
              </a:spcBef>
            </a:pPr>
            <a:r>
              <a:rPr lang="en-US" sz="900" dirty="0">
                <a:solidFill>
                  <a:srgbClr val="0000FF"/>
                </a:solidFill>
                <a:latin typeface="Geneva" charset="0"/>
              </a:rPr>
              <a:t>OCA-</a:t>
            </a:r>
            <a:r>
              <a:rPr lang="en-US" sz="900" dirty="0" err="1">
                <a:solidFill>
                  <a:srgbClr val="0000FF"/>
                </a:solidFill>
                <a:latin typeface="Geneva" charset="0"/>
              </a:rPr>
              <a:t>Observatoire</a:t>
            </a:r>
            <a:r>
              <a:rPr lang="en-US" sz="900" dirty="0">
                <a:solidFill>
                  <a:srgbClr val="0000FF"/>
                </a:solidFill>
                <a:latin typeface="Geneva" charset="0"/>
              </a:rPr>
              <a:t> de la Côte </a:t>
            </a:r>
            <a:r>
              <a:rPr lang="en-US" sz="900" dirty="0" err="1">
                <a:solidFill>
                  <a:srgbClr val="0000FF"/>
                </a:solidFill>
                <a:latin typeface="Geneva" charset="0"/>
              </a:rPr>
              <a:t>d’azur</a:t>
            </a:r>
            <a:r>
              <a:rPr lang="en-US" sz="900" dirty="0">
                <a:solidFill>
                  <a:srgbClr val="0000FF"/>
                </a:solidFill>
                <a:latin typeface="Tahoma" charset="0"/>
              </a:rPr>
              <a:t> - </a:t>
            </a:r>
            <a:r>
              <a:rPr lang="en-US" sz="900" dirty="0">
                <a:solidFill>
                  <a:srgbClr val="0000FF"/>
                </a:solidFill>
                <a:latin typeface="Geneva" charset="0"/>
              </a:rPr>
              <a:t>UMR GEOAZUR – UMR Artemis - UMS LSBB</a:t>
            </a:r>
          </a:p>
          <a:p>
            <a:pPr algn="ctr" eaLnBrk="1" hangingPunct="1">
              <a:lnSpc>
                <a:spcPct val="90000"/>
              </a:lnSpc>
              <a:spcBef>
                <a:spcPct val="20000"/>
              </a:spcBef>
            </a:pPr>
            <a:endParaRPr lang="en-US" sz="1200" dirty="0">
              <a:solidFill>
                <a:srgbClr val="FFFFFF"/>
              </a:solidFill>
              <a:latin typeface="Geneva" charset="0"/>
            </a:endParaRPr>
          </a:p>
          <a:p>
            <a:pPr algn="ctr" eaLnBrk="1" hangingPunct="1">
              <a:lnSpc>
                <a:spcPct val="90000"/>
              </a:lnSpc>
              <a:spcBef>
                <a:spcPct val="20000"/>
              </a:spcBef>
            </a:pPr>
            <a:r>
              <a:rPr lang="en-US" sz="1200" b="1" dirty="0" smtClean="0">
                <a:solidFill>
                  <a:schemeClr val="accent2"/>
                </a:solidFill>
                <a:latin typeface="Geneva CY" charset="0"/>
              </a:rPr>
              <a:t>COLLABORATION</a:t>
            </a:r>
            <a:endParaRPr lang="en-US" sz="1200" b="1" dirty="0">
              <a:solidFill>
                <a:schemeClr val="accent2"/>
              </a:solidFill>
              <a:latin typeface="Tahoma" charset="0"/>
            </a:endParaRPr>
          </a:p>
          <a:p>
            <a:pPr algn="ctr" eaLnBrk="1" hangingPunct="1">
              <a:lnSpc>
                <a:spcPct val="90000"/>
              </a:lnSpc>
              <a:spcBef>
                <a:spcPct val="20000"/>
              </a:spcBef>
            </a:pPr>
            <a:r>
              <a:rPr lang="en-US" sz="900" b="1" dirty="0">
                <a:solidFill>
                  <a:srgbClr val="0200DD"/>
                </a:solidFill>
                <a:latin typeface="Geneva" charset="0"/>
              </a:rPr>
              <a:t> CERN - CEA/IRFU -  CPPM </a:t>
            </a:r>
            <a:r>
              <a:rPr lang="en-US" sz="900" dirty="0">
                <a:solidFill>
                  <a:srgbClr val="0200DD"/>
                </a:solidFill>
                <a:latin typeface="Geneva" charset="0"/>
              </a:rPr>
              <a:t>(</a:t>
            </a:r>
            <a:r>
              <a:rPr lang="en-US" sz="900" dirty="0">
                <a:solidFill>
                  <a:srgbClr val="0200DD"/>
                </a:solidFill>
                <a:latin typeface="Geneva" charset="0"/>
              </a:rPr>
              <a:t>Université</a:t>
            </a:r>
            <a:r>
              <a:rPr lang="en-US" sz="900" dirty="0">
                <a:solidFill>
                  <a:srgbClr val="0200DD"/>
                </a:solidFill>
                <a:latin typeface="Geneva" charset="0"/>
              </a:rPr>
              <a:t> de la</a:t>
            </a:r>
            <a:r>
              <a:rPr lang="en-US" sz="900" dirty="0">
                <a:solidFill>
                  <a:srgbClr val="FFFFFF"/>
                </a:solidFill>
                <a:latin typeface="Tahoma" charset="0"/>
              </a:rPr>
              <a:t> </a:t>
            </a:r>
            <a:r>
              <a:rPr lang="en-US" sz="900" dirty="0">
                <a:solidFill>
                  <a:srgbClr val="0200DD"/>
                </a:solidFill>
                <a:latin typeface="Geneva" charset="0"/>
              </a:rPr>
              <a:t>Méditerranée</a:t>
            </a:r>
            <a:r>
              <a:rPr lang="en-US" sz="900" dirty="0">
                <a:solidFill>
                  <a:srgbClr val="0200DD"/>
                </a:solidFill>
                <a:latin typeface="Geneva" charset="0"/>
              </a:rPr>
              <a:t>) – SHEFIELD UNIVERSITY - </a:t>
            </a:r>
            <a:r>
              <a:rPr lang="en-US" sz="900" b="1" dirty="0">
                <a:solidFill>
                  <a:srgbClr val="0200DD"/>
                </a:solidFill>
                <a:latin typeface="Geneva" charset="0"/>
              </a:rPr>
              <a:t>GÉOSCIENCES</a:t>
            </a:r>
            <a:r>
              <a:rPr lang="en-US" sz="900" dirty="0">
                <a:solidFill>
                  <a:srgbClr val="0200DD"/>
                </a:solidFill>
                <a:latin typeface="Geneva" charset="0"/>
              </a:rPr>
              <a:t> Montpellier – </a:t>
            </a:r>
            <a:r>
              <a:rPr lang="en-US" sz="900" b="1" dirty="0">
                <a:solidFill>
                  <a:srgbClr val="0200DD"/>
                </a:solidFill>
                <a:latin typeface="Geneva" charset="0"/>
              </a:rPr>
              <a:t>IPGP</a:t>
            </a:r>
            <a:r>
              <a:rPr lang="en-US" sz="900" dirty="0">
                <a:solidFill>
                  <a:srgbClr val="0200DD"/>
                </a:solidFill>
                <a:latin typeface="Geneva" charset="0"/>
              </a:rPr>
              <a:t> (</a:t>
            </a:r>
            <a:r>
              <a:rPr lang="en-US" sz="900" dirty="0">
                <a:solidFill>
                  <a:srgbClr val="0200DD"/>
                </a:solidFill>
                <a:latin typeface="Geneva" charset="0"/>
              </a:rPr>
              <a:t>Géophysique</a:t>
            </a:r>
            <a:r>
              <a:rPr lang="en-US" sz="900" dirty="0">
                <a:solidFill>
                  <a:srgbClr val="0200DD"/>
                </a:solidFill>
                <a:latin typeface="Geneva" charset="0"/>
              </a:rPr>
              <a:t> </a:t>
            </a:r>
            <a:r>
              <a:rPr lang="en-US" sz="900" dirty="0" err="1">
                <a:solidFill>
                  <a:srgbClr val="0200DD"/>
                </a:solidFill>
                <a:latin typeface="Geneva" charset="0"/>
              </a:rPr>
              <a:t>Spatiale</a:t>
            </a:r>
            <a:r>
              <a:rPr lang="en-US" sz="900" dirty="0">
                <a:solidFill>
                  <a:srgbClr val="0200DD"/>
                </a:solidFill>
                <a:latin typeface="Geneva" charset="0"/>
              </a:rPr>
              <a:t> et</a:t>
            </a:r>
            <a:endParaRPr lang="en-US" sz="900" dirty="0">
              <a:solidFill>
                <a:srgbClr val="FFFFFF"/>
              </a:solidFill>
              <a:latin typeface="Tahoma" charset="0"/>
            </a:endParaRPr>
          </a:p>
          <a:p>
            <a:pPr algn="ctr" eaLnBrk="1" hangingPunct="1">
              <a:lnSpc>
                <a:spcPct val="90000"/>
              </a:lnSpc>
              <a:spcBef>
                <a:spcPct val="20000"/>
              </a:spcBef>
            </a:pPr>
            <a:r>
              <a:rPr lang="en-US" sz="900" dirty="0" err="1">
                <a:solidFill>
                  <a:srgbClr val="0200DD"/>
                </a:solidFill>
                <a:latin typeface="Geneva" charset="0"/>
              </a:rPr>
              <a:t>Planétaire</a:t>
            </a:r>
            <a:r>
              <a:rPr lang="en-US" sz="900" dirty="0">
                <a:solidFill>
                  <a:srgbClr val="0200DD"/>
                </a:solidFill>
                <a:latin typeface="Geneva" charset="0"/>
              </a:rPr>
              <a:t>), </a:t>
            </a:r>
            <a:r>
              <a:rPr lang="en-US" sz="900" b="1" dirty="0">
                <a:solidFill>
                  <a:srgbClr val="0200DD"/>
                </a:solidFill>
                <a:latin typeface="Geneva" charset="0"/>
              </a:rPr>
              <a:t>EMMAH</a:t>
            </a:r>
            <a:r>
              <a:rPr lang="en-US" sz="900" dirty="0">
                <a:solidFill>
                  <a:srgbClr val="0200DD"/>
                </a:solidFill>
                <a:latin typeface="Geneva" charset="0"/>
              </a:rPr>
              <a:t> (</a:t>
            </a:r>
            <a:r>
              <a:rPr lang="en-US" sz="900" dirty="0" err="1">
                <a:solidFill>
                  <a:srgbClr val="0200DD"/>
                </a:solidFill>
                <a:latin typeface="Geneva" charset="0"/>
              </a:rPr>
              <a:t>Université</a:t>
            </a:r>
            <a:r>
              <a:rPr lang="en-US" sz="900" dirty="0">
                <a:solidFill>
                  <a:srgbClr val="0200DD"/>
                </a:solidFill>
                <a:latin typeface="Geneva" charset="0"/>
              </a:rPr>
              <a:t> </a:t>
            </a:r>
            <a:r>
              <a:rPr lang="en-US" sz="900" dirty="0" err="1">
                <a:solidFill>
                  <a:srgbClr val="0200DD"/>
                </a:solidFill>
                <a:latin typeface="Geneva" charset="0"/>
              </a:rPr>
              <a:t>d’Avignon</a:t>
            </a:r>
            <a:r>
              <a:rPr lang="en-US" sz="900" dirty="0">
                <a:solidFill>
                  <a:srgbClr val="0200DD"/>
                </a:solidFill>
                <a:latin typeface="Geneva" charset="0"/>
              </a:rPr>
              <a:t> et des Pays de </a:t>
            </a:r>
            <a:r>
              <a:rPr lang="en-US" sz="900" dirty="0" err="1">
                <a:solidFill>
                  <a:srgbClr val="0200DD"/>
                </a:solidFill>
                <a:latin typeface="Geneva" charset="0"/>
              </a:rPr>
              <a:t>Vaucluse</a:t>
            </a:r>
            <a:r>
              <a:rPr lang="en-US" sz="900" dirty="0">
                <a:solidFill>
                  <a:srgbClr val="0200DD"/>
                </a:solidFill>
                <a:latin typeface="Geneva" charset="0"/>
              </a:rPr>
              <a:t>) - *</a:t>
            </a:r>
            <a:r>
              <a:rPr lang="en-US" sz="900" b="1" dirty="0">
                <a:solidFill>
                  <a:srgbClr val="0200DD"/>
                </a:solidFill>
                <a:latin typeface="Geneva" charset="0"/>
              </a:rPr>
              <a:t>APC</a:t>
            </a:r>
            <a:r>
              <a:rPr lang="en-US" sz="900" dirty="0">
                <a:solidFill>
                  <a:srgbClr val="0200DD"/>
                </a:solidFill>
                <a:latin typeface="Geneva" charset="0"/>
              </a:rPr>
              <a:t> (</a:t>
            </a:r>
            <a:r>
              <a:rPr lang="en-US" sz="900" dirty="0" err="1">
                <a:solidFill>
                  <a:srgbClr val="0200DD"/>
                </a:solidFill>
                <a:latin typeface="Geneva" charset="0"/>
              </a:rPr>
              <a:t>Astroparticules</a:t>
            </a:r>
            <a:r>
              <a:rPr lang="en-US" sz="900" dirty="0">
                <a:solidFill>
                  <a:srgbClr val="0200DD"/>
                </a:solidFill>
                <a:latin typeface="Geneva" charset="0"/>
              </a:rPr>
              <a:t> et </a:t>
            </a:r>
            <a:r>
              <a:rPr lang="en-US" sz="900" dirty="0" err="1">
                <a:solidFill>
                  <a:srgbClr val="0200DD"/>
                </a:solidFill>
                <a:latin typeface="Geneva" charset="0"/>
              </a:rPr>
              <a:t>Cosmologie</a:t>
            </a:r>
            <a:r>
              <a:rPr lang="en-US" sz="900" dirty="0">
                <a:solidFill>
                  <a:srgbClr val="0200DD"/>
                </a:solidFill>
                <a:latin typeface="Geneva" charset="0"/>
              </a:rPr>
              <a:t> </a:t>
            </a:r>
            <a:r>
              <a:rPr lang="en-US" sz="900" dirty="0" err="1">
                <a:solidFill>
                  <a:srgbClr val="0200DD"/>
                </a:solidFill>
                <a:latin typeface="Geneva" charset="0"/>
              </a:rPr>
              <a:t>Université</a:t>
            </a:r>
            <a:r>
              <a:rPr lang="en-US" sz="900" dirty="0">
                <a:solidFill>
                  <a:srgbClr val="0200DD"/>
                </a:solidFill>
                <a:latin typeface="Geneva" charset="0"/>
              </a:rPr>
              <a:t> Paris7) - </a:t>
            </a:r>
            <a:r>
              <a:rPr lang="en-US" sz="900" b="1" dirty="0">
                <a:solidFill>
                  <a:srgbClr val="0200DD"/>
                </a:solidFill>
                <a:latin typeface="Geneva" charset="0"/>
              </a:rPr>
              <a:t>CFN</a:t>
            </a:r>
            <a:r>
              <a:rPr lang="en-US" sz="900" dirty="0">
                <a:solidFill>
                  <a:srgbClr val="0200DD"/>
                </a:solidFill>
                <a:latin typeface="Geneva" charset="0"/>
              </a:rPr>
              <a:t> </a:t>
            </a:r>
            <a:r>
              <a:rPr lang="en-US" sz="900" dirty="0" err="1">
                <a:solidFill>
                  <a:srgbClr val="0200DD"/>
                </a:solidFill>
                <a:latin typeface="Geneva" charset="0"/>
              </a:rPr>
              <a:t>Lisbonne</a:t>
            </a:r>
            <a:r>
              <a:rPr lang="en-US" sz="900" dirty="0">
                <a:solidFill>
                  <a:srgbClr val="0200DD"/>
                </a:solidFill>
                <a:latin typeface="Geneva" charset="0"/>
              </a:rPr>
              <a:t> </a:t>
            </a:r>
          </a:p>
          <a:p>
            <a:pPr algn="ctr" eaLnBrk="1" hangingPunct="1">
              <a:lnSpc>
                <a:spcPct val="90000"/>
              </a:lnSpc>
              <a:spcBef>
                <a:spcPct val="20000"/>
              </a:spcBef>
            </a:pPr>
            <a:endParaRPr lang="en-US" sz="900" dirty="0">
              <a:solidFill>
                <a:srgbClr val="0200DD"/>
              </a:solidFill>
              <a:latin typeface="Geneva" charset="0"/>
            </a:endParaRPr>
          </a:p>
          <a:p>
            <a:pPr algn="ctr" eaLnBrk="1" hangingPunct="1">
              <a:lnSpc>
                <a:spcPct val="90000"/>
              </a:lnSpc>
              <a:spcBef>
                <a:spcPct val="20000"/>
              </a:spcBef>
            </a:pPr>
            <a:r>
              <a:rPr lang="en-US" sz="1200" b="1" dirty="0">
                <a:solidFill>
                  <a:schemeClr val="accent2"/>
                </a:solidFill>
                <a:latin typeface="Geneva CY" charset="0"/>
              </a:rPr>
              <a:t>INTERDISCIPLINARITY</a:t>
            </a:r>
            <a:endParaRPr lang="en-US" sz="1200" b="1" dirty="0">
              <a:solidFill>
                <a:schemeClr val="accent2"/>
              </a:solidFill>
              <a:latin typeface="Tahoma" charset="0"/>
            </a:endParaRPr>
          </a:p>
          <a:p>
            <a:pPr algn="ctr" eaLnBrk="1" hangingPunct="1">
              <a:lnSpc>
                <a:spcPct val="90000"/>
              </a:lnSpc>
              <a:spcBef>
                <a:spcPct val="20000"/>
              </a:spcBef>
            </a:pPr>
            <a:r>
              <a:rPr lang="en-US" sz="1200" b="1" dirty="0">
                <a:solidFill>
                  <a:srgbClr val="0000FF"/>
                </a:solidFill>
                <a:latin typeface="Geneva CY" charset="0"/>
              </a:rPr>
              <a:t>ASTROPARTICULES - SEISMIC IMAGERY</a:t>
            </a:r>
            <a:r>
              <a:rPr lang="en-US" sz="1200" b="1" dirty="0">
                <a:solidFill>
                  <a:srgbClr val="0000FF"/>
                </a:solidFill>
                <a:latin typeface="Tahoma" charset="0"/>
              </a:rPr>
              <a:t> – </a:t>
            </a:r>
            <a:r>
              <a:rPr lang="en-US" sz="1200" b="1" dirty="0">
                <a:solidFill>
                  <a:srgbClr val="0000FF"/>
                </a:solidFill>
                <a:latin typeface="Geneva CY" charset="0"/>
              </a:rPr>
              <a:t>GRAVIMETRIC</a:t>
            </a:r>
            <a:r>
              <a:rPr lang="en-US" sz="1200" b="1" dirty="0">
                <a:solidFill>
                  <a:srgbClr val="0000FF"/>
                </a:solidFill>
                <a:latin typeface="Tahoma" charset="0"/>
              </a:rPr>
              <a:t> - </a:t>
            </a:r>
            <a:r>
              <a:rPr lang="en-US" sz="1200" b="1" dirty="0">
                <a:solidFill>
                  <a:srgbClr val="0000FF"/>
                </a:solidFill>
                <a:latin typeface="Geneva CY" charset="0"/>
              </a:rPr>
              <a:t>HYDRO GEOLOGY</a:t>
            </a:r>
            <a:r>
              <a:rPr lang="en-US" sz="1200" b="1" dirty="0">
                <a:solidFill>
                  <a:srgbClr val="0000FF"/>
                </a:solidFill>
                <a:latin typeface="Tahoma" charset="0"/>
              </a:rPr>
              <a:t> - </a:t>
            </a:r>
            <a:r>
              <a:rPr lang="en-US" sz="1200" b="1" dirty="0">
                <a:solidFill>
                  <a:srgbClr val="0000FF"/>
                </a:solidFill>
                <a:latin typeface="Geneva CY" charset="0"/>
              </a:rPr>
              <a:t>ROCK MECHANICS</a:t>
            </a:r>
            <a:r>
              <a:rPr lang="en-US" sz="1200" b="1" dirty="0">
                <a:solidFill>
                  <a:srgbClr val="0000FF"/>
                </a:solidFill>
                <a:latin typeface="Tahoma" charset="0"/>
              </a:rPr>
              <a:t> - </a:t>
            </a:r>
            <a:r>
              <a:rPr lang="en-US" sz="1200" b="1" dirty="0">
                <a:solidFill>
                  <a:srgbClr val="0000FF"/>
                </a:solidFill>
                <a:latin typeface="Geneva CY" charset="0"/>
              </a:rPr>
              <a:t>EM IMAGERY</a:t>
            </a:r>
            <a:endParaRPr lang="en-US" sz="900" dirty="0">
              <a:solidFill>
                <a:schemeClr val="accent2"/>
              </a:solidFill>
              <a:latin typeface="Geneva CY" charset="0"/>
            </a:endParaRPr>
          </a:p>
          <a:p>
            <a:pPr eaLnBrk="1" hangingPunct="1">
              <a:lnSpc>
                <a:spcPct val="90000"/>
              </a:lnSpc>
              <a:spcBef>
                <a:spcPct val="20000"/>
              </a:spcBef>
            </a:pPr>
            <a:endParaRPr lang="en-US" sz="900" dirty="0">
              <a:solidFill>
                <a:schemeClr val="accent2"/>
              </a:solidFill>
              <a:latin typeface="Geneva CY" charset="0"/>
            </a:endParaRPr>
          </a:p>
          <a:p>
            <a:pPr eaLnBrk="1" hangingPunct="1">
              <a:lnSpc>
                <a:spcPct val="90000"/>
              </a:lnSpc>
              <a:spcBef>
                <a:spcPct val="20000"/>
              </a:spcBef>
            </a:pPr>
            <a:r>
              <a:rPr lang="en-US" sz="900" dirty="0">
                <a:solidFill>
                  <a:schemeClr val="accent2"/>
                </a:solidFill>
                <a:latin typeface="Geneva CY" charset="0"/>
              </a:rPr>
              <a:t>*On behalf of the T2DM2 collaboration</a:t>
            </a:r>
            <a:endParaRPr lang="fr-FR" dirty="0">
              <a:solidFill>
                <a:schemeClr val="accent2"/>
              </a:solidFill>
            </a:endParaRPr>
          </a:p>
        </p:txBody>
      </p:sp>
      <p:pic>
        <p:nvPicPr>
          <p:cNvPr id="3" name="Image 2" descr="i-DUS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3068960"/>
            <a:ext cx="3513956" cy="1161455"/>
          </a:xfrm>
          <a:prstGeom prst="rect">
            <a:avLst/>
          </a:prstGeom>
        </p:spPr>
      </p:pic>
      <p:pic>
        <p:nvPicPr>
          <p:cNvPr id="2" name="Image 1" descr="Capture d’écran 2012-02-21 à 07.45.5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64088" y="3140968"/>
            <a:ext cx="3779912" cy="1145427"/>
          </a:xfrm>
          <a:prstGeom prst="rect">
            <a:avLst/>
          </a:prstGeom>
        </p:spPr>
      </p:pic>
      <p:sp>
        <p:nvSpPr>
          <p:cNvPr id="14337" name="Rectangle 2"/>
          <p:cNvSpPr>
            <a:spLocks noGrp="1" noChangeArrowheads="1"/>
          </p:cNvSpPr>
          <p:nvPr>
            <p:ph type="ctrTitle"/>
          </p:nvPr>
        </p:nvSpPr>
        <p:spPr bwMode="auto">
          <a:xfrm>
            <a:off x="827584" y="0"/>
            <a:ext cx="8244408" cy="1412106"/>
          </a:xfrm>
          <a:noFill/>
          <a:ln>
            <a:noFill/>
            <a:headEnd/>
            <a:tailEnd/>
          </a:ln>
        </p:spPr>
        <p:style>
          <a:lnRef idx="2">
            <a:schemeClr val="accent3"/>
          </a:lnRef>
          <a:fillRef idx="1">
            <a:schemeClr val="lt1"/>
          </a:fillRef>
          <a:effectRef idx="0">
            <a:schemeClr val="accent3"/>
          </a:effectRef>
          <a:fontRef idx="minor">
            <a:schemeClr val="dk1"/>
          </a:fontRef>
        </p:style>
        <p:txBody>
          <a:bodyPr wrap="square" lIns="91440" tIns="45720" rIns="91440" bIns="45720" numCol="1" anchor="t" anchorCtr="0" compatLnSpc="1">
            <a:prstTxWarp prst="textNoShape">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fr-FR" b="1" dirty="0" smtClean="0">
                <a:ln w="11430"/>
                <a:solidFill>
                  <a:srgbClr val="0000FF"/>
                </a:solidFill>
                <a:effectLst>
                  <a:outerShdw blurRad="50800" dist="39000" dir="5460000" algn="tl">
                    <a:srgbClr val="000000">
                      <a:alpha val="38000"/>
                    </a:srgbClr>
                  </a:outerShdw>
                </a:effectLst>
                <a:latin typeface="Arial" charset="0"/>
                <a:ea typeface="ＭＳ Ｐゴシック" charset="0"/>
                <a:cs typeface="ＭＳ Ｐゴシック" charset="0"/>
              </a:rPr>
              <a:t>T2DM2* </a:t>
            </a:r>
            <a:r>
              <a:rPr lang="fr-FR" b="1" dirty="0">
                <a:ln w="11430"/>
                <a:solidFill>
                  <a:srgbClr val="0000FF"/>
                </a:solidFill>
                <a:effectLst>
                  <a:outerShdw blurRad="50800" dist="39000" dir="5460000" algn="tl">
                    <a:srgbClr val="000000">
                      <a:alpha val="38000"/>
                    </a:srgbClr>
                  </a:outerShdw>
                </a:effectLst>
                <a:latin typeface="Arial" charset="0"/>
                <a:ea typeface="ＭＳ Ｐゴシック" charset="0"/>
                <a:cs typeface="ＭＳ Ｐゴシック" charset="0"/>
              </a:rPr>
              <a:t>: </a:t>
            </a:r>
            <a:r>
              <a:rPr lang="fr-FR" b="1" dirty="0" err="1" smtClean="0">
                <a:ln w="11430"/>
                <a:solidFill>
                  <a:srgbClr val="0000FF"/>
                </a:solidFill>
                <a:effectLst>
                  <a:outerShdw blurRad="50800" dist="39000" dir="5460000" algn="tl">
                    <a:srgbClr val="000000">
                      <a:alpha val="38000"/>
                    </a:srgbClr>
                  </a:outerShdw>
                </a:effectLst>
                <a:latin typeface="Arial" charset="0"/>
                <a:ea typeface="ＭＳ Ｐゴシック" charset="0"/>
                <a:cs typeface="ＭＳ Ｐゴシック" charset="0"/>
              </a:rPr>
              <a:t>Status</a:t>
            </a:r>
            <a:r>
              <a:rPr lang="fr-FR" b="1" dirty="0" smtClean="0">
                <a:ln w="11430"/>
                <a:solidFill>
                  <a:srgbClr val="0000FF"/>
                </a:solidFill>
                <a:effectLst>
                  <a:outerShdw blurRad="50800" dist="39000" dir="5460000" algn="tl">
                    <a:srgbClr val="000000">
                      <a:alpha val="38000"/>
                    </a:srgbClr>
                  </a:outerShdw>
                </a:effectLst>
                <a:latin typeface="Arial" charset="0"/>
                <a:ea typeface="ＭＳ Ｐゴシック" charset="0"/>
                <a:cs typeface="ＭＳ Ｐゴシック" charset="0"/>
              </a:rPr>
              <a:t> &amp; Progress</a:t>
            </a:r>
            <a:r>
              <a:rPr lang="fr-FR" b="1" dirty="0">
                <a:ln w="11430"/>
                <a:solidFill>
                  <a:srgbClr val="0000FF"/>
                </a:solidFill>
                <a:effectLst>
                  <a:outerShdw blurRad="50800" dist="39000" dir="5460000" algn="tl">
                    <a:srgbClr val="000000">
                      <a:alpha val="38000"/>
                    </a:srgbClr>
                  </a:outerShdw>
                </a:effectLst>
                <a:latin typeface="Arial" charset="0"/>
                <a:ea typeface="ＭＳ Ｐゴシック" charset="0"/>
                <a:cs typeface="ＭＳ Ｐゴシック" charset="0"/>
              </a:rPr>
              <a:t/>
            </a:r>
            <a:br>
              <a:rPr lang="fr-FR" b="1" dirty="0">
                <a:ln w="11430"/>
                <a:solidFill>
                  <a:srgbClr val="0000FF"/>
                </a:solidFill>
                <a:effectLst>
                  <a:outerShdw blurRad="50800" dist="39000" dir="5460000" algn="tl">
                    <a:srgbClr val="000000">
                      <a:alpha val="38000"/>
                    </a:srgbClr>
                  </a:outerShdw>
                </a:effectLst>
                <a:latin typeface="Arial" charset="0"/>
                <a:ea typeface="ＭＳ Ｐゴシック" charset="0"/>
                <a:cs typeface="ＭＳ Ｐゴシック" charset="0"/>
              </a:rPr>
            </a:br>
            <a:r>
              <a:rPr lang="fr-F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charset="0"/>
                <a:ea typeface="ＭＳ Ｐゴシック" charset="0"/>
                <a:cs typeface="ＭＳ Ｐゴシック" charset="0"/>
              </a:rPr>
              <a:t>*</a:t>
            </a:r>
            <a:r>
              <a:rPr lang="fr-FR"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charset="0"/>
                <a:ea typeface="ＭＳ Ｐゴシック" charset="0"/>
                <a:cs typeface="ＭＳ Ｐゴシック" charset="0"/>
              </a:rPr>
              <a:t>Temporal </a:t>
            </a:r>
            <a:r>
              <a:rPr lang="fr-FR" sz="18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charset="0"/>
                <a:ea typeface="ＭＳ Ｐゴシック" charset="0"/>
                <a:cs typeface="ＭＳ Ｐゴシック" charset="0"/>
              </a:rPr>
              <a:t>Tomography</a:t>
            </a:r>
            <a:r>
              <a:rPr lang="fr-FR"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charset="0"/>
                <a:ea typeface="ＭＳ Ｐゴシック" charset="0"/>
                <a:cs typeface="ＭＳ Ｐゴシック" charset="0"/>
              </a:rPr>
              <a:t> </a:t>
            </a:r>
            <a:r>
              <a:rPr lang="fr-FR" sz="18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charset="0"/>
                <a:ea typeface="ＭＳ Ｐゴシック" charset="0"/>
                <a:cs typeface="ＭＳ Ｐゴシック" charset="0"/>
              </a:rPr>
              <a:t>Densitometric</a:t>
            </a:r>
            <a:r>
              <a:rPr lang="fr-FR"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charset="0"/>
                <a:ea typeface="ＭＳ Ｐゴシック" charset="0"/>
                <a:cs typeface="ＭＳ Ｐゴシック" charset="0"/>
              </a:rPr>
              <a:t> by the </a:t>
            </a:r>
            <a:r>
              <a:rPr lang="fr-FR" sz="18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charset="0"/>
                <a:ea typeface="ＭＳ Ｐゴシック" charset="0"/>
                <a:cs typeface="ＭＳ Ｐゴシック" charset="0"/>
              </a:rPr>
              <a:t>Measure</a:t>
            </a:r>
            <a:r>
              <a:rPr lang="fr-FR"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charset="0"/>
                <a:ea typeface="ＭＳ Ｐゴシック" charset="0"/>
                <a:cs typeface="ＭＳ Ｐゴシック" charset="0"/>
              </a:rPr>
              <a:t> of Muons</a:t>
            </a:r>
          </a:p>
        </p:txBody>
      </p:sp>
      <p:sp>
        <p:nvSpPr>
          <p:cNvPr id="2051" name="Rectangle 3"/>
          <p:cNvSpPr>
            <a:spLocks noGrp="1" noChangeArrowheads="1"/>
          </p:cNvSpPr>
          <p:nvPr>
            <p:ph type="subTitle" idx="1"/>
          </p:nvPr>
        </p:nvSpPr>
        <p:spPr bwMode="auto">
          <a:xfrm>
            <a:off x="854364" y="1772816"/>
            <a:ext cx="8289636" cy="1368152"/>
          </a:xfrm>
        </p:spPr>
        <p:style>
          <a:lnRef idx="0">
            <a:schemeClr val="accent4"/>
          </a:lnRef>
          <a:fillRef idx="3">
            <a:schemeClr val="accent4"/>
          </a:fillRef>
          <a:effectRef idx="3">
            <a:schemeClr val="accent4"/>
          </a:effectRef>
          <a:fontRef idx="minor">
            <a:schemeClr val="lt1"/>
          </a:fontRef>
        </p:style>
        <p:txBody>
          <a:bodyPr wrap="square" lIns="91440" tIns="45720" rIns="91440" bIns="45720" numCol="1" anchor="t" anchorCtr="0" compatLnSpc="1">
            <a:prstTxWarp prst="textNoShape">
              <a:avLst/>
            </a:prstTxWarp>
          </a:bodyPr>
          <a:lstStyle/>
          <a:p>
            <a:pPr algn="l" eaLnBrk="1" hangingPunct="1">
              <a:defRPr/>
            </a:pPr>
            <a:r>
              <a:rPr lang="fr-FR" dirty="0" smtClean="0">
                <a:solidFill>
                  <a:schemeClr val="accent2"/>
                </a:solidFill>
              </a:rPr>
              <a:t>Collaboration Project</a:t>
            </a:r>
          </a:p>
          <a:p>
            <a:pPr algn="just" eaLnBrk="1" hangingPunct="1">
              <a:defRPr/>
            </a:pPr>
            <a:r>
              <a:rPr lang="fr-FR" dirty="0" smtClean="0"/>
              <a:t>					</a:t>
            </a:r>
            <a:r>
              <a:rPr lang="fr-FR" dirty="0" err="1" smtClean="0"/>
              <a:t>Funded</a:t>
            </a:r>
            <a:r>
              <a:rPr lang="fr-FR" dirty="0" smtClean="0"/>
              <a:t> by</a:t>
            </a:r>
          </a:p>
        </p:txBody>
      </p:sp>
      <p:pic>
        <p:nvPicPr>
          <p:cNvPr id="15366" name="Image 1" descr="Logo-MAIF.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740650" y="1844675"/>
            <a:ext cx="1266825"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9" name="Image 1" descr="Logo_i-DUST.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411760" y="2564904"/>
            <a:ext cx="1368152" cy="578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3" name="Image 6" descr="logoCPPM.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779912" y="2564904"/>
            <a:ext cx="576064" cy="588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4" name="Image 7" descr="logo_lsbb.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27584" y="2564904"/>
            <a:ext cx="1577623" cy="62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3" descr="MIGA.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429624" y="4149080"/>
            <a:ext cx="1714376" cy="637252"/>
          </a:xfrm>
          <a:prstGeom prst="rect">
            <a:avLst/>
          </a:prstGeom>
        </p:spPr>
      </p:pic>
      <p:pic>
        <p:nvPicPr>
          <p:cNvPr id="15375" name="Image 8" descr="logoIN2P3.jp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899592" y="4221088"/>
            <a:ext cx="777685" cy="432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914400" y="152400"/>
            <a:ext cx="79248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en-US" b="1" dirty="0">
                <a:ln w="11430"/>
                <a:solidFill>
                  <a:srgbClr val="008000"/>
                </a:solidFill>
                <a:effectLst>
                  <a:outerShdw blurRad="50800" dist="39000" dir="5460000" algn="tl">
                    <a:srgbClr val="000000">
                      <a:alpha val="38000"/>
                    </a:srgbClr>
                  </a:outerShdw>
                </a:effectLst>
              </a:rPr>
              <a:t>OLDER &amp; RECENT EXPERIMENTS</a:t>
            </a:r>
          </a:p>
        </p:txBody>
      </p:sp>
      <p:pic>
        <p:nvPicPr>
          <p:cNvPr id="27650" name="Picture 3" descr="NuclearM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9338" y="4868863"/>
            <a:ext cx="3810000" cy="159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1" name="Picture 4" descr="NIMA507fig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5" y="1700213"/>
            <a:ext cx="3178175" cy="315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2" name="Picture 5" descr="CHOOZ_densit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1638" y="620713"/>
            <a:ext cx="2497137"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Rectangle 6"/>
          <p:cNvSpPr>
            <a:spLocks noChangeArrowheads="1"/>
          </p:cNvSpPr>
          <p:nvPr/>
        </p:nvSpPr>
        <p:spPr bwMode="auto">
          <a:xfrm>
            <a:off x="990600" y="1066800"/>
            <a:ext cx="3352800"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buFont typeface="Arial" charset="0"/>
              <a:buChar char="•"/>
              <a:defRPr/>
            </a:pPr>
            <a:r>
              <a:rPr lang="en-US" sz="1400" b="1" dirty="0">
                <a:solidFill>
                  <a:srgbClr val="049052"/>
                </a:solidFill>
              </a:rPr>
              <a:t> Neutrino CHOOZ experiment</a:t>
            </a:r>
          </a:p>
          <a:p>
            <a:pPr eaLnBrk="1" hangingPunct="1">
              <a:buFont typeface="Arial" charset="0"/>
              <a:buNone/>
              <a:defRPr/>
            </a:pPr>
            <a:r>
              <a:rPr lang="en-US" sz="1400" dirty="0"/>
              <a:t>Highlighting some of azimuth differences between the flux of </a:t>
            </a:r>
            <a:r>
              <a:rPr lang="en-US" sz="1400" dirty="0" err="1"/>
              <a:t>muons</a:t>
            </a:r>
            <a:r>
              <a:rPr lang="en-US" sz="1400" dirty="0"/>
              <a:t> expected and actual flows measured at the detector at the site of the </a:t>
            </a:r>
            <a:r>
              <a:rPr lang="en-US" sz="1400" dirty="0" err="1"/>
              <a:t>Chooz</a:t>
            </a:r>
            <a:r>
              <a:rPr lang="en-US" sz="1400" dirty="0"/>
              <a:t> experiment. </a:t>
            </a:r>
            <a:r>
              <a:rPr lang="en-US" sz="1400" b="1" i="1" dirty="0" err="1">
                <a:solidFill>
                  <a:srgbClr val="000099"/>
                </a:solidFill>
              </a:rPr>
              <a:t>Baldini</a:t>
            </a:r>
            <a:r>
              <a:rPr lang="en-US" sz="1400" b="1" i="1" dirty="0">
                <a:solidFill>
                  <a:srgbClr val="000099"/>
                </a:solidFill>
              </a:rPr>
              <a:t> et al. (1995)</a:t>
            </a:r>
            <a:r>
              <a:rPr lang="en-US" sz="1400" dirty="0"/>
              <a:t> </a:t>
            </a:r>
          </a:p>
          <a:p>
            <a:pPr eaLnBrk="1" hangingPunct="1">
              <a:defRPr/>
            </a:pPr>
            <a:r>
              <a:rPr lang="en-US" sz="1400" dirty="0"/>
              <a:t>This difference is attributed to crossing a geological level higher density for these specific azimuth and zenith.</a:t>
            </a:r>
          </a:p>
          <a:p>
            <a:pPr eaLnBrk="1" hangingPunct="1">
              <a:buFontTx/>
              <a:buChar char="•"/>
              <a:defRPr/>
            </a:pPr>
            <a:endParaRPr lang="en-US" sz="1400" b="1" dirty="0">
              <a:solidFill>
                <a:srgbClr val="049052"/>
              </a:solidFill>
            </a:endParaRPr>
          </a:p>
          <a:p>
            <a:pPr eaLnBrk="1" hangingPunct="1">
              <a:buFontTx/>
              <a:buChar char="•"/>
              <a:defRPr/>
            </a:pPr>
            <a:r>
              <a:rPr lang="en-US" sz="1400" b="1" dirty="0">
                <a:solidFill>
                  <a:srgbClr val="049052"/>
                </a:solidFill>
              </a:rPr>
              <a:t> Other experiments</a:t>
            </a:r>
            <a:endParaRPr lang="en-US" sz="1400" dirty="0">
              <a:solidFill>
                <a:srgbClr val="0066CC"/>
              </a:solidFill>
            </a:endParaRPr>
          </a:p>
          <a:p>
            <a:pPr eaLnBrk="1" hangingPunct="1">
              <a:defRPr/>
            </a:pPr>
            <a:r>
              <a:rPr lang="en-US" sz="1400" dirty="0"/>
              <a:t>In the case of Asama volcano</a:t>
            </a:r>
            <a:r>
              <a:rPr lang="en-US" sz="1400" dirty="0">
                <a:solidFill>
                  <a:srgbClr val="0066CC"/>
                </a:solidFill>
              </a:rPr>
              <a:t> </a:t>
            </a:r>
            <a:r>
              <a:rPr lang="en-US" sz="1400" b="1" i="1" dirty="0">
                <a:solidFill>
                  <a:srgbClr val="000099"/>
                </a:solidFill>
              </a:rPr>
              <a:t>Tanaka et al. (2005),</a:t>
            </a:r>
            <a:r>
              <a:rPr lang="en-US" sz="1400" dirty="0">
                <a:solidFill>
                  <a:srgbClr val="0066CC"/>
                </a:solidFill>
              </a:rPr>
              <a:t> </a:t>
            </a:r>
            <a:r>
              <a:rPr lang="en-US" sz="1400" dirty="0"/>
              <a:t>shows that it is possible to distinguish the density contrasts of the order of 1 to 3%.</a:t>
            </a:r>
          </a:p>
          <a:p>
            <a:pPr eaLnBrk="1" hangingPunct="1">
              <a:buFontTx/>
              <a:buChar char="•"/>
              <a:defRPr/>
            </a:pPr>
            <a:endParaRPr lang="en-US" sz="1400" b="1" dirty="0">
              <a:solidFill>
                <a:srgbClr val="049052"/>
              </a:solidFill>
            </a:endParaRPr>
          </a:p>
          <a:p>
            <a:pPr eaLnBrk="1" hangingPunct="1">
              <a:buFontTx/>
              <a:buChar char="•"/>
              <a:defRPr/>
            </a:pPr>
            <a:r>
              <a:rPr lang="en-US" sz="1400" b="1" dirty="0">
                <a:solidFill>
                  <a:srgbClr val="049052"/>
                </a:solidFill>
              </a:rPr>
              <a:t> Control for cross-border transport of nuclear materials.</a:t>
            </a:r>
            <a:endParaRPr lang="en-US" sz="1400" dirty="0"/>
          </a:p>
          <a:p>
            <a:pPr eaLnBrk="1" hangingPunct="1">
              <a:defRPr/>
            </a:pPr>
            <a:r>
              <a:rPr lang="en-US" sz="1400" dirty="0"/>
              <a:t>Radiographic imaging with cosmic-ray </a:t>
            </a:r>
            <a:r>
              <a:rPr lang="en-US" sz="1400" dirty="0" err="1"/>
              <a:t>muons</a:t>
            </a:r>
            <a:r>
              <a:rPr lang="en-US" sz="1400" dirty="0"/>
              <a:t>. </a:t>
            </a:r>
            <a:r>
              <a:rPr lang="en-US" sz="1400" b="1" i="1" dirty="0">
                <a:solidFill>
                  <a:srgbClr val="000099"/>
                </a:solidFill>
              </a:rPr>
              <a:t>NATURE-Vol422- (20 march 2003)</a:t>
            </a:r>
            <a:r>
              <a:rPr lang="en-US" sz="1400" dirty="0"/>
              <a:t> </a:t>
            </a:r>
          </a:p>
          <a:p>
            <a:pPr eaLnBrk="1" hangingPunct="1">
              <a:defRPr/>
            </a:pPr>
            <a:r>
              <a:rPr lang="en-US" sz="1400" dirty="0"/>
              <a:t>Natural background particles could be exploited to detect concealed nuclear materials.</a:t>
            </a:r>
            <a:endParaRPr lang="en-US" sz="1400" dirty="0">
              <a:solidFill>
                <a:srgbClr val="000099"/>
              </a:solidFill>
            </a:endParaRPr>
          </a:p>
          <a:p>
            <a:pPr eaLnBrk="1" hangingPunct="1">
              <a:buFontTx/>
              <a:buChar char="•"/>
              <a:defRPr/>
            </a:pPr>
            <a:endParaRPr lang="en-US" sz="1400" dirty="0"/>
          </a:p>
        </p:txBody>
      </p:sp>
      <p:sp>
        <p:nvSpPr>
          <p:cNvPr id="27654" name="Espace réservé du numéro de diapositive 2"/>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2FCEFEA-8ABC-6C45-A31F-3033D988A6EC}" type="slidenum">
              <a:rPr lang="fr-FR" sz="1400"/>
              <a:pPr/>
              <a:t>10</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F42ED8BD-C3E1-344B-B5CB-EA953361B120}" type="slidenum">
              <a:rPr lang="fr-FR" smtClean="0"/>
              <a:pPr>
                <a:defRPr/>
              </a:pPr>
              <a:t>11</a:t>
            </a:fld>
            <a:endParaRPr lang="fr-FR"/>
          </a:p>
        </p:txBody>
      </p:sp>
      <p:sp>
        <p:nvSpPr>
          <p:cNvPr id="3" name="Rectangle 2"/>
          <p:cNvSpPr/>
          <p:nvPr/>
        </p:nvSpPr>
        <p:spPr>
          <a:xfrm>
            <a:off x="854102" y="692696"/>
            <a:ext cx="8316416" cy="5816978"/>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GB" b="1" dirty="0" smtClean="0">
                <a:ln w="11430"/>
                <a:solidFill>
                  <a:srgbClr val="0000FF"/>
                </a:solidFill>
                <a:effectLst>
                  <a:outerShdw blurRad="50800" dist="39000" dir="5460000" algn="tl">
                    <a:srgbClr val="000000">
                      <a:alpha val="38000"/>
                    </a:srgbClr>
                  </a:outerShdw>
                </a:effectLst>
              </a:rPr>
              <a:t>MEASUREMENT WITH STRONG CONSTRAINTS</a:t>
            </a:r>
          </a:p>
          <a:p>
            <a:endParaRPr lang="en-GB"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r>
              <a:rPr lang="en-GB"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Muon</a:t>
            </a:r>
            <a:r>
              <a:rPr lang="en-GB"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Tomography </a:t>
            </a:r>
            <a:r>
              <a:rPr lang="en-GB"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sym typeface="Wingdings"/>
              </a:rPr>
              <a:t>mean:</a:t>
            </a:r>
          </a:p>
          <a:p>
            <a:pPr marL="342900" indent="-342900">
              <a:buFont typeface="Arial"/>
              <a:buChar char="•"/>
            </a:pPr>
            <a:r>
              <a:rPr lang="en-GB" b="1" dirty="0" smtClean="0">
                <a:ln w="11430"/>
                <a:solidFill>
                  <a:srgbClr val="FF1A01"/>
                </a:solidFill>
                <a:effectLst>
                  <a:outerShdw blurRad="50800" dist="39000" dir="5460000" algn="tl">
                    <a:srgbClr val="000000">
                      <a:alpha val="38000"/>
                    </a:srgbClr>
                  </a:outerShdw>
                </a:effectLst>
                <a:sym typeface="Wingdings"/>
              </a:rPr>
              <a:t>low flux </a:t>
            </a:r>
          </a:p>
          <a:p>
            <a:pPr marL="342900" indent="-342900">
              <a:buFont typeface="Arial"/>
              <a:buChar char="•"/>
            </a:pPr>
            <a:r>
              <a:rPr lang="en-GB" b="1" dirty="0" smtClean="0">
                <a:ln w="11430"/>
                <a:solidFill>
                  <a:srgbClr val="FF1A01"/>
                </a:solidFill>
                <a:effectLst>
                  <a:outerShdw blurRad="50800" dist="39000" dir="5460000" algn="tl">
                    <a:srgbClr val="000000">
                      <a:alpha val="38000"/>
                    </a:srgbClr>
                  </a:outerShdw>
                </a:effectLst>
                <a:sym typeface="Wingdings"/>
              </a:rPr>
              <a:t>high efficiency detector</a:t>
            </a:r>
          </a:p>
          <a:p>
            <a:pPr marL="342900" indent="-342900">
              <a:buFont typeface="Arial"/>
              <a:buChar char="•"/>
            </a:pPr>
            <a:r>
              <a:rPr lang="en-GB" b="1" dirty="0" smtClean="0">
                <a:ln w="11430"/>
                <a:solidFill>
                  <a:srgbClr val="FF1A01"/>
                </a:solidFill>
                <a:effectLst>
                  <a:outerShdw blurRad="50800" dist="39000" dir="5460000" algn="tl">
                    <a:srgbClr val="000000">
                      <a:alpha val="38000"/>
                    </a:srgbClr>
                  </a:outerShdw>
                </a:effectLst>
              </a:rPr>
              <a:t>high sensitivity</a:t>
            </a:r>
            <a:endParaRPr lang="en-GB" b="1" dirty="0" smtClean="0">
              <a:ln w="11430"/>
              <a:solidFill>
                <a:srgbClr val="FF1A01"/>
              </a:solidFill>
              <a:effectLst>
                <a:outerShdw blurRad="50800" dist="39000" dir="5460000" algn="tl">
                  <a:srgbClr val="000000">
                    <a:alpha val="38000"/>
                  </a:srgbClr>
                </a:outerShdw>
              </a:effectLst>
              <a:sym typeface="Wingdings"/>
            </a:endParaRPr>
          </a:p>
          <a:p>
            <a:pPr marL="342900" indent="-342900">
              <a:buFont typeface="Arial"/>
              <a:buChar char="•"/>
            </a:pPr>
            <a:r>
              <a:rPr lang="en-GB" b="1" dirty="0" smtClean="0">
                <a:ln w="11430"/>
                <a:solidFill>
                  <a:srgbClr val="FF1A01"/>
                </a:solidFill>
                <a:effectLst>
                  <a:outerShdw blurRad="50800" dist="39000" dir="5460000" algn="tl">
                    <a:srgbClr val="000000">
                      <a:alpha val="38000"/>
                    </a:srgbClr>
                  </a:outerShdw>
                </a:effectLst>
                <a:sym typeface="Wingdings"/>
              </a:rPr>
              <a:t>high angular resolution</a:t>
            </a:r>
          </a:p>
          <a:p>
            <a:pPr marL="342900" indent="-342900">
              <a:buFont typeface="Arial"/>
              <a:buChar char="•"/>
            </a:pPr>
            <a:r>
              <a:rPr lang="en-GB" b="1" dirty="0" smtClean="0">
                <a:ln w="11430"/>
                <a:solidFill>
                  <a:srgbClr val="FF1A01"/>
                </a:solidFill>
                <a:effectLst>
                  <a:outerShdw blurRad="50800" dist="39000" dir="5460000" algn="tl">
                    <a:srgbClr val="000000">
                      <a:alpha val="38000"/>
                    </a:srgbClr>
                  </a:outerShdw>
                </a:effectLst>
                <a:sym typeface="Wingdings"/>
              </a:rPr>
              <a:t>low background  noise (radiation and  detector)</a:t>
            </a:r>
            <a:endParaRPr lang="en-GB" b="1" dirty="0" smtClean="0">
              <a:ln w="11430"/>
              <a:solidFill>
                <a:srgbClr val="FF1A01"/>
              </a:solidFill>
              <a:effectLst>
                <a:outerShdw blurRad="50800" dist="39000" dir="5460000" algn="tl">
                  <a:srgbClr val="000000">
                    <a:alpha val="38000"/>
                  </a:srgbClr>
                </a:outerShdw>
              </a:effectLst>
            </a:endParaRPr>
          </a:p>
          <a:p>
            <a:endParaRPr lang="en-GB"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r>
              <a:rPr lang="en-GB"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GB"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Precise tracking capabilities</a:t>
            </a:r>
          </a:p>
          <a:p>
            <a:r>
              <a:rPr lang="en-GB"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Redundant tracking</a:t>
            </a:r>
          </a:p>
          <a:p>
            <a:r>
              <a:rPr lang="en-GB"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Improvements in background rejection</a:t>
            </a:r>
          </a:p>
          <a:p>
            <a:r>
              <a:rPr lang="en-GB"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GB" sz="20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muon</a:t>
            </a:r>
            <a:r>
              <a:rPr lang="en-GB"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direction discrimination (FW-BW)</a:t>
            </a:r>
          </a:p>
          <a:p>
            <a:r>
              <a:rPr lang="en-GB"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Event-by-event detailed analysis</a:t>
            </a:r>
          </a:p>
          <a:p>
            <a:r>
              <a:rPr lang="en-GB"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(hits multiplicity, pulse heights, </a:t>
            </a:r>
            <a:r>
              <a:rPr lang="en-GB" sz="20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t.o.f</a:t>
            </a:r>
            <a:r>
              <a:rPr lang="en-GB"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p>
          <a:p>
            <a:r>
              <a:rPr lang="en-GB"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Long and stable operation (few months =&gt; few years) in</a:t>
            </a:r>
          </a:p>
          <a:p>
            <a:r>
              <a:rPr lang="en-GB"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difficult </a:t>
            </a:r>
            <a:r>
              <a:rPr lang="en-GB"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environments</a:t>
            </a:r>
            <a:endParaRPr lang="en-GB"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Rectangle 3"/>
          <p:cNvSpPr/>
          <p:nvPr/>
        </p:nvSpPr>
        <p:spPr>
          <a:xfrm>
            <a:off x="827584" y="60752"/>
            <a:ext cx="8316416" cy="461665"/>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ctr"/>
            <a:r>
              <a:rPr lang="en-GB" b="1" dirty="0" smtClean="0">
                <a:ln w="11430"/>
                <a:solidFill>
                  <a:srgbClr val="008000"/>
                </a:solidFill>
                <a:effectLst>
                  <a:outerShdw blurRad="50800" dist="39000" dir="5460000" algn="tl">
                    <a:srgbClr val="000000">
                      <a:alpha val="38000"/>
                    </a:srgbClr>
                  </a:outerShdw>
                </a:effectLst>
              </a:rPr>
              <a:t>MUON TOMOGRAPHY REQUIREMENTS</a:t>
            </a:r>
            <a:endParaRPr lang="en-GB" b="1" dirty="0">
              <a:ln w="11430"/>
              <a:solidFill>
                <a:srgbClr val="008000"/>
              </a:soli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15055276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143000" y="115888"/>
            <a:ext cx="7750175" cy="461665"/>
          </a:xfrm>
          <a:prstGeom prst="rect">
            <a:avLst/>
          </a:prstGeom>
          <a:noFill/>
          <a:ln w="3810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en-US" b="1" dirty="0">
                <a:ln w="11430"/>
                <a:solidFill>
                  <a:srgbClr val="008000"/>
                </a:solidFill>
                <a:effectLst>
                  <a:outerShdw blurRad="50800" dist="39000" dir="5460000" algn="tl">
                    <a:srgbClr val="000000">
                      <a:alpha val="38000"/>
                    </a:srgbClr>
                  </a:outerShdw>
                </a:effectLst>
              </a:rPr>
              <a:t>OBJECTIVES OF THE PROJECT T2DM2</a:t>
            </a:r>
          </a:p>
        </p:txBody>
      </p:sp>
      <p:sp>
        <p:nvSpPr>
          <p:cNvPr id="16387" name="Text Box 3"/>
          <p:cNvSpPr txBox="1">
            <a:spLocks noChangeArrowheads="1"/>
          </p:cNvSpPr>
          <p:nvPr/>
        </p:nvSpPr>
        <p:spPr bwMode="auto">
          <a:xfrm>
            <a:off x="1066800" y="2133600"/>
            <a:ext cx="7740650" cy="42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Arial" charset="0"/>
                <a:ea typeface="ＭＳ Ｐゴシック" charset="0"/>
                <a:cs typeface="ＭＳ Ｐゴシック" charset="0"/>
              </a:defRPr>
            </a:lvl1pPr>
            <a:lvl2pPr marL="1588">
              <a:defRPr sz="2400">
                <a:solidFill>
                  <a:schemeClr val="tx1"/>
                </a:solidFill>
                <a:latin typeface="Arial" charset="0"/>
                <a:ea typeface="ＭＳ Ｐゴシック" charset="0"/>
              </a:defRPr>
            </a:lvl2pPr>
            <a:lvl3pPr marL="3175">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eaLnBrk="0" fontAlgn="base" hangingPunct="0">
              <a:spcBef>
                <a:spcPct val="0"/>
              </a:spcBef>
              <a:spcAft>
                <a:spcPct val="0"/>
              </a:spcAft>
              <a:defRPr sz="2400">
                <a:solidFill>
                  <a:schemeClr val="tx1"/>
                </a:solidFill>
                <a:latin typeface="Arial" charset="0"/>
                <a:ea typeface="ＭＳ Ｐゴシック" charset="0"/>
              </a:defRPr>
            </a:lvl6pPr>
            <a:lvl7pPr eaLnBrk="0" fontAlgn="base" hangingPunct="0">
              <a:spcBef>
                <a:spcPct val="0"/>
              </a:spcBef>
              <a:spcAft>
                <a:spcPct val="0"/>
              </a:spcAft>
              <a:defRPr sz="2400">
                <a:solidFill>
                  <a:schemeClr val="tx1"/>
                </a:solidFill>
                <a:latin typeface="Arial" charset="0"/>
                <a:ea typeface="ＭＳ Ｐゴシック" charset="0"/>
              </a:defRPr>
            </a:lvl7pPr>
            <a:lvl8pPr eaLnBrk="0" fontAlgn="base" hangingPunct="0">
              <a:spcBef>
                <a:spcPct val="0"/>
              </a:spcBef>
              <a:spcAft>
                <a:spcPct val="0"/>
              </a:spcAft>
              <a:defRPr sz="2400">
                <a:solidFill>
                  <a:schemeClr val="tx1"/>
                </a:solidFill>
                <a:latin typeface="Arial" charset="0"/>
                <a:ea typeface="ＭＳ Ｐゴシック" charset="0"/>
              </a:defRPr>
            </a:lvl8pPr>
            <a:lvl9pPr eaLnBrk="0" fontAlgn="base" hangingPunct="0">
              <a:spcBef>
                <a:spcPct val="0"/>
              </a:spcBef>
              <a:spcAft>
                <a:spcPct val="0"/>
              </a:spcAft>
              <a:defRPr sz="2400">
                <a:solidFill>
                  <a:schemeClr val="tx1"/>
                </a:solidFill>
                <a:latin typeface="Arial" charset="0"/>
                <a:ea typeface="ＭＳ Ｐゴシック" charset="0"/>
              </a:defRPr>
            </a:lvl9pPr>
          </a:lstStyle>
          <a:p>
            <a:pPr marL="285750" indent="-285750" eaLnBrk="1" hangingPunct="1">
              <a:buFont typeface="Arial"/>
              <a:buChar char="•"/>
              <a:defRPr/>
            </a:pPr>
            <a:r>
              <a:rPr lang="en-US" sz="1600" b="1" dirty="0" smtClean="0">
                <a:solidFill>
                  <a:srgbClr val="049052"/>
                </a:solidFill>
              </a:rPr>
              <a:t>Methodology for “</a:t>
            </a:r>
            <a:r>
              <a:rPr lang="en-US" sz="1600" b="1" dirty="0" err="1" smtClean="0">
                <a:solidFill>
                  <a:srgbClr val="049052"/>
                </a:solidFill>
              </a:rPr>
              <a:t>muoscopy</a:t>
            </a:r>
            <a:r>
              <a:rPr lang="en-US" sz="1600" b="1" dirty="0" smtClean="0">
                <a:solidFill>
                  <a:srgbClr val="049052"/>
                </a:solidFill>
              </a:rPr>
              <a:t>”</a:t>
            </a:r>
            <a:endParaRPr lang="en-US" sz="1600" dirty="0" smtClean="0">
              <a:solidFill>
                <a:srgbClr val="000099"/>
              </a:solidFill>
            </a:endParaRPr>
          </a:p>
          <a:p>
            <a:pPr eaLnBrk="1" hangingPunct="1">
              <a:defRPr/>
            </a:pPr>
            <a:r>
              <a:rPr lang="en-US" sz="1600" dirty="0" smtClean="0">
                <a:solidFill>
                  <a:srgbClr val="000099"/>
                </a:solidFill>
              </a:rPr>
              <a:t>Constraints: Size, solid geometry, time-scale processes, ...</a:t>
            </a:r>
          </a:p>
          <a:p>
            <a:pPr eaLnBrk="1" hangingPunct="1">
              <a:defRPr/>
            </a:pPr>
            <a:endParaRPr lang="en-US" sz="1600" dirty="0" smtClean="0">
              <a:solidFill>
                <a:srgbClr val="000099"/>
              </a:solidFill>
            </a:endParaRPr>
          </a:p>
          <a:p>
            <a:pPr marL="285750" indent="-285750" eaLnBrk="1" hangingPunct="1">
              <a:buFont typeface="Arial"/>
              <a:buChar char="•"/>
              <a:defRPr/>
            </a:pPr>
            <a:r>
              <a:rPr lang="en-US" sz="1600" b="1" dirty="0" smtClean="0">
                <a:solidFill>
                  <a:srgbClr val="049052"/>
                </a:solidFill>
              </a:rPr>
              <a:t> Numerical simulation</a:t>
            </a:r>
            <a:endParaRPr lang="en-US" sz="1600" dirty="0">
              <a:solidFill>
                <a:srgbClr val="000099"/>
              </a:solidFill>
            </a:endParaRPr>
          </a:p>
          <a:p>
            <a:pPr eaLnBrk="1" hangingPunct="1">
              <a:defRPr/>
            </a:pPr>
            <a:r>
              <a:rPr lang="en-US" sz="1600" dirty="0" smtClean="0">
                <a:solidFill>
                  <a:srgbClr val="000099"/>
                </a:solidFill>
              </a:rPr>
              <a:t>MUSIC (</a:t>
            </a:r>
            <a:r>
              <a:rPr lang="en-US" sz="1600" dirty="0" err="1" smtClean="0">
                <a:solidFill>
                  <a:srgbClr val="000099"/>
                </a:solidFill>
              </a:rPr>
              <a:t>Kudryavtsev</a:t>
            </a:r>
            <a:r>
              <a:rPr lang="en-US" sz="1600" dirty="0" smtClean="0">
                <a:solidFill>
                  <a:srgbClr val="000099"/>
                </a:solidFill>
              </a:rPr>
              <a:t> et al., 2008), GEANT4 prior to calibration:</a:t>
            </a:r>
          </a:p>
          <a:p>
            <a:pPr eaLnBrk="1" hangingPunct="1">
              <a:defRPr/>
            </a:pPr>
            <a:r>
              <a:rPr lang="en-US" sz="1600" dirty="0" smtClean="0">
                <a:solidFill>
                  <a:srgbClr val="000099"/>
                </a:solidFill>
              </a:rPr>
              <a:t>Duration of exposure vis-à-vis the time scale on the processes observed</a:t>
            </a:r>
          </a:p>
          <a:p>
            <a:pPr eaLnBrk="1" hangingPunct="1">
              <a:defRPr/>
            </a:pPr>
            <a:r>
              <a:rPr lang="en-US" sz="1600" dirty="0" smtClean="0">
                <a:solidFill>
                  <a:srgbClr val="000099"/>
                </a:solidFill>
              </a:rPr>
              <a:t>Cover and geometric topology of the network of telescopes and precision</a:t>
            </a:r>
          </a:p>
          <a:p>
            <a:pPr eaLnBrk="1" hangingPunct="1">
              <a:defRPr/>
            </a:pPr>
            <a:r>
              <a:rPr lang="en-US" sz="1600" dirty="0" smtClean="0">
                <a:solidFill>
                  <a:srgbClr val="000099"/>
                </a:solidFill>
              </a:rPr>
              <a:t>field of views and the surface of each detector,</a:t>
            </a:r>
          </a:p>
          <a:p>
            <a:pPr eaLnBrk="1" hangingPunct="1">
              <a:defRPr/>
            </a:pPr>
            <a:r>
              <a:rPr lang="en-US" sz="1600" dirty="0" smtClean="0">
                <a:solidFill>
                  <a:srgbClr val="000099"/>
                </a:solidFill>
              </a:rPr>
              <a:t>Number of detectors</a:t>
            </a:r>
          </a:p>
          <a:p>
            <a:pPr eaLnBrk="1" hangingPunct="1">
              <a:defRPr/>
            </a:pPr>
            <a:r>
              <a:rPr lang="en-US" sz="1600" dirty="0" smtClean="0">
                <a:solidFill>
                  <a:srgbClr val="000099"/>
                </a:solidFill>
              </a:rPr>
              <a:t>Spatial resolution possible based on solid geometry / network</a:t>
            </a:r>
          </a:p>
          <a:p>
            <a:pPr eaLnBrk="1" hangingPunct="1">
              <a:buFontTx/>
              <a:buChar char="•"/>
              <a:defRPr/>
            </a:pPr>
            <a:endParaRPr lang="en-US" sz="1600" dirty="0" smtClean="0">
              <a:solidFill>
                <a:srgbClr val="000099"/>
              </a:solidFill>
            </a:endParaRPr>
          </a:p>
          <a:p>
            <a:pPr marL="285750" indent="-285750" eaLnBrk="1" hangingPunct="1">
              <a:buFont typeface="Arial"/>
              <a:buChar char="•"/>
              <a:defRPr/>
            </a:pPr>
            <a:r>
              <a:rPr lang="en-US" sz="1600" b="1" dirty="0" err="1" smtClean="0">
                <a:solidFill>
                  <a:srgbClr val="049052"/>
                </a:solidFill>
              </a:rPr>
              <a:t>Muoscopy</a:t>
            </a:r>
            <a:r>
              <a:rPr lang="en-US" sz="1600" b="1" dirty="0" smtClean="0">
                <a:solidFill>
                  <a:srgbClr val="049052"/>
                </a:solidFill>
              </a:rPr>
              <a:t> – Densitometry</a:t>
            </a:r>
            <a:endParaRPr lang="en-US" sz="1600" dirty="0" smtClean="0">
              <a:solidFill>
                <a:srgbClr val="000099"/>
              </a:solidFill>
            </a:endParaRPr>
          </a:p>
          <a:p>
            <a:pPr eaLnBrk="1" hangingPunct="1">
              <a:defRPr/>
            </a:pPr>
            <a:r>
              <a:rPr lang="en-US" sz="1600" dirty="0" smtClean="0">
                <a:solidFill>
                  <a:srgbClr val="000099"/>
                </a:solidFill>
              </a:rPr>
              <a:t>Construction of 4 prototypes and measures</a:t>
            </a:r>
          </a:p>
          <a:p>
            <a:pPr eaLnBrk="1" hangingPunct="1">
              <a:defRPr/>
            </a:pPr>
            <a:r>
              <a:rPr lang="en-US" sz="1600" dirty="0" smtClean="0">
                <a:solidFill>
                  <a:srgbClr val="000099"/>
                </a:solidFill>
              </a:rPr>
              <a:t>Establishment of codes of tomography inversion / simulation (GEANT4, MUSIC…) &amp; coupling between densitometry imaging and seismic imaging (Young's modulus)</a:t>
            </a:r>
          </a:p>
          <a:p>
            <a:pPr eaLnBrk="1" hangingPunct="1">
              <a:defRPr/>
            </a:pPr>
            <a:r>
              <a:rPr lang="en-US" sz="1600" dirty="0" smtClean="0">
                <a:solidFill>
                  <a:srgbClr val="000099"/>
                </a:solidFill>
              </a:rPr>
              <a:t>Coupling measures spatial-temporal density and field variations gravity (location, water flow dynamics in the ZNS)</a:t>
            </a:r>
          </a:p>
        </p:txBody>
      </p:sp>
      <p:sp>
        <p:nvSpPr>
          <p:cNvPr id="16388" name="Text Box 4"/>
          <p:cNvSpPr txBox="1">
            <a:spLocks noChangeArrowheads="1"/>
          </p:cNvSpPr>
          <p:nvPr/>
        </p:nvSpPr>
        <p:spPr bwMode="auto">
          <a:xfrm>
            <a:off x="990600" y="762000"/>
            <a:ext cx="81534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buFontTx/>
              <a:buChar char="•"/>
              <a:defRPr/>
            </a:pPr>
            <a:r>
              <a:rPr lang="en-US" sz="1800" dirty="0">
                <a:solidFill>
                  <a:srgbClr val="049052"/>
                </a:solidFill>
              </a:rPr>
              <a:t> </a:t>
            </a:r>
            <a:r>
              <a:rPr lang="en-US" sz="1800" b="1" dirty="0">
                <a:solidFill>
                  <a:srgbClr val="000099"/>
                </a:solidFill>
              </a:rPr>
              <a:t>Accessing a new measure for characterizing geosciences mechanics of subsurface materials</a:t>
            </a:r>
            <a:endParaRPr lang="en-US" sz="1800" b="1" dirty="0">
              <a:solidFill>
                <a:srgbClr val="049052"/>
              </a:solidFill>
            </a:endParaRPr>
          </a:p>
          <a:p>
            <a:pPr eaLnBrk="1" hangingPunct="1">
              <a:buFontTx/>
              <a:buChar char="•"/>
              <a:defRPr/>
            </a:pPr>
            <a:r>
              <a:rPr lang="en-US" sz="1800" b="1" dirty="0">
                <a:solidFill>
                  <a:srgbClr val="049052"/>
                </a:solidFill>
              </a:rPr>
              <a:t> </a:t>
            </a:r>
            <a:r>
              <a:rPr lang="en-US" sz="1800" b="1" dirty="0">
                <a:solidFill>
                  <a:srgbClr val="000099"/>
                </a:solidFill>
              </a:rPr>
              <a:t>Develop a versatile and flexible instrument for the geosciences community</a:t>
            </a:r>
            <a:endParaRPr lang="en-US" sz="1800" b="1" dirty="0">
              <a:solidFill>
                <a:srgbClr val="049052"/>
              </a:solidFill>
            </a:endParaRPr>
          </a:p>
        </p:txBody>
      </p:sp>
      <p:sp>
        <p:nvSpPr>
          <p:cNvPr id="29700" name="Espace réservé du numéro de diapositive 2"/>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DA288A5-5AD5-944C-8338-70CAC8EFDB72}" type="slidenum">
              <a:rPr lang="fr-FR" sz="1400"/>
              <a:pPr/>
              <a:t>12</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2780928"/>
            <a:ext cx="8229600" cy="1143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 WORK ALLREADY DONE</a:t>
            </a:r>
          </a:p>
        </p:txBody>
      </p:sp>
      <p:sp>
        <p:nvSpPr>
          <p:cNvPr id="31746" name="Espace réservé du numéro de diapositive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34E37CB-5C20-7F48-9E46-090FE111E8E7}" type="slidenum">
              <a:rPr lang="fr-FR" sz="1400"/>
              <a:pPr/>
              <a:t>13</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3" descr="Gaz_setu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50" y="260350"/>
            <a:ext cx="6192838" cy="424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8" name="Rectangle 2"/>
          <p:cNvSpPr>
            <a:spLocks noChangeArrowheads="1"/>
          </p:cNvSpPr>
          <p:nvPr/>
        </p:nvSpPr>
        <p:spPr bwMode="auto">
          <a:xfrm>
            <a:off x="3131840" y="22503"/>
            <a:ext cx="39528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en-US" b="1" dirty="0">
                <a:ln w="11430"/>
                <a:solidFill>
                  <a:srgbClr val="008000"/>
                </a:solidFill>
                <a:effectLst>
                  <a:outerShdw blurRad="50800" dist="39000" dir="5460000" algn="tl">
                    <a:srgbClr val="000000">
                      <a:alpha val="38000"/>
                    </a:srgbClr>
                  </a:outerShdw>
                </a:effectLst>
              </a:rPr>
              <a:t>PROTOTYPE GAS-SETUP</a:t>
            </a:r>
          </a:p>
        </p:txBody>
      </p:sp>
      <p:sp>
        <p:nvSpPr>
          <p:cNvPr id="34820" name="Text Box 4"/>
          <p:cNvSpPr txBox="1">
            <a:spLocks noChangeArrowheads="1"/>
          </p:cNvSpPr>
          <p:nvPr/>
        </p:nvSpPr>
        <p:spPr bwMode="auto">
          <a:xfrm>
            <a:off x="900113" y="4508500"/>
            <a:ext cx="3816350" cy="2078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defRPr/>
            </a:pPr>
            <a:r>
              <a:rPr lang="en-US" sz="1400" b="1" dirty="0">
                <a:solidFill>
                  <a:srgbClr val="049052"/>
                </a:solidFill>
              </a:rPr>
              <a:t>GOALS:</a:t>
            </a:r>
          </a:p>
          <a:p>
            <a:pPr algn="just" eaLnBrk="1" hangingPunct="1">
              <a:lnSpc>
                <a:spcPct val="90000"/>
              </a:lnSpc>
              <a:spcBef>
                <a:spcPct val="50000"/>
              </a:spcBef>
              <a:buFontTx/>
              <a:buChar char="•"/>
              <a:defRPr/>
            </a:pPr>
            <a:r>
              <a:rPr lang="en-US" sz="1400" b="1" dirty="0">
                <a:solidFill>
                  <a:srgbClr val="FF0000"/>
                </a:solidFill>
              </a:rPr>
              <a:t> Demonstrate experimentally that it is possible to maintain the functional quality of gas for several months up to a year with a few tens liters reserve (10 l/day)</a:t>
            </a:r>
          </a:p>
          <a:p>
            <a:pPr algn="just" eaLnBrk="1" hangingPunct="1">
              <a:lnSpc>
                <a:spcPct val="90000"/>
              </a:lnSpc>
              <a:spcBef>
                <a:spcPct val="50000"/>
              </a:spcBef>
              <a:buFontTx/>
              <a:buChar char="•"/>
              <a:defRPr/>
            </a:pPr>
            <a:r>
              <a:rPr lang="en-US" sz="1400" dirty="0"/>
              <a:t> </a:t>
            </a:r>
            <a:r>
              <a:rPr lang="en-US" sz="1400" b="1" dirty="0">
                <a:solidFill>
                  <a:srgbClr val="FF0000"/>
                </a:solidFill>
              </a:rPr>
              <a:t>Determine the gas mixture the more suitable (drift speed, gain, stability) to obtain the best angular and spatial resolution</a:t>
            </a:r>
          </a:p>
        </p:txBody>
      </p:sp>
      <p:sp>
        <p:nvSpPr>
          <p:cNvPr id="32772" name="Espace réservé du numéro de diapositive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9065DAB-CD51-A745-84C9-FAA47316658B}" type="slidenum">
              <a:rPr lang="fr-FR" sz="1400"/>
              <a:pPr/>
              <a:t>14</a:t>
            </a:fld>
            <a:endParaRPr lang="fr-FR" sz="1400"/>
          </a:p>
        </p:txBody>
      </p:sp>
      <p:pic>
        <p:nvPicPr>
          <p:cNvPr id="32773" name="Image 2" descr="GasSetupDSC01881.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48263" y="4076700"/>
            <a:ext cx="3635375" cy="242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ChangeArrowheads="1"/>
          </p:cNvSpPr>
          <p:nvPr/>
        </p:nvSpPr>
        <p:spPr bwMode="auto">
          <a:xfrm>
            <a:off x="2074863" y="93663"/>
            <a:ext cx="6229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en-US"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DESIGN OF TELESCOPE AND TECHNOLOGY CHOICES</a:t>
            </a:r>
          </a:p>
        </p:txBody>
      </p:sp>
      <p:sp>
        <p:nvSpPr>
          <p:cNvPr id="28676" name="Text Box 4"/>
          <p:cNvSpPr txBox="1">
            <a:spLocks noChangeArrowheads="1"/>
          </p:cNvSpPr>
          <p:nvPr/>
        </p:nvSpPr>
        <p:spPr bwMode="auto">
          <a:xfrm>
            <a:off x="914400" y="381000"/>
            <a:ext cx="3276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defRPr/>
            </a:pPr>
            <a:r>
              <a:rPr lang="en-US" sz="1600" b="1">
                <a:solidFill>
                  <a:srgbClr val="000099"/>
                </a:solidFill>
              </a:rPr>
              <a:t>Micromegas-Bulk in TPC mode</a:t>
            </a:r>
            <a:endParaRPr lang="en-US" sz="1600" b="1">
              <a:solidFill>
                <a:srgbClr val="049052"/>
              </a:solidFill>
            </a:endParaRPr>
          </a:p>
        </p:txBody>
      </p:sp>
      <p:sp>
        <p:nvSpPr>
          <p:cNvPr id="28678" name="Text Box 6"/>
          <p:cNvSpPr txBox="1">
            <a:spLocks noChangeArrowheads="1"/>
          </p:cNvSpPr>
          <p:nvPr/>
        </p:nvSpPr>
        <p:spPr bwMode="auto">
          <a:xfrm>
            <a:off x="914400" y="685800"/>
            <a:ext cx="3657600" cy="120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lnSpc>
                <a:spcPct val="50000"/>
              </a:lnSpc>
              <a:spcBef>
                <a:spcPts val="700"/>
              </a:spcBef>
              <a:buClr>
                <a:schemeClr val="accent2"/>
              </a:buClr>
              <a:buSzPct val="60000"/>
              <a:buFont typeface="Times" charset="0"/>
              <a:buChar char="•"/>
              <a:defRPr/>
            </a:pPr>
            <a:r>
              <a:rPr lang="en-US" sz="800" dirty="0">
                <a:latin typeface="Tw Cen MT" charset="0"/>
              </a:rPr>
              <a:t>Combine triggering and tracking functions</a:t>
            </a:r>
          </a:p>
          <a:p>
            <a:pPr eaLnBrk="1" hangingPunct="1">
              <a:lnSpc>
                <a:spcPct val="50000"/>
              </a:lnSpc>
              <a:spcBef>
                <a:spcPts val="700"/>
              </a:spcBef>
              <a:buClr>
                <a:schemeClr val="accent2"/>
              </a:buClr>
              <a:buSzPct val="60000"/>
              <a:buFont typeface="Times" charset="0"/>
              <a:buChar char="•"/>
              <a:defRPr/>
            </a:pPr>
            <a:r>
              <a:rPr lang="en-US" sz="800" dirty="0">
                <a:latin typeface="Tw Cen MT" charset="0"/>
              </a:rPr>
              <a:t>Spatial resolution ~ 100 </a:t>
            </a:r>
            <a:r>
              <a:rPr lang="en-US" sz="800" dirty="0">
                <a:latin typeface="Tw Cen MT" charset="0"/>
                <a:sym typeface="Symbol" charset="0"/>
              </a:rPr>
              <a:t></a:t>
            </a:r>
            <a:r>
              <a:rPr lang="en-US" sz="800" dirty="0">
                <a:latin typeface="Tw Cen MT" charset="0"/>
              </a:rPr>
              <a:t>m (</a:t>
            </a:r>
            <a:r>
              <a:rPr lang="en-US" sz="800" dirty="0">
                <a:latin typeface="Tw Cen MT" charset="0"/>
                <a:sym typeface="Symbol" charset="0"/>
              </a:rPr>
              <a:t></a:t>
            </a:r>
            <a:r>
              <a:rPr lang="en-US" sz="800" baseline="-25000" dirty="0">
                <a:latin typeface="Tw Cen MT" charset="0"/>
              </a:rPr>
              <a:t>track</a:t>
            </a:r>
            <a:r>
              <a:rPr lang="en-US" sz="800" dirty="0">
                <a:latin typeface="Tw Cen MT" charset="0"/>
              </a:rPr>
              <a:t>&lt; 45°)</a:t>
            </a:r>
          </a:p>
          <a:p>
            <a:pPr eaLnBrk="1" hangingPunct="1">
              <a:lnSpc>
                <a:spcPct val="50000"/>
              </a:lnSpc>
              <a:spcBef>
                <a:spcPts val="700"/>
              </a:spcBef>
              <a:buClr>
                <a:schemeClr val="accent2"/>
              </a:buClr>
              <a:buSzPct val="60000"/>
              <a:buFont typeface="Times" charset="0"/>
              <a:buChar char="•"/>
              <a:defRPr/>
            </a:pPr>
            <a:r>
              <a:rPr lang="en-US" sz="800" dirty="0">
                <a:latin typeface="Tw Cen MT" charset="0"/>
              </a:rPr>
              <a:t>Good double track resolution</a:t>
            </a:r>
          </a:p>
          <a:p>
            <a:pPr eaLnBrk="1" hangingPunct="1">
              <a:lnSpc>
                <a:spcPct val="50000"/>
              </a:lnSpc>
              <a:spcBef>
                <a:spcPts val="700"/>
              </a:spcBef>
              <a:buClr>
                <a:schemeClr val="accent2"/>
              </a:buClr>
              <a:buSzPct val="60000"/>
              <a:buFont typeface="Times" charset="0"/>
              <a:buChar char="•"/>
              <a:defRPr/>
            </a:pPr>
            <a:r>
              <a:rPr lang="en-US" sz="800" dirty="0">
                <a:latin typeface="Tw Cen MT" charset="0"/>
              </a:rPr>
              <a:t>Time resolution ~ 5 ns</a:t>
            </a:r>
          </a:p>
          <a:p>
            <a:pPr eaLnBrk="1" hangingPunct="1">
              <a:lnSpc>
                <a:spcPct val="50000"/>
              </a:lnSpc>
              <a:spcBef>
                <a:spcPts val="700"/>
              </a:spcBef>
              <a:buClr>
                <a:schemeClr val="accent2"/>
              </a:buClr>
              <a:buSzPct val="60000"/>
              <a:buFont typeface="Times" charset="0"/>
              <a:buChar char="•"/>
              <a:defRPr/>
            </a:pPr>
            <a:r>
              <a:rPr lang="en-US" sz="800" dirty="0">
                <a:latin typeface="Tw Cen MT" charset="0"/>
              </a:rPr>
              <a:t>Efficiency &gt; 98%</a:t>
            </a:r>
          </a:p>
          <a:p>
            <a:pPr eaLnBrk="1" hangingPunct="1">
              <a:lnSpc>
                <a:spcPct val="50000"/>
              </a:lnSpc>
              <a:spcBef>
                <a:spcPts val="700"/>
              </a:spcBef>
              <a:buClr>
                <a:schemeClr val="accent2"/>
              </a:buClr>
              <a:buSzPct val="60000"/>
              <a:buFont typeface="Times" charset="0"/>
              <a:buChar char="•"/>
              <a:defRPr/>
            </a:pPr>
            <a:r>
              <a:rPr lang="en-US" sz="800" dirty="0">
                <a:latin typeface="Tw Cen MT" charset="0"/>
              </a:rPr>
              <a:t>Rate capability &gt; 5 kHz/cm</a:t>
            </a:r>
            <a:r>
              <a:rPr lang="en-US" sz="800" baseline="30000" dirty="0">
                <a:latin typeface="Tw Cen MT" charset="0"/>
              </a:rPr>
              <a:t>2 </a:t>
            </a:r>
            <a:endParaRPr lang="en-US" sz="800" dirty="0">
              <a:latin typeface="Tw Cen MT" charset="0"/>
            </a:endParaRPr>
          </a:p>
          <a:p>
            <a:pPr eaLnBrk="1" hangingPunct="1">
              <a:lnSpc>
                <a:spcPct val="50000"/>
              </a:lnSpc>
              <a:spcBef>
                <a:spcPts val="700"/>
              </a:spcBef>
              <a:buClr>
                <a:schemeClr val="accent2"/>
              </a:buClr>
              <a:buSzPct val="60000"/>
              <a:buFont typeface="Times" charset="0"/>
              <a:buChar char="•"/>
              <a:defRPr/>
            </a:pPr>
            <a:r>
              <a:rPr lang="en-US" sz="800" dirty="0">
                <a:latin typeface="Tw Cen MT" charset="0"/>
              </a:rPr>
              <a:t>Potential for going to large areas (1 x 2 m</a:t>
            </a:r>
            <a:r>
              <a:rPr lang="en-US" sz="800" baseline="30000" dirty="0">
                <a:latin typeface="Tw Cen MT" charset="0"/>
              </a:rPr>
              <a:t>2</a:t>
            </a:r>
            <a:r>
              <a:rPr lang="en-US" sz="800" dirty="0">
                <a:latin typeface="Tw Cen MT" charset="0"/>
              </a:rPr>
              <a:t> with industrial processes) </a:t>
            </a:r>
          </a:p>
          <a:p>
            <a:pPr eaLnBrk="1" hangingPunct="1">
              <a:lnSpc>
                <a:spcPct val="50000"/>
              </a:lnSpc>
              <a:spcBef>
                <a:spcPts val="700"/>
              </a:spcBef>
              <a:buClr>
                <a:schemeClr val="accent2"/>
              </a:buClr>
              <a:buSzPct val="60000"/>
              <a:buFont typeface="Times" charset="0"/>
              <a:buChar char="•"/>
              <a:defRPr/>
            </a:pPr>
            <a:r>
              <a:rPr lang="en-US" sz="800" dirty="0">
                <a:latin typeface="Tw Cen MT" charset="0"/>
              </a:rPr>
              <a:t>Cost effective</a:t>
            </a:r>
          </a:p>
        </p:txBody>
      </p:sp>
      <p:sp>
        <p:nvSpPr>
          <p:cNvPr id="28679" name="Text Box 7"/>
          <p:cNvSpPr txBox="1">
            <a:spLocks noChangeArrowheads="1"/>
          </p:cNvSpPr>
          <p:nvPr/>
        </p:nvSpPr>
        <p:spPr bwMode="auto">
          <a:xfrm>
            <a:off x="8229600" y="3810000"/>
            <a:ext cx="533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defRPr/>
            </a:pPr>
            <a:endParaRPr lang="en-US" sz="1800"/>
          </a:p>
        </p:txBody>
      </p:sp>
      <p:sp>
        <p:nvSpPr>
          <p:cNvPr id="28682" name="Text Box 10"/>
          <p:cNvSpPr txBox="1">
            <a:spLocks noChangeArrowheads="1"/>
          </p:cNvSpPr>
          <p:nvPr/>
        </p:nvSpPr>
        <p:spPr bwMode="auto">
          <a:xfrm>
            <a:off x="4267200" y="2152650"/>
            <a:ext cx="8270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863600">
              <a:defRPr sz="2400">
                <a:solidFill>
                  <a:schemeClr val="tx1"/>
                </a:solidFill>
                <a:latin typeface="Arial" charset="0"/>
                <a:ea typeface="ＭＳ Ｐゴシック" charset="0"/>
                <a:cs typeface="ＭＳ Ｐゴシック" charset="0"/>
              </a:defRPr>
            </a:lvl1pPr>
            <a:lvl2pPr defTabSz="863600">
              <a:defRPr sz="2400">
                <a:solidFill>
                  <a:schemeClr val="tx1"/>
                </a:solidFill>
                <a:latin typeface="Arial" charset="0"/>
                <a:ea typeface="ＭＳ Ｐゴシック" charset="0"/>
              </a:defRPr>
            </a:lvl2pPr>
            <a:lvl3pPr defTabSz="863600">
              <a:defRPr sz="2400">
                <a:solidFill>
                  <a:schemeClr val="tx1"/>
                </a:solidFill>
                <a:latin typeface="Arial" charset="0"/>
                <a:ea typeface="ＭＳ Ｐゴシック" charset="0"/>
              </a:defRPr>
            </a:lvl3pPr>
            <a:lvl4pPr defTabSz="863600">
              <a:defRPr sz="2400">
                <a:solidFill>
                  <a:schemeClr val="tx1"/>
                </a:solidFill>
                <a:latin typeface="Arial" charset="0"/>
                <a:ea typeface="ＭＳ Ｐゴシック" charset="0"/>
              </a:defRPr>
            </a:lvl4pPr>
            <a:lvl5pPr defTabSz="863600">
              <a:defRPr sz="2400">
                <a:solidFill>
                  <a:schemeClr val="tx1"/>
                </a:solidFill>
                <a:latin typeface="Arial" charset="0"/>
                <a:ea typeface="ＭＳ Ｐゴシック" charset="0"/>
              </a:defRPr>
            </a:lvl5pPr>
            <a:lvl6pPr defTabSz="863600" eaLnBrk="0" fontAlgn="base" hangingPunct="0">
              <a:spcBef>
                <a:spcPct val="0"/>
              </a:spcBef>
              <a:spcAft>
                <a:spcPct val="0"/>
              </a:spcAft>
              <a:defRPr sz="2400">
                <a:solidFill>
                  <a:schemeClr val="tx1"/>
                </a:solidFill>
                <a:latin typeface="Arial" charset="0"/>
                <a:ea typeface="ＭＳ Ｐゴシック" charset="0"/>
              </a:defRPr>
            </a:lvl6pPr>
            <a:lvl7pPr defTabSz="863600" eaLnBrk="0" fontAlgn="base" hangingPunct="0">
              <a:spcBef>
                <a:spcPct val="0"/>
              </a:spcBef>
              <a:spcAft>
                <a:spcPct val="0"/>
              </a:spcAft>
              <a:defRPr sz="2400">
                <a:solidFill>
                  <a:schemeClr val="tx1"/>
                </a:solidFill>
                <a:latin typeface="Arial" charset="0"/>
                <a:ea typeface="ＭＳ Ｐゴシック" charset="0"/>
              </a:defRPr>
            </a:lvl7pPr>
            <a:lvl8pPr defTabSz="863600" eaLnBrk="0" fontAlgn="base" hangingPunct="0">
              <a:spcBef>
                <a:spcPct val="0"/>
              </a:spcBef>
              <a:spcAft>
                <a:spcPct val="0"/>
              </a:spcAft>
              <a:defRPr sz="2400">
                <a:solidFill>
                  <a:schemeClr val="tx1"/>
                </a:solidFill>
                <a:latin typeface="Arial" charset="0"/>
                <a:ea typeface="ＭＳ Ｐゴシック" charset="0"/>
              </a:defRPr>
            </a:lvl8pPr>
            <a:lvl9pPr defTabSz="863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r>
              <a:rPr lang="en-US" sz="1200" smtClean="0"/>
              <a:t>~ 120 µm</a:t>
            </a:r>
            <a:endParaRPr lang="en-US" sz="1600" smtClean="0"/>
          </a:p>
        </p:txBody>
      </p:sp>
      <p:sp>
        <p:nvSpPr>
          <p:cNvPr id="28789" name="Line 117"/>
          <p:cNvSpPr>
            <a:spLocks noChangeShapeType="1"/>
          </p:cNvSpPr>
          <p:nvPr/>
        </p:nvSpPr>
        <p:spPr bwMode="auto">
          <a:xfrm>
            <a:off x="6381750" y="2405063"/>
            <a:ext cx="0" cy="4619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90" name="Line 118"/>
          <p:cNvSpPr>
            <a:spLocks noChangeShapeType="1"/>
          </p:cNvSpPr>
          <p:nvPr/>
        </p:nvSpPr>
        <p:spPr bwMode="auto">
          <a:xfrm>
            <a:off x="6613525" y="2405063"/>
            <a:ext cx="0" cy="4619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91" name="Line 119"/>
          <p:cNvSpPr>
            <a:spLocks noChangeShapeType="1"/>
          </p:cNvSpPr>
          <p:nvPr/>
        </p:nvSpPr>
        <p:spPr bwMode="auto">
          <a:xfrm>
            <a:off x="6845300" y="2405063"/>
            <a:ext cx="0" cy="4619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92" name="Line 120"/>
          <p:cNvSpPr>
            <a:spLocks noChangeShapeType="1"/>
          </p:cNvSpPr>
          <p:nvPr/>
        </p:nvSpPr>
        <p:spPr bwMode="auto">
          <a:xfrm>
            <a:off x="7018338" y="2405063"/>
            <a:ext cx="0" cy="4619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93" name="Line 121"/>
          <p:cNvSpPr>
            <a:spLocks noChangeShapeType="1"/>
          </p:cNvSpPr>
          <p:nvPr/>
        </p:nvSpPr>
        <p:spPr bwMode="auto">
          <a:xfrm>
            <a:off x="7250113" y="2405063"/>
            <a:ext cx="0" cy="4619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95" name="Text Box 123"/>
          <p:cNvSpPr txBox="1">
            <a:spLocks noChangeArrowheads="1"/>
          </p:cNvSpPr>
          <p:nvPr/>
        </p:nvSpPr>
        <p:spPr bwMode="auto">
          <a:xfrm>
            <a:off x="5638800" y="2743200"/>
            <a:ext cx="1676400" cy="366713"/>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defTabSz="863600">
              <a:defRPr sz="2400">
                <a:solidFill>
                  <a:schemeClr val="tx1"/>
                </a:solidFill>
                <a:latin typeface="Arial" charset="0"/>
                <a:ea typeface="ＭＳ Ｐゴシック" charset="0"/>
                <a:cs typeface="ＭＳ Ｐゴシック" charset="0"/>
              </a:defRPr>
            </a:lvl1pPr>
            <a:lvl2pPr defTabSz="863600">
              <a:defRPr sz="2400">
                <a:solidFill>
                  <a:schemeClr val="tx1"/>
                </a:solidFill>
                <a:latin typeface="Arial" charset="0"/>
                <a:ea typeface="ＭＳ Ｐゴシック" charset="0"/>
              </a:defRPr>
            </a:lvl2pPr>
            <a:lvl3pPr defTabSz="863600">
              <a:defRPr sz="2400">
                <a:solidFill>
                  <a:schemeClr val="tx1"/>
                </a:solidFill>
                <a:latin typeface="Arial" charset="0"/>
                <a:ea typeface="ＭＳ Ｐゴシック" charset="0"/>
              </a:defRPr>
            </a:lvl3pPr>
            <a:lvl4pPr defTabSz="863600">
              <a:defRPr sz="2400">
                <a:solidFill>
                  <a:schemeClr val="tx1"/>
                </a:solidFill>
                <a:latin typeface="Arial" charset="0"/>
                <a:ea typeface="ＭＳ Ｐゴシック" charset="0"/>
              </a:defRPr>
            </a:lvl4pPr>
            <a:lvl5pPr defTabSz="863600">
              <a:defRPr sz="2400">
                <a:solidFill>
                  <a:schemeClr val="tx1"/>
                </a:solidFill>
                <a:latin typeface="Arial" charset="0"/>
                <a:ea typeface="ＭＳ Ｐゴシック" charset="0"/>
              </a:defRPr>
            </a:lvl5pPr>
            <a:lvl6pPr defTabSz="863600" eaLnBrk="0" fontAlgn="base" hangingPunct="0">
              <a:spcBef>
                <a:spcPct val="0"/>
              </a:spcBef>
              <a:spcAft>
                <a:spcPct val="0"/>
              </a:spcAft>
              <a:defRPr sz="2400">
                <a:solidFill>
                  <a:schemeClr val="tx1"/>
                </a:solidFill>
                <a:latin typeface="Arial" charset="0"/>
                <a:ea typeface="ＭＳ Ｐゴシック" charset="0"/>
              </a:defRPr>
            </a:lvl6pPr>
            <a:lvl7pPr defTabSz="863600" eaLnBrk="0" fontAlgn="base" hangingPunct="0">
              <a:spcBef>
                <a:spcPct val="0"/>
              </a:spcBef>
              <a:spcAft>
                <a:spcPct val="0"/>
              </a:spcAft>
              <a:defRPr sz="2400">
                <a:solidFill>
                  <a:schemeClr val="tx1"/>
                </a:solidFill>
                <a:latin typeface="Arial" charset="0"/>
                <a:ea typeface="ＭＳ Ｐゴシック" charset="0"/>
              </a:defRPr>
            </a:lvl7pPr>
            <a:lvl8pPr defTabSz="863600" eaLnBrk="0" fontAlgn="base" hangingPunct="0">
              <a:spcBef>
                <a:spcPct val="0"/>
              </a:spcBef>
              <a:spcAft>
                <a:spcPct val="0"/>
              </a:spcAft>
              <a:defRPr sz="2400">
                <a:solidFill>
                  <a:schemeClr val="tx1"/>
                </a:solidFill>
                <a:latin typeface="Arial" charset="0"/>
                <a:ea typeface="ＭＳ Ｐゴシック" charset="0"/>
              </a:defRPr>
            </a:lvl8pPr>
            <a:lvl9pPr defTabSz="863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dirty="0" smtClean="0">
                <a:solidFill>
                  <a:srgbClr val="FF0000"/>
                </a:solidFill>
              </a:rPr>
              <a:t>APV25+SRS</a:t>
            </a:r>
          </a:p>
        </p:txBody>
      </p:sp>
      <p:grpSp>
        <p:nvGrpSpPr>
          <p:cNvPr id="34828" name="Grouper 9"/>
          <p:cNvGrpSpPr>
            <a:grpSpLocks/>
          </p:cNvGrpSpPr>
          <p:nvPr/>
        </p:nvGrpSpPr>
        <p:grpSpPr bwMode="auto">
          <a:xfrm>
            <a:off x="4908550" y="260350"/>
            <a:ext cx="4235450" cy="2373313"/>
            <a:chOff x="5436096" y="404664"/>
            <a:chExt cx="4235450" cy="2372420"/>
          </a:xfrm>
        </p:grpSpPr>
        <p:grpSp>
          <p:nvGrpSpPr>
            <p:cNvPr id="34838" name="Grouper 8"/>
            <p:cNvGrpSpPr>
              <a:grpSpLocks/>
            </p:cNvGrpSpPr>
            <p:nvPr/>
          </p:nvGrpSpPr>
          <p:grpSpPr bwMode="auto">
            <a:xfrm>
              <a:off x="5436096" y="692696"/>
              <a:ext cx="4235450" cy="2084388"/>
              <a:chOff x="4365625" y="609600"/>
              <a:chExt cx="4235450" cy="2084388"/>
            </a:xfrm>
          </p:grpSpPr>
          <p:sp>
            <p:nvSpPr>
              <p:cNvPr id="28681" name="Text Box 9"/>
              <p:cNvSpPr txBox="1">
                <a:spLocks noChangeArrowheads="1"/>
              </p:cNvSpPr>
              <p:nvPr/>
            </p:nvSpPr>
            <p:spPr bwMode="auto">
              <a:xfrm>
                <a:off x="7340600" y="1905297"/>
                <a:ext cx="1260475" cy="304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863600">
                  <a:defRPr sz="2400">
                    <a:solidFill>
                      <a:schemeClr val="tx1"/>
                    </a:solidFill>
                    <a:latin typeface="Arial" charset="0"/>
                    <a:ea typeface="ＭＳ Ｐゴシック" charset="0"/>
                    <a:cs typeface="ＭＳ Ｐゴシック" charset="0"/>
                  </a:defRPr>
                </a:lvl1pPr>
                <a:lvl2pPr defTabSz="863600">
                  <a:defRPr sz="2400">
                    <a:solidFill>
                      <a:schemeClr val="tx1"/>
                    </a:solidFill>
                    <a:latin typeface="Arial" charset="0"/>
                    <a:ea typeface="ＭＳ Ｐゴシック" charset="0"/>
                  </a:defRPr>
                </a:lvl2pPr>
                <a:lvl3pPr defTabSz="863600">
                  <a:defRPr sz="2400">
                    <a:solidFill>
                      <a:schemeClr val="tx1"/>
                    </a:solidFill>
                    <a:latin typeface="Arial" charset="0"/>
                    <a:ea typeface="ＭＳ Ｐゴシック" charset="0"/>
                  </a:defRPr>
                </a:lvl3pPr>
                <a:lvl4pPr defTabSz="863600">
                  <a:defRPr sz="2400">
                    <a:solidFill>
                      <a:schemeClr val="tx1"/>
                    </a:solidFill>
                    <a:latin typeface="Arial" charset="0"/>
                    <a:ea typeface="ＭＳ Ｐゴシック" charset="0"/>
                  </a:defRPr>
                </a:lvl4pPr>
                <a:lvl5pPr defTabSz="863600">
                  <a:defRPr sz="2400">
                    <a:solidFill>
                      <a:schemeClr val="tx1"/>
                    </a:solidFill>
                    <a:latin typeface="Arial" charset="0"/>
                    <a:ea typeface="ＭＳ Ｐゴシック" charset="0"/>
                  </a:defRPr>
                </a:lvl5pPr>
                <a:lvl6pPr defTabSz="863600" eaLnBrk="0" fontAlgn="base" hangingPunct="0">
                  <a:spcBef>
                    <a:spcPct val="0"/>
                  </a:spcBef>
                  <a:spcAft>
                    <a:spcPct val="0"/>
                  </a:spcAft>
                  <a:defRPr sz="2400">
                    <a:solidFill>
                      <a:schemeClr val="tx1"/>
                    </a:solidFill>
                    <a:latin typeface="Arial" charset="0"/>
                    <a:ea typeface="ＭＳ Ｐゴシック" charset="0"/>
                  </a:defRPr>
                </a:lvl6pPr>
                <a:lvl7pPr defTabSz="863600" eaLnBrk="0" fontAlgn="base" hangingPunct="0">
                  <a:spcBef>
                    <a:spcPct val="0"/>
                  </a:spcBef>
                  <a:spcAft>
                    <a:spcPct val="0"/>
                  </a:spcAft>
                  <a:defRPr sz="2400">
                    <a:solidFill>
                      <a:schemeClr val="tx1"/>
                    </a:solidFill>
                    <a:latin typeface="Arial" charset="0"/>
                    <a:ea typeface="ＭＳ Ｐゴシック" charset="0"/>
                  </a:defRPr>
                </a:lvl7pPr>
                <a:lvl8pPr defTabSz="863600" eaLnBrk="0" fontAlgn="base" hangingPunct="0">
                  <a:spcBef>
                    <a:spcPct val="0"/>
                  </a:spcBef>
                  <a:spcAft>
                    <a:spcPct val="0"/>
                  </a:spcAft>
                  <a:defRPr sz="2400">
                    <a:solidFill>
                      <a:schemeClr val="tx1"/>
                    </a:solidFill>
                    <a:latin typeface="Arial" charset="0"/>
                    <a:ea typeface="ＭＳ Ｐゴシック" charset="0"/>
                  </a:defRPr>
                </a:lvl8pPr>
                <a:lvl9pPr defTabSz="863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400" b="1" smtClean="0"/>
                  <a:t>mesh </a:t>
                </a:r>
                <a:r>
                  <a:rPr lang="en-US" sz="1400" smtClean="0"/>
                  <a:t>(-HT 1)</a:t>
                </a:r>
              </a:p>
            </p:txBody>
          </p:sp>
          <p:sp>
            <p:nvSpPr>
              <p:cNvPr id="28683" name="Text Box 11"/>
              <p:cNvSpPr txBox="1">
                <a:spLocks noChangeArrowheads="1"/>
              </p:cNvSpPr>
              <p:nvPr/>
            </p:nvSpPr>
            <p:spPr bwMode="auto">
              <a:xfrm>
                <a:off x="4365625" y="1246733"/>
                <a:ext cx="684213" cy="307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defTabSz="863600">
                  <a:defRPr sz="2400">
                    <a:solidFill>
                      <a:schemeClr val="tx1"/>
                    </a:solidFill>
                    <a:latin typeface="Arial" charset="0"/>
                    <a:ea typeface="ＭＳ Ｐゴシック" charset="0"/>
                    <a:cs typeface="ＭＳ Ｐゴシック" charset="0"/>
                  </a:defRPr>
                </a:lvl1pPr>
                <a:lvl2pPr defTabSz="863600">
                  <a:defRPr sz="2400">
                    <a:solidFill>
                      <a:schemeClr val="tx1"/>
                    </a:solidFill>
                    <a:latin typeface="Arial" charset="0"/>
                    <a:ea typeface="ＭＳ Ｐゴシック" charset="0"/>
                  </a:defRPr>
                </a:lvl2pPr>
                <a:lvl3pPr defTabSz="863600">
                  <a:defRPr sz="2400">
                    <a:solidFill>
                      <a:schemeClr val="tx1"/>
                    </a:solidFill>
                    <a:latin typeface="Arial" charset="0"/>
                    <a:ea typeface="ＭＳ Ｐゴシック" charset="0"/>
                  </a:defRPr>
                </a:lvl3pPr>
                <a:lvl4pPr defTabSz="863600">
                  <a:defRPr sz="2400">
                    <a:solidFill>
                      <a:schemeClr val="tx1"/>
                    </a:solidFill>
                    <a:latin typeface="Arial" charset="0"/>
                    <a:ea typeface="ＭＳ Ｐゴシック" charset="0"/>
                  </a:defRPr>
                </a:lvl4pPr>
                <a:lvl5pPr defTabSz="863600">
                  <a:defRPr sz="2400">
                    <a:solidFill>
                      <a:schemeClr val="tx1"/>
                    </a:solidFill>
                    <a:latin typeface="Arial" charset="0"/>
                    <a:ea typeface="ＭＳ Ｐゴシック" charset="0"/>
                  </a:defRPr>
                </a:lvl5pPr>
                <a:lvl6pPr defTabSz="863600" eaLnBrk="0" fontAlgn="base" hangingPunct="0">
                  <a:spcBef>
                    <a:spcPct val="0"/>
                  </a:spcBef>
                  <a:spcAft>
                    <a:spcPct val="0"/>
                  </a:spcAft>
                  <a:defRPr sz="2400">
                    <a:solidFill>
                      <a:schemeClr val="tx1"/>
                    </a:solidFill>
                    <a:latin typeface="Arial" charset="0"/>
                    <a:ea typeface="ＭＳ Ｐゴシック" charset="0"/>
                  </a:defRPr>
                </a:lvl6pPr>
                <a:lvl7pPr defTabSz="863600" eaLnBrk="0" fontAlgn="base" hangingPunct="0">
                  <a:spcBef>
                    <a:spcPct val="0"/>
                  </a:spcBef>
                  <a:spcAft>
                    <a:spcPct val="0"/>
                  </a:spcAft>
                  <a:defRPr sz="2400">
                    <a:solidFill>
                      <a:schemeClr val="tx1"/>
                    </a:solidFill>
                    <a:latin typeface="Arial" charset="0"/>
                    <a:ea typeface="ＭＳ Ｐゴシック" charset="0"/>
                  </a:defRPr>
                </a:lvl7pPr>
                <a:lvl8pPr defTabSz="863600" eaLnBrk="0" fontAlgn="base" hangingPunct="0">
                  <a:spcBef>
                    <a:spcPct val="0"/>
                  </a:spcBef>
                  <a:spcAft>
                    <a:spcPct val="0"/>
                  </a:spcAft>
                  <a:defRPr sz="2400">
                    <a:solidFill>
                      <a:schemeClr val="tx1"/>
                    </a:solidFill>
                    <a:latin typeface="Arial" charset="0"/>
                    <a:ea typeface="ＭＳ Ｐゴシック" charset="0"/>
                  </a:defRPr>
                </a:lvl8pPr>
                <a:lvl9pPr defTabSz="863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r>
                  <a:rPr lang="en-US" sz="1400" dirty="0" smtClean="0"/>
                  <a:t>10 cm</a:t>
                </a:r>
                <a:endParaRPr lang="en-US" sz="1600" dirty="0" smtClean="0"/>
              </a:p>
            </p:txBody>
          </p:sp>
          <p:sp>
            <p:nvSpPr>
              <p:cNvPr id="28684" name="Rectangle 12" descr="70 %"/>
              <p:cNvSpPr>
                <a:spLocks noChangeArrowheads="1"/>
              </p:cNvSpPr>
              <p:nvPr/>
            </p:nvSpPr>
            <p:spPr bwMode="auto">
              <a:xfrm>
                <a:off x="5165725" y="726229"/>
                <a:ext cx="2184400" cy="1688464"/>
              </a:xfrm>
              <a:prstGeom prst="rect">
                <a:avLst/>
              </a:prstGeom>
              <a:pattFill prst="pct70">
                <a:fgClr>
                  <a:schemeClr val="bg1"/>
                </a:fgClr>
                <a:bgClr>
                  <a:srgbClr val="FFFF00"/>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685" name="Line 13"/>
              <p:cNvSpPr>
                <a:spLocks noChangeShapeType="1"/>
              </p:cNvSpPr>
              <p:nvPr/>
            </p:nvSpPr>
            <p:spPr bwMode="auto">
              <a:xfrm>
                <a:off x="5173663" y="2067161"/>
                <a:ext cx="2184400" cy="0"/>
              </a:xfrm>
              <a:prstGeom prst="line">
                <a:avLst/>
              </a:prstGeom>
              <a:noFill/>
              <a:ln w="38100">
                <a:solidFill>
                  <a:schemeClr val="accent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p>
            </p:txBody>
          </p:sp>
          <p:sp>
            <p:nvSpPr>
              <p:cNvPr id="28686" name="Text Box 14"/>
              <p:cNvSpPr txBox="1">
                <a:spLocks noChangeArrowheads="1"/>
              </p:cNvSpPr>
              <p:nvPr/>
            </p:nvSpPr>
            <p:spPr bwMode="auto">
              <a:xfrm>
                <a:off x="7358063" y="662753"/>
                <a:ext cx="1141412" cy="304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863600">
                  <a:defRPr sz="2400">
                    <a:solidFill>
                      <a:schemeClr val="tx1"/>
                    </a:solidFill>
                    <a:latin typeface="Arial" charset="0"/>
                    <a:ea typeface="ＭＳ Ｐゴシック" charset="0"/>
                    <a:cs typeface="ＭＳ Ｐゴシック" charset="0"/>
                  </a:defRPr>
                </a:lvl1pPr>
                <a:lvl2pPr defTabSz="863600">
                  <a:defRPr sz="2400">
                    <a:solidFill>
                      <a:schemeClr val="tx1"/>
                    </a:solidFill>
                    <a:latin typeface="Arial" charset="0"/>
                    <a:ea typeface="ＭＳ Ｐゴシック" charset="0"/>
                  </a:defRPr>
                </a:lvl2pPr>
                <a:lvl3pPr defTabSz="863600">
                  <a:defRPr sz="2400">
                    <a:solidFill>
                      <a:schemeClr val="tx1"/>
                    </a:solidFill>
                    <a:latin typeface="Arial" charset="0"/>
                    <a:ea typeface="ＭＳ Ｐゴシック" charset="0"/>
                  </a:defRPr>
                </a:lvl3pPr>
                <a:lvl4pPr defTabSz="863600">
                  <a:defRPr sz="2400">
                    <a:solidFill>
                      <a:schemeClr val="tx1"/>
                    </a:solidFill>
                    <a:latin typeface="Arial" charset="0"/>
                    <a:ea typeface="ＭＳ Ｐゴシック" charset="0"/>
                  </a:defRPr>
                </a:lvl4pPr>
                <a:lvl5pPr defTabSz="863600">
                  <a:defRPr sz="2400">
                    <a:solidFill>
                      <a:schemeClr val="tx1"/>
                    </a:solidFill>
                    <a:latin typeface="Arial" charset="0"/>
                    <a:ea typeface="ＭＳ Ｐゴシック" charset="0"/>
                  </a:defRPr>
                </a:lvl5pPr>
                <a:lvl6pPr defTabSz="863600" eaLnBrk="0" fontAlgn="base" hangingPunct="0">
                  <a:spcBef>
                    <a:spcPct val="0"/>
                  </a:spcBef>
                  <a:spcAft>
                    <a:spcPct val="0"/>
                  </a:spcAft>
                  <a:defRPr sz="2400">
                    <a:solidFill>
                      <a:schemeClr val="tx1"/>
                    </a:solidFill>
                    <a:latin typeface="Arial" charset="0"/>
                    <a:ea typeface="ＭＳ Ｐゴシック" charset="0"/>
                  </a:defRPr>
                </a:lvl6pPr>
                <a:lvl7pPr defTabSz="863600" eaLnBrk="0" fontAlgn="base" hangingPunct="0">
                  <a:spcBef>
                    <a:spcPct val="0"/>
                  </a:spcBef>
                  <a:spcAft>
                    <a:spcPct val="0"/>
                  </a:spcAft>
                  <a:defRPr sz="2400">
                    <a:solidFill>
                      <a:schemeClr val="tx1"/>
                    </a:solidFill>
                    <a:latin typeface="Arial" charset="0"/>
                    <a:ea typeface="ＭＳ Ｐゴシック" charset="0"/>
                  </a:defRPr>
                </a:lvl7pPr>
                <a:lvl8pPr defTabSz="863600" eaLnBrk="0" fontAlgn="base" hangingPunct="0">
                  <a:spcBef>
                    <a:spcPct val="0"/>
                  </a:spcBef>
                  <a:spcAft>
                    <a:spcPct val="0"/>
                  </a:spcAft>
                  <a:defRPr sz="2400">
                    <a:solidFill>
                      <a:schemeClr val="tx1"/>
                    </a:solidFill>
                    <a:latin typeface="Arial" charset="0"/>
                    <a:ea typeface="ＭＳ Ｐゴシック" charset="0"/>
                  </a:defRPr>
                </a:lvl8pPr>
                <a:lvl9pPr defTabSz="863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400" b="1" dirty="0" smtClean="0"/>
                  <a:t>drift </a:t>
                </a:r>
                <a:r>
                  <a:rPr lang="en-US" sz="1400" dirty="0" smtClean="0"/>
                  <a:t>(-HT 2)</a:t>
                </a:r>
              </a:p>
            </p:txBody>
          </p:sp>
          <p:sp>
            <p:nvSpPr>
              <p:cNvPr id="28687" name="Rectangle 15"/>
              <p:cNvSpPr>
                <a:spLocks noChangeArrowheads="1"/>
              </p:cNvSpPr>
              <p:nvPr/>
            </p:nvSpPr>
            <p:spPr bwMode="auto">
              <a:xfrm>
                <a:off x="5173663" y="2432149"/>
                <a:ext cx="2184400" cy="68237"/>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688" name="Text Box 16"/>
              <p:cNvSpPr txBox="1">
                <a:spLocks noChangeArrowheads="1"/>
              </p:cNvSpPr>
              <p:nvPr/>
            </p:nvSpPr>
            <p:spPr bwMode="auto">
              <a:xfrm>
                <a:off x="6786563" y="842072"/>
                <a:ext cx="361950" cy="36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863600">
                  <a:defRPr sz="2400">
                    <a:solidFill>
                      <a:schemeClr val="tx1"/>
                    </a:solidFill>
                    <a:latin typeface="Arial" charset="0"/>
                    <a:ea typeface="ＭＳ Ｐゴシック" charset="0"/>
                    <a:cs typeface="ＭＳ Ｐゴシック" charset="0"/>
                  </a:defRPr>
                </a:lvl1pPr>
                <a:lvl2pPr defTabSz="863600">
                  <a:defRPr sz="2400">
                    <a:solidFill>
                      <a:schemeClr val="tx1"/>
                    </a:solidFill>
                    <a:latin typeface="Arial" charset="0"/>
                    <a:ea typeface="ＭＳ Ｐゴシック" charset="0"/>
                  </a:defRPr>
                </a:lvl2pPr>
                <a:lvl3pPr defTabSz="863600">
                  <a:defRPr sz="2400">
                    <a:solidFill>
                      <a:schemeClr val="tx1"/>
                    </a:solidFill>
                    <a:latin typeface="Arial" charset="0"/>
                    <a:ea typeface="ＭＳ Ｐゴシック" charset="0"/>
                  </a:defRPr>
                </a:lvl3pPr>
                <a:lvl4pPr defTabSz="863600">
                  <a:defRPr sz="2400">
                    <a:solidFill>
                      <a:schemeClr val="tx1"/>
                    </a:solidFill>
                    <a:latin typeface="Arial" charset="0"/>
                    <a:ea typeface="ＭＳ Ｐゴシック" charset="0"/>
                  </a:defRPr>
                </a:lvl4pPr>
                <a:lvl5pPr defTabSz="863600">
                  <a:defRPr sz="2400">
                    <a:solidFill>
                      <a:schemeClr val="tx1"/>
                    </a:solidFill>
                    <a:latin typeface="Arial" charset="0"/>
                    <a:ea typeface="ＭＳ Ｐゴシック" charset="0"/>
                  </a:defRPr>
                </a:lvl5pPr>
                <a:lvl6pPr defTabSz="863600" eaLnBrk="0" fontAlgn="base" hangingPunct="0">
                  <a:spcBef>
                    <a:spcPct val="0"/>
                  </a:spcBef>
                  <a:spcAft>
                    <a:spcPct val="0"/>
                  </a:spcAft>
                  <a:defRPr sz="2400">
                    <a:solidFill>
                      <a:schemeClr val="tx1"/>
                    </a:solidFill>
                    <a:latin typeface="Arial" charset="0"/>
                    <a:ea typeface="ＭＳ Ｐゴシック" charset="0"/>
                  </a:defRPr>
                </a:lvl6pPr>
                <a:lvl7pPr defTabSz="863600" eaLnBrk="0" fontAlgn="base" hangingPunct="0">
                  <a:spcBef>
                    <a:spcPct val="0"/>
                  </a:spcBef>
                  <a:spcAft>
                    <a:spcPct val="0"/>
                  </a:spcAft>
                  <a:defRPr sz="2400">
                    <a:solidFill>
                      <a:schemeClr val="tx1"/>
                    </a:solidFill>
                    <a:latin typeface="Arial" charset="0"/>
                    <a:ea typeface="ＭＳ Ｐゴシック" charset="0"/>
                  </a:defRPr>
                </a:lvl7pPr>
                <a:lvl8pPr defTabSz="863600" eaLnBrk="0" fontAlgn="base" hangingPunct="0">
                  <a:spcBef>
                    <a:spcPct val="0"/>
                  </a:spcBef>
                  <a:spcAft>
                    <a:spcPct val="0"/>
                  </a:spcAft>
                  <a:defRPr sz="2400">
                    <a:solidFill>
                      <a:schemeClr val="tx1"/>
                    </a:solidFill>
                    <a:latin typeface="Arial" charset="0"/>
                    <a:ea typeface="ＭＳ Ｐゴシック" charset="0"/>
                  </a:defRPr>
                </a:lvl8pPr>
                <a:lvl9pPr defTabSz="863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b="1" dirty="0" smtClean="0"/>
                  <a:t>e</a:t>
                </a:r>
                <a:r>
                  <a:rPr lang="en-US" sz="1800" b="1" baseline="30000" dirty="0" smtClean="0"/>
                  <a:t>-</a:t>
                </a:r>
              </a:p>
            </p:txBody>
          </p:sp>
          <p:sp>
            <p:nvSpPr>
              <p:cNvPr id="28689" name="AutoShape 17"/>
              <p:cNvSpPr>
                <a:spLocks/>
              </p:cNvSpPr>
              <p:nvPr/>
            </p:nvSpPr>
            <p:spPr bwMode="auto">
              <a:xfrm>
                <a:off x="4954588" y="2067161"/>
                <a:ext cx="176212" cy="364988"/>
              </a:xfrm>
              <a:prstGeom prst="leftBrace">
                <a:avLst>
                  <a:gd name="adj1" fmla="val 17267"/>
                  <a:gd name="adj2" fmla="val 4834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690" name="Line 18"/>
              <p:cNvSpPr>
                <a:spLocks noChangeShapeType="1"/>
              </p:cNvSpPr>
              <p:nvPr/>
            </p:nvSpPr>
            <p:spPr bwMode="auto">
              <a:xfrm>
                <a:off x="5267325" y="2052879"/>
                <a:ext cx="0" cy="361814"/>
              </a:xfrm>
              <a:prstGeom prst="line">
                <a:avLst/>
              </a:prstGeom>
              <a:noFill/>
              <a:ln w="28575">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p>
            </p:txBody>
          </p:sp>
          <p:sp>
            <p:nvSpPr>
              <p:cNvPr id="28691" name="Text Box 19"/>
              <p:cNvSpPr txBox="1">
                <a:spLocks noChangeArrowheads="1"/>
              </p:cNvSpPr>
              <p:nvPr/>
            </p:nvSpPr>
            <p:spPr bwMode="auto">
              <a:xfrm>
                <a:off x="5308600" y="2154441"/>
                <a:ext cx="1276350" cy="304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863600">
                  <a:defRPr sz="2400">
                    <a:solidFill>
                      <a:schemeClr val="tx1"/>
                    </a:solidFill>
                    <a:latin typeface="Arial" charset="0"/>
                    <a:ea typeface="ＭＳ Ｐゴシック" charset="0"/>
                    <a:cs typeface="ＭＳ Ｐゴシック" charset="0"/>
                  </a:defRPr>
                </a:lvl1pPr>
                <a:lvl2pPr defTabSz="863600">
                  <a:defRPr sz="2400">
                    <a:solidFill>
                      <a:schemeClr val="tx1"/>
                    </a:solidFill>
                    <a:latin typeface="Arial" charset="0"/>
                    <a:ea typeface="ＭＳ Ｐゴシック" charset="0"/>
                  </a:defRPr>
                </a:lvl2pPr>
                <a:lvl3pPr defTabSz="863600">
                  <a:defRPr sz="2400">
                    <a:solidFill>
                      <a:schemeClr val="tx1"/>
                    </a:solidFill>
                    <a:latin typeface="Arial" charset="0"/>
                    <a:ea typeface="ＭＳ Ｐゴシック" charset="0"/>
                  </a:defRPr>
                </a:lvl3pPr>
                <a:lvl4pPr defTabSz="863600">
                  <a:defRPr sz="2400">
                    <a:solidFill>
                      <a:schemeClr val="tx1"/>
                    </a:solidFill>
                    <a:latin typeface="Arial" charset="0"/>
                    <a:ea typeface="ＭＳ Ｐゴシック" charset="0"/>
                  </a:defRPr>
                </a:lvl4pPr>
                <a:lvl5pPr defTabSz="863600">
                  <a:defRPr sz="2400">
                    <a:solidFill>
                      <a:schemeClr val="tx1"/>
                    </a:solidFill>
                    <a:latin typeface="Arial" charset="0"/>
                    <a:ea typeface="ＭＳ Ｐゴシック" charset="0"/>
                  </a:defRPr>
                </a:lvl5pPr>
                <a:lvl6pPr defTabSz="863600" eaLnBrk="0" fontAlgn="base" hangingPunct="0">
                  <a:spcBef>
                    <a:spcPct val="0"/>
                  </a:spcBef>
                  <a:spcAft>
                    <a:spcPct val="0"/>
                  </a:spcAft>
                  <a:defRPr sz="2400">
                    <a:solidFill>
                      <a:schemeClr val="tx1"/>
                    </a:solidFill>
                    <a:latin typeface="Arial" charset="0"/>
                    <a:ea typeface="ＭＳ Ｐゴシック" charset="0"/>
                  </a:defRPr>
                </a:lvl6pPr>
                <a:lvl7pPr defTabSz="863600" eaLnBrk="0" fontAlgn="base" hangingPunct="0">
                  <a:spcBef>
                    <a:spcPct val="0"/>
                  </a:spcBef>
                  <a:spcAft>
                    <a:spcPct val="0"/>
                  </a:spcAft>
                  <a:defRPr sz="2400">
                    <a:solidFill>
                      <a:schemeClr val="tx1"/>
                    </a:solidFill>
                    <a:latin typeface="Arial" charset="0"/>
                    <a:ea typeface="ＭＳ Ｐゴシック" charset="0"/>
                  </a:defRPr>
                </a:lvl7pPr>
                <a:lvl8pPr defTabSz="863600" eaLnBrk="0" fontAlgn="base" hangingPunct="0">
                  <a:spcBef>
                    <a:spcPct val="0"/>
                  </a:spcBef>
                  <a:spcAft>
                    <a:spcPct val="0"/>
                  </a:spcAft>
                  <a:defRPr sz="2400">
                    <a:solidFill>
                      <a:schemeClr val="tx1"/>
                    </a:solidFill>
                    <a:latin typeface="Arial" charset="0"/>
                    <a:ea typeface="ＭＳ Ｐゴシック" charset="0"/>
                  </a:defRPr>
                </a:lvl8pPr>
                <a:lvl9pPr defTabSz="863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400" b="1" smtClean="0"/>
                  <a:t>E ~ 50 kV/cm</a:t>
                </a:r>
                <a:endParaRPr lang="en-US" sz="1400" smtClean="0"/>
              </a:p>
            </p:txBody>
          </p:sp>
          <p:sp>
            <p:nvSpPr>
              <p:cNvPr id="28692" name="Line 20"/>
              <p:cNvSpPr>
                <a:spLocks noChangeShapeType="1"/>
              </p:cNvSpPr>
              <p:nvPr/>
            </p:nvSpPr>
            <p:spPr bwMode="auto">
              <a:xfrm>
                <a:off x="5173663" y="743685"/>
                <a:ext cx="2184400" cy="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p>
            </p:txBody>
          </p:sp>
          <p:grpSp>
            <p:nvGrpSpPr>
              <p:cNvPr id="34851" name="Group 21"/>
              <p:cNvGrpSpPr>
                <a:grpSpLocks/>
              </p:cNvGrpSpPr>
              <p:nvPr/>
            </p:nvGrpSpPr>
            <p:grpSpPr bwMode="auto">
              <a:xfrm>
                <a:off x="5260975" y="2386013"/>
                <a:ext cx="2046288" cy="46037"/>
                <a:chOff x="6531" y="13529"/>
                <a:chExt cx="2122" cy="45"/>
              </a:xfrm>
            </p:grpSpPr>
            <p:sp>
              <p:nvSpPr>
                <p:cNvPr id="28694" name="Rectangle 22"/>
                <p:cNvSpPr>
                  <a:spLocks noChangeArrowheads="1"/>
                </p:cNvSpPr>
                <p:nvPr/>
              </p:nvSpPr>
              <p:spPr bwMode="auto">
                <a:xfrm>
                  <a:off x="6531" y="13529"/>
                  <a:ext cx="137" cy="4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695" name="Rectangle 23"/>
                <p:cNvSpPr>
                  <a:spLocks noChangeArrowheads="1"/>
                </p:cNvSpPr>
                <p:nvPr/>
              </p:nvSpPr>
              <p:spPr bwMode="auto">
                <a:xfrm>
                  <a:off x="6752" y="13529"/>
                  <a:ext cx="135" cy="4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696" name="Rectangle 24"/>
                <p:cNvSpPr>
                  <a:spLocks noChangeArrowheads="1"/>
                </p:cNvSpPr>
                <p:nvPr/>
              </p:nvSpPr>
              <p:spPr bwMode="auto">
                <a:xfrm>
                  <a:off x="6972" y="13529"/>
                  <a:ext cx="135" cy="4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697" name="Rectangle 25"/>
                <p:cNvSpPr>
                  <a:spLocks noChangeArrowheads="1"/>
                </p:cNvSpPr>
                <p:nvPr/>
              </p:nvSpPr>
              <p:spPr bwMode="auto">
                <a:xfrm>
                  <a:off x="7193" y="13529"/>
                  <a:ext cx="137" cy="4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698" name="Rectangle 26"/>
                <p:cNvSpPr>
                  <a:spLocks noChangeArrowheads="1"/>
                </p:cNvSpPr>
                <p:nvPr/>
              </p:nvSpPr>
              <p:spPr bwMode="auto">
                <a:xfrm>
                  <a:off x="7413" y="13529"/>
                  <a:ext cx="135" cy="4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699" name="Rectangle 27"/>
                <p:cNvSpPr>
                  <a:spLocks noChangeArrowheads="1"/>
                </p:cNvSpPr>
                <p:nvPr/>
              </p:nvSpPr>
              <p:spPr bwMode="auto">
                <a:xfrm>
                  <a:off x="7634" y="13529"/>
                  <a:ext cx="137" cy="4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00" name="Rectangle 28"/>
                <p:cNvSpPr>
                  <a:spLocks noChangeArrowheads="1"/>
                </p:cNvSpPr>
                <p:nvPr/>
              </p:nvSpPr>
              <p:spPr bwMode="auto">
                <a:xfrm>
                  <a:off x="7855" y="13529"/>
                  <a:ext cx="137" cy="4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01" name="Rectangle 29"/>
                <p:cNvSpPr>
                  <a:spLocks noChangeArrowheads="1"/>
                </p:cNvSpPr>
                <p:nvPr/>
              </p:nvSpPr>
              <p:spPr bwMode="auto">
                <a:xfrm>
                  <a:off x="8077" y="13529"/>
                  <a:ext cx="135" cy="4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02" name="Rectangle 30"/>
                <p:cNvSpPr>
                  <a:spLocks noChangeArrowheads="1"/>
                </p:cNvSpPr>
                <p:nvPr/>
              </p:nvSpPr>
              <p:spPr bwMode="auto">
                <a:xfrm>
                  <a:off x="8296" y="13529"/>
                  <a:ext cx="137" cy="4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03" name="Rectangle 31"/>
                <p:cNvSpPr>
                  <a:spLocks noChangeArrowheads="1"/>
                </p:cNvSpPr>
                <p:nvPr/>
              </p:nvSpPr>
              <p:spPr bwMode="auto">
                <a:xfrm>
                  <a:off x="8516" y="13529"/>
                  <a:ext cx="137" cy="4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grpSp>
          <p:sp>
            <p:nvSpPr>
              <p:cNvPr id="28704" name="Text Box 32"/>
              <p:cNvSpPr txBox="1">
                <a:spLocks noChangeArrowheads="1"/>
              </p:cNvSpPr>
              <p:nvPr/>
            </p:nvSpPr>
            <p:spPr bwMode="auto">
              <a:xfrm>
                <a:off x="5338763" y="842072"/>
                <a:ext cx="1058862" cy="304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863600">
                  <a:defRPr sz="2400">
                    <a:solidFill>
                      <a:schemeClr val="tx1"/>
                    </a:solidFill>
                    <a:latin typeface="Arial" charset="0"/>
                    <a:ea typeface="ＭＳ Ｐゴシック" charset="0"/>
                    <a:cs typeface="ＭＳ Ｐゴシック" charset="0"/>
                  </a:defRPr>
                </a:lvl1pPr>
                <a:lvl2pPr defTabSz="863600">
                  <a:defRPr sz="2400">
                    <a:solidFill>
                      <a:schemeClr val="tx1"/>
                    </a:solidFill>
                    <a:latin typeface="Arial" charset="0"/>
                    <a:ea typeface="ＭＳ Ｐゴシック" charset="0"/>
                  </a:defRPr>
                </a:lvl2pPr>
                <a:lvl3pPr defTabSz="863600">
                  <a:defRPr sz="2400">
                    <a:solidFill>
                      <a:schemeClr val="tx1"/>
                    </a:solidFill>
                    <a:latin typeface="Arial" charset="0"/>
                    <a:ea typeface="ＭＳ Ｐゴシック" charset="0"/>
                  </a:defRPr>
                </a:lvl3pPr>
                <a:lvl4pPr defTabSz="863600">
                  <a:defRPr sz="2400">
                    <a:solidFill>
                      <a:schemeClr val="tx1"/>
                    </a:solidFill>
                    <a:latin typeface="Arial" charset="0"/>
                    <a:ea typeface="ＭＳ Ｐゴシック" charset="0"/>
                  </a:defRPr>
                </a:lvl4pPr>
                <a:lvl5pPr defTabSz="863600">
                  <a:defRPr sz="2400">
                    <a:solidFill>
                      <a:schemeClr val="tx1"/>
                    </a:solidFill>
                    <a:latin typeface="Arial" charset="0"/>
                    <a:ea typeface="ＭＳ Ｐゴシック" charset="0"/>
                  </a:defRPr>
                </a:lvl5pPr>
                <a:lvl6pPr defTabSz="863600" eaLnBrk="0" fontAlgn="base" hangingPunct="0">
                  <a:spcBef>
                    <a:spcPct val="0"/>
                  </a:spcBef>
                  <a:spcAft>
                    <a:spcPct val="0"/>
                  </a:spcAft>
                  <a:defRPr sz="2400">
                    <a:solidFill>
                      <a:schemeClr val="tx1"/>
                    </a:solidFill>
                    <a:latin typeface="Arial" charset="0"/>
                    <a:ea typeface="ＭＳ Ｐゴシック" charset="0"/>
                  </a:defRPr>
                </a:lvl6pPr>
                <a:lvl7pPr defTabSz="863600" eaLnBrk="0" fontAlgn="base" hangingPunct="0">
                  <a:spcBef>
                    <a:spcPct val="0"/>
                  </a:spcBef>
                  <a:spcAft>
                    <a:spcPct val="0"/>
                  </a:spcAft>
                  <a:defRPr sz="2400">
                    <a:solidFill>
                      <a:schemeClr val="tx1"/>
                    </a:solidFill>
                    <a:latin typeface="Arial" charset="0"/>
                    <a:ea typeface="ＭＳ Ｐゴシック" charset="0"/>
                  </a:defRPr>
                </a:lvl7pPr>
                <a:lvl8pPr defTabSz="863600" eaLnBrk="0" fontAlgn="base" hangingPunct="0">
                  <a:spcBef>
                    <a:spcPct val="0"/>
                  </a:spcBef>
                  <a:spcAft>
                    <a:spcPct val="0"/>
                  </a:spcAft>
                  <a:defRPr sz="2400">
                    <a:solidFill>
                      <a:schemeClr val="tx1"/>
                    </a:solidFill>
                    <a:latin typeface="Arial" charset="0"/>
                    <a:ea typeface="ＭＳ Ｐゴシック" charset="0"/>
                  </a:defRPr>
                </a:lvl8pPr>
                <a:lvl9pPr defTabSz="863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400" b="1" smtClean="0"/>
                  <a:t>E ~ 0.7/cm</a:t>
                </a:r>
                <a:endParaRPr lang="en-US" sz="1800" smtClean="0"/>
              </a:p>
            </p:txBody>
          </p:sp>
          <p:sp>
            <p:nvSpPr>
              <p:cNvPr id="28705" name="Line 33"/>
              <p:cNvSpPr>
                <a:spLocks noChangeShapeType="1"/>
              </p:cNvSpPr>
              <p:nvPr/>
            </p:nvSpPr>
            <p:spPr bwMode="auto">
              <a:xfrm flipH="1">
                <a:off x="5240338" y="788118"/>
                <a:ext cx="19050" cy="1212393"/>
              </a:xfrm>
              <a:prstGeom prst="line">
                <a:avLst/>
              </a:prstGeom>
              <a:noFill/>
              <a:ln w="28575">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p>
            </p:txBody>
          </p:sp>
          <p:sp>
            <p:nvSpPr>
              <p:cNvPr id="28706" name="Text Box 34"/>
              <p:cNvSpPr txBox="1">
                <a:spLocks noChangeArrowheads="1"/>
              </p:cNvSpPr>
              <p:nvPr/>
            </p:nvSpPr>
            <p:spPr bwMode="auto">
              <a:xfrm>
                <a:off x="7366000" y="2286154"/>
                <a:ext cx="668338" cy="304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863600">
                  <a:defRPr sz="2400">
                    <a:solidFill>
                      <a:schemeClr val="tx1"/>
                    </a:solidFill>
                    <a:latin typeface="Arial" charset="0"/>
                    <a:ea typeface="ＭＳ Ｐゴシック" charset="0"/>
                    <a:cs typeface="ＭＳ Ｐゴシック" charset="0"/>
                  </a:defRPr>
                </a:lvl1pPr>
                <a:lvl2pPr defTabSz="863600">
                  <a:defRPr sz="2400">
                    <a:solidFill>
                      <a:schemeClr val="tx1"/>
                    </a:solidFill>
                    <a:latin typeface="Arial" charset="0"/>
                    <a:ea typeface="ＭＳ Ｐゴシック" charset="0"/>
                  </a:defRPr>
                </a:lvl2pPr>
                <a:lvl3pPr defTabSz="863600">
                  <a:defRPr sz="2400">
                    <a:solidFill>
                      <a:schemeClr val="tx1"/>
                    </a:solidFill>
                    <a:latin typeface="Arial" charset="0"/>
                    <a:ea typeface="ＭＳ Ｐゴシック" charset="0"/>
                  </a:defRPr>
                </a:lvl3pPr>
                <a:lvl4pPr defTabSz="863600">
                  <a:defRPr sz="2400">
                    <a:solidFill>
                      <a:schemeClr val="tx1"/>
                    </a:solidFill>
                    <a:latin typeface="Arial" charset="0"/>
                    <a:ea typeface="ＭＳ Ｐゴシック" charset="0"/>
                  </a:defRPr>
                </a:lvl4pPr>
                <a:lvl5pPr defTabSz="863600">
                  <a:defRPr sz="2400">
                    <a:solidFill>
                      <a:schemeClr val="tx1"/>
                    </a:solidFill>
                    <a:latin typeface="Arial" charset="0"/>
                    <a:ea typeface="ＭＳ Ｐゴシック" charset="0"/>
                  </a:defRPr>
                </a:lvl5pPr>
                <a:lvl6pPr defTabSz="863600" eaLnBrk="0" fontAlgn="base" hangingPunct="0">
                  <a:spcBef>
                    <a:spcPct val="0"/>
                  </a:spcBef>
                  <a:spcAft>
                    <a:spcPct val="0"/>
                  </a:spcAft>
                  <a:defRPr sz="2400">
                    <a:solidFill>
                      <a:schemeClr val="tx1"/>
                    </a:solidFill>
                    <a:latin typeface="Arial" charset="0"/>
                    <a:ea typeface="ＭＳ Ｐゴシック" charset="0"/>
                  </a:defRPr>
                </a:lvl6pPr>
                <a:lvl7pPr defTabSz="863600" eaLnBrk="0" fontAlgn="base" hangingPunct="0">
                  <a:spcBef>
                    <a:spcPct val="0"/>
                  </a:spcBef>
                  <a:spcAft>
                    <a:spcPct val="0"/>
                  </a:spcAft>
                  <a:defRPr sz="2400">
                    <a:solidFill>
                      <a:schemeClr val="tx1"/>
                    </a:solidFill>
                    <a:latin typeface="Arial" charset="0"/>
                    <a:ea typeface="ＭＳ Ｐゴシック" charset="0"/>
                  </a:defRPr>
                </a:lvl7pPr>
                <a:lvl8pPr defTabSz="863600" eaLnBrk="0" fontAlgn="base" hangingPunct="0">
                  <a:spcBef>
                    <a:spcPct val="0"/>
                  </a:spcBef>
                  <a:spcAft>
                    <a:spcPct val="0"/>
                  </a:spcAft>
                  <a:defRPr sz="2400">
                    <a:solidFill>
                      <a:schemeClr val="tx1"/>
                    </a:solidFill>
                    <a:latin typeface="Arial" charset="0"/>
                    <a:ea typeface="ＭＳ Ｐゴシック" charset="0"/>
                  </a:defRPr>
                </a:lvl8pPr>
                <a:lvl9pPr defTabSz="863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400" b="1" smtClean="0"/>
                  <a:t>strips</a:t>
                </a:r>
              </a:p>
            </p:txBody>
          </p:sp>
          <p:sp>
            <p:nvSpPr>
              <p:cNvPr id="28707" name="Line 35"/>
              <p:cNvSpPr>
                <a:spLocks noChangeShapeType="1"/>
              </p:cNvSpPr>
              <p:nvPr/>
            </p:nvSpPr>
            <p:spPr bwMode="auto">
              <a:xfrm flipH="1">
                <a:off x="5976938" y="610385"/>
                <a:ext cx="1330325" cy="2083603"/>
              </a:xfrm>
              <a:prstGeom prst="line">
                <a:avLst/>
              </a:prstGeom>
              <a:noFill/>
              <a:ln w="25400">
                <a:solidFill>
                  <a:srgbClr val="00FF00"/>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p>
            </p:txBody>
          </p:sp>
          <p:sp>
            <p:nvSpPr>
              <p:cNvPr id="28708" name="Freeform 36"/>
              <p:cNvSpPr>
                <a:spLocks/>
              </p:cNvSpPr>
              <p:nvPr/>
            </p:nvSpPr>
            <p:spPr bwMode="auto">
              <a:xfrm>
                <a:off x="6961188" y="957917"/>
                <a:ext cx="192087" cy="1404408"/>
              </a:xfrm>
              <a:custGeom>
                <a:avLst/>
                <a:gdLst>
                  <a:gd name="T0" fmla="*/ 133 w 160"/>
                  <a:gd name="T1" fmla="*/ 0 h 1165"/>
                  <a:gd name="T2" fmla="*/ 160 w 160"/>
                  <a:gd name="T3" fmla="*/ 75 h 1165"/>
                  <a:gd name="T4" fmla="*/ 123 w 160"/>
                  <a:gd name="T5" fmla="*/ 347 h 1165"/>
                  <a:gd name="T6" fmla="*/ 128 w 160"/>
                  <a:gd name="T7" fmla="*/ 432 h 1165"/>
                  <a:gd name="T8" fmla="*/ 144 w 160"/>
                  <a:gd name="T9" fmla="*/ 448 h 1165"/>
                  <a:gd name="T10" fmla="*/ 112 w 160"/>
                  <a:gd name="T11" fmla="*/ 731 h 1165"/>
                  <a:gd name="T12" fmla="*/ 139 w 160"/>
                  <a:gd name="T13" fmla="*/ 838 h 1165"/>
                  <a:gd name="T14" fmla="*/ 101 w 160"/>
                  <a:gd name="T15" fmla="*/ 992 h 1165"/>
                  <a:gd name="T16" fmla="*/ 37 w 160"/>
                  <a:gd name="T17" fmla="*/ 1072 h 1165"/>
                  <a:gd name="T18" fmla="*/ 0 w 160"/>
                  <a:gd name="T19" fmla="*/ 1136 h 1165"/>
                  <a:gd name="T20" fmla="*/ 48 w 160"/>
                  <a:gd name="T21" fmla="*/ 1147 h 1165"/>
                  <a:gd name="T22" fmla="*/ 53 w 160"/>
                  <a:gd name="T23" fmla="*/ 1163 h 1165"/>
                  <a:gd name="T24" fmla="*/ 48 w 160"/>
                  <a:gd name="T25" fmla="*/ 1158 h 1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1165">
                    <a:moveTo>
                      <a:pt x="133" y="0"/>
                    </a:moveTo>
                    <a:cubicBezTo>
                      <a:pt x="138" y="28"/>
                      <a:pt x="143" y="50"/>
                      <a:pt x="160" y="75"/>
                    </a:cubicBezTo>
                    <a:cubicBezTo>
                      <a:pt x="148" y="211"/>
                      <a:pt x="147" y="243"/>
                      <a:pt x="123" y="347"/>
                    </a:cubicBezTo>
                    <a:cubicBezTo>
                      <a:pt x="124" y="375"/>
                      <a:pt x="122" y="404"/>
                      <a:pt x="128" y="432"/>
                    </a:cubicBezTo>
                    <a:cubicBezTo>
                      <a:pt x="129" y="439"/>
                      <a:pt x="143" y="440"/>
                      <a:pt x="144" y="448"/>
                    </a:cubicBezTo>
                    <a:cubicBezTo>
                      <a:pt x="149" y="561"/>
                      <a:pt x="159" y="640"/>
                      <a:pt x="112" y="731"/>
                    </a:cubicBezTo>
                    <a:cubicBezTo>
                      <a:pt x="116" y="787"/>
                      <a:pt x="122" y="792"/>
                      <a:pt x="139" y="838"/>
                    </a:cubicBezTo>
                    <a:cubicBezTo>
                      <a:pt x="129" y="894"/>
                      <a:pt x="134" y="943"/>
                      <a:pt x="101" y="992"/>
                    </a:cubicBezTo>
                    <a:cubicBezTo>
                      <a:pt x="114" y="1041"/>
                      <a:pt x="68" y="1044"/>
                      <a:pt x="37" y="1072"/>
                    </a:cubicBezTo>
                    <a:cubicBezTo>
                      <a:pt x="18" y="1088"/>
                      <a:pt x="7" y="1112"/>
                      <a:pt x="0" y="1136"/>
                    </a:cubicBezTo>
                    <a:cubicBezTo>
                      <a:pt x="15" y="1141"/>
                      <a:pt x="33" y="1138"/>
                      <a:pt x="48" y="1147"/>
                    </a:cubicBezTo>
                    <a:cubicBezTo>
                      <a:pt x="52" y="1149"/>
                      <a:pt x="53" y="1157"/>
                      <a:pt x="53" y="1163"/>
                    </a:cubicBezTo>
                    <a:cubicBezTo>
                      <a:pt x="53" y="1165"/>
                      <a:pt x="49" y="1159"/>
                      <a:pt x="48" y="115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09" name="Freeform 37"/>
              <p:cNvSpPr>
                <a:spLocks/>
              </p:cNvSpPr>
              <p:nvPr/>
            </p:nvSpPr>
            <p:spPr bwMode="auto">
              <a:xfrm>
                <a:off x="7081838" y="2102073"/>
                <a:ext cx="53975" cy="250731"/>
              </a:xfrm>
              <a:custGeom>
                <a:avLst/>
                <a:gdLst>
                  <a:gd name="T0" fmla="*/ 27 w 44"/>
                  <a:gd name="T1" fmla="*/ 0 h 208"/>
                  <a:gd name="T2" fmla="*/ 32 w 44"/>
                  <a:gd name="T3" fmla="*/ 59 h 208"/>
                  <a:gd name="T4" fmla="*/ 0 w 44"/>
                  <a:gd name="T5" fmla="*/ 208 h 208"/>
                </a:gdLst>
                <a:ahLst/>
                <a:cxnLst>
                  <a:cxn ang="0">
                    <a:pos x="T0" y="T1"/>
                  </a:cxn>
                  <a:cxn ang="0">
                    <a:pos x="T2" y="T3"/>
                  </a:cxn>
                  <a:cxn ang="0">
                    <a:pos x="T4" y="T5"/>
                  </a:cxn>
                </a:cxnLst>
                <a:rect l="0" t="0" r="r" b="b"/>
                <a:pathLst>
                  <a:path w="44" h="208">
                    <a:moveTo>
                      <a:pt x="27" y="0"/>
                    </a:moveTo>
                    <a:cubicBezTo>
                      <a:pt x="44" y="25"/>
                      <a:pt x="42" y="14"/>
                      <a:pt x="32" y="59"/>
                    </a:cubicBezTo>
                    <a:cubicBezTo>
                      <a:pt x="20" y="110"/>
                      <a:pt x="0" y="155"/>
                      <a:pt x="0" y="20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10" name="AutoShape 38"/>
              <p:cNvSpPr>
                <a:spLocks noChangeArrowheads="1"/>
              </p:cNvSpPr>
              <p:nvPr/>
            </p:nvSpPr>
            <p:spPr bwMode="auto">
              <a:xfrm>
                <a:off x="7075488" y="899201"/>
                <a:ext cx="58737" cy="57128"/>
              </a:xfrm>
              <a:prstGeom prst="star5">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11" name="AutoShape 39"/>
              <p:cNvSpPr>
                <a:spLocks noChangeArrowheads="1"/>
              </p:cNvSpPr>
              <p:nvPr/>
            </p:nvSpPr>
            <p:spPr bwMode="auto">
              <a:xfrm>
                <a:off x="7018338" y="1015045"/>
                <a:ext cx="57150" cy="57128"/>
              </a:xfrm>
              <a:prstGeom prst="star5">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12" name="AutoShape 40"/>
              <p:cNvSpPr>
                <a:spLocks noChangeArrowheads="1"/>
              </p:cNvSpPr>
              <p:nvPr/>
            </p:nvSpPr>
            <p:spPr bwMode="auto">
              <a:xfrm>
                <a:off x="6961188" y="1130889"/>
                <a:ext cx="57150" cy="57128"/>
              </a:xfrm>
              <a:prstGeom prst="star5">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13" name="AutoShape 41"/>
              <p:cNvSpPr>
                <a:spLocks noChangeArrowheads="1"/>
              </p:cNvSpPr>
              <p:nvPr/>
            </p:nvSpPr>
            <p:spPr bwMode="auto">
              <a:xfrm>
                <a:off x="6845300" y="1246733"/>
                <a:ext cx="57150" cy="57128"/>
              </a:xfrm>
              <a:prstGeom prst="star5">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14" name="AutoShape 42"/>
              <p:cNvSpPr>
                <a:spLocks noChangeArrowheads="1"/>
              </p:cNvSpPr>
              <p:nvPr/>
            </p:nvSpPr>
            <p:spPr bwMode="auto">
              <a:xfrm>
                <a:off x="6729413" y="1421292"/>
                <a:ext cx="57150" cy="55541"/>
              </a:xfrm>
              <a:prstGeom prst="star5">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15" name="AutoShape 43"/>
              <p:cNvSpPr>
                <a:spLocks noChangeArrowheads="1"/>
              </p:cNvSpPr>
              <p:nvPr/>
            </p:nvSpPr>
            <p:spPr bwMode="auto">
              <a:xfrm>
                <a:off x="6613525" y="1594264"/>
                <a:ext cx="57150" cy="57128"/>
              </a:xfrm>
              <a:prstGeom prst="star5">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16" name="AutoShape 44"/>
              <p:cNvSpPr>
                <a:spLocks noChangeArrowheads="1"/>
              </p:cNvSpPr>
              <p:nvPr/>
            </p:nvSpPr>
            <p:spPr bwMode="auto">
              <a:xfrm>
                <a:off x="6503988" y="1802149"/>
                <a:ext cx="58737" cy="57128"/>
              </a:xfrm>
              <a:prstGeom prst="star5">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17" name="Freeform 45"/>
              <p:cNvSpPr>
                <a:spLocks/>
              </p:cNvSpPr>
              <p:nvPr/>
            </p:nvSpPr>
            <p:spPr bwMode="auto">
              <a:xfrm>
                <a:off x="6945313" y="1054717"/>
                <a:ext cx="123825" cy="1304434"/>
              </a:xfrm>
              <a:custGeom>
                <a:avLst/>
                <a:gdLst>
                  <a:gd name="T0" fmla="*/ 74 w 103"/>
                  <a:gd name="T1" fmla="*/ 0 h 1083"/>
                  <a:gd name="T2" fmla="*/ 88 w 103"/>
                  <a:gd name="T3" fmla="*/ 24 h 1083"/>
                  <a:gd name="T4" fmla="*/ 85 w 103"/>
                  <a:gd name="T5" fmla="*/ 112 h 1083"/>
                  <a:gd name="T6" fmla="*/ 80 w 103"/>
                  <a:gd name="T7" fmla="*/ 219 h 1083"/>
                  <a:gd name="T8" fmla="*/ 66 w 103"/>
                  <a:gd name="T9" fmla="*/ 248 h 1083"/>
                  <a:gd name="T10" fmla="*/ 69 w 103"/>
                  <a:gd name="T11" fmla="*/ 283 h 1083"/>
                  <a:gd name="T12" fmla="*/ 56 w 103"/>
                  <a:gd name="T13" fmla="*/ 504 h 1083"/>
                  <a:gd name="T14" fmla="*/ 72 w 103"/>
                  <a:gd name="T15" fmla="*/ 600 h 1083"/>
                  <a:gd name="T16" fmla="*/ 64 w 103"/>
                  <a:gd name="T17" fmla="*/ 680 h 1083"/>
                  <a:gd name="T18" fmla="*/ 50 w 103"/>
                  <a:gd name="T19" fmla="*/ 701 h 1083"/>
                  <a:gd name="T20" fmla="*/ 0 w 103"/>
                  <a:gd name="T21" fmla="*/ 811 h 1083"/>
                  <a:gd name="T22" fmla="*/ 16 w 103"/>
                  <a:gd name="T23" fmla="*/ 840 h 1083"/>
                  <a:gd name="T24" fmla="*/ 24 w 103"/>
                  <a:gd name="T25" fmla="*/ 880 h 1083"/>
                  <a:gd name="T26" fmla="*/ 13 w 103"/>
                  <a:gd name="T27" fmla="*/ 915 h 1083"/>
                  <a:gd name="T28" fmla="*/ 16 w 103"/>
                  <a:gd name="T29" fmla="*/ 965 h 1083"/>
                  <a:gd name="T30" fmla="*/ 26 w 103"/>
                  <a:gd name="T31" fmla="*/ 1051 h 1083"/>
                  <a:gd name="T32" fmla="*/ 48 w 103"/>
                  <a:gd name="T33" fmla="*/ 1083 h 1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 h="1083">
                    <a:moveTo>
                      <a:pt x="74" y="0"/>
                    </a:moveTo>
                    <a:cubicBezTo>
                      <a:pt x="81" y="19"/>
                      <a:pt x="75" y="11"/>
                      <a:pt x="88" y="24"/>
                    </a:cubicBezTo>
                    <a:cubicBezTo>
                      <a:pt x="99" y="54"/>
                      <a:pt x="103" y="82"/>
                      <a:pt x="85" y="112"/>
                    </a:cubicBezTo>
                    <a:cubicBezTo>
                      <a:pt x="72" y="157"/>
                      <a:pt x="89" y="91"/>
                      <a:pt x="80" y="219"/>
                    </a:cubicBezTo>
                    <a:cubicBezTo>
                      <a:pt x="79" y="226"/>
                      <a:pt x="68" y="240"/>
                      <a:pt x="66" y="248"/>
                    </a:cubicBezTo>
                    <a:cubicBezTo>
                      <a:pt x="70" y="267"/>
                      <a:pt x="75" y="262"/>
                      <a:pt x="69" y="283"/>
                    </a:cubicBezTo>
                    <a:cubicBezTo>
                      <a:pt x="71" y="360"/>
                      <a:pt x="79" y="429"/>
                      <a:pt x="56" y="504"/>
                    </a:cubicBezTo>
                    <a:cubicBezTo>
                      <a:pt x="65" y="597"/>
                      <a:pt x="56" y="558"/>
                      <a:pt x="72" y="600"/>
                    </a:cubicBezTo>
                    <a:cubicBezTo>
                      <a:pt x="68" y="626"/>
                      <a:pt x="69" y="653"/>
                      <a:pt x="64" y="680"/>
                    </a:cubicBezTo>
                    <a:cubicBezTo>
                      <a:pt x="62" y="688"/>
                      <a:pt x="53" y="693"/>
                      <a:pt x="50" y="701"/>
                    </a:cubicBezTo>
                    <a:cubicBezTo>
                      <a:pt x="32" y="736"/>
                      <a:pt x="15" y="774"/>
                      <a:pt x="0" y="811"/>
                    </a:cubicBezTo>
                    <a:cubicBezTo>
                      <a:pt x="4" y="827"/>
                      <a:pt x="4" y="830"/>
                      <a:pt x="16" y="840"/>
                    </a:cubicBezTo>
                    <a:cubicBezTo>
                      <a:pt x="19" y="854"/>
                      <a:pt x="21" y="863"/>
                      <a:pt x="24" y="880"/>
                    </a:cubicBezTo>
                    <a:cubicBezTo>
                      <a:pt x="21" y="893"/>
                      <a:pt x="18" y="902"/>
                      <a:pt x="13" y="915"/>
                    </a:cubicBezTo>
                    <a:cubicBezTo>
                      <a:pt x="13" y="922"/>
                      <a:pt x="5" y="1002"/>
                      <a:pt x="16" y="965"/>
                    </a:cubicBezTo>
                    <a:cubicBezTo>
                      <a:pt x="17" y="1025"/>
                      <a:pt x="15" y="1012"/>
                      <a:pt x="26" y="1051"/>
                    </a:cubicBezTo>
                    <a:cubicBezTo>
                      <a:pt x="29" y="1063"/>
                      <a:pt x="48" y="1083"/>
                      <a:pt x="48" y="108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18" name="Freeform 46"/>
              <p:cNvSpPr>
                <a:spLocks/>
              </p:cNvSpPr>
              <p:nvPr/>
            </p:nvSpPr>
            <p:spPr bwMode="auto">
              <a:xfrm>
                <a:off x="6850063" y="2092552"/>
                <a:ext cx="136525" cy="312620"/>
              </a:xfrm>
              <a:custGeom>
                <a:avLst/>
                <a:gdLst>
                  <a:gd name="T0" fmla="*/ 112 w 112"/>
                  <a:gd name="T1" fmla="*/ 0 h 259"/>
                  <a:gd name="T2" fmla="*/ 96 w 112"/>
                  <a:gd name="T3" fmla="*/ 24 h 259"/>
                  <a:gd name="T4" fmla="*/ 80 w 112"/>
                  <a:gd name="T5" fmla="*/ 54 h 259"/>
                  <a:gd name="T6" fmla="*/ 70 w 112"/>
                  <a:gd name="T7" fmla="*/ 115 h 259"/>
                  <a:gd name="T8" fmla="*/ 30 w 112"/>
                  <a:gd name="T9" fmla="*/ 192 h 259"/>
                  <a:gd name="T10" fmla="*/ 11 w 112"/>
                  <a:gd name="T11" fmla="*/ 211 h 259"/>
                  <a:gd name="T12" fmla="*/ 0 w 112"/>
                  <a:gd name="T13" fmla="*/ 259 h 259"/>
                </a:gdLst>
                <a:ahLst/>
                <a:cxnLst>
                  <a:cxn ang="0">
                    <a:pos x="T0" y="T1"/>
                  </a:cxn>
                  <a:cxn ang="0">
                    <a:pos x="T2" y="T3"/>
                  </a:cxn>
                  <a:cxn ang="0">
                    <a:pos x="T4" y="T5"/>
                  </a:cxn>
                  <a:cxn ang="0">
                    <a:pos x="T6" y="T7"/>
                  </a:cxn>
                  <a:cxn ang="0">
                    <a:pos x="T8" y="T9"/>
                  </a:cxn>
                  <a:cxn ang="0">
                    <a:pos x="T10" y="T11"/>
                  </a:cxn>
                  <a:cxn ang="0">
                    <a:pos x="T12" y="T13"/>
                  </a:cxn>
                </a:cxnLst>
                <a:rect l="0" t="0" r="r" b="b"/>
                <a:pathLst>
                  <a:path w="112" h="259">
                    <a:moveTo>
                      <a:pt x="112" y="0"/>
                    </a:moveTo>
                    <a:cubicBezTo>
                      <a:pt x="109" y="10"/>
                      <a:pt x="102" y="15"/>
                      <a:pt x="96" y="24"/>
                    </a:cubicBezTo>
                    <a:cubicBezTo>
                      <a:pt x="93" y="34"/>
                      <a:pt x="85" y="43"/>
                      <a:pt x="80" y="54"/>
                    </a:cubicBezTo>
                    <a:cubicBezTo>
                      <a:pt x="75" y="74"/>
                      <a:pt x="73" y="94"/>
                      <a:pt x="70" y="115"/>
                    </a:cubicBezTo>
                    <a:cubicBezTo>
                      <a:pt x="68" y="142"/>
                      <a:pt x="64" y="183"/>
                      <a:pt x="30" y="192"/>
                    </a:cubicBezTo>
                    <a:cubicBezTo>
                      <a:pt x="21" y="198"/>
                      <a:pt x="14" y="200"/>
                      <a:pt x="11" y="211"/>
                    </a:cubicBezTo>
                    <a:cubicBezTo>
                      <a:pt x="8" y="227"/>
                      <a:pt x="0" y="243"/>
                      <a:pt x="0" y="259"/>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19" name="Freeform 47"/>
              <p:cNvSpPr>
                <a:spLocks/>
              </p:cNvSpPr>
              <p:nvPr/>
            </p:nvSpPr>
            <p:spPr bwMode="auto">
              <a:xfrm>
                <a:off x="6902450" y="2129051"/>
                <a:ext cx="68263" cy="265012"/>
              </a:xfrm>
              <a:custGeom>
                <a:avLst/>
                <a:gdLst>
                  <a:gd name="T0" fmla="*/ 56 w 56"/>
                  <a:gd name="T1" fmla="*/ 0 h 221"/>
                  <a:gd name="T2" fmla="*/ 48 w 56"/>
                  <a:gd name="T3" fmla="*/ 34 h 221"/>
                  <a:gd name="T4" fmla="*/ 37 w 56"/>
                  <a:gd name="T5" fmla="*/ 98 h 221"/>
                  <a:gd name="T6" fmla="*/ 0 w 56"/>
                  <a:gd name="T7" fmla="*/ 160 h 221"/>
                  <a:gd name="T8" fmla="*/ 19 w 56"/>
                  <a:gd name="T9" fmla="*/ 210 h 221"/>
                  <a:gd name="T10" fmla="*/ 13 w 56"/>
                  <a:gd name="T11" fmla="*/ 216 h 221"/>
                </a:gdLst>
                <a:ahLst/>
                <a:cxnLst>
                  <a:cxn ang="0">
                    <a:pos x="T0" y="T1"/>
                  </a:cxn>
                  <a:cxn ang="0">
                    <a:pos x="T2" y="T3"/>
                  </a:cxn>
                  <a:cxn ang="0">
                    <a:pos x="T4" y="T5"/>
                  </a:cxn>
                  <a:cxn ang="0">
                    <a:pos x="T6" y="T7"/>
                  </a:cxn>
                  <a:cxn ang="0">
                    <a:pos x="T8" y="T9"/>
                  </a:cxn>
                  <a:cxn ang="0">
                    <a:pos x="T10" y="T11"/>
                  </a:cxn>
                </a:cxnLst>
                <a:rect l="0" t="0" r="r" b="b"/>
                <a:pathLst>
                  <a:path w="56" h="221">
                    <a:moveTo>
                      <a:pt x="56" y="0"/>
                    </a:moveTo>
                    <a:cubicBezTo>
                      <a:pt x="51" y="11"/>
                      <a:pt x="51" y="22"/>
                      <a:pt x="48" y="34"/>
                    </a:cubicBezTo>
                    <a:cubicBezTo>
                      <a:pt x="46" y="49"/>
                      <a:pt x="47" y="80"/>
                      <a:pt x="37" y="98"/>
                    </a:cubicBezTo>
                    <a:cubicBezTo>
                      <a:pt x="24" y="120"/>
                      <a:pt x="8" y="136"/>
                      <a:pt x="0" y="160"/>
                    </a:cubicBezTo>
                    <a:cubicBezTo>
                      <a:pt x="21" y="175"/>
                      <a:pt x="16" y="178"/>
                      <a:pt x="19" y="210"/>
                    </a:cubicBezTo>
                    <a:cubicBezTo>
                      <a:pt x="12" y="218"/>
                      <a:pt x="13" y="221"/>
                      <a:pt x="13" y="216"/>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20" name="Freeform 48"/>
              <p:cNvSpPr>
                <a:spLocks/>
              </p:cNvSpPr>
              <p:nvPr/>
            </p:nvSpPr>
            <p:spPr bwMode="auto">
              <a:xfrm>
                <a:off x="6973888" y="2133811"/>
                <a:ext cx="53975" cy="260252"/>
              </a:xfrm>
              <a:custGeom>
                <a:avLst/>
                <a:gdLst>
                  <a:gd name="T0" fmla="*/ 0 w 45"/>
                  <a:gd name="T1" fmla="*/ 0 h 216"/>
                  <a:gd name="T2" fmla="*/ 32 w 45"/>
                  <a:gd name="T3" fmla="*/ 91 h 216"/>
                  <a:gd name="T4" fmla="*/ 40 w 45"/>
                  <a:gd name="T5" fmla="*/ 123 h 216"/>
                  <a:gd name="T6" fmla="*/ 34 w 45"/>
                  <a:gd name="T7" fmla="*/ 168 h 216"/>
                  <a:gd name="T8" fmla="*/ 37 w 45"/>
                  <a:gd name="T9" fmla="*/ 213 h 216"/>
                </a:gdLst>
                <a:ahLst/>
                <a:cxnLst>
                  <a:cxn ang="0">
                    <a:pos x="T0" y="T1"/>
                  </a:cxn>
                  <a:cxn ang="0">
                    <a:pos x="T2" y="T3"/>
                  </a:cxn>
                  <a:cxn ang="0">
                    <a:pos x="T4" y="T5"/>
                  </a:cxn>
                  <a:cxn ang="0">
                    <a:pos x="T6" y="T7"/>
                  </a:cxn>
                  <a:cxn ang="0">
                    <a:pos x="T8" y="T9"/>
                  </a:cxn>
                </a:cxnLst>
                <a:rect l="0" t="0" r="r" b="b"/>
                <a:pathLst>
                  <a:path w="45" h="216">
                    <a:moveTo>
                      <a:pt x="0" y="0"/>
                    </a:moveTo>
                    <a:cubicBezTo>
                      <a:pt x="6" y="32"/>
                      <a:pt x="19" y="60"/>
                      <a:pt x="32" y="91"/>
                    </a:cubicBezTo>
                    <a:cubicBezTo>
                      <a:pt x="37" y="117"/>
                      <a:pt x="34" y="107"/>
                      <a:pt x="40" y="123"/>
                    </a:cubicBezTo>
                    <a:cubicBezTo>
                      <a:pt x="41" y="142"/>
                      <a:pt x="45" y="152"/>
                      <a:pt x="34" y="168"/>
                    </a:cubicBezTo>
                    <a:cubicBezTo>
                      <a:pt x="35" y="176"/>
                      <a:pt x="33" y="216"/>
                      <a:pt x="37" y="21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grpSp>
            <p:nvGrpSpPr>
              <p:cNvPr id="34869" name="Group 49"/>
              <p:cNvGrpSpPr>
                <a:grpSpLocks/>
              </p:cNvGrpSpPr>
              <p:nvPr/>
            </p:nvGrpSpPr>
            <p:grpSpPr bwMode="auto">
              <a:xfrm>
                <a:off x="6729413" y="2057400"/>
                <a:ext cx="201612" cy="327025"/>
                <a:chOff x="4108" y="1264"/>
                <a:chExt cx="167" cy="176"/>
              </a:xfrm>
            </p:grpSpPr>
            <p:sp>
              <p:nvSpPr>
                <p:cNvPr id="28722" name="Freeform 50"/>
                <p:cNvSpPr>
                  <a:spLocks/>
                </p:cNvSpPr>
                <p:nvPr/>
              </p:nvSpPr>
              <p:spPr bwMode="auto">
                <a:xfrm>
                  <a:off x="4179" y="1264"/>
                  <a:ext cx="64" cy="163"/>
                </a:xfrm>
                <a:custGeom>
                  <a:avLst/>
                  <a:gdLst>
                    <a:gd name="T0" fmla="*/ 0 w 64"/>
                    <a:gd name="T1" fmla="*/ 0 h 163"/>
                    <a:gd name="T2" fmla="*/ 32 w 64"/>
                    <a:gd name="T3" fmla="*/ 64 h 163"/>
                    <a:gd name="T4" fmla="*/ 42 w 64"/>
                    <a:gd name="T5" fmla="*/ 77 h 163"/>
                    <a:gd name="T6" fmla="*/ 50 w 64"/>
                    <a:gd name="T7" fmla="*/ 112 h 163"/>
                    <a:gd name="T8" fmla="*/ 64 w 64"/>
                    <a:gd name="T9" fmla="*/ 163 h 163"/>
                  </a:gdLst>
                  <a:ahLst/>
                  <a:cxnLst>
                    <a:cxn ang="0">
                      <a:pos x="T0" y="T1"/>
                    </a:cxn>
                    <a:cxn ang="0">
                      <a:pos x="T2" y="T3"/>
                    </a:cxn>
                    <a:cxn ang="0">
                      <a:pos x="T4" y="T5"/>
                    </a:cxn>
                    <a:cxn ang="0">
                      <a:pos x="T6" y="T7"/>
                    </a:cxn>
                    <a:cxn ang="0">
                      <a:pos x="T8" y="T9"/>
                    </a:cxn>
                  </a:cxnLst>
                  <a:rect l="0" t="0" r="r" b="b"/>
                  <a:pathLst>
                    <a:path w="64" h="163">
                      <a:moveTo>
                        <a:pt x="0" y="0"/>
                      </a:moveTo>
                      <a:cubicBezTo>
                        <a:pt x="11" y="18"/>
                        <a:pt x="13" y="52"/>
                        <a:pt x="32" y="64"/>
                      </a:cubicBezTo>
                      <a:cubicBezTo>
                        <a:pt x="36" y="82"/>
                        <a:pt x="29" y="62"/>
                        <a:pt x="42" y="77"/>
                      </a:cubicBezTo>
                      <a:cubicBezTo>
                        <a:pt x="48" y="85"/>
                        <a:pt x="47" y="102"/>
                        <a:pt x="50" y="112"/>
                      </a:cubicBezTo>
                      <a:cubicBezTo>
                        <a:pt x="53" y="130"/>
                        <a:pt x="64" y="143"/>
                        <a:pt x="64" y="16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23" name="Freeform 51"/>
                <p:cNvSpPr>
                  <a:spLocks/>
                </p:cNvSpPr>
                <p:nvPr/>
              </p:nvSpPr>
              <p:spPr bwMode="auto">
                <a:xfrm>
                  <a:off x="4149" y="1272"/>
                  <a:ext cx="41" cy="157"/>
                </a:xfrm>
                <a:custGeom>
                  <a:avLst/>
                  <a:gdLst>
                    <a:gd name="T0" fmla="*/ 35 w 41"/>
                    <a:gd name="T1" fmla="*/ 0 h 157"/>
                    <a:gd name="T2" fmla="*/ 16 w 41"/>
                    <a:gd name="T3" fmla="*/ 96 h 157"/>
                    <a:gd name="T4" fmla="*/ 14 w 41"/>
                    <a:gd name="T5" fmla="*/ 139 h 157"/>
                    <a:gd name="T6" fmla="*/ 6 w 41"/>
                    <a:gd name="T7" fmla="*/ 141 h 157"/>
                    <a:gd name="T8" fmla="*/ 0 w 41"/>
                    <a:gd name="T9" fmla="*/ 157 h 157"/>
                  </a:gdLst>
                  <a:ahLst/>
                  <a:cxnLst>
                    <a:cxn ang="0">
                      <a:pos x="T0" y="T1"/>
                    </a:cxn>
                    <a:cxn ang="0">
                      <a:pos x="T2" y="T3"/>
                    </a:cxn>
                    <a:cxn ang="0">
                      <a:pos x="T4" y="T5"/>
                    </a:cxn>
                    <a:cxn ang="0">
                      <a:pos x="T6" y="T7"/>
                    </a:cxn>
                    <a:cxn ang="0">
                      <a:pos x="T8" y="T9"/>
                    </a:cxn>
                  </a:cxnLst>
                  <a:rect l="0" t="0" r="r" b="b"/>
                  <a:pathLst>
                    <a:path w="41" h="157">
                      <a:moveTo>
                        <a:pt x="35" y="0"/>
                      </a:moveTo>
                      <a:cubicBezTo>
                        <a:pt x="33" y="26"/>
                        <a:pt x="41" y="74"/>
                        <a:pt x="16" y="96"/>
                      </a:cubicBezTo>
                      <a:cubicBezTo>
                        <a:pt x="15" y="110"/>
                        <a:pt x="17" y="124"/>
                        <a:pt x="14" y="139"/>
                      </a:cubicBezTo>
                      <a:cubicBezTo>
                        <a:pt x="13" y="141"/>
                        <a:pt x="7" y="138"/>
                        <a:pt x="6" y="141"/>
                      </a:cubicBezTo>
                      <a:cubicBezTo>
                        <a:pt x="2" y="145"/>
                        <a:pt x="0" y="157"/>
                        <a:pt x="0" y="157"/>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24" name="Freeform 52"/>
                <p:cNvSpPr>
                  <a:spLocks/>
                </p:cNvSpPr>
                <p:nvPr/>
              </p:nvSpPr>
              <p:spPr bwMode="auto">
                <a:xfrm>
                  <a:off x="4192" y="1323"/>
                  <a:ext cx="11" cy="85"/>
                </a:xfrm>
                <a:custGeom>
                  <a:avLst/>
                  <a:gdLst>
                    <a:gd name="T0" fmla="*/ 11 w 11"/>
                    <a:gd name="T1" fmla="*/ 0 h 85"/>
                    <a:gd name="T2" fmla="*/ 8 w 11"/>
                    <a:gd name="T3" fmla="*/ 53 h 85"/>
                    <a:gd name="T4" fmla="*/ 0 w 11"/>
                    <a:gd name="T5" fmla="*/ 85 h 85"/>
                  </a:gdLst>
                  <a:ahLst/>
                  <a:cxnLst>
                    <a:cxn ang="0">
                      <a:pos x="T0" y="T1"/>
                    </a:cxn>
                    <a:cxn ang="0">
                      <a:pos x="T2" y="T3"/>
                    </a:cxn>
                    <a:cxn ang="0">
                      <a:pos x="T4" y="T5"/>
                    </a:cxn>
                  </a:cxnLst>
                  <a:rect l="0" t="0" r="r" b="b"/>
                  <a:pathLst>
                    <a:path w="11" h="85">
                      <a:moveTo>
                        <a:pt x="11" y="0"/>
                      </a:moveTo>
                      <a:cubicBezTo>
                        <a:pt x="10" y="17"/>
                        <a:pt x="9" y="35"/>
                        <a:pt x="8" y="53"/>
                      </a:cubicBezTo>
                      <a:cubicBezTo>
                        <a:pt x="6" y="63"/>
                        <a:pt x="0" y="85"/>
                        <a:pt x="0" y="85"/>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4" name="Freeform 53"/>
                <p:cNvSpPr>
                  <a:spLocks/>
                </p:cNvSpPr>
                <p:nvPr/>
              </p:nvSpPr>
              <p:spPr bwMode="auto">
                <a:xfrm>
                  <a:off x="4200" y="1376"/>
                  <a:ext cx="36" cy="64"/>
                </a:xfrm>
                <a:custGeom>
                  <a:avLst/>
                  <a:gdLst>
                    <a:gd name="T0" fmla="*/ 0 w 35"/>
                    <a:gd name="T1" fmla="*/ 0 h 64"/>
                    <a:gd name="T2" fmla="*/ 35 w 35"/>
                    <a:gd name="T3" fmla="*/ 64 h 64"/>
                  </a:gdLst>
                  <a:ahLst/>
                  <a:cxnLst>
                    <a:cxn ang="0">
                      <a:pos x="T0" y="T1"/>
                    </a:cxn>
                    <a:cxn ang="0">
                      <a:pos x="T2" y="T3"/>
                    </a:cxn>
                  </a:cxnLst>
                  <a:rect l="0" t="0" r="r" b="b"/>
                  <a:pathLst>
                    <a:path w="35" h="64">
                      <a:moveTo>
                        <a:pt x="0" y="0"/>
                      </a:moveTo>
                      <a:cubicBezTo>
                        <a:pt x="11" y="18"/>
                        <a:pt x="35" y="44"/>
                        <a:pt x="35" y="6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5" name="Freeform 54"/>
                <p:cNvSpPr>
                  <a:spLocks/>
                </p:cNvSpPr>
                <p:nvPr/>
              </p:nvSpPr>
              <p:spPr bwMode="auto">
                <a:xfrm>
                  <a:off x="4187" y="1408"/>
                  <a:ext cx="11" cy="26"/>
                </a:xfrm>
                <a:custGeom>
                  <a:avLst/>
                  <a:gdLst>
                    <a:gd name="T0" fmla="*/ 2 w 10"/>
                    <a:gd name="T1" fmla="*/ 0 h 27"/>
                    <a:gd name="T2" fmla="*/ 10 w 10"/>
                    <a:gd name="T3" fmla="*/ 27 h 27"/>
                  </a:gdLst>
                  <a:ahLst/>
                  <a:cxnLst>
                    <a:cxn ang="0">
                      <a:pos x="T0" y="T1"/>
                    </a:cxn>
                    <a:cxn ang="0">
                      <a:pos x="T2" y="T3"/>
                    </a:cxn>
                  </a:cxnLst>
                  <a:rect l="0" t="0" r="r" b="b"/>
                  <a:pathLst>
                    <a:path w="10" h="27">
                      <a:moveTo>
                        <a:pt x="2" y="0"/>
                      </a:moveTo>
                      <a:cubicBezTo>
                        <a:pt x="3" y="9"/>
                        <a:pt x="0" y="27"/>
                        <a:pt x="10" y="27"/>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6" name="Freeform 55"/>
                <p:cNvSpPr>
                  <a:spLocks/>
                </p:cNvSpPr>
                <p:nvPr/>
              </p:nvSpPr>
              <p:spPr bwMode="auto">
                <a:xfrm>
                  <a:off x="4239" y="1392"/>
                  <a:ext cx="36" cy="35"/>
                </a:xfrm>
                <a:custGeom>
                  <a:avLst/>
                  <a:gdLst>
                    <a:gd name="T0" fmla="*/ 0 w 35"/>
                    <a:gd name="T1" fmla="*/ 0 h 35"/>
                    <a:gd name="T2" fmla="*/ 13 w 35"/>
                    <a:gd name="T3" fmla="*/ 21 h 35"/>
                    <a:gd name="T4" fmla="*/ 29 w 35"/>
                    <a:gd name="T5" fmla="*/ 27 h 35"/>
                    <a:gd name="T6" fmla="*/ 35 w 35"/>
                    <a:gd name="T7" fmla="*/ 35 h 35"/>
                  </a:gdLst>
                  <a:ahLst/>
                  <a:cxnLst>
                    <a:cxn ang="0">
                      <a:pos x="T0" y="T1"/>
                    </a:cxn>
                    <a:cxn ang="0">
                      <a:pos x="T2" y="T3"/>
                    </a:cxn>
                    <a:cxn ang="0">
                      <a:pos x="T4" y="T5"/>
                    </a:cxn>
                    <a:cxn ang="0">
                      <a:pos x="T6" y="T7"/>
                    </a:cxn>
                  </a:cxnLst>
                  <a:rect l="0" t="0" r="r" b="b"/>
                  <a:pathLst>
                    <a:path w="35" h="35">
                      <a:moveTo>
                        <a:pt x="0" y="0"/>
                      </a:moveTo>
                      <a:cubicBezTo>
                        <a:pt x="4" y="6"/>
                        <a:pt x="6" y="16"/>
                        <a:pt x="13" y="21"/>
                      </a:cubicBezTo>
                      <a:cubicBezTo>
                        <a:pt x="17" y="24"/>
                        <a:pt x="29" y="27"/>
                        <a:pt x="29" y="27"/>
                      </a:cubicBezTo>
                      <a:cubicBezTo>
                        <a:pt x="32" y="35"/>
                        <a:pt x="29" y="35"/>
                        <a:pt x="35" y="35"/>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7" name="Freeform 56"/>
                <p:cNvSpPr>
                  <a:spLocks/>
                </p:cNvSpPr>
                <p:nvPr/>
              </p:nvSpPr>
              <p:spPr bwMode="auto">
                <a:xfrm>
                  <a:off x="4108" y="1411"/>
                  <a:ext cx="41" cy="23"/>
                </a:xfrm>
                <a:custGeom>
                  <a:avLst/>
                  <a:gdLst>
                    <a:gd name="T0" fmla="*/ 41 w 41"/>
                    <a:gd name="T1" fmla="*/ 0 h 23"/>
                    <a:gd name="T2" fmla="*/ 23 w 41"/>
                    <a:gd name="T3" fmla="*/ 8 h 23"/>
                    <a:gd name="T4" fmla="*/ 12 w 41"/>
                    <a:gd name="T5" fmla="*/ 18 h 23"/>
                  </a:gdLst>
                  <a:ahLst/>
                  <a:cxnLst>
                    <a:cxn ang="0">
                      <a:pos x="T0" y="T1"/>
                    </a:cxn>
                    <a:cxn ang="0">
                      <a:pos x="T2" y="T3"/>
                    </a:cxn>
                    <a:cxn ang="0">
                      <a:pos x="T4" y="T5"/>
                    </a:cxn>
                  </a:cxnLst>
                  <a:rect l="0" t="0" r="r" b="b"/>
                  <a:pathLst>
                    <a:path w="41" h="23">
                      <a:moveTo>
                        <a:pt x="41" y="0"/>
                      </a:moveTo>
                      <a:cubicBezTo>
                        <a:pt x="35" y="3"/>
                        <a:pt x="28" y="4"/>
                        <a:pt x="23" y="8"/>
                      </a:cubicBezTo>
                      <a:cubicBezTo>
                        <a:pt x="0" y="23"/>
                        <a:pt x="28" y="11"/>
                        <a:pt x="12" y="1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29" name="Freeform 57"/>
                <p:cNvSpPr>
                  <a:spLocks/>
                </p:cNvSpPr>
                <p:nvPr/>
              </p:nvSpPr>
              <p:spPr bwMode="auto">
                <a:xfrm>
                  <a:off x="4163" y="1411"/>
                  <a:ext cx="9" cy="29"/>
                </a:xfrm>
                <a:custGeom>
                  <a:avLst/>
                  <a:gdLst>
                    <a:gd name="T0" fmla="*/ 0 w 10"/>
                    <a:gd name="T1" fmla="*/ 0 h 29"/>
                    <a:gd name="T2" fmla="*/ 10 w 10"/>
                    <a:gd name="T3" fmla="*/ 29 h 29"/>
                  </a:gdLst>
                  <a:ahLst/>
                  <a:cxnLst>
                    <a:cxn ang="0">
                      <a:pos x="T0" y="T1"/>
                    </a:cxn>
                    <a:cxn ang="0">
                      <a:pos x="T2" y="T3"/>
                    </a:cxn>
                  </a:cxnLst>
                  <a:rect l="0" t="0" r="r" b="b"/>
                  <a:pathLst>
                    <a:path w="10" h="29">
                      <a:moveTo>
                        <a:pt x="0" y="0"/>
                      </a:moveTo>
                      <a:cubicBezTo>
                        <a:pt x="1" y="5"/>
                        <a:pt x="6" y="29"/>
                        <a:pt x="10" y="29"/>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8" name="Freeform 58"/>
                <p:cNvSpPr>
                  <a:spLocks/>
                </p:cNvSpPr>
                <p:nvPr/>
              </p:nvSpPr>
              <p:spPr bwMode="auto">
                <a:xfrm>
                  <a:off x="4117" y="1371"/>
                  <a:ext cx="47" cy="48"/>
                </a:xfrm>
                <a:custGeom>
                  <a:avLst/>
                  <a:gdLst>
                    <a:gd name="T0" fmla="*/ 48 w 48"/>
                    <a:gd name="T1" fmla="*/ 0 h 48"/>
                    <a:gd name="T2" fmla="*/ 8 w 48"/>
                    <a:gd name="T3" fmla="*/ 24 h 48"/>
                    <a:gd name="T4" fmla="*/ 3 w 48"/>
                    <a:gd name="T5" fmla="*/ 48 h 48"/>
                  </a:gdLst>
                  <a:ahLst/>
                  <a:cxnLst>
                    <a:cxn ang="0">
                      <a:pos x="T0" y="T1"/>
                    </a:cxn>
                    <a:cxn ang="0">
                      <a:pos x="T2" y="T3"/>
                    </a:cxn>
                    <a:cxn ang="0">
                      <a:pos x="T4" y="T5"/>
                    </a:cxn>
                  </a:cxnLst>
                  <a:rect l="0" t="0" r="r" b="b"/>
                  <a:pathLst>
                    <a:path w="48" h="48">
                      <a:moveTo>
                        <a:pt x="48" y="0"/>
                      </a:moveTo>
                      <a:cubicBezTo>
                        <a:pt x="33" y="7"/>
                        <a:pt x="22" y="18"/>
                        <a:pt x="8" y="24"/>
                      </a:cubicBezTo>
                      <a:cubicBezTo>
                        <a:pt x="0" y="38"/>
                        <a:pt x="3" y="30"/>
                        <a:pt x="3" y="4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31" name="Freeform 59"/>
                <p:cNvSpPr>
                  <a:spLocks/>
                </p:cNvSpPr>
                <p:nvPr/>
              </p:nvSpPr>
              <p:spPr bwMode="auto">
                <a:xfrm>
                  <a:off x="4150" y="1328"/>
                  <a:ext cx="26" cy="37"/>
                </a:xfrm>
                <a:custGeom>
                  <a:avLst/>
                  <a:gdLst>
                    <a:gd name="T0" fmla="*/ 26 w 26"/>
                    <a:gd name="T1" fmla="*/ 0 h 37"/>
                    <a:gd name="T2" fmla="*/ 7 w 26"/>
                    <a:gd name="T3" fmla="*/ 16 h 37"/>
                    <a:gd name="T4" fmla="*/ 2 w 26"/>
                    <a:gd name="T5" fmla="*/ 37 h 37"/>
                  </a:gdLst>
                  <a:ahLst/>
                  <a:cxnLst>
                    <a:cxn ang="0">
                      <a:pos x="T0" y="T1"/>
                    </a:cxn>
                    <a:cxn ang="0">
                      <a:pos x="T2" y="T3"/>
                    </a:cxn>
                    <a:cxn ang="0">
                      <a:pos x="T4" y="T5"/>
                    </a:cxn>
                  </a:cxnLst>
                  <a:rect l="0" t="0" r="r" b="b"/>
                  <a:pathLst>
                    <a:path w="26" h="37">
                      <a:moveTo>
                        <a:pt x="26" y="0"/>
                      </a:moveTo>
                      <a:cubicBezTo>
                        <a:pt x="22" y="14"/>
                        <a:pt x="19" y="11"/>
                        <a:pt x="7" y="16"/>
                      </a:cubicBezTo>
                      <a:cubicBezTo>
                        <a:pt x="0" y="30"/>
                        <a:pt x="2" y="22"/>
                        <a:pt x="2" y="37"/>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32" name="Freeform 60"/>
                <p:cNvSpPr>
                  <a:spLocks/>
                </p:cNvSpPr>
                <p:nvPr/>
              </p:nvSpPr>
              <p:spPr bwMode="auto">
                <a:xfrm>
                  <a:off x="4115" y="1368"/>
                  <a:ext cx="33" cy="15"/>
                </a:xfrm>
                <a:custGeom>
                  <a:avLst/>
                  <a:gdLst>
                    <a:gd name="T0" fmla="*/ 32 w 32"/>
                    <a:gd name="T1" fmla="*/ 0 h 16"/>
                    <a:gd name="T2" fmla="*/ 0 w 32"/>
                    <a:gd name="T3" fmla="*/ 16 h 16"/>
                  </a:gdLst>
                  <a:ahLst/>
                  <a:cxnLst>
                    <a:cxn ang="0">
                      <a:pos x="T0" y="T1"/>
                    </a:cxn>
                    <a:cxn ang="0">
                      <a:pos x="T2" y="T3"/>
                    </a:cxn>
                  </a:cxnLst>
                  <a:rect l="0" t="0" r="r" b="b"/>
                  <a:pathLst>
                    <a:path w="32" h="16">
                      <a:moveTo>
                        <a:pt x="32" y="0"/>
                      </a:moveTo>
                      <a:cubicBezTo>
                        <a:pt x="22" y="3"/>
                        <a:pt x="0" y="3"/>
                        <a:pt x="0" y="16"/>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33" name="Freeform 61"/>
                <p:cNvSpPr>
                  <a:spLocks/>
                </p:cNvSpPr>
                <p:nvPr/>
              </p:nvSpPr>
              <p:spPr bwMode="auto">
                <a:xfrm>
                  <a:off x="4140" y="1365"/>
                  <a:ext cx="8" cy="32"/>
                </a:xfrm>
                <a:custGeom>
                  <a:avLst/>
                  <a:gdLst>
                    <a:gd name="T0" fmla="*/ 0 w 8"/>
                    <a:gd name="T1" fmla="*/ 0 h 32"/>
                    <a:gd name="T2" fmla="*/ 8 w 8"/>
                    <a:gd name="T3" fmla="*/ 32 h 32"/>
                  </a:gdLst>
                  <a:ahLst/>
                  <a:cxnLst>
                    <a:cxn ang="0">
                      <a:pos x="T0" y="T1"/>
                    </a:cxn>
                    <a:cxn ang="0">
                      <a:pos x="T2" y="T3"/>
                    </a:cxn>
                  </a:cxnLst>
                  <a:rect l="0" t="0" r="r" b="b"/>
                  <a:pathLst>
                    <a:path w="8" h="32">
                      <a:moveTo>
                        <a:pt x="0" y="0"/>
                      </a:moveTo>
                      <a:cubicBezTo>
                        <a:pt x="2" y="10"/>
                        <a:pt x="8" y="20"/>
                        <a:pt x="8" y="3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34" name="Freeform 62"/>
                <p:cNvSpPr>
                  <a:spLocks/>
                </p:cNvSpPr>
                <p:nvPr/>
              </p:nvSpPr>
              <p:spPr bwMode="auto">
                <a:xfrm>
                  <a:off x="4165" y="1379"/>
                  <a:ext cx="29" cy="38"/>
                </a:xfrm>
                <a:custGeom>
                  <a:avLst/>
                  <a:gdLst>
                    <a:gd name="T0" fmla="*/ 28 w 28"/>
                    <a:gd name="T1" fmla="*/ 0 h 40"/>
                    <a:gd name="T2" fmla="*/ 4 w 28"/>
                    <a:gd name="T3" fmla="*/ 21 h 40"/>
                    <a:gd name="T4" fmla="*/ 1 w 28"/>
                    <a:gd name="T5" fmla="*/ 40 h 40"/>
                  </a:gdLst>
                  <a:ahLst/>
                  <a:cxnLst>
                    <a:cxn ang="0">
                      <a:pos x="T0" y="T1"/>
                    </a:cxn>
                    <a:cxn ang="0">
                      <a:pos x="T2" y="T3"/>
                    </a:cxn>
                    <a:cxn ang="0">
                      <a:pos x="T4" y="T5"/>
                    </a:cxn>
                  </a:cxnLst>
                  <a:rect l="0" t="0" r="r" b="b"/>
                  <a:pathLst>
                    <a:path w="28" h="40">
                      <a:moveTo>
                        <a:pt x="28" y="0"/>
                      </a:moveTo>
                      <a:cubicBezTo>
                        <a:pt x="17" y="16"/>
                        <a:pt x="22" y="14"/>
                        <a:pt x="4" y="21"/>
                      </a:cubicBezTo>
                      <a:cubicBezTo>
                        <a:pt x="0" y="34"/>
                        <a:pt x="1" y="28"/>
                        <a:pt x="1" y="4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35" name="Freeform 63"/>
                <p:cNvSpPr>
                  <a:spLocks/>
                </p:cNvSpPr>
                <p:nvPr/>
              </p:nvSpPr>
              <p:spPr bwMode="auto">
                <a:xfrm>
                  <a:off x="4203" y="1312"/>
                  <a:ext cx="58" cy="24"/>
                </a:xfrm>
                <a:custGeom>
                  <a:avLst/>
                  <a:gdLst>
                    <a:gd name="T0" fmla="*/ 0 w 56"/>
                    <a:gd name="T1" fmla="*/ 0 h 24"/>
                    <a:gd name="T2" fmla="*/ 45 w 56"/>
                    <a:gd name="T3" fmla="*/ 19 h 24"/>
                    <a:gd name="T4" fmla="*/ 56 w 56"/>
                    <a:gd name="T5" fmla="*/ 24 h 24"/>
                  </a:gdLst>
                  <a:ahLst/>
                  <a:cxnLst>
                    <a:cxn ang="0">
                      <a:pos x="T0" y="T1"/>
                    </a:cxn>
                    <a:cxn ang="0">
                      <a:pos x="T2" y="T3"/>
                    </a:cxn>
                    <a:cxn ang="0">
                      <a:pos x="T4" y="T5"/>
                    </a:cxn>
                  </a:cxnLst>
                  <a:rect l="0" t="0" r="r" b="b"/>
                  <a:pathLst>
                    <a:path w="56" h="24">
                      <a:moveTo>
                        <a:pt x="0" y="0"/>
                      </a:moveTo>
                      <a:cubicBezTo>
                        <a:pt x="17" y="8"/>
                        <a:pt x="26" y="15"/>
                        <a:pt x="45" y="19"/>
                      </a:cubicBezTo>
                      <a:cubicBezTo>
                        <a:pt x="48" y="20"/>
                        <a:pt x="56" y="24"/>
                        <a:pt x="56" y="2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36" name="Freeform 64"/>
                <p:cNvSpPr>
                  <a:spLocks/>
                </p:cNvSpPr>
                <p:nvPr/>
              </p:nvSpPr>
              <p:spPr bwMode="auto">
                <a:xfrm>
                  <a:off x="4243" y="1339"/>
                  <a:ext cx="16" cy="48"/>
                </a:xfrm>
                <a:custGeom>
                  <a:avLst/>
                  <a:gdLst>
                    <a:gd name="T0" fmla="*/ 0 w 16"/>
                    <a:gd name="T1" fmla="*/ 0 h 48"/>
                    <a:gd name="T2" fmla="*/ 10 w 16"/>
                    <a:gd name="T3" fmla="*/ 16 h 48"/>
                    <a:gd name="T4" fmla="*/ 16 w 16"/>
                    <a:gd name="T5" fmla="*/ 32 h 48"/>
                    <a:gd name="T6" fmla="*/ 13 w 16"/>
                    <a:gd name="T7" fmla="*/ 48 h 48"/>
                  </a:gdLst>
                  <a:ahLst/>
                  <a:cxnLst>
                    <a:cxn ang="0">
                      <a:pos x="T0" y="T1"/>
                    </a:cxn>
                    <a:cxn ang="0">
                      <a:pos x="T2" y="T3"/>
                    </a:cxn>
                    <a:cxn ang="0">
                      <a:pos x="T4" y="T5"/>
                    </a:cxn>
                    <a:cxn ang="0">
                      <a:pos x="T6" y="T7"/>
                    </a:cxn>
                  </a:cxnLst>
                  <a:rect l="0" t="0" r="r" b="b"/>
                  <a:pathLst>
                    <a:path w="16" h="48">
                      <a:moveTo>
                        <a:pt x="0" y="0"/>
                      </a:moveTo>
                      <a:cubicBezTo>
                        <a:pt x="3" y="5"/>
                        <a:pt x="7" y="10"/>
                        <a:pt x="10" y="16"/>
                      </a:cubicBezTo>
                      <a:cubicBezTo>
                        <a:pt x="12" y="21"/>
                        <a:pt x="16" y="32"/>
                        <a:pt x="16" y="32"/>
                      </a:cubicBezTo>
                      <a:cubicBezTo>
                        <a:pt x="12" y="43"/>
                        <a:pt x="13" y="38"/>
                        <a:pt x="13" y="4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grpSp>
          <p:grpSp>
            <p:nvGrpSpPr>
              <p:cNvPr id="34870" name="Group 65"/>
              <p:cNvGrpSpPr>
                <a:grpSpLocks/>
              </p:cNvGrpSpPr>
              <p:nvPr/>
            </p:nvGrpSpPr>
            <p:grpSpPr bwMode="auto">
              <a:xfrm>
                <a:off x="6554788" y="2057400"/>
                <a:ext cx="201612" cy="327025"/>
                <a:chOff x="4108" y="1264"/>
                <a:chExt cx="167" cy="176"/>
              </a:xfrm>
            </p:grpSpPr>
            <p:sp>
              <p:nvSpPr>
                <p:cNvPr id="28738" name="Freeform 66"/>
                <p:cNvSpPr>
                  <a:spLocks/>
                </p:cNvSpPr>
                <p:nvPr/>
              </p:nvSpPr>
              <p:spPr bwMode="auto">
                <a:xfrm>
                  <a:off x="4179" y="1264"/>
                  <a:ext cx="64" cy="163"/>
                </a:xfrm>
                <a:custGeom>
                  <a:avLst/>
                  <a:gdLst>
                    <a:gd name="T0" fmla="*/ 0 w 64"/>
                    <a:gd name="T1" fmla="*/ 0 h 163"/>
                    <a:gd name="T2" fmla="*/ 32 w 64"/>
                    <a:gd name="T3" fmla="*/ 64 h 163"/>
                    <a:gd name="T4" fmla="*/ 42 w 64"/>
                    <a:gd name="T5" fmla="*/ 77 h 163"/>
                    <a:gd name="T6" fmla="*/ 50 w 64"/>
                    <a:gd name="T7" fmla="*/ 112 h 163"/>
                    <a:gd name="T8" fmla="*/ 64 w 64"/>
                    <a:gd name="T9" fmla="*/ 163 h 163"/>
                  </a:gdLst>
                  <a:ahLst/>
                  <a:cxnLst>
                    <a:cxn ang="0">
                      <a:pos x="T0" y="T1"/>
                    </a:cxn>
                    <a:cxn ang="0">
                      <a:pos x="T2" y="T3"/>
                    </a:cxn>
                    <a:cxn ang="0">
                      <a:pos x="T4" y="T5"/>
                    </a:cxn>
                    <a:cxn ang="0">
                      <a:pos x="T6" y="T7"/>
                    </a:cxn>
                    <a:cxn ang="0">
                      <a:pos x="T8" y="T9"/>
                    </a:cxn>
                  </a:cxnLst>
                  <a:rect l="0" t="0" r="r" b="b"/>
                  <a:pathLst>
                    <a:path w="64" h="163">
                      <a:moveTo>
                        <a:pt x="0" y="0"/>
                      </a:moveTo>
                      <a:cubicBezTo>
                        <a:pt x="11" y="18"/>
                        <a:pt x="13" y="52"/>
                        <a:pt x="32" y="64"/>
                      </a:cubicBezTo>
                      <a:cubicBezTo>
                        <a:pt x="36" y="82"/>
                        <a:pt x="29" y="62"/>
                        <a:pt x="42" y="77"/>
                      </a:cubicBezTo>
                      <a:cubicBezTo>
                        <a:pt x="48" y="85"/>
                        <a:pt x="47" y="102"/>
                        <a:pt x="50" y="112"/>
                      </a:cubicBezTo>
                      <a:cubicBezTo>
                        <a:pt x="53" y="130"/>
                        <a:pt x="64" y="143"/>
                        <a:pt x="64" y="16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39" name="Freeform 67"/>
                <p:cNvSpPr>
                  <a:spLocks/>
                </p:cNvSpPr>
                <p:nvPr/>
              </p:nvSpPr>
              <p:spPr bwMode="auto">
                <a:xfrm>
                  <a:off x="4149" y="1272"/>
                  <a:ext cx="41" cy="157"/>
                </a:xfrm>
                <a:custGeom>
                  <a:avLst/>
                  <a:gdLst>
                    <a:gd name="T0" fmla="*/ 35 w 41"/>
                    <a:gd name="T1" fmla="*/ 0 h 157"/>
                    <a:gd name="T2" fmla="*/ 16 w 41"/>
                    <a:gd name="T3" fmla="*/ 96 h 157"/>
                    <a:gd name="T4" fmla="*/ 14 w 41"/>
                    <a:gd name="T5" fmla="*/ 139 h 157"/>
                    <a:gd name="T6" fmla="*/ 6 w 41"/>
                    <a:gd name="T7" fmla="*/ 141 h 157"/>
                    <a:gd name="T8" fmla="*/ 0 w 41"/>
                    <a:gd name="T9" fmla="*/ 157 h 157"/>
                  </a:gdLst>
                  <a:ahLst/>
                  <a:cxnLst>
                    <a:cxn ang="0">
                      <a:pos x="T0" y="T1"/>
                    </a:cxn>
                    <a:cxn ang="0">
                      <a:pos x="T2" y="T3"/>
                    </a:cxn>
                    <a:cxn ang="0">
                      <a:pos x="T4" y="T5"/>
                    </a:cxn>
                    <a:cxn ang="0">
                      <a:pos x="T6" y="T7"/>
                    </a:cxn>
                    <a:cxn ang="0">
                      <a:pos x="T8" y="T9"/>
                    </a:cxn>
                  </a:cxnLst>
                  <a:rect l="0" t="0" r="r" b="b"/>
                  <a:pathLst>
                    <a:path w="41" h="157">
                      <a:moveTo>
                        <a:pt x="35" y="0"/>
                      </a:moveTo>
                      <a:cubicBezTo>
                        <a:pt x="33" y="26"/>
                        <a:pt x="41" y="74"/>
                        <a:pt x="16" y="96"/>
                      </a:cubicBezTo>
                      <a:cubicBezTo>
                        <a:pt x="15" y="110"/>
                        <a:pt x="17" y="124"/>
                        <a:pt x="14" y="139"/>
                      </a:cubicBezTo>
                      <a:cubicBezTo>
                        <a:pt x="13" y="141"/>
                        <a:pt x="7" y="138"/>
                        <a:pt x="6" y="141"/>
                      </a:cubicBezTo>
                      <a:cubicBezTo>
                        <a:pt x="2" y="145"/>
                        <a:pt x="0" y="157"/>
                        <a:pt x="0" y="157"/>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40" name="Freeform 68"/>
                <p:cNvSpPr>
                  <a:spLocks/>
                </p:cNvSpPr>
                <p:nvPr/>
              </p:nvSpPr>
              <p:spPr bwMode="auto">
                <a:xfrm>
                  <a:off x="4192" y="1323"/>
                  <a:ext cx="11" cy="85"/>
                </a:xfrm>
                <a:custGeom>
                  <a:avLst/>
                  <a:gdLst>
                    <a:gd name="T0" fmla="*/ 11 w 11"/>
                    <a:gd name="T1" fmla="*/ 0 h 85"/>
                    <a:gd name="T2" fmla="*/ 8 w 11"/>
                    <a:gd name="T3" fmla="*/ 53 h 85"/>
                    <a:gd name="T4" fmla="*/ 0 w 11"/>
                    <a:gd name="T5" fmla="*/ 85 h 85"/>
                  </a:gdLst>
                  <a:ahLst/>
                  <a:cxnLst>
                    <a:cxn ang="0">
                      <a:pos x="T0" y="T1"/>
                    </a:cxn>
                    <a:cxn ang="0">
                      <a:pos x="T2" y="T3"/>
                    </a:cxn>
                    <a:cxn ang="0">
                      <a:pos x="T4" y="T5"/>
                    </a:cxn>
                  </a:cxnLst>
                  <a:rect l="0" t="0" r="r" b="b"/>
                  <a:pathLst>
                    <a:path w="11" h="85">
                      <a:moveTo>
                        <a:pt x="11" y="0"/>
                      </a:moveTo>
                      <a:cubicBezTo>
                        <a:pt x="10" y="17"/>
                        <a:pt x="9" y="35"/>
                        <a:pt x="8" y="53"/>
                      </a:cubicBezTo>
                      <a:cubicBezTo>
                        <a:pt x="6" y="63"/>
                        <a:pt x="0" y="85"/>
                        <a:pt x="0" y="85"/>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41" name="Freeform 69"/>
                <p:cNvSpPr>
                  <a:spLocks/>
                </p:cNvSpPr>
                <p:nvPr/>
              </p:nvSpPr>
              <p:spPr bwMode="auto">
                <a:xfrm>
                  <a:off x="4200" y="1376"/>
                  <a:ext cx="36" cy="64"/>
                </a:xfrm>
                <a:custGeom>
                  <a:avLst/>
                  <a:gdLst>
                    <a:gd name="T0" fmla="*/ 0 w 35"/>
                    <a:gd name="T1" fmla="*/ 0 h 64"/>
                    <a:gd name="T2" fmla="*/ 35 w 35"/>
                    <a:gd name="T3" fmla="*/ 64 h 64"/>
                  </a:gdLst>
                  <a:ahLst/>
                  <a:cxnLst>
                    <a:cxn ang="0">
                      <a:pos x="T0" y="T1"/>
                    </a:cxn>
                    <a:cxn ang="0">
                      <a:pos x="T2" y="T3"/>
                    </a:cxn>
                  </a:cxnLst>
                  <a:rect l="0" t="0" r="r" b="b"/>
                  <a:pathLst>
                    <a:path w="35" h="64">
                      <a:moveTo>
                        <a:pt x="0" y="0"/>
                      </a:moveTo>
                      <a:cubicBezTo>
                        <a:pt x="11" y="18"/>
                        <a:pt x="35" y="44"/>
                        <a:pt x="35" y="6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42" name="Freeform 70"/>
                <p:cNvSpPr>
                  <a:spLocks/>
                </p:cNvSpPr>
                <p:nvPr/>
              </p:nvSpPr>
              <p:spPr bwMode="auto">
                <a:xfrm>
                  <a:off x="4187" y="1408"/>
                  <a:ext cx="11" cy="26"/>
                </a:xfrm>
                <a:custGeom>
                  <a:avLst/>
                  <a:gdLst>
                    <a:gd name="T0" fmla="*/ 2 w 10"/>
                    <a:gd name="T1" fmla="*/ 0 h 27"/>
                    <a:gd name="T2" fmla="*/ 10 w 10"/>
                    <a:gd name="T3" fmla="*/ 27 h 27"/>
                  </a:gdLst>
                  <a:ahLst/>
                  <a:cxnLst>
                    <a:cxn ang="0">
                      <a:pos x="T0" y="T1"/>
                    </a:cxn>
                    <a:cxn ang="0">
                      <a:pos x="T2" y="T3"/>
                    </a:cxn>
                  </a:cxnLst>
                  <a:rect l="0" t="0" r="r" b="b"/>
                  <a:pathLst>
                    <a:path w="10" h="27">
                      <a:moveTo>
                        <a:pt x="2" y="0"/>
                      </a:moveTo>
                      <a:cubicBezTo>
                        <a:pt x="3" y="9"/>
                        <a:pt x="0" y="27"/>
                        <a:pt x="10" y="27"/>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43" name="Freeform 71"/>
                <p:cNvSpPr>
                  <a:spLocks/>
                </p:cNvSpPr>
                <p:nvPr/>
              </p:nvSpPr>
              <p:spPr bwMode="auto">
                <a:xfrm>
                  <a:off x="4239" y="1392"/>
                  <a:ext cx="36" cy="35"/>
                </a:xfrm>
                <a:custGeom>
                  <a:avLst/>
                  <a:gdLst>
                    <a:gd name="T0" fmla="*/ 0 w 35"/>
                    <a:gd name="T1" fmla="*/ 0 h 35"/>
                    <a:gd name="T2" fmla="*/ 13 w 35"/>
                    <a:gd name="T3" fmla="*/ 21 h 35"/>
                    <a:gd name="T4" fmla="*/ 29 w 35"/>
                    <a:gd name="T5" fmla="*/ 27 h 35"/>
                    <a:gd name="T6" fmla="*/ 35 w 35"/>
                    <a:gd name="T7" fmla="*/ 35 h 35"/>
                  </a:gdLst>
                  <a:ahLst/>
                  <a:cxnLst>
                    <a:cxn ang="0">
                      <a:pos x="T0" y="T1"/>
                    </a:cxn>
                    <a:cxn ang="0">
                      <a:pos x="T2" y="T3"/>
                    </a:cxn>
                    <a:cxn ang="0">
                      <a:pos x="T4" y="T5"/>
                    </a:cxn>
                    <a:cxn ang="0">
                      <a:pos x="T6" y="T7"/>
                    </a:cxn>
                  </a:cxnLst>
                  <a:rect l="0" t="0" r="r" b="b"/>
                  <a:pathLst>
                    <a:path w="35" h="35">
                      <a:moveTo>
                        <a:pt x="0" y="0"/>
                      </a:moveTo>
                      <a:cubicBezTo>
                        <a:pt x="4" y="6"/>
                        <a:pt x="6" y="16"/>
                        <a:pt x="13" y="21"/>
                      </a:cubicBezTo>
                      <a:cubicBezTo>
                        <a:pt x="17" y="24"/>
                        <a:pt x="29" y="27"/>
                        <a:pt x="29" y="27"/>
                      </a:cubicBezTo>
                      <a:cubicBezTo>
                        <a:pt x="32" y="35"/>
                        <a:pt x="29" y="35"/>
                        <a:pt x="35" y="35"/>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44" name="Freeform 72"/>
                <p:cNvSpPr>
                  <a:spLocks/>
                </p:cNvSpPr>
                <p:nvPr/>
              </p:nvSpPr>
              <p:spPr bwMode="auto">
                <a:xfrm>
                  <a:off x="4108" y="1411"/>
                  <a:ext cx="41" cy="23"/>
                </a:xfrm>
                <a:custGeom>
                  <a:avLst/>
                  <a:gdLst>
                    <a:gd name="T0" fmla="*/ 41 w 41"/>
                    <a:gd name="T1" fmla="*/ 0 h 23"/>
                    <a:gd name="T2" fmla="*/ 23 w 41"/>
                    <a:gd name="T3" fmla="*/ 8 h 23"/>
                    <a:gd name="T4" fmla="*/ 12 w 41"/>
                    <a:gd name="T5" fmla="*/ 18 h 23"/>
                  </a:gdLst>
                  <a:ahLst/>
                  <a:cxnLst>
                    <a:cxn ang="0">
                      <a:pos x="T0" y="T1"/>
                    </a:cxn>
                    <a:cxn ang="0">
                      <a:pos x="T2" y="T3"/>
                    </a:cxn>
                    <a:cxn ang="0">
                      <a:pos x="T4" y="T5"/>
                    </a:cxn>
                  </a:cxnLst>
                  <a:rect l="0" t="0" r="r" b="b"/>
                  <a:pathLst>
                    <a:path w="41" h="23">
                      <a:moveTo>
                        <a:pt x="41" y="0"/>
                      </a:moveTo>
                      <a:cubicBezTo>
                        <a:pt x="35" y="3"/>
                        <a:pt x="28" y="4"/>
                        <a:pt x="23" y="8"/>
                      </a:cubicBezTo>
                      <a:cubicBezTo>
                        <a:pt x="0" y="23"/>
                        <a:pt x="28" y="11"/>
                        <a:pt x="12" y="1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45" name="Freeform 73"/>
                <p:cNvSpPr>
                  <a:spLocks/>
                </p:cNvSpPr>
                <p:nvPr/>
              </p:nvSpPr>
              <p:spPr bwMode="auto">
                <a:xfrm>
                  <a:off x="4163" y="1411"/>
                  <a:ext cx="9" cy="29"/>
                </a:xfrm>
                <a:custGeom>
                  <a:avLst/>
                  <a:gdLst>
                    <a:gd name="T0" fmla="*/ 0 w 10"/>
                    <a:gd name="T1" fmla="*/ 0 h 29"/>
                    <a:gd name="T2" fmla="*/ 10 w 10"/>
                    <a:gd name="T3" fmla="*/ 29 h 29"/>
                  </a:gdLst>
                  <a:ahLst/>
                  <a:cxnLst>
                    <a:cxn ang="0">
                      <a:pos x="T0" y="T1"/>
                    </a:cxn>
                    <a:cxn ang="0">
                      <a:pos x="T2" y="T3"/>
                    </a:cxn>
                  </a:cxnLst>
                  <a:rect l="0" t="0" r="r" b="b"/>
                  <a:pathLst>
                    <a:path w="10" h="29">
                      <a:moveTo>
                        <a:pt x="0" y="0"/>
                      </a:moveTo>
                      <a:cubicBezTo>
                        <a:pt x="1" y="5"/>
                        <a:pt x="6" y="29"/>
                        <a:pt x="10" y="29"/>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46" name="Freeform 74"/>
                <p:cNvSpPr>
                  <a:spLocks/>
                </p:cNvSpPr>
                <p:nvPr/>
              </p:nvSpPr>
              <p:spPr bwMode="auto">
                <a:xfrm>
                  <a:off x="4117" y="1371"/>
                  <a:ext cx="47" cy="48"/>
                </a:xfrm>
                <a:custGeom>
                  <a:avLst/>
                  <a:gdLst>
                    <a:gd name="T0" fmla="*/ 48 w 48"/>
                    <a:gd name="T1" fmla="*/ 0 h 48"/>
                    <a:gd name="T2" fmla="*/ 8 w 48"/>
                    <a:gd name="T3" fmla="*/ 24 h 48"/>
                    <a:gd name="T4" fmla="*/ 3 w 48"/>
                    <a:gd name="T5" fmla="*/ 48 h 48"/>
                  </a:gdLst>
                  <a:ahLst/>
                  <a:cxnLst>
                    <a:cxn ang="0">
                      <a:pos x="T0" y="T1"/>
                    </a:cxn>
                    <a:cxn ang="0">
                      <a:pos x="T2" y="T3"/>
                    </a:cxn>
                    <a:cxn ang="0">
                      <a:pos x="T4" y="T5"/>
                    </a:cxn>
                  </a:cxnLst>
                  <a:rect l="0" t="0" r="r" b="b"/>
                  <a:pathLst>
                    <a:path w="48" h="48">
                      <a:moveTo>
                        <a:pt x="48" y="0"/>
                      </a:moveTo>
                      <a:cubicBezTo>
                        <a:pt x="33" y="7"/>
                        <a:pt x="22" y="18"/>
                        <a:pt x="8" y="24"/>
                      </a:cubicBezTo>
                      <a:cubicBezTo>
                        <a:pt x="0" y="38"/>
                        <a:pt x="3" y="30"/>
                        <a:pt x="3" y="4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47" name="Freeform 75"/>
                <p:cNvSpPr>
                  <a:spLocks/>
                </p:cNvSpPr>
                <p:nvPr/>
              </p:nvSpPr>
              <p:spPr bwMode="auto">
                <a:xfrm>
                  <a:off x="4150" y="1328"/>
                  <a:ext cx="26" cy="37"/>
                </a:xfrm>
                <a:custGeom>
                  <a:avLst/>
                  <a:gdLst>
                    <a:gd name="T0" fmla="*/ 26 w 26"/>
                    <a:gd name="T1" fmla="*/ 0 h 37"/>
                    <a:gd name="T2" fmla="*/ 7 w 26"/>
                    <a:gd name="T3" fmla="*/ 16 h 37"/>
                    <a:gd name="T4" fmla="*/ 2 w 26"/>
                    <a:gd name="T5" fmla="*/ 37 h 37"/>
                  </a:gdLst>
                  <a:ahLst/>
                  <a:cxnLst>
                    <a:cxn ang="0">
                      <a:pos x="T0" y="T1"/>
                    </a:cxn>
                    <a:cxn ang="0">
                      <a:pos x="T2" y="T3"/>
                    </a:cxn>
                    <a:cxn ang="0">
                      <a:pos x="T4" y="T5"/>
                    </a:cxn>
                  </a:cxnLst>
                  <a:rect l="0" t="0" r="r" b="b"/>
                  <a:pathLst>
                    <a:path w="26" h="37">
                      <a:moveTo>
                        <a:pt x="26" y="0"/>
                      </a:moveTo>
                      <a:cubicBezTo>
                        <a:pt x="22" y="14"/>
                        <a:pt x="19" y="11"/>
                        <a:pt x="7" y="16"/>
                      </a:cubicBezTo>
                      <a:cubicBezTo>
                        <a:pt x="0" y="30"/>
                        <a:pt x="2" y="22"/>
                        <a:pt x="2" y="37"/>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48" name="Freeform 76"/>
                <p:cNvSpPr>
                  <a:spLocks/>
                </p:cNvSpPr>
                <p:nvPr/>
              </p:nvSpPr>
              <p:spPr bwMode="auto">
                <a:xfrm>
                  <a:off x="4115" y="1368"/>
                  <a:ext cx="33" cy="15"/>
                </a:xfrm>
                <a:custGeom>
                  <a:avLst/>
                  <a:gdLst>
                    <a:gd name="T0" fmla="*/ 32 w 32"/>
                    <a:gd name="T1" fmla="*/ 0 h 16"/>
                    <a:gd name="T2" fmla="*/ 0 w 32"/>
                    <a:gd name="T3" fmla="*/ 16 h 16"/>
                  </a:gdLst>
                  <a:ahLst/>
                  <a:cxnLst>
                    <a:cxn ang="0">
                      <a:pos x="T0" y="T1"/>
                    </a:cxn>
                    <a:cxn ang="0">
                      <a:pos x="T2" y="T3"/>
                    </a:cxn>
                  </a:cxnLst>
                  <a:rect l="0" t="0" r="r" b="b"/>
                  <a:pathLst>
                    <a:path w="32" h="16">
                      <a:moveTo>
                        <a:pt x="32" y="0"/>
                      </a:moveTo>
                      <a:cubicBezTo>
                        <a:pt x="22" y="3"/>
                        <a:pt x="0" y="3"/>
                        <a:pt x="0" y="16"/>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49" name="Freeform 77"/>
                <p:cNvSpPr>
                  <a:spLocks/>
                </p:cNvSpPr>
                <p:nvPr/>
              </p:nvSpPr>
              <p:spPr bwMode="auto">
                <a:xfrm>
                  <a:off x="4140" y="1365"/>
                  <a:ext cx="8" cy="32"/>
                </a:xfrm>
                <a:custGeom>
                  <a:avLst/>
                  <a:gdLst>
                    <a:gd name="T0" fmla="*/ 0 w 8"/>
                    <a:gd name="T1" fmla="*/ 0 h 32"/>
                    <a:gd name="T2" fmla="*/ 8 w 8"/>
                    <a:gd name="T3" fmla="*/ 32 h 32"/>
                  </a:gdLst>
                  <a:ahLst/>
                  <a:cxnLst>
                    <a:cxn ang="0">
                      <a:pos x="T0" y="T1"/>
                    </a:cxn>
                    <a:cxn ang="0">
                      <a:pos x="T2" y="T3"/>
                    </a:cxn>
                  </a:cxnLst>
                  <a:rect l="0" t="0" r="r" b="b"/>
                  <a:pathLst>
                    <a:path w="8" h="32">
                      <a:moveTo>
                        <a:pt x="0" y="0"/>
                      </a:moveTo>
                      <a:cubicBezTo>
                        <a:pt x="2" y="10"/>
                        <a:pt x="8" y="20"/>
                        <a:pt x="8" y="3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50" name="Freeform 78"/>
                <p:cNvSpPr>
                  <a:spLocks/>
                </p:cNvSpPr>
                <p:nvPr/>
              </p:nvSpPr>
              <p:spPr bwMode="auto">
                <a:xfrm>
                  <a:off x="4165" y="1379"/>
                  <a:ext cx="29" cy="38"/>
                </a:xfrm>
                <a:custGeom>
                  <a:avLst/>
                  <a:gdLst>
                    <a:gd name="T0" fmla="*/ 28 w 28"/>
                    <a:gd name="T1" fmla="*/ 0 h 40"/>
                    <a:gd name="T2" fmla="*/ 4 w 28"/>
                    <a:gd name="T3" fmla="*/ 21 h 40"/>
                    <a:gd name="T4" fmla="*/ 1 w 28"/>
                    <a:gd name="T5" fmla="*/ 40 h 40"/>
                  </a:gdLst>
                  <a:ahLst/>
                  <a:cxnLst>
                    <a:cxn ang="0">
                      <a:pos x="T0" y="T1"/>
                    </a:cxn>
                    <a:cxn ang="0">
                      <a:pos x="T2" y="T3"/>
                    </a:cxn>
                    <a:cxn ang="0">
                      <a:pos x="T4" y="T5"/>
                    </a:cxn>
                  </a:cxnLst>
                  <a:rect l="0" t="0" r="r" b="b"/>
                  <a:pathLst>
                    <a:path w="28" h="40">
                      <a:moveTo>
                        <a:pt x="28" y="0"/>
                      </a:moveTo>
                      <a:cubicBezTo>
                        <a:pt x="17" y="16"/>
                        <a:pt x="22" y="14"/>
                        <a:pt x="4" y="21"/>
                      </a:cubicBezTo>
                      <a:cubicBezTo>
                        <a:pt x="0" y="34"/>
                        <a:pt x="1" y="28"/>
                        <a:pt x="1" y="4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51" name="Freeform 79"/>
                <p:cNvSpPr>
                  <a:spLocks/>
                </p:cNvSpPr>
                <p:nvPr/>
              </p:nvSpPr>
              <p:spPr bwMode="auto">
                <a:xfrm>
                  <a:off x="4203" y="1312"/>
                  <a:ext cx="58" cy="24"/>
                </a:xfrm>
                <a:custGeom>
                  <a:avLst/>
                  <a:gdLst>
                    <a:gd name="T0" fmla="*/ 0 w 56"/>
                    <a:gd name="T1" fmla="*/ 0 h 24"/>
                    <a:gd name="T2" fmla="*/ 45 w 56"/>
                    <a:gd name="T3" fmla="*/ 19 h 24"/>
                    <a:gd name="T4" fmla="*/ 56 w 56"/>
                    <a:gd name="T5" fmla="*/ 24 h 24"/>
                  </a:gdLst>
                  <a:ahLst/>
                  <a:cxnLst>
                    <a:cxn ang="0">
                      <a:pos x="T0" y="T1"/>
                    </a:cxn>
                    <a:cxn ang="0">
                      <a:pos x="T2" y="T3"/>
                    </a:cxn>
                    <a:cxn ang="0">
                      <a:pos x="T4" y="T5"/>
                    </a:cxn>
                  </a:cxnLst>
                  <a:rect l="0" t="0" r="r" b="b"/>
                  <a:pathLst>
                    <a:path w="56" h="24">
                      <a:moveTo>
                        <a:pt x="0" y="0"/>
                      </a:moveTo>
                      <a:cubicBezTo>
                        <a:pt x="17" y="8"/>
                        <a:pt x="26" y="15"/>
                        <a:pt x="45" y="19"/>
                      </a:cubicBezTo>
                      <a:cubicBezTo>
                        <a:pt x="48" y="20"/>
                        <a:pt x="56" y="24"/>
                        <a:pt x="56" y="2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52" name="Freeform 80"/>
                <p:cNvSpPr>
                  <a:spLocks/>
                </p:cNvSpPr>
                <p:nvPr/>
              </p:nvSpPr>
              <p:spPr bwMode="auto">
                <a:xfrm>
                  <a:off x="4243" y="1339"/>
                  <a:ext cx="16" cy="48"/>
                </a:xfrm>
                <a:custGeom>
                  <a:avLst/>
                  <a:gdLst>
                    <a:gd name="T0" fmla="*/ 0 w 16"/>
                    <a:gd name="T1" fmla="*/ 0 h 48"/>
                    <a:gd name="T2" fmla="*/ 10 w 16"/>
                    <a:gd name="T3" fmla="*/ 16 h 48"/>
                    <a:gd name="T4" fmla="*/ 16 w 16"/>
                    <a:gd name="T5" fmla="*/ 32 h 48"/>
                    <a:gd name="T6" fmla="*/ 13 w 16"/>
                    <a:gd name="T7" fmla="*/ 48 h 48"/>
                  </a:gdLst>
                  <a:ahLst/>
                  <a:cxnLst>
                    <a:cxn ang="0">
                      <a:pos x="T0" y="T1"/>
                    </a:cxn>
                    <a:cxn ang="0">
                      <a:pos x="T2" y="T3"/>
                    </a:cxn>
                    <a:cxn ang="0">
                      <a:pos x="T4" y="T5"/>
                    </a:cxn>
                    <a:cxn ang="0">
                      <a:pos x="T6" y="T7"/>
                    </a:cxn>
                  </a:cxnLst>
                  <a:rect l="0" t="0" r="r" b="b"/>
                  <a:pathLst>
                    <a:path w="16" h="48">
                      <a:moveTo>
                        <a:pt x="0" y="0"/>
                      </a:moveTo>
                      <a:cubicBezTo>
                        <a:pt x="3" y="5"/>
                        <a:pt x="7" y="10"/>
                        <a:pt x="10" y="16"/>
                      </a:cubicBezTo>
                      <a:cubicBezTo>
                        <a:pt x="12" y="21"/>
                        <a:pt x="16" y="32"/>
                        <a:pt x="16" y="32"/>
                      </a:cubicBezTo>
                      <a:cubicBezTo>
                        <a:pt x="12" y="43"/>
                        <a:pt x="13" y="38"/>
                        <a:pt x="13" y="4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grpSp>
          <p:sp>
            <p:nvSpPr>
              <p:cNvPr id="28753" name="Freeform 81"/>
              <p:cNvSpPr>
                <a:spLocks/>
              </p:cNvSpPr>
              <p:nvPr/>
            </p:nvSpPr>
            <p:spPr bwMode="auto">
              <a:xfrm>
                <a:off x="6877050" y="1261015"/>
                <a:ext cx="52388" cy="847406"/>
              </a:xfrm>
              <a:custGeom>
                <a:avLst/>
                <a:gdLst>
                  <a:gd name="T0" fmla="*/ 0 w 43"/>
                  <a:gd name="T1" fmla="*/ 0 h 704"/>
                  <a:gd name="T2" fmla="*/ 21 w 43"/>
                  <a:gd name="T3" fmla="*/ 80 h 704"/>
                  <a:gd name="T4" fmla="*/ 16 w 43"/>
                  <a:gd name="T5" fmla="*/ 144 h 704"/>
                  <a:gd name="T6" fmla="*/ 5 w 43"/>
                  <a:gd name="T7" fmla="*/ 160 h 704"/>
                  <a:gd name="T8" fmla="*/ 26 w 43"/>
                  <a:gd name="T9" fmla="*/ 405 h 704"/>
                  <a:gd name="T10" fmla="*/ 42 w 43"/>
                  <a:gd name="T11" fmla="*/ 528 h 704"/>
                  <a:gd name="T12" fmla="*/ 37 w 43"/>
                  <a:gd name="T13" fmla="*/ 704 h 704"/>
                </a:gdLst>
                <a:ahLst/>
                <a:cxnLst>
                  <a:cxn ang="0">
                    <a:pos x="T0" y="T1"/>
                  </a:cxn>
                  <a:cxn ang="0">
                    <a:pos x="T2" y="T3"/>
                  </a:cxn>
                  <a:cxn ang="0">
                    <a:pos x="T4" y="T5"/>
                  </a:cxn>
                  <a:cxn ang="0">
                    <a:pos x="T6" y="T7"/>
                  </a:cxn>
                  <a:cxn ang="0">
                    <a:pos x="T8" y="T9"/>
                  </a:cxn>
                  <a:cxn ang="0">
                    <a:pos x="T10" y="T11"/>
                  </a:cxn>
                  <a:cxn ang="0">
                    <a:pos x="T12" y="T13"/>
                  </a:cxn>
                </a:cxnLst>
                <a:rect l="0" t="0" r="r" b="b"/>
                <a:pathLst>
                  <a:path w="43" h="704">
                    <a:moveTo>
                      <a:pt x="0" y="0"/>
                    </a:moveTo>
                    <a:cubicBezTo>
                      <a:pt x="5" y="27"/>
                      <a:pt x="14" y="52"/>
                      <a:pt x="21" y="80"/>
                    </a:cubicBezTo>
                    <a:cubicBezTo>
                      <a:pt x="19" y="101"/>
                      <a:pt x="20" y="123"/>
                      <a:pt x="16" y="144"/>
                    </a:cubicBezTo>
                    <a:cubicBezTo>
                      <a:pt x="14" y="150"/>
                      <a:pt x="5" y="153"/>
                      <a:pt x="5" y="160"/>
                    </a:cubicBezTo>
                    <a:cubicBezTo>
                      <a:pt x="1" y="236"/>
                      <a:pt x="7" y="328"/>
                      <a:pt x="26" y="405"/>
                    </a:cubicBezTo>
                    <a:cubicBezTo>
                      <a:pt x="29" y="446"/>
                      <a:pt x="40" y="486"/>
                      <a:pt x="42" y="528"/>
                    </a:cubicBezTo>
                    <a:cubicBezTo>
                      <a:pt x="43" y="586"/>
                      <a:pt x="37" y="645"/>
                      <a:pt x="37" y="70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54" name="Freeform 82"/>
              <p:cNvSpPr>
                <a:spLocks/>
              </p:cNvSpPr>
              <p:nvPr/>
            </p:nvSpPr>
            <p:spPr bwMode="auto">
              <a:xfrm>
                <a:off x="6783388" y="1433988"/>
                <a:ext cx="46037" cy="642695"/>
              </a:xfrm>
              <a:custGeom>
                <a:avLst/>
                <a:gdLst>
                  <a:gd name="T0" fmla="*/ 14 w 39"/>
                  <a:gd name="T1" fmla="*/ 0 h 533"/>
                  <a:gd name="T2" fmla="*/ 35 w 39"/>
                  <a:gd name="T3" fmla="*/ 138 h 533"/>
                  <a:gd name="T4" fmla="*/ 8 w 39"/>
                  <a:gd name="T5" fmla="*/ 346 h 533"/>
                  <a:gd name="T6" fmla="*/ 35 w 39"/>
                  <a:gd name="T7" fmla="*/ 533 h 533"/>
                </a:gdLst>
                <a:ahLst/>
                <a:cxnLst>
                  <a:cxn ang="0">
                    <a:pos x="T0" y="T1"/>
                  </a:cxn>
                  <a:cxn ang="0">
                    <a:pos x="T2" y="T3"/>
                  </a:cxn>
                  <a:cxn ang="0">
                    <a:pos x="T4" y="T5"/>
                  </a:cxn>
                  <a:cxn ang="0">
                    <a:pos x="T6" y="T7"/>
                  </a:cxn>
                </a:cxnLst>
                <a:rect l="0" t="0" r="r" b="b"/>
                <a:pathLst>
                  <a:path w="39" h="533">
                    <a:moveTo>
                      <a:pt x="14" y="0"/>
                    </a:moveTo>
                    <a:cubicBezTo>
                      <a:pt x="0" y="47"/>
                      <a:pt x="26" y="92"/>
                      <a:pt x="35" y="138"/>
                    </a:cubicBezTo>
                    <a:cubicBezTo>
                      <a:pt x="32" y="198"/>
                      <a:pt x="39" y="286"/>
                      <a:pt x="8" y="346"/>
                    </a:cubicBezTo>
                    <a:cubicBezTo>
                      <a:pt x="32" y="440"/>
                      <a:pt x="35" y="407"/>
                      <a:pt x="35" y="53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55" name="Freeform 83"/>
              <p:cNvSpPr>
                <a:spLocks/>
              </p:cNvSpPr>
              <p:nvPr/>
            </p:nvSpPr>
            <p:spPr bwMode="auto">
              <a:xfrm>
                <a:off x="6638925" y="1626002"/>
                <a:ext cx="38100" cy="522091"/>
              </a:xfrm>
              <a:custGeom>
                <a:avLst/>
                <a:gdLst>
                  <a:gd name="T0" fmla="*/ 22 w 32"/>
                  <a:gd name="T1" fmla="*/ 0 h 432"/>
                  <a:gd name="T2" fmla="*/ 22 w 32"/>
                  <a:gd name="T3" fmla="*/ 261 h 432"/>
                  <a:gd name="T4" fmla="*/ 16 w 32"/>
                  <a:gd name="T5" fmla="*/ 389 h 432"/>
                  <a:gd name="T6" fmla="*/ 0 w 32"/>
                  <a:gd name="T7" fmla="*/ 432 h 432"/>
                </a:gdLst>
                <a:ahLst/>
                <a:cxnLst>
                  <a:cxn ang="0">
                    <a:pos x="T0" y="T1"/>
                  </a:cxn>
                  <a:cxn ang="0">
                    <a:pos x="T2" y="T3"/>
                  </a:cxn>
                  <a:cxn ang="0">
                    <a:pos x="T4" y="T5"/>
                  </a:cxn>
                  <a:cxn ang="0">
                    <a:pos x="T6" y="T7"/>
                  </a:cxn>
                </a:cxnLst>
                <a:rect l="0" t="0" r="r" b="b"/>
                <a:pathLst>
                  <a:path w="32" h="432">
                    <a:moveTo>
                      <a:pt x="22" y="0"/>
                    </a:moveTo>
                    <a:cubicBezTo>
                      <a:pt x="32" y="87"/>
                      <a:pt x="32" y="172"/>
                      <a:pt x="22" y="261"/>
                    </a:cubicBezTo>
                    <a:cubicBezTo>
                      <a:pt x="20" y="303"/>
                      <a:pt x="19" y="346"/>
                      <a:pt x="16" y="389"/>
                    </a:cubicBezTo>
                    <a:cubicBezTo>
                      <a:pt x="14" y="406"/>
                      <a:pt x="0" y="414"/>
                      <a:pt x="0" y="43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grpSp>
            <p:nvGrpSpPr>
              <p:cNvPr id="34874" name="Group 84"/>
              <p:cNvGrpSpPr>
                <a:grpSpLocks/>
              </p:cNvGrpSpPr>
              <p:nvPr/>
            </p:nvGrpSpPr>
            <p:grpSpPr bwMode="auto">
              <a:xfrm>
                <a:off x="6438900" y="2057400"/>
                <a:ext cx="201613" cy="327025"/>
                <a:chOff x="4108" y="1264"/>
                <a:chExt cx="167" cy="176"/>
              </a:xfrm>
            </p:grpSpPr>
            <p:sp>
              <p:nvSpPr>
                <p:cNvPr id="28757" name="Freeform 85"/>
                <p:cNvSpPr>
                  <a:spLocks/>
                </p:cNvSpPr>
                <p:nvPr/>
              </p:nvSpPr>
              <p:spPr bwMode="auto">
                <a:xfrm>
                  <a:off x="4179" y="1264"/>
                  <a:ext cx="64" cy="163"/>
                </a:xfrm>
                <a:custGeom>
                  <a:avLst/>
                  <a:gdLst>
                    <a:gd name="T0" fmla="*/ 0 w 64"/>
                    <a:gd name="T1" fmla="*/ 0 h 163"/>
                    <a:gd name="T2" fmla="*/ 32 w 64"/>
                    <a:gd name="T3" fmla="*/ 64 h 163"/>
                    <a:gd name="T4" fmla="*/ 42 w 64"/>
                    <a:gd name="T5" fmla="*/ 77 h 163"/>
                    <a:gd name="T6" fmla="*/ 50 w 64"/>
                    <a:gd name="T7" fmla="*/ 112 h 163"/>
                    <a:gd name="T8" fmla="*/ 64 w 64"/>
                    <a:gd name="T9" fmla="*/ 163 h 163"/>
                  </a:gdLst>
                  <a:ahLst/>
                  <a:cxnLst>
                    <a:cxn ang="0">
                      <a:pos x="T0" y="T1"/>
                    </a:cxn>
                    <a:cxn ang="0">
                      <a:pos x="T2" y="T3"/>
                    </a:cxn>
                    <a:cxn ang="0">
                      <a:pos x="T4" y="T5"/>
                    </a:cxn>
                    <a:cxn ang="0">
                      <a:pos x="T6" y="T7"/>
                    </a:cxn>
                    <a:cxn ang="0">
                      <a:pos x="T8" y="T9"/>
                    </a:cxn>
                  </a:cxnLst>
                  <a:rect l="0" t="0" r="r" b="b"/>
                  <a:pathLst>
                    <a:path w="64" h="163">
                      <a:moveTo>
                        <a:pt x="0" y="0"/>
                      </a:moveTo>
                      <a:cubicBezTo>
                        <a:pt x="11" y="18"/>
                        <a:pt x="13" y="52"/>
                        <a:pt x="32" y="64"/>
                      </a:cubicBezTo>
                      <a:cubicBezTo>
                        <a:pt x="36" y="82"/>
                        <a:pt x="29" y="62"/>
                        <a:pt x="42" y="77"/>
                      </a:cubicBezTo>
                      <a:cubicBezTo>
                        <a:pt x="48" y="85"/>
                        <a:pt x="47" y="102"/>
                        <a:pt x="50" y="112"/>
                      </a:cubicBezTo>
                      <a:cubicBezTo>
                        <a:pt x="53" y="130"/>
                        <a:pt x="64" y="143"/>
                        <a:pt x="64" y="16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58" name="Freeform 86"/>
                <p:cNvSpPr>
                  <a:spLocks/>
                </p:cNvSpPr>
                <p:nvPr/>
              </p:nvSpPr>
              <p:spPr bwMode="auto">
                <a:xfrm>
                  <a:off x="4149" y="1272"/>
                  <a:ext cx="41" cy="157"/>
                </a:xfrm>
                <a:custGeom>
                  <a:avLst/>
                  <a:gdLst>
                    <a:gd name="T0" fmla="*/ 35 w 41"/>
                    <a:gd name="T1" fmla="*/ 0 h 157"/>
                    <a:gd name="T2" fmla="*/ 16 w 41"/>
                    <a:gd name="T3" fmla="*/ 96 h 157"/>
                    <a:gd name="T4" fmla="*/ 14 w 41"/>
                    <a:gd name="T5" fmla="*/ 139 h 157"/>
                    <a:gd name="T6" fmla="*/ 6 w 41"/>
                    <a:gd name="T7" fmla="*/ 141 h 157"/>
                    <a:gd name="T8" fmla="*/ 0 w 41"/>
                    <a:gd name="T9" fmla="*/ 157 h 157"/>
                  </a:gdLst>
                  <a:ahLst/>
                  <a:cxnLst>
                    <a:cxn ang="0">
                      <a:pos x="T0" y="T1"/>
                    </a:cxn>
                    <a:cxn ang="0">
                      <a:pos x="T2" y="T3"/>
                    </a:cxn>
                    <a:cxn ang="0">
                      <a:pos x="T4" y="T5"/>
                    </a:cxn>
                    <a:cxn ang="0">
                      <a:pos x="T6" y="T7"/>
                    </a:cxn>
                    <a:cxn ang="0">
                      <a:pos x="T8" y="T9"/>
                    </a:cxn>
                  </a:cxnLst>
                  <a:rect l="0" t="0" r="r" b="b"/>
                  <a:pathLst>
                    <a:path w="41" h="157">
                      <a:moveTo>
                        <a:pt x="35" y="0"/>
                      </a:moveTo>
                      <a:cubicBezTo>
                        <a:pt x="33" y="26"/>
                        <a:pt x="41" y="74"/>
                        <a:pt x="16" y="96"/>
                      </a:cubicBezTo>
                      <a:cubicBezTo>
                        <a:pt x="15" y="110"/>
                        <a:pt x="17" y="124"/>
                        <a:pt x="14" y="139"/>
                      </a:cubicBezTo>
                      <a:cubicBezTo>
                        <a:pt x="13" y="141"/>
                        <a:pt x="7" y="138"/>
                        <a:pt x="6" y="141"/>
                      </a:cubicBezTo>
                      <a:cubicBezTo>
                        <a:pt x="2" y="145"/>
                        <a:pt x="0" y="157"/>
                        <a:pt x="0" y="157"/>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59" name="Freeform 87"/>
                <p:cNvSpPr>
                  <a:spLocks/>
                </p:cNvSpPr>
                <p:nvPr/>
              </p:nvSpPr>
              <p:spPr bwMode="auto">
                <a:xfrm>
                  <a:off x="4192" y="1323"/>
                  <a:ext cx="11" cy="85"/>
                </a:xfrm>
                <a:custGeom>
                  <a:avLst/>
                  <a:gdLst>
                    <a:gd name="T0" fmla="*/ 11 w 11"/>
                    <a:gd name="T1" fmla="*/ 0 h 85"/>
                    <a:gd name="T2" fmla="*/ 8 w 11"/>
                    <a:gd name="T3" fmla="*/ 53 h 85"/>
                    <a:gd name="T4" fmla="*/ 0 w 11"/>
                    <a:gd name="T5" fmla="*/ 85 h 85"/>
                  </a:gdLst>
                  <a:ahLst/>
                  <a:cxnLst>
                    <a:cxn ang="0">
                      <a:pos x="T0" y="T1"/>
                    </a:cxn>
                    <a:cxn ang="0">
                      <a:pos x="T2" y="T3"/>
                    </a:cxn>
                    <a:cxn ang="0">
                      <a:pos x="T4" y="T5"/>
                    </a:cxn>
                  </a:cxnLst>
                  <a:rect l="0" t="0" r="r" b="b"/>
                  <a:pathLst>
                    <a:path w="11" h="85">
                      <a:moveTo>
                        <a:pt x="11" y="0"/>
                      </a:moveTo>
                      <a:cubicBezTo>
                        <a:pt x="10" y="17"/>
                        <a:pt x="9" y="35"/>
                        <a:pt x="8" y="53"/>
                      </a:cubicBezTo>
                      <a:cubicBezTo>
                        <a:pt x="6" y="63"/>
                        <a:pt x="0" y="85"/>
                        <a:pt x="0" y="85"/>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60" name="Freeform 88"/>
                <p:cNvSpPr>
                  <a:spLocks/>
                </p:cNvSpPr>
                <p:nvPr/>
              </p:nvSpPr>
              <p:spPr bwMode="auto">
                <a:xfrm>
                  <a:off x="4200" y="1376"/>
                  <a:ext cx="36" cy="64"/>
                </a:xfrm>
                <a:custGeom>
                  <a:avLst/>
                  <a:gdLst>
                    <a:gd name="T0" fmla="*/ 0 w 35"/>
                    <a:gd name="T1" fmla="*/ 0 h 64"/>
                    <a:gd name="T2" fmla="*/ 35 w 35"/>
                    <a:gd name="T3" fmla="*/ 64 h 64"/>
                  </a:gdLst>
                  <a:ahLst/>
                  <a:cxnLst>
                    <a:cxn ang="0">
                      <a:pos x="T0" y="T1"/>
                    </a:cxn>
                    <a:cxn ang="0">
                      <a:pos x="T2" y="T3"/>
                    </a:cxn>
                  </a:cxnLst>
                  <a:rect l="0" t="0" r="r" b="b"/>
                  <a:pathLst>
                    <a:path w="35" h="64">
                      <a:moveTo>
                        <a:pt x="0" y="0"/>
                      </a:moveTo>
                      <a:cubicBezTo>
                        <a:pt x="11" y="18"/>
                        <a:pt x="35" y="44"/>
                        <a:pt x="35" y="6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61" name="Freeform 89"/>
                <p:cNvSpPr>
                  <a:spLocks/>
                </p:cNvSpPr>
                <p:nvPr/>
              </p:nvSpPr>
              <p:spPr bwMode="auto">
                <a:xfrm>
                  <a:off x="4187" y="1408"/>
                  <a:ext cx="11" cy="26"/>
                </a:xfrm>
                <a:custGeom>
                  <a:avLst/>
                  <a:gdLst>
                    <a:gd name="T0" fmla="*/ 2 w 10"/>
                    <a:gd name="T1" fmla="*/ 0 h 27"/>
                    <a:gd name="T2" fmla="*/ 10 w 10"/>
                    <a:gd name="T3" fmla="*/ 27 h 27"/>
                  </a:gdLst>
                  <a:ahLst/>
                  <a:cxnLst>
                    <a:cxn ang="0">
                      <a:pos x="T0" y="T1"/>
                    </a:cxn>
                    <a:cxn ang="0">
                      <a:pos x="T2" y="T3"/>
                    </a:cxn>
                  </a:cxnLst>
                  <a:rect l="0" t="0" r="r" b="b"/>
                  <a:pathLst>
                    <a:path w="10" h="27">
                      <a:moveTo>
                        <a:pt x="2" y="0"/>
                      </a:moveTo>
                      <a:cubicBezTo>
                        <a:pt x="3" y="9"/>
                        <a:pt x="0" y="27"/>
                        <a:pt x="10" y="27"/>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62" name="Freeform 90"/>
                <p:cNvSpPr>
                  <a:spLocks/>
                </p:cNvSpPr>
                <p:nvPr/>
              </p:nvSpPr>
              <p:spPr bwMode="auto">
                <a:xfrm>
                  <a:off x="4239" y="1392"/>
                  <a:ext cx="36" cy="35"/>
                </a:xfrm>
                <a:custGeom>
                  <a:avLst/>
                  <a:gdLst>
                    <a:gd name="T0" fmla="*/ 0 w 35"/>
                    <a:gd name="T1" fmla="*/ 0 h 35"/>
                    <a:gd name="T2" fmla="*/ 13 w 35"/>
                    <a:gd name="T3" fmla="*/ 21 h 35"/>
                    <a:gd name="T4" fmla="*/ 29 w 35"/>
                    <a:gd name="T5" fmla="*/ 27 h 35"/>
                    <a:gd name="T6" fmla="*/ 35 w 35"/>
                    <a:gd name="T7" fmla="*/ 35 h 35"/>
                  </a:gdLst>
                  <a:ahLst/>
                  <a:cxnLst>
                    <a:cxn ang="0">
                      <a:pos x="T0" y="T1"/>
                    </a:cxn>
                    <a:cxn ang="0">
                      <a:pos x="T2" y="T3"/>
                    </a:cxn>
                    <a:cxn ang="0">
                      <a:pos x="T4" y="T5"/>
                    </a:cxn>
                    <a:cxn ang="0">
                      <a:pos x="T6" y="T7"/>
                    </a:cxn>
                  </a:cxnLst>
                  <a:rect l="0" t="0" r="r" b="b"/>
                  <a:pathLst>
                    <a:path w="35" h="35">
                      <a:moveTo>
                        <a:pt x="0" y="0"/>
                      </a:moveTo>
                      <a:cubicBezTo>
                        <a:pt x="4" y="6"/>
                        <a:pt x="6" y="16"/>
                        <a:pt x="13" y="21"/>
                      </a:cubicBezTo>
                      <a:cubicBezTo>
                        <a:pt x="17" y="24"/>
                        <a:pt x="29" y="27"/>
                        <a:pt x="29" y="27"/>
                      </a:cubicBezTo>
                      <a:cubicBezTo>
                        <a:pt x="32" y="35"/>
                        <a:pt x="29" y="35"/>
                        <a:pt x="35" y="35"/>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63" name="Freeform 91"/>
                <p:cNvSpPr>
                  <a:spLocks/>
                </p:cNvSpPr>
                <p:nvPr/>
              </p:nvSpPr>
              <p:spPr bwMode="auto">
                <a:xfrm>
                  <a:off x="4108" y="1411"/>
                  <a:ext cx="41" cy="23"/>
                </a:xfrm>
                <a:custGeom>
                  <a:avLst/>
                  <a:gdLst>
                    <a:gd name="T0" fmla="*/ 41 w 41"/>
                    <a:gd name="T1" fmla="*/ 0 h 23"/>
                    <a:gd name="T2" fmla="*/ 23 w 41"/>
                    <a:gd name="T3" fmla="*/ 8 h 23"/>
                    <a:gd name="T4" fmla="*/ 12 w 41"/>
                    <a:gd name="T5" fmla="*/ 18 h 23"/>
                  </a:gdLst>
                  <a:ahLst/>
                  <a:cxnLst>
                    <a:cxn ang="0">
                      <a:pos x="T0" y="T1"/>
                    </a:cxn>
                    <a:cxn ang="0">
                      <a:pos x="T2" y="T3"/>
                    </a:cxn>
                    <a:cxn ang="0">
                      <a:pos x="T4" y="T5"/>
                    </a:cxn>
                  </a:cxnLst>
                  <a:rect l="0" t="0" r="r" b="b"/>
                  <a:pathLst>
                    <a:path w="41" h="23">
                      <a:moveTo>
                        <a:pt x="41" y="0"/>
                      </a:moveTo>
                      <a:cubicBezTo>
                        <a:pt x="35" y="3"/>
                        <a:pt x="28" y="4"/>
                        <a:pt x="23" y="8"/>
                      </a:cubicBezTo>
                      <a:cubicBezTo>
                        <a:pt x="0" y="23"/>
                        <a:pt x="28" y="11"/>
                        <a:pt x="12" y="1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64" name="Freeform 92"/>
                <p:cNvSpPr>
                  <a:spLocks/>
                </p:cNvSpPr>
                <p:nvPr/>
              </p:nvSpPr>
              <p:spPr bwMode="auto">
                <a:xfrm>
                  <a:off x="4163" y="1411"/>
                  <a:ext cx="9" cy="29"/>
                </a:xfrm>
                <a:custGeom>
                  <a:avLst/>
                  <a:gdLst>
                    <a:gd name="T0" fmla="*/ 0 w 10"/>
                    <a:gd name="T1" fmla="*/ 0 h 29"/>
                    <a:gd name="T2" fmla="*/ 10 w 10"/>
                    <a:gd name="T3" fmla="*/ 29 h 29"/>
                  </a:gdLst>
                  <a:ahLst/>
                  <a:cxnLst>
                    <a:cxn ang="0">
                      <a:pos x="T0" y="T1"/>
                    </a:cxn>
                    <a:cxn ang="0">
                      <a:pos x="T2" y="T3"/>
                    </a:cxn>
                  </a:cxnLst>
                  <a:rect l="0" t="0" r="r" b="b"/>
                  <a:pathLst>
                    <a:path w="10" h="29">
                      <a:moveTo>
                        <a:pt x="0" y="0"/>
                      </a:moveTo>
                      <a:cubicBezTo>
                        <a:pt x="1" y="5"/>
                        <a:pt x="6" y="29"/>
                        <a:pt x="10" y="29"/>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65" name="Freeform 93"/>
                <p:cNvSpPr>
                  <a:spLocks/>
                </p:cNvSpPr>
                <p:nvPr/>
              </p:nvSpPr>
              <p:spPr bwMode="auto">
                <a:xfrm>
                  <a:off x="4117" y="1371"/>
                  <a:ext cx="47" cy="48"/>
                </a:xfrm>
                <a:custGeom>
                  <a:avLst/>
                  <a:gdLst>
                    <a:gd name="T0" fmla="*/ 48 w 48"/>
                    <a:gd name="T1" fmla="*/ 0 h 48"/>
                    <a:gd name="T2" fmla="*/ 8 w 48"/>
                    <a:gd name="T3" fmla="*/ 24 h 48"/>
                    <a:gd name="T4" fmla="*/ 3 w 48"/>
                    <a:gd name="T5" fmla="*/ 48 h 48"/>
                  </a:gdLst>
                  <a:ahLst/>
                  <a:cxnLst>
                    <a:cxn ang="0">
                      <a:pos x="T0" y="T1"/>
                    </a:cxn>
                    <a:cxn ang="0">
                      <a:pos x="T2" y="T3"/>
                    </a:cxn>
                    <a:cxn ang="0">
                      <a:pos x="T4" y="T5"/>
                    </a:cxn>
                  </a:cxnLst>
                  <a:rect l="0" t="0" r="r" b="b"/>
                  <a:pathLst>
                    <a:path w="48" h="48">
                      <a:moveTo>
                        <a:pt x="48" y="0"/>
                      </a:moveTo>
                      <a:cubicBezTo>
                        <a:pt x="33" y="7"/>
                        <a:pt x="22" y="18"/>
                        <a:pt x="8" y="24"/>
                      </a:cubicBezTo>
                      <a:cubicBezTo>
                        <a:pt x="0" y="38"/>
                        <a:pt x="3" y="30"/>
                        <a:pt x="3" y="4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66" name="Freeform 94"/>
                <p:cNvSpPr>
                  <a:spLocks/>
                </p:cNvSpPr>
                <p:nvPr/>
              </p:nvSpPr>
              <p:spPr bwMode="auto">
                <a:xfrm>
                  <a:off x="4150" y="1328"/>
                  <a:ext cx="26" cy="37"/>
                </a:xfrm>
                <a:custGeom>
                  <a:avLst/>
                  <a:gdLst>
                    <a:gd name="T0" fmla="*/ 26 w 26"/>
                    <a:gd name="T1" fmla="*/ 0 h 37"/>
                    <a:gd name="T2" fmla="*/ 7 w 26"/>
                    <a:gd name="T3" fmla="*/ 16 h 37"/>
                    <a:gd name="T4" fmla="*/ 2 w 26"/>
                    <a:gd name="T5" fmla="*/ 37 h 37"/>
                  </a:gdLst>
                  <a:ahLst/>
                  <a:cxnLst>
                    <a:cxn ang="0">
                      <a:pos x="T0" y="T1"/>
                    </a:cxn>
                    <a:cxn ang="0">
                      <a:pos x="T2" y="T3"/>
                    </a:cxn>
                    <a:cxn ang="0">
                      <a:pos x="T4" y="T5"/>
                    </a:cxn>
                  </a:cxnLst>
                  <a:rect l="0" t="0" r="r" b="b"/>
                  <a:pathLst>
                    <a:path w="26" h="37">
                      <a:moveTo>
                        <a:pt x="26" y="0"/>
                      </a:moveTo>
                      <a:cubicBezTo>
                        <a:pt x="22" y="14"/>
                        <a:pt x="19" y="11"/>
                        <a:pt x="7" y="16"/>
                      </a:cubicBezTo>
                      <a:cubicBezTo>
                        <a:pt x="0" y="30"/>
                        <a:pt x="2" y="22"/>
                        <a:pt x="2" y="37"/>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67" name="Freeform 95"/>
                <p:cNvSpPr>
                  <a:spLocks/>
                </p:cNvSpPr>
                <p:nvPr/>
              </p:nvSpPr>
              <p:spPr bwMode="auto">
                <a:xfrm>
                  <a:off x="4115" y="1368"/>
                  <a:ext cx="33" cy="15"/>
                </a:xfrm>
                <a:custGeom>
                  <a:avLst/>
                  <a:gdLst>
                    <a:gd name="T0" fmla="*/ 32 w 32"/>
                    <a:gd name="T1" fmla="*/ 0 h 16"/>
                    <a:gd name="T2" fmla="*/ 0 w 32"/>
                    <a:gd name="T3" fmla="*/ 16 h 16"/>
                  </a:gdLst>
                  <a:ahLst/>
                  <a:cxnLst>
                    <a:cxn ang="0">
                      <a:pos x="T0" y="T1"/>
                    </a:cxn>
                    <a:cxn ang="0">
                      <a:pos x="T2" y="T3"/>
                    </a:cxn>
                  </a:cxnLst>
                  <a:rect l="0" t="0" r="r" b="b"/>
                  <a:pathLst>
                    <a:path w="32" h="16">
                      <a:moveTo>
                        <a:pt x="32" y="0"/>
                      </a:moveTo>
                      <a:cubicBezTo>
                        <a:pt x="22" y="3"/>
                        <a:pt x="0" y="3"/>
                        <a:pt x="0" y="16"/>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68" name="Freeform 96"/>
                <p:cNvSpPr>
                  <a:spLocks/>
                </p:cNvSpPr>
                <p:nvPr/>
              </p:nvSpPr>
              <p:spPr bwMode="auto">
                <a:xfrm>
                  <a:off x="4140" y="1365"/>
                  <a:ext cx="8" cy="32"/>
                </a:xfrm>
                <a:custGeom>
                  <a:avLst/>
                  <a:gdLst>
                    <a:gd name="T0" fmla="*/ 0 w 8"/>
                    <a:gd name="T1" fmla="*/ 0 h 32"/>
                    <a:gd name="T2" fmla="*/ 8 w 8"/>
                    <a:gd name="T3" fmla="*/ 32 h 32"/>
                  </a:gdLst>
                  <a:ahLst/>
                  <a:cxnLst>
                    <a:cxn ang="0">
                      <a:pos x="T0" y="T1"/>
                    </a:cxn>
                    <a:cxn ang="0">
                      <a:pos x="T2" y="T3"/>
                    </a:cxn>
                  </a:cxnLst>
                  <a:rect l="0" t="0" r="r" b="b"/>
                  <a:pathLst>
                    <a:path w="8" h="32">
                      <a:moveTo>
                        <a:pt x="0" y="0"/>
                      </a:moveTo>
                      <a:cubicBezTo>
                        <a:pt x="2" y="10"/>
                        <a:pt x="8" y="20"/>
                        <a:pt x="8" y="3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69" name="Freeform 97"/>
                <p:cNvSpPr>
                  <a:spLocks/>
                </p:cNvSpPr>
                <p:nvPr/>
              </p:nvSpPr>
              <p:spPr bwMode="auto">
                <a:xfrm>
                  <a:off x="4165" y="1379"/>
                  <a:ext cx="29" cy="38"/>
                </a:xfrm>
                <a:custGeom>
                  <a:avLst/>
                  <a:gdLst>
                    <a:gd name="T0" fmla="*/ 28 w 28"/>
                    <a:gd name="T1" fmla="*/ 0 h 40"/>
                    <a:gd name="T2" fmla="*/ 4 w 28"/>
                    <a:gd name="T3" fmla="*/ 21 h 40"/>
                    <a:gd name="T4" fmla="*/ 1 w 28"/>
                    <a:gd name="T5" fmla="*/ 40 h 40"/>
                  </a:gdLst>
                  <a:ahLst/>
                  <a:cxnLst>
                    <a:cxn ang="0">
                      <a:pos x="T0" y="T1"/>
                    </a:cxn>
                    <a:cxn ang="0">
                      <a:pos x="T2" y="T3"/>
                    </a:cxn>
                    <a:cxn ang="0">
                      <a:pos x="T4" y="T5"/>
                    </a:cxn>
                  </a:cxnLst>
                  <a:rect l="0" t="0" r="r" b="b"/>
                  <a:pathLst>
                    <a:path w="28" h="40">
                      <a:moveTo>
                        <a:pt x="28" y="0"/>
                      </a:moveTo>
                      <a:cubicBezTo>
                        <a:pt x="17" y="16"/>
                        <a:pt x="22" y="14"/>
                        <a:pt x="4" y="21"/>
                      </a:cubicBezTo>
                      <a:cubicBezTo>
                        <a:pt x="0" y="34"/>
                        <a:pt x="1" y="28"/>
                        <a:pt x="1" y="4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70" name="Freeform 98"/>
                <p:cNvSpPr>
                  <a:spLocks/>
                </p:cNvSpPr>
                <p:nvPr/>
              </p:nvSpPr>
              <p:spPr bwMode="auto">
                <a:xfrm>
                  <a:off x="4203" y="1312"/>
                  <a:ext cx="58" cy="24"/>
                </a:xfrm>
                <a:custGeom>
                  <a:avLst/>
                  <a:gdLst>
                    <a:gd name="T0" fmla="*/ 0 w 56"/>
                    <a:gd name="T1" fmla="*/ 0 h 24"/>
                    <a:gd name="T2" fmla="*/ 45 w 56"/>
                    <a:gd name="T3" fmla="*/ 19 h 24"/>
                    <a:gd name="T4" fmla="*/ 56 w 56"/>
                    <a:gd name="T5" fmla="*/ 24 h 24"/>
                  </a:gdLst>
                  <a:ahLst/>
                  <a:cxnLst>
                    <a:cxn ang="0">
                      <a:pos x="T0" y="T1"/>
                    </a:cxn>
                    <a:cxn ang="0">
                      <a:pos x="T2" y="T3"/>
                    </a:cxn>
                    <a:cxn ang="0">
                      <a:pos x="T4" y="T5"/>
                    </a:cxn>
                  </a:cxnLst>
                  <a:rect l="0" t="0" r="r" b="b"/>
                  <a:pathLst>
                    <a:path w="56" h="24">
                      <a:moveTo>
                        <a:pt x="0" y="0"/>
                      </a:moveTo>
                      <a:cubicBezTo>
                        <a:pt x="17" y="8"/>
                        <a:pt x="26" y="15"/>
                        <a:pt x="45" y="19"/>
                      </a:cubicBezTo>
                      <a:cubicBezTo>
                        <a:pt x="48" y="20"/>
                        <a:pt x="56" y="24"/>
                        <a:pt x="56" y="2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71" name="Freeform 99"/>
                <p:cNvSpPr>
                  <a:spLocks/>
                </p:cNvSpPr>
                <p:nvPr/>
              </p:nvSpPr>
              <p:spPr bwMode="auto">
                <a:xfrm>
                  <a:off x="4243" y="1339"/>
                  <a:ext cx="16" cy="48"/>
                </a:xfrm>
                <a:custGeom>
                  <a:avLst/>
                  <a:gdLst>
                    <a:gd name="T0" fmla="*/ 0 w 16"/>
                    <a:gd name="T1" fmla="*/ 0 h 48"/>
                    <a:gd name="T2" fmla="*/ 10 w 16"/>
                    <a:gd name="T3" fmla="*/ 16 h 48"/>
                    <a:gd name="T4" fmla="*/ 16 w 16"/>
                    <a:gd name="T5" fmla="*/ 32 h 48"/>
                    <a:gd name="T6" fmla="*/ 13 w 16"/>
                    <a:gd name="T7" fmla="*/ 48 h 48"/>
                  </a:gdLst>
                  <a:ahLst/>
                  <a:cxnLst>
                    <a:cxn ang="0">
                      <a:pos x="T0" y="T1"/>
                    </a:cxn>
                    <a:cxn ang="0">
                      <a:pos x="T2" y="T3"/>
                    </a:cxn>
                    <a:cxn ang="0">
                      <a:pos x="T4" y="T5"/>
                    </a:cxn>
                    <a:cxn ang="0">
                      <a:pos x="T6" y="T7"/>
                    </a:cxn>
                  </a:cxnLst>
                  <a:rect l="0" t="0" r="r" b="b"/>
                  <a:pathLst>
                    <a:path w="16" h="48">
                      <a:moveTo>
                        <a:pt x="0" y="0"/>
                      </a:moveTo>
                      <a:cubicBezTo>
                        <a:pt x="3" y="5"/>
                        <a:pt x="7" y="10"/>
                        <a:pt x="10" y="16"/>
                      </a:cubicBezTo>
                      <a:cubicBezTo>
                        <a:pt x="12" y="21"/>
                        <a:pt x="16" y="32"/>
                        <a:pt x="16" y="32"/>
                      </a:cubicBezTo>
                      <a:cubicBezTo>
                        <a:pt x="12" y="43"/>
                        <a:pt x="13" y="38"/>
                        <a:pt x="13" y="4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grpSp>
          <p:sp>
            <p:nvSpPr>
              <p:cNvPr id="28772" name="Freeform 100"/>
              <p:cNvSpPr>
                <a:spLocks/>
              </p:cNvSpPr>
              <p:nvPr/>
            </p:nvSpPr>
            <p:spPr bwMode="auto">
              <a:xfrm>
                <a:off x="6535738" y="1832300"/>
                <a:ext cx="12700" cy="218993"/>
              </a:xfrm>
              <a:custGeom>
                <a:avLst/>
                <a:gdLst>
                  <a:gd name="T0" fmla="*/ 0 w 11"/>
                  <a:gd name="T1" fmla="*/ 0 h 182"/>
                  <a:gd name="T2" fmla="*/ 5 w 11"/>
                  <a:gd name="T3" fmla="*/ 182 h 182"/>
                </a:gdLst>
                <a:ahLst/>
                <a:cxnLst>
                  <a:cxn ang="0">
                    <a:pos x="T0" y="T1"/>
                  </a:cxn>
                  <a:cxn ang="0">
                    <a:pos x="T2" y="T3"/>
                  </a:cxn>
                </a:cxnLst>
                <a:rect l="0" t="0" r="r" b="b"/>
                <a:pathLst>
                  <a:path w="11" h="182">
                    <a:moveTo>
                      <a:pt x="0" y="0"/>
                    </a:moveTo>
                    <a:cubicBezTo>
                      <a:pt x="11" y="61"/>
                      <a:pt x="5" y="118"/>
                      <a:pt x="5" y="1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grpSp>
            <p:nvGrpSpPr>
              <p:cNvPr id="34876" name="Group 101"/>
              <p:cNvGrpSpPr>
                <a:grpSpLocks/>
              </p:cNvGrpSpPr>
              <p:nvPr/>
            </p:nvGrpSpPr>
            <p:grpSpPr bwMode="auto">
              <a:xfrm>
                <a:off x="7011988" y="2087563"/>
                <a:ext cx="201612" cy="328612"/>
                <a:chOff x="4108" y="1264"/>
                <a:chExt cx="167" cy="176"/>
              </a:xfrm>
            </p:grpSpPr>
            <p:sp>
              <p:nvSpPr>
                <p:cNvPr id="28774" name="Freeform 102"/>
                <p:cNvSpPr>
                  <a:spLocks/>
                </p:cNvSpPr>
                <p:nvPr/>
              </p:nvSpPr>
              <p:spPr bwMode="auto">
                <a:xfrm>
                  <a:off x="4179" y="1264"/>
                  <a:ext cx="64" cy="163"/>
                </a:xfrm>
                <a:custGeom>
                  <a:avLst/>
                  <a:gdLst>
                    <a:gd name="T0" fmla="*/ 0 w 64"/>
                    <a:gd name="T1" fmla="*/ 0 h 163"/>
                    <a:gd name="T2" fmla="*/ 32 w 64"/>
                    <a:gd name="T3" fmla="*/ 64 h 163"/>
                    <a:gd name="T4" fmla="*/ 42 w 64"/>
                    <a:gd name="T5" fmla="*/ 77 h 163"/>
                    <a:gd name="T6" fmla="*/ 50 w 64"/>
                    <a:gd name="T7" fmla="*/ 112 h 163"/>
                    <a:gd name="T8" fmla="*/ 64 w 64"/>
                    <a:gd name="T9" fmla="*/ 163 h 163"/>
                  </a:gdLst>
                  <a:ahLst/>
                  <a:cxnLst>
                    <a:cxn ang="0">
                      <a:pos x="T0" y="T1"/>
                    </a:cxn>
                    <a:cxn ang="0">
                      <a:pos x="T2" y="T3"/>
                    </a:cxn>
                    <a:cxn ang="0">
                      <a:pos x="T4" y="T5"/>
                    </a:cxn>
                    <a:cxn ang="0">
                      <a:pos x="T6" y="T7"/>
                    </a:cxn>
                    <a:cxn ang="0">
                      <a:pos x="T8" y="T9"/>
                    </a:cxn>
                  </a:cxnLst>
                  <a:rect l="0" t="0" r="r" b="b"/>
                  <a:pathLst>
                    <a:path w="64" h="163">
                      <a:moveTo>
                        <a:pt x="0" y="0"/>
                      </a:moveTo>
                      <a:cubicBezTo>
                        <a:pt x="11" y="18"/>
                        <a:pt x="13" y="52"/>
                        <a:pt x="32" y="64"/>
                      </a:cubicBezTo>
                      <a:cubicBezTo>
                        <a:pt x="36" y="82"/>
                        <a:pt x="29" y="62"/>
                        <a:pt x="42" y="77"/>
                      </a:cubicBezTo>
                      <a:cubicBezTo>
                        <a:pt x="48" y="85"/>
                        <a:pt x="47" y="102"/>
                        <a:pt x="50" y="112"/>
                      </a:cubicBezTo>
                      <a:cubicBezTo>
                        <a:pt x="53" y="130"/>
                        <a:pt x="64" y="143"/>
                        <a:pt x="64" y="16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75" name="Freeform 103"/>
                <p:cNvSpPr>
                  <a:spLocks/>
                </p:cNvSpPr>
                <p:nvPr/>
              </p:nvSpPr>
              <p:spPr bwMode="auto">
                <a:xfrm>
                  <a:off x="4149" y="1272"/>
                  <a:ext cx="41" cy="157"/>
                </a:xfrm>
                <a:custGeom>
                  <a:avLst/>
                  <a:gdLst>
                    <a:gd name="T0" fmla="*/ 35 w 41"/>
                    <a:gd name="T1" fmla="*/ 0 h 157"/>
                    <a:gd name="T2" fmla="*/ 16 w 41"/>
                    <a:gd name="T3" fmla="*/ 96 h 157"/>
                    <a:gd name="T4" fmla="*/ 14 w 41"/>
                    <a:gd name="T5" fmla="*/ 139 h 157"/>
                    <a:gd name="T6" fmla="*/ 6 w 41"/>
                    <a:gd name="T7" fmla="*/ 141 h 157"/>
                    <a:gd name="T8" fmla="*/ 0 w 41"/>
                    <a:gd name="T9" fmla="*/ 157 h 157"/>
                  </a:gdLst>
                  <a:ahLst/>
                  <a:cxnLst>
                    <a:cxn ang="0">
                      <a:pos x="T0" y="T1"/>
                    </a:cxn>
                    <a:cxn ang="0">
                      <a:pos x="T2" y="T3"/>
                    </a:cxn>
                    <a:cxn ang="0">
                      <a:pos x="T4" y="T5"/>
                    </a:cxn>
                    <a:cxn ang="0">
                      <a:pos x="T6" y="T7"/>
                    </a:cxn>
                    <a:cxn ang="0">
                      <a:pos x="T8" y="T9"/>
                    </a:cxn>
                  </a:cxnLst>
                  <a:rect l="0" t="0" r="r" b="b"/>
                  <a:pathLst>
                    <a:path w="41" h="157">
                      <a:moveTo>
                        <a:pt x="35" y="0"/>
                      </a:moveTo>
                      <a:cubicBezTo>
                        <a:pt x="33" y="26"/>
                        <a:pt x="41" y="74"/>
                        <a:pt x="16" y="96"/>
                      </a:cubicBezTo>
                      <a:cubicBezTo>
                        <a:pt x="15" y="110"/>
                        <a:pt x="17" y="124"/>
                        <a:pt x="14" y="139"/>
                      </a:cubicBezTo>
                      <a:cubicBezTo>
                        <a:pt x="13" y="141"/>
                        <a:pt x="7" y="138"/>
                        <a:pt x="6" y="141"/>
                      </a:cubicBezTo>
                      <a:cubicBezTo>
                        <a:pt x="2" y="145"/>
                        <a:pt x="0" y="157"/>
                        <a:pt x="0" y="157"/>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76" name="Freeform 104"/>
                <p:cNvSpPr>
                  <a:spLocks/>
                </p:cNvSpPr>
                <p:nvPr/>
              </p:nvSpPr>
              <p:spPr bwMode="auto">
                <a:xfrm>
                  <a:off x="4192" y="1323"/>
                  <a:ext cx="11" cy="85"/>
                </a:xfrm>
                <a:custGeom>
                  <a:avLst/>
                  <a:gdLst>
                    <a:gd name="T0" fmla="*/ 11 w 11"/>
                    <a:gd name="T1" fmla="*/ 0 h 85"/>
                    <a:gd name="T2" fmla="*/ 8 w 11"/>
                    <a:gd name="T3" fmla="*/ 53 h 85"/>
                    <a:gd name="T4" fmla="*/ 0 w 11"/>
                    <a:gd name="T5" fmla="*/ 85 h 85"/>
                  </a:gdLst>
                  <a:ahLst/>
                  <a:cxnLst>
                    <a:cxn ang="0">
                      <a:pos x="T0" y="T1"/>
                    </a:cxn>
                    <a:cxn ang="0">
                      <a:pos x="T2" y="T3"/>
                    </a:cxn>
                    <a:cxn ang="0">
                      <a:pos x="T4" y="T5"/>
                    </a:cxn>
                  </a:cxnLst>
                  <a:rect l="0" t="0" r="r" b="b"/>
                  <a:pathLst>
                    <a:path w="11" h="85">
                      <a:moveTo>
                        <a:pt x="11" y="0"/>
                      </a:moveTo>
                      <a:cubicBezTo>
                        <a:pt x="10" y="17"/>
                        <a:pt x="9" y="35"/>
                        <a:pt x="8" y="53"/>
                      </a:cubicBezTo>
                      <a:cubicBezTo>
                        <a:pt x="6" y="63"/>
                        <a:pt x="0" y="85"/>
                        <a:pt x="0" y="85"/>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77" name="Freeform 105"/>
                <p:cNvSpPr>
                  <a:spLocks/>
                </p:cNvSpPr>
                <p:nvPr/>
              </p:nvSpPr>
              <p:spPr bwMode="auto">
                <a:xfrm>
                  <a:off x="4200" y="1376"/>
                  <a:ext cx="36" cy="64"/>
                </a:xfrm>
                <a:custGeom>
                  <a:avLst/>
                  <a:gdLst>
                    <a:gd name="T0" fmla="*/ 0 w 35"/>
                    <a:gd name="T1" fmla="*/ 0 h 64"/>
                    <a:gd name="T2" fmla="*/ 35 w 35"/>
                    <a:gd name="T3" fmla="*/ 64 h 64"/>
                  </a:gdLst>
                  <a:ahLst/>
                  <a:cxnLst>
                    <a:cxn ang="0">
                      <a:pos x="T0" y="T1"/>
                    </a:cxn>
                    <a:cxn ang="0">
                      <a:pos x="T2" y="T3"/>
                    </a:cxn>
                  </a:cxnLst>
                  <a:rect l="0" t="0" r="r" b="b"/>
                  <a:pathLst>
                    <a:path w="35" h="64">
                      <a:moveTo>
                        <a:pt x="0" y="0"/>
                      </a:moveTo>
                      <a:cubicBezTo>
                        <a:pt x="11" y="18"/>
                        <a:pt x="35" y="44"/>
                        <a:pt x="35" y="6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78" name="Freeform 106"/>
                <p:cNvSpPr>
                  <a:spLocks/>
                </p:cNvSpPr>
                <p:nvPr/>
              </p:nvSpPr>
              <p:spPr bwMode="auto">
                <a:xfrm>
                  <a:off x="4187" y="1408"/>
                  <a:ext cx="11" cy="27"/>
                </a:xfrm>
                <a:custGeom>
                  <a:avLst/>
                  <a:gdLst>
                    <a:gd name="T0" fmla="*/ 2 w 10"/>
                    <a:gd name="T1" fmla="*/ 0 h 27"/>
                    <a:gd name="T2" fmla="*/ 10 w 10"/>
                    <a:gd name="T3" fmla="*/ 27 h 27"/>
                  </a:gdLst>
                  <a:ahLst/>
                  <a:cxnLst>
                    <a:cxn ang="0">
                      <a:pos x="T0" y="T1"/>
                    </a:cxn>
                    <a:cxn ang="0">
                      <a:pos x="T2" y="T3"/>
                    </a:cxn>
                  </a:cxnLst>
                  <a:rect l="0" t="0" r="r" b="b"/>
                  <a:pathLst>
                    <a:path w="10" h="27">
                      <a:moveTo>
                        <a:pt x="2" y="0"/>
                      </a:moveTo>
                      <a:cubicBezTo>
                        <a:pt x="3" y="9"/>
                        <a:pt x="0" y="27"/>
                        <a:pt x="10" y="27"/>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79" name="Freeform 107"/>
                <p:cNvSpPr>
                  <a:spLocks/>
                </p:cNvSpPr>
                <p:nvPr/>
              </p:nvSpPr>
              <p:spPr bwMode="auto">
                <a:xfrm>
                  <a:off x="4239" y="1392"/>
                  <a:ext cx="36" cy="35"/>
                </a:xfrm>
                <a:custGeom>
                  <a:avLst/>
                  <a:gdLst>
                    <a:gd name="T0" fmla="*/ 0 w 35"/>
                    <a:gd name="T1" fmla="*/ 0 h 35"/>
                    <a:gd name="T2" fmla="*/ 13 w 35"/>
                    <a:gd name="T3" fmla="*/ 21 h 35"/>
                    <a:gd name="T4" fmla="*/ 29 w 35"/>
                    <a:gd name="T5" fmla="*/ 27 h 35"/>
                    <a:gd name="T6" fmla="*/ 35 w 35"/>
                    <a:gd name="T7" fmla="*/ 35 h 35"/>
                  </a:gdLst>
                  <a:ahLst/>
                  <a:cxnLst>
                    <a:cxn ang="0">
                      <a:pos x="T0" y="T1"/>
                    </a:cxn>
                    <a:cxn ang="0">
                      <a:pos x="T2" y="T3"/>
                    </a:cxn>
                    <a:cxn ang="0">
                      <a:pos x="T4" y="T5"/>
                    </a:cxn>
                    <a:cxn ang="0">
                      <a:pos x="T6" y="T7"/>
                    </a:cxn>
                  </a:cxnLst>
                  <a:rect l="0" t="0" r="r" b="b"/>
                  <a:pathLst>
                    <a:path w="35" h="35">
                      <a:moveTo>
                        <a:pt x="0" y="0"/>
                      </a:moveTo>
                      <a:cubicBezTo>
                        <a:pt x="4" y="6"/>
                        <a:pt x="6" y="16"/>
                        <a:pt x="13" y="21"/>
                      </a:cubicBezTo>
                      <a:cubicBezTo>
                        <a:pt x="17" y="24"/>
                        <a:pt x="29" y="27"/>
                        <a:pt x="29" y="27"/>
                      </a:cubicBezTo>
                      <a:cubicBezTo>
                        <a:pt x="32" y="35"/>
                        <a:pt x="29" y="35"/>
                        <a:pt x="35" y="35"/>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80" name="Freeform 108"/>
                <p:cNvSpPr>
                  <a:spLocks/>
                </p:cNvSpPr>
                <p:nvPr/>
              </p:nvSpPr>
              <p:spPr bwMode="auto">
                <a:xfrm>
                  <a:off x="4108" y="1411"/>
                  <a:ext cx="41" cy="23"/>
                </a:xfrm>
                <a:custGeom>
                  <a:avLst/>
                  <a:gdLst>
                    <a:gd name="T0" fmla="*/ 41 w 41"/>
                    <a:gd name="T1" fmla="*/ 0 h 23"/>
                    <a:gd name="T2" fmla="*/ 23 w 41"/>
                    <a:gd name="T3" fmla="*/ 8 h 23"/>
                    <a:gd name="T4" fmla="*/ 12 w 41"/>
                    <a:gd name="T5" fmla="*/ 18 h 23"/>
                  </a:gdLst>
                  <a:ahLst/>
                  <a:cxnLst>
                    <a:cxn ang="0">
                      <a:pos x="T0" y="T1"/>
                    </a:cxn>
                    <a:cxn ang="0">
                      <a:pos x="T2" y="T3"/>
                    </a:cxn>
                    <a:cxn ang="0">
                      <a:pos x="T4" y="T5"/>
                    </a:cxn>
                  </a:cxnLst>
                  <a:rect l="0" t="0" r="r" b="b"/>
                  <a:pathLst>
                    <a:path w="41" h="23">
                      <a:moveTo>
                        <a:pt x="41" y="0"/>
                      </a:moveTo>
                      <a:cubicBezTo>
                        <a:pt x="35" y="3"/>
                        <a:pt x="28" y="4"/>
                        <a:pt x="23" y="8"/>
                      </a:cubicBezTo>
                      <a:cubicBezTo>
                        <a:pt x="0" y="23"/>
                        <a:pt x="28" y="11"/>
                        <a:pt x="12" y="1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81" name="Freeform 109"/>
                <p:cNvSpPr>
                  <a:spLocks/>
                </p:cNvSpPr>
                <p:nvPr/>
              </p:nvSpPr>
              <p:spPr bwMode="auto">
                <a:xfrm>
                  <a:off x="4163" y="1411"/>
                  <a:ext cx="9" cy="29"/>
                </a:xfrm>
                <a:custGeom>
                  <a:avLst/>
                  <a:gdLst>
                    <a:gd name="T0" fmla="*/ 0 w 10"/>
                    <a:gd name="T1" fmla="*/ 0 h 29"/>
                    <a:gd name="T2" fmla="*/ 10 w 10"/>
                    <a:gd name="T3" fmla="*/ 29 h 29"/>
                  </a:gdLst>
                  <a:ahLst/>
                  <a:cxnLst>
                    <a:cxn ang="0">
                      <a:pos x="T0" y="T1"/>
                    </a:cxn>
                    <a:cxn ang="0">
                      <a:pos x="T2" y="T3"/>
                    </a:cxn>
                  </a:cxnLst>
                  <a:rect l="0" t="0" r="r" b="b"/>
                  <a:pathLst>
                    <a:path w="10" h="29">
                      <a:moveTo>
                        <a:pt x="0" y="0"/>
                      </a:moveTo>
                      <a:cubicBezTo>
                        <a:pt x="1" y="5"/>
                        <a:pt x="6" y="29"/>
                        <a:pt x="10" y="29"/>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82" name="Freeform 110"/>
                <p:cNvSpPr>
                  <a:spLocks/>
                </p:cNvSpPr>
                <p:nvPr/>
              </p:nvSpPr>
              <p:spPr bwMode="auto">
                <a:xfrm>
                  <a:off x="4117" y="1371"/>
                  <a:ext cx="47" cy="48"/>
                </a:xfrm>
                <a:custGeom>
                  <a:avLst/>
                  <a:gdLst>
                    <a:gd name="T0" fmla="*/ 48 w 48"/>
                    <a:gd name="T1" fmla="*/ 0 h 48"/>
                    <a:gd name="T2" fmla="*/ 8 w 48"/>
                    <a:gd name="T3" fmla="*/ 24 h 48"/>
                    <a:gd name="T4" fmla="*/ 3 w 48"/>
                    <a:gd name="T5" fmla="*/ 48 h 48"/>
                  </a:gdLst>
                  <a:ahLst/>
                  <a:cxnLst>
                    <a:cxn ang="0">
                      <a:pos x="T0" y="T1"/>
                    </a:cxn>
                    <a:cxn ang="0">
                      <a:pos x="T2" y="T3"/>
                    </a:cxn>
                    <a:cxn ang="0">
                      <a:pos x="T4" y="T5"/>
                    </a:cxn>
                  </a:cxnLst>
                  <a:rect l="0" t="0" r="r" b="b"/>
                  <a:pathLst>
                    <a:path w="48" h="48">
                      <a:moveTo>
                        <a:pt x="48" y="0"/>
                      </a:moveTo>
                      <a:cubicBezTo>
                        <a:pt x="33" y="7"/>
                        <a:pt x="22" y="18"/>
                        <a:pt x="8" y="24"/>
                      </a:cubicBezTo>
                      <a:cubicBezTo>
                        <a:pt x="0" y="38"/>
                        <a:pt x="3" y="30"/>
                        <a:pt x="3" y="4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83" name="Freeform 111"/>
                <p:cNvSpPr>
                  <a:spLocks/>
                </p:cNvSpPr>
                <p:nvPr/>
              </p:nvSpPr>
              <p:spPr bwMode="auto">
                <a:xfrm>
                  <a:off x="4150" y="1328"/>
                  <a:ext cx="26" cy="37"/>
                </a:xfrm>
                <a:custGeom>
                  <a:avLst/>
                  <a:gdLst>
                    <a:gd name="T0" fmla="*/ 26 w 26"/>
                    <a:gd name="T1" fmla="*/ 0 h 37"/>
                    <a:gd name="T2" fmla="*/ 7 w 26"/>
                    <a:gd name="T3" fmla="*/ 16 h 37"/>
                    <a:gd name="T4" fmla="*/ 2 w 26"/>
                    <a:gd name="T5" fmla="*/ 37 h 37"/>
                  </a:gdLst>
                  <a:ahLst/>
                  <a:cxnLst>
                    <a:cxn ang="0">
                      <a:pos x="T0" y="T1"/>
                    </a:cxn>
                    <a:cxn ang="0">
                      <a:pos x="T2" y="T3"/>
                    </a:cxn>
                    <a:cxn ang="0">
                      <a:pos x="T4" y="T5"/>
                    </a:cxn>
                  </a:cxnLst>
                  <a:rect l="0" t="0" r="r" b="b"/>
                  <a:pathLst>
                    <a:path w="26" h="37">
                      <a:moveTo>
                        <a:pt x="26" y="0"/>
                      </a:moveTo>
                      <a:cubicBezTo>
                        <a:pt x="22" y="14"/>
                        <a:pt x="19" y="11"/>
                        <a:pt x="7" y="16"/>
                      </a:cubicBezTo>
                      <a:cubicBezTo>
                        <a:pt x="0" y="30"/>
                        <a:pt x="2" y="22"/>
                        <a:pt x="2" y="37"/>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84" name="Freeform 112"/>
                <p:cNvSpPr>
                  <a:spLocks/>
                </p:cNvSpPr>
                <p:nvPr/>
              </p:nvSpPr>
              <p:spPr bwMode="auto">
                <a:xfrm>
                  <a:off x="4115" y="1368"/>
                  <a:ext cx="33" cy="16"/>
                </a:xfrm>
                <a:custGeom>
                  <a:avLst/>
                  <a:gdLst>
                    <a:gd name="T0" fmla="*/ 32 w 32"/>
                    <a:gd name="T1" fmla="*/ 0 h 16"/>
                    <a:gd name="T2" fmla="*/ 0 w 32"/>
                    <a:gd name="T3" fmla="*/ 16 h 16"/>
                  </a:gdLst>
                  <a:ahLst/>
                  <a:cxnLst>
                    <a:cxn ang="0">
                      <a:pos x="T0" y="T1"/>
                    </a:cxn>
                    <a:cxn ang="0">
                      <a:pos x="T2" y="T3"/>
                    </a:cxn>
                  </a:cxnLst>
                  <a:rect l="0" t="0" r="r" b="b"/>
                  <a:pathLst>
                    <a:path w="32" h="16">
                      <a:moveTo>
                        <a:pt x="32" y="0"/>
                      </a:moveTo>
                      <a:cubicBezTo>
                        <a:pt x="22" y="3"/>
                        <a:pt x="0" y="3"/>
                        <a:pt x="0" y="16"/>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85" name="Freeform 113"/>
                <p:cNvSpPr>
                  <a:spLocks/>
                </p:cNvSpPr>
                <p:nvPr/>
              </p:nvSpPr>
              <p:spPr bwMode="auto">
                <a:xfrm>
                  <a:off x="4140" y="1365"/>
                  <a:ext cx="8" cy="31"/>
                </a:xfrm>
                <a:custGeom>
                  <a:avLst/>
                  <a:gdLst>
                    <a:gd name="T0" fmla="*/ 0 w 8"/>
                    <a:gd name="T1" fmla="*/ 0 h 32"/>
                    <a:gd name="T2" fmla="*/ 8 w 8"/>
                    <a:gd name="T3" fmla="*/ 32 h 32"/>
                  </a:gdLst>
                  <a:ahLst/>
                  <a:cxnLst>
                    <a:cxn ang="0">
                      <a:pos x="T0" y="T1"/>
                    </a:cxn>
                    <a:cxn ang="0">
                      <a:pos x="T2" y="T3"/>
                    </a:cxn>
                  </a:cxnLst>
                  <a:rect l="0" t="0" r="r" b="b"/>
                  <a:pathLst>
                    <a:path w="8" h="32">
                      <a:moveTo>
                        <a:pt x="0" y="0"/>
                      </a:moveTo>
                      <a:cubicBezTo>
                        <a:pt x="2" y="10"/>
                        <a:pt x="8" y="20"/>
                        <a:pt x="8" y="3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86" name="Freeform 114"/>
                <p:cNvSpPr>
                  <a:spLocks/>
                </p:cNvSpPr>
                <p:nvPr/>
              </p:nvSpPr>
              <p:spPr bwMode="auto">
                <a:xfrm>
                  <a:off x="4165" y="1379"/>
                  <a:ext cx="29" cy="40"/>
                </a:xfrm>
                <a:custGeom>
                  <a:avLst/>
                  <a:gdLst>
                    <a:gd name="T0" fmla="*/ 28 w 28"/>
                    <a:gd name="T1" fmla="*/ 0 h 40"/>
                    <a:gd name="T2" fmla="*/ 4 w 28"/>
                    <a:gd name="T3" fmla="*/ 21 h 40"/>
                    <a:gd name="T4" fmla="*/ 1 w 28"/>
                    <a:gd name="T5" fmla="*/ 40 h 40"/>
                  </a:gdLst>
                  <a:ahLst/>
                  <a:cxnLst>
                    <a:cxn ang="0">
                      <a:pos x="T0" y="T1"/>
                    </a:cxn>
                    <a:cxn ang="0">
                      <a:pos x="T2" y="T3"/>
                    </a:cxn>
                    <a:cxn ang="0">
                      <a:pos x="T4" y="T5"/>
                    </a:cxn>
                  </a:cxnLst>
                  <a:rect l="0" t="0" r="r" b="b"/>
                  <a:pathLst>
                    <a:path w="28" h="40">
                      <a:moveTo>
                        <a:pt x="28" y="0"/>
                      </a:moveTo>
                      <a:cubicBezTo>
                        <a:pt x="17" y="16"/>
                        <a:pt x="22" y="14"/>
                        <a:pt x="4" y="21"/>
                      </a:cubicBezTo>
                      <a:cubicBezTo>
                        <a:pt x="0" y="34"/>
                        <a:pt x="1" y="28"/>
                        <a:pt x="1" y="4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87" name="Freeform 115"/>
                <p:cNvSpPr>
                  <a:spLocks/>
                </p:cNvSpPr>
                <p:nvPr/>
              </p:nvSpPr>
              <p:spPr bwMode="auto">
                <a:xfrm>
                  <a:off x="4203" y="1312"/>
                  <a:ext cx="58" cy="26"/>
                </a:xfrm>
                <a:custGeom>
                  <a:avLst/>
                  <a:gdLst>
                    <a:gd name="T0" fmla="*/ 0 w 56"/>
                    <a:gd name="T1" fmla="*/ 0 h 24"/>
                    <a:gd name="T2" fmla="*/ 45 w 56"/>
                    <a:gd name="T3" fmla="*/ 19 h 24"/>
                    <a:gd name="T4" fmla="*/ 56 w 56"/>
                    <a:gd name="T5" fmla="*/ 24 h 24"/>
                  </a:gdLst>
                  <a:ahLst/>
                  <a:cxnLst>
                    <a:cxn ang="0">
                      <a:pos x="T0" y="T1"/>
                    </a:cxn>
                    <a:cxn ang="0">
                      <a:pos x="T2" y="T3"/>
                    </a:cxn>
                    <a:cxn ang="0">
                      <a:pos x="T4" y="T5"/>
                    </a:cxn>
                  </a:cxnLst>
                  <a:rect l="0" t="0" r="r" b="b"/>
                  <a:pathLst>
                    <a:path w="56" h="24">
                      <a:moveTo>
                        <a:pt x="0" y="0"/>
                      </a:moveTo>
                      <a:cubicBezTo>
                        <a:pt x="17" y="8"/>
                        <a:pt x="26" y="15"/>
                        <a:pt x="45" y="19"/>
                      </a:cubicBezTo>
                      <a:cubicBezTo>
                        <a:pt x="48" y="20"/>
                        <a:pt x="56" y="24"/>
                        <a:pt x="56" y="2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88" name="Freeform 116"/>
                <p:cNvSpPr>
                  <a:spLocks/>
                </p:cNvSpPr>
                <p:nvPr/>
              </p:nvSpPr>
              <p:spPr bwMode="auto">
                <a:xfrm>
                  <a:off x="4243" y="1339"/>
                  <a:ext cx="16" cy="48"/>
                </a:xfrm>
                <a:custGeom>
                  <a:avLst/>
                  <a:gdLst>
                    <a:gd name="T0" fmla="*/ 0 w 16"/>
                    <a:gd name="T1" fmla="*/ 0 h 48"/>
                    <a:gd name="T2" fmla="*/ 10 w 16"/>
                    <a:gd name="T3" fmla="*/ 16 h 48"/>
                    <a:gd name="T4" fmla="*/ 16 w 16"/>
                    <a:gd name="T5" fmla="*/ 32 h 48"/>
                    <a:gd name="T6" fmla="*/ 13 w 16"/>
                    <a:gd name="T7" fmla="*/ 48 h 48"/>
                  </a:gdLst>
                  <a:ahLst/>
                  <a:cxnLst>
                    <a:cxn ang="0">
                      <a:pos x="T0" y="T1"/>
                    </a:cxn>
                    <a:cxn ang="0">
                      <a:pos x="T2" y="T3"/>
                    </a:cxn>
                    <a:cxn ang="0">
                      <a:pos x="T4" y="T5"/>
                    </a:cxn>
                    <a:cxn ang="0">
                      <a:pos x="T6" y="T7"/>
                    </a:cxn>
                  </a:cxnLst>
                  <a:rect l="0" t="0" r="r" b="b"/>
                  <a:pathLst>
                    <a:path w="16" h="48">
                      <a:moveTo>
                        <a:pt x="0" y="0"/>
                      </a:moveTo>
                      <a:cubicBezTo>
                        <a:pt x="3" y="5"/>
                        <a:pt x="7" y="10"/>
                        <a:pt x="10" y="16"/>
                      </a:cubicBezTo>
                      <a:cubicBezTo>
                        <a:pt x="12" y="21"/>
                        <a:pt x="16" y="32"/>
                        <a:pt x="16" y="32"/>
                      </a:cubicBezTo>
                      <a:cubicBezTo>
                        <a:pt x="12" y="43"/>
                        <a:pt x="13" y="38"/>
                        <a:pt x="13" y="4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grpSp>
          <p:sp>
            <p:nvSpPr>
              <p:cNvPr id="28794" name="AutoShape 122"/>
              <p:cNvSpPr>
                <a:spLocks/>
              </p:cNvSpPr>
              <p:nvPr/>
            </p:nvSpPr>
            <p:spPr bwMode="auto">
              <a:xfrm>
                <a:off x="4992688" y="783358"/>
                <a:ext cx="176212" cy="1215567"/>
              </a:xfrm>
              <a:prstGeom prst="leftBrace">
                <a:avLst>
                  <a:gd name="adj1" fmla="val 57508"/>
                  <a:gd name="adj2" fmla="val 4834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grpSp>
        <p:sp>
          <p:nvSpPr>
            <p:cNvPr id="28796" name="Text Box 124"/>
            <p:cNvSpPr txBox="1">
              <a:spLocks noChangeArrowheads="1"/>
            </p:cNvSpPr>
            <p:nvPr/>
          </p:nvSpPr>
          <p:spPr bwMode="auto">
            <a:xfrm>
              <a:off x="8172946" y="404664"/>
              <a:ext cx="315913" cy="36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863600">
                <a:defRPr sz="2400">
                  <a:solidFill>
                    <a:schemeClr val="tx1"/>
                  </a:solidFill>
                  <a:latin typeface="Arial" charset="0"/>
                  <a:ea typeface="ＭＳ Ｐゴシック" charset="0"/>
                  <a:cs typeface="ＭＳ Ｐゴシック" charset="0"/>
                </a:defRPr>
              </a:lvl1pPr>
              <a:lvl2pPr defTabSz="863600">
                <a:defRPr sz="2400">
                  <a:solidFill>
                    <a:schemeClr val="tx1"/>
                  </a:solidFill>
                  <a:latin typeface="Arial" charset="0"/>
                  <a:ea typeface="ＭＳ Ｐゴシック" charset="0"/>
                </a:defRPr>
              </a:lvl2pPr>
              <a:lvl3pPr defTabSz="863600">
                <a:defRPr sz="2400">
                  <a:solidFill>
                    <a:schemeClr val="tx1"/>
                  </a:solidFill>
                  <a:latin typeface="Arial" charset="0"/>
                  <a:ea typeface="ＭＳ Ｐゴシック" charset="0"/>
                </a:defRPr>
              </a:lvl3pPr>
              <a:lvl4pPr defTabSz="863600">
                <a:defRPr sz="2400">
                  <a:solidFill>
                    <a:schemeClr val="tx1"/>
                  </a:solidFill>
                  <a:latin typeface="Arial" charset="0"/>
                  <a:ea typeface="ＭＳ Ｐゴシック" charset="0"/>
                </a:defRPr>
              </a:lvl4pPr>
              <a:lvl5pPr defTabSz="863600">
                <a:defRPr sz="2400">
                  <a:solidFill>
                    <a:schemeClr val="tx1"/>
                  </a:solidFill>
                  <a:latin typeface="Arial" charset="0"/>
                  <a:ea typeface="ＭＳ Ｐゴシック" charset="0"/>
                </a:defRPr>
              </a:lvl5pPr>
              <a:lvl6pPr defTabSz="863600" eaLnBrk="0" fontAlgn="base" hangingPunct="0">
                <a:spcBef>
                  <a:spcPct val="0"/>
                </a:spcBef>
                <a:spcAft>
                  <a:spcPct val="0"/>
                </a:spcAft>
                <a:defRPr sz="2400">
                  <a:solidFill>
                    <a:schemeClr val="tx1"/>
                  </a:solidFill>
                  <a:latin typeface="Arial" charset="0"/>
                  <a:ea typeface="ＭＳ Ｐゴシック" charset="0"/>
                </a:defRPr>
              </a:lvl6pPr>
              <a:lvl7pPr defTabSz="863600" eaLnBrk="0" fontAlgn="base" hangingPunct="0">
                <a:spcBef>
                  <a:spcPct val="0"/>
                </a:spcBef>
                <a:spcAft>
                  <a:spcPct val="0"/>
                </a:spcAft>
                <a:defRPr sz="2400">
                  <a:solidFill>
                    <a:schemeClr val="tx1"/>
                  </a:solidFill>
                  <a:latin typeface="Arial" charset="0"/>
                  <a:ea typeface="ＭＳ Ｐゴシック" charset="0"/>
                </a:defRPr>
              </a:lvl7pPr>
              <a:lvl8pPr defTabSz="863600" eaLnBrk="0" fontAlgn="base" hangingPunct="0">
                <a:spcBef>
                  <a:spcPct val="0"/>
                </a:spcBef>
                <a:spcAft>
                  <a:spcPct val="0"/>
                </a:spcAft>
                <a:defRPr sz="2400">
                  <a:solidFill>
                    <a:schemeClr val="tx1"/>
                  </a:solidFill>
                  <a:latin typeface="Arial" charset="0"/>
                  <a:ea typeface="ＭＳ Ｐゴシック" charset="0"/>
                </a:defRPr>
              </a:lvl8pPr>
              <a:lvl9pPr defTabSz="863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dirty="0" smtClean="0"/>
                <a:t>µ</a:t>
              </a:r>
            </a:p>
          </p:txBody>
        </p:sp>
      </p:grpSp>
      <p:sp>
        <p:nvSpPr>
          <p:cNvPr id="28797" name="Line 125"/>
          <p:cNvSpPr>
            <a:spLocks noChangeShapeType="1"/>
          </p:cNvSpPr>
          <p:nvPr/>
        </p:nvSpPr>
        <p:spPr bwMode="auto">
          <a:xfrm>
            <a:off x="7178675" y="2895600"/>
            <a:ext cx="228600"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8798" name="Text Box 126"/>
          <p:cNvSpPr txBox="1">
            <a:spLocks noChangeArrowheads="1"/>
          </p:cNvSpPr>
          <p:nvPr/>
        </p:nvSpPr>
        <p:spPr bwMode="auto">
          <a:xfrm>
            <a:off x="7407275" y="2743200"/>
            <a:ext cx="1736725" cy="336550"/>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1600" b="1" dirty="0" err="1"/>
              <a:t>DATE+LabVIEW</a:t>
            </a:r>
            <a:endParaRPr lang="en-US" sz="1600" dirty="0"/>
          </a:p>
        </p:txBody>
      </p:sp>
      <p:pic>
        <p:nvPicPr>
          <p:cNvPr id="34831" name="Picture 131" descr="DSC0187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3124200"/>
            <a:ext cx="12192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2" name="Picture 132" descr="TempsVie_FoncHV_Mes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4076700"/>
            <a:ext cx="4953000"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3" name="Picture 130" descr="Banc_TPC_MUON_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0425" y="3068638"/>
            <a:ext cx="2987675" cy="346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34" name="Rectangle 133"/>
          <p:cNvSpPr>
            <a:spLocks noChangeArrowheads="1"/>
          </p:cNvSpPr>
          <p:nvPr/>
        </p:nvSpPr>
        <p:spPr bwMode="auto">
          <a:xfrm>
            <a:off x="803275" y="2465388"/>
            <a:ext cx="215900" cy="274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1" hangingPunct="1">
              <a:spcBef>
                <a:spcPts val="700"/>
              </a:spcBef>
              <a:buClr>
                <a:schemeClr val="accent2"/>
              </a:buClr>
              <a:buSzPct val="60000"/>
              <a:buFont typeface="Times" charset="0"/>
              <a:buChar char="•"/>
            </a:pPr>
            <a:endParaRPr lang="en-US" sz="1200">
              <a:latin typeface="Tw Cen MT" charset="0"/>
            </a:endParaRPr>
          </a:p>
        </p:txBody>
      </p:sp>
      <p:sp>
        <p:nvSpPr>
          <p:cNvPr id="28674" name="Text Box 2"/>
          <p:cNvSpPr txBox="1">
            <a:spLocks noChangeArrowheads="1"/>
          </p:cNvSpPr>
          <p:nvPr/>
        </p:nvSpPr>
        <p:spPr bwMode="auto">
          <a:xfrm>
            <a:off x="609600" y="6248400"/>
            <a:ext cx="396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defRPr/>
            </a:pPr>
            <a:r>
              <a:rPr lang="fr-FR" sz="1200" b="1" i="1">
                <a:solidFill>
                  <a:srgbClr val="000099"/>
                </a:solidFill>
                <a:ea typeface="Osaka" charset="0"/>
                <a:cs typeface="Osaka" charset="0"/>
              </a:rPr>
              <a:t>« Micromegas in a bulk » NIM A 560 (2006) 405–408</a:t>
            </a:r>
            <a:endParaRPr lang="en-US" sz="1400" b="1">
              <a:ea typeface="Osaka" charset="0"/>
              <a:cs typeface="Osaka" charset="0"/>
            </a:endParaRPr>
          </a:p>
        </p:txBody>
      </p:sp>
      <p:pic>
        <p:nvPicPr>
          <p:cNvPr id="34836" name="Picture 134" descr="Capture d’écran 2011-04-04 à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1550" y="1916113"/>
            <a:ext cx="3352800" cy="233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37" name="Espace réservé du numéro de diapositive 12"/>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C70E8F1C-805F-7347-8414-207ED173A2DA}" type="slidenum">
              <a:rPr lang="fr-FR" sz="1400"/>
              <a:pPr/>
              <a:t>15</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898933" y="2852936"/>
            <a:ext cx="8229600" cy="1143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 WORK ON PROGRESS</a:t>
            </a:r>
            <a:br>
              <a:rPr lang="en-GB"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en-GB"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6866" name="Espace réservé du numéro de diapositive 1"/>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4F51F88C-464D-C643-B8D3-BE65D602D963}" type="slidenum">
              <a:rPr lang="fr-FR" sz="1400"/>
              <a:pPr/>
              <a:t>16</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4724400" y="3124200"/>
            <a:ext cx="41957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1400" b="1" i="1">
                <a:solidFill>
                  <a:srgbClr val="000099"/>
                </a:solidFill>
                <a:latin typeface="Tw Cen MT" charset="0"/>
              </a:rPr>
              <a:t>P. Lengo – IEEE-NSS 21 October 2008, Dresden</a:t>
            </a:r>
          </a:p>
        </p:txBody>
      </p:sp>
      <p:sp>
        <p:nvSpPr>
          <p:cNvPr id="32772" name="Text Box 4"/>
          <p:cNvSpPr txBox="1">
            <a:spLocks noChangeArrowheads="1"/>
          </p:cNvSpPr>
          <p:nvPr/>
        </p:nvSpPr>
        <p:spPr bwMode="auto">
          <a:xfrm>
            <a:off x="4644008" y="3501008"/>
            <a:ext cx="38884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spcBef>
                <a:spcPct val="50000"/>
              </a:spcBef>
              <a:defRPr/>
            </a:pPr>
            <a:r>
              <a:rPr lang="en-US" sz="1400" b="1" dirty="0">
                <a:ln w="11430"/>
                <a:solidFill>
                  <a:srgbClr val="FF0000"/>
                </a:solidFill>
                <a:effectLst>
                  <a:outerShdw blurRad="50800" dist="39000" dir="5460000" algn="tl">
                    <a:srgbClr val="000000">
                      <a:alpha val="38000"/>
                    </a:srgbClr>
                  </a:outerShdw>
                </a:effectLst>
              </a:rPr>
              <a:t>DOUBLE SIDES “X” &amp;” Y” µMEGAS-BULK</a:t>
            </a:r>
          </a:p>
        </p:txBody>
      </p:sp>
      <p:grpSp>
        <p:nvGrpSpPr>
          <p:cNvPr id="37891" name="Group 27"/>
          <p:cNvGrpSpPr>
            <a:grpSpLocks/>
          </p:cNvGrpSpPr>
          <p:nvPr/>
        </p:nvGrpSpPr>
        <p:grpSpPr bwMode="auto">
          <a:xfrm>
            <a:off x="914400" y="1371600"/>
            <a:ext cx="2514600" cy="1581150"/>
            <a:chOff x="6019800" y="3860800"/>
            <a:chExt cx="3124200" cy="2082800"/>
          </a:xfrm>
        </p:grpSpPr>
        <p:pic>
          <p:nvPicPr>
            <p:cNvPr id="37906" name="Picture 7"/>
            <p:cNvPicPr>
              <a:picLocks noChangeAspect="1" noChangeArrowheads="1"/>
            </p:cNvPicPr>
            <p:nvPr/>
          </p:nvPicPr>
          <p:blipFill>
            <a:blip r:embed="rId3">
              <a:extLst>
                <a:ext uri="{28A0092B-C50C-407E-A947-70E740481C1C}">
                  <a14:useLocalDpi xmlns:a14="http://schemas.microsoft.com/office/drawing/2010/main" val="0"/>
                </a:ext>
              </a:extLst>
            </a:blip>
            <a:srcRect l="17500" t="17653" r="26250" b="34203"/>
            <a:stretch>
              <a:fillRect/>
            </a:stretch>
          </p:blipFill>
          <p:spPr bwMode="auto">
            <a:xfrm>
              <a:off x="6019800" y="3860800"/>
              <a:ext cx="3124200" cy="208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7" name="TextBox 28"/>
            <p:cNvSpPr txBox="1">
              <a:spLocks noChangeArrowheads="1"/>
            </p:cNvSpPr>
            <p:nvPr/>
          </p:nvSpPr>
          <p:spPr bwMode="auto">
            <a:xfrm>
              <a:off x="6325514" y="4343859"/>
              <a:ext cx="1447704" cy="961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solidFill>
                    <a:srgbClr val="C00000"/>
                  </a:solidFill>
                  <a:latin typeface="Tw Cen MT" charset="0"/>
                  <a:sym typeface="Symbol" charset="0"/>
                </a:rPr>
                <a:t></a:t>
              </a:r>
              <a:r>
                <a:rPr lang="en-US" sz="1400">
                  <a:solidFill>
                    <a:srgbClr val="C00000"/>
                  </a:solidFill>
                  <a:latin typeface="Tw Cen MT" charset="0"/>
                </a:rPr>
                <a:t>: 212 um</a:t>
              </a:r>
            </a:p>
            <a:p>
              <a:pPr eaLnBrk="1" hangingPunct="1"/>
              <a:r>
                <a:rPr lang="en-US" sz="1400">
                  <a:solidFill>
                    <a:srgbClr val="C00000"/>
                  </a:solidFill>
                  <a:latin typeface="Tw Cen MT" charset="0"/>
                  <a:sym typeface="Symbol" charset="0"/>
                </a:rPr>
                <a:t></a:t>
              </a:r>
              <a:r>
                <a:rPr lang="en-US" sz="1400" baseline="-25000">
                  <a:solidFill>
                    <a:srgbClr val="C00000"/>
                  </a:solidFill>
                  <a:latin typeface="Tw Cen MT" charset="0"/>
                  <a:sym typeface="Symbol" charset="0"/>
                </a:rPr>
                <a:t>MM</a:t>
              </a:r>
              <a:r>
                <a:rPr lang="en-US" sz="1400">
                  <a:solidFill>
                    <a:srgbClr val="C00000"/>
                  </a:solidFill>
                  <a:latin typeface="Tw Cen MT" charset="0"/>
                </a:rPr>
                <a:t>: 203 um</a:t>
              </a:r>
              <a:endParaRPr lang="en-US" sz="1800">
                <a:solidFill>
                  <a:srgbClr val="C00000"/>
                </a:solidFill>
                <a:latin typeface="Tw Cen MT" charset="0"/>
              </a:endParaRPr>
            </a:p>
          </p:txBody>
        </p:sp>
      </p:grpSp>
      <p:sp>
        <p:nvSpPr>
          <p:cNvPr id="37892" name="TextBox 22"/>
          <p:cNvSpPr txBox="1">
            <a:spLocks noChangeArrowheads="1"/>
          </p:cNvSpPr>
          <p:nvPr/>
        </p:nvSpPr>
        <p:spPr bwMode="auto">
          <a:xfrm>
            <a:off x="838200" y="2911475"/>
            <a:ext cx="25146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b="1">
                <a:solidFill>
                  <a:srgbClr val="049052"/>
                </a:solidFill>
                <a:latin typeface="Tw Cen MT" charset="0"/>
              </a:rPr>
              <a:t>Strip pitch:</a:t>
            </a:r>
            <a:r>
              <a:rPr lang="en-US" sz="1400" b="1">
                <a:solidFill>
                  <a:srgbClr val="000099"/>
                </a:solidFill>
                <a:latin typeface="Tw Cen MT" charset="0"/>
              </a:rPr>
              <a:t> 1000 µm</a:t>
            </a:r>
          </a:p>
          <a:p>
            <a:r>
              <a:rPr lang="en-US" sz="1400" b="1">
                <a:solidFill>
                  <a:srgbClr val="049052"/>
                </a:solidFill>
                <a:latin typeface="Tw Cen MT" charset="0"/>
              </a:rPr>
              <a:t>Strip width:</a:t>
            </a:r>
            <a:r>
              <a:rPr lang="en-US" sz="1400" b="1">
                <a:solidFill>
                  <a:srgbClr val="000099"/>
                </a:solidFill>
                <a:latin typeface="Tw Cen MT" charset="0"/>
              </a:rPr>
              <a:t> 900 µm</a:t>
            </a:r>
          </a:p>
        </p:txBody>
      </p:sp>
      <p:sp>
        <p:nvSpPr>
          <p:cNvPr id="32777" name="Rectangle 9"/>
          <p:cNvSpPr>
            <a:spLocks noChangeArrowheads="1"/>
          </p:cNvSpPr>
          <p:nvPr/>
        </p:nvSpPr>
        <p:spPr bwMode="auto">
          <a:xfrm>
            <a:off x="2123728" y="19656"/>
            <a:ext cx="636334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TECHNOLOGY &amp; DIMENTIONAL CHOICES</a:t>
            </a:r>
          </a:p>
        </p:txBody>
      </p:sp>
      <p:graphicFrame>
        <p:nvGraphicFramePr>
          <p:cNvPr id="39" name="Chart 38"/>
          <p:cNvGraphicFramePr/>
          <p:nvPr/>
        </p:nvGraphicFramePr>
        <p:xfrm>
          <a:off x="3816250" y="765339"/>
          <a:ext cx="5324625" cy="2323609"/>
        </p:xfrm>
        <a:graphic>
          <a:graphicData uri="http://schemas.openxmlformats.org/drawingml/2006/chart">
            <c:chart xmlns:c="http://schemas.openxmlformats.org/drawingml/2006/chart" xmlns:r="http://schemas.openxmlformats.org/officeDocument/2006/relationships" r:id="rId4"/>
          </a:graphicData>
        </a:graphic>
      </p:graphicFrame>
      <p:sp>
        <p:nvSpPr>
          <p:cNvPr id="37895" name="TextBox 63"/>
          <p:cNvSpPr txBox="1">
            <a:spLocks noChangeArrowheads="1"/>
          </p:cNvSpPr>
          <p:nvPr/>
        </p:nvSpPr>
        <p:spPr bwMode="auto">
          <a:xfrm>
            <a:off x="5334000" y="1219200"/>
            <a:ext cx="1981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rgbClr val="C00000"/>
                </a:solidFill>
                <a:latin typeface="Tw Cen MT" charset="0"/>
              </a:rPr>
              <a:t>v</a:t>
            </a:r>
            <a:r>
              <a:rPr lang="en-US" sz="1800" b="1" baseline="-25000">
                <a:solidFill>
                  <a:srgbClr val="C00000"/>
                </a:solidFill>
                <a:latin typeface="Tw Cen MT" charset="0"/>
              </a:rPr>
              <a:t>d</a:t>
            </a:r>
            <a:r>
              <a:rPr lang="en-US" sz="1800" b="1">
                <a:solidFill>
                  <a:srgbClr val="C00000"/>
                </a:solidFill>
                <a:latin typeface="Tw Cen MT" charset="0"/>
              </a:rPr>
              <a:t> = 8.4 cm/us</a:t>
            </a:r>
          </a:p>
        </p:txBody>
      </p:sp>
      <p:sp>
        <p:nvSpPr>
          <p:cNvPr id="37896" name="TextBox 39"/>
          <p:cNvSpPr txBox="1">
            <a:spLocks noChangeArrowheads="1"/>
          </p:cNvSpPr>
          <p:nvPr/>
        </p:nvSpPr>
        <p:spPr bwMode="auto">
          <a:xfrm rot="-5400000">
            <a:off x="3710782" y="1623219"/>
            <a:ext cx="12001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660066"/>
                </a:solidFill>
              </a:rPr>
              <a:t>Drift path (mm)</a:t>
            </a:r>
          </a:p>
        </p:txBody>
      </p:sp>
      <p:sp>
        <p:nvSpPr>
          <p:cNvPr id="37897" name="TextBox 40"/>
          <p:cNvSpPr txBox="1">
            <a:spLocks noChangeArrowheads="1"/>
          </p:cNvSpPr>
          <p:nvPr/>
        </p:nvSpPr>
        <p:spPr bwMode="auto">
          <a:xfrm>
            <a:off x="6248400" y="2819400"/>
            <a:ext cx="10985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660066"/>
                </a:solidFill>
              </a:rPr>
              <a:t>Drift time (ns)</a:t>
            </a:r>
          </a:p>
        </p:txBody>
      </p:sp>
      <p:sp>
        <p:nvSpPr>
          <p:cNvPr id="32789" name="Text Box 21"/>
          <p:cNvSpPr txBox="1">
            <a:spLocks noChangeArrowheads="1"/>
          </p:cNvSpPr>
          <p:nvPr/>
        </p:nvSpPr>
        <p:spPr bwMode="auto">
          <a:xfrm>
            <a:off x="899592" y="6021288"/>
            <a:ext cx="626469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spcBef>
                <a:spcPct val="50000"/>
              </a:spcBef>
              <a:defRPr/>
            </a:pPr>
            <a:r>
              <a:rPr lang="en-US" sz="1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Segmentation on both sides: smallest capacitance</a:t>
            </a:r>
            <a:endParaRPr lang="en-US"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7899" name="Content Placeholder 4"/>
          <p:cNvSpPr>
            <a:spLocks/>
          </p:cNvSpPr>
          <p:nvPr/>
        </p:nvSpPr>
        <p:spPr bwMode="auto">
          <a:xfrm>
            <a:off x="1219200" y="609600"/>
            <a:ext cx="2133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19088" indent="-319088" eaLnBrk="1" hangingPunct="1">
              <a:lnSpc>
                <a:spcPct val="80000"/>
              </a:lnSpc>
              <a:spcBef>
                <a:spcPct val="20000"/>
              </a:spcBef>
            </a:pPr>
            <a:r>
              <a:rPr lang="en-US" sz="1400"/>
              <a:t>Track inclination: 40° </a:t>
            </a:r>
          </a:p>
          <a:p>
            <a:pPr marL="319088" indent="-319088" eaLnBrk="1" hangingPunct="1">
              <a:lnSpc>
                <a:spcPct val="80000"/>
              </a:lnSpc>
              <a:spcBef>
                <a:spcPct val="20000"/>
              </a:spcBef>
            </a:pPr>
            <a:r>
              <a:rPr lang="en-US" sz="1400"/>
              <a:t>Ar:CF</a:t>
            </a:r>
            <a:r>
              <a:rPr lang="en-US" sz="1400" baseline="-25000"/>
              <a:t>4</a:t>
            </a:r>
            <a:r>
              <a:rPr lang="en-US" sz="1400"/>
              <a:t>:iC</a:t>
            </a:r>
            <a:r>
              <a:rPr lang="en-US" sz="1400" baseline="-25000"/>
              <a:t>4</a:t>
            </a:r>
            <a:r>
              <a:rPr lang="en-US" sz="1400"/>
              <a:t>H</a:t>
            </a:r>
            <a:r>
              <a:rPr lang="en-US" sz="1400" baseline="-25000"/>
              <a:t>10</a:t>
            </a:r>
            <a:r>
              <a:rPr lang="en-US" sz="1400"/>
              <a:t> (95:3:2)</a:t>
            </a:r>
          </a:p>
          <a:p>
            <a:pPr marL="319088" indent="-319088" eaLnBrk="1" hangingPunct="1">
              <a:lnSpc>
                <a:spcPct val="80000"/>
              </a:lnSpc>
              <a:spcBef>
                <a:spcPct val="20000"/>
              </a:spcBef>
            </a:pPr>
            <a:r>
              <a:rPr lang="en-US" sz="1400"/>
              <a:t>Drift field: 360 V/cm</a:t>
            </a:r>
          </a:p>
        </p:txBody>
      </p:sp>
      <p:sp>
        <p:nvSpPr>
          <p:cNvPr id="32791" name="Rectangle 23"/>
          <p:cNvSpPr>
            <a:spLocks noChangeArrowheads="1"/>
          </p:cNvSpPr>
          <p:nvPr/>
        </p:nvSpPr>
        <p:spPr bwMode="auto">
          <a:xfrm>
            <a:off x="827584" y="3501008"/>
            <a:ext cx="293369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en-US" sz="1800" b="1" dirty="0">
                <a:ln w="11430"/>
                <a:solidFill>
                  <a:srgbClr val="008000"/>
                </a:solidFill>
                <a:effectLst>
                  <a:outerShdw blurRad="50800" dist="39000" dir="5460000" algn="tl">
                    <a:srgbClr val="000000">
                      <a:alpha val="38000"/>
                    </a:srgbClr>
                  </a:outerShdw>
                </a:effectLst>
              </a:rPr>
              <a:t>PROTOTYPE DETECTOR</a:t>
            </a:r>
          </a:p>
        </p:txBody>
      </p:sp>
      <p:sp>
        <p:nvSpPr>
          <p:cNvPr id="37901" name="Espace réservé du numéro de diapositive 8"/>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4CE34D8B-77C4-5C49-8480-F44C3E00BC14}" type="slidenum">
              <a:rPr lang="fr-FR" sz="1400"/>
              <a:pPr/>
              <a:t>17</a:t>
            </a:fld>
            <a:endParaRPr lang="fr-FR" sz="1400"/>
          </a:p>
        </p:txBody>
      </p:sp>
      <p:pic>
        <p:nvPicPr>
          <p:cNvPr id="37902" name="Image 24" descr="Plan_&quot;X&quot;_new µMEGAS.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851275" y="4005263"/>
            <a:ext cx="4573588"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3" name="Image 25" descr="Plan_&quot;Y&quot;_new µMEGAS.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987675" y="3860800"/>
            <a:ext cx="4392613"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4" name="Image 26" descr="APV25_SRS_HMuller;png.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rot="-5400000">
            <a:off x="8378032" y="5382419"/>
            <a:ext cx="5191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5" name="Picture 16" descr="Segmentation"/>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42988" y="4365625"/>
            <a:ext cx="150177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5"/>
          <p:cNvSpPr>
            <a:spLocks noChangeArrowheads="1"/>
          </p:cNvSpPr>
          <p:nvPr/>
        </p:nvSpPr>
        <p:spPr bwMode="auto">
          <a:xfrm>
            <a:off x="2057400" y="152400"/>
            <a:ext cx="64946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en-US"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NEW TELESCOPE DESIGN AND TECHNOLOGY CHOICES</a:t>
            </a:r>
          </a:p>
        </p:txBody>
      </p:sp>
      <p:sp>
        <p:nvSpPr>
          <p:cNvPr id="29698" name="Espace réservé du numéro de diapositive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804A2EB-ED2D-9947-B80F-A83410F1A428}" type="slidenum">
              <a:rPr lang="fr-FR" sz="1400"/>
              <a:pPr/>
              <a:t>18</a:t>
            </a:fld>
            <a:endParaRPr lang="fr-FR" sz="1400"/>
          </a:p>
        </p:txBody>
      </p:sp>
      <p:pic>
        <p:nvPicPr>
          <p:cNvPr id="29699" name="Image 6" descr="DSC0422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7088" y="3573463"/>
            <a:ext cx="4321175"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ZoneTexte 10"/>
          <p:cNvSpPr txBox="1"/>
          <p:nvPr/>
        </p:nvSpPr>
        <p:spPr>
          <a:xfrm>
            <a:off x="827584" y="620688"/>
            <a:ext cx="8316416" cy="830997"/>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b="1" dirty="0">
                <a:ln w="11430"/>
                <a:solidFill>
                  <a:srgbClr val="FF1A01"/>
                </a:solidFill>
                <a:effectLst>
                  <a:outerShdw blurRad="50800" dist="39000" dir="5460000" algn="tl">
                    <a:srgbClr val="000000">
                      <a:alpha val="38000"/>
                    </a:srgbClr>
                  </a:outerShdw>
                </a:effectLst>
              </a:rPr>
              <a:t>Double sides µ</a:t>
            </a:r>
            <a:r>
              <a:rPr lang="en-GB" b="1" dirty="0" err="1">
                <a:ln w="11430"/>
                <a:solidFill>
                  <a:srgbClr val="FF1A01"/>
                </a:solidFill>
                <a:effectLst>
                  <a:outerShdw blurRad="50800" dist="39000" dir="5460000" algn="tl">
                    <a:srgbClr val="000000">
                      <a:alpha val="38000"/>
                    </a:srgbClr>
                  </a:outerShdw>
                </a:effectLst>
              </a:rPr>
              <a:t>Megas</a:t>
            </a:r>
            <a:r>
              <a:rPr lang="en-GB" b="1" dirty="0">
                <a:ln w="11430"/>
                <a:solidFill>
                  <a:srgbClr val="FF1A01"/>
                </a:solidFill>
                <a:effectLst>
                  <a:outerShdw blurRad="50800" dist="39000" dir="5460000" algn="tl">
                    <a:srgbClr val="000000">
                      <a:alpha val="38000"/>
                    </a:srgbClr>
                  </a:outerShdw>
                </a:effectLst>
              </a:rPr>
              <a:t>-Bulk TPC (5 cm drift space)</a:t>
            </a:r>
          </a:p>
          <a:p>
            <a:pPr algn="ctr">
              <a:defRPr/>
            </a:pPr>
            <a:r>
              <a:rPr lang="en-GB" b="1" dirty="0">
                <a:ln w="11430"/>
                <a:solidFill>
                  <a:srgbClr val="FF1A01"/>
                </a:solidFill>
                <a:effectLst>
                  <a:outerShdw blurRad="50800" dist="39000" dir="5460000" algn="tl">
                    <a:srgbClr val="000000">
                      <a:alpha val="38000"/>
                    </a:srgbClr>
                  </a:outerShdw>
                </a:effectLst>
              </a:rPr>
              <a:t>on the same printed-board</a:t>
            </a:r>
          </a:p>
        </p:txBody>
      </p:sp>
      <p:pic>
        <p:nvPicPr>
          <p:cNvPr id="29701" name="Image 7" descr="Assemblage3D_V4.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27088" y="1412875"/>
            <a:ext cx="4124325"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ZoneTexte 11"/>
          <p:cNvSpPr txBox="1"/>
          <p:nvPr/>
        </p:nvSpPr>
        <p:spPr>
          <a:xfrm>
            <a:off x="5076056" y="4005064"/>
            <a:ext cx="4067944" cy="1631216"/>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sz="2000" b="1" dirty="0">
                <a:ln w="11430"/>
                <a:solidFill>
                  <a:srgbClr val="FF0000"/>
                </a:solidFill>
                <a:effectLst>
                  <a:outerShdw blurRad="50800" dist="39000" dir="5460000" algn="tl">
                    <a:srgbClr val="000000">
                      <a:alpha val="38000"/>
                    </a:srgbClr>
                  </a:outerShdw>
                </a:effectLst>
              </a:rPr>
              <a:t>Inconvenient: 2 meshes &amp; more expensive</a:t>
            </a:r>
          </a:p>
          <a:p>
            <a:pPr>
              <a:defRPr/>
            </a:pPr>
            <a:endParaRPr lang="en-GB" sz="2000" b="1" dirty="0">
              <a:ln w="11430"/>
              <a:solidFill>
                <a:srgbClr val="FF0000"/>
              </a:solidFill>
              <a:effectLst>
                <a:outerShdw blurRad="50800" dist="39000" dir="5460000" algn="tl">
                  <a:srgbClr val="000000">
                    <a:alpha val="38000"/>
                  </a:srgbClr>
                </a:outerShdw>
              </a:effectLst>
            </a:endParaRPr>
          </a:p>
          <a:p>
            <a:pPr>
              <a:defRPr/>
            </a:pPr>
            <a:r>
              <a:rPr lang="en-GB" sz="2000" b="1" dirty="0">
                <a:ln w="11430"/>
                <a:solidFill>
                  <a:srgbClr val="008000"/>
                </a:solidFill>
                <a:effectLst>
                  <a:outerShdw blurRad="50800" dist="39000" dir="5460000" algn="tl">
                    <a:srgbClr val="000000">
                      <a:alpha val="38000"/>
                    </a:srgbClr>
                  </a:outerShdw>
                </a:effectLst>
              </a:rPr>
              <a:t>ADVANTAGE:</a:t>
            </a:r>
            <a:r>
              <a:rPr lang="en-GB"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compactness and easy coincidence </a:t>
            </a:r>
          </a:p>
        </p:txBody>
      </p:sp>
      <p:pic>
        <p:nvPicPr>
          <p:cNvPr id="29703" name="Image 25" descr="Plan_&quot;Y&quot;_new µMEGAS.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148263" y="1412875"/>
            <a:ext cx="3240087" cy="141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4" name="Image 24" descr="Plan_&quot;X&quot;_new µMEGAS.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580063" y="1700213"/>
            <a:ext cx="3267075"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p:cNvSpPr txBox="1"/>
          <p:nvPr/>
        </p:nvSpPr>
        <p:spPr>
          <a:xfrm>
            <a:off x="5292080" y="3212976"/>
            <a:ext cx="3563888" cy="461665"/>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“Y” &amp; “X” segmented</a:t>
            </a:r>
          </a:p>
        </p:txBody>
      </p:sp>
    </p:spTree>
    <p:extLst>
      <p:ext uri="{BB962C8B-B14F-4D97-AF65-F5344CB8AC3E}">
        <p14:creationId xmlns:p14="http://schemas.microsoft.com/office/powerpoint/2010/main" val="302382071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Espace réservé du numéro de diapositive 1"/>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303560F-D539-EF49-BF06-6981A017EBD4}" type="slidenum">
              <a:rPr lang="fr-FR" sz="1400"/>
              <a:pPr/>
              <a:t>19</a:t>
            </a:fld>
            <a:endParaRPr lang="fr-FR" sz="1400"/>
          </a:p>
        </p:txBody>
      </p:sp>
      <p:pic>
        <p:nvPicPr>
          <p:cNvPr id="31746" name="Image 4" descr="DSC0421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997450" y="0"/>
            <a:ext cx="4140200" cy="276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7" name="Image 5" descr="DSC0421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0113" y="22225"/>
            <a:ext cx="4137025" cy="275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oneTexte 1"/>
          <p:cNvSpPr txBox="1"/>
          <p:nvPr/>
        </p:nvSpPr>
        <p:spPr>
          <a:xfrm>
            <a:off x="1043608" y="6093296"/>
            <a:ext cx="3779912" cy="400110"/>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Histogram of the cosmic flux</a:t>
            </a:r>
          </a:p>
        </p:txBody>
      </p:sp>
      <p:sp>
        <p:nvSpPr>
          <p:cNvPr id="3" name="ZoneTexte 2"/>
          <p:cNvSpPr txBox="1"/>
          <p:nvPr/>
        </p:nvSpPr>
        <p:spPr>
          <a:xfrm>
            <a:off x="2627784" y="1988840"/>
            <a:ext cx="2520280" cy="954107"/>
          </a:xfrm>
          <a:prstGeom prst="rect">
            <a:avLst/>
          </a:prstGeom>
          <a:solidFill>
            <a:srgbClr val="D3FCFF"/>
          </a:solid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 &amp; “Y” TPC</a:t>
            </a:r>
          </a:p>
          <a:p>
            <a:pPr>
              <a:defRPr/>
            </a:pPr>
            <a:r>
              <a:rPr lang="en-GB" sz="1200" b="1" dirty="0" err="1">
                <a:ln w="11430"/>
                <a:solidFill>
                  <a:srgbClr val="008000"/>
                </a:solidFill>
                <a:effectLst>
                  <a:outerShdw blurRad="50800" dist="39000" dir="5460000" algn="tl">
                    <a:srgbClr val="000000">
                      <a:alpha val="38000"/>
                    </a:srgbClr>
                  </a:outerShdw>
                </a:effectLst>
              </a:rPr>
              <a:t>Ar</a:t>
            </a:r>
            <a:r>
              <a:rPr lang="en-GB" sz="1200" b="1" dirty="0">
                <a:ln w="11430"/>
                <a:solidFill>
                  <a:srgbClr val="008000"/>
                </a:solidFill>
                <a:effectLst>
                  <a:outerShdw blurRad="50800" dist="39000" dir="5460000" algn="tl">
                    <a:srgbClr val="000000">
                      <a:alpha val="38000"/>
                    </a:srgbClr>
                  </a:outerShdw>
                </a:effectLst>
              </a:rPr>
              <a:t> + 10 % CF</a:t>
            </a:r>
            <a:r>
              <a:rPr lang="en-GB" sz="1200" b="1" baseline="-25000" dirty="0">
                <a:ln w="11430"/>
                <a:solidFill>
                  <a:srgbClr val="008000"/>
                </a:solidFill>
                <a:effectLst>
                  <a:outerShdw blurRad="50800" dist="39000" dir="5460000" algn="tl">
                    <a:srgbClr val="000000">
                      <a:alpha val="38000"/>
                    </a:srgbClr>
                  </a:outerShdw>
                </a:effectLst>
              </a:rPr>
              <a:t>4</a:t>
            </a:r>
            <a:r>
              <a:rPr lang="en-GB" sz="1200" b="1" dirty="0">
                <a:ln w="11430"/>
                <a:solidFill>
                  <a:srgbClr val="008000"/>
                </a:solidFill>
                <a:effectLst>
                  <a:outerShdw blurRad="50800" dist="39000" dir="5460000" algn="tl">
                    <a:srgbClr val="000000">
                      <a:alpha val="38000"/>
                    </a:srgbClr>
                  </a:outerShdw>
                </a:effectLst>
              </a:rPr>
              <a:t> + 2 % iso-C</a:t>
            </a:r>
            <a:r>
              <a:rPr lang="en-GB" sz="1200" b="1" baseline="-25000" dirty="0">
                <a:ln w="11430"/>
                <a:solidFill>
                  <a:srgbClr val="008000"/>
                </a:solidFill>
                <a:effectLst>
                  <a:outerShdw blurRad="50800" dist="39000" dir="5460000" algn="tl">
                    <a:srgbClr val="000000">
                      <a:alpha val="38000"/>
                    </a:srgbClr>
                  </a:outerShdw>
                </a:effectLst>
              </a:rPr>
              <a:t>4</a:t>
            </a:r>
            <a:r>
              <a:rPr lang="en-GB" sz="1200" b="1" dirty="0">
                <a:ln w="11430"/>
                <a:solidFill>
                  <a:srgbClr val="008000"/>
                </a:solidFill>
                <a:effectLst>
                  <a:outerShdw blurRad="50800" dist="39000" dir="5460000" algn="tl">
                    <a:srgbClr val="000000">
                      <a:alpha val="38000"/>
                    </a:srgbClr>
                  </a:outerShdw>
                </a:effectLst>
              </a:rPr>
              <a:t>H</a:t>
            </a:r>
            <a:r>
              <a:rPr lang="en-GB" sz="1200" b="1" baseline="-25000" dirty="0">
                <a:ln w="11430"/>
                <a:solidFill>
                  <a:srgbClr val="008000"/>
                </a:solidFill>
                <a:effectLst>
                  <a:outerShdw blurRad="50800" dist="39000" dir="5460000" algn="tl">
                    <a:srgbClr val="000000">
                      <a:alpha val="38000"/>
                    </a:srgbClr>
                  </a:outerShdw>
                </a:effectLst>
              </a:rPr>
              <a:t>10</a:t>
            </a:r>
            <a:endParaRPr lang="en-GB" sz="1200" b="1" dirty="0">
              <a:ln w="11430"/>
              <a:solidFill>
                <a:srgbClr val="008000"/>
              </a:solidFill>
              <a:effectLst>
                <a:outerShdw blurRad="50800" dist="39000" dir="5460000" algn="tl">
                  <a:srgbClr val="000000">
                    <a:alpha val="38000"/>
                  </a:srgbClr>
                </a:outerShdw>
              </a:effectLst>
            </a:endParaRPr>
          </a:p>
          <a:p>
            <a:pPr>
              <a:defRPr/>
            </a:pPr>
            <a:r>
              <a:rPr lang="en-GB" sz="1200" b="1" dirty="0">
                <a:ln w="11430"/>
                <a:solidFill>
                  <a:srgbClr val="008000"/>
                </a:solidFill>
                <a:effectLst>
                  <a:outerShdw blurRad="50800" dist="39000" dir="5460000" algn="tl">
                    <a:srgbClr val="000000">
                      <a:alpha val="38000"/>
                    </a:srgbClr>
                  </a:outerShdw>
                </a:effectLst>
              </a:rPr>
              <a:t>10 mbar over pressure, 10 l/day</a:t>
            </a:r>
          </a:p>
          <a:p>
            <a:pPr>
              <a:defRPr/>
            </a:pPr>
            <a:endParaRPr lang="en-GB" sz="1200" b="1" baseline="-25000" dirty="0">
              <a:ln w="11430"/>
              <a:solidFill>
                <a:srgbClr val="008000"/>
              </a:solidFill>
              <a:effectLst>
                <a:outerShdw blurRad="50800" dist="39000" dir="5460000" algn="tl">
                  <a:srgbClr val="000000">
                    <a:alpha val="38000"/>
                  </a:srgbClr>
                </a:outerShdw>
              </a:effectLst>
            </a:endParaRPr>
          </a:p>
        </p:txBody>
      </p:sp>
      <p:sp>
        <p:nvSpPr>
          <p:cNvPr id="4" name="ZoneTexte 3"/>
          <p:cNvSpPr txBox="1"/>
          <p:nvPr/>
        </p:nvSpPr>
        <p:spPr>
          <a:xfrm>
            <a:off x="5364088" y="2780928"/>
            <a:ext cx="3609882" cy="461665"/>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sz="1200" b="1" dirty="0">
                <a:ln w="11430"/>
                <a:solidFill>
                  <a:srgbClr val="008000"/>
                </a:solidFill>
                <a:effectLst>
                  <a:outerShdw blurRad="50800" dist="39000" dir="5460000" algn="tl">
                    <a:srgbClr val="000000">
                      <a:alpha val="38000"/>
                    </a:srgbClr>
                  </a:outerShdw>
                </a:effectLst>
              </a:rPr>
              <a:t>Trigger from the mesh signal Canberra 2002C</a:t>
            </a:r>
          </a:p>
          <a:p>
            <a:pPr>
              <a:defRPr/>
            </a:pPr>
            <a:r>
              <a:rPr lang="en-GB" sz="1200" b="1" dirty="0">
                <a:ln w="11430"/>
                <a:solidFill>
                  <a:srgbClr val="008000"/>
                </a:solidFill>
                <a:effectLst>
                  <a:outerShdw blurRad="50800" dist="39000" dir="5460000" algn="tl">
                    <a:srgbClr val="000000">
                      <a:alpha val="38000"/>
                    </a:srgbClr>
                  </a:outerShdw>
                </a:effectLst>
              </a:rPr>
              <a:t>charge amplifier followed by a “</a:t>
            </a:r>
            <a:r>
              <a:rPr lang="en-GB" sz="1200" b="1" dirty="0" err="1">
                <a:ln w="11430"/>
                <a:solidFill>
                  <a:srgbClr val="008000"/>
                </a:solidFill>
                <a:effectLst>
                  <a:outerShdw blurRad="50800" dist="39000" dir="5460000" algn="tl">
                    <a:srgbClr val="000000">
                      <a:alpha val="38000"/>
                    </a:srgbClr>
                  </a:outerShdw>
                </a:effectLst>
              </a:rPr>
              <a:t>Silena</a:t>
            </a:r>
            <a:r>
              <a:rPr lang="en-GB" sz="1200" b="1" dirty="0">
                <a:ln w="11430"/>
                <a:solidFill>
                  <a:srgbClr val="008000"/>
                </a:solidFill>
                <a:effectLst>
                  <a:outerShdw blurRad="50800" dist="39000" dir="5460000" algn="tl">
                    <a:srgbClr val="000000">
                      <a:alpha val="38000"/>
                    </a:srgbClr>
                  </a:outerShdw>
                </a:effectLst>
              </a:rPr>
              <a:t>” shaper</a:t>
            </a:r>
          </a:p>
        </p:txBody>
      </p:sp>
      <p:sp>
        <p:nvSpPr>
          <p:cNvPr id="31751" name="ZoneTexte 4"/>
          <p:cNvSpPr txBox="1">
            <a:spLocks noChangeArrowheads="1"/>
          </p:cNvSpPr>
          <p:nvPr/>
        </p:nvSpPr>
        <p:spPr bwMode="auto">
          <a:xfrm>
            <a:off x="5884863" y="6202363"/>
            <a:ext cx="1857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endParaRPr lang="en-GB"/>
          </a:p>
        </p:txBody>
      </p:sp>
      <p:pic>
        <p:nvPicPr>
          <p:cNvPr id="31752" name="Image 3" descr="Flux_Muon_&quot;Y&quot;plan.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00113" y="2852738"/>
            <a:ext cx="4398962" cy="334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3" name="Image 13" descr="DSC04227.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76825" y="3452813"/>
            <a:ext cx="4067175" cy="271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929816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908555" y="260648"/>
            <a:ext cx="8244408" cy="792088"/>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SUMMARY</a:t>
            </a:r>
            <a:endParaRPr lang="en-GB"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Espace réservé du contenu 5"/>
          <p:cNvSpPr>
            <a:spLocks noGrp="1"/>
          </p:cNvSpPr>
          <p:nvPr>
            <p:ph idx="1"/>
          </p:nvPr>
        </p:nvSpPr>
        <p:spPr>
          <a:xfrm>
            <a:off x="2627784" y="1268760"/>
            <a:ext cx="5688632" cy="4536504"/>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sz="2000" b="1" dirty="0" smtClean="0">
                <a:ln w="11430"/>
                <a:solidFill>
                  <a:srgbClr val="008000"/>
                </a:solidFill>
                <a:effectLst>
                  <a:outerShdw blurRad="50800" dist="39000" dir="5460000" algn="tl">
                    <a:srgbClr val="000000">
                      <a:alpha val="38000"/>
                    </a:srgbClr>
                  </a:outerShdw>
                </a:effectLst>
              </a:rPr>
              <a:t>GOALS</a:t>
            </a:r>
          </a:p>
          <a:p>
            <a:pPr>
              <a:defRPr/>
            </a:pPr>
            <a:endParaRPr lang="en-GB" sz="2000" b="1" dirty="0" smtClean="0">
              <a:ln w="11430"/>
              <a:solidFill>
                <a:srgbClr val="008000"/>
              </a:solidFill>
              <a:effectLst>
                <a:outerShdw blurRad="50800" dist="39000" dir="5460000" algn="tl">
                  <a:srgbClr val="000000">
                    <a:alpha val="38000"/>
                  </a:srgbClr>
                </a:outerShdw>
              </a:effectLst>
            </a:endParaRPr>
          </a:p>
          <a:p>
            <a:pPr>
              <a:defRPr/>
            </a:pPr>
            <a:r>
              <a:rPr lang="en-GB" sz="2000" b="1" dirty="0" smtClean="0">
                <a:ln w="11430"/>
                <a:solidFill>
                  <a:srgbClr val="008000"/>
                </a:solidFill>
                <a:effectLst>
                  <a:outerShdw blurRad="50800" dist="39000" dir="5460000" algn="tl">
                    <a:srgbClr val="000000">
                      <a:alpha val="38000"/>
                    </a:srgbClr>
                  </a:outerShdw>
                </a:effectLst>
              </a:rPr>
              <a:t>REMINDER  OFF THE METHOD</a:t>
            </a:r>
          </a:p>
          <a:p>
            <a:pPr>
              <a:defRPr/>
            </a:pPr>
            <a:endParaRPr lang="en-GB" sz="2000" b="1" dirty="0" smtClean="0">
              <a:ln w="11430"/>
              <a:solidFill>
                <a:srgbClr val="008000"/>
              </a:solidFill>
              <a:effectLst>
                <a:outerShdw blurRad="50800" dist="39000" dir="5460000" algn="tl">
                  <a:srgbClr val="000000">
                    <a:alpha val="38000"/>
                  </a:srgbClr>
                </a:outerShdw>
              </a:effectLst>
            </a:endParaRPr>
          </a:p>
          <a:p>
            <a:pPr>
              <a:defRPr/>
            </a:pPr>
            <a:r>
              <a:rPr lang="en-GB" sz="2000" b="1" dirty="0" smtClean="0">
                <a:ln w="11430"/>
                <a:solidFill>
                  <a:srgbClr val="008000"/>
                </a:solidFill>
                <a:effectLst>
                  <a:outerShdw blurRad="50800" dist="39000" dir="5460000" algn="tl">
                    <a:srgbClr val="000000">
                      <a:alpha val="38000"/>
                    </a:srgbClr>
                  </a:outerShdw>
                </a:effectLst>
              </a:rPr>
              <a:t>THE WORK ALLREADY DONE</a:t>
            </a:r>
          </a:p>
          <a:p>
            <a:pPr>
              <a:defRPr/>
            </a:pPr>
            <a:endParaRPr lang="en-GB" sz="2000" b="1" dirty="0" smtClean="0">
              <a:ln w="11430"/>
              <a:solidFill>
                <a:srgbClr val="008000"/>
              </a:solidFill>
              <a:effectLst>
                <a:outerShdw blurRad="50800" dist="39000" dir="5460000" algn="tl">
                  <a:srgbClr val="000000">
                    <a:alpha val="38000"/>
                  </a:srgbClr>
                </a:outerShdw>
              </a:effectLst>
            </a:endParaRPr>
          </a:p>
          <a:p>
            <a:pPr>
              <a:defRPr/>
            </a:pPr>
            <a:r>
              <a:rPr lang="en-GB" sz="2000" b="1" dirty="0" smtClean="0">
                <a:ln w="11430"/>
                <a:solidFill>
                  <a:srgbClr val="008000"/>
                </a:solidFill>
                <a:effectLst>
                  <a:outerShdw blurRad="50800" dist="39000" dir="5460000" algn="tl">
                    <a:srgbClr val="000000">
                      <a:alpha val="38000"/>
                    </a:srgbClr>
                  </a:outerShdw>
                </a:effectLst>
              </a:rPr>
              <a:t>THE WORK ON PROGRESS</a:t>
            </a:r>
          </a:p>
          <a:p>
            <a:pPr>
              <a:defRPr/>
            </a:pPr>
            <a:endParaRPr lang="en-GB" sz="2000" b="1" dirty="0" smtClean="0">
              <a:ln w="11430"/>
              <a:solidFill>
                <a:srgbClr val="008000"/>
              </a:solidFill>
              <a:effectLst>
                <a:outerShdw blurRad="50800" dist="39000" dir="5460000" algn="tl">
                  <a:srgbClr val="000000">
                    <a:alpha val="38000"/>
                  </a:srgbClr>
                </a:outerShdw>
              </a:effectLst>
            </a:endParaRPr>
          </a:p>
          <a:p>
            <a:pPr>
              <a:defRPr/>
            </a:pPr>
            <a:r>
              <a:rPr lang="en-GB" sz="2000" b="1" dirty="0" smtClean="0">
                <a:ln w="11430"/>
                <a:solidFill>
                  <a:srgbClr val="008000"/>
                </a:solidFill>
                <a:effectLst>
                  <a:outerShdw blurRad="50800" dist="39000" dir="5460000" algn="tl">
                    <a:srgbClr val="000000">
                      <a:alpha val="38000"/>
                    </a:srgbClr>
                  </a:outerShdw>
                </a:effectLst>
              </a:rPr>
              <a:t>THE WORK OFF THIS YEAR</a:t>
            </a:r>
          </a:p>
          <a:p>
            <a:pPr>
              <a:defRPr/>
            </a:pPr>
            <a:endParaRPr lang="en-GB" sz="2000" b="1" dirty="0" smtClean="0">
              <a:ln w="11430"/>
              <a:solidFill>
                <a:srgbClr val="008000"/>
              </a:solidFill>
              <a:effectLst>
                <a:outerShdw blurRad="50800" dist="39000" dir="5460000" algn="tl">
                  <a:srgbClr val="000000">
                    <a:alpha val="38000"/>
                  </a:srgbClr>
                </a:outerShdw>
              </a:effectLst>
            </a:endParaRPr>
          </a:p>
          <a:p>
            <a:pPr>
              <a:defRPr/>
            </a:pPr>
            <a:r>
              <a:rPr lang="en-GB" sz="2000" b="1" dirty="0" smtClean="0">
                <a:ln w="11430"/>
                <a:solidFill>
                  <a:srgbClr val="008000"/>
                </a:solidFill>
                <a:effectLst>
                  <a:outerShdw blurRad="50800" dist="39000" dir="5460000" algn="tl">
                    <a:srgbClr val="000000">
                      <a:alpha val="38000"/>
                    </a:srgbClr>
                  </a:outerShdw>
                </a:effectLst>
              </a:rPr>
              <a:t>CONCLUSIONS : FUTURE</a:t>
            </a:r>
            <a:endParaRPr lang="en-GB" sz="2000" b="1" dirty="0">
              <a:ln w="11430"/>
              <a:solidFill>
                <a:srgbClr val="008000"/>
              </a:solidFill>
              <a:effectLst>
                <a:outerShdw blurRad="50800" dist="39000" dir="5460000" algn="tl">
                  <a:srgbClr val="000000">
                    <a:alpha val="38000"/>
                  </a:srgbClr>
                </a:outerShdw>
              </a:effectLst>
            </a:endParaRPr>
          </a:p>
        </p:txBody>
      </p:sp>
      <p:sp>
        <p:nvSpPr>
          <p:cNvPr id="17411" name="Espace réservé du numéro de diapositive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8D6E54E-9C6C-F540-A9E0-32A6F20CBFD6}" type="slidenum">
              <a:rPr lang="fr-FR" sz="1400"/>
              <a:pPr/>
              <a:t>2</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ELECTRONIC &amp; DAQ</a:t>
            </a:r>
            <a:endParaRPr lang="en-GB"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2770" name="Espace réservé du numéro de diapositive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D1C5A4E1-8F7D-014A-9A6E-E520BB29ECE3}" type="slidenum">
              <a:rPr lang="fr-FR" sz="1400"/>
              <a:pPr/>
              <a:t>20</a:t>
            </a:fld>
            <a:endParaRPr lang="fr-FR" sz="1400"/>
          </a:p>
        </p:txBody>
      </p:sp>
      <p:pic>
        <p:nvPicPr>
          <p:cNvPr id="32771" name="Image 14" descr="RD51_SRS_Structur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9763" y="3557588"/>
            <a:ext cx="5942012" cy="326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p:cNvSpPr txBox="1"/>
          <p:nvPr/>
        </p:nvSpPr>
        <p:spPr>
          <a:xfrm>
            <a:off x="6516216" y="1412776"/>
            <a:ext cx="1728192" cy="1569660"/>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b="1" dirty="0">
                <a:ln w="11430"/>
                <a:solidFill>
                  <a:srgbClr val="FF1A01"/>
                </a:solidFill>
                <a:effectLst>
                  <a:outerShdw blurRad="50800" dist="39000" dir="5460000" algn="tl">
                    <a:srgbClr val="000000">
                      <a:alpha val="38000"/>
                    </a:srgbClr>
                  </a:outerShdw>
                </a:effectLst>
              </a:rPr>
              <a:t>SLC-5.7</a:t>
            </a:r>
          </a:p>
          <a:p>
            <a:pPr>
              <a:defRPr/>
            </a:pPr>
            <a:r>
              <a:rPr lang="en-GB" b="1" dirty="0">
                <a:ln w="11430"/>
                <a:solidFill>
                  <a:srgbClr val="FF1A01"/>
                </a:solidFill>
                <a:effectLst>
                  <a:outerShdw blurRad="50800" dist="39000" dir="5460000" algn="tl">
                    <a:srgbClr val="000000">
                      <a:alpha val="38000"/>
                    </a:srgbClr>
                  </a:outerShdw>
                </a:effectLst>
              </a:rPr>
              <a:t>DATE</a:t>
            </a:r>
          </a:p>
          <a:p>
            <a:pPr>
              <a:defRPr/>
            </a:pPr>
            <a:r>
              <a:rPr lang="en-GB" b="1" dirty="0" err="1">
                <a:ln w="11430"/>
                <a:solidFill>
                  <a:srgbClr val="FF1A01"/>
                </a:solidFill>
                <a:effectLst>
                  <a:outerShdw blurRad="50800" dist="39000" dir="5460000" algn="tl">
                    <a:srgbClr val="000000">
                      <a:alpha val="38000"/>
                    </a:srgbClr>
                  </a:outerShdw>
                </a:effectLst>
              </a:rPr>
              <a:t>LabView</a:t>
            </a:r>
            <a:endParaRPr lang="en-GB" b="1" dirty="0">
              <a:ln w="11430"/>
              <a:solidFill>
                <a:srgbClr val="FF1A01"/>
              </a:solidFill>
              <a:effectLst>
                <a:outerShdw blurRad="50800" dist="39000" dir="5460000" algn="tl">
                  <a:srgbClr val="000000">
                    <a:alpha val="38000"/>
                  </a:srgbClr>
                </a:outerShdw>
              </a:effectLst>
            </a:endParaRPr>
          </a:p>
          <a:p>
            <a:pPr>
              <a:defRPr/>
            </a:pPr>
            <a:r>
              <a:rPr lang="en-GB" b="1" dirty="0">
                <a:ln w="11430"/>
                <a:solidFill>
                  <a:srgbClr val="FF1A01"/>
                </a:solidFill>
                <a:effectLst>
                  <a:outerShdw blurRad="50800" dist="39000" dir="5460000" algn="tl">
                    <a:srgbClr val="000000">
                      <a:alpha val="38000"/>
                    </a:srgbClr>
                  </a:outerShdw>
                </a:effectLst>
              </a:rPr>
              <a:t>SDC</a:t>
            </a:r>
          </a:p>
        </p:txBody>
      </p:sp>
      <p:grpSp>
        <p:nvGrpSpPr>
          <p:cNvPr id="32773" name="Grouper 6"/>
          <p:cNvGrpSpPr>
            <a:grpSpLocks/>
          </p:cNvGrpSpPr>
          <p:nvPr/>
        </p:nvGrpSpPr>
        <p:grpSpPr bwMode="auto">
          <a:xfrm>
            <a:off x="900113" y="981075"/>
            <a:ext cx="5040312" cy="2579688"/>
            <a:chOff x="539552" y="647558"/>
            <a:chExt cx="5040808" cy="2580474"/>
          </a:xfrm>
        </p:grpSpPr>
        <p:pic>
          <p:nvPicPr>
            <p:cNvPr id="32788" name="Image 25" descr="Plan_&quot;Y&quot;_new µMEGA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30476" y="647558"/>
              <a:ext cx="4001564" cy="1750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89" name="Image 24" descr="Plan_&quot;X&quot;_new µMEGA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19672" y="980728"/>
              <a:ext cx="3960688" cy="174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0" name="Image 26" descr="APV25_SRS_HMuller;png.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39552" y="908720"/>
              <a:ext cx="5191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1" name="Image 26" descr="APV25_SRS_HMuller;png.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39552" y="1340768"/>
              <a:ext cx="5191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2" name="Image 26" descr="APV25_SRS_HMuller;png.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39552" y="1772816"/>
              <a:ext cx="5191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3" name="Image 26" descr="APV25_SRS_HMuller;png.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3194100" y="2790676"/>
              <a:ext cx="5191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4" name="Image 26" descr="APV25_SRS_HMuller;png.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3626148" y="2790676"/>
              <a:ext cx="5191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5" name="Image 26" descr="APV25_SRS_HMuller;png.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3986188" y="2790676"/>
              <a:ext cx="5191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6" name="Image 26" descr="APV25_SRS_HMuller;png.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4418236" y="2790676"/>
              <a:ext cx="5191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7" name="Image 26" descr="APV25_SRS_HMuller;png.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4850284" y="2790676"/>
              <a:ext cx="5191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8" name="Image 26" descr="APV25_SRS_HMuller;png.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1825948" y="2790676"/>
              <a:ext cx="5191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9" name="Image 26" descr="APV25_SRS_HMuller;png.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2257996" y="2790676"/>
              <a:ext cx="5191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800" name="Image 26" descr="APV25_SRS_HMuller;png.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2690044" y="2790676"/>
              <a:ext cx="5191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22" name="Connecteur en arc 21"/>
          <p:cNvCxnSpPr>
            <a:stCxn id="32790" idx="1"/>
            <a:endCxn id="32791" idx="1"/>
          </p:cNvCxnSpPr>
          <p:nvPr/>
        </p:nvCxnSpPr>
        <p:spPr bwMode="auto">
          <a:xfrm rot="10800000" flipV="1">
            <a:off x="900113" y="1419225"/>
            <a:ext cx="12700" cy="431800"/>
          </a:xfrm>
          <a:prstGeom prst="curvedConnector3">
            <a:avLst>
              <a:gd name="adj1" fmla="val 180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5" name="Connecteur en arc 24"/>
          <p:cNvCxnSpPr>
            <a:stCxn id="32792" idx="1"/>
          </p:cNvCxnSpPr>
          <p:nvPr/>
        </p:nvCxnSpPr>
        <p:spPr bwMode="auto">
          <a:xfrm rot="10800000" flipH="1" flipV="1">
            <a:off x="900113" y="2284413"/>
            <a:ext cx="4248150" cy="2368550"/>
          </a:xfrm>
          <a:prstGeom prst="curvedConnector3">
            <a:avLst>
              <a:gd name="adj1" fmla="val -4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2776" name="Forme libre 43011"/>
          <p:cNvSpPr>
            <a:spLocks/>
          </p:cNvSpPr>
          <p:nvPr/>
        </p:nvSpPr>
        <p:spPr bwMode="auto">
          <a:xfrm>
            <a:off x="1995488" y="3503613"/>
            <a:ext cx="550862" cy="193675"/>
          </a:xfrm>
          <a:custGeom>
            <a:avLst/>
            <a:gdLst>
              <a:gd name="T0" fmla="*/ 0 w 549894"/>
              <a:gd name="T1" fmla="*/ 0 h 192784"/>
              <a:gd name="T2" fmla="*/ 34079 w 549894"/>
              <a:gd name="T3" fmla="*/ 68355 h 192784"/>
              <a:gd name="T4" fmla="*/ 340788 w 549894"/>
              <a:gd name="T5" fmla="*/ 170889 h 192784"/>
              <a:gd name="T6" fmla="*/ 386227 w 549894"/>
              <a:gd name="T7" fmla="*/ 182283 h 192784"/>
              <a:gd name="T8" fmla="*/ 488463 w 549894"/>
              <a:gd name="T9" fmla="*/ 193675 h 192784"/>
              <a:gd name="T10" fmla="*/ 522541 w 549894"/>
              <a:gd name="T11" fmla="*/ 182283 h 192784"/>
              <a:gd name="T12" fmla="*/ 533901 w 549894"/>
              <a:gd name="T13" fmla="*/ 56963 h 192784"/>
              <a:gd name="T14" fmla="*/ 511182 w 549894"/>
              <a:gd name="T15" fmla="*/ 22785 h 192784"/>
              <a:gd name="T16" fmla="*/ 465743 w 549894"/>
              <a:gd name="T17" fmla="*/ 11392 h 1927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49894" h="192784">
                <a:moveTo>
                  <a:pt x="0" y="0"/>
                </a:moveTo>
                <a:cubicBezTo>
                  <a:pt x="11340" y="22680"/>
                  <a:pt x="11339" y="56700"/>
                  <a:pt x="34019" y="68041"/>
                </a:cubicBezTo>
                <a:cubicBezTo>
                  <a:pt x="130238" y="116153"/>
                  <a:pt x="235824" y="144009"/>
                  <a:pt x="340189" y="170103"/>
                </a:cubicBezTo>
                <a:cubicBezTo>
                  <a:pt x="355309" y="173883"/>
                  <a:pt x="370144" y="179074"/>
                  <a:pt x="385548" y="181444"/>
                </a:cubicBezTo>
                <a:cubicBezTo>
                  <a:pt x="419378" y="186649"/>
                  <a:pt x="453586" y="189004"/>
                  <a:pt x="487605" y="192784"/>
                </a:cubicBezTo>
                <a:cubicBezTo>
                  <a:pt x="498944" y="189004"/>
                  <a:pt x="511374" y="187594"/>
                  <a:pt x="521623" y="181444"/>
                </a:cubicBezTo>
                <a:cubicBezTo>
                  <a:pt x="568333" y="153416"/>
                  <a:pt x="546041" y="109014"/>
                  <a:pt x="532963" y="56701"/>
                </a:cubicBezTo>
                <a:cubicBezTo>
                  <a:pt x="529658" y="43479"/>
                  <a:pt x="521624" y="30240"/>
                  <a:pt x="510284" y="22680"/>
                </a:cubicBezTo>
                <a:cubicBezTo>
                  <a:pt x="497317" y="14035"/>
                  <a:pt x="464925" y="11340"/>
                  <a:pt x="464925" y="1134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2777" name="Forme libre 43012"/>
          <p:cNvSpPr>
            <a:spLocks/>
          </p:cNvSpPr>
          <p:nvPr/>
        </p:nvSpPr>
        <p:spPr bwMode="auto">
          <a:xfrm>
            <a:off x="2211388" y="3422650"/>
            <a:ext cx="355600" cy="274638"/>
          </a:xfrm>
          <a:custGeom>
            <a:avLst/>
            <a:gdLst>
              <a:gd name="T0" fmla="*/ 0 w 355903"/>
              <a:gd name="T1" fmla="*/ 58946 h 274348"/>
              <a:gd name="T2" fmla="*/ 33990 w 355903"/>
              <a:gd name="T3" fmla="*/ 195172 h 274348"/>
              <a:gd name="T4" fmla="*/ 90640 w 355903"/>
              <a:gd name="T5" fmla="*/ 217877 h 274348"/>
              <a:gd name="T6" fmla="*/ 158620 w 355903"/>
              <a:gd name="T7" fmla="*/ 263286 h 274348"/>
              <a:gd name="T8" fmla="*/ 215270 w 355903"/>
              <a:gd name="T9" fmla="*/ 274638 h 274348"/>
              <a:gd name="T10" fmla="*/ 283250 w 355903"/>
              <a:gd name="T11" fmla="*/ 13537 h 274348"/>
              <a:gd name="T12" fmla="*/ 181280 w 355903"/>
              <a:gd name="T13" fmla="*/ 13537 h 2743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5903" h="274348">
                <a:moveTo>
                  <a:pt x="0" y="58884"/>
                </a:moveTo>
                <a:cubicBezTo>
                  <a:pt x="1896" y="70260"/>
                  <a:pt x="17975" y="188548"/>
                  <a:pt x="34019" y="194966"/>
                </a:cubicBezTo>
                <a:cubicBezTo>
                  <a:pt x="52918" y="202526"/>
                  <a:pt x="72847" y="207899"/>
                  <a:pt x="90717" y="217647"/>
                </a:cubicBezTo>
                <a:cubicBezTo>
                  <a:pt x="114646" y="230700"/>
                  <a:pt x="132027" y="257662"/>
                  <a:pt x="158755" y="263008"/>
                </a:cubicBezTo>
                <a:lnTo>
                  <a:pt x="215453" y="274348"/>
                </a:lnTo>
                <a:cubicBezTo>
                  <a:pt x="349711" y="257565"/>
                  <a:pt x="416667" y="279889"/>
                  <a:pt x="283491" y="13523"/>
                </a:cubicBezTo>
                <a:cubicBezTo>
                  <a:pt x="268278" y="-16905"/>
                  <a:pt x="215453" y="13523"/>
                  <a:pt x="181434" y="13523"/>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cxnSp>
        <p:nvCxnSpPr>
          <p:cNvPr id="43015" name="Connecteur en arc 43014"/>
          <p:cNvCxnSpPr>
            <a:stCxn id="32798" idx="1"/>
            <a:endCxn id="32799" idx="1"/>
          </p:cNvCxnSpPr>
          <p:nvPr/>
        </p:nvCxnSpPr>
        <p:spPr bwMode="auto">
          <a:xfrm rot="16200000" flipH="1">
            <a:off x="2662238" y="3344863"/>
            <a:ext cx="12700" cy="431800"/>
          </a:xfrm>
          <a:prstGeom prst="curvedConnector3">
            <a:avLst>
              <a:gd name="adj1" fmla="val 115625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3017" name="Connecteur en arc 43016"/>
          <p:cNvCxnSpPr>
            <a:stCxn id="32800" idx="1"/>
            <a:endCxn id="32793" idx="1"/>
          </p:cNvCxnSpPr>
          <p:nvPr/>
        </p:nvCxnSpPr>
        <p:spPr bwMode="auto">
          <a:xfrm rot="16200000" flipH="1">
            <a:off x="3561557" y="3309144"/>
            <a:ext cx="12700" cy="503237"/>
          </a:xfrm>
          <a:prstGeom prst="curvedConnector3">
            <a:avLst>
              <a:gd name="adj1" fmla="val 115625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3031" name="Connecteur en arc 43030"/>
          <p:cNvCxnSpPr>
            <a:stCxn id="32796" idx="1"/>
            <a:endCxn id="32797" idx="1"/>
          </p:cNvCxnSpPr>
          <p:nvPr/>
        </p:nvCxnSpPr>
        <p:spPr bwMode="auto">
          <a:xfrm rot="16200000" flipH="1">
            <a:off x="5253832" y="3344069"/>
            <a:ext cx="12700" cy="433387"/>
          </a:xfrm>
          <a:prstGeom prst="curvedConnector3">
            <a:avLst>
              <a:gd name="adj1" fmla="val 115625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3033" name="Connecteur en arc 43032"/>
          <p:cNvCxnSpPr>
            <a:stCxn id="32799" idx="1"/>
          </p:cNvCxnSpPr>
          <p:nvPr/>
        </p:nvCxnSpPr>
        <p:spPr bwMode="auto">
          <a:xfrm rot="16200000" flipH="1">
            <a:off x="3467101" y="2971800"/>
            <a:ext cx="1092200" cy="2270125"/>
          </a:xfrm>
          <a:prstGeom prst="curvedConnector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3035" name="Connecteur en arc 43034"/>
          <p:cNvCxnSpPr>
            <a:stCxn id="32794" idx="1"/>
            <a:endCxn id="32795" idx="1"/>
          </p:cNvCxnSpPr>
          <p:nvPr/>
        </p:nvCxnSpPr>
        <p:spPr bwMode="auto">
          <a:xfrm rot="16200000" flipH="1">
            <a:off x="4425157" y="3380581"/>
            <a:ext cx="12700" cy="360363"/>
          </a:xfrm>
          <a:prstGeom prst="curvedConnector3">
            <a:avLst>
              <a:gd name="adj1" fmla="val 115625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3037" name="Connecteur en arc 43036"/>
          <p:cNvCxnSpPr>
            <a:stCxn id="32793" idx="1"/>
          </p:cNvCxnSpPr>
          <p:nvPr/>
        </p:nvCxnSpPr>
        <p:spPr bwMode="auto">
          <a:xfrm rot="16200000" flipH="1">
            <a:off x="3934619" y="3439319"/>
            <a:ext cx="1092200" cy="1335088"/>
          </a:xfrm>
          <a:prstGeom prst="curvedConnector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3039" name="Connecteur en arc 43038"/>
          <p:cNvCxnSpPr>
            <a:stCxn id="32795" idx="1"/>
          </p:cNvCxnSpPr>
          <p:nvPr/>
        </p:nvCxnSpPr>
        <p:spPr bwMode="auto">
          <a:xfrm rot="16200000" flipH="1">
            <a:off x="4330701" y="3835400"/>
            <a:ext cx="1092200" cy="542925"/>
          </a:xfrm>
          <a:prstGeom prst="curvedConnector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3041" name="Connecteur en arc 43040"/>
          <p:cNvCxnSpPr>
            <a:stCxn id="32797" idx="1"/>
          </p:cNvCxnSpPr>
          <p:nvPr/>
        </p:nvCxnSpPr>
        <p:spPr bwMode="auto">
          <a:xfrm rot="5400000">
            <a:off x="4799013" y="3910013"/>
            <a:ext cx="1020762" cy="322262"/>
          </a:xfrm>
          <a:prstGeom prst="curvedConnector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3043" name="Connecteur en arc 43042"/>
          <p:cNvCxnSpPr>
            <a:stCxn id="32791" idx="1"/>
          </p:cNvCxnSpPr>
          <p:nvPr/>
        </p:nvCxnSpPr>
        <p:spPr bwMode="auto">
          <a:xfrm rot="10800000" flipH="1" flipV="1">
            <a:off x="900113" y="1851025"/>
            <a:ext cx="4248150" cy="2801938"/>
          </a:xfrm>
          <a:prstGeom prst="curvedConnector3">
            <a:avLst>
              <a:gd name="adj1" fmla="val -538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3044" name="ZoneTexte 43043"/>
          <p:cNvSpPr txBox="1"/>
          <p:nvPr/>
        </p:nvSpPr>
        <p:spPr>
          <a:xfrm>
            <a:off x="755576" y="3789040"/>
            <a:ext cx="2808312" cy="2862322"/>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sz="2000" b="1" dirty="0">
                <a:ln w="11430"/>
                <a:solidFill>
                  <a:srgbClr val="FFFF00"/>
                </a:solidFill>
                <a:effectLst>
                  <a:outerShdw blurRad="50800" dist="39000" dir="5460000" algn="tl">
                    <a:srgbClr val="000000">
                      <a:alpha val="38000"/>
                    </a:srgbClr>
                  </a:outerShdw>
                </a:effectLst>
              </a:rPr>
              <a:t>Small problems</a:t>
            </a:r>
          </a:p>
          <a:p>
            <a:pPr>
              <a:defRPr/>
            </a:pPr>
            <a:r>
              <a:rPr lang="en-GB" sz="2000" b="1" dirty="0">
                <a:ln w="11430"/>
                <a:solidFill>
                  <a:srgbClr val="FFFF00"/>
                </a:solidFill>
                <a:effectLst>
                  <a:outerShdw blurRad="50800" dist="39000" dir="5460000" algn="tl">
                    <a:srgbClr val="000000">
                      <a:alpha val="38000"/>
                    </a:srgbClr>
                  </a:outerShdw>
                </a:effectLst>
              </a:rPr>
              <a:t>with the ungrounded SRS crate.</a:t>
            </a:r>
          </a:p>
          <a:p>
            <a:pPr>
              <a:defRPr/>
            </a:pPr>
            <a:r>
              <a:rPr lang="en-GB" sz="2000" b="1" dirty="0">
                <a:ln w="11430"/>
                <a:solidFill>
                  <a:srgbClr val="FFFF00"/>
                </a:solidFill>
                <a:effectLst>
                  <a:outerShdw blurRad="50800" dist="39000" dir="5460000" algn="tl">
                    <a:srgbClr val="000000">
                      <a:alpha val="38000"/>
                    </a:srgbClr>
                  </a:outerShdw>
                </a:effectLst>
              </a:rPr>
              <a:t>I will use isolation transformer with double electrostatic screen and case grounded (noisy ground)</a:t>
            </a:r>
          </a:p>
        </p:txBody>
      </p:sp>
    </p:spTree>
    <p:extLst>
      <p:ext uri="{BB962C8B-B14F-4D97-AF65-F5344CB8AC3E}">
        <p14:creationId xmlns:p14="http://schemas.microsoft.com/office/powerpoint/2010/main" val="29969135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914400" y="2420888"/>
            <a:ext cx="8229600" cy="72008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NEXT YEAR WORK:</a:t>
            </a:r>
            <a:br>
              <a:rPr lang="en-GB"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en-GB"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GB"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en-GB" sz="2400" b="1" dirty="0" smtClean="0">
              <a:ln w="11430"/>
              <a:solidFill>
                <a:srgbClr val="008000"/>
              </a:solidFill>
              <a:effectLst>
                <a:outerShdw blurRad="50800" dist="39000" dir="5460000" algn="tl">
                  <a:srgbClr val="000000">
                    <a:alpha val="38000"/>
                  </a:srgbClr>
                </a:outerShdw>
              </a:effectLst>
            </a:endParaRPr>
          </a:p>
        </p:txBody>
      </p:sp>
      <p:sp>
        <p:nvSpPr>
          <p:cNvPr id="44034" name="Espace réservé du numéro de diapositive 1"/>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20DBF28-C4C9-9A4A-8D70-73B44BAF2B5C}" type="slidenum">
              <a:rPr lang="fr-FR" sz="1400"/>
              <a:pPr/>
              <a:t>21</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bwMode="auto">
          <a:xfrm>
            <a:off x="827584" y="188640"/>
            <a:ext cx="8316416" cy="648072"/>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lIns="91440" tIns="45720" rIns="91440" bIns="45720" numCol="1" anchor="t" anchorCtr="0" compatLnSpc="1">
            <a:prstTxWarp prst="textNoShape">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fr-FR" sz="2400" b="1" dirty="0" smtClean="0">
                <a:ln w="11430"/>
                <a:solidFill>
                  <a:srgbClr val="0000FF"/>
                </a:solidFill>
                <a:effectLst>
                  <a:outerShdw blurRad="50800" dist="39000" dir="5460000" algn="tl">
                    <a:srgbClr val="000000">
                      <a:alpha val="38000"/>
                    </a:srgbClr>
                  </a:outerShdw>
                </a:effectLst>
                <a:latin typeface="Arial" charset="0"/>
                <a:ea typeface="ＭＳ Ｐゴシック" charset="0"/>
                <a:cs typeface="ＭＳ Ｐゴシック" charset="0"/>
              </a:rPr>
              <a:t>PROPOSED STRUCTURE FOR COLLABORATION</a:t>
            </a:r>
            <a:endParaRPr lang="fr-FR" sz="2400" b="1" dirty="0">
              <a:ln w="11430"/>
              <a:solidFill>
                <a:srgbClr val="0000FF"/>
              </a:solidFill>
              <a:effectLst>
                <a:outerShdw blurRad="50800" dist="39000" dir="5460000" algn="tl">
                  <a:srgbClr val="000000">
                    <a:alpha val="38000"/>
                  </a:srgbClr>
                </a:outerShdw>
              </a:effectLst>
              <a:latin typeface="Arial" charset="0"/>
              <a:ea typeface="ＭＳ Ｐゴシック" charset="0"/>
              <a:cs typeface="ＭＳ Ｐゴシック" charset="0"/>
            </a:endParaRPr>
          </a:p>
        </p:txBody>
      </p:sp>
      <p:sp>
        <p:nvSpPr>
          <p:cNvPr id="45058" name="Rectangle 3"/>
          <p:cNvSpPr>
            <a:spLocks noGrp="1" noChangeArrowheads="1"/>
          </p:cNvSpPr>
          <p:nvPr>
            <p:ph type="body" idx="1"/>
          </p:nvPr>
        </p:nvSpPr>
        <p:spPr bwMode="auto">
          <a:xfrm>
            <a:off x="685800" y="1981200"/>
            <a:ext cx="77724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chemeClr val="tx1"/>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ct val="90000"/>
              </a:lnSpc>
              <a:buFontTx/>
              <a:buNone/>
            </a:pPr>
            <a:endParaRPr lang="en-US" sz="900" dirty="0">
              <a:latin typeface="Arial" charset="0"/>
              <a:ea typeface="ＭＳ Ｐゴシック" charset="0"/>
              <a:cs typeface="ＭＳ Ｐゴシック" charset="0"/>
            </a:endParaRPr>
          </a:p>
          <a:p>
            <a:pPr eaLnBrk="1" hangingPunct="1"/>
            <a:endParaRPr lang="fr-FR" dirty="0">
              <a:latin typeface="Arial" charset="0"/>
              <a:ea typeface="ＭＳ Ｐゴシック" charset="0"/>
              <a:cs typeface="ＭＳ Ｐゴシック" charset="0"/>
            </a:endParaRPr>
          </a:p>
        </p:txBody>
      </p:sp>
      <p:sp>
        <p:nvSpPr>
          <p:cNvPr id="45059" name="Oval 4"/>
          <p:cNvSpPr>
            <a:spLocks noChangeArrowheads="1"/>
          </p:cNvSpPr>
          <p:nvPr/>
        </p:nvSpPr>
        <p:spPr bwMode="auto">
          <a:xfrm>
            <a:off x="1066800" y="1600200"/>
            <a:ext cx="990600" cy="396875"/>
          </a:xfrm>
          <a:prstGeom prst="ellipse">
            <a:avLst/>
          </a:prstGeom>
          <a:solidFill>
            <a:srgbClr val="18FFD8"/>
          </a:solidFill>
          <a:ln w="9525">
            <a:solidFill>
              <a:schemeClr val="tx1"/>
            </a:solidFill>
            <a:round/>
            <a:headEnd/>
            <a:tailEnd/>
          </a:ln>
        </p:spPr>
        <p:txBody>
          <a:bodyPr wrap="none" anchor="ctr"/>
          <a:lstStyle/>
          <a:p>
            <a:endParaRPr lang="en-GB"/>
          </a:p>
        </p:txBody>
      </p:sp>
      <p:sp>
        <p:nvSpPr>
          <p:cNvPr id="45060" name="Oval 5"/>
          <p:cNvSpPr>
            <a:spLocks noChangeArrowheads="1"/>
          </p:cNvSpPr>
          <p:nvPr/>
        </p:nvSpPr>
        <p:spPr bwMode="auto">
          <a:xfrm>
            <a:off x="2438400" y="1600200"/>
            <a:ext cx="1357313" cy="2057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45061" name="Text Box 6"/>
          <p:cNvSpPr txBox="1">
            <a:spLocks noChangeArrowheads="1"/>
          </p:cNvSpPr>
          <p:nvPr/>
        </p:nvSpPr>
        <p:spPr bwMode="auto">
          <a:xfrm>
            <a:off x="2438400" y="1676400"/>
            <a:ext cx="1295400" cy="477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fr-FR" sz="1000">
                <a:solidFill>
                  <a:srgbClr val="FF1A01"/>
                </a:solidFill>
              </a:rPr>
              <a:t>GEOAZUR</a:t>
            </a:r>
          </a:p>
          <a:p>
            <a:pPr algn="ctr">
              <a:spcBef>
                <a:spcPct val="50000"/>
              </a:spcBef>
            </a:pPr>
            <a:r>
              <a:rPr lang="fr-FR" sz="1000">
                <a:solidFill>
                  <a:srgbClr val="FF1A01"/>
                </a:solidFill>
              </a:rPr>
              <a:t>UNICE</a:t>
            </a:r>
          </a:p>
        </p:txBody>
      </p:sp>
      <p:sp>
        <p:nvSpPr>
          <p:cNvPr id="45062" name="Text Box 7"/>
          <p:cNvSpPr txBox="1">
            <a:spLocks noChangeArrowheads="1"/>
          </p:cNvSpPr>
          <p:nvPr/>
        </p:nvSpPr>
        <p:spPr bwMode="auto">
          <a:xfrm>
            <a:off x="2268538" y="2349500"/>
            <a:ext cx="18288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fr-FR" sz="1000">
                <a:solidFill>
                  <a:srgbClr val="FF1A01"/>
                </a:solidFill>
              </a:rPr>
              <a:t>GEOSCIENCES</a:t>
            </a:r>
          </a:p>
          <a:p>
            <a:pPr algn="ctr">
              <a:lnSpc>
                <a:spcPct val="10000"/>
              </a:lnSpc>
              <a:spcBef>
                <a:spcPct val="50000"/>
              </a:spcBef>
            </a:pPr>
            <a:r>
              <a:rPr lang="fr-FR" sz="1000"/>
              <a:t>Montpellier</a:t>
            </a:r>
            <a:endParaRPr lang="fr-FR"/>
          </a:p>
        </p:txBody>
      </p:sp>
      <p:sp>
        <p:nvSpPr>
          <p:cNvPr id="45063" name="Line 9"/>
          <p:cNvSpPr>
            <a:spLocks noChangeShapeType="1"/>
          </p:cNvSpPr>
          <p:nvPr/>
        </p:nvSpPr>
        <p:spPr bwMode="auto">
          <a:xfrm>
            <a:off x="3563938" y="1916113"/>
            <a:ext cx="647700" cy="576262"/>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5064" name="Oval 10"/>
          <p:cNvSpPr>
            <a:spLocks noChangeArrowheads="1"/>
          </p:cNvSpPr>
          <p:nvPr/>
        </p:nvSpPr>
        <p:spPr bwMode="auto">
          <a:xfrm>
            <a:off x="990600" y="2895600"/>
            <a:ext cx="990600" cy="396875"/>
          </a:xfrm>
          <a:prstGeom prst="ellipse">
            <a:avLst/>
          </a:prstGeom>
          <a:solidFill>
            <a:srgbClr val="18FFD8"/>
          </a:solidFill>
          <a:ln w="9525">
            <a:solidFill>
              <a:schemeClr val="tx1"/>
            </a:solidFill>
            <a:round/>
            <a:headEnd/>
            <a:tailEnd/>
          </a:ln>
        </p:spPr>
        <p:txBody>
          <a:bodyPr wrap="none" anchor="ctr"/>
          <a:lstStyle/>
          <a:p>
            <a:pPr algn="ctr"/>
            <a:r>
              <a:rPr lang="fr-FR" sz="1000"/>
              <a:t>GRAVIMETRY</a:t>
            </a:r>
          </a:p>
        </p:txBody>
      </p:sp>
      <p:sp>
        <p:nvSpPr>
          <p:cNvPr id="45065" name="Oval 11"/>
          <p:cNvSpPr>
            <a:spLocks noChangeArrowheads="1"/>
          </p:cNvSpPr>
          <p:nvPr/>
        </p:nvSpPr>
        <p:spPr bwMode="auto">
          <a:xfrm>
            <a:off x="990600" y="3429000"/>
            <a:ext cx="990600" cy="396875"/>
          </a:xfrm>
          <a:prstGeom prst="ellipse">
            <a:avLst/>
          </a:prstGeom>
          <a:solidFill>
            <a:srgbClr val="18FFD8"/>
          </a:solidFill>
          <a:ln w="9525">
            <a:solidFill>
              <a:schemeClr val="tx1"/>
            </a:solidFill>
            <a:round/>
            <a:headEnd/>
            <a:tailEnd/>
          </a:ln>
        </p:spPr>
        <p:txBody>
          <a:bodyPr wrap="none" anchor="ctr"/>
          <a:lstStyle/>
          <a:p>
            <a:pPr algn="ctr"/>
            <a:r>
              <a:rPr lang="fr-FR" sz="1000"/>
              <a:t>HYDROLOGY</a:t>
            </a:r>
          </a:p>
        </p:txBody>
      </p:sp>
      <p:sp>
        <p:nvSpPr>
          <p:cNvPr id="45066" name="Oval 12"/>
          <p:cNvSpPr>
            <a:spLocks noChangeArrowheads="1"/>
          </p:cNvSpPr>
          <p:nvPr/>
        </p:nvSpPr>
        <p:spPr bwMode="auto">
          <a:xfrm>
            <a:off x="5029200" y="1752600"/>
            <a:ext cx="990600" cy="396875"/>
          </a:xfrm>
          <a:prstGeom prst="ellipse">
            <a:avLst/>
          </a:prstGeom>
          <a:solidFill>
            <a:srgbClr val="E9FF0C"/>
          </a:solidFill>
          <a:ln w="9525">
            <a:solidFill>
              <a:schemeClr val="tx1"/>
            </a:solidFill>
            <a:round/>
            <a:headEnd/>
            <a:tailEnd/>
          </a:ln>
        </p:spPr>
        <p:txBody>
          <a:bodyPr wrap="none" anchor="ctr"/>
          <a:lstStyle/>
          <a:p>
            <a:endParaRPr lang="en-GB"/>
          </a:p>
        </p:txBody>
      </p:sp>
      <p:sp>
        <p:nvSpPr>
          <p:cNvPr id="45067" name="Text Box 14"/>
          <p:cNvSpPr txBox="1">
            <a:spLocks noChangeArrowheads="1"/>
          </p:cNvSpPr>
          <p:nvPr/>
        </p:nvSpPr>
        <p:spPr bwMode="auto">
          <a:xfrm>
            <a:off x="2209800" y="3048000"/>
            <a:ext cx="18288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fr-FR" sz="1000">
                <a:solidFill>
                  <a:srgbClr val="FF1A01"/>
                </a:solidFill>
              </a:rPr>
              <a:t>UAPV</a:t>
            </a:r>
          </a:p>
          <a:p>
            <a:pPr algn="ctr">
              <a:lnSpc>
                <a:spcPct val="10000"/>
              </a:lnSpc>
              <a:spcBef>
                <a:spcPct val="50000"/>
              </a:spcBef>
            </a:pPr>
            <a:r>
              <a:rPr lang="fr-FR" sz="1000"/>
              <a:t>Montpellier</a:t>
            </a:r>
            <a:endParaRPr lang="fr-FR"/>
          </a:p>
        </p:txBody>
      </p:sp>
      <p:sp>
        <p:nvSpPr>
          <p:cNvPr id="45068" name="Oval 15"/>
          <p:cNvSpPr>
            <a:spLocks noChangeArrowheads="1"/>
          </p:cNvSpPr>
          <p:nvPr/>
        </p:nvSpPr>
        <p:spPr bwMode="auto">
          <a:xfrm>
            <a:off x="5029200" y="2667000"/>
            <a:ext cx="990600" cy="396875"/>
          </a:xfrm>
          <a:prstGeom prst="ellipse">
            <a:avLst/>
          </a:prstGeom>
          <a:solidFill>
            <a:srgbClr val="E9FF0C"/>
          </a:solidFill>
          <a:ln w="9525">
            <a:solidFill>
              <a:schemeClr val="tx1"/>
            </a:solidFill>
            <a:round/>
            <a:headEnd/>
            <a:tailEnd/>
          </a:ln>
        </p:spPr>
        <p:txBody>
          <a:bodyPr wrap="none" anchor="ctr"/>
          <a:lstStyle/>
          <a:p>
            <a:pPr algn="ctr"/>
            <a:r>
              <a:rPr lang="fr-FR" sz="1000"/>
              <a:t>BEAM-TEST</a:t>
            </a:r>
          </a:p>
          <a:p>
            <a:pPr algn="ctr"/>
            <a:r>
              <a:rPr lang="fr-FR" sz="1000"/>
              <a:t>SIMULATION ??</a:t>
            </a:r>
            <a:endParaRPr lang="fr-FR"/>
          </a:p>
        </p:txBody>
      </p:sp>
      <p:sp>
        <p:nvSpPr>
          <p:cNvPr id="45069" name="Oval 16"/>
          <p:cNvSpPr>
            <a:spLocks noChangeArrowheads="1"/>
          </p:cNvSpPr>
          <p:nvPr/>
        </p:nvSpPr>
        <p:spPr bwMode="auto">
          <a:xfrm>
            <a:off x="5029200" y="3184525"/>
            <a:ext cx="990600" cy="625475"/>
          </a:xfrm>
          <a:prstGeom prst="ellipse">
            <a:avLst/>
          </a:prstGeom>
          <a:solidFill>
            <a:srgbClr val="E9FF0C"/>
          </a:solidFill>
          <a:ln w="9525">
            <a:solidFill>
              <a:schemeClr val="tx1"/>
            </a:solidFill>
            <a:round/>
            <a:headEnd/>
            <a:tailEnd/>
          </a:ln>
        </p:spPr>
        <p:txBody>
          <a:bodyPr wrap="none" anchor="ctr"/>
          <a:lstStyle/>
          <a:p>
            <a:pPr algn="ctr"/>
            <a:r>
              <a:rPr lang="fr-FR" sz="1000"/>
              <a:t>THEORY</a:t>
            </a:r>
          </a:p>
          <a:p>
            <a:pPr algn="ctr"/>
            <a:r>
              <a:rPr lang="fr-FR" sz="1000"/>
              <a:t>SIMULATION</a:t>
            </a:r>
          </a:p>
          <a:p>
            <a:pPr algn="ctr"/>
            <a:r>
              <a:rPr lang="fr-FR" sz="1000"/>
              <a:t>MONITOR</a:t>
            </a:r>
            <a:endParaRPr lang="fr-FR"/>
          </a:p>
        </p:txBody>
      </p:sp>
      <p:sp>
        <p:nvSpPr>
          <p:cNvPr id="45070" name="Line 19"/>
          <p:cNvSpPr>
            <a:spLocks noChangeShapeType="1"/>
          </p:cNvSpPr>
          <p:nvPr/>
        </p:nvSpPr>
        <p:spPr bwMode="auto">
          <a:xfrm flipV="1">
            <a:off x="1981200" y="3276600"/>
            <a:ext cx="685800" cy="3048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5071" name="AutoShape 20"/>
          <p:cNvSpPr>
            <a:spLocks noChangeArrowheads="1"/>
          </p:cNvSpPr>
          <p:nvPr/>
        </p:nvSpPr>
        <p:spPr bwMode="auto">
          <a:xfrm>
            <a:off x="2133600" y="1219200"/>
            <a:ext cx="1905000" cy="266700"/>
          </a:xfrm>
          <a:prstGeom prst="flowChartProcess">
            <a:avLst/>
          </a:prstGeom>
          <a:solidFill>
            <a:schemeClr val="accent1"/>
          </a:solidFill>
          <a:ln w="9525">
            <a:solidFill>
              <a:schemeClr val="tx1"/>
            </a:solidFill>
            <a:miter lim="800000"/>
            <a:headEnd/>
            <a:tailEnd/>
          </a:ln>
        </p:spPr>
        <p:txBody>
          <a:bodyPr wrap="none" anchor="ctr"/>
          <a:lstStyle/>
          <a:p>
            <a:pPr algn="ctr"/>
            <a:r>
              <a:rPr lang="fr-FR" sz="1200" b="1">
                <a:solidFill>
                  <a:srgbClr val="FF1A01"/>
                </a:solidFill>
              </a:rPr>
              <a:t>GEOPHYSIC IMAGING</a:t>
            </a:r>
            <a:endParaRPr lang="fr-FR" sz="1000"/>
          </a:p>
        </p:txBody>
      </p:sp>
      <p:sp>
        <p:nvSpPr>
          <p:cNvPr id="45072" name="Oval 21"/>
          <p:cNvSpPr>
            <a:spLocks noChangeArrowheads="1"/>
          </p:cNvSpPr>
          <p:nvPr/>
        </p:nvSpPr>
        <p:spPr bwMode="auto">
          <a:xfrm>
            <a:off x="6535738" y="1752600"/>
            <a:ext cx="1357312" cy="2057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45073" name="Text Box 22"/>
          <p:cNvSpPr txBox="1">
            <a:spLocks noChangeArrowheads="1"/>
          </p:cNvSpPr>
          <p:nvPr/>
        </p:nvSpPr>
        <p:spPr bwMode="auto">
          <a:xfrm>
            <a:off x="6553200" y="1905000"/>
            <a:ext cx="12954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fr-FR" sz="1000">
                <a:solidFill>
                  <a:srgbClr val="FF1A01"/>
                </a:solidFill>
              </a:rPr>
              <a:t>CERN+BNL</a:t>
            </a:r>
          </a:p>
          <a:p>
            <a:pPr algn="ctr">
              <a:lnSpc>
                <a:spcPct val="10000"/>
              </a:lnSpc>
              <a:spcBef>
                <a:spcPct val="50000"/>
              </a:spcBef>
            </a:pPr>
            <a:r>
              <a:rPr lang="fr-FR" sz="1000">
                <a:solidFill>
                  <a:srgbClr val="FF1A01"/>
                </a:solidFill>
              </a:rPr>
              <a:t> </a:t>
            </a:r>
            <a:r>
              <a:rPr lang="fr-FR" sz="1000"/>
              <a:t>RD51</a:t>
            </a:r>
            <a:endParaRPr lang="fr-FR"/>
          </a:p>
        </p:txBody>
      </p:sp>
      <p:sp>
        <p:nvSpPr>
          <p:cNvPr id="45074" name="Text Box 23"/>
          <p:cNvSpPr txBox="1">
            <a:spLocks noChangeArrowheads="1"/>
          </p:cNvSpPr>
          <p:nvPr/>
        </p:nvSpPr>
        <p:spPr bwMode="auto">
          <a:xfrm>
            <a:off x="6804025" y="2565400"/>
            <a:ext cx="8382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fr-FR" sz="1000">
                <a:solidFill>
                  <a:srgbClr val="FF1A01"/>
                </a:solidFill>
              </a:rPr>
              <a:t>CEA-IRFU</a:t>
            </a:r>
          </a:p>
          <a:p>
            <a:pPr algn="ctr">
              <a:lnSpc>
                <a:spcPct val="10000"/>
              </a:lnSpc>
              <a:spcBef>
                <a:spcPct val="50000"/>
              </a:spcBef>
            </a:pPr>
            <a:r>
              <a:rPr lang="fr-FR" sz="1000"/>
              <a:t>Saclay</a:t>
            </a:r>
            <a:endParaRPr lang="fr-FR"/>
          </a:p>
        </p:txBody>
      </p:sp>
      <p:sp>
        <p:nvSpPr>
          <p:cNvPr id="45075" name="Line 24"/>
          <p:cNvSpPr>
            <a:spLocks noChangeShapeType="1"/>
          </p:cNvSpPr>
          <p:nvPr/>
        </p:nvSpPr>
        <p:spPr bwMode="auto">
          <a:xfrm>
            <a:off x="6019800" y="1981200"/>
            <a:ext cx="828675" cy="127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5076" name="Line 25"/>
          <p:cNvSpPr>
            <a:spLocks noChangeShapeType="1"/>
          </p:cNvSpPr>
          <p:nvPr/>
        </p:nvSpPr>
        <p:spPr bwMode="auto">
          <a:xfrm flipV="1">
            <a:off x="6019800" y="2780927"/>
            <a:ext cx="568424" cy="114672"/>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5077" name="Text Box 26"/>
          <p:cNvSpPr txBox="1">
            <a:spLocks noChangeArrowheads="1"/>
          </p:cNvSpPr>
          <p:nvPr/>
        </p:nvSpPr>
        <p:spPr bwMode="auto">
          <a:xfrm>
            <a:off x="6219825" y="3173413"/>
            <a:ext cx="18288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fr-FR" sz="1000">
                <a:solidFill>
                  <a:srgbClr val="FF1A01"/>
                </a:solidFill>
              </a:rPr>
              <a:t>CPPM</a:t>
            </a:r>
          </a:p>
          <a:p>
            <a:pPr algn="ctr">
              <a:lnSpc>
                <a:spcPct val="10000"/>
              </a:lnSpc>
              <a:spcBef>
                <a:spcPct val="50000"/>
              </a:spcBef>
            </a:pPr>
            <a:r>
              <a:rPr lang="fr-FR" sz="1000"/>
              <a:t>Marseille</a:t>
            </a:r>
            <a:endParaRPr lang="fr-FR"/>
          </a:p>
        </p:txBody>
      </p:sp>
      <p:sp>
        <p:nvSpPr>
          <p:cNvPr id="45078" name="Line 27"/>
          <p:cNvSpPr>
            <a:spLocks noChangeShapeType="1"/>
          </p:cNvSpPr>
          <p:nvPr/>
        </p:nvSpPr>
        <p:spPr bwMode="auto">
          <a:xfrm flipV="1">
            <a:off x="6012160" y="3356992"/>
            <a:ext cx="685800" cy="72008"/>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5079" name="AutoShape 28"/>
          <p:cNvSpPr>
            <a:spLocks noChangeArrowheads="1"/>
          </p:cNvSpPr>
          <p:nvPr/>
        </p:nvSpPr>
        <p:spPr bwMode="auto">
          <a:xfrm>
            <a:off x="5715000" y="1295400"/>
            <a:ext cx="2971800" cy="266700"/>
          </a:xfrm>
          <a:prstGeom prst="flowChartProcess">
            <a:avLst/>
          </a:prstGeom>
          <a:solidFill>
            <a:schemeClr val="accent1"/>
          </a:solidFill>
          <a:ln w="9525">
            <a:solidFill>
              <a:schemeClr val="tx1"/>
            </a:solidFill>
            <a:miter lim="800000"/>
            <a:headEnd/>
            <a:tailEnd/>
          </a:ln>
        </p:spPr>
        <p:txBody>
          <a:bodyPr wrap="none" anchor="ctr"/>
          <a:lstStyle/>
          <a:p>
            <a:pPr algn="ctr"/>
            <a:r>
              <a:rPr lang="fr-FR" sz="1200" b="1">
                <a:solidFill>
                  <a:srgbClr val="FF1A01"/>
                </a:solidFill>
              </a:rPr>
              <a:t>INSTRUMENTS &amp; MUON SIMULATION</a:t>
            </a:r>
            <a:endParaRPr lang="fr-FR" sz="1000"/>
          </a:p>
        </p:txBody>
      </p:sp>
      <p:sp>
        <p:nvSpPr>
          <p:cNvPr id="45080" name="Oval 29"/>
          <p:cNvSpPr>
            <a:spLocks noChangeArrowheads="1"/>
          </p:cNvSpPr>
          <p:nvPr/>
        </p:nvSpPr>
        <p:spPr bwMode="auto">
          <a:xfrm>
            <a:off x="3563938" y="3860800"/>
            <a:ext cx="1784350" cy="687388"/>
          </a:xfrm>
          <a:prstGeom prst="ellipse">
            <a:avLst/>
          </a:prstGeom>
          <a:solidFill>
            <a:schemeClr val="accent1"/>
          </a:solidFill>
          <a:ln w="9525">
            <a:solidFill>
              <a:schemeClr val="tx1"/>
            </a:solidFill>
            <a:round/>
            <a:headEnd/>
            <a:tailEnd/>
          </a:ln>
        </p:spPr>
        <p:txBody>
          <a:bodyPr wrap="none" anchor="ctr"/>
          <a:lstStyle/>
          <a:p>
            <a:pPr algn="ctr"/>
            <a:r>
              <a:rPr lang="fr-FR" sz="2000" b="1">
                <a:solidFill>
                  <a:srgbClr val="FF1A01"/>
                </a:solidFill>
              </a:rPr>
              <a:t>LSBB (PI)</a:t>
            </a:r>
          </a:p>
          <a:p>
            <a:pPr algn="ctr"/>
            <a:r>
              <a:rPr lang="fr-FR" sz="1000" b="1">
                <a:solidFill>
                  <a:srgbClr val="FF1A01"/>
                </a:solidFill>
              </a:rPr>
              <a:t>T2DM2</a:t>
            </a:r>
            <a:endParaRPr lang="fr-FR" sz="2000" b="1">
              <a:solidFill>
                <a:srgbClr val="FF1A01"/>
              </a:solidFill>
            </a:endParaRPr>
          </a:p>
          <a:p>
            <a:pPr algn="ctr"/>
            <a:r>
              <a:rPr lang="fr-FR" sz="1000" b="1">
                <a:solidFill>
                  <a:srgbClr val="FF1A01"/>
                </a:solidFill>
              </a:rPr>
              <a:t>EXPERIMENTAL PLACE</a:t>
            </a:r>
            <a:endParaRPr lang="fr-FR" sz="1400" b="1">
              <a:solidFill>
                <a:srgbClr val="FF1A01"/>
              </a:solidFill>
            </a:endParaRPr>
          </a:p>
        </p:txBody>
      </p:sp>
      <p:sp>
        <p:nvSpPr>
          <p:cNvPr id="45081" name="Line 18"/>
          <p:cNvSpPr>
            <a:spLocks noChangeShapeType="1"/>
          </p:cNvSpPr>
          <p:nvPr/>
        </p:nvSpPr>
        <p:spPr bwMode="auto">
          <a:xfrm flipH="1" flipV="1">
            <a:off x="3352800" y="3581400"/>
            <a:ext cx="498475" cy="352425"/>
          </a:xfrm>
          <a:prstGeom prst="line">
            <a:avLst/>
          </a:prstGeom>
          <a:noFill/>
          <a:ln w="254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5082" name="Rectangle 8"/>
          <p:cNvSpPr>
            <a:spLocks noChangeArrowheads="1"/>
          </p:cNvSpPr>
          <p:nvPr/>
        </p:nvSpPr>
        <p:spPr bwMode="auto">
          <a:xfrm>
            <a:off x="5029200" y="1752600"/>
            <a:ext cx="1066800"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fr-FR" sz="1000" dirty="0"/>
              <a:t>ELECTRONIC</a:t>
            </a:r>
          </a:p>
          <a:p>
            <a:r>
              <a:rPr lang="fr-FR" sz="1000" dirty="0" smtClean="0"/>
              <a:t>TESTS</a:t>
            </a:r>
            <a:endParaRPr lang="fr-FR" sz="1000" dirty="0"/>
          </a:p>
        </p:txBody>
      </p:sp>
      <p:sp>
        <p:nvSpPr>
          <p:cNvPr id="45083" name="Rectangle 30"/>
          <p:cNvSpPr>
            <a:spLocks noChangeArrowheads="1"/>
          </p:cNvSpPr>
          <p:nvPr/>
        </p:nvSpPr>
        <p:spPr bwMode="auto">
          <a:xfrm>
            <a:off x="1066800" y="1676400"/>
            <a:ext cx="990600" cy="24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fr-FR" sz="1000"/>
              <a:t>IMAGING</a:t>
            </a:r>
          </a:p>
        </p:txBody>
      </p:sp>
      <p:sp>
        <p:nvSpPr>
          <p:cNvPr id="45084" name="Line 17"/>
          <p:cNvSpPr>
            <a:spLocks noChangeShapeType="1"/>
          </p:cNvSpPr>
          <p:nvPr/>
        </p:nvSpPr>
        <p:spPr bwMode="auto">
          <a:xfrm flipV="1">
            <a:off x="5219700" y="3581400"/>
            <a:ext cx="1638300" cy="495300"/>
          </a:xfrm>
          <a:prstGeom prst="line">
            <a:avLst/>
          </a:prstGeom>
          <a:noFill/>
          <a:ln w="254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5085" name="Oval 31"/>
          <p:cNvSpPr>
            <a:spLocks noChangeArrowheads="1"/>
          </p:cNvSpPr>
          <p:nvPr/>
        </p:nvSpPr>
        <p:spPr bwMode="auto">
          <a:xfrm>
            <a:off x="2484438" y="4724400"/>
            <a:ext cx="4535487" cy="1441450"/>
          </a:xfrm>
          <a:prstGeom prst="ellipse">
            <a:avLst/>
          </a:prstGeom>
          <a:solidFill>
            <a:schemeClr val="accent1"/>
          </a:solidFill>
          <a:ln w="9525">
            <a:solidFill>
              <a:schemeClr val="tx1"/>
            </a:solidFill>
            <a:round/>
            <a:headEnd/>
            <a:tailEnd/>
          </a:ln>
        </p:spPr>
        <p:txBody>
          <a:bodyPr wrap="none" anchor="ctr"/>
          <a:lstStyle/>
          <a:p>
            <a:pPr algn="ctr"/>
            <a:r>
              <a:rPr lang="fr-FR" sz="1600" b="1">
                <a:solidFill>
                  <a:srgbClr val="FF1A01"/>
                </a:solidFill>
              </a:rPr>
              <a:t>PROPOSITION for INTEGRATOR</a:t>
            </a:r>
          </a:p>
          <a:p>
            <a:pPr algn="ctr"/>
            <a:r>
              <a:rPr lang="fr-FR" sz="1600" b="1">
                <a:solidFill>
                  <a:srgbClr val="FF1A01"/>
                </a:solidFill>
              </a:rPr>
              <a:t>STANEO</a:t>
            </a:r>
          </a:p>
          <a:p>
            <a:pPr algn="ctr"/>
            <a:r>
              <a:rPr lang="fr-FR" sz="1400" b="1"/>
              <a:t>BUILDERS: ELTOS, CIREA, NIKHEF, PRIMA,…</a:t>
            </a:r>
            <a:endParaRPr lang="fr-FR" sz="1800" b="1">
              <a:solidFill>
                <a:srgbClr val="FF1A01"/>
              </a:solidFill>
            </a:endParaRPr>
          </a:p>
        </p:txBody>
      </p:sp>
      <p:sp>
        <p:nvSpPr>
          <p:cNvPr id="45086" name="Line 33"/>
          <p:cNvSpPr>
            <a:spLocks noChangeShapeType="1"/>
          </p:cNvSpPr>
          <p:nvPr/>
        </p:nvSpPr>
        <p:spPr bwMode="auto">
          <a:xfrm flipV="1">
            <a:off x="6372225" y="3657600"/>
            <a:ext cx="714375" cy="1284288"/>
          </a:xfrm>
          <a:prstGeom prst="line">
            <a:avLst/>
          </a:prstGeom>
          <a:noFill/>
          <a:ln w="25400">
            <a:solidFill>
              <a:srgbClr val="7E33FF"/>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5087" name="Line 34"/>
          <p:cNvSpPr>
            <a:spLocks noChangeShapeType="1"/>
          </p:cNvSpPr>
          <p:nvPr/>
        </p:nvSpPr>
        <p:spPr bwMode="auto">
          <a:xfrm flipH="1" flipV="1">
            <a:off x="3117850" y="3540125"/>
            <a:ext cx="301625" cy="1328738"/>
          </a:xfrm>
          <a:prstGeom prst="line">
            <a:avLst/>
          </a:prstGeom>
          <a:noFill/>
          <a:ln w="25400">
            <a:solidFill>
              <a:srgbClr val="7E33FF"/>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5088" name="Oval 35"/>
          <p:cNvSpPr>
            <a:spLocks noChangeArrowheads="1"/>
          </p:cNvSpPr>
          <p:nvPr/>
        </p:nvSpPr>
        <p:spPr bwMode="auto">
          <a:xfrm>
            <a:off x="990600" y="2057400"/>
            <a:ext cx="990600" cy="685800"/>
          </a:xfrm>
          <a:prstGeom prst="ellipse">
            <a:avLst/>
          </a:prstGeom>
          <a:solidFill>
            <a:srgbClr val="18FFD8"/>
          </a:solidFill>
          <a:ln w="9525">
            <a:solidFill>
              <a:schemeClr val="tx1"/>
            </a:solidFill>
            <a:round/>
            <a:headEnd/>
            <a:tailEnd/>
          </a:ln>
        </p:spPr>
        <p:txBody>
          <a:bodyPr wrap="none" anchor="ctr"/>
          <a:lstStyle/>
          <a:p>
            <a:endParaRPr lang="en-GB"/>
          </a:p>
        </p:txBody>
      </p:sp>
      <p:sp>
        <p:nvSpPr>
          <p:cNvPr id="45089" name="Rectangle 36"/>
          <p:cNvSpPr>
            <a:spLocks noChangeArrowheads="1"/>
          </p:cNvSpPr>
          <p:nvPr/>
        </p:nvSpPr>
        <p:spPr bwMode="auto">
          <a:xfrm>
            <a:off x="1066800" y="2133600"/>
            <a:ext cx="946150" cy="549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fr-FR" sz="1000"/>
              <a:t>TELESCOPE</a:t>
            </a:r>
          </a:p>
          <a:p>
            <a:pPr algn="ctr"/>
            <a:r>
              <a:rPr lang="fr-FR" sz="1000"/>
              <a:t>DESIGN</a:t>
            </a:r>
          </a:p>
          <a:p>
            <a:pPr algn="ctr"/>
            <a:r>
              <a:rPr lang="fr-FR" sz="1000"/>
              <a:t>MECANIC</a:t>
            </a:r>
          </a:p>
        </p:txBody>
      </p:sp>
      <p:sp>
        <p:nvSpPr>
          <p:cNvPr id="45090" name="Line 37"/>
          <p:cNvSpPr>
            <a:spLocks noChangeShapeType="1"/>
          </p:cNvSpPr>
          <p:nvPr/>
        </p:nvSpPr>
        <p:spPr bwMode="auto">
          <a:xfrm flipV="1">
            <a:off x="1981200" y="2743200"/>
            <a:ext cx="609600" cy="3048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5091" name="Line 13"/>
          <p:cNvSpPr>
            <a:spLocks noChangeShapeType="1"/>
          </p:cNvSpPr>
          <p:nvPr/>
        </p:nvSpPr>
        <p:spPr bwMode="auto">
          <a:xfrm flipV="1">
            <a:off x="1905000" y="1905000"/>
            <a:ext cx="838200" cy="3810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5092" name="Oval 38"/>
          <p:cNvSpPr>
            <a:spLocks noChangeArrowheads="1"/>
          </p:cNvSpPr>
          <p:nvPr/>
        </p:nvSpPr>
        <p:spPr bwMode="auto">
          <a:xfrm>
            <a:off x="5029200" y="2209800"/>
            <a:ext cx="990600" cy="396875"/>
          </a:xfrm>
          <a:prstGeom prst="ellipse">
            <a:avLst/>
          </a:prstGeom>
          <a:solidFill>
            <a:srgbClr val="E9FF0C"/>
          </a:solidFill>
          <a:ln w="9525">
            <a:solidFill>
              <a:schemeClr val="tx1"/>
            </a:solidFill>
            <a:round/>
            <a:headEnd/>
            <a:tailEnd/>
          </a:ln>
        </p:spPr>
        <p:txBody>
          <a:bodyPr wrap="none" anchor="ctr"/>
          <a:lstStyle/>
          <a:p>
            <a:pPr algn="ctr"/>
            <a:r>
              <a:rPr lang="fr-FR" sz="1000"/>
              <a:t>DAQ</a:t>
            </a:r>
            <a:endParaRPr lang="fr-FR"/>
          </a:p>
        </p:txBody>
      </p:sp>
      <p:sp>
        <p:nvSpPr>
          <p:cNvPr id="45093" name="Line 39"/>
          <p:cNvSpPr>
            <a:spLocks noChangeShapeType="1"/>
          </p:cNvSpPr>
          <p:nvPr/>
        </p:nvSpPr>
        <p:spPr bwMode="auto">
          <a:xfrm flipV="1">
            <a:off x="5943600" y="2057400"/>
            <a:ext cx="838200" cy="3810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5094" name="Espace réservé du numéro de diapositive 2"/>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85D34A1-7F13-2B42-8A79-97832D7CD055}" type="slidenum">
              <a:rPr lang="fr-FR" sz="1400"/>
              <a:pPr/>
              <a:t>22</a:t>
            </a:fld>
            <a:endParaRPr lang="fr-FR" sz="1400"/>
          </a:p>
        </p:txBody>
      </p:sp>
      <p:sp>
        <p:nvSpPr>
          <p:cNvPr id="45095" name="Oval 4"/>
          <p:cNvSpPr>
            <a:spLocks noChangeArrowheads="1"/>
          </p:cNvSpPr>
          <p:nvPr/>
        </p:nvSpPr>
        <p:spPr bwMode="auto">
          <a:xfrm>
            <a:off x="3851274" y="2492375"/>
            <a:ext cx="1080765" cy="792609"/>
          </a:xfrm>
          <a:prstGeom prst="ellipse">
            <a:avLst/>
          </a:prstGeom>
          <a:solidFill>
            <a:srgbClr val="1BACE9"/>
          </a:solidFill>
          <a:ln w="9525">
            <a:solidFill>
              <a:schemeClr val="tx1"/>
            </a:solidFill>
            <a:round/>
            <a:headEnd/>
            <a:tailEnd/>
          </a:ln>
        </p:spPr>
        <p:txBody>
          <a:bodyPr wrap="none" anchor="ctr"/>
          <a:lstStyle/>
          <a:p>
            <a:endParaRPr lang="en-GB"/>
          </a:p>
        </p:txBody>
      </p:sp>
      <p:sp>
        <p:nvSpPr>
          <p:cNvPr id="45096" name="Rectangle 30"/>
          <p:cNvSpPr>
            <a:spLocks noChangeArrowheads="1"/>
          </p:cNvSpPr>
          <p:nvPr/>
        </p:nvSpPr>
        <p:spPr bwMode="auto">
          <a:xfrm>
            <a:off x="3779838" y="2565400"/>
            <a:ext cx="1135062" cy="553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fr-FR" sz="1000" dirty="0">
                <a:solidFill>
                  <a:srgbClr val="FFFF00"/>
                </a:solidFill>
              </a:rPr>
              <a:t>THESIS</a:t>
            </a:r>
          </a:p>
          <a:p>
            <a:pPr algn="ctr"/>
            <a:r>
              <a:rPr lang="fr-FR" sz="1000" dirty="0">
                <a:solidFill>
                  <a:srgbClr val="FFFF00"/>
                </a:solidFill>
              </a:rPr>
              <a:t>Fanny </a:t>
            </a:r>
            <a:r>
              <a:rPr lang="fr-FR" sz="1000" dirty="0" smtClean="0">
                <a:solidFill>
                  <a:srgbClr val="FFFF00"/>
                </a:solidFill>
              </a:rPr>
              <a:t>HIVERT</a:t>
            </a:r>
          </a:p>
          <a:p>
            <a:pPr algn="ctr"/>
            <a:r>
              <a:rPr lang="fr-FR" sz="1000" dirty="0" smtClean="0">
                <a:solidFill>
                  <a:srgbClr val="0000FF"/>
                </a:solidFill>
              </a:rPr>
              <a:t>Start 1rst March</a:t>
            </a:r>
            <a:endParaRPr lang="fr-FR" sz="1000" dirty="0">
              <a:solidFill>
                <a:srgbClr val="0000FF"/>
              </a:solidFill>
            </a:endParaRPr>
          </a:p>
        </p:txBody>
      </p:sp>
      <p:sp>
        <p:nvSpPr>
          <p:cNvPr id="45097" name="Line 9"/>
          <p:cNvSpPr>
            <a:spLocks noChangeShapeType="1"/>
          </p:cNvSpPr>
          <p:nvPr/>
        </p:nvSpPr>
        <p:spPr bwMode="auto">
          <a:xfrm>
            <a:off x="4860032" y="3140968"/>
            <a:ext cx="288033" cy="216024"/>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5098" name="Line 9"/>
          <p:cNvSpPr>
            <a:spLocks noChangeShapeType="1"/>
          </p:cNvSpPr>
          <p:nvPr/>
        </p:nvSpPr>
        <p:spPr bwMode="auto">
          <a:xfrm>
            <a:off x="2051050" y="1773238"/>
            <a:ext cx="720725"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4"/>
          <p:cNvSpPr>
            <a:spLocks noGrp="1" noChangeArrowheads="1"/>
          </p:cNvSpPr>
          <p:nvPr>
            <p:ph type="title"/>
          </p:nvPr>
        </p:nvSpPr>
        <p:spPr bwMode="auto">
          <a:xfrm>
            <a:off x="827584" y="116632"/>
            <a:ext cx="8316416" cy="504056"/>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lIns="91440" tIns="45720" rIns="91440" bIns="45720" numCol="1" anchor="t" anchorCtr="0" compatLnSpc="1">
            <a:prstTxWarp prst="textNoShape">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r>
              <a:rPr lang="fr-FR" sz="2400" b="1" dirty="0">
                <a:ln w="11430"/>
                <a:solidFill>
                  <a:srgbClr val="0000FF"/>
                </a:solidFill>
                <a:effectLst>
                  <a:outerShdw blurRad="50800" dist="39000" dir="5460000" algn="tl">
                    <a:srgbClr val="000000">
                      <a:alpha val="38000"/>
                    </a:srgbClr>
                  </a:outerShdw>
                </a:effectLst>
                <a:latin typeface="Arial" charset="0"/>
                <a:ea typeface="ＭＳ Ｐゴシック" charset="0"/>
                <a:cs typeface="ＭＳ Ｐゴシック" charset="0"/>
              </a:rPr>
              <a:t>NEW FUNDING </a:t>
            </a:r>
            <a:r>
              <a:rPr lang="fr-FR" sz="2400" b="1" dirty="0" smtClean="0">
                <a:ln w="11430"/>
                <a:solidFill>
                  <a:srgbClr val="0000FF"/>
                </a:solidFill>
                <a:effectLst>
                  <a:outerShdw blurRad="50800" dist="39000" dir="5460000" algn="tl">
                    <a:srgbClr val="000000">
                      <a:alpha val="38000"/>
                    </a:srgbClr>
                  </a:outerShdw>
                </a:effectLst>
                <a:latin typeface="Arial" charset="0"/>
                <a:ea typeface="ＭＳ Ｐゴシック" charset="0"/>
                <a:cs typeface="ＭＳ Ｐゴシック" charset="0"/>
              </a:rPr>
              <a:t>TO BUILD A 80 TELESCOPES </a:t>
            </a:r>
            <a:r>
              <a:rPr lang="fr-FR" sz="2400" b="1" dirty="0">
                <a:ln w="11430"/>
                <a:solidFill>
                  <a:srgbClr val="0000FF"/>
                </a:solidFill>
                <a:effectLst>
                  <a:outerShdw blurRad="50800" dist="39000" dir="5460000" algn="tl">
                    <a:srgbClr val="000000">
                      <a:alpha val="38000"/>
                    </a:srgbClr>
                  </a:outerShdw>
                </a:effectLst>
                <a:latin typeface="Arial" charset="0"/>
                <a:ea typeface="ＭＳ Ｐゴシック" charset="0"/>
                <a:cs typeface="ＭＳ Ｐゴシック" charset="0"/>
              </a:rPr>
              <a:t>ARRAY</a:t>
            </a:r>
          </a:p>
        </p:txBody>
      </p:sp>
      <p:sp>
        <p:nvSpPr>
          <p:cNvPr id="47106" name="Rectangle 5"/>
          <p:cNvSpPr>
            <a:spLocks noGrp="1" noChangeArrowheads="1"/>
          </p:cNvSpPr>
          <p:nvPr>
            <p:ph type="body" idx="1"/>
          </p:nvPr>
        </p:nvSpPr>
        <p:spPr bwMode="auto">
          <a:xfrm>
            <a:off x="682625" y="1981200"/>
            <a:ext cx="7772400" cy="4471988"/>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chemeClr val="tx1"/>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ct val="90000"/>
              </a:lnSpc>
              <a:buFontTx/>
              <a:buNone/>
            </a:pPr>
            <a:endParaRPr lang="en-US" sz="900">
              <a:latin typeface="Arial" charset="0"/>
              <a:ea typeface="ＭＳ Ｐゴシック" charset="0"/>
              <a:cs typeface="ＭＳ Ｐゴシック" charset="0"/>
            </a:endParaRPr>
          </a:p>
          <a:p>
            <a:pPr eaLnBrk="1" hangingPunct="1"/>
            <a:endParaRPr lang="fr-FR">
              <a:latin typeface="Arial" charset="0"/>
              <a:ea typeface="ＭＳ Ｐゴシック" charset="0"/>
              <a:cs typeface="ＭＳ Ｐゴシック" charset="0"/>
            </a:endParaRPr>
          </a:p>
        </p:txBody>
      </p:sp>
      <p:sp>
        <p:nvSpPr>
          <p:cNvPr id="47107" name="Oval 27"/>
          <p:cNvSpPr>
            <a:spLocks noChangeArrowheads="1"/>
          </p:cNvSpPr>
          <p:nvPr/>
        </p:nvSpPr>
        <p:spPr bwMode="auto">
          <a:xfrm>
            <a:off x="2035175" y="3581400"/>
            <a:ext cx="5073650" cy="1752600"/>
          </a:xfrm>
          <a:prstGeom prst="ellipse">
            <a:avLst/>
          </a:prstGeom>
          <a:solidFill>
            <a:srgbClr val="18FFD8"/>
          </a:solidFill>
          <a:ln w="9525">
            <a:solidFill>
              <a:schemeClr val="tx1"/>
            </a:solidFill>
            <a:round/>
            <a:headEnd/>
            <a:tailEnd/>
          </a:ln>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fr-FR" sz="1600" b="1" dirty="0">
                <a:ln w="11430"/>
                <a:solidFill>
                  <a:srgbClr val="FF0000"/>
                </a:solidFill>
                <a:effectLst>
                  <a:outerShdw blurRad="50800" dist="39000" dir="5460000" algn="tl">
                    <a:srgbClr val="000000">
                      <a:alpha val="38000"/>
                    </a:srgbClr>
                  </a:outerShdw>
                </a:effectLst>
              </a:rPr>
              <a:t>80 TELESCOPES ARRAY</a:t>
            </a:r>
            <a:endParaRPr lang="fr-FR" sz="2000" b="1" dirty="0">
              <a:ln w="11430"/>
              <a:solidFill>
                <a:srgbClr val="FF0000"/>
              </a:solidFill>
              <a:effectLst>
                <a:outerShdw blurRad="50800" dist="39000" dir="5460000" algn="tl">
                  <a:srgbClr val="000000">
                    <a:alpha val="38000"/>
                  </a:srgbClr>
                </a:outerShdw>
              </a:effectLst>
            </a:endParaRPr>
          </a:p>
          <a:p>
            <a:pPr algn="ctr">
              <a:defRPr/>
            </a:pPr>
            <a:r>
              <a:rPr lang="fr-FR" sz="2000" b="1" dirty="0">
                <a:ln w="11430"/>
                <a:solidFill>
                  <a:srgbClr val="FF0000"/>
                </a:solidFill>
                <a:effectLst>
                  <a:outerShdw blurRad="50800" dist="39000" dir="5460000" algn="tl">
                    <a:srgbClr val="000000">
                      <a:alpha val="38000"/>
                    </a:srgbClr>
                  </a:outerShdw>
                </a:effectLst>
              </a:rPr>
              <a:t>TRIMATEC + OSEO        AOP « PACA »</a:t>
            </a:r>
          </a:p>
          <a:p>
            <a:pPr algn="ctr">
              <a:defRPr/>
            </a:pPr>
            <a:r>
              <a:rPr lang="fr-FR" sz="2000" b="1" dirty="0">
                <a:ln w="11430"/>
                <a:solidFill>
                  <a:srgbClr val="FF0000"/>
                </a:solidFill>
                <a:effectLst>
                  <a:outerShdw blurRad="50800" dist="39000" dir="5460000" algn="tl">
                    <a:srgbClr val="000000">
                      <a:alpha val="38000"/>
                    </a:srgbClr>
                  </a:outerShdw>
                </a:effectLst>
              </a:rPr>
              <a:t>50%             +                50%</a:t>
            </a:r>
          </a:p>
          <a:p>
            <a:pPr algn="ctr">
              <a:defRPr/>
            </a:pPr>
            <a:r>
              <a:rPr lang="fr-FR" sz="1200" b="1" dirty="0" err="1">
                <a:ln w="11430"/>
                <a:solidFill>
                  <a:srgbClr val="FF0000"/>
                </a:solidFill>
                <a:effectLst>
                  <a:outerShdw blurRad="50800" dist="39000" dir="5460000" algn="tl">
                    <a:srgbClr val="000000">
                      <a:alpha val="38000"/>
                    </a:srgbClr>
                  </a:outerShdw>
                </a:effectLst>
              </a:rPr>
              <a:t>Industrial</a:t>
            </a:r>
            <a:r>
              <a:rPr lang="fr-FR" sz="1200" b="1" dirty="0">
                <a:ln w="11430"/>
                <a:solidFill>
                  <a:srgbClr val="FF0000"/>
                </a:solidFill>
                <a:effectLst>
                  <a:outerShdw blurRad="50800" dist="39000" dir="5460000" algn="tl">
                    <a:srgbClr val="000000">
                      <a:alpha val="38000"/>
                    </a:srgbClr>
                  </a:outerShdw>
                </a:effectLst>
              </a:rPr>
              <a:t> </a:t>
            </a:r>
            <a:r>
              <a:rPr lang="fr-FR" sz="1200" b="1" dirty="0" err="1">
                <a:ln w="11430"/>
                <a:solidFill>
                  <a:srgbClr val="FF0000"/>
                </a:solidFill>
                <a:effectLst>
                  <a:outerShdw blurRad="50800" dist="39000" dir="5460000" algn="tl">
                    <a:srgbClr val="000000">
                      <a:alpha val="38000"/>
                    </a:srgbClr>
                  </a:outerShdw>
                </a:effectLst>
              </a:rPr>
              <a:t>confidentiality</a:t>
            </a:r>
            <a:endParaRPr lang="fr-FR" sz="1400" b="1" dirty="0">
              <a:ln w="11430"/>
              <a:solidFill>
                <a:srgbClr val="FF0000"/>
              </a:solidFill>
              <a:effectLst>
                <a:outerShdw blurRad="50800" dist="39000" dir="5460000" algn="tl">
                  <a:srgbClr val="000000">
                    <a:alpha val="38000"/>
                  </a:srgbClr>
                </a:outerShdw>
              </a:effectLst>
            </a:endParaRPr>
          </a:p>
        </p:txBody>
      </p:sp>
      <p:sp>
        <p:nvSpPr>
          <p:cNvPr id="47108" name="Oval 32"/>
          <p:cNvSpPr>
            <a:spLocks noChangeArrowheads="1"/>
          </p:cNvSpPr>
          <p:nvPr/>
        </p:nvSpPr>
        <p:spPr bwMode="auto">
          <a:xfrm>
            <a:off x="3733800" y="1295400"/>
            <a:ext cx="2016125" cy="1131888"/>
          </a:xfrm>
          <a:prstGeom prst="ellipse">
            <a:avLst/>
          </a:prstGeom>
          <a:solidFill>
            <a:schemeClr val="accent1"/>
          </a:solidFill>
          <a:ln w="9525">
            <a:solidFill>
              <a:schemeClr val="tx1"/>
            </a:solidFill>
            <a:round/>
            <a:headEnd/>
            <a:tailEnd/>
          </a:ln>
        </p:spPr>
        <p:txBody>
          <a:bodyPr wrap="none" anchor="ctr"/>
          <a:lstStyle/>
          <a:p>
            <a:pPr algn="ctr"/>
            <a:r>
              <a:rPr lang="fr-FR" sz="2000">
                <a:solidFill>
                  <a:schemeClr val="accent2"/>
                </a:solidFill>
              </a:rPr>
              <a:t>FUNDING</a:t>
            </a:r>
            <a:endParaRPr lang="fr-FR" sz="3600">
              <a:solidFill>
                <a:schemeClr val="accent2"/>
              </a:solidFill>
            </a:endParaRPr>
          </a:p>
        </p:txBody>
      </p:sp>
      <p:sp>
        <p:nvSpPr>
          <p:cNvPr id="47109" name="Oval 41"/>
          <p:cNvSpPr>
            <a:spLocks noChangeArrowheads="1"/>
          </p:cNvSpPr>
          <p:nvPr/>
        </p:nvSpPr>
        <p:spPr bwMode="auto">
          <a:xfrm>
            <a:off x="1524000" y="1524000"/>
            <a:ext cx="1409700" cy="565150"/>
          </a:xfrm>
          <a:prstGeom prst="ellipse">
            <a:avLst/>
          </a:prstGeom>
          <a:solidFill>
            <a:srgbClr val="D3FCFF"/>
          </a:solidFill>
          <a:ln w="9525">
            <a:solidFill>
              <a:schemeClr val="tx1"/>
            </a:solidFill>
            <a:round/>
            <a:headEnd/>
            <a:tailEnd/>
          </a:ln>
        </p:spPr>
        <p:txBody>
          <a:bodyPr wrap="none" anchor="ctr"/>
          <a:lstStyle/>
          <a:p>
            <a:pPr algn="ctr"/>
            <a:r>
              <a:rPr lang="fr-FR" sz="1600" b="1">
                <a:solidFill>
                  <a:srgbClr val="FF1A01"/>
                </a:solidFill>
              </a:rPr>
              <a:t>MAIF</a:t>
            </a:r>
          </a:p>
        </p:txBody>
      </p:sp>
      <p:sp>
        <p:nvSpPr>
          <p:cNvPr id="47110" name="Oval 42"/>
          <p:cNvSpPr>
            <a:spLocks noChangeArrowheads="1"/>
          </p:cNvSpPr>
          <p:nvPr/>
        </p:nvSpPr>
        <p:spPr bwMode="auto">
          <a:xfrm>
            <a:off x="914400" y="2514600"/>
            <a:ext cx="2667000" cy="1068388"/>
          </a:xfrm>
          <a:prstGeom prst="ellipse">
            <a:avLst/>
          </a:prstGeom>
          <a:solidFill>
            <a:schemeClr val="accent1"/>
          </a:solidFill>
          <a:ln w="9525">
            <a:solidFill>
              <a:schemeClr val="tx1"/>
            </a:solidFill>
            <a:round/>
            <a:headEnd/>
            <a:tailEnd/>
          </a:ln>
        </p:spPr>
        <p:txBody>
          <a:bodyPr wrap="none" anchor="ctr"/>
          <a:lstStyle/>
          <a:p>
            <a:pPr algn="ctr"/>
            <a:r>
              <a:rPr lang="fr-FR" sz="1600" b="1">
                <a:solidFill>
                  <a:srgbClr val="FF1A01"/>
                </a:solidFill>
              </a:rPr>
              <a:t>BUILD</a:t>
            </a:r>
          </a:p>
          <a:p>
            <a:pPr algn="ctr"/>
            <a:r>
              <a:rPr lang="fr-FR" sz="1400" b="1"/>
              <a:t>4 TELESCOPES</a:t>
            </a:r>
          </a:p>
          <a:p>
            <a:pPr algn="ctr"/>
            <a:r>
              <a:rPr lang="fr-FR" sz="1400" b="1"/>
              <a:t>ARRAY</a:t>
            </a:r>
          </a:p>
          <a:p>
            <a:pPr algn="ctr"/>
            <a:r>
              <a:rPr lang="fr-FR" sz="1400" b="1"/>
              <a:t>DEMONSTRATOR</a:t>
            </a:r>
            <a:endParaRPr lang="fr-FR" sz="2000" b="1">
              <a:solidFill>
                <a:srgbClr val="FF1A01"/>
              </a:solidFill>
            </a:endParaRPr>
          </a:p>
        </p:txBody>
      </p:sp>
      <p:sp>
        <p:nvSpPr>
          <p:cNvPr id="47111" name="Line 43"/>
          <p:cNvSpPr>
            <a:spLocks noChangeShapeType="1"/>
          </p:cNvSpPr>
          <p:nvPr/>
        </p:nvSpPr>
        <p:spPr bwMode="auto">
          <a:xfrm flipH="1">
            <a:off x="2819400" y="1905000"/>
            <a:ext cx="914400" cy="762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7112" name="Line 44"/>
          <p:cNvSpPr>
            <a:spLocks noChangeShapeType="1"/>
          </p:cNvSpPr>
          <p:nvPr/>
        </p:nvSpPr>
        <p:spPr bwMode="auto">
          <a:xfrm>
            <a:off x="2133600" y="2057400"/>
            <a:ext cx="0" cy="4572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7113" name="Line 45"/>
          <p:cNvSpPr>
            <a:spLocks noChangeShapeType="1"/>
          </p:cNvSpPr>
          <p:nvPr/>
        </p:nvSpPr>
        <p:spPr bwMode="auto">
          <a:xfrm>
            <a:off x="4787900" y="2420938"/>
            <a:ext cx="0" cy="1152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7114" name="Oval 46"/>
          <p:cNvSpPr>
            <a:spLocks noChangeArrowheads="1"/>
          </p:cNvSpPr>
          <p:nvPr/>
        </p:nvSpPr>
        <p:spPr bwMode="auto">
          <a:xfrm>
            <a:off x="6530975" y="1371600"/>
            <a:ext cx="2613025" cy="1047750"/>
          </a:xfrm>
          <a:prstGeom prst="ellipse">
            <a:avLst/>
          </a:prstGeom>
          <a:solidFill>
            <a:srgbClr val="18FFD8"/>
          </a:solidFill>
          <a:ln w="9525">
            <a:solidFill>
              <a:schemeClr val="tx1"/>
            </a:solidFill>
            <a:round/>
            <a:headEnd/>
            <a:tailEnd/>
          </a:ln>
        </p:spPr>
        <p:txBody>
          <a:bodyPr wrap="none" anchor="ctr"/>
          <a:lstStyle/>
          <a:p>
            <a:pPr algn="ctr"/>
            <a:r>
              <a:rPr lang="fr-FR" sz="2000" b="1">
                <a:solidFill>
                  <a:srgbClr val="FF1A01"/>
                </a:solidFill>
              </a:rPr>
              <a:t>ANR</a:t>
            </a:r>
          </a:p>
          <a:p>
            <a:pPr algn="ctr"/>
            <a:r>
              <a:rPr lang="fr-FR" sz="2000" b="1">
                <a:solidFill>
                  <a:srgbClr val="FF1A01"/>
                </a:solidFill>
              </a:rPr>
              <a:t>THEMATIC</a:t>
            </a:r>
          </a:p>
          <a:p>
            <a:pPr algn="ctr"/>
            <a:endParaRPr lang="fr-FR" sz="1400" b="1">
              <a:solidFill>
                <a:srgbClr val="FF1A01"/>
              </a:solidFill>
            </a:endParaRPr>
          </a:p>
        </p:txBody>
      </p:sp>
      <p:sp>
        <p:nvSpPr>
          <p:cNvPr id="47115" name="Line 47"/>
          <p:cNvSpPr>
            <a:spLocks noChangeShapeType="1"/>
          </p:cNvSpPr>
          <p:nvPr/>
        </p:nvSpPr>
        <p:spPr bwMode="auto">
          <a:xfrm>
            <a:off x="5791200" y="1828800"/>
            <a:ext cx="762000"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7116" name="Text Box 48"/>
          <p:cNvSpPr txBox="1">
            <a:spLocks noChangeArrowheads="1"/>
          </p:cNvSpPr>
          <p:nvPr/>
        </p:nvSpPr>
        <p:spPr bwMode="auto">
          <a:xfrm>
            <a:off x="5638800" y="1524000"/>
            <a:ext cx="1044575" cy="274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fr-FR" sz="1200"/>
              <a:t>RESEARCH</a:t>
            </a:r>
            <a:endParaRPr lang="fr-FR"/>
          </a:p>
        </p:txBody>
      </p:sp>
      <p:sp>
        <p:nvSpPr>
          <p:cNvPr id="47117" name="Oval 50"/>
          <p:cNvSpPr>
            <a:spLocks noChangeArrowheads="1"/>
          </p:cNvSpPr>
          <p:nvPr/>
        </p:nvSpPr>
        <p:spPr bwMode="auto">
          <a:xfrm>
            <a:off x="3492500" y="2565400"/>
            <a:ext cx="1135063" cy="458788"/>
          </a:xfrm>
          <a:prstGeom prst="ellipse">
            <a:avLst/>
          </a:prstGeom>
          <a:solidFill>
            <a:srgbClr val="D3FCFF"/>
          </a:solidFill>
          <a:ln w="9525">
            <a:solidFill>
              <a:schemeClr val="tx1"/>
            </a:solidFill>
            <a:round/>
            <a:headEnd/>
            <a:tailEnd/>
          </a:ln>
        </p:spPr>
        <p:txBody>
          <a:bodyPr wrap="none" anchor="ctr"/>
          <a:lstStyle/>
          <a:p>
            <a:pPr algn="ctr"/>
            <a:endParaRPr lang="fr-FR" sz="2000" b="1">
              <a:solidFill>
                <a:srgbClr val="FF1A01"/>
              </a:solidFill>
            </a:endParaRPr>
          </a:p>
          <a:p>
            <a:pPr algn="ctr"/>
            <a:endParaRPr lang="fr-FR" sz="1400" b="1">
              <a:solidFill>
                <a:srgbClr val="FF1A01"/>
              </a:solidFill>
            </a:endParaRPr>
          </a:p>
        </p:txBody>
      </p:sp>
      <p:sp>
        <p:nvSpPr>
          <p:cNvPr id="47118" name="Oval 51"/>
          <p:cNvSpPr>
            <a:spLocks noChangeArrowheads="1"/>
          </p:cNvSpPr>
          <p:nvPr/>
        </p:nvSpPr>
        <p:spPr bwMode="auto">
          <a:xfrm>
            <a:off x="7380288" y="2708275"/>
            <a:ext cx="1143000" cy="458788"/>
          </a:xfrm>
          <a:prstGeom prst="ellipse">
            <a:avLst/>
          </a:prstGeom>
          <a:solidFill>
            <a:srgbClr val="D3FCFF"/>
          </a:solidFill>
          <a:ln w="9525">
            <a:solidFill>
              <a:schemeClr val="tx1"/>
            </a:solidFill>
            <a:round/>
            <a:headEnd/>
            <a:tailEnd/>
          </a:ln>
        </p:spPr>
        <p:txBody>
          <a:bodyPr wrap="none" anchor="ctr"/>
          <a:lstStyle/>
          <a:p>
            <a:pPr algn="ctr"/>
            <a:endParaRPr lang="fr-FR" sz="2000" b="1">
              <a:solidFill>
                <a:srgbClr val="FF1A01"/>
              </a:solidFill>
            </a:endParaRPr>
          </a:p>
          <a:p>
            <a:pPr algn="ctr"/>
            <a:endParaRPr lang="fr-FR" sz="1400" b="1">
              <a:solidFill>
                <a:srgbClr val="FF1A01"/>
              </a:solidFill>
            </a:endParaRPr>
          </a:p>
        </p:txBody>
      </p:sp>
      <p:sp>
        <p:nvSpPr>
          <p:cNvPr id="47119" name="Text Box 53"/>
          <p:cNvSpPr txBox="1">
            <a:spLocks noChangeArrowheads="1"/>
          </p:cNvSpPr>
          <p:nvPr/>
        </p:nvSpPr>
        <p:spPr bwMode="auto">
          <a:xfrm>
            <a:off x="7740650" y="2781300"/>
            <a:ext cx="646113" cy="276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200"/>
              <a:t>2 CDD</a:t>
            </a:r>
          </a:p>
        </p:txBody>
      </p:sp>
      <p:sp>
        <p:nvSpPr>
          <p:cNvPr id="47120" name="Text Box 54"/>
          <p:cNvSpPr txBox="1">
            <a:spLocks noChangeArrowheads="1"/>
          </p:cNvSpPr>
          <p:nvPr/>
        </p:nvSpPr>
        <p:spPr bwMode="auto">
          <a:xfrm>
            <a:off x="3730625" y="2565400"/>
            <a:ext cx="741363"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fr-FR" sz="1200"/>
              <a:t>THESIS</a:t>
            </a:r>
          </a:p>
          <a:p>
            <a:pPr algn="ctr"/>
            <a:r>
              <a:rPr lang="fr-FR" sz="1200"/>
              <a:t>3 years</a:t>
            </a:r>
          </a:p>
        </p:txBody>
      </p:sp>
      <p:sp>
        <p:nvSpPr>
          <p:cNvPr id="47121" name="Line 56"/>
          <p:cNvSpPr>
            <a:spLocks noChangeShapeType="1"/>
          </p:cNvSpPr>
          <p:nvPr/>
        </p:nvSpPr>
        <p:spPr bwMode="auto">
          <a:xfrm>
            <a:off x="7956550" y="2420938"/>
            <a:ext cx="0" cy="287337"/>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7122" name="Oval 58"/>
          <p:cNvSpPr>
            <a:spLocks noChangeArrowheads="1"/>
          </p:cNvSpPr>
          <p:nvPr/>
        </p:nvSpPr>
        <p:spPr bwMode="auto">
          <a:xfrm>
            <a:off x="3348038" y="5445125"/>
            <a:ext cx="2608262" cy="963613"/>
          </a:xfrm>
          <a:prstGeom prst="ellipse">
            <a:avLst/>
          </a:prstGeom>
          <a:solidFill>
            <a:srgbClr val="FF06EC"/>
          </a:solidFill>
          <a:ln w="9525">
            <a:solidFill>
              <a:schemeClr val="tx1"/>
            </a:solidFill>
            <a:round/>
            <a:headEnd/>
            <a:tailEnd/>
          </a:ln>
        </p:spPr>
        <p:txBody>
          <a:bodyPr wrap="none" anchor="ctr"/>
          <a:lstStyle/>
          <a:p>
            <a:pPr algn="ctr"/>
            <a:endParaRPr lang="fr-FR" sz="2000" b="1">
              <a:solidFill>
                <a:srgbClr val="FF1A01"/>
              </a:solidFill>
            </a:endParaRPr>
          </a:p>
          <a:p>
            <a:pPr algn="ctr"/>
            <a:endParaRPr lang="fr-FR" sz="1400" b="1">
              <a:solidFill>
                <a:srgbClr val="FF1A01"/>
              </a:solidFill>
            </a:endParaRPr>
          </a:p>
        </p:txBody>
      </p:sp>
      <p:sp>
        <p:nvSpPr>
          <p:cNvPr id="47127" name="Text Box 59"/>
          <p:cNvSpPr txBox="1">
            <a:spLocks noChangeArrowheads="1"/>
          </p:cNvSpPr>
          <p:nvPr/>
        </p:nvSpPr>
        <p:spPr bwMode="auto">
          <a:xfrm>
            <a:off x="3635896" y="5517232"/>
            <a:ext cx="2100206"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scene3d>
              <a:camera prst="orthographicFront"/>
              <a:lightRig rig="balanced" dir="t">
                <a:rot lat="0" lon="0" rev="2100000"/>
              </a:lightRig>
            </a:scene3d>
            <a:sp3d extrusionH="57150" prstMaterial="metal">
              <a:bevelT w="38100" h="25400"/>
              <a:contourClr>
                <a:schemeClr val="bg2"/>
              </a:contourClr>
            </a:sp3d>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defRPr/>
            </a:pPr>
            <a:r>
              <a:rPr lang="fr-FR" b="1" dirty="0" smtClean="0">
                <a:ln w="50800"/>
                <a:solidFill>
                  <a:schemeClr val="bg1">
                    <a:shade val="50000"/>
                  </a:schemeClr>
                </a:solidFill>
              </a:rPr>
              <a:t>STANEO</a:t>
            </a:r>
          </a:p>
          <a:p>
            <a:pPr algn="ctr">
              <a:defRPr/>
            </a:pPr>
            <a:r>
              <a:rPr lang="fr-FR" b="1" dirty="0" err="1" smtClean="0">
                <a:ln w="50800"/>
                <a:solidFill>
                  <a:schemeClr val="bg1">
                    <a:shade val="50000"/>
                  </a:schemeClr>
                </a:solidFill>
              </a:rPr>
              <a:t>integrator</a:t>
            </a:r>
            <a:r>
              <a:rPr lang="fr-FR" b="1" dirty="0" smtClean="0">
                <a:ln w="50800"/>
                <a:solidFill>
                  <a:schemeClr val="bg1">
                    <a:shade val="50000"/>
                  </a:schemeClr>
                </a:solidFill>
              </a:rPr>
              <a:t> ?</a:t>
            </a:r>
          </a:p>
        </p:txBody>
      </p:sp>
      <p:sp>
        <p:nvSpPr>
          <p:cNvPr id="47124" name="Line 60"/>
          <p:cNvSpPr>
            <a:spLocks noChangeShapeType="1"/>
          </p:cNvSpPr>
          <p:nvPr/>
        </p:nvSpPr>
        <p:spPr bwMode="auto">
          <a:xfrm>
            <a:off x="4572000" y="5300663"/>
            <a:ext cx="0" cy="261937"/>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7125" name="Line 61"/>
          <p:cNvSpPr>
            <a:spLocks noChangeShapeType="1"/>
          </p:cNvSpPr>
          <p:nvPr/>
        </p:nvSpPr>
        <p:spPr bwMode="auto">
          <a:xfrm>
            <a:off x="2627313" y="2060575"/>
            <a:ext cx="1008062" cy="6477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7126" name="Espace réservé du numéro de diapositive 2"/>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5E59792-E70A-D640-B91C-5E8B8522E58F}" type="slidenum">
              <a:rPr lang="fr-FR" sz="1400"/>
              <a:pPr/>
              <a:t>23</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2" descr="topo-generale"/>
          <p:cNvPicPr>
            <a:picLocks noChangeAspect="1" noChangeArrowheads="1"/>
          </p:cNvPicPr>
          <p:nvPr/>
        </p:nvPicPr>
        <p:blipFill>
          <a:blip r:embed="rId4">
            <a:extLst>
              <a:ext uri="{28A0092B-C50C-407E-A947-70E740481C1C}">
                <a14:useLocalDpi xmlns:a14="http://schemas.microsoft.com/office/drawing/2010/main" val="0"/>
              </a:ext>
            </a:extLst>
          </a:blip>
          <a:srcRect l="12247" t="6038" r="10287" b="6038"/>
          <a:stretch>
            <a:fillRect/>
          </a:stretch>
        </p:blipFill>
        <p:spPr bwMode="auto">
          <a:xfrm>
            <a:off x="914400" y="2667000"/>
            <a:ext cx="4451350" cy="351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8130" name="Group 3"/>
          <p:cNvGrpSpPr>
            <a:grpSpLocks/>
          </p:cNvGrpSpPr>
          <p:nvPr/>
        </p:nvGrpSpPr>
        <p:grpSpPr bwMode="auto">
          <a:xfrm>
            <a:off x="914400" y="838200"/>
            <a:ext cx="3195638" cy="1757363"/>
            <a:chOff x="3696" y="73"/>
            <a:chExt cx="2013" cy="1107"/>
          </a:xfrm>
        </p:grpSpPr>
        <p:grpSp>
          <p:nvGrpSpPr>
            <p:cNvPr id="48152" name="Group 4"/>
            <p:cNvGrpSpPr>
              <a:grpSpLocks/>
            </p:cNvGrpSpPr>
            <p:nvPr/>
          </p:nvGrpSpPr>
          <p:grpSpPr bwMode="auto">
            <a:xfrm>
              <a:off x="3696" y="73"/>
              <a:ext cx="2013" cy="1107"/>
              <a:chOff x="3120" y="413"/>
              <a:chExt cx="2544" cy="1584"/>
            </a:xfrm>
          </p:grpSpPr>
          <p:pic>
            <p:nvPicPr>
              <p:cNvPr id="48155" name="Picture 5" descr="franc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0" y="413"/>
                <a:ext cx="1246" cy="1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56" name="Picture 6" descr="vaucluse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8" y="816"/>
                <a:ext cx="1246" cy="1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3" name="AutoShape 7"/>
              <p:cNvSpPr>
                <a:spLocks noChangeArrowheads="1"/>
              </p:cNvSpPr>
              <p:nvPr/>
            </p:nvSpPr>
            <p:spPr bwMode="auto">
              <a:xfrm>
                <a:off x="3833" y="709"/>
                <a:ext cx="902" cy="777"/>
              </a:xfrm>
              <a:custGeom>
                <a:avLst/>
                <a:gdLst>
                  <a:gd name="G0" fmla="+- 5946 0 0"/>
                  <a:gd name="G1" fmla="+- -11796480 0 0"/>
                  <a:gd name="G2" fmla="+- 5946 0 -11796480"/>
                  <a:gd name="G3" fmla="+- 10800 0 0"/>
                  <a:gd name="G4" fmla="+- 0 0 5946"/>
                  <a:gd name="T0" fmla="*/ 360 256 1"/>
                  <a:gd name="T1" fmla="*/ 0 256 1"/>
                  <a:gd name="G5" fmla="+- G2 T0 T1"/>
                  <a:gd name="G6" fmla="?: G2 G2 G5"/>
                  <a:gd name="G7" fmla="+- 0 0 G6"/>
                  <a:gd name="G8" fmla="+- 8841 0 0"/>
                  <a:gd name="G9" fmla="+- 0 0 -11796480"/>
                  <a:gd name="G10" fmla="+- 8841 0 2700"/>
                  <a:gd name="G11" fmla="cos G10 5946"/>
                  <a:gd name="G12" fmla="sin G10 5946"/>
                  <a:gd name="G13" fmla="cos 13500 5946"/>
                  <a:gd name="G14" fmla="sin 13500 5946"/>
                  <a:gd name="G15" fmla="+- G11 10800 0"/>
                  <a:gd name="G16" fmla="+- G12 10800 0"/>
                  <a:gd name="G17" fmla="+- G13 10800 0"/>
                  <a:gd name="G18" fmla="+- G14 10800 0"/>
                  <a:gd name="G19" fmla="*/ 8841 1 2"/>
                  <a:gd name="G20" fmla="+- G19 5400 0"/>
                  <a:gd name="G21" fmla="cos G20 5946"/>
                  <a:gd name="G22" fmla="sin G20 5946"/>
                  <a:gd name="G23" fmla="+- G21 10800 0"/>
                  <a:gd name="G24" fmla="+- G12 G23 G22"/>
                  <a:gd name="G25" fmla="+- G22 G23 G11"/>
                  <a:gd name="G26" fmla="cos 10800 5946"/>
                  <a:gd name="G27" fmla="sin 10800 5946"/>
                  <a:gd name="G28" fmla="cos 8841 5946"/>
                  <a:gd name="G29" fmla="sin 8841 5946"/>
                  <a:gd name="G30" fmla="+- G26 10800 0"/>
                  <a:gd name="G31" fmla="+- G27 10800 0"/>
                  <a:gd name="G32" fmla="+- G28 10800 0"/>
                  <a:gd name="G33" fmla="+- G29 10800 0"/>
                  <a:gd name="G34" fmla="+- G19 5400 0"/>
                  <a:gd name="G35" fmla="cos G34 -11796480"/>
                  <a:gd name="G36" fmla="sin G34 -11796480"/>
                  <a:gd name="G37" fmla="+/ -11796480 5946 2"/>
                  <a:gd name="T2" fmla="*/ 180 256 1"/>
                  <a:gd name="T3" fmla="*/ 0 256 1"/>
                  <a:gd name="G38" fmla="+- G37 T2 T3"/>
                  <a:gd name="G39" fmla="?: G2 G37 G38"/>
                  <a:gd name="G40" fmla="cos 10800 G39"/>
                  <a:gd name="G41" fmla="sin 10800 G39"/>
                  <a:gd name="G42" fmla="cos 8841 G39"/>
                  <a:gd name="G43" fmla="sin 8841 G39"/>
                  <a:gd name="G44" fmla="+- G40 10800 0"/>
                  <a:gd name="G45" fmla="+- G41 10800 0"/>
                  <a:gd name="G46" fmla="+- G42 10800 0"/>
                  <a:gd name="G47" fmla="+- G43 10800 0"/>
                  <a:gd name="G48" fmla="+- G35 10800 0"/>
                  <a:gd name="G49" fmla="+- G36 10800 0"/>
                  <a:gd name="T4" fmla="*/ 10808 w 21600"/>
                  <a:gd name="T5" fmla="*/ 0 h 21600"/>
                  <a:gd name="T6" fmla="*/ 978 w 21600"/>
                  <a:gd name="T7" fmla="*/ 10799 h 21600"/>
                  <a:gd name="T8" fmla="*/ 10806 w 21600"/>
                  <a:gd name="T9" fmla="*/ 1959 h 21600"/>
                  <a:gd name="T10" fmla="*/ 24299 w 21600"/>
                  <a:gd name="T11" fmla="*/ 10821 h 21600"/>
                  <a:gd name="T12" fmla="*/ 20614 w 21600"/>
                  <a:gd name="T13" fmla="*/ 14495 h 21600"/>
                  <a:gd name="T14" fmla="*/ 16940 w 21600"/>
                  <a:gd name="T15" fmla="*/ 1080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9640" y="10813"/>
                    </a:moveTo>
                    <a:cubicBezTo>
                      <a:pt x="19640" y="10809"/>
                      <a:pt x="19641" y="10804"/>
                      <a:pt x="19641" y="10800"/>
                    </a:cubicBezTo>
                    <a:cubicBezTo>
                      <a:pt x="19641" y="5917"/>
                      <a:pt x="15682" y="1959"/>
                      <a:pt x="10800" y="1959"/>
                    </a:cubicBezTo>
                    <a:cubicBezTo>
                      <a:pt x="5917" y="1959"/>
                      <a:pt x="1959" y="5917"/>
                      <a:pt x="1959" y="10800"/>
                    </a:cubicBezTo>
                    <a:lnTo>
                      <a:pt x="-1" y="10799"/>
                    </a:lnTo>
                    <a:cubicBezTo>
                      <a:pt x="0" y="4835"/>
                      <a:pt x="4835" y="0"/>
                      <a:pt x="10800" y="0"/>
                    </a:cubicBezTo>
                    <a:cubicBezTo>
                      <a:pt x="16764" y="0"/>
                      <a:pt x="21600" y="4835"/>
                      <a:pt x="21600" y="10800"/>
                    </a:cubicBezTo>
                    <a:cubicBezTo>
                      <a:pt x="21600" y="10805"/>
                      <a:pt x="21599" y="10811"/>
                      <a:pt x="21599" y="10817"/>
                    </a:cubicBezTo>
                    <a:lnTo>
                      <a:pt x="24299" y="10821"/>
                    </a:lnTo>
                    <a:lnTo>
                      <a:pt x="20614" y="14495"/>
                    </a:lnTo>
                    <a:lnTo>
                      <a:pt x="16940" y="10809"/>
                    </a:lnTo>
                    <a:lnTo>
                      <a:pt x="19640" y="10813"/>
                    </a:lnTo>
                    <a:close/>
                  </a:path>
                </a:pathLst>
              </a:cu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grpSp>
        <p:sp>
          <p:nvSpPr>
            <p:cNvPr id="5" name="Oval 8"/>
            <p:cNvSpPr>
              <a:spLocks noChangeArrowheads="1"/>
            </p:cNvSpPr>
            <p:nvPr/>
          </p:nvSpPr>
          <p:spPr bwMode="auto">
            <a:xfrm>
              <a:off x="5580" y="845"/>
              <a:ext cx="23" cy="23"/>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6" name="Text Box 9"/>
            <p:cNvSpPr txBox="1">
              <a:spLocks noChangeArrowheads="1"/>
            </p:cNvSpPr>
            <p:nvPr/>
          </p:nvSpPr>
          <p:spPr bwMode="auto">
            <a:xfrm>
              <a:off x="5465" y="754"/>
              <a:ext cx="236"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600">
                  <a:solidFill>
                    <a:srgbClr val="000099"/>
                  </a:solidFill>
                  <a:latin typeface="Arial Black" charset="0"/>
                  <a:cs typeface="Lucida Sans Unicode" charset="0"/>
                </a:rPr>
                <a:t>Nice</a:t>
              </a:r>
            </a:p>
          </p:txBody>
        </p:sp>
      </p:grpSp>
      <p:graphicFrame>
        <p:nvGraphicFramePr>
          <p:cNvPr id="48131" name="Object 10"/>
          <p:cNvGraphicFramePr>
            <a:graphicFrameLocks noChangeAspect="1"/>
          </p:cNvGraphicFramePr>
          <p:nvPr/>
        </p:nvGraphicFramePr>
        <p:xfrm>
          <a:off x="5795963" y="5145088"/>
          <a:ext cx="3236912" cy="1668462"/>
        </p:xfrm>
        <a:graphic>
          <a:graphicData uri="http://schemas.openxmlformats.org/presentationml/2006/ole">
            <mc:AlternateContent xmlns:mc="http://schemas.openxmlformats.org/markup-compatibility/2006">
              <mc:Choice xmlns:v="urn:schemas-microsoft-com:vml" Requires="v">
                <p:oleObj spid="_x0000_s48179" name="CorelDRAW" r:id="rId7" imgW="19009524" imgH="9447619" progId="CorelDRAW.Graphic.13">
                  <p:embed/>
                </p:oleObj>
              </mc:Choice>
              <mc:Fallback>
                <p:oleObj name="CorelDRAW" r:id="rId7" imgW="19009524" imgH="9447619" progId="CorelDRAW.Graphic.13">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l="1724" r="1724"/>
                      <a:stretch>
                        <a:fillRect/>
                      </a:stretch>
                    </p:blipFill>
                    <p:spPr bwMode="auto">
                      <a:xfrm>
                        <a:off x="5795963" y="5145088"/>
                        <a:ext cx="3236912" cy="1668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4587" name="Line 11"/>
          <p:cNvSpPr>
            <a:spLocks noChangeShapeType="1"/>
          </p:cNvSpPr>
          <p:nvPr/>
        </p:nvSpPr>
        <p:spPr bwMode="auto">
          <a:xfrm>
            <a:off x="1219200" y="5715000"/>
            <a:ext cx="1063625" cy="0"/>
          </a:xfrm>
          <a:prstGeom prst="line">
            <a:avLst/>
          </a:prstGeom>
          <a:noFill/>
          <a:ln w="635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p>
        </p:txBody>
      </p:sp>
      <p:sp>
        <p:nvSpPr>
          <p:cNvPr id="24588" name="Text Box 12"/>
          <p:cNvSpPr txBox="1">
            <a:spLocks noChangeArrowheads="1"/>
          </p:cNvSpPr>
          <p:nvPr/>
        </p:nvSpPr>
        <p:spPr bwMode="auto">
          <a:xfrm>
            <a:off x="1371600" y="5257800"/>
            <a:ext cx="831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1800" b="1"/>
              <a:t>20 km</a:t>
            </a:r>
          </a:p>
        </p:txBody>
      </p:sp>
      <p:sp>
        <p:nvSpPr>
          <p:cNvPr id="24589" name="Text Box 13"/>
          <p:cNvSpPr txBox="1">
            <a:spLocks noChangeArrowheads="1"/>
          </p:cNvSpPr>
          <p:nvPr/>
        </p:nvSpPr>
        <p:spPr bwMode="auto">
          <a:xfrm>
            <a:off x="2286000" y="152400"/>
            <a:ext cx="5795963" cy="434975"/>
          </a:xfrm>
          <a:prstGeom prst="rect">
            <a:avLst/>
          </a:prstGeom>
          <a:noFill/>
          <a:ln w="3810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2000" b="1">
                <a:solidFill>
                  <a:srgbClr val="049052"/>
                </a:solidFill>
              </a:rPr>
              <a:t>PROTOTYPE DEVELOPPEMENT AND TUNING</a:t>
            </a:r>
            <a:endParaRPr lang="en-US" sz="2000" b="1">
              <a:solidFill>
                <a:srgbClr val="000099"/>
              </a:solidFill>
            </a:endParaRPr>
          </a:p>
        </p:txBody>
      </p:sp>
      <p:sp>
        <p:nvSpPr>
          <p:cNvPr id="24590" name="Text Box 14"/>
          <p:cNvSpPr txBox="1">
            <a:spLocks noChangeArrowheads="1"/>
          </p:cNvSpPr>
          <p:nvPr/>
        </p:nvSpPr>
        <p:spPr bwMode="auto">
          <a:xfrm>
            <a:off x="4572000" y="838200"/>
            <a:ext cx="4443413"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defRPr/>
            </a:pPr>
            <a:r>
              <a:rPr lang="en-US" sz="1600" b="1">
                <a:solidFill>
                  <a:srgbClr val="049052"/>
                </a:solidFill>
              </a:rPr>
              <a:t>Experimental development at LSBB</a:t>
            </a:r>
            <a:r>
              <a:rPr lang="en-US" sz="1800"/>
              <a:t> (karst) to benefit from the combination of multi-parametric measurements from different scientific projects conducted in the laboratory</a:t>
            </a:r>
          </a:p>
        </p:txBody>
      </p:sp>
      <p:pic>
        <p:nvPicPr>
          <p:cNvPr id="48136" name="Picture 15" descr="logo_lsbb"/>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67200" y="5715000"/>
            <a:ext cx="111125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8137" name="Group 16"/>
          <p:cNvGrpSpPr>
            <a:grpSpLocks/>
          </p:cNvGrpSpPr>
          <p:nvPr/>
        </p:nvGrpSpPr>
        <p:grpSpPr bwMode="auto">
          <a:xfrm>
            <a:off x="5562600" y="2438400"/>
            <a:ext cx="3321050" cy="2689225"/>
            <a:chOff x="2250" y="1117"/>
            <a:chExt cx="2620" cy="1743"/>
          </a:xfrm>
        </p:grpSpPr>
        <p:pic>
          <p:nvPicPr>
            <p:cNvPr id="48140" name="Picture 17" descr="Graphique 3"/>
            <p:cNvPicPr>
              <a:picLocks noChangeAspect="1" noChangeArrowheads="1"/>
            </p:cNvPicPr>
            <p:nvPr/>
          </p:nvPicPr>
          <p:blipFill>
            <a:blip r:embed="rId10">
              <a:extLst>
                <a:ext uri="{28A0092B-C50C-407E-A947-70E740481C1C}">
                  <a14:useLocalDpi xmlns:a14="http://schemas.microsoft.com/office/drawing/2010/main" val="0"/>
                </a:ext>
              </a:extLst>
            </a:blip>
            <a:srcRect l="2155" t="2208" r="2155" b="2208"/>
            <a:stretch>
              <a:fillRect/>
            </a:stretch>
          </p:blipFill>
          <p:spPr bwMode="auto">
            <a:xfrm>
              <a:off x="2250" y="1117"/>
              <a:ext cx="2620" cy="1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94" name="Oval 18"/>
            <p:cNvSpPr>
              <a:spLocks noChangeArrowheads="1"/>
            </p:cNvSpPr>
            <p:nvPr/>
          </p:nvSpPr>
          <p:spPr bwMode="auto">
            <a:xfrm>
              <a:off x="2517" y="2005"/>
              <a:ext cx="45" cy="37"/>
            </a:xfrm>
            <a:prstGeom prst="ellipse">
              <a:avLst/>
            </a:prstGeom>
            <a:solidFill>
              <a:srgbClr val="0000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4595" name="Oval 19"/>
            <p:cNvSpPr>
              <a:spLocks noChangeArrowheads="1"/>
            </p:cNvSpPr>
            <p:nvPr/>
          </p:nvSpPr>
          <p:spPr bwMode="auto">
            <a:xfrm>
              <a:off x="3489" y="1404"/>
              <a:ext cx="44" cy="38"/>
            </a:xfrm>
            <a:prstGeom prst="ellipse">
              <a:avLst/>
            </a:prstGeom>
            <a:solidFill>
              <a:srgbClr val="0000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4596" name="Oval 20"/>
            <p:cNvSpPr>
              <a:spLocks noChangeArrowheads="1"/>
            </p:cNvSpPr>
            <p:nvPr/>
          </p:nvSpPr>
          <p:spPr bwMode="auto">
            <a:xfrm>
              <a:off x="4120" y="1368"/>
              <a:ext cx="44" cy="38"/>
            </a:xfrm>
            <a:prstGeom prst="ellipse">
              <a:avLst/>
            </a:prstGeom>
            <a:solidFill>
              <a:srgbClr val="0000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4597" name="Oval 21"/>
            <p:cNvSpPr>
              <a:spLocks noChangeArrowheads="1"/>
            </p:cNvSpPr>
            <p:nvPr/>
          </p:nvSpPr>
          <p:spPr bwMode="auto">
            <a:xfrm>
              <a:off x="4122" y="1996"/>
              <a:ext cx="44" cy="38"/>
            </a:xfrm>
            <a:prstGeom prst="ellipse">
              <a:avLst/>
            </a:prstGeom>
            <a:solidFill>
              <a:srgbClr val="0000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4598" name="Oval 22"/>
            <p:cNvSpPr>
              <a:spLocks noChangeArrowheads="1"/>
            </p:cNvSpPr>
            <p:nvPr/>
          </p:nvSpPr>
          <p:spPr bwMode="auto">
            <a:xfrm>
              <a:off x="4010" y="2680"/>
              <a:ext cx="44" cy="38"/>
            </a:xfrm>
            <a:prstGeom prst="ellipse">
              <a:avLst/>
            </a:prstGeom>
            <a:solidFill>
              <a:srgbClr val="0000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4599" name="Oval 23"/>
            <p:cNvSpPr>
              <a:spLocks noChangeArrowheads="1"/>
            </p:cNvSpPr>
            <p:nvPr/>
          </p:nvSpPr>
          <p:spPr bwMode="auto">
            <a:xfrm>
              <a:off x="2591" y="1884"/>
              <a:ext cx="45" cy="37"/>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4600" name="Oval 24"/>
            <p:cNvSpPr>
              <a:spLocks noChangeArrowheads="1"/>
            </p:cNvSpPr>
            <p:nvPr/>
          </p:nvSpPr>
          <p:spPr bwMode="auto">
            <a:xfrm>
              <a:off x="3333" y="1480"/>
              <a:ext cx="45" cy="38"/>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4601" name="Oval 25"/>
            <p:cNvSpPr>
              <a:spLocks noChangeArrowheads="1"/>
            </p:cNvSpPr>
            <p:nvPr/>
          </p:nvSpPr>
          <p:spPr bwMode="auto">
            <a:xfrm>
              <a:off x="3413" y="1440"/>
              <a:ext cx="45" cy="38"/>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4602" name="Oval 26"/>
            <p:cNvSpPr>
              <a:spLocks noChangeArrowheads="1"/>
            </p:cNvSpPr>
            <p:nvPr/>
          </p:nvSpPr>
          <p:spPr bwMode="auto">
            <a:xfrm>
              <a:off x="2964" y="1683"/>
              <a:ext cx="44" cy="38"/>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4603" name="Oval 27"/>
            <p:cNvSpPr>
              <a:spLocks noChangeArrowheads="1"/>
            </p:cNvSpPr>
            <p:nvPr/>
          </p:nvSpPr>
          <p:spPr bwMode="auto">
            <a:xfrm>
              <a:off x="4162" y="2171"/>
              <a:ext cx="44" cy="38"/>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24604" name="Oval 28"/>
            <p:cNvSpPr>
              <a:spLocks noChangeArrowheads="1"/>
            </p:cNvSpPr>
            <p:nvPr/>
          </p:nvSpPr>
          <p:spPr bwMode="auto">
            <a:xfrm>
              <a:off x="4201" y="1462"/>
              <a:ext cx="44" cy="38"/>
            </a:xfrm>
            <a:prstGeom prst="ellipse">
              <a:avLst/>
            </a:prstGeom>
            <a:solidFill>
              <a:srgbClr val="80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grpSp>
      <p:sp>
        <p:nvSpPr>
          <p:cNvPr id="24605" name="Line 29"/>
          <p:cNvSpPr>
            <a:spLocks noChangeShapeType="1"/>
          </p:cNvSpPr>
          <p:nvPr/>
        </p:nvSpPr>
        <p:spPr bwMode="auto">
          <a:xfrm>
            <a:off x="2819400" y="4267200"/>
            <a:ext cx="4343400" cy="1371600"/>
          </a:xfrm>
          <a:prstGeom prst="line">
            <a:avLst/>
          </a:prstGeom>
          <a:noFill/>
          <a:ln w="25400">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p>
        </p:txBody>
      </p:sp>
      <p:sp>
        <p:nvSpPr>
          <p:cNvPr id="48139" name="Espace réservé du numéro de diapositive 8"/>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47B8716-78E7-814E-A0A7-5952144F48BD}" type="slidenum">
              <a:rPr lang="fr-FR" sz="1400"/>
              <a:pPr/>
              <a:t>24</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7" name="Group 36"/>
          <p:cNvGrpSpPr>
            <a:grpSpLocks/>
          </p:cNvGrpSpPr>
          <p:nvPr/>
        </p:nvGrpSpPr>
        <p:grpSpPr bwMode="auto">
          <a:xfrm>
            <a:off x="755650" y="0"/>
            <a:ext cx="8386763" cy="6230938"/>
            <a:chOff x="0" y="0"/>
            <a:chExt cx="5817" cy="4320"/>
          </a:xfrm>
        </p:grpSpPr>
        <p:pic>
          <p:nvPicPr>
            <p:cNvPr id="50179" name="Picture 2" descr="C:\Users\gaffet\WORK\LSBB\PRESENTATIONS CONGRES PUBLICATIONS PROJETS\2010\2010-LSBB-EXXON-OCA\Graphique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15"/>
              <a:ext cx="5764" cy="2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0180" name="Groupe 2"/>
            <p:cNvGrpSpPr>
              <a:grpSpLocks/>
            </p:cNvGrpSpPr>
            <p:nvPr/>
          </p:nvGrpSpPr>
          <p:grpSpPr bwMode="auto">
            <a:xfrm>
              <a:off x="3556" y="2"/>
              <a:ext cx="2208" cy="1918"/>
              <a:chOff x="3857620" y="357167"/>
              <a:chExt cx="5286380" cy="5080470"/>
            </a:xfrm>
          </p:grpSpPr>
          <p:pic>
            <p:nvPicPr>
              <p:cNvPr id="50208" name="Picture 1" descr="C:\Users\gaffet\WORK\GEOAZUR\HABILITATION\LSBB-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620" y="357167"/>
                <a:ext cx="5286380" cy="5080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Étoile à 5 branches 4"/>
              <p:cNvSpPr/>
              <p:nvPr/>
            </p:nvSpPr>
            <p:spPr>
              <a:xfrm>
                <a:off x="6574063" y="2071960"/>
                <a:ext cx="197716" cy="198248"/>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rgbClr val="FFFFFF"/>
                  </a:solidFill>
                  <a:latin typeface="Calibri" charset="0"/>
                  <a:ea typeface="ＭＳ Ｐゴシック" charset="0"/>
                  <a:cs typeface="ＭＳ Ｐゴシック" charset="0"/>
                </a:endParaRPr>
              </a:p>
            </p:txBody>
          </p:sp>
          <p:sp>
            <p:nvSpPr>
              <p:cNvPr id="50210" name="ZoneTexte 5"/>
              <p:cNvSpPr txBox="1">
                <a:spLocks noChangeArrowheads="1"/>
              </p:cNvSpPr>
              <p:nvPr/>
            </p:nvSpPr>
            <p:spPr bwMode="auto">
              <a:xfrm>
                <a:off x="6357158" y="1787539"/>
                <a:ext cx="1051051" cy="672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LSBB</a:t>
                </a:r>
              </a:p>
            </p:txBody>
          </p:sp>
        </p:grpSp>
        <p:sp>
          <p:nvSpPr>
            <p:cNvPr id="50181" name="Text Box 3"/>
            <p:cNvSpPr txBox="1">
              <a:spLocks noChangeArrowheads="1"/>
            </p:cNvSpPr>
            <p:nvPr/>
          </p:nvSpPr>
          <p:spPr bwMode="auto">
            <a:xfrm>
              <a:off x="2644" y="2928"/>
              <a:ext cx="1708" cy="1250"/>
            </a:xfrm>
            <a:prstGeom prst="rect">
              <a:avLst/>
            </a:prstGeom>
            <a:solidFill>
              <a:schemeClr val="bg1"/>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600" b="1">
                  <a:solidFill>
                    <a:schemeClr val="tx2"/>
                  </a:solidFill>
                  <a:latin typeface="Calibri" charset="0"/>
                </a:rPr>
                <a:t>At the heart of one of the major seismogenic regions of South-Eastern France</a:t>
              </a:r>
            </a:p>
            <a:p>
              <a:r>
                <a:rPr lang="fr-FR" sz="1600" b="1">
                  <a:solidFill>
                    <a:schemeClr val="tx2"/>
                  </a:solidFill>
                  <a:latin typeface="Calibri" charset="0"/>
                </a:rPr>
                <a:t>Unsaturated zone of karst aquifer Fontaine de Vaucluse</a:t>
              </a:r>
            </a:p>
            <a:p>
              <a:r>
                <a:rPr lang="fr-FR" sz="1600" b="1">
                  <a:solidFill>
                    <a:schemeClr val="tx2"/>
                  </a:solidFill>
                  <a:latin typeface="Calibri" charset="0"/>
                </a:rPr>
                <a:t>Carbonate reservoir</a:t>
              </a:r>
              <a:endParaRPr lang="fr-FR" sz="1600">
                <a:latin typeface="Calibri" charset="0"/>
              </a:endParaRPr>
            </a:p>
          </p:txBody>
        </p:sp>
        <p:sp>
          <p:nvSpPr>
            <p:cNvPr id="50182" name="ZoneTexte 7"/>
            <p:cNvSpPr txBox="1">
              <a:spLocks noChangeArrowheads="1"/>
            </p:cNvSpPr>
            <p:nvPr/>
          </p:nvSpPr>
          <p:spPr bwMode="auto">
            <a:xfrm>
              <a:off x="4417" y="1884"/>
              <a:ext cx="140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400" i="1">
                  <a:solidFill>
                    <a:schemeClr val="tx2"/>
                  </a:solidFill>
                  <a:latin typeface="Calibri" charset="0"/>
                </a:rPr>
                <a:t>From Baroux et al. (2003)</a:t>
              </a:r>
            </a:p>
          </p:txBody>
        </p:sp>
        <p:grpSp>
          <p:nvGrpSpPr>
            <p:cNvPr id="50183" name="Groupe 8"/>
            <p:cNvGrpSpPr>
              <a:grpSpLocks/>
            </p:cNvGrpSpPr>
            <p:nvPr/>
          </p:nvGrpSpPr>
          <p:grpSpPr bwMode="auto">
            <a:xfrm>
              <a:off x="4" y="0"/>
              <a:ext cx="3550" cy="2114"/>
              <a:chOff x="1655763" y="1412875"/>
              <a:chExt cx="8663857" cy="4999038"/>
            </a:xfrm>
          </p:grpSpPr>
          <p:pic>
            <p:nvPicPr>
              <p:cNvPr id="50184" name="Picture 2" descr="Graphique 3"/>
              <p:cNvPicPr>
                <a:picLocks noChangeAspect="1" noChangeArrowheads="1"/>
              </p:cNvPicPr>
              <p:nvPr/>
            </p:nvPicPr>
            <p:blipFill>
              <a:blip r:embed="rId4">
                <a:extLst>
                  <a:ext uri="{28A0092B-C50C-407E-A947-70E740481C1C}">
                    <a14:useLocalDpi xmlns:a14="http://schemas.microsoft.com/office/drawing/2010/main" val="0"/>
                  </a:ext>
                </a:extLst>
              </a:blip>
              <a:srcRect l="2155" t="2208" r="2155" b="2208"/>
              <a:stretch>
                <a:fillRect/>
              </a:stretch>
            </p:blipFill>
            <p:spPr bwMode="auto">
              <a:xfrm>
                <a:off x="1655763" y="1412875"/>
                <a:ext cx="6407150" cy="499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5" name="Oval 5"/>
              <p:cNvSpPr>
                <a:spLocks noChangeArrowheads="1"/>
              </p:cNvSpPr>
              <p:nvPr/>
            </p:nvSpPr>
            <p:spPr bwMode="auto">
              <a:xfrm>
                <a:off x="2346325" y="3959225"/>
                <a:ext cx="107950" cy="107950"/>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GB" sz="1800">
                  <a:solidFill>
                    <a:schemeClr val="tx2"/>
                  </a:solidFill>
                  <a:latin typeface="Calibri" charset="0"/>
                </a:endParaRPr>
              </a:p>
            </p:txBody>
          </p:sp>
          <p:sp>
            <p:nvSpPr>
              <p:cNvPr id="50186" name="Oval 6"/>
              <p:cNvSpPr>
                <a:spLocks noChangeArrowheads="1"/>
              </p:cNvSpPr>
              <p:nvPr/>
            </p:nvSpPr>
            <p:spPr bwMode="auto">
              <a:xfrm>
                <a:off x="4722813" y="2236788"/>
                <a:ext cx="107950" cy="107950"/>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GB" sz="1800">
                  <a:solidFill>
                    <a:schemeClr val="tx2"/>
                  </a:solidFill>
                  <a:latin typeface="Calibri" charset="0"/>
                </a:endParaRPr>
              </a:p>
            </p:txBody>
          </p:sp>
          <p:sp>
            <p:nvSpPr>
              <p:cNvPr id="50187" name="Oval 7"/>
              <p:cNvSpPr>
                <a:spLocks noChangeArrowheads="1"/>
              </p:cNvSpPr>
              <p:nvPr/>
            </p:nvSpPr>
            <p:spPr bwMode="auto">
              <a:xfrm>
                <a:off x="6265863" y="2133600"/>
                <a:ext cx="107950" cy="107950"/>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GB" sz="1800">
                  <a:solidFill>
                    <a:schemeClr val="tx2"/>
                  </a:solidFill>
                  <a:latin typeface="Calibri" charset="0"/>
                </a:endParaRPr>
              </a:p>
            </p:txBody>
          </p:sp>
          <p:sp>
            <p:nvSpPr>
              <p:cNvPr id="50188" name="Oval 8"/>
              <p:cNvSpPr>
                <a:spLocks noChangeArrowheads="1"/>
              </p:cNvSpPr>
              <p:nvPr/>
            </p:nvSpPr>
            <p:spPr bwMode="auto">
              <a:xfrm>
                <a:off x="6269038" y="3933825"/>
                <a:ext cx="107950" cy="107950"/>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GB" sz="1800">
                  <a:solidFill>
                    <a:schemeClr val="tx2"/>
                  </a:solidFill>
                  <a:latin typeface="Calibri" charset="0"/>
                </a:endParaRPr>
              </a:p>
            </p:txBody>
          </p:sp>
          <p:sp>
            <p:nvSpPr>
              <p:cNvPr id="50189" name="Oval 9"/>
              <p:cNvSpPr>
                <a:spLocks noChangeArrowheads="1"/>
              </p:cNvSpPr>
              <p:nvPr/>
            </p:nvSpPr>
            <p:spPr bwMode="auto">
              <a:xfrm>
                <a:off x="5992813" y="5895975"/>
                <a:ext cx="107950" cy="107950"/>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GB" sz="1800">
                  <a:solidFill>
                    <a:schemeClr val="tx2"/>
                  </a:solidFill>
                  <a:latin typeface="Calibri" charset="0"/>
                </a:endParaRPr>
              </a:p>
            </p:txBody>
          </p:sp>
          <p:sp>
            <p:nvSpPr>
              <p:cNvPr id="50190" name="Oval 10"/>
              <p:cNvSpPr>
                <a:spLocks noChangeArrowheads="1"/>
              </p:cNvSpPr>
              <p:nvPr/>
            </p:nvSpPr>
            <p:spPr bwMode="auto">
              <a:xfrm>
                <a:off x="2527300" y="3611563"/>
                <a:ext cx="107950" cy="1079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GB" sz="1800">
                  <a:solidFill>
                    <a:schemeClr val="tx2"/>
                  </a:solidFill>
                  <a:latin typeface="Calibri" charset="0"/>
                </a:endParaRPr>
              </a:p>
            </p:txBody>
          </p:sp>
          <p:sp>
            <p:nvSpPr>
              <p:cNvPr id="50191" name="Oval 11"/>
              <p:cNvSpPr>
                <a:spLocks noChangeArrowheads="1"/>
              </p:cNvSpPr>
              <p:nvPr/>
            </p:nvSpPr>
            <p:spPr bwMode="auto">
              <a:xfrm>
                <a:off x="4341813" y="2454275"/>
                <a:ext cx="107950" cy="1079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GB" sz="1800">
                  <a:solidFill>
                    <a:schemeClr val="tx2"/>
                  </a:solidFill>
                  <a:latin typeface="Calibri" charset="0"/>
                </a:endParaRPr>
              </a:p>
            </p:txBody>
          </p:sp>
          <p:sp>
            <p:nvSpPr>
              <p:cNvPr id="50192" name="Oval 12"/>
              <p:cNvSpPr>
                <a:spLocks noChangeArrowheads="1"/>
              </p:cNvSpPr>
              <p:nvPr/>
            </p:nvSpPr>
            <p:spPr bwMode="auto">
              <a:xfrm>
                <a:off x="4538663" y="2339975"/>
                <a:ext cx="107950" cy="1079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GB" sz="1800">
                  <a:solidFill>
                    <a:schemeClr val="tx2"/>
                  </a:solidFill>
                  <a:latin typeface="Calibri" charset="0"/>
                </a:endParaRPr>
              </a:p>
            </p:txBody>
          </p:sp>
          <p:sp>
            <p:nvSpPr>
              <p:cNvPr id="50193" name="Oval 13"/>
              <p:cNvSpPr>
                <a:spLocks noChangeArrowheads="1"/>
              </p:cNvSpPr>
              <p:nvPr/>
            </p:nvSpPr>
            <p:spPr bwMode="auto">
              <a:xfrm>
                <a:off x="3438525" y="3036888"/>
                <a:ext cx="107950" cy="1079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GB" sz="1800">
                  <a:solidFill>
                    <a:schemeClr val="tx2"/>
                  </a:solidFill>
                  <a:latin typeface="Calibri" charset="0"/>
                </a:endParaRPr>
              </a:p>
            </p:txBody>
          </p:sp>
          <p:sp>
            <p:nvSpPr>
              <p:cNvPr id="50194" name="Oval 14"/>
              <p:cNvSpPr>
                <a:spLocks noChangeArrowheads="1"/>
              </p:cNvSpPr>
              <p:nvPr/>
            </p:nvSpPr>
            <p:spPr bwMode="auto">
              <a:xfrm>
                <a:off x="6367463" y="4437063"/>
                <a:ext cx="107950" cy="1079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GB" sz="1800">
                  <a:solidFill>
                    <a:schemeClr val="tx2"/>
                  </a:solidFill>
                  <a:latin typeface="Calibri" charset="0"/>
                </a:endParaRPr>
              </a:p>
            </p:txBody>
          </p:sp>
          <p:sp>
            <p:nvSpPr>
              <p:cNvPr id="50195" name="Oval 15"/>
              <p:cNvSpPr>
                <a:spLocks noChangeArrowheads="1"/>
              </p:cNvSpPr>
              <p:nvPr/>
            </p:nvSpPr>
            <p:spPr bwMode="auto">
              <a:xfrm>
                <a:off x="7056438" y="1954213"/>
                <a:ext cx="107950" cy="107950"/>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GB" sz="1800">
                  <a:solidFill>
                    <a:schemeClr val="tx2"/>
                  </a:solidFill>
                  <a:latin typeface="Calibri" charset="0"/>
                </a:endParaRPr>
              </a:p>
            </p:txBody>
          </p:sp>
          <p:sp>
            <p:nvSpPr>
              <p:cNvPr id="50196" name="Text Box 16"/>
              <p:cNvSpPr txBox="1">
                <a:spLocks noChangeArrowheads="1"/>
              </p:cNvSpPr>
              <p:nvPr/>
            </p:nvSpPr>
            <p:spPr bwMode="auto">
              <a:xfrm>
                <a:off x="7076165" y="1791232"/>
                <a:ext cx="2482012" cy="498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400" b="1">
                    <a:solidFill>
                      <a:schemeClr val="tx2"/>
                    </a:solidFill>
                    <a:latin typeface="Calibri" charset="0"/>
                  </a:rPr>
                  <a:t> STS2 3D antenna</a:t>
                </a:r>
              </a:p>
            </p:txBody>
          </p:sp>
          <p:sp>
            <p:nvSpPr>
              <p:cNvPr id="50197" name="Oval 17"/>
              <p:cNvSpPr>
                <a:spLocks noChangeArrowheads="1"/>
              </p:cNvSpPr>
              <p:nvPr/>
            </p:nvSpPr>
            <p:spPr bwMode="auto">
              <a:xfrm>
                <a:off x="7043738" y="2157413"/>
                <a:ext cx="107950" cy="107950"/>
              </a:xfrm>
              <a:prstGeom prst="ellipse">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GB" sz="1800">
                  <a:solidFill>
                    <a:schemeClr val="tx2"/>
                  </a:solidFill>
                  <a:latin typeface="Calibri" charset="0"/>
                </a:endParaRPr>
              </a:p>
            </p:txBody>
          </p:sp>
          <p:sp>
            <p:nvSpPr>
              <p:cNvPr id="50198" name="Text Box 18"/>
              <p:cNvSpPr txBox="1">
                <a:spLocks noChangeArrowheads="1"/>
              </p:cNvSpPr>
              <p:nvPr/>
            </p:nvSpPr>
            <p:spPr bwMode="auto">
              <a:xfrm>
                <a:off x="7085927" y="2060811"/>
                <a:ext cx="3233693" cy="498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400" b="1">
                    <a:solidFill>
                      <a:schemeClr val="tx2"/>
                    </a:solidFill>
                    <a:latin typeface="Calibri" charset="0"/>
                  </a:rPr>
                  <a:t> SQUID</a:t>
                </a:r>
                <a:r>
                  <a:rPr lang="fr-FR" sz="1400" b="1" baseline="30000">
                    <a:solidFill>
                      <a:schemeClr val="tx2"/>
                    </a:solidFill>
                    <a:latin typeface="Calibri" charset="0"/>
                  </a:rPr>
                  <a:t>2</a:t>
                </a:r>
                <a:r>
                  <a:rPr lang="fr-FR" sz="1400" b="1">
                    <a:solidFill>
                      <a:schemeClr val="tx2"/>
                    </a:solidFill>
                    <a:latin typeface="Calibri" charset="0"/>
                  </a:rPr>
                  <a:t> magnetomete</a:t>
                </a:r>
                <a:r>
                  <a:rPr lang="fr-FR" sz="1400">
                    <a:solidFill>
                      <a:schemeClr val="tx2"/>
                    </a:solidFill>
                    <a:latin typeface="Calibri" charset="0"/>
                  </a:rPr>
                  <a:t>r</a:t>
                </a:r>
              </a:p>
            </p:txBody>
          </p:sp>
          <p:sp>
            <p:nvSpPr>
              <p:cNvPr id="50199" name="Oval 19"/>
              <p:cNvSpPr>
                <a:spLocks noChangeArrowheads="1"/>
              </p:cNvSpPr>
              <p:nvPr/>
            </p:nvSpPr>
            <p:spPr bwMode="auto">
              <a:xfrm>
                <a:off x="7056438" y="2378075"/>
                <a:ext cx="107950" cy="1079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GB" sz="1800">
                  <a:solidFill>
                    <a:schemeClr val="tx2"/>
                  </a:solidFill>
                  <a:latin typeface="Calibri" charset="0"/>
                </a:endParaRPr>
              </a:p>
            </p:txBody>
          </p:sp>
          <p:sp>
            <p:nvSpPr>
              <p:cNvPr id="50200" name="Text Box 20"/>
              <p:cNvSpPr txBox="1">
                <a:spLocks noChangeArrowheads="1"/>
              </p:cNvSpPr>
              <p:nvPr/>
            </p:nvSpPr>
            <p:spPr bwMode="auto">
              <a:xfrm>
                <a:off x="7095689" y="2311472"/>
                <a:ext cx="2574752" cy="498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400" b="1">
                    <a:solidFill>
                      <a:schemeClr val="tx2"/>
                    </a:solidFill>
                    <a:latin typeface="Calibri" charset="0"/>
                  </a:rPr>
                  <a:t> Hydro acquisition</a:t>
                </a:r>
              </a:p>
            </p:txBody>
          </p:sp>
          <p:sp>
            <p:nvSpPr>
              <p:cNvPr id="50201" name="Oval 21"/>
              <p:cNvSpPr>
                <a:spLocks noChangeArrowheads="1"/>
              </p:cNvSpPr>
              <p:nvPr/>
            </p:nvSpPr>
            <p:spPr bwMode="auto">
              <a:xfrm>
                <a:off x="6462713" y="2403475"/>
                <a:ext cx="107950" cy="107950"/>
              </a:xfrm>
              <a:prstGeom prst="ellipse">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endParaRPr lang="en-GB" sz="1800">
                  <a:solidFill>
                    <a:schemeClr val="tx2"/>
                  </a:solidFill>
                  <a:latin typeface="Calibri" charset="0"/>
                </a:endParaRPr>
              </a:p>
            </p:txBody>
          </p:sp>
          <p:sp>
            <p:nvSpPr>
              <p:cNvPr id="50202" name="Text Box 22"/>
              <p:cNvSpPr txBox="1">
                <a:spLocks noChangeArrowheads="1"/>
              </p:cNvSpPr>
              <p:nvPr/>
            </p:nvSpPr>
            <p:spPr bwMode="auto">
              <a:xfrm>
                <a:off x="3276270" y="2134117"/>
                <a:ext cx="785849" cy="600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solidFill>
                      <a:schemeClr val="tx2"/>
                    </a:solidFill>
                    <a:latin typeface="Calibri" charset="0"/>
                  </a:rPr>
                  <a:t>1%</a:t>
                </a:r>
              </a:p>
            </p:txBody>
          </p:sp>
          <p:sp>
            <p:nvSpPr>
              <p:cNvPr id="50203" name="Text Box 23"/>
              <p:cNvSpPr txBox="1">
                <a:spLocks noChangeArrowheads="1"/>
              </p:cNvSpPr>
              <p:nvPr/>
            </p:nvSpPr>
            <p:spPr bwMode="auto">
              <a:xfrm>
                <a:off x="6949258" y="2708747"/>
                <a:ext cx="785848" cy="600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solidFill>
                      <a:schemeClr val="tx2"/>
                    </a:solidFill>
                    <a:latin typeface="Calibri" charset="0"/>
                  </a:rPr>
                  <a:t>2%</a:t>
                </a:r>
              </a:p>
            </p:txBody>
          </p:sp>
          <p:sp>
            <p:nvSpPr>
              <p:cNvPr id="50204" name="Line 27"/>
              <p:cNvSpPr>
                <a:spLocks noChangeShapeType="1"/>
              </p:cNvSpPr>
              <p:nvPr/>
            </p:nvSpPr>
            <p:spPr bwMode="auto">
              <a:xfrm flipV="1">
                <a:off x="2339975" y="1700213"/>
                <a:ext cx="2592388" cy="15843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0205" name="Line 29"/>
              <p:cNvSpPr>
                <a:spLocks noChangeShapeType="1"/>
              </p:cNvSpPr>
              <p:nvPr/>
            </p:nvSpPr>
            <p:spPr bwMode="auto">
              <a:xfrm>
                <a:off x="6804025" y="2205038"/>
                <a:ext cx="288925" cy="2160587"/>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0206" name="Line 30"/>
              <p:cNvSpPr>
                <a:spLocks noChangeShapeType="1"/>
              </p:cNvSpPr>
              <p:nvPr/>
            </p:nvSpPr>
            <p:spPr bwMode="auto">
              <a:xfrm>
                <a:off x="6011863" y="4005263"/>
                <a:ext cx="361950" cy="18002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0207" name="Text Box 31"/>
              <p:cNvSpPr txBox="1">
                <a:spLocks noChangeArrowheads="1"/>
              </p:cNvSpPr>
              <p:nvPr/>
            </p:nvSpPr>
            <p:spPr bwMode="auto">
              <a:xfrm>
                <a:off x="5582565" y="4796803"/>
                <a:ext cx="783408" cy="600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solidFill>
                      <a:schemeClr val="tx2"/>
                    </a:solidFill>
                    <a:latin typeface="Calibri" charset="0"/>
                  </a:rPr>
                  <a:t>2%</a:t>
                </a:r>
              </a:p>
            </p:txBody>
          </p:sp>
        </p:grpSp>
      </p:grpSp>
      <p:sp>
        <p:nvSpPr>
          <p:cNvPr id="50178" name="Espace réservé du numéro de diapositive 2"/>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B585744-BD31-BF40-8826-CB895D4156CD}" type="slidenum">
              <a:rPr lang="fr-FR" sz="1400"/>
              <a:pPr/>
              <a:t>25</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1066800" y="533400"/>
            <a:ext cx="8001000" cy="158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3175" lvl="2" eaLnBrk="1" hangingPunct="1">
              <a:defRPr/>
            </a:pPr>
            <a:r>
              <a:rPr lang="en-US" sz="1800" b="1">
                <a:solidFill>
                  <a:srgbClr val="000099"/>
                </a:solidFill>
              </a:rPr>
              <a:t>Network design:</a:t>
            </a:r>
            <a:endParaRPr lang="en-US" sz="1600" b="1">
              <a:solidFill>
                <a:srgbClr val="049052"/>
              </a:solidFill>
            </a:endParaRPr>
          </a:p>
          <a:p>
            <a:pPr marL="3175" lvl="2" eaLnBrk="1" hangingPunct="1">
              <a:buFont typeface="Times" charset="0"/>
              <a:buChar char="•"/>
              <a:defRPr/>
            </a:pPr>
            <a:r>
              <a:rPr lang="en-US" sz="1600" b="1">
                <a:solidFill>
                  <a:srgbClr val="049052"/>
                </a:solidFill>
              </a:rPr>
              <a:t> Spatial resolution and number of detectors</a:t>
            </a:r>
            <a:endParaRPr lang="en-US" sz="1800"/>
          </a:p>
          <a:p>
            <a:pPr eaLnBrk="1" hangingPunct="1">
              <a:defRPr/>
            </a:pPr>
            <a:r>
              <a:rPr lang="en-US" sz="1600"/>
              <a:t>Tomography requires redundancy absorption measurements under different zeniths and / or azimuths to get a good lighting environment. Binding global opening and the angular resolution of each telescope, the network topology to deploy and the number of telescopes.</a:t>
            </a:r>
          </a:p>
        </p:txBody>
      </p:sp>
      <p:sp>
        <p:nvSpPr>
          <p:cNvPr id="22531" name="Text Box 3"/>
          <p:cNvSpPr txBox="1">
            <a:spLocks noChangeArrowheads="1"/>
          </p:cNvSpPr>
          <p:nvPr/>
        </p:nvSpPr>
        <p:spPr bwMode="auto">
          <a:xfrm>
            <a:off x="1066800" y="76200"/>
            <a:ext cx="7943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bg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1800" b="1">
                <a:solidFill>
                  <a:srgbClr val="049052"/>
                </a:solidFill>
              </a:rPr>
              <a:t>DESIGN OF TELESCOPES TO NETWORK BASED ON THE SIMULATION</a:t>
            </a:r>
          </a:p>
        </p:txBody>
      </p:sp>
      <p:pic>
        <p:nvPicPr>
          <p:cNvPr id="51203" name="Picture 4" descr="eclaire-b-dxdecrease-constsurf-ax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6938" y="2201863"/>
            <a:ext cx="3959225" cy="322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4" name="Picture 5" descr="eclaire-b-dxincrease-constsurf-ax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7938" y="2209800"/>
            <a:ext cx="3959225"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Text Box 6"/>
          <p:cNvSpPr txBox="1">
            <a:spLocks noChangeArrowheads="1"/>
          </p:cNvSpPr>
          <p:nvPr/>
        </p:nvSpPr>
        <p:spPr bwMode="auto">
          <a:xfrm>
            <a:off x="898525" y="5410200"/>
            <a:ext cx="3673475"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defRPr/>
            </a:pPr>
            <a:r>
              <a:rPr lang="en-US" sz="1600" b="1">
                <a:solidFill>
                  <a:srgbClr val="000099"/>
                </a:solidFill>
              </a:rPr>
              <a:t>Simulation:</a:t>
            </a:r>
            <a:endParaRPr lang="en-US" sz="1800"/>
          </a:p>
          <a:p>
            <a:pPr eaLnBrk="1" hangingPunct="1">
              <a:buFontTx/>
              <a:buChar char="•"/>
              <a:defRPr/>
            </a:pPr>
            <a:r>
              <a:rPr lang="en-US" sz="1600" b="1">
                <a:solidFill>
                  <a:srgbClr val="049052"/>
                </a:solidFill>
              </a:rPr>
              <a:t> Optimizing coverage</a:t>
            </a:r>
            <a:endParaRPr lang="en-US" sz="1800"/>
          </a:p>
          <a:p>
            <a:pPr eaLnBrk="1" hangingPunct="1">
              <a:defRPr/>
            </a:pPr>
            <a:r>
              <a:rPr lang="en-US" sz="1600"/>
              <a:t>Surface, aperture and resolution</a:t>
            </a:r>
            <a:endParaRPr lang="en-US" sz="1800"/>
          </a:p>
        </p:txBody>
      </p:sp>
      <p:sp>
        <p:nvSpPr>
          <p:cNvPr id="22535" name="Text Box 7"/>
          <p:cNvSpPr txBox="1">
            <a:spLocks noChangeArrowheads="1"/>
          </p:cNvSpPr>
          <p:nvPr/>
        </p:nvSpPr>
        <p:spPr bwMode="auto">
          <a:xfrm>
            <a:off x="4724400" y="5410200"/>
            <a:ext cx="44196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defRPr/>
            </a:pPr>
            <a:r>
              <a:rPr lang="en-US" sz="1600" b="1">
                <a:solidFill>
                  <a:srgbClr val="000099"/>
                </a:solidFill>
              </a:rPr>
              <a:t>Inversion:</a:t>
            </a:r>
            <a:endParaRPr lang="en-US" sz="1600"/>
          </a:p>
          <a:p>
            <a:pPr eaLnBrk="1" hangingPunct="1">
              <a:defRPr/>
            </a:pPr>
            <a:r>
              <a:rPr lang="en-US" sz="1600"/>
              <a:t>Iterative process involving modeling muons flux expected from the topology</a:t>
            </a:r>
          </a:p>
          <a:p>
            <a:pPr eaLnBrk="1" hangingPunct="1">
              <a:defRPr/>
            </a:pPr>
            <a:r>
              <a:rPr lang="en-US" sz="1600" i="1">
                <a:solidFill>
                  <a:srgbClr val="000099"/>
                </a:solidFill>
              </a:rPr>
              <a:t>(MUSIC, Kudryavtsev et al. 2008)</a:t>
            </a:r>
            <a:endParaRPr lang="en-US" sz="1600"/>
          </a:p>
        </p:txBody>
      </p:sp>
      <p:sp>
        <p:nvSpPr>
          <p:cNvPr id="22536" name="Rectangle 8"/>
          <p:cNvSpPr>
            <a:spLocks noChangeArrowheads="1"/>
          </p:cNvSpPr>
          <p:nvPr/>
        </p:nvSpPr>
        <p:spPr bwMode="auto">
          <a:xfrm>
            <a:off x="1144588" y="1698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endParaRPr lang="en-US" sz="1800"/>
          </a:p>
        </p:txBody>
      </p:sp>
      <p:sp>
        <p:nvSpPr>
          <p:cNvPr id="51208" name="Espace réservé du numéro de diapositive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3A27496-3D9D-DB46-8A39-4E578B5E7454}" type="slidenum">
              <a:rPr lang="fr-FR" sz="1400"/>
              <a:pPr/>
              <a:t>26</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4932363" y="838200"/>
            <a:ext cx="4211637"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Arial" charset="0"/>
                <a:ea typeface="ＭＳ Ｐゴシック" charset="0"/>
                <a:cs typeface="ＭＳ Ｐゴシック" charset="0"/>
              </a:defRPr>
            </a:lvl1pPr>
            <a:lvl2pPr marL="1588">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eaLnBrk="0" fontAlgn="base" hangingPunct="0">
              <a:spcBef>
                <a:spcPct val="0"/>
              </a:spcBef>
              <a:spcAft>
                <a:spcPct val="0"/>
              </a:spcAft>
              <a:defRPr sz="2400">
                <a:solidFill>
                  <a:schemeClr val="tx1"/>
                </a:solidFill>
                <a:latin typeface="Arial" charset="0"/>
                <a:ea typeface="ＭＳ Ｐゴシック" charset="0"/>
              </a:defRPr>
            </a:lvl6pPr>
            <a:lvl7pPr eaLnBrk="0" fontAlgn="base" hangingPunct="0">
              <a:spcBef>
                <a:spcPct val="0"/>
              </a:spcBef>
              <a:spcAft>
                <a:spcPct val="0"/>
              </a:spcAft>
              <a:defRPr sz="2400">
                <a:solidFill>
                  <a:schemeClr val="tx1"/>
                </a:solidFill>
                <a:latin typeface="Arial" charset="0"/>
                <a:ea typeface="ＭＳ Ｐゴシック" charset="0"/>
              </a:defRPr>
            </a:lvl7pPr>
            <a:lvl8pPr eaLnBrk="0" fontAlgn="base" hangingPunct="0">
              <a:spcBef>
                <a:spcPct val="0"/>
              </a:spcBef>
              <a:spcAft>
                <a:spcPct val="0"/>
              </a:spcAft>
              <a:defRPr sz="2400">
                <a:solidFill>
                  <a:schemeClr val="tx1"/>
                </a:solidFill>
                <a:latin typeface="Arial" charset="0"/>
                <a:ea typeface="ＭＳ Ｐゴシック" charset="0"/>
              </a:defRPr>
            </a:lvl8pPr>
            <a:lvl9pP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600" b="1" dirty="0" smtClean="0">
                <a:solidFill>
                  <a:srgbClr val="049052"/>
                </a:solidFill>
              </a:rPr>
              <a:t>Through the project T2DM2:</a:t>
            </a:r>
            <a:endParaRPr lang="en-US" sz="1800" dirty="0" smtClean="0"/>
          </a:p>
          <a:p>
            <a:pPr eaLnBrk="1" hangingPunct="1">
              <a:buFontTx/>
              <a:buChar char="•"/>
              <a:defRPr/>
            </a:pPr>
            <a:r>
              <a:rPr lang="en-US" sz="1600" dirty="0" smtClean="0"/>
              <a:t>Provide tools for digital modeling of device acquisition and reversal</a:t>
            </a:r>
          </a:p>
          <a:p>
            <a:pPr eaLnBrk="1" hangingPunct="1">
              <a:buFontTx/>
              <a:buChar char="•"/>
              <a:defRPr/>
            </a:pPr>
            <a:r>
              <a:rPr lang="en-US" sz="1600" dirty="0" smtClean="0"/>
              <a:t> Develop a website to disseminate knowledge of this measure Federate a community of interest and define the outline fundamental questions that can be studied with the </a:t>
            </a:r>
            <a:r>
              <a:rPr lang="en-US" sz="1600" dirty="0" err="1" smtClean="0"/>
              <a:t>muoscopy</a:t>
            </a:r>
            <a:endParaRPr lang="en-US" sz="1600" dirty="0" smtClean="0"/>
          </a:p>
        </p:txBody>
      </p:sp>
      <p:sp>
        <p:nvSpPr>
          <p:cNvPr id="36867" name="Text Box 3"/>
          <p:cNvSpPr txBox="1">
            <a:spLocks noChangeArrowheads="1"/>
          </p:cNvSpPr>
          <p:nvPr/>
        </p:nvSpPr>
        <p:spPr bwMode="auto">
          <a:xfrm>
            <a:off x="2514600" y="76200"/>
            <a:ext cx="4946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bg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1800" b="1">
                <a:solidFill>
                  <a:srgbClr val="049052"/>
                </a:solidFill>
              </a:rPr>
              <a:t>PROSPECTIVE MEDIUM AND LONG TERMS</a:t>
            </a:r>
          </a:p>
        </p:txBody>
      </p:sp>
      <p:sp>
        <p:nvSpPr>
          <p:cNvPr id="36868" name="Text Box 4"/>
          <p:cNvSpPr txBox="1">
            <a:spLocks noChangeArrowheads="1"/>
          </p:cNvSpPr>
          <p:nvPr/>
        </p:nvSpPr>
        <p:spPr bwMode="auto">
          <a:xfrm>
            <a:off x="1066800" y="3810000"/>
            <a:ext cx="4038600"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defRPr/>
            </a:pPr>
            <a:r>
              <a:rPr lang="en-US" sz="1600" b="1" dirty="0">
                <a:solidFill>
                  <a:srgbClr val="049052"/>
                </a:solidFill>
              </a:rPr>
              <a:t>Beyond Project T2DM2:</a:t>
            </a:r>
            <a:endParaRPr lang="en-US" sz="1600" dirty="0"/>
          </a:p>
          <a:p>
            <a:pPr algn="just" eaLnBrk="1" hangingPunct="1">
              <a:defRPr/>
            </a:pPr>
            <a:r>
              <a:rPr lang="en-US" sz="1600" dirty="0"/>
              <a:t>Exploration of different problems: corruption within the gravitational movements (</a:t>
            </a:r>
            <a:r>
              <a:rPr lang="en-US" sz="1600" dirty="0" err="1"/>
              <a:t>eg</a:t>
            </a:r>
            <a:r>
              <a:rPr lang="en-US" sz="1600" dirty="0"/>
              <a:t> tunnel </a:t>
            </a:r>
            <a:r>
              <a:rPr lang="en-US" sz="1600" dirty="0" err="1"/>
              <a:t>Séchillienne</a:t>
            </a:r>
            <a:r>
              <a:rPr lang="en-US" sz="1600" dirty="0"/>
              <a:t>, gneiss), environmental monitoring in underground storage (</a:t>
            </a:r>
            <a:r>
              <a:rPr lang="en-US" sz="1600" dirty="0" err="1"/>
              <a:t>Bures</a:t>
            </a:r>
            <a:r>
              <a:rPr lang="en-US" sz="1600" dirty="0"/>
              <a:t>, clays) or even oil exploration. Create a national network of portable telescopes (number 50 to 100 telescopes?)</a:t>
            </a:r>
          </a:p>
          <a:p>
            <a:pPr eaLnBrk="1" hangingPunct="1">
              <a:defRPr/>
            </a:pPr>
            <a:r>
              <a:rPr lang="en-US" sz="1600" dirty="0"/>
              <a:t>Generation Project, ANR, Region, Europe</a:t>
            </a:r>
          </a:p>
        </p:txBody>
      </p:sp>
      <p:grpSp>
        <p:nvGrpSpPr>
          <p:cNvPr id="53252" name="Group 6"/>
          <p:cNvGrpSpPr>
            <a:grpSpLocks/>
          </p:cNvGrpSpPr>
          <p:nvPr/>
        </p:nvGrpSpPr>
        <p:grpSpPr bwMode="auto">
          <a:xfrm>
            <a:off x="5181600" y="3276600"/>
            <a:ext cx="3670300" cy="3073400"/>
            <a:chOff x="3290" y="2205"/>
            <a:chExt cx="2312" cy="1936"/>
          </a:xfrm>
        </p:grpSpPr>
        <p:pic>
          <p:nvPicPr>
            <p:cNvPr id="3687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0" y="2205"/>
              <a:ext cx="2312" cy="1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6872" name="Text Box 8"/>
            <p:cNvSpPr txBox="1">
              <a:spLocks noChangeArrowheads="1"/>
            </p:cNvSpPr>
            <p:nvPr/>
          </p:nvSpPr>
          <p:spPr bwMode="auto">
            <a:xfrm>
              <a:off x="3379" y="2296"/>
              <a:ext cx="95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1800">
                  <a:solidFill>
                    <a:srgbClr val="000099"/>
                  </a:solidFill>
                </a:rPr>
                <a:t>Tunnel 250m</a:t>
              </a:r>
            </a:p>
          </p:txBody>
        </p:sp>
        <p:sp>
          <p:nvSpPr>
            <p:cNvPr id="36873" name="Line 9"/>
            <p:cNvSpPr>
              <a:spLocks noChangeShapeType="1"/>
            </p:cNvSpPr>
            <p:nvPr/>
          </p:nvSpPr>
          <p:spPr bwMode="auto">
            <a:xfrm>
              <a:off x="3560" y="2477"/>
              <a:ext cx="409" cy="454"/>
            </a:xfrm>
            <a:prstGeom prst="line">
              <a:avLst/>
            </a:prstGeom>
            <a:noFill/>
            <a:ln w="25400">
              <a:solidFill>
                <a:srgbClr val="FFCC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p>
          </p:txBody>
        </p:sp>
      </p:grpSp>
      <p:grpSp>
        <p:nvGrpSpPr>
          <p:cNvPr id="53253" name="Group 10"/>
          <p:cNvGrpSpPr>
            <a:grpSpLocks/>
          </p:cNvGrpSpPr>
          <p:nvPr/>
        </p:nvGrpSpPr>
        <p:grpSpPr bwMode="auto">
          <a:xfrm>
            <a:off x="914400" y="609600"/>
            <a:ext cx="3935413" cy="3036888"/>
            <a:chOff x="576" y="384"/>
            <a:chExt cx="2479" cy="1913"/>
          </a:xfrm>
        </p:grpSpPr>
        <p:pic>
          <p:nvPicPr>
            <p:cNvPr id="53257" name="Picture 11" descr="eclaire-b-4-ax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 y="384"/>
              <a:ext cx="2479" cy="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6" name="Text Box 12"/>
            <p:cNvSpPr txBox="1">
              <a:spLocks noChangeArrowheads="1"/>
            </p:cNvSpPr>
            <p:nvPr/>
          </p:nvSpPr>
          <p:spPr bwMode="auto">
            <a:xfrm>
              <a:off x="1728" y="389"/>
              <a:ext cx="1317" cy="173"/>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defRPr/>
              </a:pPr>
              <a:endParaRPr lang="en-US" sz="1200"/>
            </a:p>
          </p:txBody>
        </p:sp>
      </p:grpSp>
      <p:sp>
        <p:nvSpPr>
          <p:cNvPr id="36877" name="Text Box 13"/>
          <p:cNvSpPr txBox="1">
            <a:spLocks noChangeArrowheads="1"/>
          </p:cNvSpPr>
          <p:nvPr/>
        </p:nvSpPr>
        <p:spPr bwMode="auto">
          <a:xfrm>
            <a:off x="2438400" y="609600"/>
            <a:ext cx="2411413" cy="639763"/>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eaLnBrk="1" hangingPunct="1">
              <a:spcBef>
                <a:spcPct val="50000"/>
              </a:spcBef>
              <a:defRPr/>
            </a:pPr>
            <a:r>
              <a:rPr lang="en-US" sz="1200">
                <a:solidFill>
                  <a:srgbClr val="0099FF"/>
                </a:solidFill>
              </a:rPr>
              <a:t>Développement méthodologique avec 4 télescopes et monitoring gravimétrique</a:t>
            </a:r>
          </a:p>
        </p:txBody>
      </p:sp>
      <p:sp>
        <p:nvSpPr>
          <p:cNvPr id="53255" name="Espace réservé du numéro de diapositive 2"/>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2597EA2-9F64-4448-BEB1-F7390FF4BBD5}" type="slidenum">
              <a:rPr lang="fr-FR" sz="1400"/>
              <a:pPr/>
              <a:t>27</a:t>
            </a:fld>
            <a:endParaRPr lang="fr-FR" sz="1400"/>
          </a:p>
        </p:txBody>
      </p:sp>
      <p:sp>
        <p:nvSpPr>
          <p:cNvPr id="36869" name="Text Box 5"/>
          <p:cNvSpPr txBox="1">
            <a:spLocks noChangeArrowheads="1"/>
          </p:cNvSpPr>
          <p:nvPr/>
        </p:nvSpPr>
        <p:spPr bwMode="auto">
          <a:xfrm>
            <a:off x="5148263" y="6021388"/>
            <a:ext cx="21590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defRPr/>
            </a:pPr>
            <a:r>
              <a:rPr lang="en-US" sz="1800" i="1" dirty="0" err="1">
                <a:solidFill>
                  <a:srgbClr val="000099"/>
                </a:solidFill>
              </a:rPr>
              <a:t>Séchilienne</a:t>
            </a:r>
            <a:r>
              <a:rPr lang="en-US" sz="1800" i="1" dirty="0">
                <a:solidFill>
                  <a:srgbClr val="000099"/>
                </a:solidFill>
              </a:rPr>
              <a:t>, OMIV</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3625850" y="152400"/>
            <a:ext cx="2060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2000" b="1">
                <a:solidFill>
                  <a:srgbClr val="FF0000"/>
                </a:solidFill>
              </a:rPr>
              <a:t>CONCLUSIONS</a:t>
            </a:r>
            <a:endParaRPr lang="en-US" sz="1800" b="1">
              <a:solidFill>
                <a:srgbClr val="049052"/>
              </a:solidFill>
            </a:endParaRPr>
          </a:p>
        </p:txBody>
      </p:sp>
      <p:sp>
        <p:nvSpPr>
          <p:cNvPr id="38915" name="Rectangle 3"/>
          <p:cNvSpPr>
            <a:spLocks noChangeArrowheads="1"/>
          </p:cNvSpPr>
          <p:nvPr/>
        </p:nvSpPr>
        <p:spPr bwMode="auto">
          <a:xfrm>
            <a:off x="990600" y="468313"/>
            <a:ext cx="7848600" cy="592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defRPr/>
            </a:pPr>
            <a:r>
              <a:rPr lang="en-US" sz="2000" b="1" dirty="0">
                <a:solidFill>
                  <a:srgbClr val="049052"/>
                </a:solidFill>
              </a:rPr>
              <a:t>Technological choices:</a:t>
            </a:r>
            <a:endParaRPr lang="en-US" sz="1800" b="1" dirty="0">
              <a:solidFill>
                <a:srgbClr val="049052"/>
              </a:solidFill>
            </a:endParaRPr>
          </a:p>
          <a:p>
            <a:pPr lvl="1" eaLnBrk="1" hangingPunct="1">
              <a:buFontTx/>
              <a:buChar char="•"/>
              <a:defRPr/>
            </a:pPr>
            <a:r>
              <a:rPr lang="en-US" sz="1600" dirty="0"/>
              <a:t> To have smaller pixels: monitoring and survey of civil engineering structures, wells (gas, oil, water, storage, ...)</a:t>
            </a:r>
          </a:p>
          <a:p>
            <a:pPr lvl="1" eaLnBrk="1" hangingPunct="1">
              <a:buFontTx/>
              <a:buChar char="•"/>
              <a:defRPr/>
            </a:pPr>
            <a:r>
              <a:rPr lang="en-US" sz="1600" dirty="0"/>
              <a:t> To have an overall height reduced through a measuring time on pixels (Equipment Gallery)</a:t>
            </a:r>
          </a:p>
          <a:p>
            <a:pPr eaLnBrk="1" hangingPunct="1">
              <a:defRPr/>
            </a:pPr>
            <a:endParaRPr lang="en-US" sz="1200" dirty="0">
              <a:solidFill>
                <a:srgbClr val="000000"/>
              </a:solidFill>
              <a:latin typeface="Helvetica" charset="0"/>
            </a:endParaRPr>
          </a:p>
          <a:p>
            <a:pPr eaLnBrk="1" hangingPunct="1">
              <a:defRPr/>
            </a:pPr>
            <a:r>
              <a:rPr lang="en-US" sz="2000" b="1" dirty="0">
                <a:solidFill>
                  <a:srgbClr val="049052"/>
                </a:solidFill>
              </a:rPr>
              <a:t>Applications:</a:t>
            </a:r>
            <a:endParaRPr lang="en-US" sz="1800" dirty="0"/>
          </a:p>
          <a:p>
            <a:pPr lvl="1" eaLnBrk="1" hangingPunct="1">
              <a:buFontTx/>
              <a:buChar char="•"/>
              <a:defRPr/>
            </a:pPr>
            <a:r>
              <a:rPr lang="en-US" sz="1800" dirty="0"/>
              <a:t> </a:t>
            </a:r>
            <a:r>
              <a:rPr lang="en-US" sz="1600" dirty="0"/>
              <a:t>Involvement hydrogeology : hydraulic flow</a:t>
            </a:r>
          </a:p>
          <a:p>
            <a:pPr lvl="1" eaLnBrk="1" hangingPunct="1">
              <a:buFontTx/>
              <a:buChar char="•"/>
              <a:defRPr/>
            </a:pPr>
            <a:r>
              <a:rPr lang="en-US" sz="1600" dirty="0"/>
              <a:t> Involvement CO</a:t>
            </a:r>
            <a:r>
              <a:rPr lang="en-US" sz="1600" baseline="30000" dirty="0"/>
              <a:t>2 </a:t>
            </a:r>
            <a:r>
              <a:rPr lang="en-US" sz="1600" dirty="0" err="1"/>
              <a:t>stockage</a:t>
            </a:r>
            <a:r>
              <a:rPr lang="en-US" sz="1600" dirty="0"/>
              <a:t> : macroscopic properties of the rock</a:t>
            </a:r>
          </a:p>
          <a:p>
            <a:pPr lvl="1" eaLnBrk="1" hangingPunct="1">
              <a:buFontTx/>
              <a:buChar char="•"/>
              <a:defRPr/>
            </a:pPr>
            <a:r>
              <a:rPr lang="en-US" sz="1600" dirty="0"/>
              <a:t> Tunnel survey</a:t>
            </a:r>
          </a:p>
          <a:p>
            <a:pPr eaLnBrk="1" hangingPunct="1">
              <a:defRPr/>
            </a:pPr>
            <a:endParaRPr lang="en-US" sz="1200" dirty="0">
              <a:solidFill>
                <a:srgbClr val="000000"/>
              </a:solidFill>
              <a:latin typeface="Helvetica" charset="0"/>
            </a:endParaRPr>
          </a:p>
          <a:p>
            <a:pPr eaLnBrk="1" hangingPunct="1">
              <a:defRPr/>
            </a:pPr>
            <a:r>
              <a:rPr lang="en-US" sz="2000" b="1" dirty="0">
                <a:solidFill>
                  <a:srgbClr val="049052"/>
                </a:solidFill>
              </a:rPr>
              <a:t>Calendar:</a:t>
            </a:r>
            <a:endParaRPr lang="en-US" sz="1800" dirty="0"/>
          </a:p>
          <a:p>
            <a:pPr lvl="1" eaLnBrk="1" hangingPunct="1">
              <a:buFontTx/>
              <a:buChar char="•"/>
              <a:defRPr/>
            </a:pPr>
            <a:r>
              <a:rPr lang="en-US" sz="1600" dirty="0"/>
              <a:t> Methodology and test LSBB 20012-2013 ==&gt; new funding for extension up to 80 telescopes==&gt;Financial support from the region</a:t>
            </a:r>
          </a:p>
          <a:p>
            <a:pPr lvl="1" eaLnBrk="1" hangingPunct="1">
              <a:buFontTx/>
              <a:buChar char="•"/>
              <a:defRPr/>
            </a:pPr>
            <a:r>
              <a:rPr lang="en-US" sz="1600" dirty="0"/>
              <a:t> Deployment then mine (water monitoring) and landslides (monitoring of damage, tunnels)</a:t>
            </a:r>
          </a:p>
          <a:p>
            <a:pPr eaLnBrk="1" hangingPunct="1">
              <a:defRPr/>
            </a:pPr>
            <a:endParaRPr lang="en-US" sz="1200" dirty="0">
              <a:solidFill>
                <a:srgbClr val="000000"/>
              </a:solidFill>
              <a:latin typeface="Helvetica" charset="0"/>
            </a:endParaRPr>
          </a:p>
          <a:p>
            <a:pPr eaLnBrk="1" hangingPunct="1">
              <a:defRPr/>
            </a:pPr>
            <a:r>
              <a:rPr lang="en-US" sz="2000" b="1" dirty="0">
                <a:solidFill>
                  <a:srgbClr val="049052"/>
                </a:solidFill>
              </a:rPr>
              <a:t>Our needs :</a:t>
            </a:r>
            <a:endParaRPr lang="en-US" sz="1800" b="1" dirty="0">
              <a:solidFill>
                <a:srgbClr val="049052"/>
              </a:solidFill>
            </a:endParaRPr>
          </a:p>
          <a:p>
            <a:pPr lvl="1" eaLnBrk="1" hangingPunct="1">
              <a:buFontTx/>
              <a:buChar char="•"/>
              <a:defRPr/>
            </a:pPr>
            <a:r>
              <a:rPr lang="en-US" sz="1600" dirty="0"/>
              <a:t> Embed a group for modeling aspects</a:t>
            </a:r>
          </a:p>
          <a:p>
            <a:pPr lvl="1" eaLnBrk="1" hangingPunct="1">
              <a:buFontTx/>
              <a:buChar char="•"/>
              <a:defRPr/>
            </a:pPr>
            <a:r>
              <a:rPr lang="en-US" sz="1600" dirty="0"/>
              <a:t> Generate an R&amp;D project to develop a network of observation from 40 to 80 telescopes</a:t>
            </a:r>
          </a:p>
          <a:p>
            <a:pPr algn="ctr" eaLnBrk="1" hangingPunct="1">
              <a:defRPr/>
            </a:pPr>
            <a:r>
              <a:rPr lang="en-US" sz="1600" dirty="0"/>
              <a:t>We research collaborations and related applications into existing programs</a:t>
            </a:r>
            <a:endParaRPr lang="en-US" sz="1800" dirty="0"/>
          </a:p>
          <a:p>
            <a:pPr algn="ctr" eaLnBrk="1" hangingPunct="1">
              <a:defRPr/>
            </a:pPr>
            <a:r>
              <a:rPr lang="en-US" dirty="0">
                <a:solidFill>
                  <a:srgbClr val="FF0000"/>
                </a:solidFill>
              </a:rPr>
              <a:t>ANY HELP WILL BE WELCOME!!</a:t>
            </a:r>
            <a:endParaRPr lang="en-US" dirty="0"/>
          </a:p>
        </p:txBody>
      </p:sp>
      <p:sp>
        <p:nvSpPr>
          <p:cNvPr id="55299" name="Espace réservé du numéro de diapositive 2"/>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7CCBBAA-555C-1E4A-A4EC-249A6BE819BE}" type="slidenum">
              <a:rPr lang="fr-FR" sz="1400"/>
              <a:pPr/>
              <a:t>28</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Espace réservé du numéro de diapositive 1"/>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ABBD894-1FF5-FD4D-8F53-AE40437DB216}" type="slidenum">
              <a:rPr lang="fr-FR" sz="1400"/>
              <a:pPr/>
              <a:t>29</a:t>
            </a:fld>
            <a:endParaRPr lang="fr-FR" sz="1400"/>
          </a:p>
        </p:txBody>
      </p:sp>
      <p:sp>
        <p:nvSpPr>
          <p:cNvPr id="57346" name="Rectangle 1"/>
          <p:cNvSpPr>
            <a:spLocks noChangeArrowheads="1"/>
          </p:cNvSpPr>
          <p:nvPr/>
        </p:nvSpPr>
        <p:spPr bwMode="auto">
          <a:xfrm>
            <a:off x="755650" y="-171450"/>
            <a:ext cx="8208963" cy="674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1">
                <a:solidFill>
                  <a:srgbClr val="0070C0"/>
                </a:solidFill>
              </a:rPr>
              <a:t>SUMMARY</a:t>
            </a:r>
          </a:p>
          <a:p>
            <a:endParaRPr lang="en-US" sz="1600" b="1">
              <a:solidFill>
                <a:srgbClr val="0070C0"/>
              </a:solidFill>
            </a:endParaRPr>
          </a:p>
          <a:p>
            <a:r>
              <a:rPr lang="en-US" sz="1600">
                <a:solidFill>
                  <a:srgbClr val="0070C0"/>
                </a:solidFill>
              </a:rPr>
              <a:t>New measurement ability (km of lateral extent, multi-hm thickness) of the spatial and temporal evolution of rock density function of water saturation, total porosity, mechanical condition and damage at in situ scale</a:t>
            </a:r>
            <a:br>
              <a:rPr lang="en-US" sz="1600">
                <a:solidFill>
                  <a:srgbClr val="0070C0"/>
                </a:solidFill>
              </a:rPr>
            </a:br>
            <a:endParaRPr lang="fr-FR" sz="1600">
              <a:solidFill>
                <a:srgbClr val="0070C0"/>
              </a:solidFill>
            </a:endParaRPr>
          </a:p>
          <a:p>
            <a:pPr>
              <a:buFont typeface="Arial" charset="0"/>
              <a:buChar char="•"/>
            </a:pPr>
            <a:r>
              <a:rPr lang="en-US" sz="1600">
                <a:solidFill>
                  <a:srgbClr val="0070C0"/>
                </a:solidFill>
              </a:rPr>
              <a:t>Monitoring of aquifer resources and reserves, </a:t>
            </a:r>
          </a:p>
          <a:p>
            <a:pPr>
              <a:buFont typeface="Arial" charset="0"/>
              <a:buChar char="•"/>
            </a:pPr>
            <a:r>
              <a:rPr lang="en-US" sz="1600">
                <a:solidFill>
                  <a:srgbClr val="0070C0"/>
                </a:solidFill>
              </a:rPr>
              <a:t>Monitoring the stability of volcanoes, </a:t>
            </a:r>
          </a:p>
          <a:p>
            <a:pPr>
              <a:buFont typeface="Arial" charset="0"/>
              <a:buChar char="•"/>
            </a:pPr>
            <a:r>
              <a:rPr lang="en-US" sz="1600">
                <a:solidFill>
                  <a:srgbClr val="0070C0"/>
                </a:solidFill>
              </a:rPr>
              <a:t>Monitoring the stability of underground vacuum and rock mass instabilities </a:t>
            </a:r>
          </a:p>
          <a:p>
            <a:pPr algn="just"/>
            <a:endParaRPr lang="fr-FR" sz="1600">
              <a:solidFill>
                <a:srgbClr val="0070C0"/>
              </a:solidFill>
              <a:cs typeface="Arial" charset="0"/>
            </a:endParaRPr>
          </a:p>
          <a:p>
            <a:pPr algn="just"/>
            <a:r>
              <a:rPr lang="en-US" sz="1600">
                <a:solidFill>
                  <a:srgbClr val="0070C0"/>
                </a:solidFill>
              </a:rPr>
              <a:t>Qualification of the prototype telescope developed in 2009-2011 at GEOAZUR &amp; LSBB in collaboration with the consortium RD51/CERN, new and innovative tool to complement field exploration and monitoring</a:t>
            </a:r>
          </a:p>
          <a:p>
            <a:pPr algn="just"/>
            <a:endParaRPr lang="en-US" sz="1600">
              <a:solidFill>
                <a:srgbClr val="0070C0"/>
              </a:solidFill>
            </a:endParaRPr>
          </a:p>
          <a:p>
            <a:pPr algn="just"/>
            <a:r>
              <a:rPr lang="en-US" sz="1600" b="1">
                <a:solidFill>
                  <a:srgbClr val="0070C0"/>
                </a:solidFill>
              </a:rPr>
              <a:t>Next steps … </a:t>
            </a:r>
          </a:p>
          <a:p>
            <a:pPr algn="just"/>
            <a:endParaRPr lang="en-US" sz="1600">
              <a:solidFill>
                <a:srgbClr val="0070C0"/>
              </a:solidFill>
            </a:endParaRPr>
          </a:p>
          <a:p>
            <a:pPr algn="just"/>
            <a:r>
              <a:rPr lang="en-US" sz="1600">
                <a:solidFill>
                  <a:srgbClr val="0070C0"/>
                </a:solidFill>
              </a:rPr>
              <a:t>Strong partnership and technology transfer possibility in collaboration with CEA / IRFU, the consortium RD51 (http://rd51-public.web.cern.ch), the group MAMMA (ATLAS Muon Micromegas Activity) and with support from the poles TRIMATEC and RISQUES (http://www.pole-trimatec.fr, http://</a:t>
            </a:r>
            <a:r>
              <a:rPr lang="fr-FR" sz="1600" i="1">
                <a:solidFill>
                  <a:srgbClr val="0070C0"/>
                </a:solidFill>
              </a:rPr>
              <a:t>www.</a:t>
            </a:r>
            <a:r>
              <a:rPr lang="fr-FR" sz="1600" b="1" i="1">
                <a:solidFill>
                  <a:srgbClr val="0070C0"/>
                </a:solidFill>
              </a:rPr>
              <a:t>pole</a:t>
            </a:r>
            <a:r>
              <a:rPr lang="fr-FR" sz="1600" i="1">
                <a:solidFill>
                  <a:srgbClr val="0070C0"/>
                </a:solidFill>
              </a:rPr>
              <a:t>-</a:t>
            </a:r>
            <a:r>
              <a:rPr lang="fr-FR" sz="1600" b="1" i="1">
                <a:solidFill>
                  <a:srgbClr val="0070C0"/>
                </a:solidFill>
              </a:rPr>
              <a:t>risques</a:t>
            </a:r>
            <a:r>
              <a:rPr lang="fr-FR" sz="1600" i="1">
                <a:solidFill>
                  <a:srgbClr val="0070C0"/>
                </a:solidFill>
              </a:rPr>
              <a:t>.com</a:t>
            </a:r>
            <a:r>
              <a:rPr lang="en-US" sz="1600">
                <a:solidFill>
                  <a:srgbClr val="0070C0"/>
                </a:solidFill>
              </a:rPr>
              <a:t>) and the association AFTES (http://www.aftes.asso.fr) to install a demonstrator at LSBB</a:t>
            </a:r>
          </a:p>
          <a:p>
            <a:pPr algn="just"/>
            <a:endParaRPr lang="en-US" sz="1600">
              <a:solidFill>
                <a:srgbClr val="0070C0"/>
              </a:solidFill>
            </a:endParaRPr>
          </a:p>
          <a:p>
            <a:pPr algn="just"/>
            <a:r>
              <a:rPr lang="en-US" sz="1600">
                <a:solidFill>
                  <a:srgbClr val="0070C0"/>
                </a:solidFill>
              </a:rPr>
              <a:t>Beyond T2DM2, the goal is to create a network of telescopes that will be installed and used in a first phase as a methodological demonstrator within the Low Noise Underground Laboratory (LSBB, http://www.lsbb.eu) before its future operation in other works and underground spaces and monitoring of unstable cliffs and gravitational movements.</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116632"/>
            <a:ext cx="8229600" cy="72008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GOALS</a:t>
            </a:r>
            <a:endParaRPr lang="en-GB"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Espace réservé du contenu 2"/>
          <p:cNvSpPr>
            <a:spLocks noGrp="1"/>
          </p:cNvSpPr>
          <p:nvPr>
            <p:ph idx="1"/>
          </p:nvPr>
        </p:nvSpPr>
        <p:spPr>
          <a:xfrm>
            <a:off x="889744" y="1052736"/>
            <a:ext cx="8229600" cy="468052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US"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New measurement ability (km of lateral extent, multi-</a:t>
            </a:r>
            <a:r>
              <a:rPr lang="en-US" sz="20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hm</a:t>
            </a:r>
            <a:r>
              <a:rPr lang="en-US"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thickness) of the spatial and temporal evolution of rock density function of water saturation, total porosity, mechanical condition and damage at in situ scale</a:t>
            </a:r>
            <a:br>
              <a:rPr lang="en-US"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fr-FR"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buFont typeface="Arial" pitchFamily="34" charset="0"/>
              <a:buChar char="•"/>
              <a:defRPr/>
            </a:pPr>
            <a:r>
              <a:rPr lang="en-US" sz="2000" b="1" dirty="0" smtClean="0">
                <a:ln w="11430"/>
                <a:solidFill>
                  <a:srgbClr val="008000"/>
                </a:solidFill>
                <a:effectLst>
                  <a:outerShdw blurRad="50800" dist="39000" dir="5460000" algn="tl">
                    <a:srgbClr val="000000">
                      <a:alpha val="38000"/>
                    </a:srgbClr>
                  </a:outerShdw>
                </a:effectLst>
              </a:rPr>
              <a:t>Monitoring of aquifer resources and reserves</a:t>
            </a:r>
          </a:p>
          <a:p>
            <a:pPr>
              <a:buFont typeface="Arial" pitchFamily="34" charset="0"/>
              <a:buChar char="•"/>
              <a:defRPr/>
            </a:pPr>
            <a:r>
              <a:rPr lang="en-US" sz="2000" b="1" dirty="0" smtClean="0">
                <a:ln w="11430"/>
                <a:solidFill>
                  <a:srgbClr val="008000"/>
                </a:solidFill>
                <a:effectLst>
                  <a:outerShdw blurRad="50800" dist="39000" dir="5460000" algn="tl">
                    <a:srgbClr val="000000">
                      <a:alpha val="38000"/>
                    </a:srgbClr>
                  </a:outerShdw>
                </a:effectLst>
              </a:rPr>
              <a:t>Monitoring the stability of volcanoes </a:t>
            </a:r>
          </a:p>
          <a:p>
            <a:pPr>
              <a:buFont typeface="Arial" pitchFamily="34" charset="0"/>
              <a:buChar char="•"/>
              <a:defRPr/>
            </a:pPr>
            <a:r>
              <a:rPr lang="en-US" sz="2000" b="1" dirty="0" smtClean="0">
                <a:ln w="11430"/>
                <a:solidFill>
                  <a:srgbClr val="008000"/>
                </a:solidFill>
                <a:effectLst>
                  <a:outerShdw blurRad="50800" dist="39000" dir="5460000" algn="tl">
                    <a:srgbClr val="000000">
                      <a:alpha val="38000"/>
                    </a:srgbClr>
                  </a:outerShdw>
                </a:effectLst>
              </a:rPr>
              <a:t>Monitoring the stability of underground vacuum and rock mass instabilities </a:t>
            </a:r>
          </a:p>
          <a:p>
            <a:pPr algn="just">
              <a:defRPr/>
            </a:pPr>
            <a:endParaRPr lang="fr-FR" sz="2000" b="1" dirty="0" smtClean="0">
              <a:ln w="11430"/>
              <a:solidFill>
                <a:srgbClr val="008000"/>
              </a:solidFill>
              <a:effectLst>
                <a:outerShdw blurRad="50800" dist="39000" dir="5460000" algn="tl">
                  <a:srgbClr val="000000">
                    <a:alpha val="38000"/>
                  </a:srgbClr>
                </a:outerShdw>
              </a:effectLst>
              <a:latin typeface="Arial" pitchFamily="34" charset="0"/>
              <a:cs typeface="Arial" pitchFamily="34" charset="0"/>
            </a:endParaRPr>
          </a:p>
          <a:p>
            <a:pPr algn="just">
              <a:defRPr/>
            </a:pPr>
            <a:r>
              <a:rPr lang="en-US" sz="2000" b="1" dirty="0" smtClean="0">
                <a:ln w="11430"/>
                <a:solidFill>
                  <a:srgbClr val="FF1A01"/>
                </a:solidFill>
                <a:effectLst>
                  <a:outerShdw blurRad="50800" dist="39000" dir="5460000" algn="tl">
                    <a:srgbClr val="000000">
                      <a:alpha val="38000"/>
                    </a:srgbClr>
                  </a:outerShdw>
                </a:effectLst>
              </a:rPr>
              <a:t>Qualification of the prototype telescope developed in 2009-2011 at GEOAZUR &amp; LSBB in collaboration with the consortium RD51/CERN, new and innovative tool to complement field exploration and monitoring</a:t>
            </a:r>
          </a:p>
          <a:p>
            <a:pPr algn="just">
              <a:defRPr/>
            </a:pPr>
            <a:endParaRPr lang="en-US" sz="2000" b="1" dirty="0" smtClean="0">
              <a:ln w="11430"/>
              <a:solidFill>
                <a:srgbClr val="FF1A01"/>
              </a:solidFill>
              <a:effectLst>
                <a:outerShdw blurRad="50800" dist="39000" dir="5460000" algn="tl">
                  <a:srgbClr val="000000">
                    <a:alpha val="38000"/>
                  </a:srgbClr>
                </a:outerShdw>
              </a:effectLst>
            </a:endParaRPr>
          </a:p>
          <a:p>
            <a:pPr>
              <a:defRPr/>
            </a:pPr>
            <a:endParaRPr lang="en-GB"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8435" name="Espace réservé du numéro de diapositive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CE725C59-6FA4-C747-8B5E-40E754114E6D}" type="slidenum">
              <a:rPr lang="fr-FR" sz="1400"/>
              <a:pPr/>
              <a:t>3</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914400" y="2636912"/>
            <a:ext cx="8229600" cy="1143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BACKUP-SLIDES</a:t>
            </a:r>
            <a:endParaRPr lang="en-GB"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8370" name="Espace réservé du numéro de diapositive 1"/>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D9BB64C8-3AB5-6047-A483-9580907EFC1D}" type="slidenum">
              <a:rPr lang="fr-FR" sz="1400"/>
              <a:pPr/>
              <a:t>30</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1447800" y="152400"/>
            <a:ext cx="7413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bg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defRPr/>
            </a:pPr>
            <a:r>
              <a:rPr lang="en-US" sz="1800" b="1">
                <a:solidFill>
                  <a:srgbClr val="049052"/>
                </a:solidFill>
              </a:rPr>
              <a:t>THE HISTORICAL AND RECENT EXPERIMENTS</a:t>
            </a:r>
            <a:endParaRPr lang="en-US" sz="2000" b="1">
              <a:solidFill>
                <a:srgbClr val="049052"/>
              </a:solidFill>
            </a:endParaRPr>
          </a:p>
        </p:txBody>
      </p:sp>
      <p:sp>
        <p:nvSpPr>
          <p:cNvPr id="10243" name="Text Box 3"/>
          <p:cNvSpPr txBox="1">
            <a:spLocks noChangeArrowheads="1"/>
          </p:cNvSpPr>
          <p:nvPr/>
        </p:nvSpPr>
        <p:spPr bwMode="auto">
          <a:xfrm>
            <a:off x="914400" y="457200"/>
            <a:ext cx="4800600" cy="304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8000">
            <a:spAutoFit/>
          </a:bodyPr>
          <a:lstStyle>
            <a:lvl1pPr marL="342900" indent="-342900">
              <a:defRPr sz="2400">
                <a:solidFill>
                  <a:schemeClr val="tx1"/>
                </a:solidFill>
                <a:latin typeface="Arial" charset="0"/>
                <a:ea typeface="ＭＳ Ｐゴシック" charset="0"/>
                <a:cs typeface="ＭＳ Ｐゴシック" charset="0"/>
              </a:defRPr>
            </a:lvl1pPr>
            <a:lvl2pPr marL="800100" indent="-342900">
              <a:defRPr sz="2400">
                <a:solidFill>
                  <a:schemeClr val="tx1"/>
                </a:solidFill>
                <a:latin typeface="Arial" charset="0"/>
                <a:ea typeface="ＭＳ Ｐゴシック" charset="0"/>
              </a:defRPr>
            </a:lvl2pPr>
            <a:lvl3pPr marL="1257300" indent="-342900">
              <a:defRPr sz="2400">
                <a:solidFill>
                  <a:schemeClr val="tx1"/>
                </a:solidFill>
                <a:latin typeface="Arial" charset="0"/>
                <a:ea typeface="ＭＳ Ｐゴシック" charset="0"/>
              </a:defRPr>
            </a:lvl3pPr>
            <a:lvl4pPr marL="1714500" indent="-342900">
              <a:defRPr sz="2400">
                <a:solidFill>
                  <a:schemeClr val="tx1"/>
                </a:solidFill>
                <a:latin typeface="Arial" charset="0"/>
                <a:ea typeface="ＭＳ Ｐゴシック" charset="0"/>
              </a:defRPr>
            </a:lvl4pPr>
            <a:lvl5pPr marL="2171700" indent="-342900">
              <a:defRPr sz="2400">
                <a:solidFill>
                  <a:schemeClr val="tx1"/>
                </a:solidFill>
                <a:latin typeface="Arial" charset="0"/>
                <a:ea typeface="ＭＳ Ｐゴシック" charset="0"/>
              </a:defRPr>
            </a:lvl5pPr>
            <a:lvl6pPr marL="2628900" indent="-342900" eaLnBrk="0" fontAlgn="base" hangingPunct="0">
              <a:spcBef>
                <a:spcPct val="0"/>
              </a:spcBef>
              <a:spcAft>
                <a:spcPct val="0"/>
              </a:spcAft>
              <a:defRPr sz="2400">
                <a:solidFill>
                  <a:schemeClr val="tx1"/>
                </a:solidFill>
                <a:latin typeface="Arial" charset="0"/>
                <a:ea typeface="ＭＳ Ｐゴシック" charset="0"/>
              </a:defRPr>
            </a:lvl6pPr>
            <a:lvl7pPr marL="3086100" indent="-342900" eaLnBrk="0" fontAlgn="base" hangingPunct="0">
              <a:spcBef>
                <a:spcPct val="0"/>
              </a:spcBef>
              <a:spcAft>
                <a:spcPct val="0"/>
              </a:spcAft>
              <a:defRPr sz="2400">
                <a:solidFill>
                  <a:schemeClr val="tx1"/>
                </a:solidFill>
                <a:latin typeface="Arial" charset="0"/>
                <a:ea typeface="ＭＳ Ｐゴシック" charset="0"/>
              </a:defRPr>
            </a:lvl7pPr>
            <a:lvl8pPr marL="3543300" indent="-342900" eaLnBrk="0" fontAlgn="base" hangingPunct="0">
              <a:spcBef>
                <a:spcPct val="0"/>
              </a:spcBef>
              <a:spcAft>
                <a:spcPct val="0"/>
              </a:spcAft>
              <a:defRPr sz="2400">
                <a:solidFill>
                  <a:schemeClr val="tx1"/>
                </a:solidFill>
                <a:latin typeface="Arial" charset="0"/>
                <a:ea typeface="ＭＳ Ｐゴシック" charset="0"/>
              </a:defRPr>
            </a:lvl8pPr>
            <a:lvl9pPr marL="4000500" indent="-3429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Arial" charset="0"/>
              <a:buNone/>
              <a:defRPr/>
            </a:pPr>
            <a:r>
              <a:rPr lang="en-US" sz="1800" b="1" smtClean="0">
                <a:solidFill>
                  <a:srgbClr val="049052"/>
                </a:solidFill>
              </a:rPr>
              <a:t>Muons flux measure</a:t>
            </a:r>
          </a:p>
          <a:p>
            <a:pPr eaLnBrk="1" hangingPunct="1">
              <a:buFont typeface="Arial" charset="0"/>
              <a:buChar char="•"/>
              <a:defRPr/>
            </a:pPr>
            <a:r>
              <a:rPr lang="en-US" sz="1400" b="1" smtClean="0">
                <a:solidFill>
                  <a:srgbClr val="049052"/>
                </a:solidFill>
              </a:rPr>
              <a:t>Pyramid</a:t>
            </a:r>
            <a:endParaRPr lang="en-US" sz="1400" smtClean="0"/>
          </a:p>
          <a:p>
            <a:pPr eaLnBrk="1" hangingPunct="1">
              <a:buFont typeface="Arial" charset="0"/>
              <a:buNone/>
              <a:defRPr/>
            </a:pPr>
            <a:r>
              <a:rPr lang="en-US" sz="1400" smtClean="0"/>
              <a:t>	Using cosmic rays in order to detect the presence of a secret chamber in the Pyramid of Chephren, experiment was install in the Belzoni chamber. Muons through a cavity lose less energy by interaction compared to crossing the limestone composing the pyramid.</a:t>
            </a:r>
          </a:p>
          <a:p>
            <a:pPr eaLnBrk="1" hangingPunct="1">
              <a:defRPr/>
            </a:pPr>
            <a:r>
              <a:rPr lang="en-US" sz="1400" smtClean="0"/>
              <a:t>	</a:t>
            </a:r>
            <a:r>
              <a:rPr lang="en-US" sz="1400" b="1" i="1" smtClean="0">
                <a:solidFill>
                  <a:srgbClr val="000099"/>
                </a:solidFill>
              </a:rPr>
              <a:t>Luis Alvarez et al. (1970)</a:t>
            </a:r>
          </a:p>
          <a:p>
            <a:pPr eaLnBrk="1" hangingPunct="1">
              <a:defRPr/>
            </a:pPr>
            <a:r>
              <a:rPr lang="en-US" sz="1600" i="1" smtClean="0">
                <a:solidFill>
                  <a:srgbClr val="FF0000"/>
                </a:solidFill>
              </a:rPr>
              <a:t>“the results of all this is that we found the pyramid to be quite solid, with no chambers comparable in size to those found above the plateau level, in the Great Pyramid.”</a:t>
            </a:r>
            <a:endParaRPr lang="en-US" sz="1600" i="1" smtClean="0">
              <a:solidFill>
                <a:srgbClr val="000099"/>
              </a:solidFill>
            </a:endParaRPr>
          </a:p>
        </p:txBody>
      </p:sp>
      <p:sp>
        <p:nvSpPr>
          <p:cNvPr id="10244" name="Rectangle 4"/>
          <p:cNvSpPr>
            <a:spLocks noChangeArrowheads="1"/>
          </p:cNvSpPr>
          <p:nvPr/>
        </p:nvSpPr>
        <p:spPr bwMode="auto">
          <a:xfrm>
            <a:off x="5757863" y="35306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endParaRPr lang="en-US" sz="1800"/>
          </a:p>
        </p:txBody>
      </p:sp>
      <p:pic>
        <p:nvPicPr>
          <p:cNvPr id="10245" name="Picture 5" descr="alvares_setupt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3429000"/>
            <a:ext cx="3276600" cy="300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59397" name="Picture 6" descr="Imag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3886200"/>
            <a:ext cx="3352800" cy="214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Picture 7" descr="Imag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3581400"/>
            <a:ext cx="1770063"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0248" name="Rectangle 8"/>
          <p:cNvSpPr>
            <a:spLocks noChangeArrowheads="1"/>
          </p:cNvSpPr>
          <p:nvPr/>
        </p:nvSpPr>
        <p:spPr bwMode="auto">
          <a:xfrm>
            <a:off x="1066800" y="4953000"/>
            <a:ext cx="1295400" cy="228600"/>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grpSp>
        <p:nvGrpSpPr>
          <p:cNvPr id="59400" name="Group 9"/>
          <p:cNvGrpSpPr>
            <a:grpSpLocks/>
          </p:cNvGrpSpPr>
          <p:nvPr/>
        </p:nvGrpSpPr>
        <p:grpSpPr bwMode="auto">
          <a:xfrm>
            <a:off x="5562600" y="533400"/>
            <a:ext cx="3581400" cy="3200400"/>
            <a:chOff x="1746" y="1117"/>
            <a:chExt cx="2565" cy="2280"/>
          </a:xfrm>
        </p:grpSpPr>
        <p:pic>
          <p:nvPicPr>
            <p:cNvPr id="59402" name="Picture 10" descr="Alvarez-pyramide-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1" y="1117"/>
              <a:ext cx="2520" cy="2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1" name="Text Box 11"/>
            <p:cNvSpPr txBox="1">
              <a:spLocks noChangeArrowheads="1"/>
            </p:cNvSpPr>
            <p:nvPr/>
          </p:nvSpPr>
          <p:spPr bwMode="auto">
            <a:xfrm>
              <a:off x="3469" y="1914"/>
              <a:ext cx="772"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defRPr/>
              </a:pPr>
              <a:r>
                <a:rPr lang="en-US" sz="800">
                  <a:solidFill>
                    <a:srgbClr val="000099"/>
                  </a:solidFill>
                </a:rPr>
                <a:t>Cheops</a:t>
              </a:r>
              <a:endParaRPr lang="en-US" sz="1200">
                <a:solidFill>
                  <a:srgbClr val="000099"/>
                </a:solidFill>
              </a:endParaRPr>
            </a:p>
          </p:txBody>
        </p:sp>
        <p:sp>
          <p:nvSpPr>
            <p:cNvPr id="10252" name="Text Box 12"/>
            <p:cNvSpPr txBox="1">
              <a:spLocks noChangeArrowheads="1"/>
            </p:cNvSpPr>
            <p:nvPr/>
          </p:nvSpPr>
          <p:spPr bwMode="auto">
            <a:xfrm>
              <a:off x="2834" y="1565"/>
              <a:ext cx="778"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defRPr/>
              </a:pPr>
              <a:r>
                <a:rPr lang="en-US" sz="800">
                  <a:solidFill>
                    <a:srgbClr val="000099"/>
                  </a:solidFill>
                </a:rPr>
                <a:t>Chephren</a:t>
              </a:r>
              <a:endParaRPr lang="en-US" sz="1200">
                <a:solidFill>
                  <a:srgbClr val="000099"/>
                </a:solidFill>
              </a:endParaRPr>
            </a:p>
          </p:txBody>
        </p:sp>
        <p:sp>
          <p:nvSpPr>
            <p:cNvPr id="10253" name="Text Box 13"/>
            <p:cNvSpPr txBox="1">
              <a:spLocks noChangeArrowheads="1"/>
            </p:cNvSpPr>
            <p:nvPr/>
          </p:nvSpPr>
          <p:spPr bwMode="auto">
            <a:xfrm>
              <a:off x="1746" y="2036"/>
              <a:ext cx="908"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defRPr/>
              </a:pPr>
              <a:r>
                <a:rPr lang="en-US" sz="800">
                  <a:solidFill>
                    <a:srgbClr val="000099"/>
                  </a:solidFill>
                </a:rPr>
                <a:t>Mykerinos</a:t>
              </a:r>
              <a:endParaRPr lang="en-US" sz="1200">
                <a:solidFill>
                  <a:srgbClr val="000099"/>
                </a:solidFill>
              </a:endParaRPr>
            </a:p>
          </p:txBody>
        </p:sp>
      </p:grpSp>
      <p:sp>
        <p:nvSpPr>
          <p:cNvPr id="59401" name="Espace réservé du numéro de diapositive 2"/>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7602FC6-BD5B-F343-9050-EAAAC1F7EFD3}" type="slidenum">
              <a:rPr lang="fr-FR" sz="1400"/>
              <a:pPr/>
              <a:t>31</a:t>
            </a:fld>
            <a:endParaRPr lang="fr-FR" sz="140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nodeType="afterEffect">
                                  <p:stCondLst>
                                    <p:cond delay="0"/>
                                  </p:stCondLst>
                                  <p:childTnLst>
                                    <p:set>
                                      <p:cBhvr>
                                        <p:cTn id="6" dur="1" fill="hold">
                                          <p:stCondLst>
                                            <p:cond delay="499"/>
                                          </p:stCondLst>
                                        </p:cTn>
                                        <p:tgtEl>
                                          <p:spTgt spid="10245"/>
                                        </p:tgtEl>
                                        <p:attrNameLst>
                                          <p:attrName>style.visibility</p:attrName>
                                        </p:attrNameLst>
                                      </p:cBhvr>
                                      <p:to>
                                        <p:strVal val="visible"/>
                                      </p:to>
                                    </p:set>
                                    <p:anim to="" calcmode="lin" valueType="num">
                                      <p:cBhvr>
                                        <p:cTn id="7" dur="1" fill="hold"/>
                                        <p:tgtEl>
                                          <p:spTgt spid="1024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941388" y="609600"/>
            <a:ext cx="8050212" cy="2078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defRPr/>
            </a:pPr>
            <a:r>
              <a:rPr lang="en-US" sz="1600" b="1">
                <a:solidFill>
                  <a:srgbClr val="000099"/>
                </a:solidFill>
              </a:rPr>
              <a:t>Build the network:</a:t>
            </a:r>
            <a:endParaRPr lang="en-US" sz="1800">
              <a:solidFill>
                <a:srgbClr val="000099"/>
              </a:solidFill>
            </a:endParaRPr>
          </a:p>
          <a:p>
            <a:pPr eaLnBrk="1" hangingPunct="1">
              <a:buFontTx/>
              <a:buChar char="•"/>
              <a:defRPr/>
            </a:pPr>
            <a:r>
              <a:rPr lang="en-US" sz="1800">
                <a:solidFill>
                  <a:srgbClr val="000099"/>
                </a:solidFill>
              </a:rPr>
              <a:t> </a:t>
            </a:r>
            <a:r>
              <a:rPr lang="en-US" sz="1600">
                <a:solidFill>
                  <a:srgbClr val="000099"/>
                </a:solidFill>
              </a:rPr>
              <a:t>Pixelization (strips X &amp; Y)</a:t>
            </a:r>
            <a:endParaRPr lang="en-US" sz="1600">
              <a:solidFill>
                <a:srgbClr val="049052"/>
              </a:solidFill>
            </a:endParaRPr>
          </a:p>
          <a:p>
            <a:pPr eaLnBrk="1" hangingPunct="1">
              <a:defRPr/>
            </a:pPr>
            <a:r>
              <a:rPr lang="en-US" sz="1600"/>
              <a:t>The angular resolution and the distance between planes require the pixel size.</a:t>
            </a:r>
          </a:p>
          <a:p>
            <a:pPr eaLnBrk="1" hangingPunct="1">
              <a:defRPr/>
            </a:pPr>
            <a:r>
              <a:rPr lang="en-US" sz="1600"/>
              <a:t>The number of pixels and the electronics require (real time processing, discrimination and signal acquisition) forcing the cost.</a:t>
            </a:r>
          </a:p>
          <a:p>
            <a:pPr eaLnBrk="1" hangingPunct="1">
              <a:defRPr/>
            </a:pPr>
            <a:r>
              <a:rPr lang="en-US" sz="1600"/>
              <a:t>The time measurement requires the surface of the telescope.</a:t>
            </a:r>
          </a:p>
          <a:p>
            <a:pPr eaLnBrk="1" hangingPunct="1">
              <a:defRPr/>
            </a:pPr>
            <a:r>
              <a:rPr lang="en-US" sz="1600"/>
              <a:t>The angular resolution, the aperture, the exposed surface can vary for each, we must design a versatile and flexible telescope</a:t>
            </a:r>
          </a:p>
        </p:txBody>
      </p:sp>
      <p:sp>
        <p:nvSpPr>
          <p:cNvPr id="26627" name="Text Box 3"/>
          <p:cNvSpPr txBox="1">
            <a:spLocks noChangeArrowheads="1"/>
          </p:cNvSpPr>
          <p:nvPr/>
        </p:nvSpPr>
        <p:spPr bwMode="auto">
          <a:xfrm>
            <a:off x="1066800" y="228600"/>
            <a:ext cx="7943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bg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1800" b="1">
                <a:solidFill>
                  <a:srgbClr val="049052"/>
                </a:solidFill>
              </a:rPr>
              <a:t>DESIGN OF TELESCOPES TO NETWORK BASED ON THE SIMULATION</a:t>
            </a:r>
          </a:p>
        </p:txBody>
      </p:sp>
      <p:pic>
        <p:nvPicPr>
          <p:cNvPr id="61443" name="Picture 4" descr="muons-fig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2743200"/>
            <a:ext cx="2335213" cy="367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4" name="Picture 5" descr="AngleSolide3D_pixel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2819400"/>
            <a:ext cx="5486400" cy="319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5" name="Espace réservé du numéro de diapositive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88ECAE4-BFF7-AE4E-933B-404F1BDD5BD0}" type="slidenum">
              <a:rPr lang="fr-FR" sz="1400"/>
              <a:pPr/>
              <a:t>32</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89" name="Picture 2" descr="MU-Numériser0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1750" y="3429000"/>
            <a:ext cx="4032250" cy="286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Rectangle 3"/>
          <p:cNvSpPr>
            <a:spLocks noChangeArrowheads="1"/>
          </p:cNvSpPr>
          <p:nvPr/>
        </p:nvSpPr>
        <p:spPr bwMode="auto">
          <a:xfrm>
            <a:off x="838200" y="685800"/>
            <a:ext cx="8305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defRPr/>
            </a:pPr>
            <a:r>
              <a:rPr lang="en-US" sz="1600" b="1">
                <a:solidFill>
                  <a:srgbClr val="049052"/>
                </a:solidFill>
              </a:rPr>
              <a:t>Count rate:</a:t>
            </a:r>
            <a:endParaRPr lang="en-US" sz="1600" b="1">
              <a:solidFill>
                <a:srgbClr val="000099"/>
              </a:solidFill>
            </a:endParaRPr>
          </a:p>
          <a:p>
            <a:pPr eaLnBrk="1" hangingPunct="1">
              <a:defRPr/>
            </a:pPr>
            <a:r>
              <a:rPr lang="en-US" sz="1400" b="1">
                <a:solidFill>
                  <a:srgbClr val="000099"/>
                </a:solidFill>
              </a:rPr>
              <a:t>Number of muons (m</a:t>
            </a:r>
            <a:r>
              <a:rPr lang="en-US" sz="1400" b="1" baseline="30000">
                <a:solidFill>
                  <a:srgbClr val="000099"/>
                </a:solidFill>
              </a:rPr>
              <a:t>-2</a:t>
            </a:r>
            <a:r>
              <a:rPr lang="en-US" sz="1400" b="1">
                <a:solidFill>
                  <a:srgbClr val="000099"/>
                </a:solidFill>
              </a:rPr>
              <a:t> day</a:t>
            </a:r>
            <a:r>
              <a:rPr lang="en-US" sz="1400" b="1" baseline="30000">
                <a:solidFill>
                  <a:srgbClr val="000099"/>
                </a:solidFill>
              </a:rPr>
              <a:t>-1</a:t>
            </a:r>
            <a:r>
              <a:rPr lang="en-US" sz="1400" b="1">
                <a:solidFill>
                  <a:srgbClr val="000099"/>
                </a:solidFill>
              </a:rPr>
              <a:t>sr</a:t>
            </a:r>
            <a:r>
              <a:rPr lang="en-US" sz="1400" b="1" baseline="30000">
                <a:solidFill>
                  <a:srgbClr val="000099"/>
                </a:solidFill>
              </a:rPr>
              <a:t>-1</a:t>
            </a:r>
            <a:r>
              <a:rPr lang="en-US" sz="1400" b="1">
                <a:solidFill>
                  <a:srgbClr val="000099"/>
                </a:solidFill>
              </a:rPr>
              <a:t>): depending on the thickness, density &amp; atomic compound of materials encountered</a:t>
            </a:r>
          </a:p>
        </p:txBody>
      </p:sp>
      <p:sp>
        <p:nvSpPr>
          <p:cNvPr id="18436" name="Text Box 4"/>
          <p:cNvSpPr txBox="1">
            <a:spLocks noChangeArrowheads="1"/>
          </p:cNvSpPr>
          <p:nvPr/>
        </p:nvSpPr>
        <p:spPr bwMode="auto">
          <a:xfrm>
            <a:off x="990600" y="152400"/>
            <a:ext cx="7981950" cy="404813"/>
          </a:xfrm>
          <a:prstGeom prst="rect">
            <a:avLst/>
          </a:prstGeom>
          <a:noFill/>
          <a:ln w="3810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1800" b="1">
                <a:solidFill>
                  <a:srgbClr val="049052"/>
                </a:solidFill>
              </a:rPr>
              <a:t>DESIGN OF TELESCOPES NETWORK TO BASED ON THE SIMULATION</a:t>
            </a:r>
          </a:p>
        </p:txBody>
      </p:sp>
      <p:sp>
        <p:nvSpPr>
          <p:cNvPr id="18437" name="Text Box 5"/>
          <p:cNvSpPr txBox="1">
            <a:spLocks noChangeArrowheads="1"/>
          </p:cNvSpPr>
          <p:nvPr/>
        </p:nvSpPr>
        <p:spPr bwMode="auto">
          <a:xfrm>
            <a:off x="1225550" y="6019800"/>
            <a:ext cx="32289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1400" i="1">
                <a:solidFill>
                  <a:srgbClr val="000099"/>
                </a:solidFill>
              </a:rPr>
              <a:t>arXiv:hep-ph/0604078 v2 25 Aug 2006</a:t>
            </a:r>
            <a:endParaRPr lang="en-US" sz="1800"/>
          </a:p>
        </p:txBody>
      </p:sp>
      <p:pic>
        <p:nvPicPr>
          <p:cNvPr id="63493" name="Picture 6" descr="PS-a-Densite¦üFoncFuxMesure¦ü"/>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1412875"/>
            <a:ext cx="1951038"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4" name="Picture 7" descr="PS-b-Densite¦üVar_NbMuonSurVa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64375" y="1422400"/>
            <a:ext cx="2079625" cy="200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Text Box 8"/>
          <p:cNvSpPr txBox="1">
            <a:spLocks noChangeArrowheads="1"/>
          </p:cNvSpPr>
          <p:nvPr/>
        </p:nvSpPr>
        <p:spPr bwMode="auto">
          <a:xfrm>
            <a:off x="6324600" y="3429000"/>
            <a:ext cx="22399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1600" i="1">
                <a:solidFill>
                  <a:srgbClr val="000099"/>
                </a:solidFill>
              </a:rPr>
              <a:t>Malmqvist et al. (1979)</a:t>
            </a:r>
            <a:endParaRPr lang="en-US" sz="1800" i="1">
              <a:solidFill>
                <a:srgbClr val="000099"/>
              </a:solidFill>
            </a:endParaRPr>
          </a:p>
        </p:txBody>
      </p:sp>
      <p:sp>
        <p:nvSpPr>
          <p:cNvPr id="18441" name="Text Box 9"/>
          <p:cNvSpPr txBox="1">
            <a:spLocks noChangeArrowheads="1"/>
          </p:cNvSpPr>
          <p:nvPr/>
        </p:nvSpPr>
        <p:spPr bwMode="auto">
          <a:xfrm>
            <a:off x="838200" y="5105400"/>
            <a:ext cx="4191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defRPr/>
            </a:pPr>
            <a:r>
              <a:rPr lang="en-US" sz="1000" b="1">
                <a:solidFill>
                  <a:srgbClr val="000099"/>
                </a:solidFill>
              </a:rPr>
              <a:t>Average vertical muons intensity Iv µ(h) versus vertical depth h beneath a flat surface in standard rock. </a:t>
            </a:r>
          </a:p>
        </p:txBody>
      </p:sp>
      <p:pic>
        <p:nvPicPr>
          <p:cNvPr id="63497" name="Picture 10" descr="MuonFluxEx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1828800"/>
            <a:ext cx="419100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8" name="Espace réservé du numéro de diapositive 4"/>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9AE282D-165D-AF4F-BCFB-D808F055E990}" type="slidenum">
              <a:rPr lang="fr-FR" sz="1400"/>
              <a:pPr/>
              <a:t>33</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914400" y="990600"/>
            <a:ext cx="4419600" cy="1833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defRPr/>
            </a:pPr>
            <a:r>
              <a:rPr lang="en-US" sz="1800" b="1">
                <a:solidFill>
                  <a:srgbClr val="049052"/>
                </a:solidFill>
              </a:rPr>
              <a:t>For each telescope:</a:t>
            </a:r>
            <a:endParaRPr lang="en-US" sz="1600"/>
          </a:p>
          <a:p>
            <a:pPr eaLnBrk="1" hangingPunct="1">
              <a:buFont typeface="Times" charset="0"/>
              <a:buChar char="•"/>
              <a:defRPr/>
            </a:pPr>
            <a:r>
              <a:rPr lang="en-US" sz="1600"/>
              <a:t>Exposure versus surface of the telescope</a:t>
            </a:r>
          </a:p>
          <a:p>
            <a:pPr eaLnBrk="1" hangingPunct="1">
              <a:defRPr/>
            </a:pPr>
            <a:r>
              <a:rPr lang="en-US" sz="1600"/>
              <a:t>The temporal resolution depends on the speed physical processes observed, which are varying density, and duration of resilience of the environment. The required area depends on the time scale processes and counting rate.</a:t>
            </a:r>
            <a:endParaRPr lang="en-US" sz="1800" i="1">
              <a:solidFill>
                <a:srgbClr val="000099"/>
              </a:solidFill>
            </a:endParaRPr>
          </a:p>
        </p:txBody>
      </p:sp>
      <p:sp>
        <p:nvSpPr>
          <p:cNvPr id="20483" name="Text Box 3"/>
          <p:cNvSpPr txBox="1">
            <a:spLocks noChangeArrowheads="1"/>
          </p:cNvSpPr>
          <p:nvPr/>
        </p:nvSpPr>
        <p:spPr bwMode="auto">
          <a:xfrm>
            <a:off x="990600" y="76200"/>
            <a:ext cx="7981950" cy="404813"/>
          </a:xfrm>
          <a:prstGeom prst="rect">
            <a:avLst/>
          </a:prstGeom>
          <a:noFill/>
          <a:ln w="3810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1800" b="1">
                <a:solidFill>
                  <a:srgbClr val="049052"/>
                </a:solidFill>
              </a:rPr>
              <a:t>DESIGN OF TELESCOPES TO NETWORK BASED ON THE SIMULATION</a:t>
            </a:r>
          </a:p>
        </p:txBody>
      </p:sp>
      <p:pic>
        <p:nvPicPr>
          <p:cNvPr id="65539" name="Picture 4" descr="TB-1-HIX alfa' = f(tds)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3005138"/>
            <a:ext cx="4495800" cy="271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0" name="Picture 5" descr="chiffres detection muons 4 degr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9713" y="1058863"/>
            <a:ext cx="3783012" cy="234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1" name="Picture 6" descr="chiffres detection muons 10 degr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22888" y="3394075"/>
            <a:ext cx="3768725" cy="232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7" name="Text Box 7"/>
          <p:cNvSpPr txBox="1">
            <a:spLocks noChangeArrowheads="1"/>
          </p:cNvSpPr>
          <p:nvPr/>
        </p:nvSpPr>
        <p:spPr bwMode="auto">
          <a:xfrm>
            <a:off x="914400" y="5791200"/>
            <a:ext cx="80010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defRPr/>
            </a:pPr>
            <a:r>
              <a:rPr lang="en-US" sz="1600" b="1">
                <a:solidFill>
                  <a:srgbClr val="000099"/>
                </a:solidFill>
              </a:rPr>
              <a:t>Residence time and exposure times depending on the depth and accuracy of measurement desired</a:t>
            </a:r>
            <a:endParaRPr lang="en-US" sz="1800"/>
          </a:p>
        </p:txBody>
      </p:sp>
      <p:sp>
        <p:nvSpPr>
          <p:cNvPr id="20488" name="Text Box 8"/>
          <p:cNvSpPr txBox="1">
            <a:spLocks noChangeArrowheads="1"/>
          </p:cNvSpPr>
          <p:nvPr/>
        </p:nvSpPr>
        <p:spPr bwMode="auto">
          <a:xfrm>
            <a:off x="3817938" y="4114800"/>
            <a:ext cx="15065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1600" i="1">
                <a:solidFill>
                  <a:srgbClr val="000099"/>
                </a:solidFill>
              </a:rPr>
              <a:t>Blondel (2008)</a:t>
            </a:r>
            <a:endParaRPr lang="en-US" sz="1800" i="1">
              <a:solidFill>
                <a:srgbClr val="000099"/>
              </a:solidFill>
            </a:endParaRPr>
          </a:p>
        </p:txBody>
      </p:sp>
      <p:sp>
        <p:nvSpPr>
          <p:cNvPr id="65544" name="Espace réservé du numéro de diapositive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68CCBCD-A8DF-E146-B64A-70D3C2A0D0C7}" type="slidenum">
              <a:rPr lang="fr-FR" sz="1400"/>
              <a:pPr/>
              <a:t>34</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Ellipse 125"/>
          <p:cNvSpPr/>
          <p:nvPr/>
        </p:nvSpPr>
        <p:spPr>
          <a:xfrm>
            <a:off x="3962400" y="4953000"/>
            <a:ext cx="2462213" cy="1036638"/>
          </a:xfrm>
          <a:prstGeom prst="ellipse">
            <a:avLst/>
          </a:prstGeom>
          <a:gradFill>
            <a:gsLst>
              <a:gs pos="0">
                <a:srgbClr val="5E9EFF"/>
              </a:gs>
              <a:gs pos="39999">
                <a:srgbClr val="85C2FF"/>
              </a:gs>
              <a:gs pos="70000">
                <a:srgbClr val="C4D6EB"/>
              </a:gs>
              <a:gs pos="100000">
                <a:srgbClr val="FFEBFA"/>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rgbClr val="FFFFFF"/>
              </a:solidFill>
              <a:latin typeface="Calibri" charset="0"/>
              <a:ea typeface="ＭＳ Ｐゴシック" charset="0"/>
              <a:cs typeface="ＭＳ Ｐゴシック" charset="0"/>
            </a:endParaRPr>
          </a:p>
        </p:txBody>
      </p:sp>
      <p:cxnSp>
        <p:nvCxnSpPr>
          <p:cNvPr id="67586" name="Connecteur en angle 75"/>
          <p:cNvCxnSpPr>
            <a:cxnSpLocks noChangeShapeType="1"/>
          </p:cNvCxnSpPr>
          <p:nvPr/>
        </p:nvCxnSpPr>
        <p:spPr bwMode="auto">
          <a:xfrm rot="16200000" flipH="1">
            <a:off x="3962400" y="4495800"/>
            <a:ext cx="2057400" cy="228600"/>
          </a:xfrm>
          <a:prstGeom prst="bentConnector3">
            <a:avLst>
              <a:gd name="adj1" fmla="val 50000"/>
            </a:avLst>
          </a:prstGeom>
          <a:noFill/>
          <a:ln w="9525">
            <a:solidFill>
              <a:srgbClr val="4A7EBB"/>
            </a:solidFill>
            <a:miter lim="800000"/>
            <a:headEnd/>
            <a:tailEnd type="arrow" w="med" len="med"/>
          </a:ln>
          <a:extLst>
            <a:ext uri="{909E8E84-426E-40dd-AFC4-6F175D3DCCD1}">
              <a14:hiddenFill xmlns:a14="http://schemas.microsoft.com/office/drawing/2010/main">
                <a:noFill/>
              </a14:hiddenFill>
            </a:ext>
          </a:extLst>
        </p:spPr>
      </p:cxnSp>
      <p:cxnSp>
        <p:nvCxnSpPr>
          <p:cNvPr id="78" name="Connecteur en angle 77"/>
          <p:cNvCxnSpPr/>
          <p:nvPr/>
        </p:nvCxnSpPr>
        <p:spPr>
          <a:xfrm rot="5400000">
            <a:off x="3201988" y="4189412"/>
            <a:ext cx="2438400" cy="3175"/>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7588" name="Connecteur en angle 76"/>
          <p:cNvCxnSpPr>
            <a:cxnSpLocks noChangeShapeType="1"/>
          </p:cNvCxnSpPr>
          <p:nvPr/>
        </p:nvCxnSpPr>
        <p:spPr bwMode="auto">
          <a:xfrm rot="16200000" flipH="1">
            <a:off x="4495800" y="4114800"/>
            <a:ext cx="1828800" cy="457200"/>
          </a:xfrm>
          <a:prstGeom prst="bentConnector3">
            <a:avLst>
              <a:gd name="adj1" fmla="val 50000"/>
            </a:avLst>
          </a:prstGeom>
          <a:noFill/>
          <a:ln w="9525">
            <a:solidFill>
              <a:srgbClr val="4A7EBB"/>
            </a:solidFill>
            <a:miter lim="800000"/>
            <a:headEnd/>
            <a:tailEnd type="arrow" w="med" len="med"/>
          </a:ln>
          <a:extLst>
            <a:ext uri="{909E8E84-426E-40dd-AFC4-6F175D3DCCD1}">
              <a14:hiddenFill xmlns:a14="http://schemas.microsoft.com/office/drawing/2010/main">
                <a:noFill/>
              </a14:hiddenFill>
            </a:ext>
          </a:extLst>
        </p:spPr>
      </p:cxnSp>
      <p:sp>
        <p:nvSpPr>
          <p:cNvPr id="119" name="Ellipse 118"/>
          <p:cNvSpPr/>
          <p:nvPr/>
        </p:nvSpPr>
        <p:spPr>
          <a:xfrm>
            <a:off x="6172200" y="3025775"/>
            <a:ext cx="2460625" cy="1682750"/>
          </a:xfrm>
          <a:prstGeom prst="ellipse">
            <a:avLst/>
          </a:prstGeom>
          <a:gradFill>
            <a:gsLst>
              <a:gs pos="0">
                <a:srgbClr val="5E9EFF"/>
              </a:gs>
              <a:gs pos="39999">
                <a:srgbClr val="85C2FF"/>
              </a:gs>
              <a:gs pos="70000">
                <a:srgbClr val="C4D6EB"/>
              </a:gs>
              <a:gs pos="100000">
                <a:srgbClr val="FFEBFA"/>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rgbClr val="FFFFFF"/>
              </a:solidFill>
              <a:latin typeface="Calibri" charset="0"/>
              <a:ea typeface="ＭＳ Ｐゴシック" charset="0"/>
              <a:cs typeface="ＭＳ Ｐゴシック" charset="0"/>
            </a:endParaRPr>
          </a:p>
        </p:txBody>
      </p:sp>
      <p:sp>
        <p:nvSpPr>
          <p:cNvPr id="80" name="Ellipse 79"/>
          <p:cNvSpPr/>
          <p:nvPr/>
        </p:nvSpPr>
        <p:spPr>
          <a:xfrm>
            <a:off x="990600" y="3162300"/>
            <a:ext cx="3173413" cy="2332038"/>
          </a:xfrm>
          <a:prstGeom prst="ellipse">
            <a:avLst/>
          </a:prstGeom>
          <a:gradFill>
            <a:gsLst>
              <a:gs pos="0">
                <a:srgbClr val="5E9EFF"/>
              </a:gs>
              <a:gs pos="39999">
                <a:srgbClr val="85C2FF"/>
              </a:gs>
              <a:gs pos="70000">
                <a:srgbClr val="C4D6EB"/>
              </a:gs>
              <a:gs pos="100000">
                <a:srgbClr val="FFEBFA"/>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rgbClr val="FFFFFF"/>
              </a:solidFill>
              <a:latin typeface="Calibri" charset="0"/>
              <a:ea typeface="ＭＳ Ｐゴシック" charset="0"/>
              <a:cs typeface="ＭＳ Ｐゴシック" charset="0"/>
            </a:endParaRPr>
          </a:p>
        </p:txBody>
      </p:sp>
      <p:sp>
        <p:nvSpPr>
          <p:cNvPr id="31" name="Ellipse 30"/>
          <p:cNvSpPr/>
          <p:nvPr/>
        </p:nvSpPr>
        <p:spPr>
          <a:xfrm>
            <a:off x="1055688" y="152400"/>
            <a:ext cx="7707312" cy="2849563"/>
          </a:xfrm>
          <a:prstGeom prst="ellipse">
            <a:avLst/>
          </a:prstGeom>
          <a:gradFill>
            <a:gsLst>
              <a:gs pos="0">
                <a:srgbClr val="5E9EFF"/>
              </a:gs>
              <a:gs pos="39999">
                <a:srgbClr val="85C2FF"/>
              </a:gs>
              <a:gs pos="70000">
                <a:srgbClr val="C4D6EB"/>
              </a:gs>
              <a:gs pos="100000">
                <a:srgbClr val="FFEBFA"/>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rgbClr val="FFFFFF"/>
              </a:solidFill>
              <a:latin typeface="Calibri" charset="0"/>
              <a:ea typeface="ＭＳ Ｐゴシック" charset="0"/>
              <a:cs typeface="ＭＳ Ｐゴシック" charset="0"/>
            </a:endParaRPr>
          </a:p>
        </p:txBody>
      </p:sp>
      <p:cxnSp>
        <p:nvCxnSpPr>
          <p:cNvPr id="67592" name="Connecteur en angle 3"/>
          <p:cNvCxnSpPr>
            <a:cxnSpLocks noChangeShapeType="1"/>
          </p:cNvCxnSpPr>
          <p:nvPr/>
        </p:nvCxnSpPr>
        <p:spPr bwMode="auto">
          <a:xfrm rot="16200000" flipV="1">
            <a:off x="3969544" y="1277144"/>
            <a:ext cx="1360487" cy="193675"/>
          </a:xfrm>
          <a:prstGeom prst="bentConnector3">
            <a:avLst>
              <a:gd name="adj1" fmla="val 50000"/>
            </a:avLst>
          </a:prstGeom>
          <a:noFill/>
          <a:ln w="9525">
            <a:solidFill>
              <a:srgbClr val="4A7EBB"/>
            </a:solidFill>
            <a:miter lim="800000"/>
            <a:headEnd/>
            <a:tailEnd type="arrow" w="med" len="med"/>
          </a:ln>
          <a:extLst>
            <a:ext uri="{909E8E84-426E-40dd-AFC4-6F175D3DCCD1}">
              <a14:hiddenFill xmlns:a14="http://schemas.microsoft.com/office/drawing/2010/main">
                <a:noFill/>
              </a14:hiddenFill>
            </a:ext>
          </a:extLst>
        </p:spPr>
      </p:cxnSp>
      <p:cxnSp>
        <p:nvCxnSpPr>
          <p:cNvPr id="67593" name="Connecteur en angle 5"/>
          <p:cNvCxnSpPr>
            <a:cxnSpLocks noChangeShapeType="1"/>
          </p:cNvCxnSpPr>
          <p:nvPr/>
        </p:nvCxnSpPr>
        <p:spPr bwMode="auto">
          <a:xfrm flipV="1">
            <a:off x="5459413" y="1341438"/>
            <a:ext cx="842962" cy="814387"/>
          </a:xfrm>
          <a:prstGeom prst="bentConnector3">
            <a:avLst>
              <a:gd name="adj1" fmla="val 50000"/>
            </a:avLst>
          </a:prstGeom>
          <a:noFill/>
          <a:ln w="9525">
            <a:solidFill>
              <a:srgbClr val="4A7EBB"/>
            </a:solidFill>
            <a:miter lim="800000"/>
            <a:headEnd/>
            <a:tailEnd type="arrow" w="med" len="med"/>
          </a:ln>
          <a:extLst>
            <a:ext uri="{909E8E84-426E-40dd-AFC4-6F175D3DCCD1}">
              <a14:hiddenFill xmlns:a14="http://schemas.microsoft.com/office/drawing/2010/main">
                <a:noFill/>
              </a14:hiddenFill>
            </a:ext>
          </a:extLst>
        </p:spPr>
      </p:cxnSp>
      <p:cxnSp>
        <p:nvCxnSpPr>
          <p:cNvPr id="7" name="Connecteur en angle 6"/>
          <p:cNvCxnSpPr/>
          <p:nvPr/>
        </p:nvCxnSpPr>
        <p:spPr>
          <a:xfrm rot="10800000">
            <a:off x="3040063" y="939800"/>
            <a:ext cx="1319212" cy="1177925"/>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Connecteur en angle 8"/>
          <p:cNvCxnSpPr/>
          <p:nvPr/>
        </p:nvCxnSpPr>
        <p:spPr>
          <a:xfrm rot="10800000">
            <a:off x="2673350" y="1674813"/>
            <a:ext cx="1425575" cy="573087"/>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67596" name="ZoneTexte 11"/>
          <p:cNvSpPr txBox="1">
            <a:spLocks noChangeArrowheads="1"/>
          </p:cNvSpPr>
          <p:nvPr/>
        </p:nvSpPr>
        <p:spPr bwMode="auto">
          <a:xfrm>
            <a:off x="1184275" y="1535113"/>
            <a:ext cx="16811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U. Paul Cézanne</a:t>
            </a:r>
          </a:p>
        </p:txBody>
      </p:sp>
      <p:sp>
        <p:nvSpPr>
          <p:cNvPr id="67597" name="ZoneTexte 12"/>
          <p:cNvSpPr txBox="1">
            <a:spLocks noChangeArrowheads="1"/>
          </p:cNvSpPr>
          <p:nvPr/>
        </p:nvSpPr>
        <p:spPr bwMode="auto">
          <a:xfrm>
            <a:off x="1876425" y="757238"/>
            <a:ext cx="13065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U. Provence</a:t>
            </a:r>
          </a:p>
        </p:txBody>
      </p:sp>
      <p:sp>
        <p:nvSpPr>
          <p:cNvPr id="67598" name="ZoneTexte 16"/>
          <p:cNvSpPr txBox="1">
            <a:spLocks noChangeArrowheads="1"/>
          </p:cNvSpPr>
          <p:nvPr/>
        </p:nvSpPr>
        <p:spPr bwMode="auto">
          <a:xfrm>
            <a:off x="3646488" y="369888"/>
            <a:ext cx="24145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U. Nice Sophia-Antipolis</a:t>
            </a:r>
          </a:p>
        </p:txBody>
      </p:sp>
      <p:sp>
        <p:nvSpPr>
          <p:cNvPr id="67599" name="ZoneTexte 19"/>
          <p:cNvSpPr txBox="1">
            <a:spLocks noChangeArrowheads="1"/>
          </p:cNvSpPr>
          <p:nvPr/>
        </p:nvSpPr>
        <p:spPr bwMode="auto">
          <a:xfrm>
            <a:off x="5856288" y="573088"/>
            <a:ext cx="19907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U. d</a:t>
            </a:r>
            <a:r>
              <a:rPr lang="ja-JP" altLang="fr-FR" sz="1800"/>
              <a:t>’</a:t>
            </a:r>
            <a:r>
              <a:rPr lang="fr-FR" altLang="ja-JP" sz="1800">
                <a:latin typeface="Calibri" charset="0"/>
              </a:rPr>
              <a:t>Avignon et des</a:t>
            </a:r>
          </a:p>
          <a:p>
            <a:r>
              <a:rPr lang="fr-FR" sz="1800">
                <a:latin typeface="Calibri" charset="0"/>
              </a:rPr>
              <a:t>Pays de Vaucluse</a:t>
            </a:r>
          </a:p>
        </p:txBody>
      </p:sp>
      <p:cxnSp>
        <p:nvCxnSpPr>
          <p:cNvPr id="67600" name="Connecteur en angle 20"/>
          <p:cNvCxnSpPr>
            <a:cxnSpLocks noChangeShapeType="1"/>
          </p:cNvCxnSpPr>
          <p:nvPr/>
        </p:nvCxnSpPr>
        <p:spPr bwMode="auto">
          <a:xfrm flipV="1">
            <a:off x="5916613" y="1674813"/>
            <a:ext cx="1041400" cy="568325"/>
          </a:xfrm>
          <a:prstGeom prst="bentConnector3">
            <a:avLst>
              <a:gd name="adj1" fmla="val 37889"/>
            </a:avLst>
          </a:prstGeom>
          <a:noFill/>
          <a:ln w="9525">
            <a:solidFill>
              <a:srgbClr val="4A7EBB"/>
            </a:solidFill>
            <a:miter lim="800000"/>
            <a:headEnd/>
            <a:tailEnd type="arrow" w="med" len="med"/>
          </a:ln>
          <a:extLst>
            <a:ext uri="{909E8E84-426E-40dd-AFC4-6F175D3DCCD1}">
              <a14:hiddenFill xmlns:a14="http://schemas.microsoft.com/office/drawing/2010/main">
                <a:noFill/>
              </a14:hiddenFill>
            </a:ext>
          </a:extLst>
        </p:spPr>
      </p:cxnSp>
      <p:sp>
        <p:nvSpPr>
          <p:cNvPr id="67601" name="ZoneTexte 22"/>
          <p:cNvSpPr txBox="1">
            <a:spLocks noChangeArrowheads="1"/>
          </p:cNvSpPr>
          <p:nvPr/>
        </p:nvSpPr>
        <p:spPr bwMode="auto">
          <a:xfrm>
            <a:off x="7019925" y="1430338"/>
            <a:ext cx="16795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Observatoire de</a:t>
            </a:r>
          </a:p>
          <a:p>
            <a:r>
              <a:rPr lang="fr-FR" sz="1800">
                <a:latin typeface="Calibri" charset="0"/>
              </a:rPr>
              <a:t>La Côte d</a:t>
            </a:r>
            <a:r>
              <a:rPr lang="ja-JP" altLang="fr-FR" sz="1800"/>
              <a:t>’</a:t>
            </a:r>
            <a:r>
              <a:rPr lang="fr-FR" altLang="ja-JP" sz="1800">
                <a:latin typeface="Calibri" charset="0"/>
              </a:rPr>
              <a:t>Azur</a:t>
            </a:r>
            <a:endParaRPr lang="fr-FR" sz="1800">
              <a:latin typeface="Calibri" charset="0"/>
            </a:endParaRPr>
          </a:p>
        </p:txBody>
      </p:sp>
      <p:cxnSp>
        <p:nvCxnSpPr>
          <p:cNvPr id="67602" name="Connecteur en angle 31"/>
          <p:cNvCxnSpPr>
            <a:cxnSpLocks noChangeShapeType="1"/>
          </p:cNvCxnSpPr>
          <p:nvPr/>
        </p:nvCxnSpPr>
        <p:spPr bwMode="auto">
          <a:xfrm rot="10800000" flipV="1">
            <a:off x="3048000" y="3357563"/>
            <a:ext cx="842963" cy="711200"/>
          </a:xfrm>
          <a:prstGeom prst="bentConnector3">
            <a:avLst>
              <a:gd name="adj1" fmla="val 50000"/>
            </a:avLst>
          </a:prstGeom>
          <a:noFill/>
          <a:ln w="9525">
            <a:solidFill>
              <a:srgbClr val="4A7EBB"/>
            </a:solidFill>
            <a:miter lim="800000"/>
            <a:headEnd/>
            <a:tailEnd type="arrow" w="med" len="med"/>
          </a:ln>
          <a:extLst>
            <a:ext uri="{909E8E84-426E-40dd-AFC4-6F175D3DCCD1}">
              <a14:hiddenFill xmlns:a14="http://schemas.microsoft.com/office/drawing/2010/main">
                <a:noFill/>
              </a14:hiddenFill>
            </a:ext>
          </a:extLst>
        </p:spPr>
      </p:cxnSp>
      <p:cxnSp>
        <p:nvCxnSpPr>
          <p:cNvPr id="67603" name="Connecteur en angle 32"/>
          <p:cNvCxnSpPr>
            <a:cxnSpLocks noChangeShapeType="1"/>
          </p:cNvCxnSpPr>
          <p:nvPr/>
        </p:nvCxnSpPr>
        <p:spPr bwMode="auto">
          <a:xfrm rot="5400000" flipH="1" flipV="1">
            <a:off x="4890294" y="1327944"/>
            <a:ext cx="1333500" cy="452438"/>
          </a:xfrm>
          <a:prstGeom prst="bentConnector2">
            <a:avLst/>
          </a:prstGeom>
          <a:noFill/>
          <a:ln w="9525">
            <a:solidFill>
              <a:srgbClr val="4A7EBB"/>
            </a:solidFill>
            <a:miter lim="800000"/>
            <a:headEnd/>
            <a:tailEnd type="arrow" w="med" len="med"/>
          </a:ln>
          <a:extLst>
            <a:ext uri="{909E8E84-426E-40dd-AFC4-6F175D3DCCD1}">
              <a14:hiddenFill xmlns:a14="http://schemas.microsoft.com/office/drawing/2010/main">
                <a:noFill/>
              </a14:hiddenFill>
            </a:ext>
          </a:extLst>
        </p:spPr>
      </p:cxnSp>
      <p:cxnSp>
        <p:nvCxnSpPr>
          <p:cNvPr id="34" name="Connecteur en angle 33"/>
          <p:cNvCxnSpPr>
            <a:endCxn id="67609" idx="1"/>
          </p:cNvCxnSpPr>
          <p:nvPr/>
        </p:nvCxnSpPr>
        <p:spPr>
          <a:xfrm>
            <a:off x="5541963" y="3571875"/>
            <a:ext cx="1408112" cy="868363"/>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Connecteur en angle 34"/>
          <p:cNvCxnSpPr>
            <a:endCxn id="67608" idx="1"/>
          </p:cNvCxnSpPr>
          <p:nvPr/>
        </p:nvCxnSpPr>
        <p:spPr>
          <a:xfrm>
            <a:off x="5978525" y="3181350"/>
            <a:ext cx="1165225" cy="804863"/>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Connecteur en angle 35"/>
          <p:cNvCxnSpPr>
            <a:endCxn id="67607" idx="1"/>
          </p:cNvCxnSpPr>
          <p:nvPr/>
        </p:nvCxnSpPr>
        <p:spPr>
          <a:xfrm>
            <a:off x="6172200" y="2989263"/>
            <a:ext cx="1101725" cy="544512"/>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67607" name="ZoneTexte 43"/>
          <p:cNvSpPr txBox="1">
            <a:spLocks noChangeArrowheads="1"/>
          </p:cNvSpPr>
          <p:nvPr/>
        </p:nvSpPr>
        <p:spPr bwMode="auto">
          <a:xfrm>
            <a:off x="7273925" y="3349625"/>
            <a:ext cx="850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ONERA</a:t>
            </a:r>
          </a:p>
        </p:txBody>
      </p:sp>
      <p:sp>
        <p:nvSpPr>
          <p:cNvPr id="67608" name="ZoneTexte 44"/>
          <p:cNvSpPr txBox="1">
            <a:spLocks noChangeArrowheads="1"/>
          </p:cNvSpPr>
          <p:nvPr/>
        </p:nvSpPr>
        <p:spPr bwMode="auto">
          <a:xfrm>
            <a:off x="7143750" y="3802063"/>
            <a:ext cx="6191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IRSN</a:t>
            </a:r>
          </a:p>
        </p:txBody>
      </p:sp>
      <p:sp>
        <p:nvSpPr>
          <p:cNvPr id="67609" name="ZoneTexte 45"/>
          <p:cNvSpPr txBox="1">
            <a:spLocks noChangeArrowheads="1"/>
          </p:cNvSpPr>
          <p:nvPr/>
        </p:nvSpPr>
        <p:spPr bwMode="auto">
          <a:xfrm>
            <a:off x="6950075" y="4256088"/>
            <a:ext cx="11271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CEA/DASE</a:t>
            </a:r>
          </a:p>
        </p:txBody>
      </p:sp>
      <p:sp>
        <p:nvSpPr>
          <p:cNvPr id="67610" name="ZoneTexte 47"/>
          <p:cNvSpPr txBox="1">
            <a:spLocks noChangeArrowheads="1"/>
          </p:cNvSpPr>
          <p:nvPr/>
        </p:nvSpPr>
        <p:spPr bwMode="auto">
          <a:xfrm>
            <a:off x="6343650" y="1163638"/>
            <a:ext cx="2546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CNRS/INSU – DR20, DR12</a:t>
            </a:r>
          </a:p>
        </p:txBody>
      </p:sp>
      <p:cxnSp>
        <p:nvCxnSpPr>
          <p:cNvPr id="67611" name="Connecteur en angle 48"/>
          <p:cNvCxnSpPr>
            <a:cxnSpLocks noChangeShapeType="1"/>
          </p:cNvCxnSpPr>
          <p:nvPr/>
        </p:nvCxnSpPr>
        <p:spPr bwMode="auto">
          <a:xfrm rot="10800000" flipV="1">
            <a:off x="3063875" y="3421063"/>
            <a:ext cx="1035050" cy="971550"/>
          </a:xfrm>
          <a:prstGeom prst="bentConnector3">
            <a:avLst>
              <a:gd name="adj1" fmla="val 50000"/>
            </a:avLst>
          </a:prstGeom>
          <a:noFill/>
          <a:ln w="9525">
            <a:solidFill>
              <a:srgbClr val="4A7EBB"/>
            </a:solidFill>
            <a:miter lim="800000"/>
            <a:headEnd/>
            <a:tailEnd type="arrow" w="med" len="med"/>
          </a:ln>
          <a:extLst>
            <a:ext uri="{909E8E84-426E-40dd-AFC4-6F175D3DCCD1}">
              <a14:hiddenFill xmlns:a14="http://schemas.microsoft.com/office/drawing/2010/main">
                <a:noFill/>
              </a14:hiddenFill>
            </a:ext>
          </a:extLst>
        </p:spPr>
      </p:cxnSp>
      <p:cxnSp>
        <p:nvCxnSpPr>
          <p:cNvPr id="67612" name="Connecteur en angle 49"/>
          <p:cNvCxnSpPr>
            <a:cxnSpLocks noChangeShapeType="1"/>
          </p:cNvCxnSpPr>
          <p:nvPr/>
        </p:nvCxnSpPr>
        <p:spPr bwMode="auto">
          <a:xfrm rot="10800000" flipV="1">
            <a:off x="3063875" y="3486150"/>
            <a:ext cx="1423988" cy="1230313"/>
          </a:xfrm>
          <a:prstGeom prst="bentConnector3">
            <a:avLst>
              <a:gd name="adj1" fmla="val 50000"/>
            </a:avLst>
          </a:prstGeom>
          <a:noFill/>
          <a:ln w="9525">
            <a:solidFill>
              <a:srgbClr val="4A7EBB"/>
            </a:solidFill>
            <a:miter lim="800000"/>
            <a:headEnd/>
            <a:tailEnd type="arrow" w="med" len="med"/>
          </a:ln>
          <a:extLst>
            <a:ext uri="{909E8E84-426E-40dd-AFC4-6F175D3DCCD1}">
              <a14:hiddenFill xmlns:a14="http://schemas.microsoft.com/office/drawing/2010/main">
                <a:noFill/>
              </a14:hiddenFill>
            </a:ext>
          </a:extLst>
        </p:spPr>
      </p:cxnSp>
      <p:cxnSp>
        <p:nvCxnSpPr>
          <p:cNvPr id="67613" name="Connecteur en angle 50"/>
          <p:cNvCxnSpPr>
            <a:cxnSpLocks noChangeShapeType="1"/>
          </p:cNvCxnSpPr>
          <p:nvPr/>
        </p:nvCxnSpPr>
        <p:spPr bwMode="auto">
          <a:xfrm rot="10800000" flipV="1">
            <a:off x="3063875" y="3551238"/>
            <a:ext cx="1747838" cy="1489075"/>
          </a:xfrm>
          <a:prstGeom prst="bentConnector3">
            <a:avLst>
              <a:gd name="adj1" fmla="val 50000"/>
            </a:avLst>
          </a:prstGeom>
          <a:noFill/>
          <a:ln w="9525">
            <a:solidFill>
              <a:srgbClr val="4A7EBB"/>
            </a:solidFill>
            <a:miter lim="800000"/>
            <a:headEnd/>
            <a:tailEnd type="arrow" w="med" len="med"/>
          </a:ln>
          <a:extLst>
            <a:ext uri="{909E8E84-426E-40dd-AFC4-6F175D3DCCD1}">
              <a14:hiddenFill xmlns:a14="http://schemas.microsoft.com/office/drawing/2010/main">
                <a:noFill/>
              </a14:hiddenFill>
            </a:ext>
          </a:extLst>
        </p:spPr>
      </p:cxnSp>
      <p:sp>
        <p:nvSpPr>
          <p:cNvPr id="67614" name="ZoneTexte 69"/>
          <p:cNvSpPr txBox="1">
            <a:spLocks noChangeArrowheads="1"/>
          </p:cNvSpPr>
          <p:nvPr/>
        </p:nvSpPr>
        <p:spPr bwMode="auto">
          <a:xfrm>
            <a:off x="1120775" y="3875088"/>
            <a:ext cx="20081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LBNL/ESD, Berkeley</a:t>
            </a:r>
          </a:p>
        </p:txBody>
      </p:sp>
      <p:sp>
        <p:nvSpPr>
          <p:cNvPr id="67615" name="ZoneTexte 70"/>
          <p:cNvSpPr txBox="1">
            <a:spLocks noChangeArrowheads="1"/>
          </p:cNvSpPr>
          <p:nvPr/>
        </p:nvSpPr>
        <p:spPr bwMode="auto">
          <a:xfrm>
            <a:off x="1454150" y="4198938"/>
            <a:ext cx="16795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UBC, Vancouver</a:t>
            </a:r>
          </a:p>
        </p:txBody>
      </p:sp>
      <p:sp>
        <p:nvSpPr>
          <p:cNvPr id="67616" name="ZoneTexte 71"/>
          <p:cNvSpPr txBox="1">
            <a:spLocks noChangeArrowheads="1"/>
          </p:cNvSpPr>
          <p:nvPr/>
        </p:nvSpPr>
        <p:spPr bwMode="auto">
          <a:xfrm>
            <a:off x="1608138" y="4522788"/>
            <a:ext cx="15001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CFN, Lisbonne</a:t>
            </a:r>
          </a:p>
        </p:txBody>
      </p:sp>
      <p:sp>
        <p:nvSpPr>
          <p:cNvPr id="67617" name="ZoneTexte 72"/>
          <p:cNvSpPr txBox="1">
            <a:spLocks noChangeArrowheads="1"/>
          </p:cNvSpPr>
          <p:nvPr/>
        </p:nvSpPr>
        <p:spPr bwMode="auto">
          <a:xfrm>
            <a:off x="2306638" y="4846638"/>
            <a:ext cx="8239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Oxford</a:t>
            </a:r>
          </a:p>
        </p:txBody>
      </p:sp>
      <p:sp>
        <p:nvSpPr>
          <p:cNvPr id="67618" name="ZoneTexte 110"/>
          <p:cNvSpPr txBox="1">
            <a:spLocks noChangeArrowheads="1"/>
          </p:cNvSpPr>
          <p:nvPr/>
        </p:nvSpPr>
        <p:spPr bwMode="auto">
          <a:xfrm>
            <a:off x="4114800" y="5334000"/>
            <a:ext cx="677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CCPA</a:t>
            </a:r>
          </a:p>
        </p:txBody>
      </p:sp>
      <p:sp>
        <p:nvSpPr>
          <p:cNvPr id="67619" name="ZoneTexte 111"/>
          <p:cNvSpPr txBox="1">
            <a:spLocks noChangeArrowheads="1"/>
          </p:cNvSpPr>
          <p:nvPr/>
        </p:nvSpPr>
        <p:spPr bwMode="auto">
          <a:xfrm>
            <a:off x="4800600" y="5638800"/>
            <a:ext cx="6826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CG84</a:t>
            </a:r>
          </a:p>
        </p:txBody>
      </p:sp>
      <p:sp>
        <p:nvSpPr>
          <p:cNvPr id="67620" name="ZoneTexte 112"/>
          <p:cNvSpPr txBox="1">
            <a:spLocks noChangeArrowheads="1"/>
          </p:cNvSpPr>
          <p:nvPr/>
        </p:nvSpPr>
        <p:spPr bwMode="auto">
          <a:xfrm>
            <a:off x="5410200" y="5257800"/>
            <a:ext cx="6889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PACA</a:t>
            </a:r>
          </a:p>
        </p:txBody>
      </p:sp>
      <p:sp>
        <p:nvSpPr>
          <p:cNvPr id="67621" name="ZoneTexte 46"/>
          <p:cNvSpPr txBox="1">
            <a:spLocks noChangeArrowheads="1"/>
          </p:cNvSpPr>
          <p:nvPr/>
        </p:nvSpPr>
        <p:spPr bwMode="auto">
          <a:xfrm>
            <a:off x="1265238" y="1123950"/>
            <a:ext cx="1866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(U. Méditerranée)</a:t>
            </a:r>
          </a:p>
        </p:txBody>
      </p:sp>
      <p:cxnSp>
        <p:nvCxnSpPr>
          <p:cNvPr id="52" name="Connecteur en angle 51"/>
          <p:cNvCxnSpPr/>
          <p:nvPr/>
        </p:nvCxnSpPr>
        <p:spPr>
          <a:xfrm rot="10800000">
            <a:off x="2857500" y="1308100"/>
            <a:ext cx="1630363" cy="939800"/>
          </a:xfrm>
          <a:prstGeom prst="bentConnector3">
            <a:avLst>
              <a:gd name="adj1" fmla="val 56439"/>
            </a:avLst>
          </a:prstGeom>
          <a:ln>
            <a:tailEnd type="arrow"/>
          </a:ln>
        </p:spPr>
        <p:style>
          <a:lnRef idx="1">
            <a:schemeClr val="accent1"/>
          </a:lnRef>
          <a:fillRef idx="0">
            <a:schemeClr val="accent1"/>
          </a:fillRef>
          <a:effectRef idx="0">
            <a:schemeClr val="accent1"/>
          </a:effectRef>
          <a:fontRef idx="minor">
            <a:schemeClr val="tx1"/>
          </a:fontRef>
        </p:style>
      </p:cxnSp>
      <p:sp>
        <p:nvSpPr>
          <p:cNvPr id="67623" name="ZoneTexte 57"/>
          <p:cNvSpPr txBox="1">
            <a:spLocks noChangeArrowheads="1"/>
          </p:cNvSpPr>
          <p:nvPr/>
        </p:nvSpPr>
        <p:spPr bwMode="auto">
          <a:xfrm>
            <a:off x="1571625" y="2043113"/>
            <a:ext cx="19923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(U. Sud Toulon Var)</a:t>
            </a:r>
          </a:p>
        </p:txBody>
      </p:sp>
      <p:cxnSp>
        <p:nvCxnSpPr>
          <p:cNvPr id="59" name="Connecteur en angle 58"/>
          <p:cNvCxnSpPr>
            <a:endCxn id="67623" idx="2"/>
          </p:cNvCxnSpPr>
          <p:nvPr/>
        </p:nvCxnSpPr>
        <p:spPr>
          <a:xfrm rot="10800000">
            <a:off x="2568575" y="2409825"/>
            <a:ext cx="1670050" cy="1143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67625" name="ZoneTexte 54"/>
          <p:cNvSpPr txBox="1">
            <a:spLocks noChangeArrowheads="1"/>
          </p:cNvSpPr>
          <p:nvPr/>
        </p:nvSpPr>
        <p:spPr bwMode="auto">
          <a:xfrm>
            <a:off x="7019925" y="2043113"/>
            <a:ext cx="10445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FR" sz="1800">
                <a:latin typeface="Calibri" charset="0"/>
              </a:rPr>
              <a:t>U. Savoie</a:t>
            </a:r>
          </a:p>
        </p:txBody>
      </p:sp>
      <p:sp>
        <p:nvSpPr>
          <p:cNvPr id="2" name="Ellipse 1"/>
          <p:cNvSpPr/>
          <p:nvPr/>
        </p:nvSpPr>
        <p:spPr>
          <a:xfrm>
            <a:off x="3429000" y="1981200"/>
            <a:ext cx="3135313" cy="1935163"/>
          </a:xfrm>
          <a:prstGeom prst="ellipse">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3200" b="1">
              <a:solidFill>
                <a:srgbClr val="FFFFFF"/>
              </a:solidFill>
              <a:latin typeface="Calibri" charset="0"/>
              <a:ea typeface="ＭＳ Ｐゴシック" charset="0"/>
              <a:cs typeface="ＭＳ Ｐゴシック" charset="0"/>
            </a:endParaRPr>
          </a:p>
        </p:txBody>
      </p:sp>
      <p:cxnSp>
        <p:nvCxnSpPr>
          <p:cNvPr id="67627" name="Connecteur en angle 55"/>
          <p:cNvCxnSpPr>
            <a:cxnSpLocks noChangeShapeType="1"/>
          </p:cNvCxnSpPr>
          <p:nvPr/>
        </p:nvCxnSpPr>
        <p:spPr bwMode="auto">
          <a:xfrm flipV="1">
            <a:off x="6046788" y="2225675"/>
            <a:ext cx="911225" cy="146050"/>
          </a:xfrm>
          <a:prstGeom prst="bentConnector3">
            <a:avLst>
              <a:gd name="adj1" fmla="val 50000"/>
            </a:avLst>
          </a:prstGeom>
          <a:noFill/>
          <a:ln w="9525">
            <a:solidFill>
              <a:srgbClr val="4A7EBB"/>
            </a:solidFill>
            <a:miter lim="800000"/>
            <a:headEnd/>
            <a:tailEnd type="arrow" w="med" len="med"/>
          </a:ln>
          <a:extLst>
            <a:ext uri="{909E8E84-426E-40dd-AFC4-6F175D3DCCD1}">
              <a14:hiddenFill xmlns:a14="http://schemas.microsoft.com/office/drawing/2010/main">
                <a:noFill/>
              </a14:hiddenFill>
            </a:ext>
          </a:extLst>
        </p:spPr>
      </p:cxnSp>
      <p:pic>
        <p:nvPicPr>
          <p:cNvPr id="67628" name="Ellipse 134"/>
          <p:cNvPicPr>
            <a:picLocks noChangeArrowheads="1"/>
          </p:cNvPicPr>
          <p:nvPr/>
        </p:nvPicPr>
        <p:blipFill>
          <a:blip r:embed="rId4">
            <a:alphaModFix amt="44000"/>
            <a:extLst>
              <a:ext uri="{28A0092B-C50C-407E-A947-70E740481C1C}">
                <a14:useLocalDpi xmlns:a14="http://schemas.microsoft.com/office/drawing/2010/main" val="0"/>
              </a:ext>
            </a:extLst>
          </a:blip>
          <a:srcRect/>
          <a:stretch>
            <a:fillRect/>
          </a:stretch>
        </p:blipFill>
        <p:spPr bwMode="auto">
          <a:xfrm>
            <a:off x="3429000" y="1981200"/>
            <a:ext cx="3173413" cy="1943100"/>
          </a:xfrm>
          <a:prstGeom prst="rect">
            <a:avLst/>
          </a:prstGeom>
          <a:noFill/>
          <a:ln>
            <a:noFill/>
          </a:ln>
          <a:extLst>
            <a:ext uri="{909E8E84-426E-40dd-AFC4-6F175D3DCCD1}">
              <a14:hiddenFill xmlns:a14="http://schemas.microsoft.com/office/drawing/2010/main">
                <a:solidFill>
                  <a:schemeClr val="bg1">
                    <a:alpha val="43921"/>
                  </a:scheme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629" name="Text Box 48"/>
          <p:cNvSpPr txBox="1">
            <a:spLocks noChangeArrowheads="1"/>
          </p:cNvSpPr>
          <p:nvPr/>
        </p:nvSpPr>
        <p:spPr bwMode="auto">
          <a:xfrm>
            <a:off x="3429000" y="2330450"/>
            <a:ext cx="3160713" cy="1098550"/>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fr-FR" sz="1800" b="1">
                <a:solidFill>
                  <a:schemeClr val="tx2"/>
                </a:solidFill>
                <a:latin typeface="Calibri" charset="0"/>
              </a:rPr>
              <a:t>LSBB</a:t>
            </a:r>
          </a:p>
          <a:p>
            <a:pPr algn="ctr"/>
            <a:r>
              <a:rPr lang="fr-FR" sz="1800" b="1">
                <a:solidFill>
                  <a:schemeClr val="tx2"/>
                </a:solidFill>
                <a:latin typeface="Calibri" charset="0"/>
              </a:rPr>
              <a:t>PLATFORM PARTNERSHIP</a:t>
            </a:r>
          </a:p>
          <a:p>
            <a:pPr algn="ctr"/>
            <a:r>
              <a:rPr lang="fr-FR" sz="1800" b="1">
                <a:solidFill>
                  <a:schemeClr val="tx2"/>
                </a:solidFill>
                <a:latin typeface="Calibri" charset="0"/>
              </a:rPr>
              <a:t>whose development is based on structural actions of these partners</a:t>
            </a:r>
          </a:p>
        </p:txBody>
      </p:sp>
      <p:sp>
        <p:nvSpPr>
          <p:cNvPr id="67630" name="Espace réservé du numéro de diapositive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21E59AA-6720-254D-908A-8757D46AA384}" type="slidenum">
              <a:rPr lang="fr-FR" sz="1400"/>
              <a:pPr/>
              <a:t>35</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9592" y="2708920"/>
            <a:ext cx="8157592" cy="648072"/>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GB"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REMINDER  OFF THE METHOD</a:t>
            </a:r>
            <a:br>
              <a:rPr lang="en-GB"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en-GB"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9458" name="Espace réservé du numéro de diapositive 3"/>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D3D2C28-5FC1-0740-88B3-61DBF919637C}" type="slidenum">
              <a:rPr lang="fr-FR" sz="1400"/>
              <a:pPr/>
              <a:t>4</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990600" y="76200"/>
            <a:ext cx="7877175" cy="702756"/>
          </a:xfrm>
          <a:prstGeom prst="rect">
            <a:avLst/>
          </a:prstGeom>
          <a:noFill/>
          <a:ln w="38100">
            <a:solidFill>
              <a:schemeClr val="bg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scene3d>
              <a:camera prst="orthographicFront"/>
              <a:lightRig rig="flat" dir="tl">
                <a:rot lat="0" lon="0" rev="6600000"/>
              </a:lightRig>
            </a:scene3d>
            <a:sp3d extrusionH="25400" contourW="8890">
              <a:bevelT w="38100" h="31750"/>
              <a:contourClr>
                <a:schemeClr val="accent2">
                  <a:shade val="75000"/>
                </a:schemeClr>
              </a:contourClr>
            </a:sp3d>
          </a:bodyPr>
          <a:lstStyle>
            <a:lvl1pPr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 pos="8535988" algn="l"/>
              </a:tabLst>
              <a:defRPr sz="2400">
                <a:solidFill>
                  <a:schemeClr val="tx1"/>
                </a:solidFill>
                <a:latin typeface="Arial" charset="0"/>
                <a:ea typeface="ＭＳ Ｐゴシック" charset="0"/>
                <a:cs typeface="ＭＳ Ｐゴシック" charset="0"/>
              </a:defRPr>
            </a:lvl1pPr>
            <a:lvl2pPr marL="388938" indent="-195263"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 pos="8535988" algn="l"/>
              </a:tabLst>
              <a:defRPr sz="2400">
                <a:solidFill>
                  <a:schemeClr val="tx1"/>
                </a:solidFill>
                <a:latin typeface="Arial" charset="0"/>
                <a:ea typeface="ＭＳ Ｐゴシック" charset="0"/>
              </a:defRPr>
            </a:lvl2pPr>
            <a:lvl3pPr marL="584200" indent="-193675"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 pos="8535988" algn="l"/>
              </a:tabLst>
              <a:defRPr sz="2400">
                <a:solidFill>
                  <a:schemeClr val="tx1"/>
                </a:solidFill>
                <a:latin typeface="Arial" charset="0"/>
                <a:ea typeface="ＭＳ Ｐゴシック" charset="0"/>
              </a:defRPr>
            </a:lvl3pPr>
            <a:lvl4pPr marL="781050" indent="-193675"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 pos="8535988" algn="l"/>
              </a:tabLst>
              <a:defRPr sz="2400">
                <a:solidFill>
                  <a:schemeClr val="tx1"/>
                </a:solidFill>
                <a:latin typeface="Arial" charset="0"/>
                <a:ea typeface="ＭＳ Ｐゴシック" charset="0"/>
              </a:defRPr>
            </a:lvl4pPr>
            <a:lvl5pPr marL="976313" indent="-195263"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 pos="8535988" algn="l"/>
              </a:tabLst>
              <a:defRPr sz="2400">
                <a:solidFill>
                  <a:schemeClr val="tx1"/>
                </a:solidFill>
                <a:latin typeface="Arial" charset="0"/>
                <a:ea typeface="ＭＳ Ｐゴシック" charset="0"/>
              </a:defRPr>
            </a:lvl5pPr>
            <a:lvl6pPr marL="14335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 pos="8535988" algn="l"/>
              </a:tabLst>
              <a:defRPr sz="2400">
                <a:solidFill>
                  <a:schemeClr val="tx1"/>
                </a:solidFill>
                <a:latin typeface="Arial" charset="0"/>
                <a:ea typeface="ＭＳ Ｐゴシック" charset="0"/>
              </a:defRPr>
            </a:lvl6pPr>
            <a:lvl7pPr marL="18907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 pos="8535988" algn="l"/>
              </a:tabLst>
              <a:defRPr sz="2400">
                <a:solidFill>
                  <a:schemeClr val="tx1"/>
                </a:solidFill>
                <a:latin typeface="Arial" charset="0"/>
                <a:ea typeface="ＭＳ Ｐゴシック" charset="0"/>
              </a:defRPr>
            </a:lvl7pPr>
            <a:lvl8pPr marL="23479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 pos="8535988" algn="l"/>
              </a:tabLst>
              <a:defRPr sz="2400">
                <a:solidFill>
                  <a:schemeClr val="tx1"/>
                </a:solidFill>
                <a:latin typeface="Arial" charset="0"/>
                <a:ea typeface="ＭＳ Ｐゴシック" charset="0"/>
              </a:defRPr>
            </a:lvl8pPr>
            <a:lvl9pPr marL="28051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 pos="8535988" algn="l"/>
              </a:tabLst>
              <a:defRPr sz="2400">
                <a:solidFill>
                  <a:schemeClr val="tx1"/>
                </a:solidFill>
                <a:latin typeface="Arial" charset="0"/>
                <a:ea typeface="ＭＳ Ｐゴシック" charset="0"/>
              </a:defRPr>
            </a:lvl9pPr>
          </a:lstStyle>
          <a:p>
            <a:pPr algn="ctr" eaLnBrk="1" hangingPunct="1">
              <a:defRPr/>
            </a:pPr>
            <a:r>
              <a:rPr lang="en-US" b="1" dirty="0" smtClean="0">
                <a:ln w="11430"/>
                <a:solidFill>
                  <a:srgbClr val="008000"/>
                </a:solidFill>
                <a:effectLst>
                  <a:outerShdw blurRad="50800" dist="39000" dir="5460000" algn="tl">
                    <a:srgbClr val="000000">
                      <a:alpha val="38000"/>
                    </a:srgbClr>
                  </a:outerShdw>
                </a:effectLst>
              </a:rPr>
              <a:t>FUNDAMENTAL QUESTION:</a:t>
            </a:r>
          </a:p>
          <a:p>
            <a:pPr algn="dist" eaLnBrk="1" hangingPunct="1">
              <a:lnSpc>
                <a:spcPct val="110000"/>
              </a:lnSpc>
              <a:defRPr/>
            </a:pPr>
            <a:r>
              <a:rPr lang="en-US"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What are the mechanical parameters of rock across a cluster? </a:t>
            </a:r>
            <a:endParaRPr lang="en-GB"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123" name="Text Box 3"/>
          <p:cNvSpPr txBox="1">
            <a:spLocks noChangeArrowheads="1"/>
          </p:cNvSpPr>
          <p:nvPr/>
        </p:nvSpPr>
        <p:spPr bwMode="auto">
          <a:xfrm>
            <a:off x="3048000" y="6172200"/>
            <a:ext cx="4002088"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lvl1pPr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cs typeface="ＭＳ Ｐゴシック" charset="0"/>
              </a:defRPr>
            </a:lvl1pPr>
            <a:lvl2pPr marL="388938" indent="-195263"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2pPr>
            <a:lvl3pPr marL="584200" indent="-193675"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3pPr>
            <a:lvl4pPr marL="781050" indent="-193675"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4pPr>
            <a:lvl5pPr marL="976313" indent="-195263"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5pPr>
            <a:lvl6pPr marL="14335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6pPr>
            <a:lvl7pPr marL="18907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7pPr>
            <a:lvl8pPr marL="23479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8pPr>
            <a:lvl9pPr marL="28051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9pPr>
          </a:lstStyle>
          <a:p>
            <a:pPr eaLnBrk="1">
              <a:lnSpc>
                <a:spcPct val="93000"/>
              </a:lnSpc>
              <a:buClr>
                <a:srgbClr val="000000"/>
              </a:buClr>
              <a:buSzPct val="45000"/>
              <a:buFont typeface="Wingdings" charset="0"/>
              <a:buNone/>
              <a:defRPr/>
            </a:pPr>
            <a:r>
              <a:rPr lang="en-GB" sz="1600" b="1" i="1" smtClean="0">
                <a:solidFill>
                  <a:srgbClr val="000099"/>
                </a:solidFill>
              </a:rPr>
              <a:t>Bieniawski (1976), Hoek &amp; Brown (1980)</a:t>
            </a:r>
            <a:endParaRPr lang="en-GB" sz="1600" i="1" smtClean="0">
              <a:solidFill>
                <a:srgbClr val="000099"/>
              </a:solidFill>
            </a:endParaRPr>
          </a:p>
        </p:txBody>
      </p:sp>
      <p:sp>
        <p:nvSpPr>
          <p:cNvPr id="5124" name="Text Box 4"/>
          <p:cNvSpPr txBox="1">
            <a:spLocks noChangeArrowheads="1"/>
          </p:cNvSpPr>
          <p:nvPr/>
        </p:nvSpPr>
        <p:spPr bwMode="auto">
          <a:xfrm>
            <a:off x="900113" y="1268413"/>
            <a:ext cx="5781675" cy="341312"/>
          </a:xfrm>
          <a:prstGeom prst="rect">
            <a:avLst/>
          </a:prstGeom>
          <a:solidFill>
            <a:srgbClr val="E6E6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lvl1pPr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cs typeface="ＭＳ Ｐゴシック" charset="0"/>
              </a:defRPr>
            </a:lvl1pPr>
            <a:lvl2pPr marL="388938" indent="-195263"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2pPr>
            <a:lvl3pPr marL="584200" indent="-193675"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3pPr>
            <a:lvl4pPr marL="781050" indent="-193675"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4pPr>
            <a:lvl5pPr marL="976313" indent="-195263"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5pPr>
            <a:lvl6pPr marL="14335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6pPr>
            <a:lvl7pPr marL="18907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7pPr>
            <a:lvl8pPr marL="23479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8pPr>
            <a:lvl9pPr marL="28051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9pPr>
          </a:lstStyle>
          <a:p>
            <a:pPr eaLnBrk="1">
              <a:lnSpc>
                <a:spcPct val="93000"/>
              </a:lnSpc>
              <a:buClr>
                <a:srgbClr val="000000"/>
              </a:buClr>
              <a:buSzPct val="69000"/>
              <a:buFont typeface="Wingdings" charset="0"/>
              <a:buBlip>
                <a:blip r:embed="rId3"/>
              </a:buBlip>
              <a:defRPr/>
            </a:pPr>
            <a:r>
              <a:rPr lang="en-GB" sz="1800" b="1" dirty="0" smtClean="0">
                <a:solidFill>
                  <a:srgbClr val="000099"/>
                </a:solidFill>
              </a:rPr>
              <a:t> </a:t>
            </a:r>
            <a:r>
              <a:rPr lang="en-US" sz="1600" b="1" dirty="0" smtClean="0">
                <a:solidFill>
                  <a:srgbClr val="000099"/>
                </a:solidFill>
              </a:rPr>
              <a:t>Measurements on samples of small scales or large sizes</a:t>
            </a:r>
            <a:endParaRPr lang="en-GB" sz="1600" b="1" dirty="0" smtClean="0">
              <a:solidFill>
                <a:srgbClr val="000099"/>
              </a:solidFill>
            </a:endParaRPr>
          </a:p>
        </p:txBody>
      </p:sp>
      <p:sp>
        <p:nvSpPr>
          <p:cNvPr id="5125" name="Text Box 5"/>
          <p:cNvSpPr txBox="1">
            <a:spLocks noChangeArrowheads="1"/>
          </p:cNvSpPr>
          <p:nvPr/>
        </p:nvSpPr>
        <p:spPr bwMode="auto">
          <a:xfrm>
            <a:off x="900113" y="4221163"/>
            <a:ext cx="2144712" cy="341312"/>
          </a:xfrm>
          <a:prstGeom prst="rect">
            <a:avLst/>
          </a:prstGeom>
          <a:solidFill>
            <a:srgbClr val="E6E6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lvl1pPr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cs typeface="ＭＳ Ｐゴシック" charset="0"/>
              </a:defRPr>
            </a:lvl1pPr>
            <a:lvl2pPr marL="388938" indent="-195263"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2pPr>
            <a:lvl3pPr marL="584200" indent="-193675"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3pPr>
            <a:lvl4pPr marL="781050" indent="-193675"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4pPr>
            <a:lvl5pPr marL="976313" indent="-195263"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5pPr>
            <a:lvl6pPr marL="14335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6pPr>
            <a:lvl7pPr marL="18907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7pPr>
            <a:lvl8pPr marL="23479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8pPr>
            <a:lvl9pPr marL="28051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9pPr>
          </a:lstStyle>
          <a:p>
            <a:pPr eaLnBrk="1">
              <a:lnSpc>
                <a:spcPct val="93000"/>
              </a:lnSpc>
              <a:buClr>
                <a:srgbClr val="000000"/>
              </a:buClr>
              <a:buSzPct val="69000"/>
              <a:buFont typeface="Wingdings" charset="0"/>
              <a:buBlip>
                <a:blip r:embed="rId3"/>
              </a:buBlip>
              <a:defRPr/>
            </a:pPr>
            <a:r>
              <a:rPr lang="en-GB" sz="1800" b="1" dirty="0" smtClean="0">
                <a:solidFill>
                  <a:srgbClr val="000099"/>
                </a:solidFill>
              </a:rPr>
              <a:t> </a:t>
            </a:r>
            <a:r>
              <a:rPr lang="en-US" sz="1600" b="1" dirty="0" smtClean="0">
                <a:solidFill>
                  <a:srgbClr val="000099"/>
                </a:solidFill>
              </a:rPr>
              <a:t>Empirical methods</a:t>
            </a:r>
            <a:endParaRPr lang="en-GB" sz="1800" b="1" dirty="0" smtClean="0">
              <a:solidFill>
                <a:srgbClr val="000066"/>
              </a:solidFill>
            </a:endParaRPr>
          </a:p>
        </p:txBody>
      </p:sp>
      <p:pic>
        <p:nvPicPr>
          <p:cNvPr id="512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600" y="1447800"/>
            <a:ext cx="2338388" cy="27432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12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0113" y="1773238"/>
            <a:ext cx="2159000" cy="22320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128" name="Text Box 8"/>
          <p:cNvSpPr txBox="1">
            <a:spLocks noChangeArrowheads="1"/>
          </p:cNvSpPr>
          <p:nvPr/>
        </p:nvSpPr>
        <p:spPr bwMode="auto">
          <a:xfrm>
            <a:off x="3203575" y="2205038"/>
            <a:ext cx="3168650" cy="1230312"/>
          </a:xfrm>
          <a:prstGeom prst="rect">
            <a:avLst/>
          </a:prstGeom>
          <a:noFill/>
          <a:ln w="12700">
            <a:noFill/>
            <a:round/>
            <a:headEnd/>
            <a:tailEnd/>
          </a:ln>
          <a:effectLst/>
          <a:extLst>
            <a:ext uri="{909E8E84-426E-40dd-AFC4-6F175D3DCCD1}">
              <a14:hiddenFill xmlns:a14="http://schemas.microsoft.com/office/drawing/2010/main">
                <a:solidFill>
                  <a:srgbClr val="00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cs typeface="ＭＳ Ｐゴシック" charset="0"/>
              </a:defRPr>
            </a:lvl1pPr>
            <a:lvl2pPr marL="388938" indent="-195263"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2pPr>
            <a:lvl3pPr marL="584200" indent="-193675"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3pPr>
            <a:lvl4pPr marL="781050" indent="-193675"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4pPr>
            <a:lvl5pPr marL="976313" indent="-195263" defTabSz="407988">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5pPr>
            <a:lvl6pPr marL="14335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6pPr>
            <a:lvl7pPr marL="18907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7pPr>
            <a:lvl8pPr marL="23479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8pPr>
            <a:lvl9pPr marL="2805113" indent="-195263" defTabSz="407988" eaLnBrk="0" fontAlgn="base" hangingPunct="0">
              <a:spcBef>
                <a:spcPct val="0"/>
              </a:spcBef>
              <a:spcAft>
                <a:spcPct val="0"/>
              </a:spcAft>
              <a:tabLst>
                <a:tab pos="0" algn="l"/>
                <a:tab pos="406400" algn="l"/>
                <a:tab pos="814388" algn="l"/>
                <a:tab pos="1220788" algn="l"/>
                <a:tab pos="1628775" algn="l"/>
                <a:tab pos="2036763" algn="l"/>
                <a:tab pos="2443163" algn="l"/>
                <a:tab pos="2851150" algn="l"/>
                <a:tab pos="3259138" algn="l"/>
                <a:tab pos="3665538" algn="l"/>
                <a:tab pos="4073525" algn="l"/>
                <a:tab pos="4481513" algn="l"/>
                <a:tab pos="4889500" algn="l"/>
                <a:tab pos="5295900" algn="l"/>
                <a:tab pos="5703888" algn="l"/>
                <a:tab pos="6111875" algn="l"/>
                <a:tab pos="6518275" algn="l"/>
                <a:tab pos="6926263" algn="l"/>
                <a:tab pos="7334250" algn="l"/>
                <a:tab pos="7742238" algn="l"/>
                <a:tab pos="8148638" algn="l"/>
              </a:tabLst>
              <a:defRPr sz="2400">
                <a:solidFill>
                  <a:schemeClr val="tx1"/>
                </a:solidFill>
                <a:latin typeface="Arial" charset="0"/>
                <a:ea typeface="ＭＳ Ｐゴシック" charset="0"/>
              </a:defRPr>
            </a:lvl9pPr>
          </a:lstStyle>
          <a:p>
            <a:pPr algn="ctr" eaLnBrk="1" hangingPunct="1">
              <a:defRPr/>
            </a:pPr>
            <a:r>
              <a:rPr lang="en-US" sz="1600" dirty="0" smtClean="0">
                <a:solidFill>
                  <a:srgbClr val="FF0000"/>
                </a:solidFill>
              </a:rPr>
              <a:t>The mechanical parameters are unknown to a mass scale:</a:t>
            </a:r>
            <a:endParaRPr lang="en-US" sz="1600" dirty="0" smtClean="0">
              <a:solidFill>
                <a:srgbClr val="000099"/>
              </a:solidFill>
            </a:endParaRPr>
          </a:p>
          <a:p>
            <a:pPr algn="ctr" eaLnBrk="1" hangingPunct="1">
              <a:defRPr/>
            </a:pPr>
            <a:r>
              <a:rPr lang="en-US" sz="1600" dirty="0" smtClean="0">
                <a:solidFill>
                  <a:srgbClr val="000099"/>
                </a:solidFill>
              </a:rPr>
              <a:t>Effective stress?</a:t>
            </a:r>
          </a:p>
          <a:p>
            <a:pPr algn="ctr" eaLnBrk="1" hangingPunct="1">
              <a:defRPr/>
            </a:pPr>
            <a:r>
              <a:rPr lang="en-US" sz="1600" dirty="0" smtClean="0">
                <a:solidFill>
                  <a:srgbClr val="000099"/>
                </a:solidFill>
              </a:rPr>
              <a:t>Friction effective?</a:t>
            </a:r>
          </a:p>
          <a:p>
            <a:pPr algn="ctr" eaLnBrk="1" hangingPunct="1">
              <a:defRPr/>
            </a:pPr>
            <a:r>
              <a:rPr lang="en-US" sz="1600" dirty="0" smtClean="0">
                <a:solidFill>
                  <a:srgbClr val="000099"/>
                </a:solidFill>
              </a:rPr>
              <a:t>Damage?</a:t>
            </a:r>
          </a:p>
        </p:txBody>
      </p:sp>
      <p:sp>
        <p:nvSpPr>
          <p:cNvPr id="5129" name="Text Box 9"/>
          <p:cNvSpPr txBox="1">
            <a:spLocks noChangeArrowheads="1"/>
          </p:cNvSpPr>
          <p:nvPr/>
        </p:nvSpPr>
        <p:spPr bwMode="auto">
          <a:xfrm>
            <a:off x="685800" y="4876800"/>
            <a:ext cx="2076450" cy="11811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2945" tIns="41473" rIns="82945" bIns="41473">
            <a:spAutoFit/>
          </a:bodyPr>
          <a:lstStyle>
            <a:lvl1pPr defTabSz="828675">
              <a:defRPr sz="2400">
                <a:solidFill>
                  <a:schemeClr val="tx1"/>
                </a:solidFill>
                <a:latin typeface="Arial" charset="0"/>
                <a:ea typeface="ＭＳ Ｐゴシック" charset="0"/>
                <a:cs typeface="ＭＳ Ｐゴシック" charset="0"/>
              </a:defRPr>
            </a:lvl1pPr>
            <a:lvl2pPr marL="414338" defTabSz="828675">
              <a:defRPr sz="2400">
                <a:solidFill>
                  <a:schemeClr val="tx1"/>
                </a:solidFill>
                <a:latin typeface="Arial" charset="0"/>
                <a:ea typeface="ＭＳ Ｐゴシック" charset="0"/>
              </a:defRPr>
            </a:lvl2pPr>
            <a:lvl3pPr marL="828675" defTabSz="828675">
              <a:defRPr sz="2400">
                <a:solidFill>
                  <a:schemeClr val="tx1"/>
                </a:solidFill>
                <a:latin typeface="Arial" charset="0"/>
                <a:ea typeface="ＭＳ Ｐゴシック" charset="0"/>
              </a:defRPr>
            </a:lvl3pPr>
            <a:lvl4pPr marL="1244600" defTabSz="828675">
              <a:defRPr sz="2400">
                <a:solidFill>
                  <a:schemeClr val="tx1"/>
                </a:solidFill>
                <a:latin typeface="Arial" charset="0"/>
                <a:ea typeface="ＭＳ Ｐゴシック" charset="0"/>
              </a:defRPr>
            </a:lvl4pPr>
            <a:lvl5pPr marL="1658938" defTabSz="828675">
              <a:defRPr sz="2400">
                <a:solidFill>
                  <a:schemeClr val="tx1"/>
                </a:solidFill>
                <a:latin typeface="Arial" charset="0"/>
                <a:ea typeface="ＭＳ Ｐゴシック" charset="0"/>
              </a:defRPr>
            </a:lvl5pPr>
            <a:lvl6pPr marL="2116138" defTabSz="828675" eaLnBrk="0" fontAlgn="base" hangingPunct="0">
              <a:spcBef>
                <a:spcPct val="0"/>
              </a:spcBef>
              <a:spcAft>
                <a:spcPct val="0"/>
              </a:spcAft>
              <a:defRPr sz="2400">
                <a:solidFill>
                  <a:schemeClr val="tx1"/>
                </a:solidFill>
                <a:latin typeface="Arial" charset="0"/>
                <a:ea typeface="ＭＳ Ｐゴシック" charset="0"/>
              </a:defRPr>
            </a:lvl6pPr>
            <a:lvl7pPr marL="2573338" defTabSz="828675" eaLnBrk="0" fontAlgn="base" hangingPunct="0">
              <a:spcBef>
                <a:spcPct val="0"/>
              </a:spcBef>
              <a:spcAft>
                <a:spcPct val="0"/>
              </a:spcAft>
              <a:defRPr sz="2400">
                <a:solidFill>
                  <a:schemeClr val="tx1"/>
                </a:solidFill>
                <a:latin typeface="Arial" charset="0"/>
                <a:ea typeface="ＭＳ Ｐゴシック" charset="0"/>
              </a:defRPr>
            </a:lvl7pPr>
            <a:lvl8pPr marL="3030538" defTabSz="828675" eaLnBrk="0" fontAlgn="base" hangingPunct="0">
              <a:spcBef>
                <a:spcPct val="0"/>
              </a:spcBef>
              <a:spcAft>
                <a:spcPct val="0"/>
              </a:spcAft>
              <a:defRPr sz="2400">
                <a:solidFill>
                  <a:schemeClr val="tx1"/>
                </a:solidFill>
                <a:latin typeface="Arial" charset="0"/>
                <a:ea typeface="ＭＳ Ｐゴシック" charset="0"/>
              </a:defRPr>
            </a:lvl8pPr>
            <a:lvl9pPr marL="3487738" defTabSz="828675"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r>
              <a:rPr lang="en-US" sz="1800" smtClean="0">
                <a:solidFill>
                  <a:srgbClr val="FF0000"/>
                </a:solidFill>
              </a:rPr>
              <a:t>Measure:</a:t>
            </a:r>
          </a:p>
          <a:p>
            <a:pPr algn="ctr" eaLnBrk="1" hangingPunct="1">
              <a:defRPr/>
            </a:pPr>
            <a:r>
              <a:rPr lang="en-US" sz="1800" smtClean="0">
                <a:solidFill>
                  <a:srgbClr val="000099"/>
                </a:solidFill>
              </a:rPr>
              <a:t>Mechanical parameters in small scale</a:t>
            </a:r>
          </a:p>
        </p:txBody>
      </p:sp>
      <p:sp>
        <p:nvSpPr>
          <p:cNvPr id="5130" name="Line 10"/>
          <p:cNvSpPr>
            <a:spLocks noChangeShapeType="1"/>
          </p:cNvSpPr>
          <p:nvPr/>
        </p:nvSpPr>
        <p:spPr bwMode="auto">
          <a:xfrm>
            <a:off x="2514600" y="5410200"/>
            <a:ext cx="717550" cy="0"/>
          </a:xfrm>
          <a:prstGeom prst="line">
            <a:avLst/>
          </a:prstGeom>
          <a:noFill/>
          <a:ln w="635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p>
        </p:txBody>
      </p:sp>
      <p:sp>
        <p:nvSpPr>
          <p:cNvPr id="5131" name="Text Box 11"/>
          <p:cNvSpPr txBox="1">
            <a:spLocks noChangeArrowheads="1"/>
          </p:cNvSpPr>
          <p:nvPr/>
        </p:nvSpPr>
        <p:spPr bwMode="auto">
          <a:xfrm>
            <a:off x="3352800" y="4724400"/>
            <a:ext cx="3243263" cy="1206500"/>
          </a:xfrm>
          <a:prstGeom prst="rect">
            <a:avLst/>
          </a:prstGeom>
          <a:noFill/>
          <a:ln w="25400">
            <a:solidFill>
              <a:srgbClr val="000066"/>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2945" tIns="41473" rIns="82945" bIns="41473">
            <a:spAutoFit/>
          </a:bodyPr>
          <a:lstStyle>
            <a:lvl1pPr defTabSz="828675">
              <a:defRPr sz="2400">
                <a:solidFill>
                  <a:schemeClr val="tx1"/>
                </a:solidFill>
                <a:latin typeface="Arial" charset="0"/>
                <a:ea typeface="ＭＳ Ｐゴシック" charset="0"/>
                <a:cs typeface="ＭＳ Ｐゴシック" charset="0"/>
              </a:defRPr>
            </a:lvl1pPr>
            <a:lvl2pPr marL="414338" defTabSz="828675">
              <a:defRPr sz="2400">
                <a:solidFill>
                  <a:schemeClr val="tx1"/>
                </a:solidFill>
                <a:latin typeface="Arial" charset="0"/>
                <a:ea typeface="ＭＳ Ｐゴシック" charset="0"/>
              </a:defRPr>
            </a:lvl2pPr>
            <a:lvl3pPr marL="828675" defTabSz="828675">
              <a:defRPr sz="2400">
                <a:solidFill>
                  <a:schemeClr val="tx1"/>
                </a:solidFill>
                <a:latin typeface="Arial" charset="0"/>
                <a:ea typeface="ＭＳ Ｐゴシック" charset="0"/>
              </a:defRPr>
            </a:lvl3pPr>
            <a:lvl4pPr marL="1244600" defTabSz="828675">
              <a:defRPr sz="2400">
                <a:solidFill>
                  <a:schemeClr val="tx1"/>
                </a:solidFill>
                <a:latin typeface="Arial" charset="0"/>
                <a:ea typeface="ＭＳ Ｐゴシック" charset="0"/>
              </a:defRPr>
            </a:lvl4pPr>
            <a:lvl5pPr marL="1658938" defTabSz="828675">
              <a:defRPr sz="2400">
                <a:solidFill>
                  <a:schemeClr val="tx1"/>
                </a:solidFill>
                <a:latin typeface="Arial" charset="0"/>
                <a:ea typeface="ＭＳ Ｐゴシック" charset="0"/>
              </a:defRPr>
            </a:lvl5pPr>
            <a:lvl6pPr marL="2116138" defTabSz="828675" eaLnBrk="0" fontAlgn="base" hangingPunct="0">
              <a:spcBef>
                <a:spcPct val="0"/>
              </a:spcBef>
              <a:spcAft>
                <a:spcPct val="0"/>
              </a:spcAft>
              <a:defRPr sz="2400">
                <a:solidFill>
                  <a:schemeClr val="tx1"/>
                </a:solidFill>
                <a:latin typeface="Arial" charset="0"/>
                <a:ea typeface="ＭＳ Ｐゴシック" charset="0"/>
              </a:defRPr>
            </a:lvl6pPr>
            <a:lvl7pPr marL="2573338" defTabSz="828675" eaLnBrk="0" fontAlgn="base" hangingPunct="0">
              <a:spcBef>
                <a:spcPct val="0"/>
              </a:spcBef>
              <a:spcAft>
                <a:spcPct val="0"/>
              </a:spcAft>
              <a:defRPr sz="2400">
                <a:solidFill>
                  <a:schemeClr val="tx1"/>
                </a:solidFill>
                <a:latin typeface="Arial" charset="0"/>
                <a:ea typeface="ＭＳ Ｐゴシック" charset="0"/>
              </a:defRPr>
            </a:lvl7pPr>
            <a:lvl8pPr marL="3030538" defTabSz="828675" eaLnBrk="0" fontAlgn="base" hangingPunct="0">
              <a:spcBef>
                <a:spcPct val="0"/>
              </a:spcBef>
              <a:spcAft>
                <a:spcPct val="0"/>
              </a:spcAft>
              <a:defRPr sz="2400">
                <a:solidFill>
                  <a:schemeClr val="tx1"/>
                </a:solidFill>
                <a:latin typeface="Arial" charset="0"/>
                <a:ea typeface="ＭＳ Ｐゴシック" charset="0"/>
              </a:defRPr>
            </a:lvl8pPr>
            <a:lvl9pPr marL="3487738" defTabSz="828675"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r>
              <a:rPr lang="en-US" sz="1800" smtClean="0">
                <a:solidFill>
                  <a:srgbClr val="000099"/>
                </a:solidFill>
              </a:rPr>
              <a:t>Qualitative description of the rock mass</a:t>
            </a:r>
          </a:p>
          <a:p>
            <a:pPr algn="ctr" eaLnBrk="1" hangingPunct="1">
              <a:defRPr/>
            </a:pPr>
            <a:r>
              <a:rPr lang="en-US" sz="1800" smtClean="0">
                <a:solidFill>
                  <a:srgbClr val="000099"/>
                </a:solidFill>
              </a:rPr>
              <a:t>(scale fracturing, alteration, hydraulic ...)</a:t>
            </a:r>
          </a:p>
        </p:txBody>
      </p:sp>
      <p:sp>
        <p:nvSpPr>
          <p:cNvPr id="5132" name="Text Box 12"/>
          <p:cNvSpPr txBox="1">
            <a:spLocks noChangeArrowheads="1"/>
          </p:cNvSpPr>
          <p:nvPr/>
        </p:nvSpPr>
        <p:spPr bwMode="auto">
          <a:xfrm>
            <a:off x="7315200" y="4953000"/>
            <a:ext cx="1828800" cy="11493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2945" tIns="41473" rIns="82945" bIns="41473">
            <a:spAutoFit/>
          </a:bodyPr>
          <a:lstStyle>
            <a:lvl1pPr defTabSz="828675">
              <a:defRPr sz="2400">
                <a:solidFill>
                  <a:schemeClr val="tx1"/>
                </a:solidFill>
                <a:latin typeface="Arial" charset="0"/>
                <a:ea typeface="ＭＳ Ｐゴシック" charset="0"/>
                <a:cs typeface="ＭＳ Ｐゴシック" charset="0"/>
              </a:defRPr>
            </a:lvl1pPr>
            <a:lvl2pPr marL="414338" defTabSz="828675">
              <a:defRPr sz="2400">
                <a:solidFill>
                  <a:schemeClr val="tx1"/>
                </a:solidFill>
                <a:latin typeface="Arial" charset="0"/>
                <a:ea typeface="ＭＳ Ｐゴシック" charset="0"/>
              </a:defRPr>
            </a:lvl2pPr>
            <a:lvl3pPr marL="828675" defTabSz="828675">
              <a:defRPr sz="2400">
                <a:solidFill>
                  <a:schemeClr val="tx1"/>
                </a:solidFill>
                <a:latin typeface="Arial" charset="0"/>
                <a:ea typeface="ＭＳ Ｐゴシック" charset="0"/>
              </a:defRPr>
            </a:lvl3pPr>
            <a:lvl4pPr marL="1244600" defTabSz="828675">
              <a:defRPr sz="2400">
                <a:solidFill>
                  <a:schemeClr val="tx1"/>
                </a:solidFill>
                <a:latin typeface="Arial" charset="0"/>
                <a:ea typeface="ＭＳ Ｐゴシック" charset="0"/>
              </a:defRPr>
            </a:lvl4pPr>
            <a:lvl5pPr marL="1658938" defTabSz="828675">
              <a:defRPr sz="2400">
                <a:solidFill>
                  <a:schemeClr val="tx1"/>
                </a:solidFill>
                <a:latin typeface="Arial" charset="0"/>
                <a:ea typeface="ＭＳ Ｐゴシック" charset="0"/>
              </a:defRPr>
            </a:lvl5pPr>
            <a:lvl6pPr marL="2116138" defTabSz="828675" eaLnBrk="0" fontAlgn="base" hangingPunct="0">
              <a:spcBef>
                <a:spcPct val="0"/>
              </a:spcBef>
              <a:spcAft>
                <a:spcPct val="0"/>
              </a:spcAft>
              <a:defRPr sz="2400">
                <a:solidFill>
                  <a:schemeClr val="tx1"/>
                </a:solidFill>
                <a:latin typeface="Arial" charset="0"/>
                <a:ea typeface="ＭＳ Ｐゴシック" charset="0"/>
              </a:defRPr>
            </a:lvl6pPr>
            <a:lvl7pPr marL="2573338" defTabSz="828675" eaLnBrk="0" fontAlgn="base" hangingPunct="0">
              <a:spcBef>
                <a:spcPct val="0"/>
              </a:spcBef>
              <a:spcAft>
                <a:spcPct val="0"/>
              </a:spcAft>
              <a:defRPr sz="2400">
                <a:solidFill>
                  <a:schemeClr val="tx1"/>
                </a:solidFill>
                <a:latin typeface="Arial" charset="0"/>
                <a:ea typeface="ＭＳ Ｐゴシック" charset="0"/>
              </a:defRPr>
            </a:lvl7pPr>
            <a:lvl8pPr marL="3030538" defTabSz="828675" eaLnBrk="0" fontAlgn="base" hangingPunct="0">
              <a:spcBef>
                <a:spcPct val="0"/>
              </a:spcBef>
              <a:spcAft>
                <a:spcPct val="0"/>
              </a:spcAft>
              <a:defRPr sz="2400">
                <a:solidFill>
                  <a:schemeClr val="tx1"/>
                </a:solidFill>
                <a:latin typeface="Arial" charset="0"/>
                <a:ea typeface="ＭＳ Ｐゴシック" charset="0"/>
              </a:defRPr>
            </a:lvl8pPr>
            <a:lvl9pPr marL="3487738" defTabSz="828675" eaLnBrk="0" fontAlgn="base" hangingPunct="0">
              <a:spcBef>
                <a:spcPct val="0"/>
              </a:spcBef>
              <a:spcAft>
                <a:spcPct val="0"/>
              </a:spcAft>
              <a:defRPr sz="2400">
                <a:solidFill>
                  <a:schemeClr val="tx1"/>
                </a:solidFill>
                <a:latin typeface="Arial" charset="0"/>
                <a:ea typeface="ＭＳ Ｐゴシック" charset="0"/>
              </a:defRPr>
            </a:lvl9pPr>
          </a:lstStyle>
          <a:p>
            <a:pPr algn="ctr" eaLnBrk="1">
              <a:lnSpc>
                <a:spcPct val="97000"/>
              </a:lnSpc>
              <a:buClr>
                <a:srgbClr val="000000"/>
              </a:buClr>
              <a:buSzPct val="45000"/>
              <a:buFont typeface="Wingdings" charset="0"/>
              <a:buNone/>
              <a:defRPr/>
            </a:pPr>
            <a:r>
              <a:rPr lang="en-US" sz="1800" smtClean="0">
                <a:solidFill>
                  <a:srgbClr val="FF0000"/>
                </a:solidFill>
              </a:rPr>
              <a:t>Estimation:</a:t>
            </a:r>
          </a:p>
          <a:p>
            <a:pPr algn="ctr" eaLnBrk="1">
              <a:lnSpc>
                <a:spcPct val="97000"/>
              </a:lnSpc>
              <a:buClr>
                <a:srgbClr val="000000"/>
              </a:buClr>
              <a:buSzPct val="45000"/>
              <a:buFont typeface="Wingdings" charset="0"/>
              <a:buNone/>
              <a:defRPr/>
            </a:pPr>
            <a:r>
              <a:rPr lang="en-US" sz="1800" smtClean="0">
                <a:solidFill>
                  <a:srgbClr val="000099"/>
                </a:solidFill>
              </a:rPr>
              <a:t>Mechanical parameters at large scale</a:t>
            </a:r>
          </a:p>
        </p:txBody>
      </p:sp>
      <p:sp>
        <p:nvSpPr>
          <p:cNvPr id="5133" name="Line 13"/>
          <p:cNvSpPr>
            <a:spLocks noChangeShapeType="1"/>
          </p:cNvSpPr>
          <p:nvPr/>
        </p:nvSpPr>
        <p:spPr bwMode="auto">
          <a:xfrm>
            <a:off x="6705600" y="5410200"/>
            <a:ext cx="717550" cy="0"/>
          </a:xfrm>
          <a:prstGeom prst="line">
            <a:avLst/>
          </a:prstGeom>
          <a:noFill/>
          <a:ln w="635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p>
        </p:txBody>
      </p:sp>
      <p:sp>
        <p:nvSpPr>
          <p:cNvPr id="20493" name="Espace réservé du numéro de diapositive 2"/>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1AB53D0-86DA-9244-8536-8AD9C875567B}" type="slidenum">
              <a:rPr lang="fr-FR" sz="1400"/>
              <a:pPr/>
              <a:t>5</a:t>
            </a:fld>
            <a:endParaRPr lang="fr-FR" sz="140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971550" y="620713"/>
            <a:ext cx="7696200" cy="201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bg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defRPr/>
            </a:pPr>
            <a:r>
              <a:rPr lang="en-US" sz="1800" b="1" dirty="0">
                <a:solidFill>
                  <a:srgbClr val="000099"/>
                </a:solidFill>
              </a:rPr>
              <a:t>Description of the rock in the elastic approximation : </a:t>
            </a:r>
          </a:p>
          <a:p>
            <a:pPr eaLnBrk="1" hangingPunct="1">
              <a:buFontTx/>
              <a:buChar char="•"/>
              <a:defRPr/>
            </a:pPr>
            <a:r>
              <a:rPr lang="en-US" sz="1800" dirty="0">
                <a:solidFill>
                  <a:srgbClr val="000099"/>
                </a:solidFill>
              </a:rPr>
              <a:t> </a:t>
            </a:r>
            <a:r>
              <a:rPr lang="en-US" sz="1600" dirty="0" err="1"/>
              <a:t>Lamé</a:t>
            </a:r>
            <a:r>
              <a:rPr lang="en-US" sz="1600" dirty="0"/>
              <a:t> parameters and density </a:t>
            </a:r>
            <a:r>
              <a:rPr lang="en-US" sz="1600" dirty="0">
                <a:solidFill>
                  <a:srgbClr val="000099"/>
                </a:solidFill>
              </a:rPr>
              <a:t>:</a:t>
            </a:r>
            <a:r>
              <a:rPr lang="en-US" sz="1800" dirty="0">
                <a:solidFill>
                  <a:srgbClr val="000099"/>
                </a:solidFill>
              </a:rPr>
              <a:t> 	</a:t>
            </a:r>
            <a:r>
              <a:rPr lang="en-US" sz="1600" b="1" dirty="0">
                <a:solidFill>
                  <a:srgbClr val="000099"/>
                </a:solidFill>
                <a:latin typeface="Symbol" charset="0"/>
              </a:rPr>
              <a:t>l, m, </a:t>
            </a:r>
            <a:r>
              <a:rPr lang="en-US" sz="1600" b="1" dirty="0">
                <a:solidFill>
                  <a:srgbClr val="FF0000"/>
                </a:solidFill>
                <a:latin typeface="Symbol" charset="0"/>
              </a:rPr>
              <a:t>r</a:t>
            </a:r>
            <a:endParaRPr lang="en-US" sz="1800" b="1" dirty="0">
              <a:solidFill>
                <a:srgbClr val="000099"/>
              </a:solidFill>
              <a:latin typeface="Symbol" charset="0"/>
            </a:endParaRPr>
          </a:p>
          <a:p>
            <a:pPr eaLnBrk="1" hangingPunct="1">
              <a:buFontTx/>
              <a:buChar char="•"/>
              <a:defRPr/>
            </a:pPr>
            <a:r>
              <a:rPr lang="en-US" sz="1800" dirty="0">
                <a:solidFill>
                  <a:srgbClr val="000099"/>
                </a:solidFill>
              </a:rPr>
              <a:t> </a:t>
            </a:r>
            <a:r>
              <a:rPr lang="en-US" sz="1600" dirty="0"/>
              <a:t>Wave velocity in soil </a:t>
            </a:r>
            <a:r>
              <a:rPr lang="en-US" sz="1600" dirty="0">
                <a:solidFill>
                  <a:srgbClr val="000099"/>
                </a:solidFill>
              </a:rPr>
              <a:t>:</a:t>
            </a:r>
            <a:r>
              <a:rPr lang="en-US" sz="1800" dirty="0">
                <a:solidFill>
                  <a:srgbClr val="000099"/>
                </a:solidFill>
                <a:latin typeface="Symbol" charset="0"/>
              </a:rPr>
              <a:t> 		</a:t>
            </a:r>
            <a:r>
              <a:rPr lang="en-US" sz="1600" b="1" dirty="0">
                <a:solidFill>
                  <a:srgbClr val="000099"/>
                </a:solidFill>
                <a:latin typeface="Symbol" charset="0"/>
              </a:rPr>
              <a:t>a = ( (l+2m) / </a:t>
            </a:r>
            <a:r>
              <a:rPr lang="en-US" sz="1600" b="1" dirty="0">
                <a:solidFill>
                  <a:srgbClr val="FF0000"/>
                </a:solidFill>
                <a:latin typeface="Symbol" charset="0"/>
              </a:rPr>
              <a:t>r</a:t>
            </a:r>
            <a:r>
              <a:rPr lang="en-US" sz="1600" b="1" dirty="0">
                <a:solidFill>
                  <a:srgbClr val="000099"/>
                </a:solidFill>
                <a:latin typeface="Symbol" charset="0"/>
              </a:rPr>
              <a:t> )</a:t>
            </a:r>
            <a:r>
              <a:rPr lang="en-US" sz="1600" b="1" baseline="30000" dirty="0">
                <a:solidFill>
                  <a:srgbClr val="000099"/>
                </a:solidFill>
                <a:latin typeface="Symbol" charset="0"/>
              </a:rPr>
              <a:t>1/2</a:t>
            </a:r>
            <a:r>
              <a:rPr lang="en-US" sz="1600" b="1" dirty="0">
                <a:solidFill>
                  <a:srgbClr val="000099"/>
                </a:solidFill>
                <a:latin typeface="Symbol" charset="0"/>
              </a:rPr>
              <a:t> , b = ( m / </a:t>
            </a:r>
            <a:r>
              <a:rPr lang="en-US" sz="1600" b="1" dirty="0">
                <a:solidFill>
                  <a:srgbClr val="FF0000"/>
                </a:solidFill>
                <a:latin typeface="Symbol" charset="0"/>
              </a:rPr>
              <a:t>r</a:t>
            </a:r>
            <a:r>
              <a:rPr lang="en-US" sz="1600" b="1" dirty="0">
                <a:solidFill>
                  <a:srgbClr val="000099"/>
                </a:solidFill>
                <a:latin typeface="Symbol" charset="0"/>
              </a:rPr>
              <a:t> )</a:t>
            </a:r>
            <a:r>
              <a:rPr lang="en-US" sz="1600" b="1" baseline="30000" dirty="0">
                <a:solidFill>
                  <a:srgbClr val="000099"/>
                </a:solidFill>
                <a:latin typeface="Symbol" charset="0"/>
              </a:rPr>
              <a:t>1/2</a:t>
            </a:r>
            <a:endParaRPr lang="en-US" sz="800" b="1" dirty="0">
              <a:solidFill>
                <a:srgbClr val="000099"/>
              </a:solidFill>
            </a:endParaRPr>
          </a:p>
          <a:p>
            <a:pPr eaLnBrk="1" hangingPunct="1">
              <a:buFontTx/>
              <a:buChar char="•"/>
              <a:defRPr/>
            </a:pPr>
            <a:r>
              <a:rPr lang="en-US" sz="1800" dirty="0">
                <a:solidFill>
                  <a:srgbClr val="000099"/>
                </a:solidFill>
              </a:rPr>
              <a:t> </a:t>
            </a:r>
            <a:r>
              <a:rPr lang="en-US" sz="1600" dirty="0"/>
              <a:t>Young's modulus and Poisson's ratio </a:t>
            </a:r>
            <a:r>
              <a:rPr lang="en-US" sz="1600" dirty="0">
                <a:solidFill>
                  <a:srgbClr val="000099"/>
                </a:solidFill>
              </a:rPr>
              <a:t>:</a:t>
            </a:r>
            <a:r>
              <a:rPr lang="en-US" sz="1800" dirty="0">
                <a:solidFill>
                  <a:srgbClr val="000099"/>
                </a:solidFill>
              </a:rPr>
              <a:t> </a:t>
            </a:r>
            <a:r>
              <a:rPr lang="en-US" sz="1600" b="1" dirty="0">
                <a:solidFill>
                  <a:srgbClr val="000099"/>
                </a:solidFill>
              </a:rPr>
              <a:t>E, </a:t>
            </a:r>
            <a:r>
              <a:rPr lang="en-US" sz="1600" b="1" dirty="0">
                <a:solidFill>
                  <a:srgbClr val="000099"/>
                </a:solidFill>
                <a:latin typeface="Symbol" charset="0"/>
              </a:rPr>
              <a:t>n</a:t>
            </a:r>
            <a:endParaRPr lang="en-US" sz="1800" b="1" dirty="0">
              <a:solidFill>
                <a:srgbClr val="000099"/>
              </a:solidFill>
              <a:latin typeface="Symbol" charset="0"/>
            </a:endParaRPr>
          </a:p>
          <a:p>
            <a:pPr eaLnBrk="1" hangingPunct="1">
              <a:buFontTx/>
              <a:buChar char="•"/>
              <a:defRPr/>
            </a:pPr>
            <a:r>
              <a:rPr lang="en-US" sz="1800" dirty="0">
                <a:solidFill>
                  <a:srgbClr val="000099"/>
                </a:solidFill>
              </a:rPr>
              <a:t> </a:t>
            </a:r>
            <a:r>
              <a:rPr lang="en-US" sz="1600" dirty="0"/>
              <a:t>Uniaxial stress</a:t>
            </a:r>
            <a:r>
              <a:rPr lang="en-US" sz="1800" dirty="0">
                <a:solidFill>
                  <a:srgbClr val="000099"/>
                </a:solidFill>
              </a:rPr>
              <a:t> </a:t>
            </a:r>
            <a:r>
              <a:rPr lang="en-US" sz="1600" b="1" dirty="0">
                <a:solidFill>
                  <a:srgbClr val="000099"/>
                </a:solidFill>
              </a:rPr>
              <a:t>(</a:t>
            </a:r>
            <a:r>
              <a:rPr lang="en-US" sz="1600" b="1" dirty="0">
                <a:solidFill>
                  <a:srgbClr val="000099"/>
                </a:solidFill>
                <a:latin typeface="Symbol" charset="0"/>
              </a:rPr>
              <a:t>s = </a:t>
            </a:r>
            <a:r>
              <a:rPr lang="en-US" sz="1600" b="1" dirty="0">
                <a:solidFill>
                  <a:srgbClr val="000099"/>
                </a:solidFill>
              </a:rPr>
              <a:t>E</a:t>
            </a:r>
            <a:r>
              <a:rPr lang="en-US" sz="1600" b="1" dirty="0">
                <a:solidFill>
                  <a:srgbClr val="000099"/>
                </a:solidFill>
                <a:latin typeface="Symbol" charset="0"/>
              </a:rPr>
              <a:t> e</a:t>
            </a:r>
            <a:r>
              <a:rPr lang="en-US" sz="1600" b="1" dirty="0">
                <a:solidFill>
                  <a:srgbClr val="000099"/>
                </a:solidFill>
              </a:rPr>
              <a:t>), E = ( </a:t>
            </a:r>
            <a:r>
              <a:rPr lang="en-US" sz="1600" b="1" dirty="0">
                <a:solidFill>
                  <a:srgbClr val="000099"/>
                </a:solidFill>
                <a:latin typeface="Symbol" charset="0"/>
              </a:rPr>
              <a:t>3l+2m ) m / ( </a:t>
            </a:r>
            <a:r>
              <a:rPr lang="en-US" sz="1600" b="1" dirty="0" err="1">
                <a:solidFill>
                  <a:srgbClr val="000099"/>
                </a:solidFill>
                <a:latin typeface="Symbol" charset="0"/>
              </a:rPr>
              <a:t>l+m</a:t>
            </a:r>
            <a:r>
              <a:rPr lang="en-US" sz="1600" b="1" dirty="0">
                <a:solidFill>
                  <a:srgbClr val="000099"/>
                </a:solidFill>
                <a:latin typeface="Symbol" charset="0"/>
              </a:rPr>
              <a:t> </a:t>
            </a:r>
            <a:r>
              <a:rPr lang="en-US" sz="1600" b="1" dirty="0">
                <a:solidFill>
                  <a:srgbClr val="000099"/>
                </a:solidFill>
              </a:rPr>
              <a:t>), </a:t>
            </a:r>
            <a:r>
              <a:rPr lang="en-US" sz="1600" b="1" dirty="0">
                <a:solidFill>
                  <a:srgbClr val="000099"/>
                </a:solidFill>
                <a:latin typeface="Symbol" charset="0"/>
              </a:rPr>
              <a:t>n</a:t>
            </a:r>
            <a:r>
              <a:rPr lang="en-US" sz="1600" b="1" dirty="0">
                <a:solidFill>
                  <a:srgbClr val="000099"/>
                </a:solidFill>
              </a:rPr>
              <a:t> = ( </a:t>
            </a:r>
            <a:r>
              <a:rPr lang="en-US" sz="1600" b="1" dirty="0">
                <a:solidFill>
                  <a:srgbClr val="000099"/>
                </a:solidFill>
                <a:latin typeface="Symbol" charset="0"/>
              </a:rPr>
              <a:t>2-</a:t>
            </a:r>
            <a:r>
              <a:rPr lang="en-US" sz="1600" b="1" dirty="0">
                <a:solidFill>
                  <a:srgbClr val="000099"/>
                </a:solidFill>
              </a:rPr>
              <a:t>(</a:t>
            </a:r>
            <a:r>
              <a:rPr lang="en-US" sz="1600" b="1" dirty="0">
                <a:solidFill>
                  <a:srgbClr val="000099"/>
                </a:solidFill>
                <a:latin typeface="Symbol" charset="0"/>
              </a:rPr>
              <a:t>a/b</a:t>
            </a:r>
            <a:r>
              <a:rPr lang="en-US" sz="1600" b="1" dirty="0">
                <a:solidFill>
                  <a:srgbClr val="000099"/>
                </a:solidFill>
              </a:rPr>
              <a:t>)</a:t>
            </a:r>
            <a:r>
              <a:rPr lang="en-US" sz="1600" b="1" baseline="30000" dirty="0">
                <a:solidFill>
                  <a:srgbClr val="000099"/>
                </a:solidFill>
                <a:latin typeface="Symbol" charset="0"/>
              </a:rPr>
              <a:t>2 </a:t>
            </a:r>
            <a:r>
              <a:rPr lang="en-US" sz="1600" b="1" dirty="0">
                <a:solidFill>
                  <a:srgbClr val="000099"/>
                </a:solidFill>
              </a:rPr>
              <a:t>) / ( </a:t>
            </a:r>
            <a:r>
              <a:rPr lang="en-US" sz="1600" b="1" dirty="0">
                <a:solidFill>
                  <a:srgbClr val="000099"/>
                </a:solidFill>
                <a:latin typeface="Symbol" charset="0"/>
              </a:rPr>
              <a:t>2-2</a:t>
            </a:r>
            <a:r>
              <a:rPr lang="en-US" sz="1600" b="1" dirty="0">
                <a:solidFill>
                  <a:srgbClr val="000099"/>
                </a:solidFill>
              </a:rPr>
              <a:t> (</a:t>
            </a:r>
            <a:r>
              <a:rPr lang="en-US" sz="1600" b="1" dirty="0">
                <a:solidFill>
                  <a:srgbClr val="000099"/>
                </a:solidFill>
                <a:latin typeface="Symbol" charset="0"/>
              </a:rPr>
              <a:t>a/b</a:t>
            </a:r>
            <a:r>
              <a:rPr lang="en-US" sz="1600" b="1" dirty="0">
                <a:solidFill>
                  <a:srgbClr val="000099"/>
                </a:solidFill>
              </a:rPr>
              <a:t>)</a:t>
            </a:r>
            <a:r>
              <a:rPr lang="en-US" sz="1600" b="1" baseline="30000" dirty="0">
                <a:solidFill>
                  <a:srgbClr val="000099"/>
                </a:solidFill>
                <a:latin typeface="Symbol" charset="0"/>
              </a:rPr>
              <a:t>2 </a:t>
            </a:r>
            <a:r>
              <a:rPr lang="en-US" sz="1600" b="1" dirty="0">
                <a:solidFill>
                  <a:srgbClr val="000099"/>
                </a:solidFill>
              </a:rPr>
              <a:t>)</a:t>
            </a:r>
            <a:endParaRPr lang="en-US" sz="1800" b="1" dirty="0">
              <a:solidFill>
                <a:srgbClr val="000099"/>
              </a:solidFill>
            </a:endParaRPr>
          </a:p>
          <a:p>
            <a:pPr eaLnBrk="1" hangingPunct="1">
              <a:buClr>
                <a:schemeClr val="accent2"/>
              </a:buClr>
              <a:buFontTx/>
              <a:buChar char="•"/>
              <a:defRPr/>
            </a:pPr>
            <a:r>
              <a:rPr lang="en-US" sz="1800" dirty="0">
                <a:solidFill>
                  <a:srgbClr val="000099"/>
                </a:solidFill>
              </a:rPr>
              <a:t> </a:t>
            </a:r>
            <a:r>
              <a:rPr lang="en-US" sz="1600" dirty="0"/>
              <a:t>Compressibility coefficient and shear modulus</a:t>
            </a:r>
            <a:r>
              <a:rPr lang="en-US" sz="1600" dirty="0">
                <a:solidFill>
                  <a:srgbClr val="000099"/>
                </a:solidFill>
              </a:rPr>
              <a:t>:</a:t>
            </a:r>
            <a:r>
              <a:rPr lang="en-US" sz="1800" dirty="0">
                <a:solidFill>
                  <a:srgbClr val="000099"/>
                </a:solidFill>
              </a:rPr>
              <a:t> </a:t>
            </a:r>
            <a:r>
              <a:rPr lang="en-US" sz="1600" b="1" dirty="0">
                <a:solidFill>
                  <a:srgbClr val="000099"/>
                </a:solidFill>
              </a:rPr>
              <a:t>K, G</a:t>
            </a:r>
            <a:endParaRPr lang="en-US" sz="1800" b="1" dirty="0">
              <a:solidFill>
                <a:srgbClr val="000099"/>
              </a:solidFill>
            </a:endParaRPr>
          </a:p>
          <a:p>
            <a:pPr eaLnBrk="1" hangingPunct="1">
              <a:buFont typeface="Times" charset="0"/>
              <a:buChar char="•"/>
              <a:defRPr/>
            </a:pPr>
            <a:r>
              <a:rPr lang="en-US" sz="1800" dirty="0">
                <a:solidFill>
                  <a:srgbClr val="000099"/>
                </a:solidFill>
              </a:rPr>
              <a:t> </a:t>
            </a:r>
            <a:r>
              <a:rPr lang="en-US" sz="1600" dirty="0"/>
              <a:t>Modules and elastic coefficients are related</a:t>
            </a:r>
            <a:r>
              <a:rPr lang="en-US" sz="1600" dirty="0">
                <a:solidFill>
                  <a:srgbClr val="000099"/>
                </a:solidFill>
              </a:rPr>
              <a:t>:</a:t>
            </a:r>
            <a:r>
              <a:rPr lang="en-US" sz="1800" dirty="0">
                <a:solidFill>
                  <a:srgbClr val="000099"/>
                </a:solidFill>
              </a:rPr>
              <a:t> </a:t>
            </a:r>
            <a:r>
              <a:rPr lang="en-US" sz="1600" b="1" dirty="0">
                <a:solidFill>
                  <a:srgbClr val="000099"/>
                </a:solidFill>
              </a:rPr>
              <a:t>1/E = 1/9K + 1/3G</a:t>
            </a:r>
          </a:p>
        </p:txBody>
      </p:sp>
      <p:pic>
        <p:nvPicPr>
          <p:cNvPr id="22530" name="Picture 3" descr="jacob-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6550" y="3048000"/>
            <a:ext cx="3727450" cy="340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Text Box 4"/>
          <p:cNvSpPr txBox="1">
            <a:spLocks noChangeArrowheads="1"/>
          </p:cNvSpPr>
          <p:nvPr/>
        </p:nvSpPr>
        <p:spPr bwMode="auto">
          <a:xfrm>
            <a:off x="6858000" y="6172200"/>
            <a:ext cx="2057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defRPr/>
            </a:pPr>
            <a:r>
              <a:rPr lang="en-US" sz="1600" b="1" i="1">
                <a:solidFill>
                  <a:srgbClr val="000099"/>
                </a:solidFill>
              </a:rPr>
              <a:t>Jacob et al. (2008)</a:t>
            </a:r>
            <a:endParaRPr lang="en-US" sz="1800" i="1">
              <a:solidFill>
                <a:srgbClr val="000099"/>
              </a:solidFill>
            </a:endParaRPr>
          </a:p>
        </p:txBody>
      </p:sp>
      <p:sp>
        <p:nvSpPr>
          <p:cNvPr id="8197" name="Text Box 5"/>
          <p:cNvSpPr txBox="1">
            <a:spLocks noChangeArrowheads="1"/>
          </p:cNvSpPr>
          <p:nvPr/>
        </p:nvSpPr>
        <p:spPr bwMode="auto">
          <a:xfrm>
            <a:off x="683568" y="383"/>
            <a:ext cx="8568952" cy="461665"/>
          </a:xfrm>
          <a:prstGeom prst="rect">
            <a:avLst/>
          </a:prstGeom>
          <a:noFill/>
          <a:ln w="381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en-US" b="1" dirty="0">
                <a:ln w="11430"/>
                <a:solidFill>
                  <a:srgbClr val="008000"/>
                </a:solidFill>
                <a:effectLst>
                  <a:outerShdw blurRad="50800" dist="39000" dir="5460000" algn="tl">
                    <a:srgbClr val="000000">
                      <a:alpha val="38000"/>
                    </a:srgbClr>
                  </a:outerShdw>
                </a:effectLst>
              </a:rPr>
              <a:t>DETERMINE </a:t>
            </a:r>
            <a:r>
              <a:rPr lang="en-US" b="1" dirty="0">
                <a:ln w="11430"/>
                <a:solidFill>
                  <a:srgbClr val="008000"/>
                </a:solidFill>
                <a:effectLst>
                  <a:outerShdw blurRad="50800" dist="39000" dir="5460000" algn="tl">
                    <a:srgbClr val="000000">
                      <a:alpha val="38000"/>
                    </a:srgbClr>
                  </a:outerShdw>
                </a:effectLst>
                <a:latin typeface="Symbol" charset="0"/>
              </a:rPr>
              <a:t>r</a:t>
            </a:r>
            <a:r>
              <a:rPr lang="en-US" b="1" dirty="0">
                <a:ln w="11430"/>
                <a:solidFill>
                  <a:srgbClr val="008000"/>
                </a:solidFill>
                <a:effectLst>
                  <a:outerShdw blurRad="50800" dist="39000" dir="5460000" algn="tl">
                    <a:srgbClr val="000000">
                      <a:alpha val="38000"/>
                    </a:srgbClr>
                  </a:outerShdw>
                </a:effectLst>
              </a:rPr>
              <a:t> open a new measure field at natural scale</a:t>
            </a:r>
          </a:p>
        </p:txBody>
      </p:sp>
      <p:sp>
        <p:nvSpPr>
          <p:cNvPr id="8198" name="Text Box 6"/>
          <p:cNvSpPr txBox="1">
            <a:spLocks noChangeArrowheads="1"/>
          </p:cNvSpPr>
          <p:nvPr/>
        </p:nvSpPr>
        <p:spPr bwMode="auto">
          <a:xfrm>
            <a:off x="914400" y="3048000"/>
            <a:ext cx="4572000" cy="3386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defRPr/>
            </a:pPr>
            <a:r>
              <a:rPr lang="en-US" sz="1800" b="1" dirty="0">
                <a:solidFill>
                  <a:srgbClr val="000099"/>
                </a:solidFill>
              </a:rPr>
              <a:t>Problems of real massive</a:t>
            </a:r>
            <a:endParaRPr lang="en-US" sz="1800" dirty="0"/>
          </a:p>
          <a:p>
            <a:pPr eaLnBrk="1" hangingPunct="1">
              <a:buFontTx/>
              <a:buChar char="•"/>
              <a:defRPr/>
            </a:pPr>
            <a:r>
              <a:rPr lang="en-US" sz="1800" b="1" dirty="0">
                <a:solidFill>
                  <a:srgbClr val="049052"/>
                </a:solidFill>
              </a:rPr>
              <a:t> A complex</a:t>
            </a:r>
            <a:r>
              <a:rPr lang="en-US" sz="1800" dirty="0"/>
              <a:t> </a:t>
            </a:r>
            <a:r>
              <a:rPr lang="en-US" sz="1800" b="1" dirty="0">
                <a:solidFill>
                  <a:srgbClr val="049052"/>
                </a:solidFill>
              </a:rPr>
              <a:t>building </a:t>
            </a:r>
          </a:p>
          <a:p>
            <a:pPr eaLnBrk="1" hangingPunct="1">
              <a:defRPr/>
            </a:pPr>
            <a:r>
              <a:rPr lang="en-US" sz="1600" dirty="0"/>
              <a:t>Damage (evolution of the fracture, internal erosion, ...)</a:t>
            </a:r>
          </a:p>
          <a:p>
            <a:pPr eaLnBrk="1" hangingPunct="1">
              <a:defRPr/>
            </a:pPr>
            <a:r>
              <a:rPr lang="en-US" sz="1600" dirty="0"/>
              <a:t>Traffic fluid (chemical alteration, variation of porosity...)</a:t>
            </a:r>
          </a:p>
          <a:p>
            <a:pPr eaLnBrk="1" hangingPunct="1">
              <a:buFontTx/>
              <a:buChar char="•"/>
              <a:defRPr/>
            </a:pPr>
            <a:r>
              <a:rPr lang="en-US" sz="1800" b="1" dirty="0">
                <a:solidFill>
                  <a:srgbClr val="049052"/>
                </a:solidFill>
              </a:rPr>
              <a:t> A temporal evolution</a:t>
            </a:r>
            <a:endParaRPr lang="en-US" sz="1800" dirty="0"/>
          </a:p>
          <a:p>
            <a:pPr eaLnBrk="1" hangingPunct="1">
              <a:defRPr/>
            </a:pPr>
            <a:r>
              <a:rPr lang="en-US" sz="1600" dirty="0"/>
              <a:t>Ante/post-eruptive volcanoes phases</a:t>
            </a:r>
          </a:p>
          <a:p>
            <a:pPr eaLnBrk="1" hangingPunct="1">
              <a:defRPr/>
            </a:pPr>
            <a:r>
              <a:rPr lang="en-US" sz="1600" dirty="0"/>
              <a:t>Managing resources and reserves (environment, hydrology karst)</a:t>
            </a:r>
          </a:p>
          <a:p>
            <a:pPr eaLnBrk="1" hangingPunct="1">
              <a:defRPr/>
            </a:pPr>
            <a:r>
              <a:rPr lang="en-US" sz="1600" dirty="0"/>
              <a:t>Midfielder cashing storage (CO</a:t>
            </a:r>
            <a:r>
              <a:rPr lang="en-US" sz="1600" baseline="-25000" dirty="0"/>
              <a:t>2</a:t>
            </a:r>
            <a:r>
              <a:rPr lang="en-US" sz="1600" dirty="0"/>
              <a:t>, chemical waste, nuclear, ...)</a:t>
            </a:r>
          </a:p>
          <a:p>
            <a:pPr eaLnBrk="1" hangingPunct="1">
              <a:defRPr/>
            </a:pPr>
            <a:r>
              <a:rPr lang="en-US" sz="1600" dirty="0"/>
              <a:t>Underground Engineering (structures, mining) </a:t>
            </a:r>
          </a:p>
        </p:txBody>
      </p:sp>
      <p:sp>
        <p:nvSpPr>
          <p:cNvPr id="8199" name="Rectangle 7"/>
          <p:cNvSpPr>
            <a:spLocks noChangeArrowheads="1"/>
          </p:cNvSpPr>
          <p:nvPr/>
        </p:nvSpPr>
        <p:spPr bwMode="auto">
          <a:xfrm>
            <a:off x="8958263" y="2238375"/>
            <a:ext cx="2190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buFontTx/>
              <a:buChar char="•"/>
              <a:defRPr/>
            </a:pPr>
            <a:endParaRPr lang="en-US" sz="800">
              <a:solidFill>
                <a:srgbClr val="000099"/>
              </a:solidFill>
              <a:latin typeface="Symbol" charset="0"/>
            </a:endParaRPr>
          </a:p>
        </p:txBody>
      </p:sp>
      <p:sp>
        <p:nvSpPr>
          <p:cNvPr id="22535" name="Espace réservé du numéro de diapositive 2"/>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7D40DDD-2F21-3842-9CEF-30E1A398C595}" type="slidenum">
              <a:rPr lang="fr-FR" sz="1400"/>
              <a:pPr/>
              <a:t>6</a:t>
            </a:fld>
            <a:endParaRPr lang="fr-FR" sz="140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Espace réservé du numéro de diapositive 1"/>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39CE212-3E4E-FD4A-ADC5-488384FA351E}" type="slidenum">
              <a:rPr lang="fr-FR" sz="1400"/>
              <a:pPr/>
              <a:t>7</a:t>
            </a:fld>
            <a:endParaRPr lang="fr-FR" sz="1400"/>
          </a:p>
        </p:txBody>
      </p:sp>
      <p:sp>
        <p:nvSpPr>
          <p:cNvPr id="4" name="ZoneTexte 3"/>
          <p:cNvSpPr txBox="1"/>
          <p:nvPr/>
        </p:nvSpPr>
        <p:spPr>
          <a:xfrm>
            <a:off x="827584" y="2564904"/>
            <a:ext cx="8316416" cy="646331"/>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GB"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THEORICAL PRINCIPLES</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Espace réservé du numéro de diapositive 1"/>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8E3E4CA-F217-444D-AE55-0A34FEA9B332}" type="slidenum">
              <a:rPr lang="fr-FR" sz="1400"/>
              <a:pPr/>
              <a:t>8</a:t>
            </a:fld>
            <a:endParaRPr lang="fr-FR" sz="1400"/>
          </a:p>
        </p:txBody>
      </p:sp>
      <p:pic>
        <p:nvPicPr>
          <p:cNvPr id="25603" name="Image 3" descr="Capture d’écran 2012-02-19 à 13.36.35.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124745"/>
            <a:ext cx="3812630" cy="295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ZoneTexte 4"/>
          <p:cNvSpPr txBox="1">
            <a:spLocks noChangeArrowheads="1"/>
          </p:cNvSpPr>
          <p:nvPr/>
        </p:nvSpPr>
        <p:spPr bwMode="auto">
          <a:xfrm>
            <a:off x="1403648" y="1988840"/>
            <a:ext cx="15446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GB" sz="1200" dirty="0"/>
              <a:t>Tanaka et al. (2005)</a:t>
            </a:r>
          </a:p>
        </p:txBody>
      </p:sp>
      <p:sp>
        <p:nvSpPr>
          <p:cNvPr id="2" name="ZoneTexte 1"/>
          <p:cNvSpPr txBox="1"/>
          <p:nvPr/>
        </p:nvSpPr>
        <p:spPr>
          <a:xfrm>
            <a:off x="827584" y="116632"/>
            <a:ext cx="8316416" cy="46166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GB" b="1" dirty="0" smtClean="0">
                <a:ln w="11430"/>
                <a:solidFill>
                  <a:srgbClr val="0000FF"/>
                </a:solidFill>
                <a:effectLst>
                  <a:outerShdw blurRad="50800" dist="39000" dir="5460000" algn="tl">
                    <a:srgbClr val="000000">
                      <a:alpha val="38000"/>
                    </a:srgbClr>
                  </a:outerShdw>
                </a:effectLst>
              </a:rPr>
              <a:t>OPEN SKY MODELS at SEA LEVEL are NUMEROUS</a:t>
            </a:r>
            <a:endParaRPr lang="en-GB" b="1" dirty="0">
              <a:ln w="11430"/>
              <a:solidFill>
                <a:srgbClr val="0000FF"/>
              </a:solidFill>
              <a:effectLst>
                <a:outerShdw blurRad="50800" dist="39000" dir="5460000" algn="tl">
                  <a:srgbClr val="000000">
                    <a:alpha val="38000"/>
                  </a:srgbClr>
                </a:outerShdw>
              </a:effectLst>
            </a:endParaRPr>
          </a:p>
        </p:txBody>
      </p:sp>
      <p:sp>
        <p:nvSpPr>
          <p:cNvPr id="3" name="Rectangle 2"/>
          <p:cNvSpPr/>
          <p:nvPr/>
        </p:nvSpPr>
        <p:spPr>
          <a:xfrm>
            <a:off x="899592" y="6021288"/>
            <a:ext cx="8244408" cy="461665"/>
          </a:xfrm>
          <a:prstGeom prst="rect">
            <a:avLst/>
          </a:prstGeom>
        </p:spPr>
        <p:txBody>
          <a:bodyPr wrap="square">
            <a:spAutoFit/>
          </a:bodyPr>
          <a:lstStyle/>
          <a:p>
            <a:r>
              <a:rPr lang="en-GB" sz="1200" dirty="0" err="1" smtClean="0"/>
              <a:t>Lesparre</a:t>
            </a:r>
            <a:r>
              <a:rPr lang="en-GB" sz="1200" dirty="0"/>
              <a:t>, N., D. </a:t>
            </a:r>
            <a:r>
              <a:rPr lang="en-GB" sz="1200" dirty="0" err="1"/>
              <a:t>Gibert</a:t>
            </a:r>
            <a:r>
              <a:rPr lang="en-GB" sz="1200" dirty="0"/>
              <a:t>, J. </a:t>
            </a:r>
            <a:r>
              <a:rPr lang="en-GB" sz="1200" dirty="0" err="1"/>
              <a:t>Marteau</a:t>
            </a:r>
            <a:r>
              <a:rPr lang="en-GB" sz="1200" dirty="0"/>
              <a:t>, Y. </a:t>
            </a:r>
            <a:r>
              <a:rPr lang="en-GB" sz="1200" dirty="0" err="1"/>
              <a:t>Déclais</a:t>
            </a:r>
            <a:r>
              <a:rPr lang="en-GB" sz="1200" dirty="0"/>
              <a:t>, D. Carbone &amp; E. </a:t>
            </a:r>
            <a:r>
              <a:rPr lang="en-GB" sz="1200" dirty="0" err="1"/>
              <a:t>Galichet</a:t>
            </a:r>
            <a:r>
              <a:rPr lang="en-GB" sz="1200" dirty="0"/>
              <a:t>, Geophysical </a:t>
            </a:r>
            <a:r>
              <a:rPr lang="en-GB" sz="1200" dirty="0" err="1"/>
              <a:t>muon</a:t>
            </a:r>
            <a:endParaRPr lang="en-GB" sz="1200" dirty="0"/>
          </a:p>
          <a:p>
            <a:r>
              <a:rPr lang="en-GB" sz="1200" dirty="0"/>
              <a:t>imaging: feasibility and limits, Geophysical Journal International (2010) 181, 1-14.</a:t>
            </a:r>
          </a:p>
        </p:txBody>
      </p:sp>
      <p:sp>
        <p:nvSpPr>
          <p:cNvPr id="4" name="Rectangle 3"/>
          <p:cNvSpPr/>
          <p:nvPr/>
        </p:nvSpPr>
        <p:spPr>
          <a:xfrm>
            <a:off x="5652120" y="620688"/>
            <a:ext cx="3484405" cy="1323439"/>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GB" sz="2000" b="1" dirty="0" smtClean="0">
                <a:ln w="11430"/>
                <a:solidFill>
                  <a:srgbClr val="FF1A01"/>
                </a:solidFill>
                <a:effectLst>
                  <a:outerShdw blurRad="50800" dist="39000" dir="5460000" algn="tl">
                    <a:srgbClr val="000000">
                      <a:alpha val="38000"/>
                    </a:srgbClr>
                  </a:outerShdw>
                </a:effectLst>
              </a:rPr>
              <a:t>to </a:t>
            </a:r>
            <a:r>
              <a:rPr lang="en-GB" sz="2000" b="1" dirty="0">
                <a:ln w="11430"/>
                <a:solidFill>
                  <a:srgbClr val="FF1A01"/>
                </a:solidFill>
                <a:effectLst>
                  <a:outerShdw blurRad="50800" dist="39000" dir="5460000" algn="tl">
                    <a:srgbClr val="000000">
                      <a:alpha val="38000"/>
                    </a:srgbClr>
                  </a:outerShdw>
                </a:effectLst>
              </a:rPr>
              <a:t>simulate the </a:t>
            </a:r>
            <a:r>
              <a:rPr lang="en-GB" sz="2000" b="1" dirty="0" smtClean="0">
                <a:ln w="11430"/>
                <a:solidFill>
                  <a:srgbClr val="FF1A01"/>
                </a:solidFill>
                <a:effectLst>
                  <a:outerShdw blurRad="50800" dist="39000" dir="5460000" algn="tl">
                    <a:srgbClr val="000000">
                      <a:alpha val="38000"/>
                    </a:srgbClr>
                  </a:outerShdw>
                </a:effectLst>
              </a:rPr>
              <a:t>experiment,</a:t>
            </a:r>
            <a:endParaRPr lang="en-GB" sz="2000" b="1" dirty="0">
              <a:ln w="11430"/>
              <a:solidFill>
                <a:srgbClr val="FF1A01"/>
              </a:solidFill>
              <a:effectLst>
                <a:outerShdw blurRad="50800" dist="39000" dir="5460000" algn="tl">
                  <a:srgbClr val="000000">
                    <a:alpha val="38000"/>
                  </a:srgbClr>
                </a:outerShdw>
              </a:effectLst>
            </a:endParaRPr>
          </a:p>
          <a:p>
            <a:r>
              <a:rPr lang="en-GB" sz="2000" b="1" dirty="0">
                <a:ln w="11430"/>
                <a:solidFill>
                  <a:srgbClr val="FF1A01"/>
                </a:solidFill>
                <a:effectLst>
                  <a:outerShdw blurRad="50800" dist="39000" dir="5460000" algn="tl">
                    <a:srgbClr val="000000">
                      <a:alpha val="38000"/>
                    </a:srgbClr>
                  </a:outerShdw>
                </a:effectLst>
              </a:rPr>
              <a:t>to normalize experimental</a:t>
            </a:r>
          </a:p>
          <a:p>
            <a:r>
              <a:rPr lang="en-GB" sz="2000" b="1" dirty="0">
                <a:ln w="11430"/>
                <a:solidFill>
                  <a:srgbClr val="FF1A01"/>
                </a:solidFill>
                <a:effectLst>
                  <a:outerShdw blurRad="50800" dist="39000" dir="5460000" algn="tl">
                    <a:srgbClr val="000000">
                      <a:alpha val="38000"/>
                    </a:srgbClr>
                  </a:outerShdw>
                </a:effectLst>
              </a:rPr>
              <a:t>measurements from </a:t>
            </a:r>
            <a:r>
              <a:rPr lang="en-GB" sz="2000" b="1" dirty="0" smtClean="0">
                <a:ln w="11430"/>
                <a:solidFill>
                  <a:srgbClr val="FF1A01"/>
                </a:solidFill>
                <a:effectLst>
                  <a:outerShdw blurRad="50800" dist="39000" dir="5460000" algn="tl">
                    <a:srgbClr val="000000">
                      <a:alpha val="38000"/>
                    </a:srgbClr>
                  </a:outerShdw>
                </a:effectLst>
              </a:rPr>
              <a:t>open sky </a:t>
            </a:r>
            <a:r>
              <a:rPr lang="en-GB" sz="2000" b="1" dirty="0">
                <a:ln w="11430"/>
                <a:solidFill>
                  <a:srgbClr val="FF1A01"/>
                </a:solidFill>
                <a:effectLst>
                  <a:outerShdw blurRad="50800" dist="39000" dir="5460000" algn="tl">
                    <a:srgbClr val="000000">
                      <a:alpha val="38000"/>
                    </a:srgbClr>
                  </a:outerShdw>
                </a:effectLst>
              </a:rPr>
              <a:t>results</a:t>
            </a:r>
          </a:p>
        </p:txBody>
      </p:sp>
      <p:sp>
        <p:nvSpPr>
          <p:cNvPr id="5" name="ZoneTexte 4"/>
          <p:cNvSpPr txBox="1"/>
          <p:nvPr/>
        </p:nvSpPr>
        <p:spPr>
          <a:xfrm>
            <a:off x="755576" y="620688"/>
            <a:ext cx="5184576" cy="400110"/>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GB" sz="2000" b="1" dirty="0" smtClean="0">
                <a:ln w="11430"/>
                <a:solidFill>
                  <a:srgbClr val="008000"/>
                </a:solidFill>
                <a:effectLst>
                  <a:outerShdw blurRad="50800" dist="39000" dir="5460000" algn="tl">
                    <a:srgbClr val="000000">
                      <a:alpha val="38000"/>
                    </a:srgbClr>
                  </a:outerShdw>
                </a:effectLst>
              </a:rPr>
              <a:t>The model of </a:t>
            </a:r>
            <a:r>
              <a:rPr lang="en-GB" sz="2000" b="1" dirty="0" err="1" smtClean="0">
                <a:ln w="11430"/>
                <a:solidFill>
                  <a:srgbClr val="008000"/>
                </a:solidFill>
                <a:effectLst>
                  <a:outerShdw blurRad="50800" dist="39000" dir="5460000" algn="tl">
                    <a:srgbClr val="000000">
                      <a:alpha val="38000"/>
                    </a:srgbClr>
                  </a:outerShdw>
                </a:effectLst>
              </a:rPr>
              <a:t>muon</a:t>
            </a:r>
            <a:r>
              <a:rPr lang="en-GB" sz="2000" b="1" dirty="0" smtClean="0">
                <a:ln w="11430"/>
                <a:solidFill>
                  <a:srgbClr val="008000"/>
                </a:solidFill>
                <a:effectLst>
                  <a:outerShdw blurRad="50800" dist="39000" dir="5460000" algn="tl">
                    <a:srgbClr val="000000">
                      <a:alpha val="38000"/>
                    </a:srgbClr>
                  </a:outerShdw>
                </a:effectLst>
              </a:rPr>
              <a:t> flux are required to:</a:t>
            </a:r>
            <a:endParaRPr lang="en-GB" sz="2000" b="1" dirty="0">
              <a:ln w="11430"/>
              <a:solidFill>
                <a:srgbClr val="008000"/>
              </a:solidFill>
              <a:effectLst>
                <a:outerShdw blurRad="50800" dist="39000" dir="5460000" algn="tl">
                  <a:srgbClr val="000000">
                    <a:alpha val="38000"/>
                  </a:srgbClr>
                </a:outerShdw>
              </a:effectLst>
            </a:endParaRPr>
          </a:p>
        </p:txBody>
      </p:sp>
      <p:pic>
        <p:nvPicPr>
          <p:cNvPr id="6" name="Image 5" descr="FluxVerticalMu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8223" y="1844824"/>
            <a:ext cx="4785896" cy="3216750"/>
          </a:xfrm>
          <a:prstGeom prst="rect">
            <a:avLst/>
          </a:prstGeom>
        </p:spPr>
      </p:pic>
      <p:pic>
        <p:nvPicPr>
          <p:cNvPr id="25602" name="Imag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71600" y="5085184"/>
            <a:ext cx="6121400" cy="814387"/>
          </a:xfrm>
          <a:prstGeom prst="rect">
            <a:avLst/>
          </a:prstGeom>
          <a:noFill/>
          <a:ln w="57150" cmpd="sng">
            <a:solidFill>
              <a:srgbClr val="FF1A0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36" name="Image 5" descr="Capture d’écran 2012-02-19 à 13.38.08.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43388" y="0"/>
            <a:ext cx="4900612" cy="326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5" name="Espace réservé du numéro de diapositive 1"/>
          <p:cNvSpPr>
            <a:spLocks noGrp="1"/>
          </p:cNvSpPr>
          <p:nvPr>
            <p:ph type="sldNum" sz="quarter" idx="12"/>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7989FCD-04EA-DB48-921D-A2566F412BF3}" type="slidenum">
              <a:rPr lang="fr-FR" sz="1400"/>
              <a:pPr/>
              <a:t>9</a:t>
            </a:fld>
            <a:endParaRPr lang="fr-FR" sz="1400"/>
          </a:p>
        </p:txBody>
      </p:sp>
      <p:sp>
        <p:nvSpPr>
          <p:cNvPr id="26626" name="ZoneTexte 2"/>
          <p:cNvSpPr txBox="1">
            <a:spLocks noChangeArrowheads="1"/>
          </p:cNvSpPr>
          <p:nvPr/>
        </p:nvSpPr>
        <p:spPr bwMode="auto">
          <a:xfrm>
            <a:off x="899592" y="2060848"/>
            <a:ext cx="13260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GB" b="1" dirty="0">
                <a:ln w="11430"/>
                <a:solidFill>
                  <a:srgbClr val="0000FF"/>
                </a:solidFill>
                <a:effectLst>
                  <a:outerShdw blurRad="50800" dist="39000" dir="5460000" algn="tl">
                    <a:srgbClr val="000000">
                      <a:alpha val="38000"/>
                    </a:srgbClr>
                  </a:outerShdw>
                </a:effectLst>
              </a:rPr>
              <a:t>Opacity</a:t>
            </a:r>
          </a:p>
        </p:txBody>
      </p:sp>
      <p:sp>
        <p:nvSpPr>
          <p:cNvPr id="26627" name="ZoneTexte 3"/>
          <p:cNvSpPr txBox="1">
            <a:spLocks noChangeArrowheads="1"/>
          </p:cNvSpPr>
          <p:nvPr/>
        </p:nvSpPr>
        <p:spPr bwMode="auto">
          <a:xfrm>
            <a:off x="899592" y="3140968"/>
            <a:ext cx="19294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GB" b="1" dirty="0">
                <a:ln w="11430"/>
                <a:solidFill>
                  <a:srgbClr val="0000FF"/>
                </a:solidFill>
                <a:effectLst>
                  <a:outerShdw blurRad="50800" dist="39000" dir="5460000" algn="tl">
                    <a:srgbClr val="000000">
                      <a:alpha val="38000"/>
                    </a:srgbClr>
                  </a:outerShdw>
                </a:effectLst>
              </a:rPr>
              <a:t>Energy loss</a:t>
            </a:r>
          </a:p>
        </p:txBody>
      </p:sp>
      <p:sp>
        <p:nvSpPr>
          <p:cNvPr id="26628" name="ZoneTexte 4"/>
          <p:cNvSpPr txBox="1">
            <a:spLocks noChangeArrowheads="1"/>
          </p:cNvSpPr>
          <p:nvPr/>
        </p:nvSpPr>
        <p:spPr bwMode="auto">
          <a:xfrm>
            <a:off x="899592" y="5085184"/>
            <a:ext cx="27665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GB" b="1" dirty="0">
                <a:ln w="11430"/>
                <a:solidFill>
                  <a:srgbClr val="0000FF"/>
                </a:solidFill>
                <a:effectLst>
                  <a:outerShdw blurRad="50800" dist="39000" dir="5460000" algn="tl">
                    <a:srgbClr val="000000">
                      <a:alpha val="38000"/>
                    </a:srgbClr>
                  </a:outerShdw>
                </a:effectLst>
              </a:rPr>
              <a:t>Exiting </a:t>
            </a:r>
            <a:r>
              <a:rPr lang="en-GB" b="1" dirty="0" err="1" smtClean="0">
                <a:ln w="11430"/>
                <a:solidFill>
                  <a:srgbClr val="0000FF"/>
                </a:solidFill>
                <a:effectLst>
                  <a:outerShdw blurRad="50800" dist="39000" dir="5460000" algn="tl">
                    <a:srgbClr val="000000">
                      <a:alpha val="38000"/>
                    </a:srgbClr>
                  </a:outerShdw>
                </a:effectLst>
              </a:rPr>
              <a:t>muon</a:t>
            </a:r>
            <a:r>
              <a:rPr lang="en-GB" b="1" dirty="0" smtClean="0">
                <a:ln w="11430"/>
                <a:solidFill>
                  <a:srgbClr val="0000FF"/>
                </a:solidFill>
                <a:effectLst>
                  <a:outerShdw blurRad="50800" dist="39000" dir="5460000" algn="tl">
                    <a:srgbClr val="000000">
                      <a:alpha val="38000"/>
                    </a:srgbClr>
                  </a:outerShdw>
                </a:effectLst>
              </a:rPr>
              <a:t> </a:t>
            </a:r>
            <a:r>
              <a:rPr lang="en-GB" b="1" dirty="0">
                <a:ln w="11430"/>
                <a:solidFill>
                  <a:srgbClr val="0000FF"/>
                </a:solidFill>
                <a:effectLst>
                  <a:outerShdw blurRad="50800" dist="39000" dir="5460000" algn="tl">
                    <a:srgbClr val="000000">
                      <a:alpha val="38000"/>
                    </a:srgbClr>
                  </a:outerShdw>
                </a:effectLst>
              </a:rPr>
              <a:t>flux</a:t>
            </a:r>
          </a:p>
        </p:txBody>
      </p:sp>
      <p:sp>
        <p:nvSpPr>
          <p:cNvPr id="26629" name="ZoneTexte 5"/>
          <p:cNvSpPr txBox="1">
            <a:spLocks noChangeArrowheads="1"/>
          </p:cNvSpPr>
          <p:nvPr/>
        </p:nvSpPr>
        <p:spPr bwMode="auto">
          <a:xfrm>
            <a:off x="899592" y="4149080"/>
            <a:ext cx="27751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GB" b="1" dirty="0">
                <a:ln w="11430"/>
                <a:solidFill>
                  <a:srgbClr val="0000FF"/>
                </a:solidFill>
                <a:effectLst>
                  <a:outerShdw blurRad="50800" dist="39000" dir="5460000" algn="tl">
                    <a:srgbClr val="000000">
                      <a:alpha val="38000"/>
                    </a:srgbClr>
                  </a:outerShdw>
                </a:effectLst>
              </a:rPr>
              <a:t>Threshold energy</a:t>
            </a:r>
          </a:p>
        </p:txBody>
      </p:sp>
      <p:sp>
        <p:nvSpPr>
          <p:cNvPr id="26630" name="ZoneTexte 6"/>
          <p:cNvSpPr txBox="1">
            <a:spLocks noChangeArrowheads="1"/>
          </p:cNvSpPr>
          <p:nvPr/>
        </p:nvSpPr>
        <p:spPr bwMode="auto">
          <a:xfrm>
            <a:off x="900113" y="5949950"/>
            <a:ext cx="39979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GB" b="1" dirty="0">
                <a:ln w="11430"/>
                <a:solidFill>
                  <a:srgbClr val="0000FF"/>
                </a:solidFill>
                <a:effectLst>
                  <a:outerShdw blurRad="50800" dist="39000" dir="5460000" algn="tl">
                    <a:srgbClr val="000000">
                      <a:alpha val="38000"/>
                    </a:srgbClr>
                  </a:outerShdw>
                </a:effectLst>
              </a:rPr>
              <a:t>Number of </a:t>
            </a:r>
            <a:r>
              <a:rPr lang="en-GB" b="1" dirty="0" err="1">
                <a:ln w="11430"/>
                <a:solidFill>
                  <a:srgbClr val="0000FF"/>
                </a:solidFill>
                <a:effectLst>
                  <a:outerShdw blurRad="50800" dist="39000" dir="5460000" algn="tl">
                    <a:srgbClr val="000000">
                      <a:alpha val="38000"/>
                    </a:srgbClr>
                  </a:outerShdw>
                </a:effectLst>
              </a:rPr>
              <a:t>muon</a:t>
            </a:r>
            <a:r>
              <a:rPr lang="en-GB" b="1" dirty="0">
                <a:ln w="11430"/>
                <a:solidFill>
                  <a:srgbClr val="0000FF"/>
                </a:solidFill>
                <a:effectLst>
                  <a:outerShdw blurRad="50800" dist="39000" dir="5460000" algn="tl">
                    <a:srgbClr val="000000">
                      <a:alpha val="38000"/>
                    </a:srgbClr>
                  </a:outerShdw>
                </a:effectLst>
              </a:rPr>
              <a:t> detected</a:t>
            </a:r>
          </a:p>
        </p:txBody>
      </p:sp>
      <p:pic>
        <p:nvPicPr>
          <p:cNvPr id="26631" name="Image 2" descr="PerteEnergie(Xstdrock).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3068960"/>
            <a:ext cx="3077716"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2" name="Image 8" descr="GT-Marteau.tif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36096" y="6021288"/>
            <a:ext cx="2592388"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3" name="Image 10" descr="Threshold energy.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779912" y="4005064"/>
            <a:ext cx="2873375"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4" name="Image 11" descr="Exiting muons flux.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707904" y="4941168"/>
            <a:ext cx="5364162" cy="85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5" name="Image 12" descr="Opacity.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123728" y="1988840"/>
            <a:ext cx="228441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Nouvelle présentation">
  <a:themeElements>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uvelle présentation">
      <a:majorFont>
        <a:latin typeface="Arial"/>
        <a:ea typeface="ＭＳ Ｐゴシック"/>
        <a:cs typeface="ＭＳ Ｐゴシック"/>
      </a:majorFont>
      <a:minorFont>
        <a:latin typeface="Arial"/>
        <a:ea typeface="ＭＳ Ｐゴシック"/>
        <a:cs typeface="ＭＳ Ｐゴシック"/>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uvelle présentation">
    <a:majorFont>
      <a:latin typeface="Arial"/>
      <a:ea typeface="ＭＳ Ｐゴシック"/>
      <a:cs typeface="ＭＳ Ｐゴシック"/>
    </a:majorFont>
    <a:minorFont>
      <a:latin typeface="Arial"/>
      <a:ea typeface="ＭＳ Ｐゴシック"/>
      <a:cs typeface="ＭＳ Ｐゴシック"/>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1853</TotalTime>
  <Words>2247</Words>
  <Application>Microsoft Macintosh PowerPoint</Application>
  <PresentationFormat>Présentation à l'écran (4:3)</PresentationFormat>
  <Paragraphs>425</Paragraphs>
  <Slides>35</Slides>
  <Notes>19</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35</vt:i4>
      </vt:variant>
    </vt:vector>
  </HeadingPairs>
  <TitlesOfParts>
    <vt:vector size="37" baseType="lpstr">
      <vt:lpstr>Nouvelle présentation</vt:lpstr>
      <vt:lpstr>CorelDRAW</vt:lpstr>
      <vt:lpstr>T2DM2* : Status &amp; Progress *Temporal Tomography Densitometric by the Measure of Muons</vt:lpstr>
      <vt:lpstr>SUMMARY</vt:lpstr>
      <vt:lpstr>GOALS</vt:lpstr>
      <vt:lpstr>REMINDER  OFF THE METHOD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THE WORK ALLREADY DONE</vt:lpstr>
      <vt:lpstr>Présentation PowerPoint</vt:lpstr>
      <vt:lpstr>Présentation PowerPoint</vt:lpstr>
      <vt:lpstr>THE WORK ON PROGRESS </vt:lpstr>
      <vt:lpstr>Présentation PowerPoint</vt:lpstr>
      <vt:lpstr>Présentation PowerPoint</vt:lpstr>
      <vt:lpstr>Présentation PowerPoint</vt:lpstr>
      <vt:lpstr>ELECTRONIC &amp; DAQ</vt:lpstr>
      <vt:lpstr>NEXT YEAR WORK:  </vt:lpstr>
      <vt:lpstr>PROPOSED STRUCTURE FOR COLLABORATION</vt:lpstr>
      <vt:lpstr>NEW FUNDING TO BUILD A 80 TELESCOPES ARRAY</vt:lpstr>
      <vt:lpstr>Présentation PowerPoint</vt:lpstr>
      <vt:lpstr>Présentation PowerPoint</vt:lpstr>
      <vt:lpstr>Présentation PowerPoint</vt:lpstr>
      <vt:lpstr>Présentation PowerPoint</vt:lpstr>
      <vt:lpstr>Présentation PowerPoint</vt:lpstr>
      <vt:lpstr>Présentation PowerPoint</vt:lpstr>
      <vt:lpstr>BACKUP-SLIDES</vt:lpstr>
      <vt:lpstr>Présentation PowerPoint</vt:lpstr>
      <vt:lpstr>Présentation PowerPoint</vt:lpstr>
      <vt:lpstr>Présentation PowerPoint</vt:lpstr>
      <vt:lpstr>Présentation PowerPoint</vt:lpstr>
      <vt:lpstr>Présentation PowerPoint</vt:lpstr>
    </vt:vector>
  </TitlesOfParts>
  <Company>CNRS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T2DM2 Temporal Tomography Densitometric by the Measure of Muons</dc:title>
  <dc:creator>Pierre Salin</dc:creator>
  <cp:lastModifiedBy>Pierre Salin</cp:lastModifiedBy>
  <cp:revision>91</cp:revision>
  <dcterms:created xsi:type="dcterms:W3CDTF">2011-04-12T15:54:03Z</dcterms:created>
  <dcterms:modified xsi:type="dcterms:W3CDTF">2012-02-21T07:16:38Z</dcterms:modified>
</cp:coreProperties>
</file>