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90" r:id="rId2"/>
    <p:sldId id="486" r:id="rId3"/>
    <p:sldId id="532" r:id="rId4"/>
    <p:sldId id="522" r:id="rId5"/>
    <p:sldId id="525" r:id="rId6"/>
    <p:sldId id="529" r:id="rId7"/>
    <p:sldId id="524" r:id="rId8"/>
    <p:sldId id="533" r:id="rId9"/>
    <p:sldId id="523" r:id="rId10"/>
    <p:sldId id="526" r:id="rId11"/>
    <p:sldId id="535" r:id="rId12"/>
    <p:sldId id="531" r:id="rId13"/>
    <p:sldId id="527" r:id="rId14"/>
    <p:sldId id="534" r:id="rId15"/>
    <p:sldId id="536" r:id="rId16"/>
    <p:sldId id="530" r:id="rId17"/>
    <p:sldId id="538" r:id="rId18"/>
    <p:sldId id="537" r:id="rId19"/>
    <p:sldId id="528" r:id="rId20"/>
    <p:sldId id="521" r:id="rId2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CDE5"/>
    <a:srgbClr val="A6BFDE"/>
    <a:srgbClr val="18C6D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27" autoAdjust="0"/>
    <p:restoredTop sz="99317" autoAdjust="0"/>
  </p:normalViewPr>
  <p:slideViewPr>
    <p:cSldViewPr>
      <p:cViewPr>
        <p:scale>
          <a:sx n="80" d="100"/>
          <a:sy n="80" d="100"/>
        </p:scale>
        <p:origin x="-4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4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baseline="0"/>
              <a:t># Channels on order</a:t>
            </a:r>
            <a:endParaRPr lang="fr-FR"/>
          </a:p>
        </c:rich>
      </c:tx>
      <c:layout>
        <c:manualLayout>
          <c:xMode val="edge"/>
          <c:yMode val="edge"/>
          <c:x val="0.31771434360878881"/>
          <c:y val="0.17690457707108811"/>
        </c:manualLayout>
      </c:layout>
    </c:title>
    <c:plotArea>
      <c:layout>
        <c:manualLayout>
          <c:layoutTarget val="inner"/>
          <c:xMode val="edge"/>
          <c:yMode val="edge"/>
          <c:x val="0.23119530255265378"/>
          <c:y val="0.11240133692994161"/>
          <c:w val="0.71981831064852309"/>
          <c:h val="0.83080478873590358"/>
        </c:manualLayout>
      </c:layout>
      <c:barChart>
        <c:barDir val="col"/>
        <c:grouping val="clustered"/>
        <c:ser>
          <c:idx val="0"/>
          <c:order val="0"/>
          <c:val>
            <c:numRef>
              <c:f>USERS!$H$7</c:f>
              <c:numCache>
                <c:formatCode>0</c:formatCode>
                <c:ptCount val="1"/>
                <c:pt idx="0">
                  <c:v>2365.2415000000001</c:v>
                </c:pt>
              </c:numCache>
            </c:numRef>
          </c:val>
        </c:ser>
        <c:ser>
          <c:idx val="1"/>
          <c:order val="1"/>
          <c:val>
            <c:numRef>
              <c:f>USERS!$H$8</c:f>
              <c:numCache>
                <c:formatCode>General</c:formatCode>
                <c:ptCount val="1"/>
              </c:numCache>
            </c:numRef>
          </c:val>
        </c:ser>
        <c:ser>
          <c:idx val="2"/>
          <c:order val="2"/>
          <c:val>
            <c:numRef>
              <c:f>USERS!$H$9</c:f>
              <c:numCache>
                <c:formatCode>General</c:formatCode>
                <c:ptCount val="1"/>
              </c:numCache>
            </c:numRef>
          </c:val>
        </c:ser>
        <c:ser>
          <c:idx val="3"/>
          <c:order val="3"/>
          <c:val>
            <c:numRef>
              <c:f>USERS!$H$10</c:f>
              <c:numCache>
                <c:formatCode>General</c:formatCode>
                <c:ptCount val="1"/>
              </c:numCache>
            </c:numRef>
          </c:val>
        </c:ser>
        <c:ser>
          <c:idx val="4"/>
          <c:order val="4"/>
          <c:val>
            <c:numRef>
              <c:f>USERS!$H$11</c:f>
              <c:numCache>
                <c:formatCode>General</c:formatCode>
                <c:ptCount val="1"/>
              </c:numCache>
            </c:numRef>
          </c:val>
        </c:ser>
        <c:ser>
          <c:idx val="5"/>
          <c:order val="5"/>
          <c:val>
            <c:numRef>
              <c:f>USERS!$H$12</c:f>
              <c:numCache>
                <c:formatCode>General</c:formatCode>
                <c:ptCount val="1"/>
              </c:numCache>
            </c:numRef>
          </c:val>
        </c:ser>
        <c:ser>
          <c:idx val="6"/>
          <c:order val="6"/>
          <c:val>
            <c:numRef>
              <c:f>USERS!$H$13</c:f>
              <c:numCache>
                <c:formatCode>General</c:formatCode>
                <c:ptCount val="1"/>
              </c:numCache>
            </c:numRef>
          </c:val>
        </c:ser>
        <c:ser>
          <c:idx val="7"/>
          <c:order val="7"/>
          <c:val>
            <c:numRef>
              <c:f>USERS!$H$14</c:f>
              <c:numCache>
                <c:formatCode>General</c:formatCode>
                <c:ptCount val="1"/>
              </c:numCache>
            </c:numRef>
          </c:val>
        </c:ser>
        <c:ser>
          <c:idx val="8"/>
          <c:order val="8"/>
          <c:val>
            <c:numRef>
              <c:f>USERS!$H$15</c:f>
              <c:numCache>
                <c:formatCode>General</c:formatCode>
                <c:ptCount val="1"/>
              </c:numCache>
            </c:numRef>
          </c:val>
        </c:ser>
        <c:ser>
          <c:idx val="9"/>
          <c:order val="9"/>
          <c:val>
            <c:numRef>
              <c:f>USERS!$H$16</c:f>
              <c:numCache>
                <c:formatCode>General</c:formatCode>
                <c:ptCount val="1"/>
              </c:numCache>
            </c:numRef>
          </c:val>
        </c:ser>
        <c:ser>
          <c:idx val="10"/>
          <c:order val="10"/>
          <c:val>
            <c:numRef>
              <c:f>USERS!$H$17</c:f>
              <c:numCache>
                <c:formatCode>General</c:formatCode>
                <c:ptCount val="1"/>
              </c:numCache>
            </c:numRef>
          </c:val>
        </c:ser>
        <c:ser>
          <c:idx val="11"/>
          <c:order val="11"/>
          <c:val>
            <c:numRef>
              <c:f>USERS!$H$18</c:f>
              <c:numCache>
                <c:formatCode>General</c:formatCode>
                <c:ptCount val="1"/>
              </c:numCache>
            </c:numRef>
          </c:val>
        </c:ser>
        <c:ser>
          <c:idx val="12"/>
          <c:order val="12"/>
          <c:val>
            <c:numRef>
              <c:f>USERS!$H$19</c:f>
              <c:numCache>
                <c:formatCode>General</c:formatCode>
                <c:ptCount val="1"/>
              </c:numCache>
            </c:numRef>
          </c:val>
        </c:ser>
        <c:ser>
          <c:idx val="13"/>
          <c:order val="13"/>
          <c:val>
            <c:numRef>
              <c:f>USERS!$H$20</c:f>
              <c:numCache>
                <c:formatCode>General</c:formatCode>
                <c:ptCount val="1"/>
              </c:numCache>
            </c:numRef>
          </c:val>
        </c:ser>
        <c:ser>
          <c:idx val="14"/>
          <c:order val="14"/>
          <c:val>
            <c:numRef>
              <c:f>USERS!$H$21</c:f>
              <c:numCache>
                <c:formatCode>General</c:formatCode>
                <c:ptCount val="1"/>
              </c:numCache>
            </c:numRef>
          </c:val>
        </c:ser>
        <c:ser>
          <c:idx val="15"/>
          <c:order val="15"/>
          <c:val>
            <c:numRef>
              <c:f>USERS!$H$22</c:f>
              <c:numCache>
                <c:formatCode>General</c:formatCode>
                <c:ptCount val="1"/>
              </c:numCache>
            </c:numRef>
          </c:val>
        </c:ser>
        <c:ser>
          <c:idx val="16"/>
          <c:order val="16"/>
          <c:dLbls>
            <c:showVal val="1"/>
          </c:dLbls>
          <c:val>
            <c:numRef>
              <c:f>USERS!$H$23</c:f>
              <c:numCache>
                <c:formatCode>0</c:formatCode>
                <c:ptCount val="1"/>
                <c:pt idx="0">
                  <c:v>24787.516</c:v>
                </c:pt>
              </c:numCache>
            </c:numRef>
          </c:val>
        </c:ser>
        <c:ser>
          <c:idx val="17"/>
          <c:order val="17"/>
          <c:val>
            <c:numRef>
              <c:f>USERS!$H$24</c:f>
              <c:numCache>
                <c:formatCode>General</c:formatCode>
                <c:ptCount val="1"/>
              </c:numCache>
            </c:numRef>
          </c:val>
        </c:ser>
        <c:ser>
          <c:idx val="18"/>
          <c:order val="18"/>
          <c:val>
            <c:numRef>
              <c:f>USERS!$H$25</c:f>
              <c:numCache>
                <c:formatCode>0</c:formatCode>
                <c:ptCount val="1"/>
                <c:pt idx="0">
                  <c:v>6299.7790000000005</c:v>
                </c:pt>
              </c:numCache>
            </c:numRef>
          </c:val>
        </c:ser>
        <c:ser>
          <c:idx val="19"/>
          <c:order val="19"/>
          <c:val>
            <c:numRef>
              <c:f>USERS!$H$26</c:f>
              <c:numCache>
                <c:formatCode>General</c:formatCode>
                <c:ptCount val="1"/>
              </c:numCache>
            </c:numRef>
          </c:val>
        </c:ser>
        <c:ser>
          <c:idx val="20"/>
          <c:order val="20"/>
          <c:val>
            <c:numRef>
              <c:f>USERS!$H$27</c:f>
              <c:numCache>
                <c:formatCode>General</c:formatCode>
                <c:ptCount val="1"/>
              </c:numCache>
            </c:numRef>
          </c:val>
        </c:ser>
        <c:ser>
          <c:idx val="21"/>
          <c:order val="21"/>
          <c:val>
            <c:numRef>
              <c:f>USERS!$H$28</c:f>
              <c:numCache>
                <c:formatCode>General</c:formatCode>
                <c:ptCount val="1"/>
              </c:numCache>
            </c:numRef>
          </c:val>
        </c:ser>
        <c:ser>
          <c:idx val="22"/>
          <c:order val="22"/>
          <c:val>
            <c:numRef>
              <c:f>USERS!$H$29</c:f>
              <c:numCache>
                <c:formatCode>General</c:formatCode>
                <c:ptCount val="1"/>
              </c:numCache>
            </c:numRef>
          </c:val>
        </c:ser>
        <c:ser>
          <c:idx val="23"/>
          <c:order val="23"/>
          <c:val>
            <c:numRef>
              <c:f>USERS!$H$30</c:f>
              <c:numCache>
                <c:formatCode>General</c:formatCode>
                <c:ptCount val="1"/>
              </c:numCache>
            </c:numRef>
          </c:val>
        </c:ser>
        <c:ser>
          <c:idx val="24"/>
          <c:order val="24"/>
          <c:val>
            <c:numRef>
              <c:f>USERS!$H$31</c:f>
              <c:numCache>
                <c:formatCode>General</c:formatCode>
                <c:ptCount val="1"/>
              </c:numCache>
            </c:numRef>
          </c:val>
        </c:ser>
        <c:ser>
          <c:idx val="25"/>
          <c:order val="25"/>
          <c:val>
            <c:numRef>
              <c:f>USERS!$H$32</c:f>
              <c:numCache>
                <c:formatCode>General</c:formatCode>
                <c:ptCount val="1"/>
              </c:numCache>
            </c:numRef>
          </c:val>
        </c:ser>
        <c:ser>
          <c:idx val="26"/>
          <c:order val="26"/>
          <c:val>
            <c:numRef>
              <c:f>USERS!$H$33</c:f>
              <c:numCache>
                <c:formatCode>General</c:formatCode>
                <c:ptCount val="1"/>
              </c:numCache>
            </c:numRef>
          </c:val>
        </c:ser>
        <c:ser>
          <c:idx val="27"/>
          <c:order val="27"/>
          <c:val>
            <c:numRef>
              <c:f>USERS!$H$34</c:f>
              <c:numCache>
                <c:formatCode>General</c:formatCode>
                <c:ptCount val="1"/>
              </c:numCache>
            </c:numRef>
          </c:val>
        </c:ser>
        <c:ser>
          <c:idx val="28"/>
          <c:order val="28"/>
          <c:val>
            <c:numRef>
              <c:f>USERS!$H$35</c:f>
              <c:numCache>
                <c:formatCode>General</c:formatCode>
                <c:ptCount val="1"/>
              </c:numCache>
            </c:numRef>
          </c:val>
        </c:ser>
        <c:ser>
          <c:idx val="29"/>
          <c:order val="29"/>
          <c:val>
            <c:numRef>
              <c:f>USERS!$H$36</c:f>
              <c:numCache>
                <c:formatCode>General</c:formatCode>
                <c:ptCount val="1"/>
              </c:numCache>
            </c:numRef>
          </c:val>
        </c:ser>
        <c:ser>
          <c:idx val="30"/>
          <c:order val="30"/>
          <c:val>
            <c:numRef>
              <c:f>USERS!$H$37</c:f>
              <c:numCache>
                <c:formatCode>General</c:formatCode>
                <c:ptCount val="1"/>
              </c:numCache>
            </c:numRef>
          </c:val>
        </c:ser>
        <c:ser>
          <c:idx val="31"/>
          <c:order val="31"/>
          <c:val>
            <c:numRef>
              <c:f>USERS!$H$38</c:f>
              <c:numCache>
                <c:formatCode>General</c:formatCode>
                <c:ptCount val="1"/>
              </c:numCache>
            </c:numRef>
          </c:val>
        </c:ser>
        <c:ser>
          <c:idx val="32"/>
          <c:order val="32"/>
          <c:val>
            <c:numRef>
              <c:f>USERS!$H$39</c:f>
              <c:numCache>
                <c:formatCode>General</c:formatCode>
                <c:ptCount val="1"/>
              </c:numCache>
            </c:numRef>
          </c:val>
        </c:ser>
        <c:ser>
          <c:idx val="33"/>
          <c:order val="33"/>
          <c:trendline>
            <c:trendlineType val="linear"/>
          </c:trendline>
          <c:val>
            <c:numRef>
              <c:f>USERS!$H$40</c:f>
              <c:numCache>
                <c:formatCode>0</c:formatCode>
                <c:ptCount val="1"/>
                <c:pt idx="0">
                  <c:v>18481.5</c:v>
                </c:pt>
              </c:numCache>
            </c:numRef>
          </c:val>
        </c:ser>
        <c:ser>
          <c:idx val="34"/>
          <c:order val="34"/>
          <c:val>
            <c:numRef>
              <c:f>USERS!$H$41</c:f>
              <c:numCache>
                <c:formatCode>General</c:formatCode>
                <c:ptCount val="1"/>
              </c:numCache>
            </c:numRef>
          </c:val>
        </c:ser>
        <c:ser>
          <c:idx val="35"/>
          <c:order val="35"/>
          <c:val>
            <c:numRef>
              <c:f>USERS!$H$42</c:f>
              <c:numCache>
                <c:formatCode>General</c:formatCode>
                <c:ptCount val="1"/>
              </c:numCache>
            </c:numRef>
          </c:val>
        </c:ser>
        <c:ser>
          <c:idx val="36"/>
          <c:order val="36"/>
          <c:val>
            <c:numRef>
              <c:f>USERS!$H$43</c:f>
              <c:numCache>
                <c:formatCode>General</c:formatCode>
                <c:ptCount val="1"/>
              </c:numCache>
            </c:numRef>
          </c:val>
        </c:ser>
        <c:ser>
          <c:idx val="37"/>
          <c:order val="37"/>
          <c:val>
            <c:numRef>
              <c:f>USERS!$H$44</c:f>
              <c:numCache>
                <c:formatCode>General</c:formatCode>
                <c:ptCount val="1"/>
              </c:numCache>
            </c:numRef>
          </c:val>
        </c:ser>
        <c:ser>
          <c:idx val="38"/>
          <c:order val="38"/>
          <c:val>
            <c:numRef>
              <c:f>USERS!$H$45</c:f>
              <c:numCache>
                <c:formatCode>General</c:formatCode>
                <c:ptCount val="1"/>
              </c:numCache>
            </c:numRef>
          </c:val>
        </c:ser>
        <c:ser>
          <c:idx val="39"/>
          <c:order val="39"/>
          <c:val>
            <c:numRef>
              <c:f>USERS!$H$46</c:f>
              <c:numCache>
                <c:formatCode>General</c:formatCode>
                <c:ptCount val="1"/>
              </c:numCache>
            </c:numRef>
          </c:val>
        </c:ser>
        <c:ser>
          <c:idx val="40"/>
          <c:order val="40"/>
          <c:val>
            <c:numRef>
              <c:f>USERS!$H$47</c:f>
              <c:numCache>
                <c:formatCode>General</c:formatCode>
                <c:ptCount val="1"/>
              </c:numCache>
            </c:numRef>
          </c:val>
        </c:ser>
        <c:ser>
          <c:idx val="41"/>
          <c:order val="41"/>
          <c:val>
            <c:numRef>
              <c:f>USERS!$H$48</c:f>
              <c:numCache>
                <c:formatCode>General</c:formatCode>
                <c:ptCount val="1"/>
              </c:numCache>
            </c:numRef>
          </c:val>
        </c:ser>
        <c:ser>
          <c:idx val="42"/>
          <c:order val="42"/>
          <c:val>
            <c:numRef>
              <c:f>USERS!$H$49</c:f>
              <c:numCache>
                <c:formatCode>General</c:formatCode>
                <c:ptCount val="1"/>
              </c:numCache>
            </c:numRef>
          </c:val>
        </c:ser>
        <c:ser>
          <c:idx val="43"/>
          <c:order val="43"/>
          <c:val>
            <c:numRef>
              <c:f>USERS!$H$50</c:f>
              <c:numCache>
                <c:formatCode>General</c:formatCode>
                <c:ptCount val="1"/>
              </c:numCache>
            </c:numRef>
          </c:val>
        </c:ser>
        <c:ser>
          <c:idx val="44"/>
          <c:order val="44"/>
          <c:val>
            <c:numRef>
              <c:f>USERS!$H$51</c:f>
              <c:numCache>
                <c:formatCode>General</c:formatCode>
                <c:ptCount val="1"/>
              </c:numCache>
            </c:numRef>
          </c:val>
        </c:ser>
        <c:ser>
          <c:idx val="45"/>
          <c:order val="45"/>
          <c:val>
            <c:numRef>
              <c:f>USERS!$H$52</c:f>
              <c:numCache>
                <c:formatCode>General</c:formatCode>
                <c:ptCount val="1"/>
              </c:numCache>
            </c:numRef>
          </c:val>
        </c:ser>
        <c:ser>
          <c:idx val="46"/>
          <c:order val="46"/>
          <c:val>
            <c:numRef>
              <c:f>USERS!$H$53</c:f>
              <c:numCache>
                <c:formatCode>General</c:formatCode>
                <c:ptCount val="1"/>
              </c:numCache>
            </c:numRef>
          </c:val>
        </c:ser>
        <c:ser>
          <c:idx val="47"/>
          <c:order val="47"/>
          <c:val>
            <c:numRef>
              <c:f>USERS!$H$54</c:f>
              <c:numCache>
                <c:formatCode>General</c:formatCode>
                <c:ptCount val="1"/>
              </c:numCache>
            </c:numRef>
          </c:val>
        </c:ser>
        <c:ser>
          <c:idx val="48"/>
          <c:order val="48"/>
          <c:val>
            <c:numRef>
              <c:f>USERS!$H$55</c:f>
              <c:numCache>
                <c:formatCode>General</c:formatCode>
                <c:ptCount val="1"/>
              </c:numCache>
            </c:numRef>
          </c:val>
        </c:ser>
        <c:ser>
          <c:idx val="49"/>
          <c:order val="49"/>
          <c:val>
            <c:numRef>
              <c:f>USERS!$H$56</c:f>
              <c:numCache>
                <c:formatCode>General</c:formatCode>
                <c:ptCount val="1"/>
              </c:numCache>
            </c:numRef>
          </c:val>
        </c:ser>
        <c:ser>
          <c:idx val="50"/>
          <c:order val="50"/>
          <c:val>
            <c:numRef>
              <c:f>USERS!$H$57</c:f>
              <c:numCache>
                <c:formatCode>General</c:formatCode>
                <c:ptCount val="1"/>
              </c:numCache>
            </c:numRef>
          </c:val>
        </c:ser>
        <c:ser>
          <c:idx val="51"/>
          <c:order val="51"/>
          <c:val>
            <c:numRef>
              <c:f>USERS!$H$58</c:f>
              <c:numCache>
                <c:formatCode>General</c:formatCode>
                <c:ptCount val="1"/>
              </c:numCache>
            </c:numRef>
          </c:val>
        </c:ser>
        <c:ser>
          <c:idx val="52"/>
          <c:order val="52"/>
          <c:val>
            <c:numRef>
              <c:f>USERS!$H$59</c:f>
              <c:numCache>
                <c:formatCode>General</c:formatCode>
                <c:ptCount val="1"/>
              </c:numCache>
            </c:numRef>
          </c:val>
        </c:ser>
        <c:ser>
          <c:idx val="53"/>
          <c:order val="53"/>
          <c:val>
            <c:numRef>
              <c:f>USERS!$H$60</c:f>
              <c:numCache>
                <c:formatCode>General</c:formatCode>
                <c:ptCount val="1"/>
              </c:numCache>
            </c:numRef>
          </c:val>
        </c:ser>
        <c:ser>
          <c:idx val="54"/>
          <c:order val="54"/>
          <c:val>
            <c:numRef>
              <c:f>USERS!$H$61</c:f>
              <c:numCache>
                <c:formatCode>General</c:formatCode>
                <c:ptCount val="1"/>
              </c:numCache>
            </c:numRef>
          </c:val>
        </c:ser>
        <c:ser>
          <c:idx val="55"/>
          <c:order val="55"/>
          <c:val>
            <c:numRef>
              <c:f>USERS!$H$62</c:f>
              <c:numCache>
                <c:formatCode>General</c:formatCode>
                <c:ptCount val="1"/>
              </c:numCache>
            </c:numRef>
          </c:val>
        </c:ser>
        <c:ser>
          <c:idx val="56"/>
          <c:order val="56"/>
          <c:val>
            <c:numRef>
              <c:f>USERS!$H$63</c:f>
              <c:numCache>
                <c:formatCode>General</c:formatCode>
                <c:ptCount val="1"/>
              </c:numCache>
            </c:numRef>
          </c:val>
        </c:ser>
        <c:ser>
          <c:idx val="57"/>
          <c:order val="57"/>
          <c:val>
            <c:numRef>
              <c:f>USERS!$H$64</c:f>
              <c:numCache>
                <c:formatCode>0</c:formatCode>
                <c:ptCount val="1"/>
                <c:pt idx="0">
                  <c:v>5753.7790000000005</c:v>
                </c:pt>
              </c:numCache>
            </c:numRef>
          </c:val>
        </c:ser>
        <c:ser>
          <c:idx val="58"/>
          <c:order val="58"/>
          <c:val>
            <c:numRef>
              <c:f>USERS!$H$65</c:f>
              <c:numCache>
                <c:formatCode>General</c:formatCode>
                <c:ptCount val="1"/>
              </c:numCache>
            </c:numRef>
          </c:val>
        </c:ser>
        <c:ser>
          <c:idx val="59"/>
          <c:order val="59"/>
          <c:val>
            <c:numRef>
              <c:f>USERS!$H$66</c:f>
              <c:numCache>
                <c:formatCode>General</c:formatCode>
                <c:ptCount val="1"/>
              </c:numCache>
            </c:numRef>
          </c:val>
        </c:ser>
        <c:ser>
          <c:idx val="60"/>
          <c:order val="60"/>
          <c:val>
            <c:numRef>
              <c:f>USERS!$H$67</c:f>
              <c:numCache>
                <c:formatCode>General</c:formatCode>
                <c:ptCount val="1"/>
              </c:numCache>
            </c:numRef>
          </c:val>
        </c:ser>
        <c:ser>
          <c:idx val="61"/>
          <c:order val="61"/>
          <c:val>
            <c:numRef>
              <c:f>USERS!$H$68</c:f>
              <c:numCache>
                <c:formatCode>General</c:formatCode>
                <c:ptCount val="1"/>
              </c:numCache>
            </c:numRef>
          </c:val>
        </c:ser>
        <c:ser>
          <c:idx val="62"/>
          <c:order val="62"/>
          <c:val>
            <c:numRef>
              <c:f>USERS!$H$69</c:f>
              <c:numCache>
                <c:formatCode>General</c:formatCode>
                <c:ptCount val="1"/>
              </c:numCache>
            </c:numRef>
          </c:val>
        </c:ser>
        <c:ser>
          <c:idx val="63"/>
          <c:order val="63"/>
          <c:val>
            <c:numRef>
              <c:f>USERS!$H$70</c:f>
              <c:numCache>
                <c:formatCode>General</c:formatCode>
                <c:ptCount val="1"/>
              </c:numCache>
            </c:numRef>
          </c:val>
        </c:ser>
        <c:ser>
          <c:idx val="64"/>
          <c:order val="64"/>
          <c:val>
            <c:numRef>
              <c:f>USERS!$H$71</c:f>
              <c:numCache>
                <c:formatCode>General</c:formatCode>
                <c:ptCount val="1"/>
              </c:numCache>
            </c:numRef>
          </c:val>
        </c:ser>
        <c:ser>
          <c:idx val="65"/>
          <c:order val="65"/>
          <c:val>
            <c:numRef>
              <c:f>USERS!$H$72</c:f>
              <c:numCache>
                <c:formatCode>General</c:formatCode>
                <c:ptCount val="1"/>
              </c:numCache>
            </c:numRef>
          </c:val>
        </c:ser>
        <c:ser>
          <c:idx val="66"/>
          <c:order val="66"/>
          <c:val>
            <c:numRef>
              <c:f>USERS!$H$73</c:f>
              <c:numCache>
                <c:formatCode>General</c:formatCode>
                <c:ptCount val="1"/>
              </c:numCache>
            </c:numRef>
          </c:val>
        </c:ser>
        <c:ser>
          <c:idx val="67"/>
          <c:order val="67"/>
          <c:val>
            <c:numRef>
              <c:f>USERS!$H$74</c:f>
              <c:numCache>
                <c:formatCode>General</c:formatCode>
                <c:ptCount val="1"/>
              </c:numCache>
            </c:numRef>
          </c:val>
        </c:ser>
        <c:ser>
          <c:idx val="68"/>
          <c:order val="68"/>
          <c:val>
            <c:numRef>
              <c:f>USERS!$H$75</c:f>
              <c:numCache>
                <c:formatCode>General</c:formatCode>
                <c:ptCount val="1"/>
              </c:numCache>
            </c:numRef>
          </c:val>
        </c:ser>
        <c:ser>
          <c:idx val="69"/>
          <c:order val="69"/>
          <c:val>
            <c:numRef>
              <c:f>USERS!$H$76</c:f>
              <c:numCache>
                <c:formatCode>General</c:formatCode>
                <c:ptCount val="1"/>
              </c:numCache>
            </c:numRef>
          </c:val>
        </c:ser>
        <c:ser>
          <c:idx val="70"/>
          <c:order val="70"/>
          <c:val>
            <c:numRef>
              <c:f>USERS!$H$77</c:f>
              <c:numCache>
                <c:formatCode>General</c:formatCode>
                <c:ptCount val="1"/>
              </c:numCache>
            </c:numRef>
          </c:val>
        </c:ser>
        <c:ser>
          <c:idx val="71"/>
          <c:order val="71"/>
          <c:val>
            <c:numRef>
              <c:f>USERS!$H$78</c:f>
              <c:numCache>
                <c:formatCode>General</c:formatCode>
                <c:ptCount val="1"/>
              </c:numCache>
            </c:numRef>
          </c:val>
        </c:ser>
        <c:ser>
          <c:idx val="72"/>
          <c:order val="72"/>
          <c:val>
            <c:numRef>
              <c:f>USERS!$H$79</c:f>
              <c:numCache>
                <c:formatCode>General</c:formatCode>
                <c:ptCount val="1"/>
              </c:numCache>
            </c:numRef>
          </c:val>
        </c:ser>
        <c:ser>
          <c:idx val="73"/>
          <c:order val="73"/>
          <c:val>
            <c:numRef>
              <c:f>USERS!$H$80</c:f>
              <c:numCache>
                <c:formatCode>General</c:formatCode>
                <c:ptCount val="1"/>
              </c:numCache>
            </c:numRef>
          </c:val>
        </c:ser>
        <c:ser>
          <c:idx val="74"/>
          <c:order val="74"/>
          <c:val>
            <c:numRef>
              <c:f>USERS!$H$81</c:f>
              <c:numCache>
                <c:formatCode>General</c:formatCode>
                <c:ptCount val="1"/>
              </c:numCache>
            </c:numRef>
          </c:val>
        </c:ser>
        <c:ser>
          <c:idx val="75"/>
          <c:order val="75"/>
          <c:val>
            <c:numRef>
              <c:f>USERS!$H$82</c:f>
              <c:numCache>
                <c:formatCode>General</c:formatCode>
                <c:ptCount val="1"/>
              </c:numCache>
            </c:numRef>
          </c:val>
        </c:ser>
        <c:ser>
          <c:idx val="76"/>
          <c:order val="76"/>
          <c:val>
            <c:numRef>
              <c:f>USERS!$H$83</c:f>
              <c:numCache>
                <c:formatCode>General</c:formatCode>
                <c:ptCount val="1"/>
              </c:numCache>
            </c:numRef>
          </c:val>
        </c:ser>
        <c:ser>
          <c:idx val="77"/>
          <c:order val="77"/>
          <c:val>
            <c:numRef>
              <c:f>USERS!$H$84</c:f>
              <c:numCache>
                <c:formatCode>General</c:formatCode>
                <c:ptCount val="1"/>
              </c:numCache>
            </c:numRef>
          </c:val>
        </c:ser>
        <c:ser>
          <c:idx val="78"/>
          <c:order val="78"/>
          <c:val>
            <c:numRef>
              <c:f>USERS!$H$85</c:f>
              <c:numCache>
                <c:formatCode>General</c:formatCode>
                <c:ptCount val="1"/>
              </c:numCache>
            </c:numRef>
          </c:val>
        </c:ser>
        <c:ser>
          <c:idx val="79"/>
          <c:order val="79"/>
          <c:val>
            <c:numRef>
              <c:f>USERS!$H$86</c:f>
              <c:numCache>
                <c:formatCode>General</c:formatCode>
                <c:ptCount val="1"/>
              </c:numCache>
            </c:numRef>
          </c:val>
        </c:ser>
        <c:ser>
          <c:idx val="80"/>
          <c:order val="80"/>
          <c:val>
            <c:numRef>
              <c:f>USERS!$H$87</c:f>
              <c:numCache>
                <c:formatCode>General</c:formatCode>
                <c:ptCount val="1"/>
              </c:numCache>
            </c:numRef>
          </c:val>
        </c:ser>
        <c:ser>
          <c:idx val="81"/>
          <c:order val="81"/>
          <c:val>
            <c:numRef>
              <c:f>USERS!$H$88</c:f>
              <c:numCache>
                <c:formatCode>0</c:formatCode>
                <c:ptCount val="1"/>
                <c:pt idx="0">
                  <c:v>3510.4640000000004</c:v>
                </c:pt>
              </c:numCache>
            </c:numRef>
          </c:val>
        </c:ser>
        <c:ser>
          <c:idx val="82"/>
          <c:order val="82"/>
          <c:val>
            <c:numRef>
              <c:f>USERS!$H$89</c:f>
              <c:numCache>
                <c:formatCode>General</c:formatCode>
                <c:ptCount val="1"/>
              </c:numCache>
            </c:numRef>
          </c:val>
        </c:ser>
        <c:ser>
          <c:idx val="83"/>
          <c:order val="83"/>
          <c:val>
            <c:numRef>
              <c:f>USERS!$H$90</c:f>
              <c:numCache>
                <c:formatCode>General</c:formatCode>
                <c:ptCount val="1"/>
              </c:numCache>
            </c:numRef>
          </c:val>
        </c:ser>
        <c:ser>
          <c:idx val="84"/>
          <c:order val="84"/>
          <c:val>
            <c:numRef>
              <c:f>USERS!$H$91</c:f>
              <c:numCache>
                <c:formatCode>General</c:formatCode>
                <c:ptCount val="1"/>
              </c:numCache>
            </c:numRef>
          </c:val>
        </c:ser>
        <c:ser>
          <c:idx val="85"/>
          <c:order val="85"/>
          <c:val>
            <c:numRef>
              <c:f>USERS!$H$92</c:f>
              <c:numCache>
                <c:formatCode>General</c:formatCode>
                <c:ptCount val="1"/>
              </c:numCache>
            </c:numRef>
          </c:val>
        </c:ser>
        <c:ser>
          <c:idx val="86"/>
          <c:order val="86"/>
          <c:val>
            <c:numRef>
              <c:f>USERS!$H$93</c:f>
              <c:numCache>
                <c:formatCode>General</c:formatCode>
                <c:ptCount val="1"/>
              </c:numCache>
            </c:numRef>
          </c:val>
        </c:ser>
        <c:ser>
          <c:idx val="87"/>
          <c:order val="87"/>
          <c:val>
            <c:numRef>
              <c:f>USERS!$H$94</c:f>
              <c:numCache>
                <c:formatCode>General</c:formatCode>
                <c:ptCount val="1"/>
              </c:numCache>
            </c:numRef>
          </c:val>
        </c:ser>
        <c:ser>
          <c:idx val="88"/>
          <c:order val="88"/>
          <c:val>
            <c:numRef>
              <c:f>USERS!$H$95</c:f>
              <c:numCache>
                <c:formatCode>General</c:formatCode>
                <c:ptCount val="1"/>
              </c:numCache>
            </c:numRef>
          </c:val>
        </c:ser>
        <c:ser>
          <c:idx val="89"/>
          <c:order val="89"/>
          <c:val>
            <c:numRef>
              <c:f>USERS!$H$96</c:f>
              <c:numCache>
                <c:formatCode>General</c:formatCode>
                <c:ptCount val="1"/>
              </c:numCache>
            </c:numRef>
          </c:val>
        </c:ser>
        <c:ser>
          <c:idx val="90"/>
          <c:order val="90"/>
          <c:val>
            <c:numRef>
              <c:f>USERS!$H$97</c:f>
              <c:numCache>
                <c:formatCode>General</c:formatCode>
                <c:ptCount val="1"/>
              </c:numCache>
            </c:numRef>
          </c:val>
        </c:ser>
        <c:ser>
          <c:idx val="91"/>
          <c:order val="91"/>
          <c:val>
            <c:numRef>
              <c:f>USERS!$H$98</c:f>
              <c:numCache>
                <c:formatCode>General</c:formatCode>
                <c:ptCount val="1"/>
              </c:numCache>
            </c:numRef>
          </c:val>
        </c:ser>
        <c:ser>
          <c:idx val="92"/>
          <c:order val="92"/>
          <c:val>
            <c:numRef>
              <c:f>USERS!$H$99</c:f>
              <c:numCache>
                <c:formatCode>General</c:formatCode>
                <c:ptCount val="1"/>
              </c:numCache>
            </c:numRef>
          </c:val>
        </c:ser>
        <c:ser>
          <c:idx val="93"/>
          <c:order val="93"/>
          <c:val>
            <c:numRef>
              <c:f>USERS!$H$100</c:f>
              <c:numCache>
                <c:formatCode>General</c:formatCode>
                <c:ptCount val="1"/>
              </c:numCache>
            </c:numRef>
          </c:val>
        </c:ser>
        <c:ser>
          <c:idx val="94"/>
          <c:order val="94"/>
          <c:val>
            <c:numRef>
              <c:f>USERS!$H$101</c:f>
              <c:numCache>
                <c:formatCode>General</c:formatCode>
                <c:ptCount val="1"/>
              </c:numCache>
            </c:numRef>
          </c:val>
        </c:ser>
        <c:ser>
          <c:idx val="95"/>
          <c:order val="95"/>
          <c:val>
            <c:numRef>
              <c:f>USERS!$H$102</c:f>
              <c:numCache>
                <c:formatCode>General</c:formatCode>
                <c:ptCount val="1"/>
              </c:numCache>
            </c:numRef>
          </c:val>
        </c:ser>
        <c:ser>
          <c:idx val="96"/>
          <c:order val="96"/>
          <c:val>
            <c:numRef>
              <c:f>USERS!$H$103</c:f>
              <c:numCache>
                <c:formatCode>General</c:formatCode>
                <c:ptCount val="1"/>
              </c:numCache>
            </c:numRef>
          </c:val>
        </c:ser>
        <c:ser>
          <c:idx val="97"/>
          <c:order val="97"/>
          <c:val>
            <c:numRef>
              <c:f>USERS!$H$104</c:f>
              <c:numCache>
                <c:formatCode>General</c:formatCode>
                <c:ptCount val="1"/>
              </c:numCache>
            </c:numRef>
          </c:val>
        </c:ser>
        <c:ser>
          <c:idx val="98"/>
          <c:order val="98"/>
          <c:val>
            <c:numRef>
              <c:f>USERS!$H$105</c:f>
              <c:numCache>
                <c:formatCode>General</c:formatCode>
                <c:ptCount val="1"/>
              </c:numCache>
            </c:numRef>
          </c:val>
        </c:ser>
        <c:ser>
          <c:idx val="99"/>
          <c:order val="99"/>
          <c:val>
            <c:numRef>
              <c:f>USERS!$H$106</c:f>
              <c:numCache>
                <c:formatCode>General</c:formatCode>
                <c:ptCount val="1"/>
              </c:numCache>
            </c:numRef>
          </c:val>
        </c:ser>
        <c:ser>
          <c:idx val="100"/>
          <c:order val="100"/>
          <c:val>
            <c:numRef>
              <c:f>USERS!$H$107</c:f>
              <c:numCache>
                <c:formatCode>General</c:formatCode>
                <c:ptCount val="1"/>
              </c:numCache>
            </c:numRef>
          </c:val>
        </c:ser>
        <c:ser>
          <c:idx val="101"/>
          <c:order val="101"/>
          <c:val>
            <c:numRef>
              <c:f>USERS!$H$108</c:f>
              <c:numCache>
                <c:formatCode>General</c:formatCode>
                <c:ptCount val="1"/>
              </c:numCache>
            </c:numRef>
          </c:val>
        </c:ser>
        <c:ser>
          <c:idx val="102"/>
          <c:order val="102"/>
          <c:val>
            <c:numRef>
              <c:f>USERS!$H$109</c:f>
              <c:numCache>
                <c:formatCode>General</c:formatCode>
                <c:ptCount val="1"/>
              </c:numCache>
            </c:numRef>
          </c:val>
        </c:ser>
        <c:ser>
          <c:idx val="103"/>
          <c:order val="103"/>
          <c:val>
            <c:numRef>
              <c:f>USERS!$H$110</c:f>
              <c:numCache>
                <c:formatCode>General</c:formatCode>
                <c:ptCount val="1"/>
              </c:numCache>
            </c:numRef>
          </c:val>
        </c:ser>
        <c:ser>
          <c:idx val="104"/>
          <c:order val="104"/>
          <c:val>
            <c:numRef>
              <c:f>USERS!$H$111</c:f>
              <c:numCache>
                <c:formatCode>General</c:formatCode>
                <c:ptCount val="1"/>
              </c:numCache>
            </c:numRef>
          </c:val>
        </c:ser>
        <c:ser>
          <c:idx val="105"/>
          <c:order val="105"/>
          <c:val>
            <c:numRef>
              <c:f>USERS!$H$112</c:f>
              <c:numCache>
                <c:formatCode>0</c:formatCode>
                <c:ptCount val="1"/>
                <c:pt idx="0">
                  <c:v>10310.758</c:v>
                </c:pt>
              </c:numCache>
            </c:numRef>
          </c:val>
        </c:ser>
        <c:ser>
          <c:idx val="106"/>
          <c:order val="106"/>
          <c:val>
            <c:numRef>
              <c:f>USERS!$H$113</c:f>
              <c:numCache>
                <c:formatCode>0</c:formatCode>
                <c:ptCount val="1"/>
                <c:pt idx="0">
                  <c:v>12489.79200000001</c:v>
                </c:pt>
              </c:numCache>
            </c:numRef>
          </c:val>
        </c:ser>
        <c:ser>
          <c:idx val="107"/>
          <c:order val="107"/>
          <c:val>
            <c:numRef>
              <c:f>USERS!$H$114</c:f>
              <c:numCache>
                <c:formatCode>General</c:formatCode>
                <c:ptCount val="1"/>
              </c:numCache>
            </c:numRef>
          </c:val>
        </c:ser>
        <c:ser>
          <c:idx val="108"/>
          <c:order val="108"/>
          <c:val>
            <c:numRef>
              <c:f>USERS!$H$115</c:f>
              <c:numCache>
                <c:formatCode>General</c:formatCode>
                <c:ptCount val="1"/>
              </c:numCache>
            </c:numRef>
          </c:val>
        </c:ser>
        <c:ser>
          <c:idx val="109"/>
          <c:order val="109"/>
          <c:val>
            <c:numRef>
              <c:f>USERS!$H$116</c:f>
              <c:numCache>
                <c:formatCode>General</c:formatCode>
                <c:ptCount val="1"/>
              </c:numCache>
            </c:numRef>
          </c:val>
        </c:ser>
        <c:ser>
          <c:idx val="110"/>
          <c:order val="110"/>
          <c:val>
            <c:numRef>
              <c:f>USERS!$H$117</c:f>
              <c:numCache>
                <c:formatCode>General</c:formatCode>
                <c:ptCount val="1"/>
              </c:numCache>
            </c:numRef>
          </c:val>
        </c:ser>
        <c:ser>
          <c:idx val="111"/>
          <c:order val="111"/>
          <c:val>
            <c:numRef>
              <c:f>USERS!$H$118</c:f>
              <c:numCache>
                <c:formatCode>General</c:formatCode>
                <c:ptCount val="1"/>
              </c:numCache>
            </c:numRef>
          </c:val>
        </c:ser>
        <c:ser>
          <c:idx val="112"/>
          <c:order val="112"/>
          <c:val>
            <c:numRef>
              <c:f>USERS!$H$119</c:f>
              <c:numCache>
                <c:formatCode>General</c:formatCode>
                <c:ptCount val="1"/>
              </c:numCache>
            </c:numRef>
          </c:val>
        </c:ser>
        <c:ser>
          <c:idx val="113"/>
          <c:order val="113"/>
          <c:val>
            <c:numRef>
              <c:f>USERS!$H$120</c:f>
              <c:numCache>
                <c:formatCode>0</c:formatCode>
                <c:ptCount val="1"/>
                <c:pt idx="0">
                  <c:v>4573.3165000000054</c:v>
                </c:pt>
              </c:numCache>
            </c:numRef>
          </c:val>
        </c:ser>
        <c:ser>
          <c:idx val="114"/>
          <c:order val="114"/>
          <c:val>
            <c:numRef>
              <c:f>USERS!$H$121</c:f>
              <c:numCache>
                <c:formatCode>General</c:formatCode>
                <c:ptCount val="1"/>
              </c:numCache>
            </c:numRef>
          </c:val>
        </c:ser>
        <c:ser>
          <c:idx val="115"/>
          <c:order val="115"/>
          <c:val>
            <c:numRef>
              <c:f>USERS!$H$122</c:f>
              <c:numCache>
                <c:formatCode>General</c:formatCode>
                <c:ptCount val="1"/>
              </c:numCache>
            </c:numRef>
          </c:val>
        </c:ser>
        <c:ser>
          <c:idx val="116"/>
          <c:order val="116"/>
          <c:val>
            <c:numRef>
              <c:f>USERS!$H$123</c:f>
              <c:numCache>
                <c:formatCode>General</c:formatCode>
                <c:ptCount val="1"/>
              </c:numCache>
            </c:numRef>
          </c:val>
        </c:ser>
        <c:ser>
          <c:idx val="117"/>
          <c:order val="117"/>
          <c:val>
            <c:numRef>
              <c:f>USERS!$H$124</c:f>
              <c:numCache>
                <c:formatCode>General</c:formatCode>
                <c:ptCount val="1"/>
              </c:numCache>
            </c:numRef>
          </c:val>
        </c:ser>
        <c:ser>
          <c:idx val="118"/>
          <c:order val="118"/>
          <c:val>
            <c:numRef>
              <c:f>USERS!$H$125</c:f>
              <c:numCache>
                <c:formatCode>General</c:formatCode>
                <c:ptCount val="1"/>
              </c:numCache>
            </c:numRef>
          </c:val>
        </c:ser>
        <c:ser>
          <c:idx val="119"/>
          <c:order val="119"/>
          <c:val>
            <c:numRef>
              <c:f>USERS!$H$126</c:f>
              <c:numCache>
                <c:formatCode>General</c:formatCode>
                <c:ptCount val="1"/>
              </c:numCache>
            </c:numRef>
          </c:val>
        </c:ser>
        <c:ser>
          <c:idx val="120"/>
          <c:order val="120"/>
          <c:val>
            <c:numRef>
              <c:f>USERS!$H$127</c:f>
              <c:numCache>
                <c:formatCode>General</c:formatCode>
                <c:ptCount val="1"/>
              </c:numCache>
            </c:numRef>
          </c:val>
        </c:ser>
        <c:ser>
          <c:idx val="121"/>
          <c:order val="121"/>
          <c:val>
            <c:numRef>
              <c:f>USERS!$H$128</c:f>
              <c:numCache>
                <c:formatCode>0</c:formatCode>
                <c:ptCount val="1"/>
                <c:pt idx="0">
                  <c:v>5481.7790000000005</c:v>
                </c:pt>
              </c:numCache>
            </c:numRef>
          </c:val>
        </c:ser>
        <c:ser>
          <c:idx val="122"/>
          <c:order val="122"/>
          <c:val>
            <c:numRef>
              <c:f>USERS!$H$129</c:f>
              <c:numCache>
                <c:formatCode>General</c:formatCode>
                <c:ptCount val="1"/>
              </c:numCache>
            </c:numRef>
          </c:val>
        </c:ser>
        <c:ser>
          <c:idx val="123"/>
          <c:order val="123"/>
          <c:val>
            <c:numRef>
              <c:f>USERS!$H$130</c:f>
              <c:numCache>
                <c:formatCode>General</c:formatCode>
                <c:ptCount val="1"/>
              </c:numCache>
            </c:numRef>
          </c:val>
        </c:ser>
        <c:ser>
          <c:idx val="124"/>
          <c:order val="124"/>
          <c:val>
            <c:numRef>
              <c:f>USERS!$H$131</c:f>
              <c:numCache>
                <c:formatCode>General</c:formatCode>
                <c:ptCount val="1"/>
              </c:numCache>
            </c:numRef>
          </c:val>
        </c:ser>
        <c:ser>
          <c:idx val="125"/>
          <c:order val="125"/>
          <c:val>
            <c:numRef>
              <c:f>USERS!$H$132</c:f>
              <c:numCache>
                <c:formatCode>General</c:formatCode>
                <c:ptCount val="1"/>
              </c:numCache>
            </c:numRef>
          </c:val>
        </c:ser>
        <c:ser>
          <c:idx val="126"/>
          <c:order val="126"/>
          <c:val>
            <c:numRef>
              <c:f>USERS!$H$133</c:f>
              <c:numCache>
                <c:formatCode>General</c:formatCode>
                <c:ptCount val="1"/>
              </c:numCache>
            </c:numRef>
          </c:val>
        </c:ser>
        <c:ser>
          <c:idx val="127"/>
          <c:order val="127"/>
          <c:val>
            <c:numRef>
              <c:f>USERS!$H$134</c:f>
              <c:numCache>
                <c:formatCode>General</c:formatCode>
                <c:ptCount val="1"/>
              </c:numCache>
            </c:numRef>
          </c:val>
        </c:ser>
        <c:ser>
          <c:idx val="128"/>
          <c:order val="128"/>
          <c:val>
            <c:numRef>
              <c:f>USERS!$H$135</c:f>
              <c:numCache>
                <c:formatCode>General</c:formatCode>
                <c:ptCount val="1"/>
              </c:numCache>
            </c:numRef>
          </c:val>
        </c:ser>
        <c:ser>
          <c:idx val="129"/>
          <c:order val="129"/>
          <c:val>
            <c:numRef>
              <c:f>USERS!$H$136</c:f>
              <c:numCache>
                <c:formatCode>General</c:formatCode>
                <c:ptCount val="1"/>
              </c:numCache>
            </c:numRef>
          </c:val>
        </c:ser>
        <c:ser>
          <c:idx val="130"/>
          <c:order val="130"/>
          <c:val>
            <c:numRef>
              <c:f>USERS!$H$137</c:f>
              <c:numCache>
                <c:formatCode>General</c:formatCode>
                <c:ptCount val="1"/>
              </c:numCache>
            </c:numRef>
          </c:val>
        </c:ser>
        <c:ser>
          <c:idx val="131"/>
          <c:order val="131"/>
          <c:val>
            <c:numRef>
              <c:f>USERS!$H$138</c:f>
              <c:numCache>
                <c:formatCode>General</c:formatCode>
                <c:ptCount val="1"/>
              </c:numCache>
            </c:numRef>
          </c:val>
        </c:ser>
        <c:ser>
          <c:idx val="132"/>
          <c:order val="132"/>
          <c:val>
            <c:numRef>
              <c:f>USERS!$H$139</c:f>
              <c:numCache>
                <c:formatCode>General</c:formatCode>
                <c:ptCount val="1"/>
              </c:numCache>
            </c:numRef>
          </c:val>
        </c:ser>
        <c:ser>
          <c:idx val="133"/>
          <c:order val="133"/>
          <c:val>
            <c:numRef>
              <c:f>USERS!$H$140</c:f>
              <c:numCache>
                <c:formatCode>General</c:formatCode>
                <c:ptCount val="1"/>
              </c:numCache>
            </c:numRef>
          </c:val>
        </c:ser>
        <c:ser>
          <c:idx val="134"/>
          <c:order val="134"/>
          <c:val>
            <c:numRef>
              <c:f>USERS!$H$141</c:f>
              <c:numCache>
                <c:formatCode>General</c:formatCode>
                <c:ptCount val="1"/>
              </c:numCache>
            </c:numRef>
          </c:val>
        </c:ser>
        <c:ser>
          <c:idx val="135"/>
          <c:order val="135"/>
          <c:val>
            <c:numRef>
              <c:f>USERS!$H$142</c:f>
              <c:numCache>
                <c:formatCode>General</c:formatCode>
                <c:ptCount val="1"/>
              </c:numCache>
            </c:numRef>
          </c:val>
        </c:ser>
        <c:ser>
          <c:idx val="136"/>
          <c:order val="136"/>
          <c:val>
            <c:numRef>
              <c:f>USERS!$H$143</c:f>
              <c:numCache>
                <c:formatCode>General</c:formatCode>
                <c:ptCount val="1"/>
              </c:numCache>
            </c:numRef>
          </c:val>
        </c:ser>
        <c:ser>
          <c:idx val="137"/>
          <c:order val="137"/>
          <c:val>
            <c:numRef>
              <c:f>USERS!$H$144</c:f>
              <c:numCache>
                <c:formatCode>0</c:formatCode>
                <c:ptCount val="1"/>
                <c:pt idx="0">
                  <c:v>9949.5579999999809</c:v>
                </c:pt>
              </c:numCache>
            </c:numRef>
          </c:val>
        </c:ser>
        <c:ser>
          <c:idx val="138"/>
          <c:order val="138"/>
          <c:val>
            <c:numRef>
              <c:f>USERS!$H$145</c:f>
              <c:numCache>
                <c:formatCode>General</c:formatCode>
                <c:ptCount val="1"/>
              </c:numCache>
            </c:numRef>
          </c:val>
        </c:ser>
        <c:ser>
          <c:idx val="139"/>
          <c:order val="139"/>
          <c:val>
            <c:numRef>
              <c:f>USERS!$H$146</c:f>
              <c:numCache>
                <c:formatCode>General</c:formatCode>
                <c:ptCount val="1"/>
              </c:numCache>
            </c:numRef>
          </c:val>
        </c:ser>
        <c:ser>
          <c:idx val="140"/>
          <c:order val="140"/>
          <c:val>
            <c:numRef>
              <c:f>USERS!$H$147</c:f>
              <c:numCache>
                <c:formatCode>General</c:formatCode>
                <c:ptCount val="1"/>
              </c:numCache>
            </c:numRef>
          </c:val>
        </c:ser>
        <c:ser>
          <c:idx val="141"/>
          <c:order val="141"/>
          <c:val>
            <c:numRef>
              <c:f>USERS!$H$148</c:f>
              <c:numCache>
                <c:formatCode>General</c:formatCode>
                <c:ptCount val="1"/>
              </c:numCache>
            </c:numRef>
          </c:val>
        </c:ser>
        <c:ser>
          <c:idx val="142"/>
          <c:order val="142"/>
          <c:val>
            <c:numRef>
              <c:f>USERS!$H$149</c:f>
              <c:numCache>
                <c:formatCode>General</c:formatCode>
                <c:ptCount val="1"/>
              </c:numCache>
            </c:numRef>
          </c:val>
        </c:ser>
        <c:ser>
          <c:idx val="143"/>
          <c:order val="143"/>
          <c:val>
            <c:numRef>
              <c:f>USERS!$H$150</c:f>
              <c:numCache>
                <c:formatCode>General</c:formatCode>
                <c:ptCount val="1"/>
              </c:numCache>
            </c:numRef>
          </c:val>
        </c:ser>
        <c:ser>
          <c:idx val="144"/>
          <c:order val="144"/>
          <c:val>
            <c:numRef>
              <c:f>USERS!$H$151</c:f>
              <c:numCache>
                <c:formatCode>General</c:formatCode>
                <c:ptCount val="1"/>
              </c:numCache>
            </c:numRef>
          </c:val>
        </c:ser>
        <c:ser>
          <c:idx val="145"/>
          <c:order val="145"/>
          <c:val>
            <c:numRef>
              <c:f>USERS!$H$152</c:f>
              <c:numCache>
                <c:formatCode>0</c:formatCode>
                <c:ptCount val="1"/>
                <c:pt idx="0">
                  <c:v>4870.4640000000009</c:v>
                </c:pt>
              </c:numCache>
            </c:numRef>
          </c:val>
        </c:ser>
        <c:ser>
          <c:idx val="146"/>
          <c:order val="146"/>
          <c:val>
            <c:numRef>
              <c:f>USERS!$H$153</c:f>
              <c:numCache>
                <c:formatCode>General</c:formatCode>
                <c:ptCount val="1"/>
              </c:numCache>
            </c:numRef>
          </c:val>
        </c:ser>
        <c:ser>
          <c:idx val="147"/>
          <c:order val="147"/>
          <c:val>
            <c:numRef>
              <c:f>USERS!$H$154</c:f>
              <c:numCache>
                <c:formatCode>General</c:formatCode>
                <c:ptCount val="1"/>
              </c:numCache>
            </c:numRef>
          </c:val>
        </c:ser>
        <c:ser>
          <c:idx val="148"/>
          <c:order val="148"/>
          <c:val>
            <c:numRef>
              <c:f>USERS!$H$155</c:f>
              <c:numCache>
                <c:formatCode>General</c:formatCode>
                <c:ptCount val="1"/>
              </c:numCache>
            </c:numRef>
          </c:val>
        </c:ser>
        <c:ser>
          <c:idx val="149"/>
          <c:order val="149"/>
          <c:val>
            <c:numRef>
              <c:f>USERS!$H$156</c:f>
              <c:numCache>
                <c:formatCode>General</c:formatCode>
                <c:ptCount val="1"/>
              </c:numCache>
            </c:numRef>
          </c:val>
        </c:ser>
        <c:ser>
          <c:idx val="150"/>
          <c:order val="150"/>
          <c:val>
            <c:numRef>
              <c:f>USERS!$H$157</c:f>
              <c:numCache>
                <c:formatCode>General</c:formatCode>
                <c:ptCount val="1"/>
              </c:numCache>
            </c:numRef>
          </c:val>
        </c:ser>
        <c:ser>
          <c:idx val="151"/>
          <c:order val="151"/>
          <c:val>
            <c:numRef>
              <c:f>USERS!$H$158</c:f>
              <c:numCache>
                <c:formatCode>General</c:formatCode>
                <c:ptCount val="1"/>
              </c:numCache>
            </c:numRef>
          </c:val>
        </c:ser>
        <c:ser>
          <c:idx val="152"/>
          <c:order val="152"/>
          <c:val>
            <c:numRef>
              <c:f>USERS!$H$159</c:f>
              <c:numCache>
                <c:formatCode>General</c:formatCode>
                <c:ptCount val="1"/>
              </c:numCache>
            </c:numRef>
          </c:val>
        </c:ser>
        <c:ser>
          <c:idx val="153"/>
          <c:order val="153"/>
          <c:val>
            <c:numRef>
              <c:f>USERS!$H$160</c:f>
              <c:numCache>
                <c:formatCode>General</c:formatCode>
                <c:ptCount val="1"/>
              </c:numCache>
            </c:numRef>
          </c:val>
        </c:ser>
        <c:ser>
          <c:idx val="154"/>
          <c:order val="154"/>
          <c:val>
            <c:numRef>
              <c:f>USERS!$H$161</c:f>
              <c:numCache>
                <c:formatCode>General</c:formatCode>
                <c:ptCount val="1"/>
              </c:numCache>
            </c:numRef>
          </c:val>
        </c:ser>
        <c:ser>
          <c:idx val="155"/>
          <c:order val="155"/>
          <c:val>
            <c:numRef>
              <c:f>USERS!$H$162</c:f>
              <c:numCache>
                <c:formatCode>General</c:formatCode>
                <c:ptCount val="1"/>
              </c:numCache>
            </c:numRef>
          </c:val>
        </c:ser>
        <c:ser>
          <c:idx val="156"/>
          <c:order val="156"/>
          <c:val>
            <c:numRef>
              <c:f>USERS!$H$163</c:f>
              <c:numCache>
                <c:formatCode>General</c:formatCode>
                <c:ptCount val="1"/>
              </c:numCache>
            </c:numRef>
          </c:val>
        </c:ser>
        <c:ser>
          <c:idx val="157"/>
          <c:order val="157"/>
          <c:val>
            <c:numRef>
              <c:f>USERS!$H$164</c:f>
              <c:numCache>
                <c:formatCode>General</c:formatCode>
                <c:ptCount val="1"/>
              </c:numCache>
            </c:numRef>
          </c:val>
        </c:ser>
        <c:ser>
          <c:idx val="158"/>
          <c:order val="158"/>
          <c:val>
            <c:numRef>
              <c:f>USERS!$H$165</c:f>
              <c:numCache>
                <c:formatCode>General</c:formatCode>
                <c:ptCount val="1"/>
              </c:numCache>
            </c:numRef>
          </c:val>
        </c:ser>
        <c:ser>
          <c:idx val="159"/>
          <c:order val="159"/>
          <c:val>
            <c:numRef>
              <c:f>USERS!$H$166</c:f>
              <c:numCache>
                <c:formatCode>General</c:formatCode>
                <c:ptCount val="1"/>
              </c:numCache>
            </c:numRef>
          </c:val>
        </c:ser>
        <c:ser>
          <c:idx val="160"/>
          <c:order val="160"/>
          <c:val>
            <c:numRef>
              <c:f>USERS!$H$167</c:f>
              <c:numCache>
                <c:formatCode>General</c:formatCode>
                <c:ptCount val="1"/>
              </c:numCache>
            </c:numRef>
          </c:val>
        </c:ser>
        <c:ser>
          <c:idx val="161"/>
          <c:order val="161"/>
          <c:val>
            <c:numRef>
              <c:f>USERS!$H$168</c:f>
              <c:numCache>
                <c:formatCode>General</c:formatCode>
                <c:ptCount val="1"/>
              </c:numCache>
            </c:numRef>
          </c:val>
        </c:ser>
        <c:ser>
          <c:idx val="162"/>
          <c:order val="162"/>
          <c:val>
            <c:numRef>
              <c:f>USERS!$H$169</c:f>
              <c:numCache>
                <c:formatCode>General</c:formatCode>
                <c:ptCount val="1"/>
              </c:numCache>
            </c:numRef>
          </c:val>
        </c:ser>
        <c:ser>
          <c:idx val="163"/>
          <c:order val="163"/>
          <c:val>
            <c:numRef>
              <c:f>USERS!$H$170</c:f>
              <c:numCache>
                <c:formatCode>General</c:formatCode>
                <c:ptCount val="1"/>
              </c:numCache>
            </c:numRef>
          </c:val>
        </c:ser>
        <c:ser>
          <c:idx val="164"/>
          <c:order val="164"/>
          <c:val>
            <c:numRef>
              <c:f>USERS!$H$171</c:f>
              <c:numCache>
                <c:formatCode>General</c:formatCode>
                <c:ptCount val="1"/>
              </c:numCache>
            </c:numRef>
          </c:val>
        </c:ser>
        <c:ser>
          <c:idx val="165"/>
          <c:order val="165"/>
          <c:val>
            <c:numRef>
              <c:f>USERS!$H$172</c:f>
              <c:numCache>
                <c:formatCode>General</c:formatCode>
                <c:ptCount val="1"/>
              </c:numCache>
            </c:numRef>
          </c:val>
        </c:ser>
        <c:ser>
          <c:idx val="166"/>
          <c:order val="166"/>
          <c:val>
            <c:numRef>
              <c:f>USERS!$H$173</c:f>
              <c:numCache>
                <c:formatCode>General</c:formatCode>
                <c:ptCount val="1"/>
              </c:numCache>
            </c:numRef>
          </c:val>
        </c:ser>
        <c:ser>
          <c:idx val="167"/>
          <c:order val="167"/>
          <c:val>
            <c:numRef>
              <c:f>USERS!$H$174</c:f>
              <c:numCache>
                <c:formatCode>General</c:formatCode>
                <c:ptCount val="1"/>
              </c:numCache>
            </c:numRef>
          </c:val>
        </c:ser>
        <c:ser>
          <c:idx val="168"/>
          <c:order val="168"/>
          <c:val>
            <c:numRef>
              <c:f>USERS!$H$175</c:f>
              <c:numCache>
                <c:formatCode>General</c:formatCode>
                <c:ptCount val="1"/>
              </c:numCache>
            </c:numRef>
          </c:val>
        </c:ser>
        <c:ser>
          <c:idx val="169"/>
          <c:order val="169"/>
          <c:val>
            <c:numRef>
              <c:f>USERS!$H$176</c:f>
              <c:numCache>
                <c:formatCode>0</c:formatCode>
                <c:ptCount val="1"/>
                <c:pt idx="0">
                  <c:v>10227.558000000001</c:v>
                </c:pt>
              </c:numCache>
            </c:numRef>
          </c:val>
        </c:ser>
        <c:ser>
          <c:idx val="170"/>
          <c:order val="170"/>
          <c:dLbls>
            <c:dLbl>
              <c:idx val="0"/>
              <c:layout/>
              <c:showVal val="1"/>
            </c:dLbl>
            <c:delete val="1"/>
          </c:dLbls>
          <c:val>
            <c:numRef>
              <c:f>USERS!$H$177</c:f>
              <c:numCache>
                <c:formatCode>0</c:formatCode>
                <c:ptCount val="1"/>
                <c:pt idx="0">
                  <c:v>74119.618700000006</c:v>
                </c:pt>
              </c:numCache>
            </c:numRef>
          </c:val>
        </c:ser>
        <c:ser>
          <c:idx val="171"/>
          <c:order val="171"/>
          <c:val>
            <c:numRef>
              <c:f>USERS!$H$178</c:f>
              <c:numCache>
                <c:formatCode>General</c:formatCode>
                <c:ptCount val="1"/>
              </c:numCache>
            </c:numRef>
          </c:val>
        </c:ser>
        <c:ser>
          <c:idx val="172"/>
          <c:order val="172"/>
          <c:val>
            <c:numRef>
              <c:f>USERS!$H$179</c:f>
              <c:numCache>
                <c:formatCode>General</c:formatCode>
                <c:ptCount val="1"/>
              </c:numCache>
            </c:numRef>
          </c:val>
        </c:ser>
        <c:ser>
          <c:idx val="173"/>
          <c:order val="173"/>
          <c:val>
            <c:numRef>
              <c:f>USERS!$H$180</c:f>
              <c:numCache>
                <c:formatCode>General</c:formatCode>
                <c:ptCount val="1"/>
              </c:numCache>
            </c:numRef>
          </c:val>
        </c:ser>
        <c:ser>
          <c:idx val="174"/>
          <c:order val="174"/>
          <c:val>
            <c:numRef>
              <c:f>USERS!$H$181</c:f>
              <c:numCache>
                <c:formatCode>General</c:formatCode>
                <c:ptCount val="1"/>
              </c:numCache>
            </c:numRef>
          </c:val>
        </c:ser>
        <c:ser>
          <c:idx val="175"/>
          <c:order val="175"/>
          <c:val>
            <c:numRef>
              <c:f>USERS!$H$182</c:f>
              <c:numCache>
                <c:formatCode>General</c:formatCode>
                <c:ptCount val="1"/>
              </c:numCache>
            </c:numRef>
          </c:val>
        </c:ser>
        <c:ser>
          <c:idx val="176"/>
          <c:order val="176"/>
          <c:val>
            <c:numRef>
              <c:f>USERS!$H$183</c:f>
              <c:numCache>
                <c:formatCode>General</c:formatCode>
                <c:ptCount val="1"/>
              </c:numCache>
            </c:numRef>
          </c:val>
        </c:ser>
        <c:ser>
          <c:idx val="177"/>
          <c:order val="177"/>
          <c:val>
            <c:numRef>
              <c:f>USERS!$H$184</c:f>
              <c:numCache>
                <c:formatCode>0</c:formatCode>
                <c:ptCount val="1"/>
                <c:pt idx="0">
                  <c:v>8690.0205000000005</c:v>
                </c:pt>
              </c:numCache>
            </c:numRef>
          </c:val>
        </c:ser>
        <c:ser>
          <c:idx val="178"/>
          <c:order val="178"/>
          <c:val>
            <c:numRef>
              <c:f>USERS!$H$185</c:f>
              <c:numCache>
                <c:formatCode>General</c:formatCode>
                <c:ptCount val="1"/>
              </c:numCache>
            </c:numRef>
          </c:val>
        </c:ser>
        <c:ser>
          <c:idx val="179"/>
          <c:order val="179"/>
          <c:val>
            <c:numRef>
              <c:f>USERS!$H$186</c:f>
              <c:numCache>
                <c:formatCode>General</c:formatCode>
                <c:ptCount val="1"/>
              </c:numCache>
            </c:numRef>
          </c:val>
        </c:ser>
        <c:ser>
          <c:idx val="180"/>
          <c:order val="180"/>
          <c:val>
            <c:numRef>
              <c:f>USERS!$H$187</c:f>
              <c:numCache>
                <c:formatCode>General</c:formatCode>
                <c:ptCount val="1"/>
              </c:numCache>
            </c:numRef>
          </c:val>
        </c:ser>
        <c:ser>
          <c:idx val="181"/>
          <c:order val="181"/>
          <c:val>
            <c:numRef>
              <c:f>USERS!$H$188</c:f>
              <c:numCache>
                <c:formatCode>General</c:formatCode>
                <c:ptCount val="1"/>
              </c:numCache>
            </c:numRef>
          </c:val>
        </c:ser>
        <c:ser>
          <c:idx val="182"/>
          <c:order val="182"/>
          <c:val>
            <c:numRef>
              <c:f>USERS!$H$189</c:f>
              <c:numCache>
                <c:formatCode>General</c:formatCode>
                <c:ptCount val="1"/>
              </c:numCache>
            </c:numRef>
          </c:val>
        </c:ser>
        <c:ser>
          <c:idx val="183"/>
          <c:order val="183"/>
          <c:val>
            <c:numRef>
              <c:f>USERS!$H$190</c:f>
              <c:numCache>
                <c:formatCode>General</c:formatCode>
                <c:ptCount val="1"/>
              </c:numCache>
            </c:numRef>
          </c:val>
        </c:ser>
        <c:ser>
          <c:idx val="184"/>
          <c:order val="184"/>
          <c:val>
            <c:numRef>
              <c:f>USERS!$H$191</c:f>
              <c:numCache>
                <c:formatCode>General</c:formatCode>
                <c:ptCount val="1"/>
              </c:numCache>
            </c:numRef>
          </c:val>
        </c:ser>
        <c:ser>
          <c:idx val="185"/>
          <c:order val="185"/>
          <c:val>
            <c:numRef>
              <c:f>USERS!$H$192</c:f>
              <c:numCache>
                <c:formatCode>General</c:formatCode>
                <c:ptCount val="1"/>
              </c:numCache>
            </c:numRef>
          </c:val>
        </c:ser>
        <c:ser>
          <c:idx val="186"/>
          <c:order val="186"/>
          <c:val>
            <c:numRef>
              <c:f>USERS!$H$193</c:f>
              <c:numCache>
                <c:formatCode>General</c:formatCode>
                <c:ptCount val="1"/>
              </c:numCache>
            </c:numRef>
          </c:val>
        </c:ser>
        <c:ser>
          <c:idx val="187"/>
          <c:order val="187"/>
          <c:val>
            <c:numRef>
              <c:f>USERS!$H$194</c:f>
              <c:numCache>
                <c:formatCode>General</c:formatCode>
                <c:ptCount val="1"/>
              </c:numCache>
            </c:numRef>
          </c:val>
        </c:ser>
        <c:ser>
          <c:idx val="188"/>
          <c:order val="188"/>
          <c:val>
            <c:numRef>
              <c:f>USERS!$H$195</c:f>
              <c:numCache>
                <c:formatCode>General</c:formatCode>
                <c:ptCount val="1"/>
              </c:numCache>
            </c:numRef>
          </c:val>
        </c:ser>
        <c:ser>
          <c:idx val="189"/>
          <c:order val="189"/>
          <c:val>
            <c:numRef>
              <c:f>USERS!$H$196</c:f>
              <c:numCache>
                <c:formatCode>General</c:formatCode>
                <c:ptCount val="1"/>
              </c:numCache>
            </c:numRef>
          </c:val>
        </c:ser>
        <c:ser>
          <c:idx val="190"/>
          <c:order val="190"/>
          <c:val>
            <c:numRef>
              <c:f>USERS!$H$197</c:f>
              <c:numCache>
                <c:formatCode>General</c:formatCode>
                <c:ptCount val="1"/>
              </c:numCache>
            </c:numRef>
          </c:val>
        </c:ser>
        <c:ser>
          <c:idx val="191"/>
          <c:order val="191"/>
          <c:val>
            <c:numRef>
              <c:f>USERS!$H$198</c:f>
              <c:numCache>
                <c:formatCode>General</c:formatCode>
                <c:ptCount val="1"/>
              </c:numCache>
            </c:numRef>
          </c:val>
        </c:ser>
        <c:ser>
          <c:idx val="192"/>
          <c:order val="192"/>
          <c:val>
            <c:numRef>
              <c:f>USERS!$H$199</c:f>
              <c:numCache>
                <c:formatCode>General</c:formatCode>
                <c:ptCount val="1"/>
              </c:numCache>
            </c:numRef>
          </c:val>
        </c:ser>
        <c:ser>
          <c:idx val="193"/>
          <c:order val="193"/>
          <c:val>
            <c:numRef>
              <c:f>USERS!$H$200</c:f>
              <c:numCache>
                <c:formatCode>General</c:formatCode>
                <c:ptCount val="1"/>
              </c:numCache>
            </c:numRef>
          </c:val>
        </c:ser>
        <c:ser>
          <c:idx val="194"/>
          <c:order val="194"/>
          <c:val>
            <c:numRef>
              <c:f>USERS!$H$201</c:f>
              <c:numCache>
                <c:formatCode>General</c:formatCode>
                <c:ptCount val="1"/>
              </c:numCache>
            </c:numRef>
          </c:val>
        </c:ser>
        <c:ser>
          <c:idx val="195"/>
          <c:order val="195"/>
          <c:val>
            <c:numRef>
              <c:f>USERS!$H$202</c:f>
              <c:numCache>
                <c:formatCode>General</c:formatCode>
                <c:ptCount val="1"/>
              </c:numCache>
            </c:numRef>
          </c:val>
        </c:ser>
        <c:ser>
          <c:idx val="196"/>
          <c:order val="196"/>
          <c:val>
            <c:numRef>
              <c:f>USERS!$H$203</c:f>
              <c:numCache>
                <c:formatCode>General</c:formatCode>
                <c:ptCount val="1"/>
              </c:numCache>
            </c:numRef>
          </c:val>
        </c:ser>
        <c:ser>
          <c:idx val="197"/>
          <c:order val="197"/>
          <c:val>
            <c:numRef>
              <c:f>USERS!$H$204</c:f>
              <c:numCache>
                <c:formatCode>General</c:formatCode>
                <c:ptCount val="1"/>
              </c:numCache>
            </c:numRef>
          </c:val>
        </c:ser>
        <c:ser>
          <c:idx val="198"/>
          <c:order val="198"/>
          <c:val>
            <c:numRef>
              <c:f>USERS!$H$205</c:f>
              <c:numCache>
                <c:formatCode>General</c:formatCode>
                <c:ptCount val="1"/>
              </c:numCache>
            </c:numRef>
          </c:val>
        </c:ser>
        <c:ser>
          <c:idx val="199"/>
          <c:order val="199"/>
          <c:val>
            <c:numRef>
              <c:f>USERS!$H$206</c:f>
              <c:numCache>
                <c:formatCode>General</c:formatCode>
                <c:ptCount val="1"/>
              </c:numCache>
            </c:numRef>
          </c:val>
        </c:ser>
        <c:ser>
          <c:idx val="200"/>
          <c:order val="200"/>
          <c:val>
            <c:numRef>
              <c:f>USERS!$H$207</c:f>
              <c:numCache>
                <c:formatCode>General</c:formatCode>
                <c:ptCount val="1"/>
              </c:numCache>
            </c:numRef>
          </c:val>
        </c:ser>
        <c:ser>
          <c:idx val="201"/>
          <c:order val="201"/>
          <c:val>
            <c:numRef>
              <c:f>USERS!$H$208</c:f>
              <c:numCache>
                <c:formatCode>General</c:formatCode>
                <c:ptCount val="1"/>
              </c:numCache>
            </c:numRef>
          </c:val>
        </c:ser>
        <c:ser>
          <c:idx val="202"/>
          <c:order val="202"/>
          <c:val>
            <c:numRef>
              <c:f>USERS!$H$209</c:f>
              <c:numCache>
                <c:formatCode>General</c:formatCode>
                <c:ptCount val="1"/>
              </c:numCache>
            </c:numRef>
          </c:val>
        </c:ser>
        <c:ser>
          <c:idx val="203"/>
          <c:order val="203"/>
          <c:val>
            <c:numRef>
              <c:f>USERS!$H$210</c:f>
              <c:numCache>
                <c:formatCode>General</c:formatCode>
                <c:ptCount val="1"/>
              </c:numCache>
            </c:numRef>
          </c:val>
        </c:ser>
        <c:ser>
          <c:idx val="204"/>
          <c:order val="204"/>
          <c:val>
            <c:numRef>
              <c:f>USERS!$H$211</c:f>
              <c:numCache>
                <c:formatCode>General</c:formatCode>
                <c:ptCount val="1"/>
              </c:numCache>
            </c:numRef>
          </c:val>
        </c:ser>
        <c:ser>
          <c:idx val="205"/>
          <c:order val="205"/>
          <c:val>
            <c:numRef>
              <c:f>USERS!$H$212</c:f>
              <c:numCache>
                <c:formatCode>General</c:formatCode>
                <c:ptCount val="1"/>
              </c:numCache>
            </c:numRef>
          </c:val>
        </c:ser>
        <c:ser>
          <c:idx val="206"/>
          <c:order val="206"/>
          <c:val>
            <c:numRef>
              <c:f>USERS!$H$213</c:f>
              <c:numCache>
                <c:formatCode>General</c:formatCode>
                <c:ptCount val="1"/>
              </c:numCache>
            </c:numRef>
          </c:val>
        </c:ser>
        <c:ser>
          <c:idx val="207"/>
          <c:order val="207"/>
          <c:val>
            <c:numRef>
              <c:f>USERS!$H$214</c:f>
              <c:numCache>
                <c:formatCode>General</c:formatCode>
                <c:ptCount val="1"/>
              </c:numCache>
            </c:numRef>
          </c:val>
        </c:ser>
        <c:gapWidth val="3"/>
        <c:overlap val="81"/>
        <c:axId val="94088576"/>
        <c:axId val="94098560"/>
      </c:barChart>
      <c:catAx>
        <c:axId val="94088576"/>
        <c:scaling>
          <c:orientation val="minMax"/>
        </c:scaling>
        <c:delete val="1"/>
        <c:axPos val="b"/>
        <c:majorTickMark val="none"/>
        <c:tickLblPos val="none"/>
        <c:crossAx val="94098560"/>
        <c:crosses val="autoZero"/>
        <c:auto val="1"/>
        <c:lblAlgn val="ctr"/>
        <c:lblOffset val="100"/>
        <c:tickLblSkip val="1"/>
      </c:catAx>
      <c:valAx>
        <c:axId val="94098560"/>
        <c:scaling>
          <c:orientation val="minMax"/>
        </c:scaling>
        <c:axPos val="l"/>
        <c:majorGridlines/>
        <c:numFmt formatCode="0" sourceLinked="1"/>
        <c:majorTickMark val="none"/>
        <c:tickLblPos val="nextTo"/>
        <c:crossAx val="94088576"/>
        <c:crosses val="autoZero"/>
        <c:crossBetween val="between"/>
      </c:valAx>
      <c:spPr>
        <a:gradFill>
          <a:gsLst>
            <a:gs pos="0">
              <a:srgbClr val="4F81BD">
                <a:tint val="66000"/>
                <a:satMod val="160000"/>
              </a:srgb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  <a:scene3d>
          <a:camera prst="orthographicFront"/>
          <a:lightRig rig="threePt" dir="t"/>
        </a:scene3d>
        <a:sp3d>
          <a:bevelT w="63500"/>
        </a:sp3d>
      </c:spPr>
    </c:plotArea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4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baseline="0"/>
              <a:t>Channel cost (Eu) per order </a:t>
            </a:r>
            <a:endParaRPr lang="fr-FR"/>
          </a:p>
        </c:rich>
      </c:tx>
      <c:layout>
        <c:manualLayout>
          <c:xMode val="edge"/>
          <c:yMode val="edge"/>
          <c:x val="0.25682029546658341"/>
          <c:y val="0.13636363636363635"/>
        </c:manualLayout>
      </c:layout>
    </c:title>
    <c:plotArea>
      <c:layout>
        <c:manualLayout>
          <c:layoutTarget val="inner"/>
          <c:xMode val="edge"/>
          <c:yMode val="edge"/>
          <c:x val="3.9829448577733365E-2"/>
          <c:y val="3.3469401851084393E-2"/>
          <c:w val="0.94546917316805534"/>
          <c:h val="0.90670161624533896"/>
        </c:manualLayout>
      </c:layout>
      <c:barChart>
        <c:barDir val="col"/>
        <c:grouping val="clustered"/>
        <c:ser>
          <c:idx val="0"/>
          <c:order val="0"/>
          <c:dLbls>
            <c:showVal val="1"/>
          </c:dLbls>
          <c:val>
            <c:numRef>
              <c:f>USERS!$J$7</c:f>
              <c:numCache>
                <c:formatCode>0.0</c:formatCode>
                <c:ptCount val="1"/>
                <c:pt idx="0">
                  <c:v>4.6196123046875002</c:v>
                </c:pt>
              </c:numCache>
            </c:numRef>
          </c:val>
        </c:ser>
        <c:ser>
          <c:idx val="1"/>
          <c:order val="1"/>
          <c:val>
            <c:numRef>
              <c:f>USERS!$J$8</c:f>
              <c:numCache>
                <c:formatCode>General</c:formatCode>
                <c:ptCount val="1"/>
              </c:numCache>
            </c:numRef>
          </c:val>
        </c:ser>
        <c:ser>
          <c:idx val="2"/>
          <c:order val="2"/>
          <c:val>
            <c:numRef>
              <c:f>USERS!$J$9</c:f>
              <c:numCache>
                <c:formatCode>General</c:formatCode>
                <c:ptCount val="1"/>
              </c:numCache>
            </c:numRef>
          </c:val>
        </c:ser>
        <c:ser>
          <c:idx val="3"/>
          <c:order val="3"/>
          <c:val>
            <c:numRef>
              <c:f>USERS!$J$10</c:f>
              <c:numCache>
                <c:formatCode>General</c:formatCode>
                <c:ptCount val="1"/>
              </c:numCache>
            </c:numRef>
          </c:val>
        </c:ser>
        <c:ser>
          <c:idx val="4"/>
          <c:order val="4"/>
          <c:val>
            <c:numRef>
              <c:f>USERS!$J$11</c:f>
              <c:numCache>
                <c:formatCode>General</c:formatCode>
                <c:ptCount val="1"/>
              </c:numCache>
            </c:numRef>
          </c:val>
        </c:ser>
        <c:ser>
          <c:idx val="5"/>
          <c:order val="5"/>
          <c:val>
            <c:numRef>
              <c:f>USERS!$J$12</c:f>
              <c:numCache>
                <c:formatCode>General</c:formatCode>
                <c:ptCount val="1"/>
              </c:numCache>
            </c:numRef>
          </c:val>
        </c:ser>
        <c:ser>
          <c:idx val="6"/>
          <c:order val="6"/>
          <c:val>
            <c:numRef>
              <c:f>USERS!$J$13</c:f>
              <c:numCache>
                <c:formatCode>General</c:formatCode>
                <c:ptCount val="1"/>
              </c:numCache>
            </c:numRef>
          </c:val>
        </c:ser>
        <c:ser>
          <c:idx val="7"/>
          <c:order val="7"/>
          <c:val>
            <c:numRef>
              <c:f>USERS!$J$14</c:f>
              <c:numCache>
                <c:formatCode>General</c:formatCode>
                <c:ptCount val="1"/>
              </c:numCache>
            </c:numRef>
          </c:val>
        </c:ser>
        <c:ser>
          <c:idx val="8"/>
          <c:order val="8"/>
          <c:val>
            <c:numRef>
              <c:f>USERS!$J$15</c:f>
              <c:numCache>
                <c:formatCode>General</c:formatCode>
                <c:ptCount val="1"/>
              </c:numCache>
            </c:numRef>
          </c:val>
        </c:ser>
        <c:ser>
          <c:idx val="9"/>
          <c:order val="9"/>
          <c:val>
            <c:numRef>
              <c:f>USERS!$J$16</c:f>
              <c:numCache>
                <c:formatCode>General</c:formatCode>
                <c:ptCount val="1"/>
              </c:numCache>
            </c:numRef>
          </c:val>
        </c:ser>
        <c:ser>
          <c:idx val="10"/>
          <c:order val="10"/>
          <c:val>
            <c:numRef>
              <c:f>USERS!$J$17</c:f>
              <c:numCache>
                <c:formatCode>General</c:formatCode>
                <c:ptCount val="1"/>
              </c:numCache>
            </c:numRef>
          </c:val>
        </c:ser>
        <c:ser>
          <c:idx val="11"/>
          <c:order val="11"/>
          <c:val>
            <c:numRef>
              <c:f>USERS!$J$18</c:f>
              <c:numCache>
                <c:formatCode>General</c:formatCode>
                <c:ptCount val="1"/>
              </c:numCache>
            </c:numRef>
          </c:val>
        </c:ser>
        <c:ser>
          <c:idx val="12"/>
          <c:order val="12"/>
          <c:val>
            <c:numRef>
              <c:f>USERS!$J$19</c:f>
              <c:numCache>
                <c:formatCode>General</c:formatCode>
                <c:ptCount val="1"/>
              </c:numCache>
            </c:numRef>
          </c:val>
        </c:ser>
        <c:ser>
          <c:idx val="13"/>
          <c:order val="13"/>
          <c:val>
            <c:numRef>
              <c:f>USERS!$J$20</c:f>
              <c:numCache>
                <c:formatCode>General</c:formatCode>
                <c:ptCount val="1"/>
              </c:numCache>
            </c:numRef>
          </c:val>
        </c:ser>
        <c:ser>
          <c:idx val="14"/>
          <c:order val="14"/>
          <c:val>
            <c:numRef>
              <c:f>USERS!$J$21</c:f>
              <c:numCache>
                <c:formatCode>General</c:formatCode>
                <c:ptCount val="1"/>
              </c:numCache>
            </c:numRef>
          </c:val>
        </c:ser>
        <c:ser>
          <c:idx val="15"/>
          <c:order val="15"/>
          <c:val>
            <c:numRef>
              <c:f>USERS!$J$22</c:f>
              <c:numCache>
                <c:formatCode>General</c:formatCode>
                <c:ptCount val="1"/>
              </c:numCache>
            </c:numRef>
          </c:val>
        </c:ser>
        <c:ser>
          <c:idx val="16"/>
          <c:order val="16"/>
          <c:dLbls>
            <c:showVal val="1"/>
          </c:dLbls>
          <c:val>
            <c:numRef>
              <c:f>USERS!$J$23</c:f>
              <c:numCache>
                <c:formatCode>0.0</c:formatCode>
                <c:ptCount val="1"/>
                <c:pt idx="0">
                  <c:v>3.0258198242187464</c:v>
                </c:pt>
              </c:numCache>
            </c:numRef>
          </c:val>
        </c:ser>
        <c:ser>
          <c:idx val="17"/>
          <c:order val="17"/>
          <c:val>
            <c:numRef>
              <c:f>USERS!$J$24</c:f>
              <c:numCache>
                <c:formatCode>General</c:formatCode>
                <c:ptCount val="1"/>
              </c:numCache>
            </c:numRef>
          </c:val>
        </c:ser>
        <c:ser>
          <c:idx val="18"/>
          <c:order val="18"/>
          <c:dLbls>
            <c:showVal val="1"/>
          </c:dLbls>
          <c:trendline>
            <c:trendlineType val="linear"/>
          </c:trendline>
          <c:val>
            <c:numRef>
              <c:f>USERS!$J$25</c:f>
              <c:numCache>
                <c:formatCode>0.0</c:formatCode>
                <c:ptCount val="1"/>
                <c:pt idx="0">
                  <c:v>49.217023437500004</c:v>
                </c:pt>
              </c:numCache>
            </c:numRef>
          </c:val>
        </c:ser>
        <c:ser>
          <c:idx val="19"/>
          <c:order val="19"/>
          <c:val>
            <c:numRef>
              <c:f>USERS!$J$26</c:f>
              <c:numCache>
                <c:formatCode>General</c:formatCode>
                <c:ptCount val="1"/>
              </c:numCache>
            </c:numRef>
          </c:val>
        </c:ser>
        <c:ser>
          <c:idx val="20"/>
          <c:order val="20"/>
          <c:val>
            <c:numRef>
              <c:f>USERS!$J$27</c:f>
              <c:numCache>
                <c:formatCode>General</c:formatCode>
                <c:ptCount val="1"/>
              </c:numCache>
            </c:numRef>
          </c:val>
        </c:ser>
        <c:ser>
          <c:idx val="21"/>
          <c:order val="21"/>
          <c:val>
            <c:numRef>
              <c:f>USERS!$J$28</c:f>
              <c:numCache>
                <c:formatCode>General</c:formatCode>
                <c:ptCount val="1"/>
              </c:numCache>
            </c:numRef>
          </c:val>
        </c:ser>
        <c:ser>
          <c:idx val="22"/>
          <c:order val="22"/>
          <c:val>
            <c:numRef>
              <c:f>USERS!$J$29</c:f>
              <c:numCache>
                <c:formatCode>General</c:formatCode>
                <c:ptCount val="1"/>
              </c:numCache>
            </c:numRef>
          </c:val>
        </c:ser>
        <c:ser>
          <c:idx val="23"/>
          <c:order val="23"/>
          <c:val>
            <c:numRef>
              <c:f>USERS!$J$30</c:f>
              <c:numCache>
                <c:formatCode>General</c:formatCode>
                <c:ptCount val="1"/>
              </c:numCache>
            </c:numRef>
          </c:val>
        </c:ser>
        <c:ser>
          <c:idx val="24"/>
          <c:order val="24"/>
          <c:val>
            <c:numRef>
              <c:f>USERS!$J$31</c:f>
              <c:numCache>
                <c:formatCode>General</c:formatCode>
                <c:ptCount val="1"/>
              </c:numCache>
            </c:numRef>
          </c:val>
        </c:ser>
        <c:ser>
          <c:idx val="25"/>
          <c:order val="25"/>
          <c:val>
            <c:numRef>
              <c:f>USERS!$J$32</c:f>
              <c:numCache>
                <c:formatCode>General</c:formatCode>
                <c:ptCount val="1"/>
              </c:numCache>
            </c:numRef>
          </c:val>
        </c:ser>
        <c:ser>
          <c:idx val="26"/>
          <c:order val="26"/>
          <c:val>
            <c:numRef>
              <c:f>USERS!$J$33</c:f>
              <c:numCache>
                <c:formatCode>General</c:formatCode>
                <c:ptCount val="1"/>
              </c:numCache>
            </c:numRef>
          </c:val>
        </c:ser>
        <c:ser>
          <c:idx val="27"/>
          <c:order val="27"/>
          <c:val>
            <c:numRef>
              <c:f>USERS!$J$34</c:f>
              <c:numCache>
                <c:formatCode>General</c:formatCode>
                <c:ptCount val="1"/>
              </c:numCache>
            </c:numRef>
          </c:val>
        </c:ser>
        <c:ser>
          <c:idx val="28"/>
          <c:order val="28"/>
          <c:val>
            <c:numRef>
              <c:f>USERS!$J$35</c:f>
              <c:numCache>
                <c:formatCode>General</c:formatCode>
                <c:ptCount val="1"/>
              </c:numCache>
            </c:numRef>
          </c:val>
        </c:ser>
        <c:ser>
          <c:idx val="29"/>
          <c:order val="29"/>
          <c:val>
            <c:numRef>
              <c:f>USERS!$J$36</c:f>
              <c:numCache>
                <c:formatCode>General</c:formatCode>
                <c:ptCount val="1"/>
              </c:numCache>
            </c:numRef>
          </c:val>
        </c:ser>
        <c:ser>
          <c:idx val="30"/>
          <c:order val="30"/>
          <c:val>
            <c:numRef>
              <c:f>USERS!$J$37</c:f>
              <c:numCache>
                <c:formatCode>General</c:formatCode>
                <c:ptCount val="1"/>
              </c:numCache>
            </c:numRef>
          </c:val>
        </c:ser>
        <c:ser>
          <c:idx val="31"/>
          <c:order val="31"/>
          <c:val>
            <c:numRef>
              <c:f>USERS!$J$38</c:f>
              <c:numCache>
                <c:formatCode>General</c:formatCode>
                <c:ptCount val="1"/>
              </c:numCache>
            </c:numRef>
          </c:val>
        </c:ser>
        <c:ser>
          <c:idx val="32"/>
          <c:order val="32"/>
          <c:val>
            <c:numRef>
              <c:f>USERS!$J$39</c:f>
              <c:numCache>
                <c:formatCode>General</c:formatCode>
                <c:ptCount val="1"/>
              </c:numCache>
            </c:numRef>
          </c:val>
        </c:ser>
        <c:ser>
          <c:idx val="33"/>
          <c:order val="33"/>
          <c:trendline>
            <c:trendlineType val="linear"/>
          </c:trendline>
          <c:val>
            <c:numRef>
              <c:f>USERS!$J$40</c:f>
              <c:numCache>
                <c:formatCode>General</c:formatCode>
                <c:ptCount val="1"/>
              </c:numCache>
            </c:numRef>
          </c:val>
        </c:ser>
        <c:ser>
          <c:idx val="34"/>
          <c:order val="34"/>
          <c:val>
            <c:numRef>
              <c:f>USERS!$J$41</c:f>
              <c:numCache>
                <c:formatCode>General</c:formatCode>
                <c:ptCount val="1"/>
              </c:numCache>
            </c:numRef>
          </c:val>
        </c:ser>
        <c:ser>
          <c:idx val="35"/>
          <c:order val="35"/>
          <c:val>
            <c:numRef>
              <c:f>USERS!$J$42</c:f>
              <c:numCache>
                <c:formatCode>General</c:formatCode>
                <c:ptCount val="1"/>
              </c:numCache>
            </c:numRef>
          </c:val>
        </c:ser>
        <c:ser>
          <c:idx val="36"/>
          <c:order val="36"/>
          <c:val>
            <c:numRef>
              <c:f>USERS!$J$43</c:f>
              <c:numCache>
                <c:formatCode>General</c:formatCode>
                <c:ptCount val="1"/>
              </c:numCache>
            </c:numRef>
          </c:val>
        </c:ser>
        <c:ser>
          <c:idx val="37"/>
          <c:order val="37"/>
          <c:val>
            <c:numRef>
              <c:f>USERS!$J$44</c:f>
              <c:numCache>
                <c:formatCode>General</c:formatCode>
                <c:ptCount val="1"/>
              </c:numCache>
            </c:numRef>
          </c:val>
        </c:ser>
        <c:ser>
          <c:idx val="38"/>
          <c:order val="38"/>
          <c:val>
            <c:numRef>
              <c:f>USERS!$J$45</c:f>
              <c:numCache>
                <c:formatCode>General</c:formatCode>
                <c:ptCount val="1"/>
              </c:numCache>
            </c:numRef>
          </c:val>
        </c:ser>
        <c:ser>
          <c:idx val="39"/>
          <c:order val="39"/>
          <c:val>
            <c:numRef>
              <c:f>USERS!$J$46</c:f>
              <c:numCache>
                <c:formatCode>General</c:formatCode>
                <c:ptCount val="1"/>
              </c:numCache>
            </c:numRef>
          </c:val>
        </c:ser>
        <c:ser>
          <c:idx val="40"/>
          <c:order val="40"/>
          <c:val>
            <c:numRef>
              <c:f>USERS!$J$47</c:f>
              <c:numCache>
                <c:formatCode>General</c:formatCode>
                <c:ptCount val="1"/>
              </c:numCache>
            </c:numRef>
          </c:val>
        </c:ser>
        <c:ser>
          <c:idx val="41"/>
          <c:order val="41"/>
          <c:val>
            <c:numRef>
              <c:f>USERS!$J$48</c:f>
              <c:numCache>
                <c:formatCode>General</c:formatCode>
                <c:ptCount val="1"/>
              </c:numCache>
            </c:numRef>
          </c:val>
        </c:ser>
        <c:ser>
          <c:idx val="42"/>
          <c:order val="42"/>
          <c:val>
            <c:numRef>
              <c:f>USERS!$J$49</c:f>
              <c:numCache>
                <c:formatCode>General</c:formatCode>
                <c:ptCount val="1"/>
              </c:numCache>
            </c:numRef>
          </c:val>
        </c:ser>
        <c:ser>
          <c:idx val="43"/>
          <c:order val="43"/>
          <c:val>
            <c:numRef>
              <c:f>USERS!$J$50</c:f>
              <c:numCache>
                <c:formatCode>General</c:formatCode>
                <c:ptCount val="1"/>
              </c:numCache>
            </c:numRef>
          </c:val>
        </c:ser>
        <c:ser>
          <c:idx val="44"/>
          <c:order val="44"/>
          <c:val>
            <c:numRef>
              <c:f>USERS!$J$51</c:f>
              <c:numCache>
                <c:formatCode>General</c:formatCode>
                <c:ptCount val="1"/>
              </c:numCache>
            </c:numRef>
          </c:val>
        </c:ser>
        <c:ser>
          <c:idx val="45"/>
          <c:order val="45"/>
          <c:val>
            <c:numRef>
              <c:f>USERS!$J$52</c:f>
              <c:numCache>
                <c:formatCode>General</c:formatCode>
                <c:ptCount val="1"/>
              </c:numCache>
            </c:numRef>
          </c:val>
        </c:ser>
        <c:ser>
          <c:idx val="46"/>
          <c:order val="46"/>
          <c:val>
            <c:numRef>
              <c:f>USERS!$J$53</c:f>
              <c:numCache>
                <c:formatCode>General</c:formatCode>
                <c:ptCount val="1"/>
              </c:numCache>
            </c:numRef>
          </c:val>
        </c:ser>
        <c:ser>
          <c:idx val="47"/>
          <c:order val="47"/>
          <c:val>
            <c:numRef>
              <c:f>USERS!$J$54</c:f>
              <c:numCache>
                <c:formatCode>General</c:formatCode>
                <c:ptCount val="1"/>
              </c:numCache>
            </c:numRef>
          </c:val>
        </c:ser>
        <c:ser>
          <c:idx val="48"/>
          <c:order val="48"/>
          <c:val>
            <c:numRef>
              <c:f>USERS!$J$55</c:f>
              <c:numCache>
                <c:formatCode>General</c:formatCode>
                <c:ptCount val="1"/>
              </c:numCache>
            </c:numRef>
          </c:val>
        </c:ser>
        <c:ser>
          <c:idx val="49"/>
          <c:order val="49"/>
          <c:val>
            <c:numRef>
              <c:f>USERS!$J$56</c:f>
              <c:numCache>
                <c:formatCode>General</c:formatCode>
                <c:ptCount val="1"/>
              </c:numCache>
            </c:numRef>
          </c:val>
        </c:ser>
        <c:ser>
          <c:idx val="50"/>
          <c:order val="50"/>
          <c:val>
            <c:numRef>
              <c:f>USERS!$J$57</c:f>
              <c:numCache>
                <c:formatCode>General</c:formatCode>
                <c:ptCount val="1"/>
              </c:numCache>
            </c:numRef>
          </c:val>
        </c:ser>
        <c:ser>
          <c:idx val="51"/>
          <c:order val="51"/>
          <c:val>
            <c:numRef>
              <c:f>USERS!$J$58</c:f>
              <c:numCache>
                <c:formatCode>General</c:formatCode>
                <c:ptCount val="1"/>
              </c:numCache>
            </c:numRef>
          </c:val>
        </c:ser>
        <c:ser>
          <c:idx val="52"/>
          <c:order val="52"/>
          <c:val>
            <c:numRef>
              <c:f>USERS!$J$59</c:f>
              <c:numCache>
                <c:formatCode>General</c:formatCode>
                <c:ptCount val="1"/>
              </c:numCache>
            </c:numRef>
          </c:val>
        </c:ser>
        <c:ser>
          <c:idx val="53"/>
          <c:order val="53"/>
          <c:val>
            <c:numRef>
              <c:f>USERS!$J$60</c:f>
              <c:numCache>
                <c:formatCode>General</c:formatCode>
                <c:ptCount val="1"/>
              </c:numCache>
            </c:numRef>
          </c:val>
        </c:ser>
        <c:ser>
          <c:idx val="54"/>
          <c:order val="54"/>
          <c:val>
            <c:numRef>
              <c:f>USERS!$J$61</c:f>
              <c:numCache>
                <c:formatCode>General</c:formatCode>
                <c:ptCount val="1"/>
              </c:numCache>
            </c:numRef>
          </c:val>
        </c:ser>
        <c:ser>
          <c:idx val="55"/>
          <c:order val="55"/>
          <c:val>
            <c:numRef>
              <c:f>USERS!$J$62</c:f>
              <c:numCache>
                <c:formatCode>General</c:formatCode>
                <c:ptCount val="1"/>
              </c:numCache>
            </c:numRef>
          </c:val>
        </c:ser>
        <c:ser>
          <c:idx val="56"/>
          <c:order val="56"/>
          <c:val>
            <c:numRef>
              <c:f>USERS!$J$63</c:f>
              <c:numCache>
                <c:formatCode>General</c:formatCode>
                <c:ptCount val="1"/>
              </c:numCache>
            </c:numRef>
          </c:val>
        </c:ser>
        <c:ser>
          <c:idx val="57"/>
          <c:order val="57"/>
          <c:dLbls>
            <c:showVal val="1"/>
          </c:dLbls>
          <c:val>
            <c:numRef>
              <c:f>USERS!$J$64</c:f>
              <c:numCache>
                <c:formatCode>0.0</c:formatCode>
                <c:ptCount val="1"/>
                <c:pt idx="0">
                  <c:v>2.2475699218750012</c:v>
                </c:pt>
              </c:numCache>
            </c:numRef>
          </c:val>
        </c:ser>
        <c:ser>
          <c:idx val="58"/>
          <c:order val="58"/>
          <c:val>
            <c:numRef>
              <c:f>USERS!$J$65</c:f>
              <c:numCache>
                <c:formatCode>General</c:formatCode>
                <c:ptCount val="1"/>
              </c:numCache>
            </c:numRef>
          </c:val>
        </c:ser>
        <c:ser>
          <c:idx val="59"/>
          <c:order val="59"/>
          <c:val>
            <c:numRef>
              <c:f>USERS!$J$66</c:f>
              <c:numCache>
                <c:formatCode>General</c:formatCode>
                <c:ptCount val="1"/>
              </c:numCache>
            </c:numRef>
          </c:val>
        </c:ser>
        <c:ser>
          <c:idx val="60"/>
          <c:order val="60"/>
          <c:val>
            <c:numRef>
              <c:f>USERS!$J$67</c:f>
              <c:numCache>
                <c:formatCode>General</c:formatCode>
                <c:ptCount val="1"/>
              </c:numCache>
            </c:numRef>
          </c:val>
        </c:ser>
        <c:ser>
          <c:idx val="61"/>
          <c:order val="61"/>
          <c:val>
            <c:numRef>
              <c:f>USERS!$J$68</c:f>
              <c:numCache>
                <c:formatCode>General</c:formatCode>
                <c:ptCount val="1"/>
              </c:numCache>
            </c:numRef>
          </c:val>
        </c:ser>
        <c:ser>
          <c:idx val="62"/>
          <c:order val="62"/>
          <c:val>
            <c:numRef>
              <c:f>USERS!$J$69</c:f>
              <c:numCache>
                <c:formatCode>General</c:formatCode>
                <c:ptCount val="1"/>
              </c:numCache>
            </c:numRef>
          </c:val>
        </c:ser>
        <c:ser>
          <c:idx val="63"/>
          <c:order val="63"/>
          <c:val>
            <c:numRef>
              <c:f>USERS!$J$70</c:f>
              <c:numCache>
                <c:formatCode>General</c:formatCode>
                <c:ptCount val="1"/>
              </c:numCache>
            </c:numRef>
          </c:val>
        </c:ser>
        <c:ser>
          <c:idx val="64"/>
          <c:order val="64"/>
          <c:val>
            <c:numRef>
              <c:f>USERS!$J$71</c:f>
              <c:numCache>
                <c:formatCode>General</c:formatCode>
                <c:ptCount val="1"/>
              </c:numCache>
            </c:numRef>
          </c:val>
        </c:ser>
        <c:ser>
          <c:idx val="65"/>
          <c:order val="65"/>
          <c:val>
            <c:numRef>
              <c:f>USERS!$J$72</c:f>
              <c:numCache>
                <c:formatCode>General</c:formatCode>
                <c:ptCount val="1"/>
              </c:numCache>
            </c:numRef>
          </c:val>
        </c:ser>
        <c:ser>
          <c:idx val="66"/>
          <c:order val="66"/>
          <c:val>
            <c:numRef>
              <c:f>USERS!$J$73</c:f>
              <c:numCache>
                <c:formatCode>General</c:formatCode>
                <c:ptCount val="1"/>
              </c:numCache>
            </c:numRef>
          </c:val>
        </c:ser>
        <c:ser>
          <c:idx val="67"/>
          <c:order val="67"/>
          <c:val>
            <c:numRef>
              <c:f>USERS!$J$74</c:f>
              <c:numCache>
                <c:formatCode>General</c:formatCode>
                <c:ptCount val="1"/>
              </c:numCache>
            </c:numRef>
          </c:val>
        </c:ser>
        <c:ser>
          <c:idx val="68"/>
          <c:order val="68"/>
          <c:val>
            <c:numRef>
              <c:f>USERS!$J$75</c:f>
              <c:numCache>
                <c:formatCode>General</c:formatCode>
                <c:ptCount val="1"/>
              </c:numCache>
            </c:numRef>
          </c:val>
        </c:ser>
        <c:ser>
          <c:idx val="69"/>
          <c:order val="69"/>
          <c:val>
            <c:numRef>
              <c:f>USERS!$J$76</c:f>
              <c:numCache>
                <c:formatCode>General</c:formatCode>
                <c:ptCount val="1"/>
              </c:numCache>
            </c:numRef>
          </c:val>
        </c:ser>
        <c:ser>
          <c:idx val="70"/>
          <c:order val="70"/>
          <c:val>
            <c:numRef>
              <c:f>USERS!$J$77</c:f>
              <c:numCache>
                <c:formatCode>General</c:formatCode>
                <c:ptCount val="1"/>
              </c:numCache>
            </c:numRef>
          </c:val>
        </c:ser>
        <c:ser>
          <c:idx val="71"/>
          <c:order val="71"/>
          <c:val>
            <c:numRef>
              <c:f>USERS!$J$78</c:f>
              <c:numCache>
                <c:formatCode>General</c:formatCode>
                <c:ptCount val="1"/>
              </c:numCache>
            </c:numRef>
          </c:val>
        </c:ser>
        <c:ser>
          <c:idx val="72"/>
          <c:order val="72"/>
          <c:val>
            <c:numRef>
              <c:f>USERS!$J$79</c:f>
              <c:numCache>
                <c:formatCode>General</c:formatCode>
                <c:ptCount val="1"/>
              </c:numCache>
            </c:numRef>
          </c:val>
        </c:ser>
        <c:ser>
          <c:idx val="73"/>
          <c:order val="73"/>
          <c:val>
            <c:numRef>
              <c:f>USERS!$J$80</c:f>
              <c:numCache>
                <c:formatCode>General</c:formatCode>
                <c:ptCount val="1"/>
              </c:numCache>
            </c:numRef>
          </c:val>
        </c:ser>
        <c:ser>
          <c:idx val="74"/>
          <c:order val="74"/>
          <c:val>
            <c:numRef>
              <c:f>USERS!$J$81</c:f>
              <c:numCache>
                <c:formatCode>General</c:formatCode>
                <c:ptCount val="1"/>
              </c:numCache>
            </c:numRef>
          </c:val>
        </c:ser>
        <c:ser>
          <c:idx val="75"/>
          <c:order val="75"/>
          <c:val>
            <c:numRef>
              <c:f>USERS!$J$82</c:f>
              <c:numCache>
                <c:formatCode>General</c:formatCode>
                <c:ptCount val="1"/>
              </c:numCache>
            </c:numRef>
          </c:val>
        </c:ser>
        <c:ser>
          <c:idx val="76"/>
          <c:order val="76"/>
          <c:val>
            <c:numRef>
              <c:f>USERS!$J$83</c:f>
              <c:numCache>
                <c:formatCode>General</c:formatCode>
                <c:ptCount val="1"/>
              </c:numCache>
            </c:numRef>
          </c:val>
        </c:ser>
        <c:ser>
          <c:idx val="77"/>
          <c:order val="77"/>
          <c:val>
            <c:numRef>
              <c:f>USERS!$J$84</c:f>
              <c:numCache>
                <c:formatCode>General</c:formatCode>
                <c:ptCount val="1"/>
              </c:numCache>
            </c:numRef>
          </c:val>
        </c:ser>
        <c:ser>
          <c:idx val="78"/>
          <c:order val="78"/>
          <c:val>
            <c:numRef>
              <c:f>USERS!$J$85</c:f>
              <c:numCache>
                <c:formatCode>General</c:formatCode>
                <c:ptCount val="1"/>
              </c:numCache>
            </c:numRef>
          </c:val>
        </c:ser>
        <c:ser>
          <c:idx val="79"/>
          <c:order val="79"/>
          <c:val>
            <c:numRef>
              <c:f>USERS!$J$86</c:f>
              <c:numCache>
                <c:formatCode>General</c:formatCode>
                <c:ptCount val="1"/>
              </c:numCache>
            </c:numRef>
          </c:val>
        </c:ser>
        <c:ser>
          <c:idx val="80"/>
          <c:order val="80"/>
          <c:val>
            <c:numRef>
              <c:f>USERS!$J$87</c:f>
              <c:numCache>
                <c:formatCode>General</c:formatCode>
                <c:ptCount val="1"/>
              </c:numCache>
            </c:numRef>
          </c:val>
        </c:ser>
        <c:ser>
          <c:idx val="81"/>
          <c:order val="81"/>
          <c:val>
            <c:numRef>
              <c:f>USERS!$J$88</c:f>
              <c:numCache>
                <c:formatCode>0.0</c:formatCode>
                <c:ptCount val="1"/>
                <c:pt idx="0">
                  <c:v>13.712750000000002</c:v>
                </c:pt>
              </c:numCache>
            </c:numRef>
          </c:val>
        </c:ser>
        <c:ser>
          <c:idx val="82"/>
          <c:order val="82"/>
          <c:val>
            <c:numRef>
              <c:f>USERS!$J$89</c:f>
              <c:numCache>
                <c:formatCode>General</c:formatCode>
                <c:ptCount val="1"/>
              </c:numCache>
            </c:numRef>
          </c:val>
        </c:ser>
        <c:ser>
          <c:idx val="83"/>
          <c:order val="83"/>
          <c:val>
            <c:numRef>
              <c:f>USERS!$J$90</c:f>
              <c:numCache>
                <c:formatCode>General</c:formatCode>
                <c:ptCount val="1"/>
              </c:numCache>
            </c:numRef>
          </c:val>
        </c:ser>
        <c:ser>
          <c:idx val="84"/>
          <c:order val="84"/>
          <c:val>
            <c:numRef>
              <c:f>USERS!$J$91</c:f>
              <c:numCache>
                <c:formatCode>General</c:formatCode>
                <c:ptCount val="1"/>
              </c:numCache>
            </c:numRef>
          </c:val>
        </c:ser>
        <c:ser>
          <c:idx val="85"/>
          <c:order val="85"/>
          <c:val>
            <c:numRef>
              <c:f>USERS!$J$92</c:f>
              <c:numCache>
                <c:formatCode>General</c:formatCode>
                <c:ptCount val="1"/>
              </c:numCache>
            </c:numRef>
          </c:val>
        </c:ser>
        <c:ser>
          <c:idx val="86"/>
          <c:order val="86"/>
          <c:val>
            <c:numRef>
              <c:f>USERS!$J$93</c:f>
              <c:numCache>
                <c:formatCode>General</c:formatCode>
                <c:ptCount val="1"/>
              </c:numCache>
            </c:numRef>
          </c:val>
        </c:ser>
        <c:ser>
          <c:idx val="87"/>
          <c:order val="87"/>
          <c:val>
            <c:numRef>
              <c:f>USERS!$J$94</c:f>
              <c:numCache>
                <c:formatCode>General</c:formatCode>
                <c:ptCount val="1"/>
              </c:numCache>
            </c:numRef>
          </c:val>
        </c:ser>
        <c:ser>
          <c:idx val="88"/>
          <c:order val="88"/>
          <c:val>
            <c:numRef>
              <c:f>USERS!$J$95</c:f>
              <c:numCache>
                <c:formatCode>General</c:formatCode>
                <c:ptCount val="1"/>
              </c:numCache>
            </c:numRef>
          </c:val>
        </c:ser>
        <c:ser>
          <c:idx val="89"/>
          <c:order val="89"/>
          <c:val>
            <c:numRef>
              <c:f>USERS!$J$96</c:f>
              <c:numCache>
                <c:formatCode>General</c:formatCode>
                <c:ptCount val="1"/>
              </c:numCache>
            </c:numRef>
          </c:val>
        </c:ser>
        <c:ser>
          <c:idx val="90"/>
          <c:order val="90"/>
          <c:val>
            <c:numRef>
              <c:f>USERS!$J$97</c:f>
              <c:numCache>
                <c:formatCode>General</c:formatCode>
                <c:ptCount val="1"/>
              </c:numCache>
            </c:numRef>
          </c:val>
        </c:ser>
        <c:ser>
          <c:idx val="91"/>
          <c:order val="91"/>
          <c:val>
            <c:numRef>
              <c:f>USERS!$J$98</c:f>
              <c:numCache>
                <c:formatCode>General</c:formatCode>
                <c:ptCount val="1"/>
              </c:numCache>
            </c:numRef>
          </c:val>
        </c:ser>
        <c:ser>
          <c:idx val="92"/>
          <c:order val="92"/>
          <c:val>
            <c:numRef>
              <c:f>USERS!$J$99</c:f>
              <c:numCache>
                <c:formatCode>General</c:formatCode>
                <c:ptCount val="1"/>
              </c:numCache>
            </c:numRef>
          </c:val>
        </c:ser>
        <c:ser>
          <c:idx val="93"/>
          <c:order val="93"/>
          <c:val>
            <c:numRef>
              <c:f>USERS!$J$100</c:f>
              <c:numCache>
                <c:formatCode>General</c:formatCode>
                <c:ptCount val="1"/>
              </c:numCache>
            </c:numRef>
          </c:val>
        </c:ser>
        <c:ser>
          <c:idx val="94"/>
          <c:order val="94"/>
          <c:val>
            <c:numRef>
              <c:f>USERS!$J$101</c:f>
              <c:numCache>
                <c:formatCode>General</c:formatCode>
                <c:ptCount val="1"/>
              </c:numCache>
            </c:numRef>
          </c:val>
        </c:ser>
        <c:ser>
          <c:idx val="95"/>
          <c:order val="95"/>
          <c:val>
            <c:numRef>
              <c:f>USERS!$J$102</c:f>
              <c:numCache>
                <c:formatCode>General</c:formatCode>
                <c:ptCount val="1"/>
              </c:numCache>
            </c:numRef>
          </c:val>
        </c:ser>
        <c:ser>
          <c:idx val="96"/>
          <c:order val="96"/>
          <c:val>
            <c:numRef>
              <c:f>USERS!$J$103</c:f>
              <c:numCache>
                <c:formatCode>General</c:formatCode>
                <c:ptCount val="1"/>
              </c:numCache>
            </c:numRef>
          </c:val>
        </c:ser>
        <c:ser>
          <c:idx val="97"/>
          <c:order val="97"/>
          <c:val>
            <c:numRef>
              <c:f>USERS!$J$104</c:f>
              <c:numCache>
                <c:formatCode>General</c:formatCode>
                <c:ptCount val="1"/>
              </c:numCache>
            </c:numRef>
          </c:val>
        </c:ser>
        <c:ser>
          <c:idx val="98"/>
          <c:order val="98"/>
          <c:val>
            <c:numRef>
              <c:f>USERS!$J$105</c:f>
              <c:numCache>
                <c:formatCode>General</c:formatCode>
                <c:ptCount val="1"/>
              </c:numCache>
            </c:numRef>
          </c:val>
        </c:ser>
        <c:ser>
          <c:idx val="99"/>
          <c:order val="99"/>
          <c:val>
            <c:numRef>
              <c:f>USERS!$J$106</c:f>
              <c:numCache>
                <c:formatCode>General</c:formatCode>
                <c:ptCount val="1"/>
              </c:numCache>
            </c:numRef>
          </c:val>
        </c:ser>
        <c:ser>
          <c:idx val="100"/>
          <c:order val="100"/>
          <c:val>
            <c:numRef>
              <c:f>USERS!$J$107</c:f>
              <c:numCache>
                <c:formatCode>General</c:formatCode>
                <c:ptCount val="1"/>
              </c:numCache>
            </c:numRef>
          </c:val>
        </c:ser>
        <c:ser>
          <c:idx val="101"/>
          <c:order val="101"/>
          <c:val>
            <c:numRef>
              <c:f>USERS!$J$108</c:f>
              <c:numCache>
                <c:formatCode>General</c:formatCode>
                <c:ptCount val="1"/>
              </c:numCache>
            </c:numRef>
          </c:val>
        </c:ser>
        <c:ser>
          <c:idx val="102"/>
          <c:order val="102"/>
          <c:val>
            <c:numRef>
              <c:f>USERS!$J$109</c:f>
              <c:numCache>
                <c:formatCode>General</c:formatCode>
                <c:ptCount val="1"/>
              </c:numCache>
            </c:numRef>
          </c:val>
        </c:ser>
        <c:ser>
          <c:idx val="103"/>
          <c:order val="103"/>
          <c:val>
            <c:numRef>
              <c:f>USERS!$J$110</c:f>
              <c:numCache>
                <c:formatCode>General</c:formatCode>
                <c:ptCount val="1"/>
              </c:numCache>
            </c:numRef>
          </c:val>
        </c:ser>
        <c:ser>
          <c:idx val="104"/>
          <c:order val="104"/>
          <c:val>
            <c:numRef>
              <c:f>USERS!$J$111</c:f>
              <c:numCache>
                <c:formatCode>General</c:formatCode>
                <c:ptCount val="1"/>
              </c:numCache>
            </c:numRef>
          </c:val>
        </c:ser>
        <c:ser>
          <c:idx val="105"/>
          <c:order val="105"/>
          <c:dLbls>
            <c:showVal val="1"/>
          </c:dLbls>
          <c:val>
            <c:numRef>
              <c:f>USERS!$J$112</c:f>
              <c:numCache>
                <c:formatCode>0.0</c:formatCode>
                <c:ptCount val="1"/>
                <c:pt idx="0">
                  <c:v>2.51727490234375</c:v>
                </c:pt>
              </c:numCache>
            </c:numRef>
          </c:val>
        </c:ser>
        <c:ser>
          <c:idx val="106"/>
          <c:order val="106"/>
          <c:dLbls>
            <c:showVal val="1"/>
          </c:dLbls>
          <c:val>
            <c:numRef>
              <c:f>USERS!$J$113</c:f>
              <c:numCache>
                <c:formatCode>0.0</c:formatCode>
                <c:ptCount val="1"/>
                <c:pt idx="0">
                  <c:v>4.0656874999999975</c:v>
                </c:pt>
              </c:numCache>
            </c:numRef>
          </c:val>
        </c:ser>
        <c:ser>
          <c:idx val="107"/>
          <c:order val="107"/>
          <c:val>
            <c:numRef>
              <c:f>USERS!$J$114</c:f>
              <c:numCache>
                <c:formatCode>General</c:formatCode>
                <c:ptCount val="1"/>
              </c:numCache>
            </c:numRef>
          </c:val>
        </c:ser>
        <c:ser>
          <c:idx val="108"/>
          <c:order val="108"/>
          <c:val>
            <c:numRef>
              <c:f>USERS!$J$115</c:f>
              <c:numCache>
                <c:formatCode>General</c:formatCode>
                <c:ptCount val="1"/>
              </c:numCache>
            </c:numRef>
          </c:val>
        </c:ser>
        <c:ser>
          <c:idx val="109"/>
          <c:order val="109"/>
          <c:val>
            <c:numRef>
              <c:f>USERS!$J$116</c:f>
              <c:numCache>
                <c:formatCode>General</c:formatCode>
                <c:ptCount val="1"/>
              </c:numCache>
            </c:numRef>
          </c:val>
        </c:ser>
        <c:ser>
          <c:idx val="110"/>
          <c:order val="110"/>
          <c:val>
            <c:numRef>
              <c:f>USERS!$J$117</c:f>
              <c:numCache>
                <c:formatCode>General</c:formatCode>
                <c:ptCount val="1"/>
              </c:numCache>
            </c:numRef>
          </c:val>
        </c:ser>
        <c:ser>
          <c:idx val="111"/>
          <c:order val="111"/>
          <c:val>
            <c:numRef>
              <c:f>USERS!$J$118</c:f>
              <c:numCache>
                <c:formatCode>General</c:formatCode>
                <c:ptCount val="1"/>
              </c:numCache>
            </c:numRef>
          </c:val>
        </c:ser>
        <c:ser>
          <c:idx val="112"/>
          <c:order val="112"/>
          <c:val>
            <c:numRef>
              <c:f>USERS!$J$119</c:f>
              <c:numCache>
                <c:formatCode>General</c:formatCode>
                <c:ptCount val="1"/>
              </c:numCache>
            </c:numRef>
          </c:val>
        </c:ser>
        <c:ser>
          <c:idx val="113"/>
          <c:order val="113"/>
          <c:val>
            <c:numRef>
              <c:f>USERS!$J$120</c:f>
              <c:numCache>
                <c:formatCode>0.0</c:formatCode>
                <c:ptCount val="1"/>
                <c:pt idx="0">
                  <c:v>17.864517578124964</c:v>
                </c:pt>
              </c:numCache>
            </c:numRef>
          </c:val>
        </c:ser>
        <c:ser>
          <c:idx val="114"/>
          <c:order val="114"/>
          <c:val>
            <c:numRef>
              <c:f>USERS!$J$121</c:f>
              <c:numCache>
                <c:formatCode>General</c:formatCode>
                <c:ptCount val="1"/>
              </c:numCache>
            </c:numRef>
          </c:val>
        </c:ser>
        <c:ser>
          <c:idx val="115"/>
          <c:order val="115"/>
          <c:val>
            <c:numRef>
              <c:f>USERS!$J$122</c:f>
              <c:numCache>
                <c:formatCode>General</c:formatCode>
                <c:ptCount val="1"/>
              </c:numCache>
            </c:numRef>
          </c:val>
        </c:ser>
        <c:ser>
          <c:idx val="116"/>
          <c:order val="116"/>
          <c:val>
            <c:numRef>
              <c:f>USERS!$J$123</c:f>
              <c:numCache>
                <c:formatCode>General</c:formatCode>
                <c:ptCount val="1"/>
              </c:numCache>
            </c:numRef>
          </c:val>
        </c:ser>
        <c:ser>
          <c:idx val="117"/>
          <c:order val="117"/>
          <c:val>
            <c:numRef>
              <c:f>USERS!$J$124</c:f>
              <c:numCache>
                <c:formatCode>General</c:formatCode>
                <c:ptCount val="1"/>
              </c:numCache>
            </c:numRef>
          </c:val>
        </c:ser>
        <c:ser>
          <c:idx val="118"/>
          <c:order val="118"/>
          <c:val>
            <c:numRef>
              <c:f>USERS!$J$125</c:f>
              <c:numCache>
                <c:formatCode>General</c:formatCode>
                <c:ptCount val="1"/>
              </c:numCache>
            </c:numRef>
          </c:val>
        </c:ser>
        <c:ser>
          <c:idx val="119"/>
          <c:order val="119"/>
          <c:val>
            <c:numRef>
              <c:f>USERS!$J$126</c:f>
              <c:numCache>
                <c:formatCode>General</c:formatCode>
                <c:ptCount val="1"/>
              </c:numCache>
            </c:numRef>
          </c:val>
        </c:ser>
        <c:ser>
          <c:idx val="120"/>
          <c:order val="120"/>
          <c:val>
            <c:numRef>
              <c:f>USERS!$J$127</c:f>
              <c:numCache>
                <c:formatCode>General</c:formatCode>
                <c:ptCount val="1"/>
              </c:numCache>
            </c:numRef>
          </c:val>
        </c:ser>
        <c:ser>
          <c:idx val="121"/>
          <c:order val="121"/>
          <c:dLbls>
            <c:showVal val="1"/>
          </c:dLbls>
          <c:val>
            <c:numRef>
              <c:f>USERS!$J$128</c:f>
              <c:numCache>
                <c:formatCode>0.0</c:formatCode>
                <c:ptCount val="1"/>
                <c:pt idx="0">
                  <c:v>2.6766499023437453</c:v>
                </c:pt>
              </c:numCache>
            </c:numRef>
          </c:val>
        </c:ser>
        <c:ser>
          <c:idx val="122"/>
          <c:order val="122"/>
          <c:val>
            <c:numRef>
              <c:f>USERS!$J$129</c:f>
              <c:numCache>
                <c:formatCode>General</c:formatCode>
                <c:ptCount val="1"/>
              </c:numCache>
            </c:numRef>
          </c:val>
        </c:ser>
        <c:ser>
          <c:idx val="123"/>
          <c:order val="123"/>
          <c:val>
            <c:numRef>
              <c:f>USERS!$J$130</c:f>
              <c:numCache>
                <c:formatCode>General</c:formatCode>
                <c:ptCount val="1"/>
              </c:numCache>
            </c:numRef>
          </c:val>
        </c:ser>
        <c:ser>
          <c:idx val="124"/>
          <c:order val="124"/>
          <c:val>
            <c:numRef>
              <c:f>USERS!$J$131</c:f>
              <c:numCache>
                <c:formatCode>General</c:formatCode>
                <c:ptCount val="1"/>
              </c:numCache>
            </c:numRef>
          </c:val>
        </c:ser>
        <c:ser>
          <c:idx val="125"/>
          <c:order val="125"/>
          <c:val>
            <c:numRef>
              <c:f>USERS!$J$132</c:f>
              <c:numCache>
                <c:formatCode>General</c:formatCode>
                <c:ptCount val="1"/>
              </c:numCache>
            </c:numRef>
          </c:val>
        </c:ser>
        <c:ser>
          <c:idx val="126"/>
          <c:order val="126"/>
          <c:val>
            <c:numRef>
              <c:f>USERS!$J$133</c:f>
              <c:numCache>
                <c:formatCode>General</c:formatCode>
                <c:ptCount val="1"/>
              </c:numCache>
            </c:numRef>
          </c:val>
        </c:ser>
        <c:ser>
          <c:idx val="127"/>
          <c:order val="127"/>
          <c:val>
            <c:numRef>
              <c:f>USERS!$J$134</c:f>
              <c:numCache>
                <c:formatCode>General</c:formatCode>
                <c:ptCount val="1"/>
              </c:numCache>
            </c:numRef>
          </c:val>
        </c:ser>
        <c:ser>
          <c:idx val="128"/>
          <c:order val="128"/>
          <c:val>
            <c:numRef>
              <c:f>USERS!$J$135</c:f>
              <c:numCache>
                <c:formatCode>General</c:formatCode>
                <c:ptCount val="1"/>
              </c:numCache>
            </c:numRef>
          </c:val>
        </c:ser>
        <c:ser>
          <c:idx val="129"/>
          <c:order val="129"/>
          <c:val>
            <c:numRef>
              <c:f>USERS!$J$136</c:f>
              <c:numCache>
                <c:formatCode>General</c:formatCode>
                <c:ptCount val="1"/>
              </c:numCache>
            </c:numRef>
          </c:val>
        </c:ser>
        <c:ser>
          <c:idx val="130"/>
          <c:order val="130"/>
          <c:val>
            <c:numRef>
              <c:f>USERS!$J$137</c:f>
              <c:numCache>
                <c:formatCode>General</c:formatCode>
                <c:ptCount val="1"/>
              </c:numCache>
            </c:numRef>
          </c:val>
        </c:ser>
        <c:ser>
          <c:idx val="131"/>
          <c:order val="131"/>
          <c:val>
            <c:numRef>
              <c:f>USERS!$J$138</c:f>
              <c:numCache>
                <c:formatCode>General</c:formatCode>
                <c:ptCount val="1"/>
              </c:numCache>
            </c:numRef>
          </c:val>
        </c:ser>
        <c:ser>
          <c:idx val="132"/>
          <c:order val="132"/>
          <c:val>
            <c:numRef>
              <c:f>USERS!$J$139</c:f>
              <c:numCache>
                <c:formatCode>General</c:formatCode>
                <c:ptCount val="1"/>
              </c:numCache>
            </c:numRef>
          </c:val>
        </c:ser>
        <c:ser>
          <c:idx val="133"/>
          <c:order val="133"/>
          <c:val>
            <c:numRef>
              <c:f>USERS!$J$140</c:f>
              <c:numCache>
                <c:formatCode>General</c:formatCode>
                <c:ptCount val="1"/>
              </c:numCache>
            </c:numRef>
          </c:val>
        </c:ser>
        <c:ser>
          <c:idx val="134"/>
          <c:order val="134"/>
          <c:val>
            <c:numRef>
              <c:f>USERS!$J$141</c:f>
              <c:numCache>
                <c:formatCode>General</c:formatCode>
                <c:ptCount val="1"/>
              </c:numCache>
            </c:numRef>
          </c:val>
        </c:ser>
        <c:ser>
          <c:idx val="135"/>
          <c:order val="135"/>
          <c:val>
            <c:numRef>
              <c:f>USERS!$J$142</c:f>
              <c:numCache>
                <c:formatCode>General</c:formatCode>
                <c:ptCount val="1"/>
              </c:numCache>
            </c:numRef>
          </c:val>
        </c:ser>
        <c:ser>
          <c:idx val="136"/>
          <c:order val="136"/>
          <c:val>
            <c:numRef>
              <c:f>USERS!$J$143</c:f>
              <c:numCache>
                <c:formatCode>General</c:formatCode>
                <c:ptCount val="1"/>
              </c:numCache>
            </c:numRef>
          </c:val>
        </c:ser>
        <c:ser>
          <c:idx val="137"/>
          <c:order val="137"/>
          <c:dLbls>
            <c:showVal val="1"/>
          </c:dLbls>
          <c:val>
            <c:numRef>
              <c:f>USERS!$J$144</c:f>
              <c:numCache>
                <c:formatCode>0.0</c:formatCode>
                <c:ptCount val="1"/>
                <c:pt idx="0">
                  <c:v>3.3165193333333307</c:v>
                </c:pt>
              </c:numCache>
            </c:numRef>
          </c:val>
        </c:ser>
        <c:ser>
          <c:idx val="138"/>
          <c:order val="138"/>
          <c:val>
            <c:numRef>
              <c:f>USERS!$J$145</c:f>
              <c:numCache>
                <c:formatCode>General</c:formatCode>
                <c:ptCount val="1"/>
              </c:numCache>
            </c:numRef>
          </c:val>
        </c:ser>
        <c:ser>
          <c:idx val="139"/>
          <c:order val="139"/>
          <c:val>
            <c:numRef>
              <c:f>USERS!$J$146</c:f>
              <c:numCache>
                <c:formatCode>General</c:formatCode>
                <c:ptCount val="1"/>
              </c:numCache>
            </c:numRef>
          </c:val>
        </c:ser>
        <c:ser>
          <c:idx val="140"/>
          <c:order val="140"/>
          <c:val>
            <c:numRef>
              <c:f>USERS!$J$147</c:f>
              <c:numCache>
                <c:formatCode>General</c:formatCode>
                <c:ptCount val="1"/>
              </c:numCache>
            </c:numRef>
          </c:val>
        </c:ser>
        <c:ser>
          <c:idx val="141"/>
          <c:order val="141"/>
          <c:val>
            <c:numRef>
              <c:f>USERS!$J$148</c:f>
              <c:numCache>
                <c:formatCode>General</c:formatCode>
                <c:ptCount val="1"/>
              </c:numCache>
            </c:numRef>
          </c:val>
        </c:ser>
        <c:ser>
          <c:idx val="142"/>
          <c:order val="142"/>
          <c:val>
            <c:numRef>
              <c:f>USERS!$J$149</c:f>
              <c:numCache>
                <c:formatCode>General</c:formatCode>
                <c:ptCount val="1"/>
              </c:numCache>
            </c:numRef>
          </c:val>
        </c:ser>
        <c:ser>
          <c:idx val="143"/>
          <c:order val="143"/>
          <c:val>
            <c:numRef>
              <c:f>USERS!$J$150</c:f>
              <c:numCache>
                <c:formatCode>General</c:formatCode>
                <c:ptCount val="1"/>
              </c:numCache>
            </c:numRef>
          </c:val>
        </c:ser>
        <c:ser>
          <c:idx val="144"/>
          <c:order val="144"/>
          <c:val>
            <c:numRef>
              <c:f>USERS!$J$151</c:f>
              <c:numCache>
                <c:formatCode>General</c:formatCode>
                <c:ptCount val="1"/>
              </c:numCache>
            </c:numRef>
          </c:val>
        </c:ser>
        <c:ser>
          <c:idx val="145"/>
          <c:order val="145"/>
          <c:val>
            <c:numRef>
              <c:f>USERS!$J$152</c:f>
              <c:numCache>
                <c:formatCode>General</c:formatCode>
                <c:ptCount val="1"/>
              </c:numCache>
            </c:numRef>
          </c:val>
        </c:ser>
        <c:ser>
          <c:idx val="146"/>
          <c:order val="146"/>
          <c:val>
            <c:numRef>
              <c:f>USERS!$J$153</c:f>
              <c:numCache>
                <c:formatCode>General</c:formatCode>
                <c:ptCount val="1"/>
              </c:numCache>
            </c:numRef>
          </c:val>
        </c:ser>
        <c:ser>
          <c:idx val="147"/>
          <c:order val="147"/>
          <c:val>
            <c:numRef>
              <c:f>USERS!$J$154</c:f>
              <c:numCache>
                <c:formatCode>General</c:formatCode>
                <c:ptCount val="1"/>
              </c:numCache>
            </c:numRef>
          </c:val>
        </c:ser>
        <c:ser>
          <c:idx val="148"/>
          <c:order val="148"/>
          <c:val>
            <c:numRef>
              <c:f>USERS!$J$155</c:f>
              <c:numCache>
                <c:formatCode>General</c:formatCode>
                <c:ptCount val="1"/>
              </c:numCache>
            </c:numRef>
          </c:val>
        </c:ser>
        <c:ser>
          <c:idx val="149"/>
          <c:order val="149"/>
          <c:val>
            <c:numRef>
              <c:f>USERS!$J$156</c:f>
              <c:numCache>
                <c:formatCode>General</c:formatCode>
                <c:ptCount val="1"/>
              </c:numCache>
            </c:numRef>
          </c:val>
        </c:ser>
        <c:ser>
          <c:idx val="150"/>
          <c:order val="150"/>
          <c:val>
            <c:numRef>
              <c:f>USERS!$J$157</c:f>
              <c:numCache>
                <c:formatCode>General</c:formatCode>
                <c:ptCount val="1"/>
              </c:numCache>
            </c:numRef>
          </c:val>
        </c:ser>
        <c:ser>
          <c:idx val="151"/>
          <c:order val="151"/>
          <c:val>
            <c:numRef>
              <c:f>USERS!$J$158</c:f>
              <c:numCache>
                <c:formatCode>General</c:formatCode>
                <c:ptCount val="1"/>
              </c:numCache>
            </c:numRef>
          </c:val>
        </c:ser>
        <c:ser>
          <c:idx val="152"/>
          <c:order val="152"/>
          <c:val>
            <c:numRef>
              <c:f>USERS!$J$159</c:f>
              <c:numCache>
                <c:formatCode>General</c:formatCode>
                <c:ptCount val="1"/>
              </c:numCache>
            </c:numRef>
          </c:val>
        </c:ser>
        <c:ser>
          <c:idx val="153"/>
          <c:order val="153"/>
          <c:val>
            <c:numRef>
              <c:f>USERS!$J$160</c:f>
              <c:numCache>
                <c:formatCode>General</c:formatCode>
                <c:ptCount val="1"/>
              </c:numCache>
            </c:numRef>
          </c:val>
        </c:ser>
        <c:ser>
          <c:idx val="154"/>
          <c:order val="154"/>
          <c:val>
            <c:numRef>
              <c:f>USERS!$J$161</c:f>
              <c:numCache>
                <c:formatCode>General</c:formatCode>
                <c:ptCount val="1"/>
              </c:numCache>
            </c:numRef>
          </c:val>
        </c:ser>
        <c:ser>
          <c:idx val="155"/>
          <c:order val="155"/>
          <c:val>
            <c:numRef>
              <c:f>USERS!$J$162</c:f>
              <c:numCache>
                <c:formatCode>General</c:formatCode>
                <c:ptCount val="1"/>
              </c:numCache>
            </c:numRef>
          </c:val>
        </c:ser>
        <c:ser>
          <c:idx val="156"/>
          <c:order val="156"/>
          <c:val>
            <c:numRef>
              <c:f>USERS!$J$163</c:f>
              <c:numCache>
                <c:formatCode>General</c:formatCode>
                <c:ptCount val="1"/>
              </c:numCache>
            </c:numRef>
          </c:val>
        </c:ser>
        <c:ser>
          <c:idx val="157"/>
          <c:order val="157"/>
          <c:val>
            <c:numRef>
              <c:f>USERS!$J$164</c:f>
              <c:numCache>
                <c:formatCode>General</c:formatCode>
                <c:ptCount val="1"/>
              </c:numCache>
            </c:numRef>
          </c:val>
        </c:ser>
        <c:ser>
          <c:idx val="158"/>
          <c:order val="158"/>
          <c:val>
            <c:numRef>
              <c:f>USERS!$J$165</c:f>
              <c:numCache>
                <c:formatCode>General</c:formatCode>
                <c:ptCount val="1"/>
              </c:numCache>
            </c:numRef>
          </c:val>
        </c:ser>
        <c:ser>
          <c:idx val="159"/>
          <c:order val="159"/>
          <c:val>
            <c:numRef>
              <c:f>USERS!$J$166</c:f>
              <c:numCache>
                <c:formatCode>General</c:formatCode>
                <c:ptCount val="1"/>
              </c:numCache>
            </c:numRef>
          </c:val>
        </c:ser>
        <c:ser>
          <c:idx val="160"/>
          <c:order val="160"/>
          <c:val>
            <c:numRef>
              <c:f>USERS!$J$167</c:f>
              <c:numCache>
                <c:formatCode>General</c:formatCode>
                <c:ptCount val="1"/>
              </c:numCache>
            </c:numRef>
          </c:val>
        </c:ser>
        <c:ser>
          <c:idx val="161"/>
          <c:order val="161"/>
          <c:val>
            <c:numRef>
              <c:f>USERS!$J$168</c:f>
              <c:numCache>
                <c:formatCode>General</c:formatCode>
                <c:ptCount val="1"/>
              </c:numCache>
            </c:numRef>
          </c:val>
        </c:ser>
        <c:ser>
          <c:idx val="162"/>
          <c:order val="162"/>
          <c:val>
            <c:numRef>
              <c:f>USERS!$J$169</c:f>
              <c:numCache>
                <c:formatCode>General</c:formatCode>
                <c:ptCount val="1"/>
              </c:numCache>
            </c:numRef>
          </c:val>
        </c:ser>
        <c:ser>
          <c:idx val="163"/>
          <c:order val="163"/>
          <c:val>
            <c:numRef>
              <c:f>USERS!$J$170</c:f>
              <c:numCache>
                <c:formatCode>General</c:formatCode>
                <c:ptCount val="1"/>
              </c:numCache>
            </c:numRef>
          </c:val>
        </c:ser>
        <c:ser>
          <c:idx val="164"/>
          <c:order val="164"/>
          <c:val>
            <c:numRef>
              <c:f>USERS!$J$171</c:f>
              <c:numCache>
                <c:formatCode>General</c:formatCode>
                <c:ptCount val="1"/>
              </c:numCache>
            </c:numRef>
          </c:val>
        </c:ser>
        <c:ser>
          <c:idx val="165"/>
          <c:order val="165"/>
          <c:val>
            <c:numRef>
              <c:f>USERS!$J$172</c:f>
              <c:numCache>
                <c:formatCode>General</c:formatCode>
                <c:ptCount val="1"/>
              </c:numCache>
            </c:numRef>
          </c:val>
        </c:ser>
        <c:ser>
          <c:idx val="166"/>
          <c:order val="166"/>
          <c:val>
            <c:numRef>
              <c:f>USERS!$J$173</c:f>
              <c:numCache>
                <c:formatCode>General</c:formatCode>
                <c:ptCount val="1"/>
              </c:numCache>
            </c:numRef>
          </c:val>
        </c:ser>
        <c:ser>
          <c:idx val="167"/>
          <c:order val="167"/>
          <c:val>
            <c:numRef>
              <c:f>USERS!$J$174</c:f>
              <c:numCache>
                <c:formatCode>General</c:formatCode>
                <c:ptCount val="1"/>
              </c:numCache>
            </c:numRef>
          </c:val>
        </c:ser>
        <c:ser>
          <c:idx val="168"/>
          <c:order val="168"/>
          <c:val>
            <c:numRef>
              <c:f>USERS!$J$175</c:f>
              <c:numCache>
                <c:formatCode>General</c:formatCode>
                <c:ptCount val="1"/>
              </c:numCache>
            </c:numRef>
          </c:val>
        </c:ser>
        <c:ser>
          <c:idx val="169"/>
          <c:order val="169"/>
          <c:val>
            <c:numRef>
              <c:f>USERS!$J$176</c:f>
              <c:numCache>
                <c:formatCode>0.0</c:formatCode>
                <c:ptCount val="1"/>
                <c:pt idx="0">
                  <c:v>2.5568894999999969</c:v>
                </c:pt>
              </c:numCache>
            </c:numRef>
          </c:val>
        </c:ser>
        <c:ser>
          <c:idx val="170"/>
          <c:order val="170"/>
          <c:dLbls>
            <c:dLbl>
              <c:idx val="0"/>
              <c:layout/>
              <c:showVal val="1"/>
            </c:dLbl>
            <c:delete val="1"/>
          </c:dLbls>
          <c:val>
            <c:numRef>
              <c:f>USERS!$J$177</c:f>
              <c:numCache>
                <c:formatCode>0.0</c:formatCode>
                <c:ptCount val="1"/>
                <c:pt idx="0">
                  <c:v>2.0588782972222224</c:v>
                </c:pt>
              </c:numCache>
            </c:numRef>
          </c:val>
        </c:ser>
        <c:ser>
          <c:idx val="171"/>
          <c:order val="171"/>
          <c:val>
            <c:numRef>
              <c:f>USERS!$J$178</c:f>
              <c:numCache>
                <c:formatCode>General</c:formatCode>
                <c:ptCount val="1"/>
              </c:numCache>
            </c:numRef>
          </c:val>
        </c:ser>
        <c:ser>
          <c:idx val="172"/>
          <c:order val="172"/>
          <c:val>
            <c:numRef>
              <c:f>USERS!$J$179</c:f>
              <c:numCache>
                <c:formatCode>General</c:formatCode>
                <c:ptCount val="1"/>
              </c:numCache>
            </c:numRef>
          </c:val>
        </c:ser>
        <c:ser>
          <c:idx val="173"/>
          <c:order val="173"/>
          <c:val>
            <c:numRef>
              <c:f>USERS!$J$180</c:f>
              <c:numCache>
                <c:formatCode>General</c:formatCode>
                <c:ptCount val="1"/>
              </c:numCache>
            </c:numRef>
          </c:val>
        </c:ser>
        <c:ser>
          <c:idx val="174"/>
          <c:order val="174"/>
          <c:val>
            <c:numRef>
              <c:f>USERS!$J$181</c:f>
              <c:numCache>
                <c:formatCode>General</c:formatCode>
                <c:ptCount val="1"/>
              </c:numCache>
            </c:numRef>
          </c:val>
        </c:ser>
        <c:ser>
          <c:idx val="175"/>
          <c:order val="175"/>
          <c:val>
            <c:numRef>
              <c:f>USERS!$J$182</c:f>
              <c:numCache>
                <c:formatCode>General</c:formatCode>
                <c:ptCount val="1"/>
              </c:numCache>
            </c:numRef>
          </c:val>
        </c:ser>
        <c:ser>
          <c:idx val="176"/>
          <c:order val="176"/>
          <c:val>
            <c:numRef>
              <c:f>USERS!$J$183</c:f>
              <c:numCache>
                <c:formatCode>General</c:formatCode>
                <c:ptCount val="1"/>
              </c:numCache>
            </c:numRef>
          </c:val>
        </c:ser>
        <c:ser>
          <c:idx val="177"/>
          <c:order val="177"/>
          <c:dLbls>
            <c:showVal val="1"/>
          </c:dLbls>
          <c:val>
            <c:numRef>
              <c:f>USERS!$J$184</c:f>
              <c:numCache>
                <c:formatCode>0.0</c:formatCode>
                <c:ptCount val="1"/>
                <c:pt idx="0">
                  <c:v>4.2431740722656253</c:v>
                </c:pt>
              </c:numCache>
            </c:numRef>
          </c:val>
        </c:ser>
        <c:ser>
          <c:idx val="178"/>
          <c:order val="178"/>
          <c:val>
            <c:numRef>
              <c:f>USERS!$J$185</c:f>
              <c:numCache>
                <c:formatCode>General</c:formatCode>
                <c:ptCount val="1"/>
              </c:numCache>
            </c:numRef>
          </c:val>
        </c:ser>
        <c:ser>
          <c:idx val="179"/>
          <c:order val="179"/>
          <c:val>
            <c:numRef>
              <c:f>USERS!$J$186</c:f>
              <c:numCache>
                <c:formatCode>General</c:formatCode>
                <c:ptCount val="1"/>
              </c:numCache>
            </c:numRef>
          </c:val>
        </c:ser>
        <c:ser>
          <c:idx val="180"/>
          <c:order val="180"/>
          <c:val>
            <c:numRef>
              <c:f>USERS!$J$187</c:f>
              <c:numCache>
                <c:formatCode>General</c:formatCode>
                <c:ptCount val="1"/>
              </c:numCache>
            </c:numRef>
          </c:val>
        </c:ser>
        <c:ser>
          <c:idx val="181"/>
          <c:order val="181"/>
          <c:val>
            <c:numRef>
              <c:f>USERS!$J$188</c:f>
              <c:numCache>
                <c:formatCode>General</c:formatCode>
                <c:ptCount val="1"/>
              </c:numCache>
            </c:numRef>
          </c:val>
        </c:ser>
        <c:ser>
          <c:idx val="182"/>
          <c:order val="182"/>
          <c:val>
            <c:numRef>
              <c:f>USERS!$J$189</c:f>
              <c:numCache>
                <c:formatCode>General</c:formatCode>
                <c:ptCount val="1"/>
              </c:numCache>
            </c:numRef>
          </c:val>
        </c:ser>
        <c:ser>
          <c:idx val="183"/>
          <c:order val="183"/>
          <c:val>
            <c:numRef>
              <c:f>USERS!$J$190</c:f>
              <c:numCache>
                <c:formatCode>General</c:formatCode>
                <c:ptCount val="1"/>
              </c:numCache>
            </c:numRef>
          </c:val>
        </c:ser>
        <c:ser>
          <c:idx val="184"/>
          <c:order val="184"/>
          <c:val>
            <c:numRef>
              <c:f>USERS!$J$191</c:f>
              <c:numCache>
                <c:formatCode>General</c:formatCode>
                <c:ptCount val="1"/>
              </c:numCache>
            </c:numRef>
          </c:val>
        </c:ser>
        <c:ser>
          <c:idx val="185"/>
          <c:order val="185"/>
          <c:val>
            <c:numRef>
              <c:f>USERS!$J$192</c:f>
              <c:numCache>
                <c:formatCode>General</c:formatCode>
                <c:ptCount val="1"/>
              </c:numCache>
            </c:numRef>
          </c:val>
        </c:ser>
        <c:ser>
          <c:idx val="186"/>
          <c:order val="186"/>
          <c:val>
            <c:numRef>
              <c:f>USERS!$J$193</c:f>
              <c:numCache>
                <c:formatCode>General</c:formatCode>
                <c:ptCount val="1"/>
              </c:numCache>
            </c:numRef>
          </c:val>
        </c:ser>
        <c:ser>
          <c:idx val="187"/>
          <c:order val="187"/>
          <c:val>
            <c:numRef>
              <c:f>USERS!$J$194</c:f>
              <c:numCache>
                <c:formatCode>General</c:formatCode>
                <c:ptCount val="1"/>
              </c:numCache>
            </c:numRef>
          </c:val>
        </c:ser>
        <c:ser>
          <c:idx val="188"/>
          <c:order val="188"/>
          <c:val>
            <c:numRef>
              <c:f>USERS!$J$195</c:f>
              <c:numCache>
                <c:formatCode>General</c:formatCode>
                <c:ptCount val="1"/>
              </c:numCache>
            </c:numRef>
          </c:val>
        </c:ser>
        <c:ser>
          <c:idx val="189"/>
          <c:order val="189"/>
          <c:val>
            <c:numRef>
              <c:f>USERS!$J$196</c:f>
              <c:numCache>
                <c:formatCode>General</c:formatCode>
                <c:ptCount val="1"/>
              </c:numCache>
            </c:numRef>
          </c:val>
        </c:ser>
        <c:ser>
          <c:idx val="190"/>
          <c:order val="190"/>
          <c:val>
            <c:numRef>
              <c:f>USERS!$J$197</c:f>
              <c:numCache>
                <c:formatCode>General</c:formatCode>
                <c:ptCount val="1"/>
              </c:numCache>
            </c:numRef>
          </c:val>
        </c:ser>
        <c:ser>
          <c:idx val="191"/>
          <c:order val="191"/>
          <c:val>
            <c:numRef>
              <c:f>USERS!$J$198</c:f>
              <c:numCache>
                <c:formatCode>General</c:formatCode>
                <c:ptCount val="1"/>
              </c:numCache>
            </c:numRef>
          </c:val>
        </c:ser>
        <c:ser>
          <c:idx val="192"/>
          <c:order val="192"/>
          <c:val>
            <c:numRef>
              <c:f>USERS!$J$199</c:f>
              <c:numCache>
                <c:formatCode>General</c:formatCode>
                <c:ptCount val="1"/>
              </c:numCache>
            </c:numRef>
          </c:val>
        </c:ser>
        <c:ser>
          <c:idx val="193"/>
          <c:order val="193"/>
          <c:val>
            <c:numRef>
              <c:f>USERS!$J$200</c:f>
              <c:numCache>
                <c:formatCode>General</c:formatCode>
                <c:ptCount val="1"/>
              </c:numCache>
            </c:numRef>
          </c:val>
        </c:ser>
        <c:ser>
          <c:idx val="194"/>
          <c:order val="194"/>
          <c:val>
            <c:numRef>
              <c:f>USERS!$J$201</c:f>
              <c:numCache>
                <c:formatCode>General</c:formatCode>
                <c:ptCount val="1"/>
              </c:numCache>
            </c:numRef>
          </c:val>
        </c:ser>
        <c:ser>
          <c:idx val="195"/>
          <c:order val="195"/>
          <c:val>
            <c:numRef>
              <c:f>USERS!$J$202</c:f>
              <c:numCache>
                <c:formatCode>General</c:formatCode>
                <c:ptCount val="1"/>
              </c:numCache>
            </c:numRef>
          </c:val>
        </c:ser>
        <c:ser>
          <c:idx val="196"/>
          <c:order val="196"/>
          <c:val>
            <c:numRef>
              <c:f>USERS!$J$203</c:f>
              <c:numCache>
                <c:formatCode>General</c:formatCode>
                <c:ptCount val="1"/>
              </c:numCache>
            </c:numRef>
          </c:val>
        </c:ser>
        <c:ser>
          <c:idx val="197"/>
          <c:order val="197"/>
          <c:val>
            <c:numRef>
              <c:f>USERS!$J$204</c:f>
              <c:numCache>
                <c:formatCode>General</c:formatCode>
                <c:ptCount val="1"/>
              </c:numCache>
            </c:numRef>
          </c:val>
        </c:ser>
        <c:ser>
          <c:idx val="198"/>
          <c:order val="198"/>
          <c:val>
            <c:numRef>
              <c:f>USERS!$J$205</c:f>
              <c:numCache>
                <c:formatCode>General</c:formatCode>
                <c:ptCount val="1"/>
              </c:numCache>
            </c:numRef>
          </c:val>
        </c:ser>
        <c:ser>
          <c:idx val="199"/>
          <c:order val="199"/>
          <c:val>
            <c:numRef>
              <c:f>USERS!$J$206</c:f>
              <c:numCache>
                <c:formatCode>General</c:formatCode>
                <c:ptCount val="1"/>
              </c:numCache>
            </c:numRef>
          </c:val>
        </c:ser>
        <c:ser>
          <c:idx val="200"/>
          <c:order val="200"/>
          <c:val>
            <c:numRef>
              <c:f>USERS!$J$207</c:f>
              <c:numCache>
                <c:formatCode>General</c:formatCode>
                <c:ptCount val="1"/>
              </c:numCache>
            </c:numRef>
          </c:val>
        </c:ser>
        <c:ser>
          <c:idx val="201"/>
          <c:order val="201"/>
          <c:val>
            <c:numRef>
              <c:f>USERS!$J$208</c:f>
              <c:numCache>
                <c:formatCode>General</c:formatCode>
                <c:ptCount val="1"/>
              </c:numCache>
            </c:numRef>
          </c:val>
        </c:ser>
        <c:ser>
          <c:idx val="202"/>
          <c:order val="202"/>
          <c:val>
            <c:numRef>
              <c:f>USERS!$J$209</c:f>
              <c:numCache>
                <c:formatCode>General</c:formatCode>
                <c:ptCount val="1"/>
              </c:numCache>
            </c:numRef>
          </c:val>
        </c:ser>
        <c:ser>
          <c:idx val="203"/>
          <c:order val="203"/>
          <c:val>
            <c:numRef>
              <c:f>USERS!$J$210</c:f>
              <c:numCache>
                <c:formatCode>General</c:formatCode>
                <c:ptCount val="1"/>
              </c:numCache>
            </c:numRef>
          </c:val>
        </c:ser>
        <c:ser>
          <c:idx val="204"/>
          <c:order val="204"/>
          <c:val>
            <c:numRef>
              <c:f>USERS!$J$211</c:f>
              <c:numCache>
                <c:formatCode>General</c:formatCode>
                <c:ptCount val="1"/>
              </c:numCache>
            </c:numRef>
          </c:val>
        </c:ser>
        <c:ser>
          <c:idx val="205"/>
          <c:order val="205"/>
          <c:val>
            <c:numRef>
              <c:f>USERS!$J$212</c:f>
              <c:numCache>
                <c:formatCode>General</c:formatCode>
                <c:ptCount val="1"/>
              </c:numCache>
            </c:numRef>
          </c:val>
        </c:ser>
        <c:ser>
          <c:idx val="206"/>
          <c:order val="206"/>
          <c:val>
            <c:numRef>
              <c:f>USERS!$J$213</c:f>
              <c:numCache>
                <c:formatCode>General</c:formatCode>
                <c:ptCount val="1"/>
              </c:numCache>
            </c:numRef>
          </c:val>
        </c:ser>
        <c:gapWidth val="59"/>
        <c:overlap val="82"/>
        <c:axId val="102529664"/>
        <c:axId val="102543744"/>
      </c:barChart>
      <c:catAx>
        <c:axId val="102529664"/>
        <c:scaling>
          <c:orientation val="minMax"/>
        </c:scaling>
        <c:delete val="1"/>
        <c:axPos val="b"/>
        <c:majorTickMark val="none"/>
        <c:tickLblPos val="none"/>
        <c:crossAx val="102543744"/>
        <c:crosses val="autoZero"/>
        <c:auto val="1"/>
        <c:lblAlgn val="ctr"/>
        <c:lblOffset val="100"/>
        <c:tickLblSkip val="1"/>
      </c:catAx>
      <c:valAx>
        <c:axId val="102543744"/>
        <c:scaling>
          <c:orientation val="minMax"/>
        </c:scaling>
        <c:axPos val="l"/>
        <c:majorGridlines/>
        <c:numFmt formatCode="0.0" sourceLinked="1"/>
        <c:majorTickMark val="none"/>
        <c:tickLblPos val="nextTo"/>
        <c:crossAx val="102529664"/>
        <c:crosses val="autoZero"/>
        <c:crossBetween val="between"/>
      </c:valAx>
      <c:spPr>
        <a:gradFill>
          <a:gsLst>
            <a:gs pos="0">
              <a:srgbClr val="4F81BD">
                <a:tint val="66000"/>
                <a:satMod val="160000"/>
              </a:srgb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</c:spPr>
    </c:plotArea>
    <c:plotVisOnly val="1"/>
    <c:dispBlanksAs val="gap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797D983-9455-4139-B583-8ACF95E1460E}" type="datetimeFigureOut">
              <a:rPr lang="en-US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AEFF9BD-FD4B-4BE4-916C-F830E87826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3676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5B91C-A7CD-4DAE-B679-E29F54986AB7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Hans.Muller@cern.ch    CERN PH-AID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616CF-81F7-41D5-8EE3-3A10D15EFC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6A6F4-D443-43E5-8646-52917AA5C135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Hans.Muller@cern.ch    CERN PH-AID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1994E-D4FF-4E6E-93AF-6A6528756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9AA74-9421-435F-99E3-62027A26C532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Hans.Muller@cern.ch    CERN PH-AID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CA3EB-7221-4273-9D74-07818FDD4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66169-1B0C-431D-B753-316C5636AD58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Hans.Muller@cern.ch    CERN PH-AID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4457E-486E-4AF7-9A4A-C0F0745B0F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B5D21-FEC1-42E3-AFED-675BDCB4CC25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Hans.Muller@cern.ch    CERN PH-AID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7F1F9-B083-4A15-B759-FC48AF8B5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CD933-57C1-4B2F-BCE8-8DFB9EC6A24C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Hans.Muller@cern.ch    CERN PH-AID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57043-80B9-4AB3-81C5-C7A8ED1C83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7A18B-20CA-4142-8189-4DD5C9106964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Hans.Muller@cern.ch    CERN PH-AID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D8BC1-1C12-4C5A-9999-B0C112BAE6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Hans.Muller@cern.ch    CERN PH-AID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9ABF9-4847-40E6-A88B-EC0F431F6A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4AE19-1757-4304-B337-511594044607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Hans.Muller@cern.ch    CERN PH-AID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E3C0A-7C3B-40CA-85F9-40A3C07865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4B7DB-8D8B-4A39-BB07-50976A2E2D56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Hans.Muller@cern.ch    CERN PH-AID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5C97C-A70F-46AF-A544-A2A617A84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17A6-D54A-401A-B8B3-461D2F9A0313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Hans.Muller@cern.ch    CERN PH-AID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69E5C-6D8F-41E6-9002-58A54B866D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9000"/>
            <a:lum/>
          </a:blip>
          <a:srcRect/>
          <a:tile tx="0" ty="0" sx="67000" sy="88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A689A04A-7091-4820-90F4-8F2344AE6171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r>
              <a:rPr lang="sv-SE"/>
              <a:t>Hans.Muller@cern.ch    CERN PH-AID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4B317F2A-CDB0-498A-9A4B-85F6B47503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dl.dropbox.com/u/31352454/SRS%20-FAQ%20%20%20Feb%202012.pdf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l.dropbox.com/u/31352454/SRS%20-FAQ%20%20%20Feb%202012.pdf" TargetMode="External"/><Relationship Id="rId2" Type="http://schemas.openxmlformats.org/officeDocument/2006/relationships/hyperlink" Target="http://dl.dropbox.com/u/31352454/SRS_Hardware_Specs.zip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dl.dropbox.com/u/31352454/SRS_SC_Registers_v02.pdf" TargetMode="External"/><Relationship Id="rId4" Type="http://schemas.openxmlformats.org/officeDocument/2006/relationships/hyperlink" Target="http://dl.dropbox.com/u/31352454/SDC_George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3048000"/>
          </a:xfrm>
        </p:spPr>
        <p:txBody>
          <a:bodyPr/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/>
            </a:r>
            <a:br>
              <a:rPr lang="en-US" sz="4800" b="1" dirty="0" smtClean="0">
                <a:solidFill>
                  <a:srgbClr val="FF0000"/>
                </a:solidFill>
              </a:rPr>
            </a:br>
            <a:r>
              <a:rPr lang="en-US" sz="4800" b="1" dirty="0" smtClean="0"/>
              <a:t>Commissioning of </a:t>
            </a:r>
            <a:br>
              <a:rPr lang="en-US" sz="4800" b="1" dirty="0" smtClean="0"/>
            </a:br>
            <a:r>
              <a:rPr lang="en-GB" sz="4800" b="1" i="1" dirty="0" smtClean="0">
                <a:solidFill>
                  <a:srgbClr val="0070C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S</a:t>
            </a:r>
            <a:r>
              <a:rPr lang="en-GB" sz="4800" b="1" i="1" dirty="0" smtClean="0">
                <a:solidFill>
                  <a:srgbClr val="00B05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R</a:t>
            </a:r>
            <a:r>
              <a:rPr lang="en-GB" sz="4800" b="1" i="1" dirty="0" smtClean="0">
                <a:solidFill>
                  <a:srgbClr val="FF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S</a:t>
            </a:r>
            <a:r>
              <a:rPr lang="en-US" sz="4800" b="1" dirty="0" smtClean="0">
                <a:solidFill>
                  <a:srgbClr val="FF0000"/>
                </a:solidFill>
              </a:rPr>
              <a:t/>
            </a:r>
            <a:br>
              <a:rPr lang="en-US" sz="4800" b="1" dirty="0" smtClean="0">
                <a:solidFill>
                  <a:srgbClr val="FF0000"/>
                </a:solidFill>
              </a:rPr>
            </a:br>
            <a:r>
              <a:rPr lang="en-US" sz="4800" b="1" dirty="0" smtClean="0"/>
              <a:t>for &gt; 20 teams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RD51 Collaboration Meeting, CERN Feb 20, 2012</a:t>
            </a:r>
          </a:p>
        </p:txBody>
      </p:sp>
      <p:sp>
        <p:nvSpPr>
          <p:cNvPr id="409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17B4115-E51F-4848-A996-033A7EAB0A78}" type="datetime1">
              <a:rPr lang="en-US" smtClean="0"/>
              <a:pPr/>
              <a:t>2/20/2012</a:t>
            </a:fld>
            <a:endParaRPr lang="en-US" dirty="0"/>
          </a:p>
        </p:txBody>
      </p:sp>
      <p:sp>
        <p:nvSpPr>
          <p:cNvPr id="410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v-SE"/>
              <a:t>Hans.Muller@cern.ch    CERN PH-AID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4457E-486E-4AF7-9A4A-C0F0745B0F6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SRS-FAQ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5800" y="1752600"/>
            <a:ext cx="830233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Whilst  preparing the SRS user manual, an SRS FAQ (monthly  update ) is here</a:t>
            </a:r>
          </a:p>
          <a:p>
            <a:endParaRPr lang="en-GB" dirty="0" smtClean="0">
              <a:hlinkClick r:id="rId2"/>
            </a:endParaRPr>
          </a:p>
          <a:p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dl.dropbox.com/u/31352454/SRS%20-FAQ%20%20%20Feb%202012.pdf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3439333"/>
            <a:ext cx="6083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Detailed References, changes / updates to hardware and </a:t>
            </a:r>
          </a:p>
          <a:p>
            <a:r>
              <a:rPr lang="en-GB" dirty="0" smtClean="0"/>
              <a:t>firmware are communicated via the FAQ</a:t>
            </a:r>
          </a:p>
        </p:txBody>
      </p:sp>
    </p:spTree>
    <p:extLst>
      <p:ext uri="{BB962C8B-B14F-4D97-AF65-F5344CB8AC3E}">
        <p14:creationId xmlns="" xmlns:p14="http://schemas.microsoft.com/office/powerpoint/2010/main" val="3652945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 lists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895600"/>
            <a:ext cx="8362950" cy="185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1295400"/>
            <a:ext cx="80457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every SRS module we </a:t>
            </a:r>
            <a:r>
              <a:rPr lang="en-GB" dirty="0" smtClean="0"/>
              <a:t>maintain </a:t>
            </a:r>
            <a:r>
              <a:rPr lang="en-GB" dirty="0" smtClean="0"/>
              <a:t>a very detailed part list database (Excel)  </a:t>
            </a:r>
          </a:p>
          <a:p>
            <a:r>
              <a:rPr lang="en-GB" dirty="0" smtClean="0"/>
              <a:t>with ordering references. As time goes, some parts become unavailable </a:t>
            </a:r>
          </a:p>
          <a:p>
            <a:r>
              <a:rPr lang="en-GB" dirty="0" smtClean="0"/>
              <a:t>and replacements have to be found</a:t>
            </a:r>
          </a:p>
          <a:p>
            <a:r>
              <a:rPr lang="en-GB" dirty="0" smtClean="0"/>
              <a:t>  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362200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 </a:t>
            </a:r>
            <a:r>
              <a:rPr lang="en-GB" dirty="0" err="1" smtClean="0"/>
              <a:t>partlist</a:t>
            </a:r>
            <a:r>
              <a:rPr lang="en-GB" dirty="0" smtClean="0"/>
              <a:t> </a:t>
            </a:r>
            <a:r>
              <a:rPr lang="en-GB" dirty="0" err="1" smtClean="0"/>
              <a:t>Minicrate</a:t>
            </a:r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Actions and Problems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14400" y="1676400"/>
            <a:ext cx="724429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PRISMA awaiting final component shipment from CERN store</a:t>
            </a:r>
          </a:p>
          <a:p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WIS is awaiting  green light for Beetle hybrid production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CERN store needs more APV and PLL chips  hybrid production</a:t>
            </a:r>
          </a:p>
          <a:p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CERN store trying to find  ALU cooler bars that are out of stock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 RD51 to discuss  imminent SRS manpower bottleneck with teams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RD51 </a:t>
            </a:r>
            <a:r>
              <a:rPr lang="en-GB" dirty="0" err="1" smtClean="0"/>
              <a:t>radhard</a:t>
            </a:r>
            <a:r>
              <a:rPr lang="en-GB" dirty="0" smtClean="0"/>
              <a:t> chip export issue still not solved 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/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107402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via CERN store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2000" y="1676400"/>
            <a:ext cx="731482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CERN store is  starting SRS  in the online  catalogue under  07.89.00.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2667000"/>
            <a:ext cx="70455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Inititially</a:t>
            </a:r>
            <a:r>
              <a:rPr lang="en-GB" dirty="0" smtClean="0"/>
              <a:t> APV hybrids</a:t>
            </a:r>
          </a:p>
          <a:p>
            <a:endParaRPr lang="en-GB" dirty="0" smtClean="0"/>
          </a:p>
          <a:p>
            <a:r>
              <a:rPr lang="en-GB" dirty="0" smtClean="0"/>
              <a:t>Standard SRS parts (Crates, cards ) to follow very soon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SRS accessories</a:t>
            </a:r>
            <a:r>
              <a:rPr lang="en-GB" dirty="0"/>
              <a:t>:</a:t>
            </a:r>
            <a:r>
              <a:rPr lang="en-GB" dirty="0" smtClean="0"/>
              <a:t> 130 pin Panasonic connectors, MMXC plugs  </a:t>
            </a:r>
            <a:r>
              <a:rPr lang="en-GB" dirty="0" err="1" smtClean="0"/>
              <a:t>etc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902156" y="4495800"/>
            <a:ext cx="69301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Defective SRS cards and crates:</a:t>
            </a:r>
          </a:p>
          <a:p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ll parts have been  tested for  conformity using the SRCTF  suite </a:t>
            </a:r>
          </a:p>
          <a:p>
            <a:r>
              <a:rPr lang="en-GB" dirty="0" smtClean="0"/>
              <a:t>CERN store has no infrastructure for repair or conformity recheck</a:t>
            </a:r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>
            <a:off x="425196" y="588857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724574" y="5986176"/>
            <a:ext cx="733617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handle cards carefully, repair </a:t>
            </a:r>
            <a:r>
              <a:rPr lang="en-GB" dirty="0" smtClean="0"/>
              <a:t>can only be done by your own resources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167022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 modelling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026" name="Picture 2" descr="E:\Production files SRS\ATX adapter\Views\Heatsink b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295400"/>
            <a:ext cx="3341001" cy="2060575"/>
          </a:xfrm>
          <a:prstGeom prst="rect">
            <a:avLst/>
          </a:prstGeom>
          <a:noFill/>
        </p:spPr>
      </p:pic>
      <p:pic>
        <p:nvPicPr>
          <p:cNvPr id="1027" name="Picture 3" descr="E:\Production files SRS\ATX adapter\Views\ATX adapter-final2-Jumper pos-EXT-negativ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4038600"/>
            <a:ext cx="4325325" cy="2209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562600" y="1752600"/>
            <a:ext cx="34291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(re)-design of mechanical parts </a:t>
            </a:r>
          </a:p>
          <a:p>
            <a:r>
              <a:rPr lang="en-GB" dirty="0" smtClean="0"/>
              <a:t> with CAD file generation for </a:t>
            </a:r>
          </a:p>
          <a:p>
            <a:r>
              <a:rPr lang="en-GB" dirty="0" smtClean="0"/>
              <a:t>production</a:t>
            </a:r>
            <a:endParaRPr lang="fr-FR" dirty="0"/>
          </a:p>
        </p:txBody>
      </p:sp>
      <p:pic>
        <p:nvPicPr>
          <p:cNvPr id="1028" name="Picture 4" descr="E:\Production files SRS\FEC V1.3\views\FEC V3 front 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676400"/>
            <a:ext cx="1684674" cy="469741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648200" y="3429000"/>
            <a:ext cx="3724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Electronic detail for documentation</a:t>
            </a:r>
          </a:p>
          <a:p>
            <a:r>
              <a:rPr lang="en-GB" dirty="0" smtClean="0"/>
              <a:t>and revision of parts 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1600200" y="4038600"/>
            <a:ext cx="248016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Front panels</a:t>
            </a:r>
          </a:p>
          <a:p>
            <a:r>
              <a:rPr lang="en-GB" dirty="0" smtClean="0"/>
              <a:t>for documentation and</a:t>
            </a:r>
          </a:p>
          <a:p>
            <a:r>
              <a:rPr lang="en-GB" dirty="0" smtClean="0"/>
              <a:t>redesign </a:t>
            </a:r>
          </a:p>
          <a:p>
            <a:r>
              <a:rPr lang="en-GB" dirty="0" smtClean="0"/>
              <a:t>CAD file generation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Crate design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2050" name="Picture 2" descr="E:\Production files SRS\Minicrate\Views\Internal crate dimensio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09800"/>
            <a:ext cx="5181600" cy="366088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1219200"/>
            <a:ext cx="88537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SRS crates have been designed with parts from </a:t>
            </a:r>
            <a:r>
              <a:rPr lang="en-GB" dirty="0" err="1" smtClean="0"/>
              <a:t>teh</a:t>
            </a:r>
            <a:r>
              <a:rPr lang="en-GB" dirty="0" smtClean="0"/>
              <a:t> CERN store. Some of these</a:t>
            </a:r>
          </a:p>
          <a:p>
            <a:r>
              <a:rPr lang="en-GB" dirty="0" smtClean="0"/>
              <a:t>these have to be specially machined  before they can be used. Parts for future crates</a:t>
            </a:r>
          </a:p>
          <a:p>
            <a:r>
              <a:rPr lang="en-GB" dirty="0" smtClean="0"/>
              <a:t>should be ordered as already machined parts, for this we need the CAD models to </a:t>
            </a:r>
          </a:p>
          <a:p>
            <a:r>
              <a:rPr lang="en-GB" dirty="0" smtClean="0"/>
              <a:t>be made.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6689482" y="4800600"/>
            <a:ext cx="2454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CAD view of </a:t>
            </a:r>
            <a:r>
              <a:rPr lang="en-GB" dirty="0" err="1" smtClean="0"/>
              <a:t>Minicrate</a:t>
            </a:r>
            <a:endParaRPr lang="en-GB" dirty="0" smtClean="0"/>
          </a:p>
          <a:p>
            <a:r>
              <a:rPr lang="en-GB" dirty="0" smtClean="0"/>
              <a:t>Internal structure</a:t>
            </a:r>
            <a:endParaRPr lang="fr-F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Priority of SRS developer projects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1447800"/>
            <a:ext cx="9082358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B0F0"/>
                </a:solidFill>
              </a:rPr>
              <a:t>Zero </a:t>
            </a:r>
            <a:r>
              <a:rPr lang="en-GB" dirty="0" err="1" smtClean="0">
                <a:solidFill>
                  <a:srgbClr val="00B0F0"/>
                </a:solidFill>
              </a:rPr>
              <a:t>supression</a:t>
            </a:r>
            <a:r>
              <a:rPr lang="en-GB" dirty="0" smtClean="0">
                <a:solidFill>
                  <a:srgbClr val="00B0F0"/>
                </a:solidFill>
              </a:rPr>
              <a:t> and peak detection firmware = works  ( to be released )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B0F0"/>
                </a:solidFill>
              </a:rPr>
              <a:t>Revised SRU V3   = PCBs and Components received  ( production  imminent )  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B050"/>
                </a:solidFill>
              </a:rPr>
              <a:t>CTF Clock-Trigger-</a:t>
            </a:r>
            <a:r>
              <a:rPr lang="en-GB" dirty="0" err="1" smtClean="0">
                <a:solidFill>
                  <a:srgbClr val="00B050"/>
                </a:solidFill>
              </a:rPr>
              <a:t>Fanout</a:t>
            </a:r>
            <a:r>
              <a:rPr lang="en-GB" dirty="0" smtClean="0">
                <a:solidFill>
                  <a:srgbClr val="00B050"/>
                </a:solidFill>
              </a:rPr>
              <a:t> card = Prototypes  (final revision for production released)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rgbClr val="00B05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err="1" smtClean="0">
                <a:solidFill>
                  <a:srgbClr val="00B050"/>
                </a:solidFill>
              </a:rPr>
              <a:t>Labview</a:t>
            </a:r>
            <a:r>
              <a:rPr lang="en-GB" dirty="0" smtClean="0">
                <a:solidFill>
                  <a:srgbClr val="00B050"/>
                </a:solidFill>
              </a:rPr>
              <a:t> SRS = basics work ( beta tester needed )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rgbClr val="00B05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SRTSC  Configuration and Conformance Suites = basics work ( release expected ) 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DTC links FEC –SRU = proto link works ( upgrade to 1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Gbit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/s  started)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New </a:t>
            </a:r>
            <a:r>
              <a:rPr lang="en-GB" dirty="0">
                <a:solidFill>
                  <a:srgbClr val="FF0000"/>
                </a:solidFill>
              </a:rPr>
              <a:t>FEC card V6 = schematics done ( PCB layout awaiting </a:t>
            </a:r>
            <a:r>
              <a:rPr lang="en-GB" dirty="0" smtClean="0">
                <a:solidFill>
                  <a:srgbClr val="FF0000"/>
                </a:solidFill>
              </a:rPr>
              <a:t>offer )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Beetle hybrid prototype production= PCB layout done ( waiting for  feasibility OK)</a:t>
            </a:r>
            <a:endParaRPr lang="en-GB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631596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Firmware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14400" y="1828800"/>
            <a:ext cx="658706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Common SRS Firmware for FEC  cards and for SRU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Core firmware  not to be changed  by Developers 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API Interface to Core firmware allows for satellite modules  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SRS users can develop application specific satellite modules 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API Coordination and documentation needed</a:t>
            </a:r>
          </a:p>
          <a:p>
            <a:r>
              <a:rPr lang="en-GB" dirty="0" smtClean="0"/>
              <a:t> </a:t>
            </a:r>
            <a:endParaRPr lang="fr-F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 support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19200" y="1676400"/>
            <a:ext cx="742062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 SRS teams consist of USERS and DEVELOPERS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communication between Users and Developers very open and active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the step towards industrial SRS requires to maintain Openness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/>
              <a:t> </a:t>
            </a:r>
            <a:r>
              <a:rPr lang="en-GB" dirty="0" smtClean="0"/>
              <a:t>C</a:t>
            </a:r>
            <a:r>
              <a:rPr lang="en-GB" dirty="0" smtClean="0"/>
              <a:t>entral  SRS database and FAQ needs updating and organization 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Most SRS  diversity exists in area of online systems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Concentrate  on agreed default  Online system (DATE )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Maintain common  development between different Online systems 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fr-F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SRS-crate </a:t>
            </a:r>
            <a:r>
              <a:rPr lang="en-GB" dirty="0" smtClean="0"/>
              <a:t>grounding issue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4241" y="1219200"/>
            <a:ext cx="7494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Ideal rule:</a:t>
            </a:r>
          </a:p>
          <a:p>
            <a:r>
              <a:rPr lang="en-GB" dirty="0" smtClean="0"/>
              <a:t>ground the detector  and use </a:t>
            </a:r>
            <a:r>
              <a:rPr lang="en-GB" dirty="0"/>
              <a:t>floating power </a:t>
            </a:r>
            <a:r>
              <a:rPr lang="en-GB" dirty="0" smtClean="0"/>
              <a:t>supplies for the electronics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34242" y="1969761"/>
            <a:ext cx="73790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 practise not possible: parasitic grounds are unavoidable at</a:t>
            </a:r>
          </a:p>
          <a:p>
            <a:r>
              <a:rPr lang="en-GB" dirty="0" smtClean="0"/>
              <a:t> the crate level , </a:t>
            </a:r>
            <a:r>
              <a:rPr lang="en-GB" dirty="0" err="1" smtClean="0"/>
              <a:t>i.e</a:t>
            </a:r>
            <a:r>
              <a:rPr lang="en-GB" dirty="0" smtClean="0"/>
              <a:t> via grounded  from cables or from AC power cable.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61868" y="2619061"/>
            <a:ext cx="8665193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F</a:t>
            </a:r>
            <a:r>
              <a:rPr lang="en-GB" dirty="0" smtClean="0"/>
              <a:t>irst 2011 SRS crate prototypes had the AC power cable earth disconnected</a:t>
            </a:r>
          </a:p>
          <a:p>
            <a:r>
              <a:rPr lang="en-GB" dirty="0"/>
              <a:t>w</a:t>
            </a:r>
            <a:r>
              <a:rPr lang="en-GB" dirty="0" smtClean="0"/>
              <a:t>ith explicit request to ground the crate via a cable to the detector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ground</a:t>
            </a:r>
          </a:p>
          <a:p>
            <a:endParaRPr lang="en-GB" dirty="0"/>
          </a:p>
          <a:p>
            <a:r>
              <a:rPr lang="en-GB" dirty="0" smtClean="0">
                <a:sym typeface="Wingdings" pitchFamily="2" charset="2"/>
              </a:rPr>
              <a:t> This principle cannot be maintained, not safe, users forget -&gt; static discharge &lt;-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70834" y="4038600"/>
            <a:ext cx="8073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GB" dirty="0" smtClean="0"/>
              <a:t>All new SRS crates are grounded via the earth pin of the  AC mains plug</a:t>
            </a:r>
          </a:p>
          <a:p>
            <a:r>
              <a:rPr lang="en-GB" dirty="0"/>
              <a:t>W</a:t>
            </a:r>
            <a:r>
              <a:rPr lang="en-GB" dirty="0" smtClean="0"/>
              <a:t>e recommend to insert AC + Earth  filters ( as shown) into the power cable 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61868" y="5943600"/>
            <a:ext cx="7083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* Please return  proto crates such that we can reconnect the GND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Hans\R&amp;D\rd51\WG52\Production files SRS\SRS Resources\SRS FAQ\Filter-Curv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818965"/>
            <a:ext cx="1143000" cy="11635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Hans\R&amp;D\rd51\WG52\Production files SRS\SRS Resources\SRS FAQ\AC-Filter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1" y="4863048"/>
            <a:ext cx="1981200" cy="10753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257800" y="5257800"/>
            <a:ext cx="337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Schaffner</a:t>
            </a:r>
            <a:r>
              <a:rPr lang="en-GB" dirty="0" smtClean="0"/>
              <a:t>  FN9222E inlet filters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523666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Teams interested in SRS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42121A-772E-4AD5-9C52-B8A0BFC79289}" type="datetime1">
              <a:rPr lang="en-US" smtClean="0"/>
              <a:pPr>
                <a:defRPr/>
              </a:pPr>
              <a:t>2/20/2012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dirty="0" smtClean="0"/>
              <a:t>Hans.Muller@cern.ch    CERN PH-AID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1524000"/>
            <a:ext cx="7620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ALICE  upgrade</a:t>
            </a:r>
            <a:r>
              <a:rPr lang="en-GB" sz="1000" b="1" dirty="0" smtClean="0"/>
              <a:t>,  Calorimeter backend,    SRS electronics  &amp; DATE Online system</a:t>
            </a:r>
          </a:p>
          <a:p>
            <a:pPr marL="228600" indent="-228600"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ATLAS  upgrade,  MAMMA project for </a:t>
            </a:r>
            <a:r>
              <a:rPr lang="en-GB" sz="1000" b="1" dirty="0" err="1" smtClean="0">
                <a:solidFill>
                  <a:srgbClr val="0070C0"/>
                </a:solidFill>
              </a:rPr>
              <a:t>Micromegas</a:t>
            </a:r>
            <a:r>
              <a:rPr lang="en-GB" sz="1000" b="1" dirty="0" smtClean="0">
                <a:solidFill>
                  <a:srgbClr val="0070C0"/>
                </a:solidFill>
              </a:rPr>
              <a:t>  </a:t>
            </a:r>
            <a:r>
              <a:rPr lang="en-GB" sz="1000" b="1" dirty="0" smtClean="0"/>
              <a:t>small wheel  CSC , min  Bias , </a:t>
            </a:r>
            <a:r>
              <a:rPr lang="en-GB" sz="1000" b="1" dirty="0" err="1" smtClean="0"/>
              <a:t>Muon</a:t>
            </a:r>
            <a:r>
              <a:rPr lang="en-GB" sz="1000" b="1" dirty="0" smtClean="0"/>
              <a:t> upgrade</a:t>
            </a:r>
          </a:p>
          <a:p>
            <a:pPr marL="228600" indent="-228600">
              <a:buAutoNum type="arabicPeriod"/>
            </a:pPr>
            <a:r>
              <a:rPr lang="en-GB" sz="1000" b="1" dirty="0" smtClean="0"/>
              <a:t>CMS  upgrade  CMS GEM collaboration,  </a:t>
            </a:r>
            <a:r>
              <a:rPr lang="en-GB" sz="1000" b="1" dirty="0" err="1" smtClean="0"/>
              <a:t>Muon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Endcaps</a:t>
            </a:r>
            <a:r>
              <a:rPr lang="en-GB" sz="1000" b="1" dirty="0" smtClean="0"/>
              <a:t>  Technical  Proposal</a:t>
            </a:r>
          </a:p>
          <a:p>
            <a:pPr marL="228600" indent="-228600">
              <a:buFontTx/>
              <a:buAutoNum type="arabicPeriod"/>
            </a:pPr>
            <a:r>
              <a:rPr lang="sv-SE" sz="1000" b="1" dirty="0" smtClean="0"/>
              <a:t>Bari testlab and  TOTEM upgrade</a:t>
            </a:r>
            <a:r>
              <a:rPr lang="sv-SE" sz="1000" dirty="0" smtClean="0"/>
              <a:t>  with GEMs</a:t>
            </a:r>
          </a:p>
          <a:p>
            <a:pPr marL="228600" indent="-228600">
              <a:buFontTx/>
              <a:buAutoNum type="arabicPeriod"/>
            </a:pPr>
            <a:r>
              <a:rPr lang="fr-FR" sz="1000" b="1" dirty="0" smtClean="0">
                <a:solidFill>
                  <a:srgbClr val="0070C0"/>
                </a:solidFill>
              </a:rPr>
              <a:t>BNL  GEM detectors</a:t>
            </a:r>
            <a:r>
              <a:rPr lang="fr-FR" sz="1000" b="1" dirty="0" smtClean="0"/>
              <a:t>,  RCDAQ Online  software for SRS </a:t>
            </a:r>
            <a:endParaRPr lang="en-GB" sz="1000" b="1" dirty="0" smtClean="0"/>
          </a:p>
          <a:p>
            <a:pPr marL="228600" indent="-228600"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Bonn Phys. Inst</a:t>
            </a:r>
            <a:r>
              <a:rPr lang="en-GB" sz="1000" b="1" dirty="0" smtClean="0"/>
              <a:t>.  SRS </a:t>
            </a:r>
            <a:r>
              <a:rPr lang="en-GB" sz="1000" b="1" dirty="0" err="1" smtClean="0"/>
              <a:t>Timepix</a:t>
            </a:r>
            <a:r>
              <a:rPr lang="en-GB" sz="1000" b="1" dirty="0" smtClean="0"/>
              <a:t>  readout, </a:t>
            </a:r>
            <a:r>
              <a:rPr lang="en-GB" sz="1000" b="1" dirty="0" smtClean="0"/>
              <a:t>R&amp;D towards TPC </a:t>
            </a:r>
            <a:r>
              <a:rPr lang="en-GB" sz="1000" b="1" dirty="0" smtClean="0"/>
              <a:t>for  </a:t>
            </a:r>
            <a:r>
              <a:rPr lang="en-GB" sz="1000" b="1" dirty="0" smtClean="0"/>
              <a:t> ILC</a:t>
            </a:r>
            <a:endParaRPr lang="en-GB" sz="1000" b="1" dirty="0" smtClean="0"/>
          </a:p>
          <a:p>
            <a:pPr marL="228600" indent="-228600">
              <a:buAutoNum type="arabicPeriod"/>
            </a:pPr>
            <a:r>
              <a:rPr lang="fr-FR" sz="1000" b="1" dirty="0" err="1" smtClean="0"/>
              <a:t>Budker</a:t>
            </a:r>
            <a:r>
              <a:rPr lang="fr-FR" sz="1000" b="1" dirty="0" smtClean="0"/>
              <a:t> INP, </a:t>
            </a:r>
            <a:r>
              <a:rPr lang="fr-FR" sz="1000" b="1" dirty="0" err="1" smtClean="0"/>
              <a:t>Novosibirsk</a:t>
            </a:r>
            <a:r>
              <a:rPr lang="fr-FR" sz="1000" b="1" dirty="0" smtClean="0"/>
              <a:t>,  </a:t>
            </a:r>
            <a:r>
              <a:rPr lang="fr-FR" sz="1000" b="1" dirty="0" err="1" smtClean="0"/>
              <a:t>Deuteron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Experiment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at</a:t>
            </a:r>
            <a:r>
              <a:rPr lang="fr-FR" sz="1000" b="1" dirty="0" smtClean="0"/>
              <a:t> VEPP-3</a:t>
            </a:r>
            <a:endParaRPr lang="en-GB" sz="1000" b="1" dirty="0" smtClean="0"/>
          </a:p>
          <a:p>
            <a:pPr marL="228600" indent="-228600"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 Florida Inst Tech</a:t>
            </a:r>
            <a:r>
              <a:rPr lang="en-GB" sz="1000" b="1" dirty="0" smtClean="0"/>
              <a:t>.  </a:t>
            </a:r>
            <a:r>
              <a:rPr lang="en-GB" sz="1000" b="1" dirty="0" err="1" smtClean="0"/>
              <a:t>Muon</a:t>
            </a:r>
            <a:r>
              <a:rPr lang="en-GB" sz="1000" b="1" dirty="0" smtClean="0"/>
              <a:t> Tomography with GEMs</a:t>
            </a:r>
          </a:p>
          <a:p>
            <a:pPr marL="228600" indent="-228600">
              <a:buAutoNum type="arabicPeriod"/>
            </a:pPr>
            <a:r>
              <a:rPr lang="fr-FR" sz="1000" b="1" dirty="0" smtClean="0">
                <a:solidFill>
                  <a:srgbClr val="0070C0"/>
                </a:solidFill>
              </a:rPr>
              <a:t>Géosciences</a:t>
            </a:r>
            <a:r>
              <a:rPr lang="fr-FR" sz="1000" b="1" dirty="0" smtClean="0"/>
              <a:t> Azur-CNRS-UNSA  Valbonne-FR</a:t>
            </a:r>
            <a:r>
              <a:rPr lang="fr-FR" sz="1000" dirty="0" smtClean="0"/>
              <a:t> , </a:t>
            </a:r>
            <a:r>
              <a:rPr lang="fr-FR" sz="1000" b="1" dirty="0" smtClean="0"/>
              <a:t>µMEGAS for </a:t>
            </a:r>
            <a:r>
              <a:rPr lang="fr-FR" sz="1000" b="1" dirty="0" err="1" smtClean="0"/>
              <a:t>geology</a:t>
            </a:r>
            <a:r>
              <a:rPr lang="fr-FR" sz="1000" b="1" dirty="0" smtClean="0"/>
              <a:t> - </a:t>
            </a:r>
            <a:r>
              <a:rPr lang="fr-FR" sz="1000" b="1" dirty="0" err="1" smtClean="0"/>
              <a:t>tomography</a:t>
            </a:r>
            <a:r>
              <a:rPr lang="fr-FR" sz="1000" dirty="0" smtClean="0"/>
              <a:t> </a:t>
            </a:r>
          </a:p>
          <a:p>
            <a:pPr marL="228600" indent="-228600">
              <a:buFontTx/>
              <a:buAutoNum type="arabicPeriod"/>
            </a:pPr>
            <a:r>
              <a:rPr lang="fr-FR" sz="1000" b="1" dirty="0" smtClean="0"/>
              <a:t>GDD </a:t>
            </a:r>
            <a:r>
              <a:rPr lang="fr-FR" sz="1000" b="1" dirty="0" err="1" smtClean="0"/>
              <a:t>lab</a:t>
            </a:r>
            <a:r>
              <a:rPr lang="fr-FR" sz="1000" b="1" dirty="0" smtClean="0"/>
              <a:t> RD51, CERN, </a:t>
            </a:r>
            <a:r>
              <a:rPr lang="fr-FR" sz="1000" dirty="0" err="1" smtClean="0"/>
              <a:t>general</a:t>
            </a:r>
            <a:r>
              <a:rPr lang="fr-FR" sz="1000" dirty="0" smtClean="0"/>
              <a:t>   MPGD  </a:t>
            </a:r>
            <a:r>
              <a:rPr lang="fr-FR" sz="1000" dirty="0" err="1" smtClean="0"/>
              <a:t>development</a:t>
            </a:r>
            <a:r>
              <a:rPr lang="fr-FR" sz="1000" dirty="0" smtClean="0"/>
              <a:t>  </a:t>
            </a:r>
            <a:r>
              <a:rPr lang="fr-FR" sz="1000" dirty="0" err="1" smtClean="0"/>
              <a:t>lab</a:t>
            </a:r>
            <a:r>
              <a:rPr lang="fr-FR" sz="1000" dirty="0" smtClean="0"/>
              <a:t> </a:t>
            </a:r>
            <a:endParaRPr lang="en-GB" sz="1000" b="1" dirty="0" smtClean="0"/>
          </a:p>
          <a:p>
            <a:pPr marL="228600" indent="-228600">
              <a:buAutoNum type="arabicPeriod"/>
            </a:pPr>
            <a:r>
              <a:rPr lang="fr-FR" sz="1000" b="1" dirty="0" smtClean="0">
                <a:solidFill>
                  <a:srgbClr val="0070C0"/>
                </a:solidFill>
              </a:rPr>
              <a:t>HIP, HELSINKI,  </a:t>
            </a:r>
            <a:r>
              <a:rPr lang="fr-FR" sz="1000" b="1" dirty="0" err="1" smtClean="0"/>
              <a:t>Finland</a:t>
            </a:r>
            <a:r>
              <a:rPr lang="fr-FR" sz="1000" dirty="0" smtClean="0"/>
              <a:t> , </a:t>
            </a:r>
            <a:r>
              <a:rPr lang="fr-FR" sz="1000" dirty="0" err="1" smtClean="0"/>
              <a:t>characterization</a:t>
            </a:r>
            <a:r>
              <a:rPr lang="fr-FR" sz="1000" dirty="0" smtClean="0"/>
              <a:t> of  </a:t>
            </a:r>
            <a:r>
              <a:rPr lang="fr-FR" sz="1000" dirty="0" err="1" smtClean="0"/>
              <a:t>gas</a:t>
            </a:r>
            <a:r>
              <a:rPr lang="fr-FR" sz="1000" dirty="0" smtClean="0"/>
              <a:t> </a:t>
            </a:r>
            <a:r>
              <a:rPr lang="fr-FR" sz="1000" dirty="0" err="1" smtClean="0"/>
              <a:t>detactors</a:t>
            </a:r>
            <a:endParaRPr lang="fr-FR" sz="1000" dirty="0" smtClean="0"/>
          </a:p>
          <a:p>
            <a:pPr marL="228600" indent="-228600">
              <a:buAutoNum type="arabicPeriod"/>
            </a:pPr>
            <a:r>
              <a:rPr lang="fr-FR" sz="1000" dirty="0" smtClean="0"/>
              <a:t> </a:t>
            </a:r>
            <a:r>
              <a:rPr lang="fr-FR" sz="1000" b="1" dirty="0" smtClean="0"/>
              <a:t>INFN </a:t>
            </a:r>
            <a:r>
              <a:rPr lang="fr-FR" sz="1000" b="1" dirty="0" err="1" smtClean="0"/>
              <a:t>Napoli</a:t>
            </a:r>
            <a:r>
              <a:rPr lang="fr-FR" sz="1000" b="1" dirty="0" smtClean="0"/>
              <a:t>, ATLAS.  </a:t>
            </a:r>
            <a:r>
              <a:rPr lang="fr-FR" sz="1000" dirty="0" smtClean="0"/>
              <a:t>SRS  </a:t>
            </a:r>
            <a:r>
              <a:rPr lang="fr-FR" sz="1000" dirty="0" err="1" smtClean="0"/>
              <a:t>readout</a:t>
            </a:r>
            <a:r>
              <a:rPr lang="fr-FR" sz="1000" dirty="0" smtClean="0"/>
              <a:t> </a:t>
            </a:r>
            <a:r>
              <a:rPr lang="fr-FR" sz="1000" dirty="0" err="1" smtClean="0"/>
              <a:t>electronics</a:t>
            </a:r>
            <a:r>
              <a:rPr lang="fr-FR" sz="1000" dirty="0" smtClean="0"/>
              <a:t> and </a:t>
            </a:r>
            <a:r>
              <a:rPr lang="fr-FR" sz="1000" dirty="0" err="1" smtClean="0"/>
              <a:t>Firmware</a:t>
            </a:r>
            <a:endParaRPr lang="fr-FR" sz="1000" dirty="0" smtClean="0"/>
          </a:p>
          <a:p>
            <a:pPr marL="228600" indent="-228600">
              <a:buAutoNum type="arabicPeriod"/>
            </a:pPr>
            <a:r>
              <a:rPr lang="fr-FR" sz="1000" b="1" dirty="0" smtClean="0">
                <a:solidFill>
                  <a:srgbClr val="0070C0"/>
                </a:solidFill>
              </a:rPr>
              <a:t>Jefferson </a:t>
            </a:r>
            <a:r>
              <a:rPr lang="fr-FR" sz="1000" b="1" dirty="0" err="1" smtClean="0">
                <a:solidFill>
                  <a:srgbClr val="0070C0"/>
                </a:solidFill>
              </a:rPr>
              <a:t>Lab</a:t>
            </a:r>
            <a:r>
              <a:rPr lang="fr-FR" sz="1000" b="1" dirty="0" smtClean="0">
                <a:solidFill>
                  <a:srgbClr val="0070C0"/>
                </a:solidFill>
              </a:rPr>
              <a:t>, </a:t>
            </a:r>
            <a:r>
              <a:rPr lang="fr-FR" sz="1000" b="1" dirty="0" smtClean="0"/>
              <a:t>Virginia   </a:t>
            </a:r>
            <a:r>
              <a:rPr lang="fr-FR" sz="1000" b="1" dirty="0" err="1" smtClean="0"/>
              <a:t>UVa</a:t>
            </a:r>
            <a:r>
              <a:rPr lang="fr-FR" sz="1000" dirty="0" smtClean="0"/>
              <a:t> , 40k </a:t>
            </a:r>
            <a:r>
              <a:rPr lang="fr-FR" sz="1000" dirty="0" err="1" smtClean="0"/>
              <a:t>channel</a:t>
            </a:r>
            <a:r>
              <a:rPr lang="fr-FR" sz="1000" dirty="0" smtClean="0"/>
              <a:t>  GEM  system</a:t>
            </a:r>
          </a:p>
          <a:p>
            <a:pPr marL="228600" indent="-228600">
              <a:buAutoNum type="arabicPeriod"/>
            </a:pPr>
            <a:r>
              <a:rPr lang="fr-FR" sz="1000" b="1" dirty="0" smtClean="0"/>
              <a:t>LAPP, Annecy,  </a:t>
            </a:r>
            <a:r>
              <a:rPr lang="fr-FR" sz="1000" dirty="0" smtClean="0"/>
              <a:t>SRS </a:t>
            </a:r>
            <a:r>
              <a:rPr lang="fr-FR" sz="1000" dirty="0" err="1" smtClean="0"/>
              <a:t>hybrid</a:t>
            </a:r>
            <a:r>
              <a:rPr lang="fr-FR" sz="1000" dirty="0" smtClean="0"/>
              <a:t> </a:t>
            </a:r>
            <a:r>
              <a:rPr lang="fr-FR" sz="1000" dirty="0" err="1" smtClean="0"/>
              <a:t>with</a:t>
            </a:r>
            <a:r>
              <a:rPr lang="fr-FR" sz="1000" dirty="0" smtClean="0"/>
              <a:t> </a:t>
            </a:r>
            <a:r>
              <a:rPr lang="fr-FR" sz="1000" dirty="0" err="1" smtClean="0"/>
              <a:t>MicroROC</a:t>
            </a:r>
            <a:r>
              <a:rPr lang="fr-FR" sz="1000" dirty="0" smtClean="0"/>
              <a:t> chip for ATLAS</a:t>
            </a:r>
          </a:p>
          <a:p>
            <a:pPr marL="228600" indent="-228600">
              <a:buFontTx/>
              <a:buAutoNum type="arabicPeriod"/>
            </a:pPr>
            <a:r>
              <a:rPr lang="fr-FR" sz="1000" b="1" dirty="0" smtClean="0">
                <a:solidFill>
                  <a:srgbClr val="0070C0"/>
                </a:solidFill>
              </a:rPr>
              <a:t>NA62  CERN</a:t>
            </a:r>
            <a:r>
              <a:rPr lang="fr-FR" sz="1000" b="1" dirty="0" smtClean="0"/>
              <a:t>  </a:t>
            </a:r>
            <a:r>
              <a:rPr lang="fr-FR" sz="1000" dirty="0" err="1" smtClean="0"/>
              <a:t>straw</a:t>
            </a:r>
            <a:r>
              <a:rPr lang="fr-FR" sz="1000" dirty="0" smtClean="0"/>
              <a:t> </a:t>
            </a:r>
            <a:r>
              <a:rPr lang="fr-FR" sz="1000" dirty="0" err="1" smtClean="0"/>
              <a:t>tracker</a:t>
            </a:r>
            <a:r>
              <a:rPr lang="fr-FR" sz="1000" dirty="0" smtClean="0"/>
              <a:t>  upgrade tests </a:t>
            </a:r>
            <a:r>
              <a:rPr lang="fr-FR" sz="1000" dirty="0" err="1" smtClean="0"/>
              <a:t>with</a:t>
            </a:r>
            <a:r>
              <a:rPr lang="fr-FR" sz="1000" dirty="0" smtClean="0"/>
              <a:t> </a:t>
            </a:r>
            <a:r>
              <a:rPr lang="fr-FR" sz="1000" dirty="0" err="1" smtClean="0"/>
              <a:t>MMega</a:t>
            </a:r>
            <a:endParaRPr lang="fr-FR" sz="1000" dirty="0" smtClean="0"/>
          </a:p>
          <a:p>
            <a:pPr marL="228600" indent="-228600">
              <a:buFontTx/>
              <a:buAutoNum type="arabicPeriod"/>
            </a:pPr>
            <a:r>
              <a:rPr lang="fr-FR" sz="1000" b="1" dirty="0" smtClean="0">
                <a:solidFill>
                  <a:srgbClr val="0070C0"/>
                </a:solidFill>
              </a:rPr>
              <a:t>NEXT Collaboration</a:t>
            </a:r>
            <a:r>
              <a:rPr lang="fr-FR" sz="1000" b="1" dirty="0" smtClean="0"/>
              <a:t>, </a:t>
            </a:r>
            <a:r>
              <a:rPr lang="fr-FR" sz="1000" dirty="0" smtClean="0"/>
              <a:t>Spain, </a:t>
            </a:r>
            <a:r>
              <a:rPr lang="fr-FR" sz="1000" dirty="0" err="1" smtClean="0"/>
              <a:t>small</a:t>
            </a:r>
            <a:r>
              <a:rPr lang="fr-FR" sz="1000" dirty="0" smtClean="0"/>
              <a:t> </a:t>
            </a:r>
            <a:r>
              <a:rPr lang="fr-FR" sz="1000" dirty="0" err="1" smtClean="0"/>
              <a:t>Xenon</a:t>
            </a:r>
            <a:r>
              <a:rPr lang="fr-FR" sz="1000" dirty="0" smtClean="0"/>
              <a:t> TPC </a:t>
            </a:r>
            <a:r>
              <a:rPr lang="fr-FR" sz="1000" dirty="0" err="1" smtClean="0"/>
              <a:t>with</a:t>
            </a:r>
            <a:r>
              <a:rPr lang="fr-FR" sz="1000" dirty="0" smtClean="0"/>
              <a:t> PM and Si </a:t>
            </a:r>
            <a:r>
              <a:rPr lang="fr-FR" sz="1000" dirty="0" err="1" smtClean="0"/>
              <a:t>PMs</a:t>
            </a:r>
            <a:r>
              <a:rPr lang="fr-FR" sz="1000" dirty="0" smtClean="0"/>
              <a:t>,  SRS </a:t>
            </a:r>
            <a:r>
              <a:rPr lang="fr-FR" sz="1000" dirty="0" err="1" smtClean="0"/>
              <a:t>readout</a:t>
            </a:r>
            <a:r>
              <a:rPr lang="fr-FR" sz="1000" dirty="0" smtClean="0"/>
              <a:t> </a:t>
            </a:r>
            <a:r>
              <a:rPr lang="fr-FR" sz="1000" dirty="0" err="1" smtClean="0"/>
              <a:t>electronics</a:t>
            </a:r>
            <a:endParaRPr lang="fr-FR" sz="1000" dirty="0" smtClean="0"/>
          </a:p>
          <a:p>
            <a:pPr marL="228600" indent="-228600">
              <a:buFontTx/>
              <a:buAutoNum type="arabicPeriod"/>
            </a:pPr>
            <a:r>
              <a:rPr lang="en-GB" sz="1000" b="1" dirty="0" err="1" smtClean="0"/>
              <a:t>Radcore</a:t>
            </a:r>
            <a:r>
              <a:rPr lang="en-GB" sz="1000" b="1" dirty="0" smtClean="0"/>
              <a:t> LTD Republic of Korea, </a:t>
            </a:r>
            <a:r>
              <a:rPr lang="en-GB" sz="1000" dirty="0" smtClean="0"/>
              <a:t>GEM production</a:t>
            </a:r>
            <a:endParaRPr lang="fr-FR" sz="1000" dirty="0" smtClean="0"/>
          </a:p>
          <a:p>
            <a:pPr marL="228600" indent="-228600">
              <a:buAutoNum type="arabicPeriod"/>
            </a:pPr>
            <a:r>
              <a:rPr lang="fr-FR" sz="1000" b="1" dirty="0" smtClean="0"/>
              <a:t>SAHA </a:t>
            </a:r>
            <a:r>
              <a:rPr lang="fr-FR" sz="1000" b="1" dirty="0" err="1" smtClean="0"/>
              <a:t>Inst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Nucl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Phys,KOLKATA</a:t>
            </a:r>
            <a:r>
              <a:rPr lang="fr-FR" sz="1000" b="1" dirty="0" smtClean="0"/>
              <a:t>, IN</a:t>
            </a:r>
            <a:r>
              <a:rPr lang="fr-FR" sz="1000" dirty="0" smtClean="0"/>
              <a:t> , </a:t>
            </a:r>
            <a:r>
              <a:rPr lang="fr-FR" sz="1000" dirty="0" err="1" smtClean="0"/>
              <a:t>Laboratory</a:t>
            </a:r>
            <a:r>
              <a:rPr lang="fr-FR" sz="1000" dirty="0" smtClean="0"/>
              <a:t> for </a:t>
            </a:r>
            <a:r>
              <a:rPr lang="fr-FR" sz="1000" dirty="0" err="1" smtClean="0"/>
              <a:t>characterization</a:t>
            </a:r>
            <a:r>
              <a:rPr lang="fr-FR" sz="1000" dirty="0" smtClean="0"/>
              <a:t>  of </a:t>
            </a:r>
            <a:r>
              <a:rPr lang="fr-FR" sz="1000" dirty="0" err="1" smtClean="0"/>
              <a:t>MPGDs</a:t>
            </a:r>
            <a:endParaRPr lang="fr-FR" sz="1000" dirty="0" smtClean="0"/>
          </a:p>
          <a:p>
            <a:pPr marL="228600" indent="-228600">
              <a:buFontTx/>
              <a:buAutoNum type="arabicPeriod"/>
            </a:pPr>
            <a:r>
              <a:rPr lang="en-GB" sz="1000" b="1" dirty="0" smtClean="0"/>
              <a:t>Stony Brook, </a:t>
            </a:r>
            <a:r>
              <a:rPr lang="en-GB" sz="1000" b="1" dirty="0" err="1" smtClean="0"/>
              <a:t>Univ</a:t>
            </a:r>
            <a:r>
              <a:rPr lang="en-GB" sz="1000" b="1" dirty="0" smtClean="0"/>
              <a:t> NY,  </a:t>
            </a:r>
            <a:r>
              <a:rPr lang="fr-FR" sz="1000" dirty="0" smtClean="0"/>
              <a:t>10x10 triple GEM </a:t>
            </a:r>
          </a:p>
          <a:p>
            <a:pPr marL="228600" indent="-228600">
              <a:buFontTx/>
              <a:buAutoNum type="arabicPeriod"/>
            </a:pPr>
            <a:r>
              <a:rPr lang="fr-FR" sz="1000" b="1" dirty="0" err="1" smtClean="0"/>
              <a:t>Tsinghua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Univ</a:t>
            </a:r>
            <a:r>
              <a:rPr lang="fr-FR" sz="1000" b="1" dirty="0" smtClean="0"/>
              <a:t>. China</a:t>
            </a:r>
            <a:r>
              <a:rPr lang="fr-FR" sz="1000" dirty="0" smtClean="0"/>
              <a:t> ,  R&amp;D on GEM  Imaging detectors</a:t>
            </a:r>
          </a:p>
          <a:p>
            <a:pPr marL="228600" indent="-228600">
              <a:buAutoNum type="arabicPeriod"/>
            </a:pPr>
            <a:r>
              <a:rPr lang="fr-FR" sz="1000" b="1" dirty="0" smtClean="0"/>
              <a:t>USTC Shanghai, CN</a:t>
            </a:r>
            <a:r>
              <a:rPr lang="fr-FR" sz="1000" dirty="0" smtClean="0"/>
              <a:t> , </a:t>
            </a:r>
            <a:r>
              <a:rPr lang="fr-FR" sz="1000" dirty="0" err="1" smtClean="0"/>
              <a:t>characterization</a:t>
            </a:r>
            <a:r>
              <a:rPr lang="fr-FR" sz="1000" dirty="0" smtClean="0"/>
              <a:t> of  GEM and </a:t>
            </a:r>
            <a:r>
              <a:rPr lang="fr-FR" sz="1000" dirty="0" err="1" smtClean="0"/>
              <a:t>MicroMega</a:t>
            </a:r>
            <a:r>
              <a:rPr lang="fr-FR" sz="1000" dirty="0" smtClean="0"/>
              <a:t> </a:t>
            </a:r>
            <a:r>
              <a:rPr lang="fr-FR" sz="1000" dirty="0" err="1" smtClean="0"/>
              <a:t>with</a:t>
            </a:r>
            <a:r>
              <a:rPr lang="fr-FR" sz="1000" dirty="0" smtClean="0"/>
              <a:t> SRS </a:t>
            </a:r>
          </a:p>
          <a:p>
            <a:pPr marL="228600" indent="-228600">
              <a:buFontTx/>
              <a:buAutoNum type="arabicPeriod"/>
            </a:pPr>
            <a:r>
              <a:rPr lang="fr-FR" sz="1000" b="1" dirty="0" smtClean="0"/>
              <a:t> </a:t>
            </a:r>
            <a:r>
              <a:rPr lang="fr-FR" sz="1000" b="1" dirty="0" smtClean="0">
                <a:solidFill>
                  <a:srgbClr val="0070C0"/>
                </a:solidFill>
              </a:rPr>
              <a:t>UNAM, MEXICO, MX</a:t>
            </a:r>
            <a:r>
              <a:rPr lang="fr-FR" sz="1000" dirty="0" smtClean="0">
                <a:solidFill>
                  <a:srgbClr val="0070C0"/>
                </a:solidFill>
              </a:rPr>
              <a:t> </a:t>
            </a:r>
            <a:r>
              <a:rPr lang="fr-FR" sz="1000" dirty="0" smtClean="0"/>
              <a:t>, THGEM  </a:t>
            </a:r>
            <a:r>
              <a:rPr lang="fr-FR" sz="1000" dirty="0" err="1" smtClean="0"/>
              <a:t>readout</a:t>
            </a:r>
            <a:endParaRPr lang="fr-FR" sz="1000" dirty="0" smtClean="0"/>
          </a:p>
          <a:p>
            <a:pPr marL="228600" indent="-228600">
              <a:buAutoNum type="arabicPeriod"/>
            </a:pPr>
            <a:r>
              <a:rPr lang="fr-FR" sz="1000" b="1" dirty="0" err="1" smtClean="0"/>
              <a:t>Univ</a:t>
            </a:r>
            <a:r>
              <a:rPr lang="fr-FR" sz="1000" b="1" dirty="0" smtClean="0"/>
              <a:t> . Texas</a:t>
            </a:r>
            <a:r>
              <a:rPr lang="fr-FR" sz="1000" dirty="0" smtClean="0"/>
              <a:t>, DOE </a:t>
            </a:r>
            <a:r>
              <a:rPr lang="fr-FR" sz="1000" dirty="0" err="1" smtClean="0"/>
              <a:t>proposal</a:t>
            </a:r>
            <a:r>
              <a:rPr lang="fr-FR" sz="1000" dirty="0" smtClean="0"/>
              <a:t>  </a:t>
            </a:r>
            <a:r>
              <a:rPr lang="fr-FR" sz="1000" dirty="0" err="1" smtClean="0"/>
              <a:t>with</a:t>
            </a:r>
            <a:r>
              <a:rPr lang="fr-FR" sz="1000" dirty="0" smtClean="0"/>
              <a:t> 18 </a:t>
            </a:r>
            <a:r>
              <a:rPr lang="fr-FR" sz="1000" dirty="0" err="1" smtClean="0"/>
              <a:t>GEMs</a:t>
            </a:r>
            <a:endParaRPr lang="fr-FR" sz="1000" dirty="0" smtClean="0"/>
          </a:p>
          <a:p>
            <a:pPr marL="228600" indent="-228600">
              <a:buAutoNum type="arabicPeriod"/>
            </a:pPr>
            <a:r>
              <a:rPr lang="fr-FR" sz="1000" b="1" dirty="0" smtClean="0"/>
              <a:t>WIS , </a:t>
            </a:r>
            <a:r>
              <a:rPr lang="fr-FR" sz="1000" b="1" dirty="0" err="1" smtClean="0"/>
              <a:t>Israel</a:t>
            </a:r>
            <a:r>
              <a:rPr lang="fr-FR" sz="1000" dirty="0" smtClean="0"/>
              <a:t>   MPGD validation  </a:t>
            </a:r>
          </a:p>
          <a:p>
            <a:pPr marL="228600" indent="-228600">
              <a:buFontTx/>
              <a:buAutoNum type="arabicPeriod"/>
            </a:pPr>
            <a:r>
              <a:rPr lang="fr-FR" sz="1000" b="1" dirty="0" smtClean="0"/>
              <a:t>Yale </a:t>
            </a:r>
            <a:r>
              <a:rPr lang="fr-FR" sz="1000" b="1" dirty="0" err="1" smtClean="0"/>
              <a:t>University</a:t>
            </a:r>
            <a:r>
              <a:rPr lang="fr-FR" sz="1000" dirty="0" smtClean="0"/>
              <a:t> ,</a:t>
            </a:r>
            <a:r>
              <a:rPr lang="en-GB" sz="1000" b="1" dirty="0" smtClean="0"/>
              <a:t> </a:t>
            </a:r>
            <a:r>
              <a:rPr lang="en-GB" sz="1000" dirty="0" smtClean="0"/>
              <a:t>GEM development single plane 3-coordinate </a:t>
            </a:r>
            <a:endParaRPr lang="fr-FR" sz="1000" dirty="0" smtClean="0"/>
          </a:p>
          <a:p>
            <a:pPr marL="228600" indent="-228600">
              <a:buFontTx/>
              <a:buAutoNum type="arabicPeriod"/>
            </a:pPr>
            <a:endParaRPr lang="en-GB" sz="10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2743200" y="5638800"/>
            <a:ext cx="5579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In blue</a:t>
            </a:r>
            <a:r>
              <a:rPr lang="en-GB" dirty="0" smtClean="0"/>
              <a:t>:  already SRS user or developer</a:t>
            </a:r>
          </a:p>
          <a:p>
            <a:r>
              <a:rPr lang="en-GB" dirty="0" smtClean="0"/>
              <a:t>              of SRS systems produced by CERN in 2011</a:t>
            </a:r>
            <a:endParaRPr lang="fr-F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00600"/>
          </a:xfrm>
        </p:spPr>
        <p:txBody>
          <a:bodyPr/>
          <a:lstStyle/>
          <a:p>
            <a:r>
              <a:rPr lang="en-US" sz="2400" dirty="0" smtClean="0"/>
              <a:t>24 teams interested in SRS, 11 already have SRS proto systems </a:t>
            </a:r>
          </a:p>
          <a:p>
            <a:r>
              <a:rPr lang="en-US" sz="2400" dirty="0" smtClean="0"/>
              <a:t>Some teams with potential</a:t>
            </a:r>
          </a:p>
          <a:p>
            <a:r>
              <a:rPr lang="en-US" sz="2400" dirty="0" smtClean="0"/>
              <a:t>Industrial SRS Production with sales via CERN store </a:t>
            </a:r>
          </a:p>
          <a:p>
            <a:r>
              <a:rPr lang="en-US" sz="2400" dirty="0" smtClean="0"/>
              <a:t>Short term production organized and pre-financed by CERN </a:t>
            </a:r>
          </a:p>
          <a:p>
            <a:r>
              <a:rPr lang="en-US" sz="2400" dirty="0" smtClean="0"/>
              <a:t>Medium term production  100% by PRISMA and CERN store</a:t>
            </a:r>
          </a:p>
          <a:p>
            <a:r>
              <a:rPr lang="en-US" sz="2400" dirty="0" smtClean="0"/>
              <a:t>Cost/channel  ~2 </a:t>
            </a:r>
            <a:r>
              <a:rPr lang="en-US" sz="2400" dirty="0" err="1" smtClean="0"/>
              <a:t>Eu</a:t>
            </a:r>
            <a:r>
              <a:rPr lang="en-US" sz="2400" dirty="0" smtClean="0"/>
              <a:t> for large systems  82k </a:t>
            </a:r>
            <a:r>
              <a:rPr lang="en-US" sz="2400" dirty="0" err="1" smtClean="0"/>
              <a:t>ch</a:t>
            </a:r>
            <a:r>
              <a:rPr lang="en-US" sz="2400" dirty="0" smtClean="0"/>
              <a:t> and more</a:t>
            </a:r>
          </a:p>
          <a:p>
            <a:r>
              <a:rPr lang="en-US" sz="2400" dirty="0" smtClean="0"/>
              <a:t>SRS manpower 3.5 FTE  soon dropping soon below critical </a:t>
            </a:r>
          </a:p>
          <a:p>
            <a:r>
              <a:rPr lang="en-US" sz="2400" dirty="0" smtClean="0"/>
              <a:t>Job description </a:t>
            </a:r>
            <a:r>
              <a:rPr lang="en-US" sz="2400" dirty="0" smtClean="0"/>
              <a:t>for fellow </a:t>
            </a:r>
            <a:r>
              <a:rPr lang="en-US" sz="2400" dirty="0" smtClean="0"/>
              <a:t> </a:t>
            </a:r>
            <a:r>
              <a:rPr lang="en-US" sz="2400" dirty="0" smtClean="0"/>
              <a:t>to deal </a:t>
            </a:r>
            <a:r>
              <a:rPr lang="en-US" sz="2400" dirty="0" smtClean="0"/>
              <a:t>with</a:t>
            </a:r>
          </a:p>
          <a:p>
            <a:r>
              <a:rPr lang="en-US" sz="2400" dirty="0" smtClean="0"/>
              <a:t>SRS-Firmware, Hardware and Online Software</a:t>
            </a:r>
            <a:endParaRPr lang="en-US" sz="2400" dirty="0" smtClean="0"/>
          </a:p>
          <a:p>
            <a:r>
              <a:rPr lang="en-US" sz="2400" dirty="0" smtClean="0"/>
              <a:t>+ resources</a:t>
            </a:r>
            <a:r>
              <a:rPr lang="en-US" sz="2400" dirty="0" smtClean="0"/>
              <a:t>, FAQ, Actions, CERN-store,3D </a:t>
            </a:r>
            <a:r>
              <a:rPr lang="en-US" sz="2400" dirty="0" err="1" smtClean="0"/>
              <a:t>modelling</a:t>
            </a:r>
            <a:r>
              <a:rPr lang="en-US" sz="2400" dirty="0" smtClean="0"/>
              <a:t>, priorities</a:t>
            </a:r>
          </a:p>
          <a:p>
            <a:r>
              <a:rPr lang="en-US" sz="2400" dirty="0" smtClean="0"/>
              <a:t>Crate grounding issue, recall  proto systems 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A66169-1B0C-431D-B753-316C5636AD58}" type="datetime1">
              <a:rPr lang="en-US" smtClean="0"/>
              <a:pPr>
                <a:defRPr/>
              </a:pPr>
              <a:t>2/20/2012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4457E-486E-4AF7-9A4A-C0F0745B0F6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GB" sz="4000" dirty="0" smtClean="0"/>
              <a:t>Some visible HEP experiments 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66800" y="1828800"/>
            <a:ext cx="696658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SRS test system for GEMs at BNL ( PHENIX 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 SRS test system for Focal detector with Beetle hybrid ( ALICE)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GEM readout system for TPC ?  ( ALICE)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err="1" smtClean="0"/>
              <a:t>MicroMega</a:t>
            </a:r>
            <a:r>
              <a:rPr lang="en-GB" dirty="0" smtClean="0"/>
              <a:t>  readout system for </a:t>
            </a:r>
            <a:r>
              <a:rPr lang="en-GB" dirty="0" err="1" smtClean="0"/>
              <a:t>Muon</a:t>
            </a:r>
            <a:r>
              <a:rPr lang="en-GB" dirty="0" smtClean="0"/>
              <a:t> upgrade  ( ATLAS)</a:t>
            </a:r>
          </a:p>
          <a:p>
            <a:pPr marL="285750" indent="-285750"/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 GEM readout of </a:t>
            </a:r>
            <a:r>
              <a:rPr lang="en-GB" dirty="0" err="1" smtClean="0"/>
              <a:t>Endcaps</a:t>
            </a:r>
            <a:r>
              <a:rPr lang="en-GB" dirty="0" smtClean="0"/>
              <a:t>  via VFAT  hybrid  and SRS   (CMS ) </a:t>
            </a:r>
          </a:p>
          <a:p>
            <a:pPr marL="285750" indent="-285750"/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R&amp;D on </a:t>
            </a:r>
            <a:r>
              <a:rPr lang="en-GB" dirty="0" err="1" smtClean="0"/>
              <a:t>Timepix</a:t>
            </a:r>
            <a:r>
              <a:rPr lang="en-GB" dirty="0" smtClean="0"/>
              <a:t>  </a:t>
            </a:r>
            <a:r>
              <a:rPr lang="en-GB" dirty="0" smtClean="0"/>
              <a:t>SRS readout for TPC at Bonn </a:t>
            </a:r>
            <a:r>
              <a:rPr lang="en-GB" dirty="0" err="1" smtClean="0"/>
              <a:t>Univ</a:t>
            </a:r>
            <a:r>
              <a:rPr lang="en-GB" dirty="0" smtClean="0"/>
              <a:t>  ( </a:t>
            </a:r>
            <a:r>
              <a:rPr lang="en-GB" dirty="0" smtClean="0"/>
              <a:t>ILC </a:t>
            </a:r>
            <a:r>
              <a:rPr lang="en-GB" dirty="0" smtClean="0"/>
              <a:t> </a:t>
            </a:r>
            <a:r>
              <a:rPr lang="en-GB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</p:txBody>
      </p:sp>
      <p:sp>
        <p:nvSpPr>
          <p:cNvPr id="7" name="Right Arrow 6"/>
          <p:cNvSpPr/>
          <p:nvPr/>
        </p:nvSpPr>
        <p:spPr>
          <a:xfrm>
            <a:off x="990600" y="5562600"/>
            <a:ext cx="990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2209800" y="5562600"/>
            <a:ext cx="294183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potential for large systems 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4190450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sz="4000" dirty="0" smtClean="0"/>
              <a:t>SRS order status Feb. 2012</a:t>
            </a:r>
            <a:endParaRPr lang="fr-FR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48131" name="Picture 3" descr="E:\Production files SRS\Eurocrate\Views\FEC and CTF.png"/>
          <p:cNvPicPr>
            <a:picLocks noChangeAspect="1" noChangeArrowheads="1"/>
          </p:cNvPicPr>
          <p:nvPr/>
        </p:nvPicPr>
        <p:blipFill>
          <a:blip r:embed="rId2" cstate="print"/>
          <a:srcRect r="18712"/>
          <a:stretch>
            <a:fillRect/>
          </a:stretch>
        </p:blipFill>
        <p:spPr bwMode="auto">
          <a:xfrm>
            <a:off x="5334000" y="990600"/>
            <a:ext cx="3282874" cy="2069322"/>
          </a:xfrm>
          <a:prstGeom prst="rect">
            <a:avLst/>
          </a:prstGeom>
          <a:noFill/>
        </p:spPr>
      </p:pic>
      <p:pic>
        <p:nvPicPr>
          <p:cNvPr id="48132" name="Picture 4" descr="E:\Production files SRS\Minicrate\Views\3U Minicrate front side , cover plates removed.png"/>
          <p:cNvPicPr>
            <a:picLocks noChangeAspect="1" noChangeArrowheads="1"/>
          </p:cNvPicPr>
          <p:nvPr/>
        </p:nvPicPr>
        <p:blipFill>
          <a:blip r:embed="rId3" cstate="print"/>
          <a:srcRect l="3361" r="13445" b="9759"/>
          <a:stretch>
            <a:fillRect/>
          </a:stretch>
        </p:blipFill>
        <p:spPr bwMode="auto">
          <a:xfrm>
            <a:off x="2698825" y="1524000"/>
            <a:ext cx="2673050" cy="1331850"/>
          </a:xfrm>
          <a:prstGeom prst="rect">
            <a:avLst/>
          </a:prstGeom>
          <a:noFill/>
        </p:spPr>
      </p:pic>
      <p:pic>
        <p:nvPicPr>
          <p:cNvPr id="48133" name="Picture 5" descr="E:\Production files SRS\FEC V1.3\views\FEC V3.png"/>
          <p:cNvPicPr>
            <a:picLocks noChangeAspect="1" noChangeArrowheads="1"/>
          </p:cNvPicPr>
          <p:nvPr/>
        </p:nvPicPr>
        <p:blipFill>
          <a:blip r:embed="rId4" cstate="print"/>
          <a:srcRect l="16214" r="36482"/>
          <a:stretch>
            <a:fillRect/>
          </a:stretch>
        </p:blipFill>
        <p:spPr bwMode="auto">
          <a:xfrm>
            <a:off x="646940" y="3400425"/>
            <a:ext cx="1220586" cy="2390775"/>
          </a:xfrm>
          <a:prstGeom prst="rect">
            <a:avLst/>
          </a:prstGeom>
          <a:noFill/>
        </p:spPr>
      </p:pic>
      <p:pic>
        <p:nvPicPr>
          <p:cNvPr id="48134" name="Picture 6" descr="E:\Production files SRS\APV Hybrid V4\Views\hybrid V4 full.png"/>
          <p:cNvPicPr>
            <a:picLocks noChangeAspect="1" noChangeArrowheads="1"/>
          </p:cNvPicPr>
          <p:nvPr/>
        </p:nvPicPr>
        <p:blipFill>
          <a:blip r:embed="rId5" cstate="print"/>
          <a:srcRect l="10004" r="1429"/>
          <a:stretch>
            <a:fillRect/>
          </a:stretch>
        </p:blipFill>
        <p:spPr bwMode="auto">
          <a:xfrm>
            <a:off x="480635" y="1600200"/>
            <a:ext cx="2231073" cy="1190625"/>
          </a:xfrm>
          <a:prstGeom prst="rect">
            <a:avLst/>
          </a:prstGeom>
          <a:noFill/>
        </p:spPr>
      </p:pic>
      <p:pic>
        <p:nvPicPr>
          <p:cNvPr id="48140" name="Picture 12" descr="E:\Production files SRS\ADC V1.1\Views\ADC card V1.jpg"/>
          <p:cNvPicPr>
            <a:picLocks noChangeAspect="1" noChangeArrowheads="1"/>
          </p:cNvPicPr>
          <p:nvPr/>
        </p:nvPicPr>
        <p:blipFill>
          <a:blip r:embed="rId6" cstate="print"/>
          <a:srcRect l="17537" r="36283"/>
          <a:stretch>
            <a:fillRect/>
          </a:stretch>
        </p:blipFill>
        <p:spPr bwMode="auto">
          <a:xfrm>
            <a:off x="2375554" y="3400425"/>
            <a:ext cx="1250984" cy="2362200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2286000" y="3095625"/>
            <a:ext cx="1736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40   ADC cards</a:t>
            </a:r>
          </a:p>
          <a:p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3581400" y="914400"/>
            <a:ext cx="269817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13 powered Euro-Crates</a:t>
            </a:r>
          </a:p>
          <a:p>
            <a:r>
              <a:rPr lang="en-GB" sz="1400" dirty="0" smtClean="0"/>
              <a:t>3 Versions HP, FP, SR</a:t>
            </a:r>
          </a:p>
          <a:p>
            <a:endParaRPr lang="fr-FR" dirty="0"/>
          </a:p>
        </p:txBody>
      </p:sp>
      <p:sp>
        <p:nvSpPr>
          <p:cNvPr id="23" name="TextBox 22"/>
          <p:cNvSpPr txBox="1"/>
          <p:nvPr/>
        </p:nvSpPr>
        <p:spPr>
          <a:xfrm>
            <a:off x="609600" y="3095625"/>
            <a:ext cx="16209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60"/>
            </a:pPr>
            <a:r>
              <a:rPr lang="en-GB" dirty="0" smtClean="0"/>
              <a:t>FEC cards</a:t>
            </a:r>
          </a:p>
          <a:p>
            <a:pPr marL="342900" indent="-342900"/>
            <a:r>
              <a:rPr lang="en-GB" sz="1600" dirty="0" smtClean="0"/>
              <a:t>2 versions</a:t>
            </a:r>
          </a:p>
          <a:p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609600" y="990600"/>
            <a:ext cx="286565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530 APV hybrids</a:t>
            </a:r>
          </a:p>
          <a:p>
            <a:r>
              <a:rPr lang="en-GB" sz="1400" dirty="0" smtClean="0"/>
              <a:t>Expect Beetle and VFAT versions </a:t>
            </a:r>
          </a:p>
          <a:p>
            <a:endParaRPr lang="fr-FR" dirty="0"/>
          </a:p>
        </p:txBody>
      </p:sp>
      <p:sp>
        <p:nvSpPr>
          <p:cNvPr id="25" name="TextBox 24"/>
          <p:cNvSpPr txBox="1"/>
          <p:nvPr/>
        </p:nvSpPr>
        <p:spPr>
          <a:xfrm>
            <a:off x="2438400" y="2438400"/>
            <a:ext cx="265970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7"/>
            </a:pPr>
            <a:r>
              <a:rPr lang="en-GB" dirty="0" err="1" smtClean="0"/>
              <a:t>Minicrates</a:t>
            </a:r>
            <a:endParaRPr lang="en-GB" dirty="0" smtClean="0"/>
          </a:p>
          <a:p>
            <a:pPr marL="342900" indent="-342900"/>
            <a:r>
              <a:rPr lang="en-GB" sz="1600" dirty="0" smtClean="0"/>
              <a:t>2 versions 2k /4 k channels</a:t>
            </a:r>
            <a:endParaRPr lang="fr-FR" sz="1600" dirty="0"/>
          </a:p>
        </p:txBody>
      </p:sp>
      <p:pic>
        <p:nvPicPr>
          <p:cNvPr id="48135" name="Picture 7" descr="E:\Production files SRS\CTF  Fanout\Views\Splitter card.png"/>
          <p:cNvPicPr>
            <a:picLocks noChangeAspect="1" noChangeArrowheads="1"/>
          </p:cNvPicPr>
          <p:nvPr/>
        </p:nvPicPr>
        <p:blipFill>
          <a:blip r:embed="rId7" cstate="print"/>
          <a:srcRect l="24703" r="24085"/>
          <a:stretch>
            <a:fillRect/>
          </a:stretch>
        </p:blipFill>
        <p:spPr bwMode="auto">
          <a:xfrm>
            <a:off x="3810000" y="3552825"/>
            <a:ext cx="1298283" cy="2199502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4038600" y="3095625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8 CTF cards</a:t>
            </a:r>
            <a:endParaRPr lang="fr-FR" dirty="0"/>
          </a:p>
        </p:txBody>
      </p:sp>
      <p:sp>
        <p:nvSpPr>
          <p:cNvPr id="26" name="TextBox 25"/>
          <p:cNvSpPr txBox="1"/>
          <p:nvPr/>
        </p:nvSpPr>
        <p:spPr>
          <a:xfrm>
            <a:off x="1981200" y="5839968"/>
            <a:ext cx="651973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Outsourcing to industrial production and sales via CERN store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838200" y="57637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8142" name="Picture 14" descr="E:\Production files SRS\SRS system\Views\SRU-Rack.jpg"/>
          <p:cNvPicPr>
            <a:picLocks noChangeAspect="1" noChangeArrowheads="1"/>
          </p:cNvPicPr>
          <p:nvPr/>
        </p:nvPicPr>
        <p:blipFill>
          <a:blip r:embed="rId8" cstate="print"/>
          <a:srcRect l="12406" r="34622"/>
          <a:stretch>
            <a:fillRect/>
          </a:stretch>
        </p:blipFill>
        <p:spPr bwMode="auto">
          <a:xfrm>
            <a:off x="6595726" y="3505200"/>
            <a:ext cx="2243474" cy="2056237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5694225" y="3112118"/>
            <a:ext cx="2993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32  SRU for large Systems</a:t>
            </a:r>
          </a:p>
          <a:p>
            <a:r>
              <a:rPr lang="en-GB" dirty="0" smtClean="0"/>
              <a:t> DRC link based  </a:t>
            </a:r>
            <a:r>
              <a:rPr lang="en-GB" dirty="0" err="1" smtClean="0"/>
              <a:t>Rreadout</a:t>
            </a:r>
            <a:r>
              <a:rPr lang="en-GB" dirty="0" smtClean="0"/>
              <a:t> </a:t>
            </a:r>
            <a:endParaRPr lang="fr-FR" dirty="0"/>
          </a:p>
        </p:txBody>
      </p:sp>
      <p:pic>
        <p:nvPicPr>
          <p:cNvPr id="31" name="Picture 30" descr="C:\Hans\R&amp;D\rd51\WG52\Production files SRS\SRU\views\SRU box.png"/>
          <p:cNvPicPr/>
          <p:nvPr/>
        </p:nvPicPr>
        <p:blipFill>
          <a:blip r:embed="rId9" cstate="print"/>
          <a:srcRect l="4496" r="16785" b="7919"/>
          <a:stretch>
            <a:fillRect/>
          </a:stretch>
        </p:blipFill>
        <p:spPr bwMode="auto">
          <a:xfrm>
            <a:off x="5410200" y="4419600"/>
            <a:ext cx="1905000" cy="750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ight Arrow 27"/>
          <p:cNvSpPr/>
          <p:nvPr/>
        </p:nvSpPr>
        <p:spPr>
          <a:xfrm rot="2242376">
            <a:off x="7048154" y="5083599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GB" dirty="0" smtClean="0"/>
              <a:t>SRS production schedule 2012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3000" y="1066800"/>
            <a:ext cx="6429965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A.)  Short term Q1 ( ongoing  production / closed orders)</a:t>
            </a:r>
            <a:endParaRPr lang="en-GB" dirty="0"/>
          </a:p>
          <a:p>
            <a:r>
              <a:rPr lang="en-GB" dirty="0" smtClean="0"/>
              <a:t>	</a:t>
            </a:r>
            <a:r>
              <a:rPr lang="en-GB" sz="1400" dirty="0" smtClean="0"/>
              <a:t>6   </a:t>
            </a:r>
            <a:r>
              <a:rPr lang="en-GB" sz="1400" dirty="0" err="1" smtClean="0"/>
              <a:t>Minicrates</a:t>
            </a:r>
            <a:r>
              <a:rPr lang="en-GB" sz="1400" dirty="0" smtClean="0"/>
              <a:t> A	max. 2k channels 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10 </a:t>
            </a:r>
            <a:r>
              <a:rPr lang="en-GB" sz="1400" dirty="0" err="1" smtClean="0"/>
              <a:t>Eurocrates</a:t>
            </a:r>
            <a:r>
              <a:rPr lang="en-GB" sz="1400" dirty="0" smtClean="0"/>
              <a:t> HP	max. 8k channels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24 ADC cards + 24 FEC cards V3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3   ATX adapters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500 APV hybrids V4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34 SRU  ( </a:t>
            </a:r>
            <a:r>
              <a:rPr lang="en-GB" sz="1400" dirty="0" err="1" smtClean="0"/>
              <a:t>inhouse</a:t>
            </a:r>
            <a:r>
              <a:rPr lang="en-GB" sz="1400" dirty="0" smtClean="0"/>
              <a:t> production so far)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8   CTF   ( </a:t>
            </a:r>
            <a:r>
              <a:rPr lang="en-GB" sz="1400" dirty="0" err="1" smtClean="0"/>
              <a:t>inhouse</a:t>
            </a:r>
            <a:r>
              <a:rPr lang="en-GB" sz="1400" dirty="0" smtClean="0"/>
              <a:t> production so far)</a:t>
            </a:r>
            <a:r>
              <a:rPr lang="en-GB" dirty="0" smtClean="0"/>
              <a:t> </a:t>
            </a:r>
          </a:p>
          <a:p>
            <a:endParaRPr lang="en-GB" dirty="0" smtClean="0"/>
          </a:p>
          <a:p>
            <a:r>
              <a:rPr lang="en-GB" dirty="0" smtClean="0"/>
              <a:t>B.) Medium term (Q3 )  overhang A + new orders </a:t>
            </a:r>
          </a:p>
          <a:p>
            <a:r>
              <a:rPr lang="en-GB" dirty="0" smtClean="0"/>
              <a:t>	</a:t>
            </a:r>
            <a:r>
              <a:rPr lang="en-GB" sz="1400" dirty="0" smtClean="0"/>
              <a:t>min. 2 </a:t>
            </a:r>
            <a:r>
              <a:rPr lang="en-GB" sz="1400" dirty="0" err="1" smtClean="0"/>
              <a:t>Minicrates</a:t>
            </a:r>
            <a:endParaRPr lang="en-GB" sz="1400" dirty="0" smtClean="0"/>
          </a:p>
          <a:p>
            <a:r>
              <a:rPr lang="en-GB" sz="1400" dirty="0"/>
              <a:t>	</a:t>
            </a:r>
            <a:r>
              <a:rPr lang="en-GB" sz="1400" dirty="0" smtClean="0"/>
              <a:t>min. 3 </a:t>
            </a:r>
            <a:r>
              <a:rPr lang="en-GB" sz="1400" dirty="0" err="1" smtClean="0"/>
              <a:t>Eurocrates</a:t>
            </a:r>
            <a:r>
              <a:rPr lang="en-GB" sz="1400" dirty="0" smtClean="0"/>
              <a:t> FP  max. 16 k channels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min.  16 ADC cards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min. 37 FEC cards V6 (new)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min. 10 CTF</a:t>
            </a:r>
          </a:p>
          <a:p>
            <a:r>
              <a:rPr lang="en-GB" sz="1400" dirty="0" smtClean="0"/>
              <a:t>	O(500 +)  APV hybrids</a:t>
            </a:r>
            <a:r>
              <a:rPr lang="en-GB" dirty="0" smtClean="0"/>
              <a:t> </a:t>
            </a:r>
          </a:p>
          <a:p>
            <a:r>
              <a:rPr lang="en-GB" dirty="0"/>
              <a:t>	</a:t>
            </a:r>
            <a:r>
              <a:rPr lang="en-GB" sz="1400" dirty="0" smtClean="0"/>
              <a:t>O(500 +)  Beetle  hybrids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O(500 +)  VFAT hybrids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O(10) SRU</a:t>
            </a:r>
            <a:r>
              <a:rPr lang="en-GB" sz="1400" dirty="0"/>
              <a:t>	</a:t>
            </a:r>
            <a:endParaRPr lang="en-GB" sz="1400" dirty="0" smtClean="0"/>
          </a:p>
          <a:p>
            <a:endParaRPr lang="en-GB" dirty="0" smtClean="0"/>
          </a:p>
          <a:p>
            <a:r>
              <a:rPr lang="en-GB" dirty="0" smtClean="0"/>
              <a:t>c.) Long term (Q4)  extrapolation with first large system users</a:t>
            </a:r>
          </a:p>
          <a:p>
            <a:r>
              <a:rPr lang="en-GB" dirty="0" smtClean="0"/>
              <a:t>	</a:t>
            </a:r>
            <a:r>
              <a:rPr lang="en-GB" sz="1400" dirty="0" smtClean="0"/>
              <a:t>expect multiples of  Q3 </a:t>
            </a:r>
            <a:endParaRPr lang="en-GB" sz="1400" dirty="0"/>
          </a:p>
        </p:txBody>
      </p:sp>
    </p:spTree>
    <p:extLst>
      <p:ext uri="{BB962C8B-B14F-4D97-AF65-F5344CB8AC3E}">
        <p14:creationId xmlns="" xmlns:p14="http://schemas.microsoft.com/office/powerpoint/2010/main" val="1045225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price/channel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96881" y="1277033"/>
            <a:ext cx="7481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SRS  cost is comparatively very low cost</a:t>
            </a:r>
          </a:p>
          <a:p>
            <a:r>
              <a:rPr lang="en-GB" dirty="0" smtClean="0"/>
              <a:t>channel prices of up to 100 </a:t>
            </a:r>
            <a:r>
              <a:rPr lang="en-GB" dirty="0" err="1" smtClean="0"/>
              <a:t>Eu</a:t>
            </a:r>
            <a:r>
              <a:rPr lang="en-GB" dirty="0" smtClean="0"/>
              <a:t>  can be found in many existing detectors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66798" y="2057400"/>
            <a:ext cx="7523213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SRS channel price for large systems ( </a:t>
            </a:r>
            <a:r>
              <a:rPr lang="en-GB" dirty="0" err="1" smtClean="0"/>
              <a:t>Eu</a:t>
            </a:r>
            <a:r>
              <a:rPr lang="en-GB" dirty="0" smtClean="0"/>
              <a:t>)</a:t>
            </a:r>
          </a:p>
          <a:p>
            <a:r>
              <a:rPr lang="en-GB" dirty="0" smtClean="0"/>
              <a:t>Example: 82k  channel SRS  system ( 1 Rack, 5 crates, 1 SRU )</a:t>
            </a:r>
          </a:p>
          <a:p>
            <a:endParaRPr lang="en-GB" dirty="0" smtClean="0"/>
          </a:p>
          <a:p>
            <a:r>
              <a:rPr lang="en-GB" sz="1600" dirty="0" smtClean="0"/>
              <a:t>640 hybrids		~ 65 k		</a:t>
            </a:r>
            <a:r>
              <a:rPr lang="en-GB" sz="1600" b="1" dirty="0" smtClean="0"/>
              <a:t>hybrids  		    34%</a:t>
            </a:r>
          </a:p>
          <a:p>
            <a:r>
              <a:rPr lang="en-GB" sz="1600" dirty="0" smtClean="0"/>
              <a:t>5 Crates full power		~   6 k		</a:t>
            </a:r>
            <a:r>
              <a:rPr lang="en-GB" sz="1600" b="1" dirty="0" smtClean="0"/>
              <a:t>electronics + cables  66%</a:t>
            </a:r>
          </a:p>
          <a:p>
            <a:pPr marL="342900" indent="-342900">
              <a:buAutoNum type="arabicPlain"/>
            </a:pPr>
            <a:r>
              <a:rPr lang="en-GB" sz="1600" dirty="0" smtClean="0"/>
              <a:t>SRU in </a:t>
            </a:r>
            <a:r>
              <a:rPr lang="en-GB" sz="1600" dirty="0" err="1" smtClean="0"/>
              <a:t>Alu</a:t>
            </a:r>
            <a:r>
              <a:rPr lang="en-GB" sz="1600" dirty="0" smtClean="0"/>
              <a:t> box		~   3 k</a:t>
            </a:r>
          </a:p>
          <a:p>
            <a:pPr marL="342900" indent="-342900">
              <a:buAutoNum type="arabicPlain" startAt="40"/>
            </a:pPr>
            <a:r>
              <a:rPr lang="en-GB" sz="1600" dirty="0" smtClean="0"/>
              <a:t>FEC + ADC	cards	~ 83 k</a:t>
            </a:r>
          </a:p>
          <a:p>
            <a:r>
              <a:rPr lang="en-GB" sz="1600" dirty="0" smtClean="0"/>
              <a:t>320 cables (</a:t>
            </a:r>
            <a:r>
              <a:rPr lang="en-GB" sz="1600" dirty="0" err="1" smtClean="0"/>
              <a:t>HDMI+Flat</a:t>
            </a:r>
            <a:r>
              <a:rPr lang="en-GB" sz="1600" dirty="0" smtClean="0"/>
              <a:t>)	~   6 k	    	</a:t>
            </a:r>
            <a:r>
              <a:rPr lang="en-GB" sz="1600" dirty="0" smtClean="0">
                <a:solidFill>
                  <a:srgbClr val="FF0000"/>
                </a:solidFill>
              </a:rPr>
              <a:t>Total  163 k  </a:t>
            </a:r>
          </a:p>
          <a:p>
            <a:r>
              <a:rPr lang="en-GB" sz="1600" dirty="0">
                <a:solidFill>
                  <a:srgbClr val="FF0000"/>
                </a:solidFill>
              </a:rPr>
              <a:t>	</a:t>
            </a:r>
            <a:r>
              <a:rPr lang="en-GB" sz="1600" dirty="0" smtClean="0">
                <a:solidFill>
                  <a:srgbClr val="FF0000"/>
                </a:solidFill>
              </a:rPr>
              <a:t>				Channel cost (82 k) ~ 1.98 </a:t>
            </a:r>
            <a:r>
              <a:rPr lang="en-GB" sz="1600" dirty="0" err="1" smtClean="0">
                <a:solidFill>
                  <a:srgbClr val="FF0000"/>
                </a:solidFill>
              </a:rPr>
              <a:t>Eu</a:t>
            </a:r>
            <a:endParaRPr lang="en-GB" sz="1600" dirty="0">
              <a:solidFill>
                <a:srgbClr val="FF0000"/>
              </a:solidFill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953451040"/>
              </p:ext>
            </p:extLst>
          </p:nvPr>
        </p:nvGraphicFramePr>
        <p:xfrm>
          <a:off x="304800" y="4458056"/>
          <a:ext cx="4303394" cy="1866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62305626"/>
              </p:ext>
            </p:extLst>
          </p:nvPr>
        </p:nvGraphicFramePr>
        <p:xfrm>
          <a:off x="4637648" y="4572000"/>
          <a:ext cx="3896752" cy="167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783326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manpower status</a:t>
            </a:r>
            <a:br>
              <a:rPr lang="en-GB" dirty="0" smtClean="0"/>
            </a:br>
            <a:r>
              <a:rPr lang="en-GB" sz="2800" dirty="0" smtClean="0"/>
              <a:t>FTE = full time equivalent</a:t>
            </a:r>
            <a:endParaRPr lang="fr-FR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" y="1981200"/>
            <a:ext cx="8610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a.) RD51  CERN		</a:t>
            </a:r>
          </a:p>
          <a:p>
            <a:r>
              <a:rPr lang="en-GB" dirty="0" smtClean="0"/>
              <a:t>		1    until summer 2012 - &gt; </a:t>
            </a:r>
            <a:r>
              <a:rPr lang="en-GB" dirty="0" smtClean="0">
                <a:solidFill>
                  <a:srgbClr val="FF0000"/>
                </a:solidFill>
              </a:rPr>
              <a:t>continuation needed into 2013</a:t>
            </a:r>
          </a:p>
          <a:p>
            <a:endParaRPr lang="en-GB" dirty="0" smtClean="0"/>
          </a:p>
          <a:p>
            <a:r>
              <a:rPr lang="en-GB" dirty="0" smtClean="0"/>
              <a:t>b.)  CERN  experiments</a:t>
            </a:r>
          </a:p>
          <a:p>
            <a:endParaRPr lang="en-GB" dirty="0" smtClean="0"/>
          </a:p>
          <a:p>
            <a:r>
              <a:rPr lang="en-GB" dirty="0" smtClean="0"/>
              <a:t>		1.5    ALICE +  ATLAS  </a:t>
            </a:r>
            <a:r>
              <a:rPr lang="en-GB" dirty="0" smtClean="0">
                <a:solidFill>
                  <a:srgbClr val="FF0000"/>
                </a:solidFill>
              </a:rPr>
              <a:t>-&gt;  continuity + more from CMS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  </a:t>
            </a:r>
          </a:p>
          <a:p>
            <a:r>
              <a:rPr lang="en-GB" dirty="0" smtClean="0"/>
              <a:t>c.)  RD51 teams</a:t>
            </a:r>
          </a:p>
          <a:p>
            <a:endParaRPr lang="en-GB" dirty="0" smtClean="0"/>
          </a:p>
          <a:p>
            <a:r>
              <a:rPr lang="en-GB" dirty="0" smtClean="0"/>
              <a:t>		1    NEXT+ FIT + INFN  in 2011  -&gt; </a:t>
            </a:r>
            <a:r>
              <a:rPr lang="en-GB" dirty="0" smtClean="0">
                <a:solidFill>
                  <a:srgbClr val="FF0000"/>
                </a:solidFill>
              </a:rPr>
              <a:t>BNL  &amp; </a:t>
            </a:r>
            <a:r>
              <a:rPr lang="en-GB" dirty="0" err="1" smtClean="0">
                <a:solidFill>
                  <a:srgbClr val="FF0000"/>
                </a:solidFill>
              </a:rPr>
              <a:t>UVa</a:t>
            </a:r>
            <a:r>
              <a:rPr lang="en-GB" dirty="0" smtClean="0">
                <a:solidFill>
                  <a:srgbClr val="FF0000"/>
                </a:solidFill>
              </a:rPr>
              <a:t>   starting 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/>
          </a:p>
        </p:txBody>
      </p:sp>
      <p:sp>
        <p:nvSpPr>
          <p:cNvPr id="8" name="Right Arrow 7"/>
          <p:cNvSpPr/>
          <p:nvPr/>
        </p:nvSpPr>
        <p:spPr>
          <a:xfrm>
            <a:off x="762000" y="51541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905000" y="5230368"/>
            <a:ext cx="52629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New manpower SRS vital for smooth continuation</a:t>
            </a:r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Job description 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66800" y="1447800"/>
            <a:ext cx="7523213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min, 1 year as  from Summer 2012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maintain regular contact with SRS users  and SRS </a:t>
            </a:r>
            <a:r>
              <a:rPr lang="en-GB" dirty="0" smtClean="0"/>
              <a:t>producers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update the SRS FAQ  and maintain SRS user manual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maintain SRS  resource base 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Consult RD51 management in SRS priorities and actions to be taken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maintain and update SRS team requests database (Excel)</a:t>
            </a:r>
          </a:p>
          <a:p>
            <a:r>
              <a:rPr lang="en-GB" dirty="0" smtClean="0"/>
              <a:t>  and consult CERN store in procurement volumes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assist  in selection and  procurement  of  SRS parts</a:t>
            </a:r>
          </a:p>
          <a:p>
            <a:r>
              <a:rPr lang="en-GB" dirty="0" smtClean="0"/>
              <a:t>   - standard electronic parts, - special chips, - standard </a:t>
            </a:r>
          </a:p>
          <a:p>
            <a:r>
              <a:rPr lang="en-GB" dirty="0" smtClean="0"/>
              <a:t>   mechanical parts &amp; kits  - special mechanical parts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assist SRS users and teams with hardware problems,  </a:t>
            </a:r>
          </a:p>
          <a:p>
            <a:r>
              <a:rPr lang="en-GB" dirty="0" smtClean="0"/>
              <a:t>  consult with repair, replacement and </a:t>
            </a:r>
            <a:r>
              <a:rPr lang="en-GB" dirty="0" smtClean="0"/>
              <a:t>upgrade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/>
              <a:t>organize or participate in electronic design of new SRS  devices 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/>
              <a:t>(acquire) </a:t>
            </a:r>
            <a:r>
              <a:rPr lang="en-GB" dirty="0" smtClean="0"/>
              <a:t>expertise in </a:t>
            </a:r>
            <a:r>
              <a:rPr lang="en-GB" dirty="0" err="1" smtClean="0"/>
              <a:t>Labview</a:t>
            </a:r>
            <a:r>
              <a:rPr lang="en-GB" dirty="0" smtClean="0"/>
              <a:t>   testing of SRS electronics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/>
              <a:t>(acquire) </a:t>
            </a:r>
            <a:r>
              <a:rPr lang="en-GB" dirty="0" smtClean="0"/>
              <a:t>expertise in </a:t>
            </a:r>
            <a:r>
              <a:rPr lang="en-GB" dirty="0" err="1" smtClean="0"/>
              <a:t>Sketchup</a:t>
            </a:r>
            <a:r>
              <a:rPr lang="en-GB" dirty="0" smtClean="0"/>
              <a:t>-Pro  3D </a:t>
            </a:r>
            <a:r>
              <a:rPr lang="en-GB" dirty="0" smtClean="0"/>
              <a:t>modelling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participate and/or </a:t>
            </a:r>
            <a:r>
              <a:rPr lang="en-GB" dirty="0" err="1" smtClean="0"/>
              <a:t>rganize</a:t>
            </a:r>
            <a:r>
              <a:rPr lang="en-GB" dirty="0" smtClean="0"/>
              <a:t> in SRS Firmware development /upgrade   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follow up on technical questions and problems from the production site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Resources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C4D3EC-DDEB-4DDC-ADA3-33CBA90CFD3F}" type="datetime1">
              <a:rPr lang="en-US" smtClean="0"/>
              <a:pPr>
                <a:defRPr/>
              </a:pPr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Hans.Muller@cern.ch    CERN PH-AID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" y="1143000"/>
            <a:ext cx="83058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</a:rPr>
              <a:t>	</a:t>
            </a:r>
            <a:endParaRPr lang="en-GB" sz="2000" dirty="0" smtClean="0"/>
          </a:p>
          <a:p>
            <a:r>
              <a:rPr lang="en-GB" sz="2000" dirty="0" smtClean="0"/>
              <a:t>a.) Firmware</a:t>
            </a:r>
          </a:p>
          <a:p>
            <a:r>
              <a:rPr lang="en-GB" sz="2000" dirty="0" smtClean="0"/>
              <a:t>	</a:t>
            </a:r>
            <a:r>
              <a:rPr lang="en-GB" sz="1400" dirty="0" smtClean="0"/>
              <a:t>binaries for  FEC  update (free download),  sources ( for developers )  </a:t>
            </a:r>
          </a:p>
          <a:p>
            <a:r>
              <a:rPr lang="en-GB" sz="1400" dirty="0" smtClean="0"/>
              <a:t> 	contact: S.Martoiu@cern.ch             </a:t>
            </a:r>
          </a:p>
          <a:p>
            <a:r>
              <a:rPr lang="en-GB" sz="2000" dirty="0" smtClean="0"/>
              <a:t>b.) Software</a:t>
            </a:r>
          </a:p>
          <a:p>
            <a:r>
              <a:rPr lang="en-GB" sz="1400" dirty="0" smtClean="0"/>
              <a:t>              	DATE &amp; AMORE	Online and Data quality  default for RD51 (Linux and Windows)</a:t>
            </a:r>
          </a:p>
          <a:p>
            <a:r>
              <a:rPr lang="en-GB" sz="1400" dirty="0" smtClean="0"/>
              <a:t>              	MMDAQ		Online   ATLAS  MAMMA  , Linux ( and  MAC)</a:t>
            </a:r>
          </a:p>
          <a:p>
            <a:r>
              <a:rPr lang="en-GB" sz="1400" dirty="0" smtClean="0"/>
              <a:t>             	RCDAQ		 New Online BNL   Linux</a:t>
            </a:r>
          </a:p>
          <a:p>
            <a:r>
              <a:rPr lang="en-GB" sz="1400" dirty="0" smtClean="0"/>
              <a:t>	SDC 		Scalable Detector Controls  </a:t>
            </a:r>
          </a:p>
          <a:p>
            <a:r>
              <a:rPr lang="en-GB" sz="1400" dirty="0" smtClean="0"/>
              <a:t>              	SRS -</a:t>
            </a:r>
            <a:r>
              <a:rPr lang="en-GB" sz="1400" dirty="0" err="1" smtClean="0"/>
              <a:t>Labview</a:t>
            </a:r>
            <a:r>
              <a:rPr lang="en-GB" sz="1400" dirty="0" smtClean="0"/>
              <a:t>     	Online small systems ( Windows, Mac, Linux)</a:t>
            </a:r>
          </a:p>
          <a:p>
            <a:r>
              <a:rPr lang="en-GB" sz="1400" dirty="0" smtClean="0"/>
              <a:t>	SRCTS 		 New Configuration and Conformance  suite, </a:t>
            </a:r>
            <a:r>
              <a:rPr lang="en-GB" sz="1400" dirty="0" err="1" smtClean="0"/>
              <a:t>Labview</a:t>
            </a:r>
            <a:endParaRPr lang="en-GB" sz="1400" dirty="0" smtClean="0"/>
          </a:p>
          <a:p>
            <a:r>
              <a:rPr lang="en-GB" sz="2000" dirty="0" smtClean="0"/>
              <a:t>c.) Documentation</a:t>
            </a:r>
          </a:p>
          <a:p>
            <a:r>
              <a:rPr lang="en-GB" sz="2000" dirty="0" smtClean="0"/>
              <a:t>	</a:t>
            </a:r>
            <a:r>
              <a:rPr lang="en-GB" sz="1400" dirty="0" smtClean="0"/>
              <a:t>SRS User manual  ( in preparation )</a:t>
            </a:r>
          </a:p>
          <a:p>
            <a:r>
              <a:rPr lang="en-GB" sz="1400" dirty="0" smtClean="0">
                <a:solidFill>
                  <a:prstClr val="black"/>
                </a:solidFill>
              </a:rPr>
              <a:t>	SRS hardware </a:t>
            </a:r>
            <a:r>
              <a:rPr lang="en-GB" sz="1400" dirty="0">
                <a:solidFill>
                  <a:prstClr val="black"/>
                </a:solidFill>
              </a:rPr>
              <a:t>definitions </a:t>
            </a:r>
            <a:r>
              <a:rPr lang="en-GB" sz="1400" dirty="0">
                <a:solidFill>
                  <a:prstClr val="black"/>
                </a:solidFill>
                <a:hlinkClick r:id="rId2"/>
              </a:rPr>
              <a:t>http://</a:t>
            </a:r>
            <a:r>
              <a:rPr lang="en-GB" sz="1400" dirty="0" smtClean="0">
                <a:solidFill>
                  <a:prstClr val="black"/>
                </a:solidFill>
                <a:hlinkClick r:id="rId2"/>
              </a:rPr>
              <a:t>dl.dropbox.com/u/31352454/SRS_Hardware_Specs.zip</a:t>
            </a:r>
            <a:endParaRPr lang="en-GB" sz="1400" dirty="0" smtClean="0"/>
          </a:p>
          <a:p>
            <a:r>
              <a:rPr lang="en-GB" sz="2000" dirty="0" smtClean="0"/>
              <a:t>	</a:t>
            </a:r>
            <a:r>
              <a:rPr lang="en-GB" sz="1400" dirty="0" smtClean="0"/>
              <a:t>SRS –FAQ </a:t>
            </a:r>
            <a:r>
              <a:rPr lang="en-GB" sz="1400" dirty="0" smtClean="0">
                <a:hlinkClick r:id="rId3"/>
              </a:rPr>
              <a:t>http</a:t>
            </a:r>
            <a:r>
              <a:rPr lang="en-GB" sz="1400" dirty="0">
                <a:hlinkClick r:id="rId3"/>
              </a:rPr>
              <a:t>://</a:t>
            </a:r>
            <a:r>
              <a:rPr lang="en-GB" sz="1400" dirty="0" smtClean="0">
                <a:hlinkClick r:id="rId3"/>
              </a:rPr>
              <a:t>dl.dropbox.com/u/31352454/SRS%20-FAQ%20%20%20Feb%202012.pdf</a:t>
            </a:r>
            <a:endParaRPr lang="en-GB" sz="1400" dirty="0" smtClean="0"/>
          </a:p>
          <a:p>
            <a:r>
              <a:rPr lang="en-GB" sz="1400" dirty="0" smtClean="0"/>
              <a:t>                   SDC  		</a:t>
            </a:r>
            <a:r>
              <a:rPr lang="en-GB" sz="1400" u="sng" dirty="0" smtClean="0">
                <a:hlinkClick r:id="rId4"/>
              </a:rPr>
              <a:t> http://dl.dropbox.com/u/31352454/SDC_George.pdf</a:t>
            </a:r>
            <a:endParaRPr lang="en-GB" sz="1400" dirty="0" smtClean="0"/>
          </a:p>
          <a:p>
            <a:r>
              <a:rPr lang="en-GB" sz="1400" dirty="0" smtClean="0"/>
              <a:t>	SRS SC  Registers 	</a:t>
            </a:r>
            <a:r>
              <a:rPr lang="en-GB" sz="1400" u="sng" dirty="0" smtClean="0">
                <a:hlinkClick r:id="rId5"/>
              </a:rPr>
              <a:t> http://dl.dropbox.com/u/31352454/SRS_SC_Registers_v02.pdf</a:t>
            </a:r>
            <a:endParaRPr lang="en-GB" sz="1400" dirty="0" smtClean="0"/>
          </a:p>
          <a:p>
            <a:r>
              <a:rPr lang="en-GB" sz="2000" dirty="0" smtClean="0"/>
              <a:t>d.) Publications </a:t>
            </a:r>
          </a:p>
          <a:p>
            <a:r>
              <a:rPr lang="en-GB" sz="1400" dirty="0" smtClean="0">
                <a:solidFill>
                  <a:prstClr val="black"/>
                </a:solidFill>
              </a:rPr>
              <a:t>	 NSS 2011 , IEEE  paper </a:t>
            </a:r>
            <a:r>
              <a:rPr lang="en-GB" sz="1400" dirty="0" err="1" smtClean="0">
                <a:solidFill>
                  <a:prstClr val="black"/>
                </a:solidFill>
              </a:rPr>
              <a:t>S.Martoiu</a:t>
            </a:r>
            <a:r>
              <a:rPr lang="en-GB" sz="1400" dirty="0" smtClean="0">
                <a:solidFill>
                  <a:prstClr val="black"/>
                </a:solidFill>
              </a:rPr>
              <a:t> et al.</a:t>
            </a:r>
          </a:p>
          <a:p>
            <a:r>
              <a:rPr lang="en-GB" sz="1400" dirty="0" smtClean="0"/>
              <a:t>	 RD51-NOTE-2010-004. – 2010 , Submitted to IEEE </a:t>
            </a:r>
            <a:r>
              <a:rPr lang="en-GB" sz="1400" dirty="0" smtClean="0">
                <a:solidFill>
                  <a:prstClr val="black"/>
                </a:solidFill>
              </a:rPr>
              <a:t> , </a:t>
            </a:r>
            <a:r>
              <a:rPr lang="en-GB" sz="1400" dirty="0" err="1" smtClean="0">
                <a:solidFill>
                  <a:prstClr val="black"/>
                </a:solidFill>
              </a:rPr>
              <a:t>K.Gnanvo</a:t>
            </a:r>
            <a:r>
              <a:rPr lang="en-GB" sz="1400" dirty="0" smtClean="0">
                <a:solidFill>
                  <a:prstClr val="black"/>
                </a:solidFill>
              </a:rPr>
              <a:t> et al.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26036</TotalTime>
  <Words>1532</Words>
  <Application>Microsoft Office PowerPoint</Application>
  <PresentationFormat>On-screen Show (4:3)</PresentationFormat>
  <Paragraphs>330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 Commissioning of  SRS for &gt; 20 teams   RD51 Collaboration Meeting, CERN Feb 20, 2012</vt:lpstr>
      <vt:lpstr>Teams interested in SRS</vt:lpstr>
      <vt:lpstr>Some visible HEP experiments </vt:lpstr>
      <vt:lpstr>SRS order status Feb. 2012</vt:lpstr>
      <vt:lpstr>SRS production schedule 2012</vt:lpstr>
      <vt:lpstr>SRS price/channel</vt:lpstr>
      <vt:lpstr>SRS manpower status FTE = full time equivalent</vt:lpstr>
      <vt:lpstr>Job description </vt:lpstr>
      <vt:lpstr>SRS Resources</vt:lpstr>
      <vt:lpstr>SRS-FAQ</vt:lpstr>
      <vt:lpstr>Part lists</vt:lpstr>
      <vt:lpstr>Actions and Problems</vt:lpstr>
      <vt:lpstr>SRS via CERN store</vt:lpstr>
      <vt:lpstr>3D modelling</vt:lpstr>
      <vt:lpstr>Crate design</vt:lpstr>
      <vt:lpstr>Priority of SRS developer projects</vt:lpstr>
      <vt:lpstr>SRS Firmware</vt:lpstr>
      <vt:lpstr>User support</vt:lpstr>
      <vt:lpstr>SRS-crate grounding issue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 architecture for FEE chips</dc:title>
  <dc:creator>hmuller</dc:creator>
  <cp:lastModifiedBy>hmuller</cp:lastModifiedBy>
  <cp:revision>1968</cp:revision>
  <dcterms:created xsi:type="dcterms:W3CDTF">2008-10-31T11:26:08Z</dcterms:created>
  <dcterms:modified xsi:type="dcterms:W3CDTF">2012-02-20T10:53:37Z</dcterms:modified>
</cp:coreProperties>
</file>