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86" r:id="rId3"/>
    <p:sldId id="262" r:id="rId4"/>
    <p:sldId id="285" r:id="rId5"/>
    <p:sldId id="287" r:id="rId6"/>
    <p:sldId id="288" r:id="rId7"/>
    <p:sldId id="274" r:id="rId8"/>
    <p:sldId id="275" r:id="rId9"/>
    <p:sldId id="279" r:id="rId10"/>
    <p:sldId id="293" r:id="rId11"/>
    <p:sldId id="272" r:id="rId12"/>
    <p:sldId id="273" r:id="rId13"/>
    <p:sldId id="292" r:id="rId14"/>
    <p:sldId id="291" r:id="rId15"/>
    <p:sldId id="267" r:id="rId1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3333FF"/>
    <a:srgbClr val="000000"/>
    <a:srgbClr val="CCFF99"/>
    <a:srgbClr val="FFFFCC"/>
    <a:srgbClr val="663300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4" d="100"/>
          <a:sy n="74" d="100"/>
        </p:scale>
        <p:origin x="-828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44833-0CC4-47E0-BC98-AD8744B3B726}" type="datetimeFigureOut">
              <a:rPr lang="fr-FR" smtClean="0"/>
              <a:pPr/>
              <a:t>20/02/2012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5B23-7001-475A-BEB2-B10A73A22D5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44833-0CC4-47E0-BC98-AD8744B3B726}" type="datetimeFigureOut">
              <a:rPr lang="fr-FR" smtClean="0"/>
              <a:pPr/>
              <a:t>20/02/2012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5B23-7001-475A-BEB2-B10A73A22D5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44833-0CC4-47E0-BC98-AD8744B3B726}" type="datetimeFigureOut">
              <a:rPr lang="fr-FR" smtClean="0"/>
              <a:pPr/>
              <a:t>20/02/2012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5B23-7001-475A-BEB2-B10A73A22D5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44833-0CC4-47E0-BC98-AD8744B3B726}" type="datetimeFigureOut">
              <a:rPr lang="fr-FR" smtClean="0"/>
              <a:pPr/>
              <a:t>20/02/2012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5B23-7001-475A-BEB2-B10A73A22D5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44833-0CC4-47E0-BC98-AD8744B3B726}" type="datetimeFigureOut">
              <a:rPr lang="fr-FR" smtClean="0"/>
              <a:pPr/>
              <a:t>20/02/2012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5B23-7001-475A-BEB2-B10A73A22D5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44833-0CC4-47E0-BC98-AD8744B3B726}" type="datetimeFigureOut">
              <a:rPr lang="fr-FR" smtClean="0"/>
              <a:pPr/>
              <a:t>20/02/2012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5B23-7001-475A-BEB2-B10A73A22D5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44833-0CC4-47E0-BC98-AD8744B3B726}" type="datetimeFigureOut">
              <a:rPr lang="fr-FR" smtClean="0"/>
              <a:pPr/>
              <a:t>20/02/2012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5B23-7001-475A-BEB2-B10A73A22D5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44833-0CC4-47E0-BC98-AD8744B3B726}" type="datetimeFigureOut">
              <a:rPr lang="fr-FR" smtClean="0"/>
              <a:pPr/>
              <a:t>20/02/2012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5B23-7001-475A-BEB2-B10A73A22D5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44833-0CC4-47E0-BC98-AD8744B3B726}" type="datetimeFigureOut">
              <a:rPr lang="fr-FR" smtClean="0"/>
              <a:pPr/>
              <a:t>20/02/2012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5B23-7001-475A-BEB2-B10A73A22D5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44833-0CC4-47E0-BC98-AD8744B3B726}" type="datetimeFigureOut">
              <a:rPr lang="fr-FR" smtClean="0"/>
              <a:pPr/>
              <a:t>20/02/2012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5B23-7001-475A-BEB2-B10A73A22D5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44833-0CC4-47E0-BC98-AD8744B3B726}" type="datetimeFigureOut">
              <a:rPr lang="fr-FR" smtClean="0"/>
              <a:pPr/>
              <a:t>20/02/2012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65B23-7001-475A-BEB2-B10A73A22D5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C44833-0CC4-47E0-BC98-AD8744B3B726}" type="datetimeFigureOut">
              <a:rPr lang="fr-FR" smtClean="0"/>
              <a:pPr/>
              <a:t>20/02/2012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65B23-7001-475A-BEB2-B10A73A22D51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aida.web.cern.ch/aida/activities/access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conferenceTimeTable.py?confId=176664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conferenceTimeTable.py?confId=176664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test-RD51/CB%20meeting%20minutes/Forms/AllItems.aspx" TargetMode="External"/><Relationship Id="rId2" Type="http://schemas.openxmlformats.org/officeDocument/2006/relationships/hyperlink" Target="http://rd51-public.web.cern.ch/RD51-Public/Meetings/CollaborationMeetings.html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espace.cern.ch/test-RD51/RD51%20internal%20notes/Forms/AllItems.aspx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" y="-26988"/>
            <a:ext cx="9105900" cy="860426"/>
          </a:xfrm>
          <a:prstGeom prst="rect">
            <a:avLst/>
          </a:prstGeom>
          <a:noFill/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2665874" y="765175"/>
            <a:ext cx="350269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RD 51 Collaboration News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1261457" y="1124744"/>
            <a:ext cx="6297237" cy="430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200" b="1" dirty="0" err="1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Leszek</a:t>
            </a:r>
            <a:r>
              <a:rPr lang="en-US" sz="2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200" b="1" dirty="0" err="1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Ropelewski</a:t>
            </a:r>
            <a:r>
              <a:rPr lang="en-US" sz="2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(CERN), Maxim </a:t>
            </a:r>
            <a:r>
              <a:rPr lang="en-US" sz="2200" b="1" dirty="0" err="1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Titov</a:t>
            </a:r>
            <a:r>
              <a:rPr lang="en-US" sz="2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(CEA </a:t>
            </a:r>
            <a:r>
              <a:rPr lang="en-US" sz="2200" b="1" dirty="0" err="1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Saclay</a:t>
            </a:r>
            <a:r>
              <a:rPr lang="en-US" sz="2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  <a:endParaRPr lang="fr-FR" sz="2200" b="1" dirty="0">
              <a:solidFill>
                <a:srgbClr val="3333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847159" y="6525344"/>
            <a:ext cx="7293984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9</a:t>
            </a:r>
            <a:r>
              <a:rPr lang="en-US" sz="1600" b="1" baseline="30000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th</a:t>
            </a:r>
            <a:r>
              <a:rPr lang="en-US" sz="16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 RD51 </a:t>
            </a:r>
            <a:r>
              <a:rPr lang="en-US" sz="16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Collaboration </a:t>
            </a:r>
            <a:r>
              <a:rPr lang="en-US" sz="16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Meeting, CERN,  February 20-22, 2012</a:t>
            </a:r>
            <a:endParaRPr lang="fr-FR" sz="1600" b="1" dirty="0">
              <a:solidFill>
                <a:srgbClr val="66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pic>
        <p:nvPicPr>
          <p:cNvPr id="8" name="Picture 7" descr="MPGD2011_Kobe_jp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556793"/>
            <a:ext cx="4248472" cy="2520279"/>
          </a:xfrm>
          <a:prstGeom prst="rect">
            <a:avLst/>
          </a:prstGeom>
        </p:spPr>
      </p:pic>
      <p:pic>
        <p:nvPicPr>
          <p:cNvPr id="9" name="Picture 8" descr="BariRD51_jp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0032" y="1563865"/>
            <a:ext cx="4032448" cy="2513207"/>
          </a:xfrm>
          <a:prstGeom prst="rect">
            <a:avLst/>
          </a:prstGeom>
        </p:spPr>
      </p:pic>
      <p:pic>
        <p:nvPicPr>
          <p:cNvPr id="10" name="Picture 9" descr="Freiburg_jp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8032" y="4099520"/>
            <a:ext cx="4211960" cy="2425824"/>
          </a:xfrm>
          <a:prstGeom prst="rect">
            <a:avLst/>
          </a:prstGeom>
        </p:spPr>
      </p:pic>
      <p:pic>
        <p:nvPicPr>
          <p:cNvPr id="11" name="Picture 10" descr="Kolympari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60032" y="4149080"/>
            <a:ext cx="4015539" cy="241572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051720" y="3923764"/>
            <a:ext cx="4685129" cy="369332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80 RD51 Member Institutes;  ~ 450 Participants</a:t>
            </a:r>
            <a:endParaRPr lang="fr-FR" b="1" dirty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115616" y="44450"/>
            <a:ext cx="7056784" cy="5032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" name="WordArt 6"/>
          <p:cNvSpPr>
            <a:spLocks noChangeArrowheads="1" noChangeShapeType="1" noTextEdit="1"/>
          </p:cNvSpPr>
          <p:nvPr/>
        </p:nvSpPr>
        <p:spPr bwMode="auto">
          <a:xfrm>
            <a:off x="1403648" y="144016"/>
            <a:ext cx="6408910" cy="3326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WG5 – Electronics &amp; Scalable Readout Systems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496" y="620688"/>
            <a:ext cx="9108504" cy="62478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Overhelming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interest in the RD51 Community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</a:t>
            </a:r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Commissioning of SRS Systems</a:t>
            </a:r>
          </a:p>
          <a:p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f</a:t>
            </a:r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or more than 20 teams</a:t>
            </a:r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</a:t>
            </a:r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can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not be handled anymore by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Hans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Muller /CERN Team</a:t>
            </a:r>
          </a:p>
          <a:p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</a:t>
            </a:r>
            <a:r>
              <a:rPr lang="en-US" sz="20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SRS systems will be produced by PRISMA (to be </a:t>
            </a:r>
            <a:r>
              <a:rPr lang="en-US" sz="2000" b="1" dirty="0" err="1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purcharged</a:t>
            </a:r>
            <a:r>
              <a:rPr lang="en-US" sz="20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via CERN store)</a:t>
            </a:r>
          </a:p>
          <a:p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PRISMA Production should start soon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a lot of work/time for Hans/CERN Team </a:t>
            </a:r>
          </a:p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to order components for PRISMA (for initial SRS production);</a:t>
            </a:r>
          </a:p>
          <a:p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  <a:p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  <a:p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Need a person/fellow </a:t>
            </a:r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</a:t>
            </a:r>
          </a:p>
          <a:p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</a:t>
            </a:r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(mostly) based at CERN  </a:t>
            </a:r>
            <a:endParaRPr lang="en-US" sz="2000" b="1" dirty="0" smtClean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000" b="1" dirty="0" smtClean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  <a:p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 Discussion in WG5</a:t>
            </a:r>
          </a:p>
          <a:p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      Monday (Feb. 20, </a:t>
            </a:r>
          </a:p>
          <a:p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         14:00-19:00)</a:t>
            </a:r>
          </a:p>
          <a:p>
            <a:endParaRPr lang="en-US" sz="2000" b="1" dirty="0" smtClean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  <a:p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 to ensure timely </a:t>
            </a:r>
            <a:endParaRPr lang="en-US" sz="2000" b="1" dirty="0" smtClean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  <a:p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d</a:t>
            </a:r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elivery of the SRS to the</a:t>
            </a:r>
          </a:p>
          <a:p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         RD51 users</a:t>
            </a:r>
          </a:p>
          <a:p>
            <a:endParaRPr lang="en-US" sz="2000" b="1" dirty="0" smtClean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376" y="2917173"/>
            <a:ext cx="5616104" cy="3824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1043608" y="45443"/>
            <a:ext cx="6624736" cy="5032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" name="WordArt 5"/>
          <p:cNvSpPr>
            <a:spLocks noChangeArrowheads="1" noChangeShapeType="1" noTextEdit="1"/>
          </p:cNvSpPr>
          <p:nvPr/>
        </p:nvSpPr>
        <p:spPr bwMode="auto">
          <a:xfrm>
            <a:off x="1331640" y="135111"/>
            <a:ext cx="6048672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WG6 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– MPGD Technology &amp; Industrial Partners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323528" y="1916832"/>
            <a:ext cx="4249368" cy="203132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GEM Technology</a:t>
            </a:r>
          </a:p>
          <a:p>
            <a:pPr>
              <a:buFontTx/>
              <a:buChar char="•"/>
            </a:pPr>
            <a:r>
              <a:rPr lang="en-US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New Flex (Korea, Seoul)</a:t>
            </a:r>
          </a:p>
          <a:p>
            <a:pPr>
              <a:buFontTx/>
              <a:buChar char="•"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Tech-ETCH (USA, Boston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</a:p>
          <a:p>
            <a:pPr>
              <a:buFontTx/>
              <a:buChar char="•"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Techtra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(Wroclaw, Poland)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Tx/>
              <a:buChar char="•"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Scienergy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(Japan, Tokyo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</a:p>
          <a:p>
            <a:pPr>
              <a:buFontTx/>
              <a:buChar char="•"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Keerthi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Industries (India)</a:t>
            </a:r>
          </a:p>
          <a:p>
            <a:pPr>
              <a:buFontTx/>
              <a:buChar char="•"/>
            </a:pP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MicroMetal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GmbN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(Germany,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Muellheim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5364088" y="2204864"/>
            <a:ext cx="3267498" cy="1477328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Micromegas</a:t>
            </a:r>
            <a:r>
              <a:rPr lang="en-US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Technology</a:t>
            </a:r>
          </a:p>
          <a:p>
            <a:pPr>
              <a:buFontTx/>
              <a:buChar char="•"/>
            </a:pPr>
            <a:r>
              <a:rPr lang="en-US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TRIANGLE LABS (USA, Nevada)</a:t>
            </a:r>
          </a:p>
          <a:p>
            <a:pPr>
              <a:buFontTx/>
              <a:buChar char="•"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ELTOS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S.p.A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Italy)</a:t>
            </a:r>
          </a:p>
          <a:p>
            <a:pPr>
              <a:buFontTx/>
              <a:buChar char="•"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SOMACIS (Italy,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Castelfidarco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Tx/>
              <a:buChar char="•"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CIREA (France, CHOLET)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763688" y="836712"/>
            <a:ext cx="5256585" cy="646331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THGEM Technology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– ELTOS </a:t>
            </a:r>
            <a:r>
              <a:rPr lang="en-US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S.p.A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(Italy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      PRINT ELECTRONICS  (Israel)</a:t>
            </a:r>
            <a:endParaRPr lang="fr-FR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5375" y="4509120"/>
            <a:ext cx="8447441" cy="206210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Many new developments / results </a:t>
            </a:r>
            <a:r>
              <a:rPr lang="en-US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see F. </a:t>
            </a:r>
            <a:r>
              <a:rPr lang="en-US" sz="2000" b="1" dirty="0" err="1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Formenti</a:t>
            </a:r>
            <a:r>
              <a:rPr lang="en-US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plenary talk</a:t>
            </a:r>
            <a:endParaRPr lang="en-US" sz="2000" b="1" dirty="0" smtClean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Summary of Recent Contacts with </a:t>
            </a:r>
            <a:r>
              <a:rPr lang="en-US" sz="2000" b="1" dirty="0" err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NewFlex</a:t>
            </a:r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ELTOS, </a:t>
            </a:r>
            <a:r>
              <a:rPr lang="en-US" sz="2000" b="1" dirty="0" err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Techtra</a:t>
            </a:r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2000" b="1" dirty="0" err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Cirea</a:t>
            </a:r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Tech Etch</a:t>
            </a:r>
          </a:p>
          <a:p>
            <a:pPr>
              <a:buFont typeface="Wingdings" pitchFamily="2" charset="2"/>
              <a:buChar char="Ø"/>
            </a:pPr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Status of License Agreements </a:t>
            </a:r>
          </a:p>
          <a:p>
            <a:pPr>
              <a:buFont typeface="Wingdings" pitchFamily="2" charset="2"/>
              <a:buChar char="Ø"/>
            </a:pPr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Future Organizational Steps (interface to industry for technology transfer)</a:t>
            </a:r>
          </a:p>
          <a:p>
            <a:pPr>
              <a:buFont typeface="Wingdings" pitchFamily="2" charset="2"/>
              <a:buChar char="Ø"/>
            </a:pPr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 Manpower needs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ChangeArrowheads="1"/>
          </p:cNvSpPr>
          <p:nvPr/>
        </p:nvSpPr>
        <p:spPr bwMode="auto">
          <a:xfrm>
            <a:off x="827584" y="116632"/>
            <a:ext cx="7056785" cy="5032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" name="WordArt 11"/>
          <p:cNvSpPr>
            <a:spLocks noChangeArrowheads="1" noChangeShapeType="1" noTextEdit="1"/>
          </p:cNvSpPr>
          <p:nvPr/>
        </p:nvSpPr>
        <p:spPr bwMode="auto">
          <a:xfrm>
            <a:off x="1115616" y="187797"/>
            <a:ext cx="648072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WG7</a:t>
            </a:r>
            <a:r>
              <a:rPr lang="en-US" sz="24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: RD51 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Common Teat-Beam </a:t>
            </a:r>
            <a:r>
              <a:rPr lang="en-US" sz="24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in 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2012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355976" y="2250855"/>
            <a:ext cx="4464496" cy="103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June </a:t>
            </a:r>
            <a:r>
              <a:rPr lang="en-US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 days) </a:t>
            </a:r>
            <a:endParaRPr lang="en-US" b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Late July/ August (15 </a:t>
            </a:r>
            <a:r>
              <a:rPr lang="en-US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days) </a:t>
            </a: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October / November (15 </a:t>
            </a:r>
            <a:r>
              <a:rPr lang="en-US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days</a:t>
            </a:r>
            <a:r>
              <a:rPr lang="en-US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b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9512" y="2420888"/>
            <a:ext cx="38884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Three RD51 Test-Beam Periods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 requested for 2012: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7504" y="768186"/>
            <a:ext cx="8925520" cy="129266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you participated in the 2011 RD51 Test-Beam, please send your report to </a:t>
            </a:r>
            <a:r>
              <a:rPr lang="en-US" sz="2000" b="1" dirty="0" err="1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Yorgos</a:t>
            </a:r>
            <a:r>
              <a:rPr lang="en-US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en-US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about results/experience (if not done yet)</a:t>
            </a:r>
          </a:p>
          <a:p>
            <a:endParaRPr lang="en-US" sz="2000" b="1" dirty="0" smtClean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u="sng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RD51 Test-Beam Slow Control System: https://twiki.cern.ch/twiki/bin/view/MPGD/SloCSy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9552" y="3617729"/>
            <a:ext cx="7817653" cy="132343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No 2012 test-beam schedule is available yet</a:t>
            </a:r>
          </a:p>
          <a:p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en-US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Test-beam requests to SPS </a:t>
            </a:r>
            <a:r>
              <a:rPr lang="en-US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exceeds by a large factor a total available </a:t>
            </a:r>
          </a:p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en-US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test-beam time</a:t>
            </a:r>
            <a:r>
              <a:rPr lang="en-US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</a:t>
            </a:r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follow-up discussion with SPS coordinator</a:t>
            </a:r>
            <a:endParaRPr lang="fr-FR" sz="2000" b="1" dirty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23528" y="5581689"/>
            <a:ext cx="8424936" cy="101566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Possibility of financial support from AIDA for test beam (not RD51-related):</a:t>
            </a:r>
          </a:p>
          <a:p>
            <a:r>
              <a:rPr lang="en-US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fr-FR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fr-FR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http://aida.web.cern.ch/aida/activities/access</a:t>
            </a:r>
            <a:r>
              <a:rPr lang="fr-FR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) </a:t>
            </a:r>
            <a:endParaRPr lang="fr-FR" sz="2000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691680" y="117451"/>
            <a:ext cx="5544616" cy="5032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" name="WordArt 5"/>
          <p:cNvSpPr>
            <a:spLocks noChangeArrowheads="1" noChangeShapeType="1" noTextEdit="1"/>
          </p:cNvSpPr>
          <p:nvPr/>
        </p:nvSpPr>
        <p:spPr bwMode="auto">
          <a:xfrm>
            <a:off x="2051720" y="190203"/>
            <a:ext cx="4752528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RD51 Future (beyond 2013):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458" y="749017"/>
            <a:ext cx="9115765" cy="563231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initial validity of the </a:t>
            </a:r>
            <a:r>
              <a:rPr lang="en-US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 RD51 </a:t>
            </a:r>
            <a:r>
              <a:rPr lang="en-US" sz="2400" b="1" dirty="0" err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MoU</a:t>
            </a:r>
            <a:r>
              <a:rPr lang="en-US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covers the period </a:t>
            </a:r>
          </a:p>
          <a:p>
            <a:r>
              <a:rPr lang="en-US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until the </a:t>
            </a:r>
            <a:r>
              <a:rPr lang="en-US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31st of December 2013</a:t>
            </a:r>
          </a:p>
          <a:p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RD51 would like to </a:t>
            </a:r>
            <a:r>
              <a:rPr lang="en-US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continue beyond 2013 </a:t>
            </a:r>
            <a:r>
              <a:rPr lang="en-US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need to ask for</a:t>
            </a:r>
          </a:p>
          <a:p>
            <a:r>
              <a:rPr lang="en-US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extension LHCC </a:t>
            </a:r>
            <a:r>
              <a:rPr lang="en-US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and </a:t>
            </a:r>
            <a:r>
              <a:rPr lang="en-US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CERN  Research Board (RB)</a:t>
            </a:r>
            <a:r>
              <a:rPr lang="en-US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;</a:t>
            </a:r>
          </a:p>
          <a:p>
            <a:endParaRPr lang="en-US" sz="2400" b="1" dirty="0" smtClean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If RD51 </a:t>
            </a:r>
            <a:r>
              <a:rPr lang="en-US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CB makes a positive decision </a:t>
            </a:r>
            <a:r>
              <a:rPr lang="en-US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ask LHCC for extension for </a:t>
            </a:r>
          </a:p>
          <a:p>
            <a:r>
              <a:rPr lang="en-US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   another </a:t>
            </a:r>
            <a:r>
              <a:rPr lang="en-US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3-5 years term </a:t>
            </a:r>
            <a:r>
              <a:rPr lang="en-US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(to avoid prolongation on the yearly basis);</a:t>
            </a:r>
          </a:p>
          <a:p>
            <a:endParaRPr lang="en-US" sz="2400" b="1" dirty="0" smtClean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Preliminary discussions with LHCC  will not need to write new</a:t>
            </a:r>
          </a:p>
          <a:p>
            <a:r>
              <a:rPr lang="en-US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RD51 proposal prepare  </a:t>
            </a:r>
            <a:r>
              <a:rPr lang="en-US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executive summary (5-10 pages) </a:t>
            </a:r>
            <a:r>
              <a:rPr lang="en-US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to</a:t>
            </a:r>
          </a:p>
          <a:p>
            <a:r>
              <a:rPr lang="en-US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describe  </a:t>
            </a:r>
            <a:r>
              <a:rPr lang="en-US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future RD51 program</a:t>
            </a:r>
          </a:p>
          <a:p>
            <a:endParaRPr lang="en-US" sz="2400" b="1" dirty="0" smtClean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Document to be </a:t>
            </a:r>
            <a:r>
              <a:rPr lang="en-US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submitted</a:t>
            </a:r>
            <a:r>
              <a:rPr lang="en-US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to the </a:t>
            </a:r>
            <a:r>
              <a:rPr lang="en-US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LHCC by the end of 2012 </a:t>
            </a:r>
            <a:r>
              <a:rPr lang="en-US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</a:t>
            </a:r>
          </a:p>
          <a:p>
            <a:r>
              <a:rPr lang="en-US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  extension discussed/(approved) by LHCC/RB in March/June 2013; </a:t>
            </a:r>
            <a:endParaRPr lang="en-US" sz="2400" b="1" dirty="0" smtClean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835696" y="44624"/>
            <a:ext cx="5544616" cy="5032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" name="WordArt 5"/>
          <p:cNvSpPr>
            <a:spLocks noChangeArrowheads="1" noChangeShapeType="1" noTextEdit="1"/>
          </p:cNvSpPr>
          <p:nvPr/>
        </p:nvSpPr>
        <p:spPr bwMode="auto">
          <a:xfrm>
            <a:off x="2195736" y="117376"/>
            <a:ext cx="4752528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RD51 Future (beyond 2013):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7504" y="692696"/>
            <a:ext cx="8964488" cy="59708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Draft List of Topics for continuation of RD51 Collaboration Activities beyond 2013:</a:t>
            </a:r>
            <a:endParaRPr lang="fr-FR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fr-FR" dirty="0" smtClean="0"/>
          </a:p>
          <a:p>
            <a:pPr>
              <a:buFont typeface="Wingdings" pitchFamily="2" charset="2"/>
              <a:buChar char="Ø"/>
            </a:pPr>
            <a:r>
              <a:rPr lang="fr-FR" sz="2000" b="1" dirty="0" smtClean="0">
                <a:solidFill>
                  <a:srgbClr val="CC00CC"/>
                </a:solidFill>
              </a:rPr>
              <a:t> </a:t>
            </a:r>
            <a:r>
              <a:rPr lang="fr-FR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MPGD </a:t>
            </a:r>
            <a:r>
              <a:rPr lang="fr-FR" sz="2000" b="1" dirty="0" err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Industrialization</a:t>
            </a:r>
            <a:r>
              <a:rPr lang="fr-FR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(GEM, </a:t>
            </a:r>
            <a:r>
              <a:rPr lang="fr-FR" sz="2000" b="1" dirty="0" err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Microgemas</a:t>
            </a:r>
            <a:r>
              <a:rPr lang="fr-FR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fr-FR" sz="2000" b="1" dirty="0" err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Thick</a:t>
            </a:r>
            <a:r>
              <a:rPr lang="fr-FR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GEM) </a:t>
            </a:r>
          </a:p>
          <a:p>
            <a:endParaRPr lang="fr-FR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Further Support of the LHC Upgrade Projects (ATLAS MAMMA, CMS GEM, ALICE TPC, …) </a:t>
            </a:r>
          </a:p>
          <a:p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Generic R&amp;D (new structures, ideas, detector physics ) and R &amp; D Developments for Future Projects: </a:t>
            </a:r>
          </a:p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…</a:t>
            </a:r>
          </a:p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e. g. Special “</a:t>
            </a:r>
            <a:r>
              <a:rPr 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InGrid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Timepix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 meeting on Feb. 22 to discuss RD51 interest </a:t>
            </a:r>
            <a:endParaRPr lang="fr-FR" sz="2000" b="1" dirty="0" smtClean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fr-FR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fr-FR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Software Support </a:t>
            </a:r>
          </a:p>
          <a:p>
            <a:pPr>
              <a:buFont typeface="Wingdings" pitchFamily="2" charset="2"/>
              <a:buChar char="Ø"/>
            </a:pPr>
            <a:endParaRPr lang="fr-FR" sz="2000" b="1" dirty="0" smtClean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fr-FR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RD51 Common </a:t>
            </a:r>
            <a:r>
              <a:rPr lang="fr-FR" sz="2000" b="1" dirty="0" err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Projects</a:t>
            </a:r>
            <a:endParaRPr lang="fr-FR" sz="2000" b="1" dirty="0" smtClean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fr-FR" sz="2000" b="1" dirty="0" smtClean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Maintenance of the RD51 Test-Beam Infrastructure </a:t>
            </a:r>
          </a:p>
          <a:p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Please send your inputs by June 1, 2012</a:t>
            </a:r>
            <a:endParaRPr lang="en-US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54348" y="332656"/>
            <a:ext cx="871014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9</a:t>
            </a:r>
            <a:r>
              <a:rPr lang="en-US" sz="2400" b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th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RD51 Collaboration Meeting (CERN, February 20-22, 2012):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  <a:p>
            <a:pPr algn="ctr"/>
            <a:r>
              <a:rPr lang="fr-F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https://indico.cern.ch/conferenceTimeTable.py?confId=176664#all</a:t>
            </a:r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2008" y="1446450"/>
            <a:ext cx="8964488" cy="486287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Monday</a:t>
            </a:r>
            <a:r>
              <a:rPr lang="en-GB" sz="2400" b="1" dirty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GB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February 20 </a:t>
            </a:r>
            <a:r>
              <a:rPr lang="en-GB" sz="20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 Auditorium </a:t>
            </a:r>
            <a:r>
              <a:rPr lang="en-US" b="1" dirty="0" err="1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Meyrin</a:t>
            </a:r>
            <a:r>
              <a:rPr lang="en-US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CERN</a:t>
            </a:r>
            <a:r>
              <a:rPr lang="en-GB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GB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09:00 </a:t>
            </a:r>
            <a:r>
              <a:rPr lang="en-GB" sz="20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12:00  Opening </a:t>
            </a:r>
            <a:r>
              <a:rPr lang="en-GB" sz="20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session </a:t>
            </a:r>
          </a:p>
          <a:p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14:00 </a:t>
            </a:r>
            <a:r>
              <a:rPr lang="en-GB" sz="20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19:00  </a:t>
            </a:r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WG5 Electronics</a:t>
            </a:r>
          </a:p>
          <a:p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19:00 - 20:30  Collaboration Board Meeting</a:t>
            </a:r>
          </a:p>
          <a:p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WG2 </a:t>
            </a:r>
            <a:r>
              <a:rPr lang="en-GB" sz="20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Physics </a:t>
            </a:r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issues</a:t>
            </a:r>
          </a:p>
          <a:p>
            <a:r>
              <a:rPr lang="en-GB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GB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en-GB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Tuesday</a:t>
            </a:r>
            <a:r>
              <a:rPr lang="en-GB" sz="2400" b="1" dirty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GB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February 21 </a:t>
            </a:r>
            <a:r>
              <a:rPr lang="en-GB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 Auditorium </a:t>
            </a:r>
            <a:r>
              <a:rPr lang="en-US" b="1" dirty="0" err="1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Meyrin</a:t>
            </a:r>
            <a:r>
              <a:rPr lang="en-US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CERN</a:t>
            </a:r>
            <a:r>
              <a:rPr lang="en-GB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GB" b="1" dirty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09:00 - 12:30   WG1 – MPGD Technologies and New Structures</a:t>
            </a:r>
          </a:p>
          <a:p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0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14:00 - 19:00   WG2 – Physics Issues</a:t>
            </a:r>
            <a:b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19:00 – 23:00  Collaboration Dinner</a:t>
            </a:r>
            <a:endParaRPr lang="en-GB" sz="2000" b="1" u="sng" dirty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dirty="0"/>
          </a:p>
          <a:p>
            <a:pPr>
              <a:buFont typeface="Wingdings" pitchFamily="2" charset="2"/>
              <a:buChar char="Ø"/>
            </a:pPr>
            <a:r>
              <a:rPr lang="en-GB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Wednesday</a:t>
            </a:r>
            <a:r>
              <a:rPr lang="en-GB" sz="2400" b="1" dirty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GB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February 22 </a:t>
            </a:r>
            <a:r>
              <a:rPr lang="en-GB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 Auditorium </a:t>
            </a:r>
            <a:r>
              <a:rPr lang="en-US" b="1" dirty="0" err="1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Meyrin</a:t>
            </a:r>
            <a:r>
              <a:rPr lang="en-US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CERN</a:t>
            </a:r>
            <a:r>
              <a:rPr lang="en-GB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GB" b="1" dirty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09:00-11:00   WG7 - Test beam</a:t>
            </a:r>
            <a:r>
              <a:rPr lang="en-GB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GB" sz="2000" b="1" dirty="0" smtClean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sz="20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09:00-12:30   Special </a:t>
            </a:r>
            <a:r>
              <a:rPr lang="en-GB" sz="2000" b="1" dirty="0" err="1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InGrid</a:t>
            </a:r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en-GB" sz="2000" b="1" dirty="0" err="1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Gridpix</a:t>
            </a:r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meeting</a:t>
            </a:r>
            <a:endParaRPr lang="en-GB" sz="20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14:00-19:00   WG4 </a:t>
            </a:r>
            <a:r>
              <a:rPr lang="en-GB" sz="20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Simulation &amp; </a:t>
            </a:r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software</a:t>
            </a:r>
            <a:endParaRPr lang="en-GB" sz="20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4624"/>
            <a:ext cx="9144000" cy="6779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914257" y="2236802"/>
            <a:ext cx="5034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appear in the CERN Courier, March 2012</a:t>
            </a:r>
            <a:endParaRPr lang="fr-FR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51520" y="68431"/>
            <a:ext cx="871014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9</a:t>
            </a:r>
            <a:r>
              <a:rPr lang="en-US" sz="2400" b="1" baseline="30000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th</a:t>
            </a:r>
            <a:r>
              <a:rPr lang="en-US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RD51 Collaboration Meeting (CERN, February 20-22, 2012):</a:t>
            </a:r>
            <a:endParaRPr lang="en-US" sz="2400" b="1" dirty="0">
              <a:solidFill>
                <a:srgbClr val="CC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  <a:p>
            <a:pPr algn="ctr"/>
            <a:r>
              <a:rPr lang="fr-F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https://indico.cern.ch/conferenceTimeTable.py?confId=176664#all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7504" y="1916832"/>
            <a:ext cx="8964488" cy="486287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Monday</a:t>
            </a:r>
            <a:r>
              <a:rPr lang="en-GB" sz="2400" b="1" dirty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GB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February 20 </a:t>
            </a:r>
            <a:r>
              <a:rPr lang="en-GB" sz="20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 Auditorium </a:t>
            </a:r>
            <a:r>
              <a:rPr lang="en-US" b="1" dirty="0" err="1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Meyrin</a:t>
            </a:r>
            <a:r>
              <a:rPr lang="en-US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CERN</a:t>
            </a:r>
            <a:r>
              <a:rPr lang="en-GB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GB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09:00 </a:t>
            </a:r>
            <a:r>
              <a:rPr lang="en-GB" sz="20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12:00  Opening </a:t>
            </a:r>
            <a:r>
              <a:rPr lang="en-GB" sz="20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session </a:t>
            </a:r>
          </a:p>
          <a:p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14:00 – 19:00  </a:t>
            </a:r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WG5 Electronics</a:t>
            </a:r>
          </a:p>
          <a:p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19:00 - 20:30  Collaboration Board Meeting</a:t>
            </a:r>
          </a:p>
          <a:p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WG2 </a:t>
            </a:r>
            <a:r>
              <a:rPr lang="en-GB" sz="20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Physics </a:t>
            </a:r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issues</a:t>
            </a:r>
          </a:p>
          <a:p>
            <a:r>
              <a:rPr lang="en-GB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GB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en-GB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Tuesday</a:t>
            </a:r>
            <a:r>
              <a:rPr lang="en-GB" sz="2400" b="1" dirty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GB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February 21 </a:t>
            </a:r>
            <a:r>
              <a:rPr lang="en-GB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 Auditorium </a:t>
            </a:r>
            <a:r>
              <a:rPr lang="en-US" b="1" dirty="0" err="1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Meyrin</a:t>
            </a:r>
            <a:r>
              <a:rPr lang="en-US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CERN</a:t>
            </a:r>
            <a:r>
              <a:rPr lang="en-GB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GB" b="1" dirty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09:00 - 12:30   WG1 – MPGD Technologies and New Structures</a:t>
            </a:r>
          </a:p>
          <a:p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0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14:00 - 19:00   WG2 – Physics Issues</a:t>
            </a:r>
            <a:b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19:00 – 23:00  Collaboration Dinner </a:t>
            </a:r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</a:t>
            </a:r>
            <a:r>
              <a:rPr lang="en-GB" sz="2000" b="1" u="sng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please register/sign, if not done yet;</a:t>
            </a:r>
            <a:endParaRPr lang="en-GB" sz="2000" b="1" u="sng" dirty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dirty="0"/>
          </a:p>
          <a:p>
            <a:pPr>
              <a:buFont typeface="Wingdings" pitchFamily="2" charset="2"/>
              <a:buChar char="Ø"/>
            </a:pPr>
            <a:r>
              <a:rPr lang="en-GB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Wednesday</a:t>
            </a:r>
            <a:r>
              <a:rPr lang="en-GB" sz="2400" b="1" dirty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GB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February 22 </a:t>
            </a:r>
            <a:r>
              <a:rPr lang="en-GB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 Auditorium </a:t>
            </a:r>
            <a:r>
              <a:rPr lang="en-US" b="1" dirty="0" err="1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Meyrin</a:t>
            </a:r>
            <a:r>
              <a:rPr lang="en-US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CERN</a:t>
            </a:r>
            <a:r>
              <a:rPr lang="en-GB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GB" b="1" dirty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09:00-11:00   WG7 - Test beam</a:t>
            </a:r>
            <a:r>
              <a:rPr lang="en-GB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GB" sz="2000" b="1" dirty="0" smtClean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sz="20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09:00-12:30   Special </a:t>
            </a:r>
            <a:r>
              <a:rPr lang="en-GB" sz="2000" b="1" dirty="0" err="1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InGrid</a:t>
            </a:r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en-GB" sz="2000" b="1" dirty="0" err="1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Gridpix</a:t>
            </a:r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meeting</a:t>
            </a:r>
            <a:endParaRPr lang="en-GB" sz="20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14:00-19:00   WG4 </a:t>
            </a:r>
            <a:r>
              <a:rPr lang="en-GB" sz="20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Simulation &amp; </a:t>
            </a:r>
            <a:r>
              <a:rPr lang="en-GB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software</a:t>
            </a:r>
            <a:endParaRPr lang="en-GB" sz="20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9233" y="980728"/>
            <a:ext cx="8271239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format:  </a:t>
            </a:r>
          </a:p>
          <a:p>
            <a:pPr algn="ctr"/>
            <a:r>
              <a:rPr 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WG parallel sessions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</a:t>
            </a:r>
            <a:r>
              <a:rPr 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no WG summaries</a:t>
            </a:r>
            <a:r>
              <a:rPr 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(for the first time)</a:t>
            </a:r>
            <a:endParaRPr lang="fr-FR" sz="24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79512" y="99988"/>
            <a:ext cx="8713788" cy="520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6" name="WordArt 5"/>
          <p:cNvSpPr>
            <a:spLocks noChangeArrowheads="1" noChangeShapeType="1" noTextEdit="1"/>
          </p:cNvSpPr>
          <p:nvPr/>
        </p:nvSpPr>
        <p:spPr bwMode="auto">
          <a:xfrm>
            <a:off x="755775" y="244451"/>
            <a:ext cx="7632649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RD51 Collaboration Meetings and 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Events </a:t>
            </a:r>
            <a:r>
              <a:rPr lang="en-US" sz="24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in 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2012: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219337" y="760050"/>
            <a:ext cx="8835945" cy="59093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endParaRPr lang="en-US" sz="22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2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20 – 22 February</a:t>
            </a:r>
            <a:r>
              <a:rPr lang="en-US" sz="22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: RD51 </a:t>
            </a:r>
            <a:r>
              <a:rPr lang="en-US" sz="22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Collaboration Meeting </a:t>
            </a:r>
            <a:r>
              <a:rPr lang="en-US" sz="22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(CERN) </a:t>
            </a:r>
          </a:p>
          <a:p>
            <a:endParaRPr lang="en-US" sz="22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2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26 – 27 April: </a:t>
            </a:r>
            <a:r>
              <a:rPr lang="en-US" sz="2400" b="1" dirty="0" smtClean="0">
                <a:solidFill>
                  <a:srgbClr val="CC00CC"/>
                </a:solidFill>
              </a:rPr>
              <a:t>Industrial Applications </a:t>
            </a:r>
            <a:r>
              <a:rPr lang="en-US" sz="2400" b="1" dirty="0" smtClean="0">
                <a:solidFill>
                  <a:srgbClr val="663300"/>
                </a:solidFill>
              </a:rPr>
              <a:t>of Micro-Pattern Gaseous </a:t>
            </a:r>
            <a:br>
              <a:rPr lang="en-US" sz="2400" b="1" dirty="0" smtClean="0">
                <a:solidFill>
                  <a:srgbClr val="663300"/>
                </a:solidFill>
              </a:rPr>
            </a:br>
            <a:r>
              <a:rPr lang="en-US" sz="2400" b="1" dirty="0" smtClean="0">
                <a:solidFill>
                  <a:srgbClr val="663300"/>
                </a:solidFill>
              </a:rPr>
              <a:t>                    Detectors – Annecy </a:t>
            </a:r>
            <a:r>
              <a:rPr lang="en-US" sz="2000" b="1" dirty="0" smtClean="0">
                <a:solidFill>
                  <a:srgbClr val="008000"/>
                </a:solidFill>
                <a:sym typeface="Wingdings" pitchFamily="2" charset="2"/>
              </a:rPr>
              <a:t> </a:t>
            </a:r>
            <a:r>
              <a:rPr lang="en-US" sz="2000" b="1" dirty="0" smtClean="0">
                <a:solidFill>
                  <a:srgbClr val="008000"/>
                </a:solidFill>
              </a:rPr>
              <a:t>see C. </a:t>
            </a:r>
            <a:r>
              <a:rPr lang="en-US" sz="2000" b="1" dirty="0" err="1" smtClean="0">
                <a:solidFill>
                  <a:srgbClr val="008000"/>
                </a:solidFill>
              </a:rPr>
              <a:t>Adloff</a:t>
            </a:r>
            <a:r>
              <a:rPr lang="en-US" sz="2000" b="1" dirty="0" smtClean="0">
                <a:solidFill>
                  <a:srgbClr val="008000"/>
                </a:solidFill>
              </a:rPr>
              <a:t>/H. </a:t>
            </a:r>
            <a:r>
              <a:rPr lang="en-US" sz="2000" b="1" dirty="0" err="1" smtClean="0">
                <a:solidFill>
                  <a:srgbClr val="008000"/>
                </a:solidFill>
              </a:rPr>
              <a:t>Hillemanns</a:t>
            </a:r>
            <a:r>
              <a:rPr lang="en-US" sz="2000" b="1" dirty="0" smtClean="0">
                <a:solidFill>
                  <a:srgbClr val="008000"/>
                </a:solidFill>
              </a:rPr>
              <a:t> plenary talks</a:t>
            </a:r>
          </a:p>
          <a:p>
            <a:pPr>
              <a:buFont typeface="Wingdings" pitchFamily="2" charset="2"/>
              <a:buChar char="Ø"/>
            </a:pPr>
            <a:endParaRPr lang="en-US" sz="2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2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13 June: </a:t>
            </a:r>
            <a:r>
              <a:rPr lang="en-US" sz="22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RD51 Presentation to </a:t>
            </a:r>
            <a:r>
              <a:rPr lang="en-US" sz="22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LHCC</a:t>
            </a:r>
            <a:endParaRPr lang="en-US" sz="22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2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13 - 15 June: </a:t>
            </a:r>
            <a:r>
              <a:rPr lang="en-US" sz="22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RD51</a:t>
            </a:r>
            <a:r>
              <a:rPr lang="en-US" sz="22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</a:t>
            </a:r>
            <a:r>
              <a:rPr lang="en-US" sz="22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Mini-Week</a:t>
            </a:r>
            <a:r>
              <a:rPr lang="en-US" sz="22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 </a:t>
            </a:r>
            <a:r>
              <a:rPr lang="en-US" sz="22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(CERN)</a:t>
            </a:r>
            <a:endParaRPr lang="en-US" sz="2200" b="1" dirty="0">
              <a:solidFill>
                <a:srgbClr val="66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endParaRPr lang="en-US" sz="2200" b="1" dirty="0" smtClean="0">
              <a:solidFill>
                <a:srgbClr val="CC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r>
              <a:rPr lang="en-US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Two very strong proposals to hold 2012 RD51 Coll. Meeting outside CERN:</a:t>
            </a:r>
          </a:p>
          <a:p>
            <a:r>
              <a:rPr lang="en-US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    </a:t>
            </a:r>
            <a:r>
              <a:rPr lang="en-US" sz="22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(the SINP/VECC Kolkata proposal has been greatly appreciated as </a:t>
            </a:r>
          </a:p>
          <a:p>
            <a:r>
              <a:rPr lang="en-US" sz="22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    tested by the distribution of votes inside the MB):</a:t>
            </a:r>
          </a:p>
          <a:p>
            <a:endParaRPr lang="en-US" sz="2200" b="1" dirty="0">
              <a:solidFill>
                <a:srgbClr val="CC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2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1 – 4 October: </a:t>
            </a:r>
            <a:r>
              <a:rPr lang="en-US" sz="22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RD51 </a:t>
            </a:r>
            <a:r>
              <a:rPr lang="en-US" sz="22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Collaboration Meeting  </a:t>
            </a:r>
            <a:r>
              <a:rPr lang="en-US" sz="22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(Stony Brook) </a:t>
            </a:r>
          </a:p>
          <a:p>
            <a:r>
              <a:rPr lang="en-US" sz="22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                                </a:t>
            </a:r>
            <a:r>
              <a:rPr lang="en-US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sym typeface="Wingdings" pitchFamily="2" charset="2"/>
              </a:rPr>
              <a:t></a:t>
            </a:r>
            <a:r>
              <a:rPr lang="en-US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see K. </a:t>
            </a:r>
            <a:r>
              <a:rPr lang="en-US" sz="2000" b="1" dirty="0" err="1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Dehmelt</a:t>
            </a:r>
            <a:r>
              <a:rPr lang="en-US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plenary talk</a:t>
            </a:r>
          </a:p>
          <a:p>
            <a:r>
              <a:rPr lang="en-US" sz="22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   </a:t>
            </a:r>
            <a:endParaRPr lang="en-US" sz="2200" b="1" dirty="0" smtClean="0">
              <a:solidFill>
                <a:srgbClr val="66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2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November – December:</a:t>
            </a:r>
            <a:r>
              <a:rPr lang="en-US" sz="22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RD51 </a:t>
            </a:r>
            <a:r>
              <a:rPr lang="en-US" sz="22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Mini-Week </a:t>
            </a:r>
            <a:r>
              <a:rPr lang="en-US" sz="22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(CERN)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115616" y="44624"/>
            <a:ext cx="6984776" cy="520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" name="WordArt 5"/>
          <p:cNvSpPr>
            <a:spLocks noChangeArrowheads="1" noChangeShapeType="1" noTextEdit="1"/>
          </p:cNvSpPr>
          <p:nvPr/>
        </p:nvSpPr>
        <p:spPr bwMode="auto">
          <a:xfrm>
            <a:off x="1403648" y="133325"/>
            <a:ext cx="6408712" cy="3433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RD51 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WG Conveners, CB / MB Minutes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8520" y="836712"/>
            <a:ext cx="8999984" cy="156966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Welcome to New Working Group Conveners !!!</a:t>
            </a:r>
          </a:p>
          <a:p>
            <a:endParaRPr lang="fr-FR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fr-FR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b="1" dirty="0" err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Eraldo</a:t>
            </a:r>
            <a:r>
              <a:rPr lang="fr-FR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b="1" dirty="0" err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Olivieri</a:t>
            </a:r>
            <a:r>
              <a:rPr lang="fr-FR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fr-FR" sz="2400" b="1" dirty="0" err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Siena</a:t>
            </a:r>
            <a:r>
              <a:rPr lang="fr-FR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new WG7 </a:t>
            </a:r>
            <a:r>
              <a:rPr lang="fr-FR" sz="2400" b="1" dirty="0" err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</a:t>
            </a:r>
            <a:r>
              <a:rPr lang="fr-FR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fr-FR" sz="2400" b="1" dirty="0" err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convener</a:t>
            </a:r>
            <a:r>
              <a:rPr lang="fr-FR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fr-FR" sz="2400" b="1" dirty="0" err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join</a:t>
            </a:r>
            <a:r>
              <a:rPr lang="fr-FR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Y. </a:t>
            </a:r>
            <a:r>
              <a:rPr lang="fr-FR" sz="2400" b="1" dirty="0" err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Tsipolitis</a:t>
            </a:r>
            <a:r>
              <a:rPr lang="fr-FR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>
              <a:buFont typeface="Wingdings" pitchFamily="2" charset="2"/>
              <a:buChar char="Ø"/>
            </a:pPr>
            <a:r>
              <a:rPr lang="fr-FR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Carlos de Oliveira/Aveiro - new WG4 </a:t>
            </a:r>
            <a:r>
              <a:rPr lang="fr-FR" sz="2400" b="1" dirty="0" err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</a:t>
            </a:r>
            <a:r>
              <a:rPr lang="fr-FR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fr-FR" sz="2400" b="1" dirty="0" err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convener</a:t>
            </a:r>
            <a:r>
              <a:rPr lang="fr-FR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fr-FR" sz="2400" b="1" dirty="0" err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join</a:t>
            </a:r>
            <a:r>
              <a:rPr lang="fr-FR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R. </a:t>
            </a:r>
            <a:r>
              <a:rPr lang="fr-FR" sz="2400" b="1" dirty="0" err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Veenhof</a:t>
            </a:r>
            <a:r>
              <a:rPr lang="fr-FR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  <p:sp>
        <p:nvSpPr>
          <p:cNvPr id="6" name="Rectangle 5"/>
          <p:cNvSpPr/>
          <p:nvPr/>
        </p:nvSpPr>
        <p:spPr>
          <a:xfrm>
            <a:off x="36512" y="2924944"/>
            <a:ext cx="9144000" cy="36009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RD51 Official Communications:</a:t>
            </a:r>
            <a:endParaRPr lang="fr-FR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RD51 Collaboration Meetings Agenda: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http://rd51-public.web.cern.ch/RD51-Public/Meetings/CollaborationMeetings.html</a:t>
            </a:r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fr-FR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fr-FR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CB minutes:</a:t>
            </a:r>
          </a:p>
          <a:p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https://espace.cern.ch/test-RD51/CB%20meeting%20minutes/Forms/AllItems.aspx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fr-FR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fr-FR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MB minutes:</a:t>
            </a:r>
            <a:r>
              <a:rPr lang="fr-FR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fr-FR" sz="20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https://espace.cern.ch/test-RD51/MB%20meetings/Forms/AllItems.aspx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124075" y="44450"/>
            <a:ext cx="4535488" cy="520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" name="WordArt 5"/>
          <p:cNvSpPr>
            <a:spLocks noChangeArrowheads="1" noChangeShapeType="1" noTextEdit="1"/>
          </p:cNvSpPr>
          <p:nvPr/>
        </p:nvSpPr>
        <p:spPr bwMode="auto">
          <a:xfrm>
            <a:off x="2671763" y="133350"/>
            <a:ext cx="3413125" cy="2714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24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RD51 Collaboration Notes</a:t>
            </a: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189075" y="548680"/>
            <a:ext cx="891942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hlinkClick r:id="rId2"/>
              </a:rPr>
              <a:t>https://</a:t>
            </a:r>
            <a:r>
              <a:rPr lang="fr-FR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hlinkClick r:id="rId2"/>
              </a:rPr>
              <a:t>espace.cern.ch/test-RD51/RD51%20internal%20notes/Forms/AllItems.aspx</a:t>
            </a:r>
            <a:endParaRPr lang="fr-FR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-36512" y="6177498"/>
            <a:ext cx="924881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We encourage everybody to submit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results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of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your work (before journal publication)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and internal documentation as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RD51 internal notes </a:t>
            </a:r>
            <a:endParaRPr lang="fr-FR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887244"/>
            <a:ext cx="4032448" cy="5350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892646"/>
            <a:ext cx="4176464" cy="534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771800" y="2924944"/>
            <a:ext cx="3355406" cy="1200329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RD51 Notes: 17 in 2011; </a:t>
            </a:r>
          </a:p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9 in 2010; </a:t>
            </a:r>
          </a:p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7 in 2009 </a:t>
            </a:r>
            <a:endParaRPr lang="fr-FR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11560" y="115888"/>
            <a:ext cx="7920880" cy="5032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" name="WordArt 5"/>
          <p:cNvSpPr>
            <a:spLocks noChangeArrowheads="1" noChangeShapeType="1" noTextEdit="1"/>
          </p:cNvSpPr>
          <p:nvPr/>
        </p:nvSpPr>
        <p:spPr bwMode="auto">
          <a:xfrm>
            <a:off x="899592" y="188640"/>
            <a:ext cx="7272808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RD51 </a:t>
            </a:r>
            <a:r>
              <a:rPr lang="en-US" sz="24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Common 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Projects in 2011 and 2012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496" y="868650"/>
            <a:ext cx="8656280" cy="400110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2011: 4 proposals approved </a:t>
            </a:r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under the call for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 Funding from the RD51 CF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1484784"/>
            <a:ext cx="9152570" cy="369331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Thin </a:t>
            </a:r>
            <a:r>
              <a:rPr lang="en-US" b="1" dirty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high-pitch laser-etched mesh manufacturing and bulking  </a:t>
            </a:r>
            <a:r>
              <a:rPr lang="en-US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b="1" i="1" dirty="0" err="1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Saclay</a:t>
            </a:r>
            <a:r>
              <a:rPr lang="en-US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/ CERN / Bari)</a:t>
            </a:r>
          </a:p>
          <a:p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Development </a:t>
            </a:r>
            <a:r>
              <a:rPr lang="en-US" b="1" dirty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innovative resistive GEM alpha detectors for earthquakes prediction </a:t>
            </a:r>
            <a:endParaRPr lang="en-US" b="1" dirty="0" smtClean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n-US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and </a:t>
            </a:r>
            <a:r>
              <a:rPr lang="en-US" b="1" dirty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homeland </a:t>
            </a:r>
            <a:r>
              <a:rPr lang="en-US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security </a:t>
            </a:r>
            <a:r>
              <a:rPr lang="en-US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GB" b="1" i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INFN </a:t>
            </a:r>
            <a:r>
              <a:rPr lang="en-GB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Bari / UNAM</a:t>
            </a:r>
            <a:r>
              <a:rPr lang="en-GB" b="1" i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GB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Mexico / </a:t>
            </a:r>
            <a:r>
              <a:rPr lang="fr-FR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INFN </a:t>
            </a:r>
            <a:r>
              <a:rPr lang="fr-FR" b="1" i="1" dirty="0" err="1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Padova</a:t>
            </a:r>
            <a:r>
              <a:rPr lang="fr-FR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/ INFN Frascati)</a:t>
            </a:r>
          </a:p>
          <a:p>
            <a:endParaRPr lang="fr-FR" dirty="0" smtClean="0"/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MPGDs </a:t>
            </a:r>
            <a:r>
              <a:rPr lang="en-US" b="1" dirty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technology laboratory for training, development, fabrication, applications </a:t>
            </a:r>
            <a:endParaRPr lang="en-US" b="1" dirty="0" smtClean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and </a:t>
            </a:r>
            <a:r>
              <a:rPr lang="en-US" b="1" dirty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innovation </a:t>
            </a:r>
            <a:r>
              <a:rPr lang="en-US" b="1" i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s-ES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Universidad </a:t>
            </a:r>
            <a:r>
              <a:rPr lang="es-ES" b="1" i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Antonio Nariño, </a:t>
            </a:r>
            <a:r>
              <a:rPr lang="es-ES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Columbia / </a:t>
            </a:r>
            <a:r>
              <a:rPr lang="fr-FR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Brookhaven </a:t>
            </a:r>
            <a:r>
              <a:rPr lang="fr-FR" b="1" i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National </a:t>
            </a:r>
            <a:r>
              <a:rPr lang="fr-FR" b="1" i="1" dirty="0" err="1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Laboratory</a:t>
            </a:r>
            <a:r>
              <a:rPr lang="fr-FR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</a:p>
          <a:p>
            <a:r>
              <a:rPr lang="fr-FR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n-US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Helsinki </a:t>
            </a:r>
            <a:r>
              <a:rPr lang="en-US" b="1" i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Institute of </a:t>
            </a:r>
            <a:r>
              <a:rPr lang="en-US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Physics / </a:t>
            </a:r>
            <a:r>
              <a:rPr lang="de-DE" b="1" i="1" dirty="0" err="1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HEPTech</a:t>
            </a:r>
            <a:r>
              <a:rPr lang="de-DE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/ GSI </a:t>
            </a:r>
            <a:r>
              <a:rPr lang="de-DE" b="1" i="1" dirty="0" err="1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Helmholtzzentrum</a:t>
            </a:r>
            <a:r>
              <a:rPr lang="de-DE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fr-FR" b="1" i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</a:t>
            </a:r>
            <a:r>
              <a:rPr lang="en-US" b="1" dirty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 mass </a:t>
            </a:r>
            <a:r>
              <a:rPr lang="en-US" b="1" dirty="0" err="1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microbulk</a:t>
            </a:r>
            <a:r>
              <a:rPr lang="en-US" b="1" dirty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with real XY strips structure </a:t>
            </a:r>
            <a:r>
              <a:rPr lang="en-US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NCSR </a:t>
            </a:r>
            <a:r>
              <a:rPr lang="en-US" b="1" i="1" dirty="0" err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Demokritos</a:t>
            </a:r>
            <a:r>
              <a:rPr lang="en-US" b="1" i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</a:t>
            </a:r>
            <a:r>
              <a:rPr lang="en-US" b="1" i="1" dirty="0" err="1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Saclay</a:t>
            </a:r>
            <a:r>
              <a:rPr lang="en-US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</a:t>
            </a:r>
            <a:r>
              <a:rPr lang="es-ES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Laboratorio </a:t>
            </a:r>
          </a:p>
          <a:p>
            <a:r>
              <a:rPr lang="es-ES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</a:t>
            </a:r>
            <a:r>
              <a:rPr lang="es-ES" b="1" i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Física Nuclear y </a:t>
            </a:r>
            <a:r>
              <a:rPr lang="es-ES" b="1" i="1" dirty="0" err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Astropartículas</a:t>
            </a:r>
            <a:r>
              <a:rPr lang="es-ES" b="1" i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fr-FR" b="1" i="1" dirty="0" err="1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Universidad</a:t>
            </a:r>
            <a:r>
              <a:rPr lang="fr-FR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b="1" i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Zaragoza </a:t>
            </a:r>
            <a:r>
              <a:rPr lang="fr-FR" b="1" i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CERN </a:t>
            </a:r>
            <a:r>
              <a:rPr lang="fr-FR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r>
              <a:rPr lang="en-US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/>
            </a:r>
            <a:br>
              <a:rPr lang="en-US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</a:br>
            <a:r>
              <a:rPr lang="en-US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</a:t>
            </a:r>
            <a:r>
              <a:rPr lang="en-US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See P. Colas, V. </a:t>
            </a:r>
            <a:r>
              <a:rPr lang="en-US" sz="2000" b="1" dirty="0" err="1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Peskov</a:t>
            </a:r>
            <a:r>
              <a:rPr lang="en-US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, </a:t>
            </a:r>
            <a:r>
              <a:rPr lang="fr-FR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R. Gutierrez and T. </a:t>
            </a:r>
            <a:r>
              <a:rPr lang="fr-FR" sz="2000" b="1" dirty="0" err="1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Geralis</a:t>
            </a:r>
            <a:r>
              <a:rPr lang="fr-FR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 </a:t>
            </a:r>
            <a:r>
              <a:rPr lang="fr-FR" sz="2000" b="1" dirty="0" err="1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plenary</a:t>
            </a:r>
            <a:r>
              <a:rPr lang="fr-FR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</a:t>
            </a:r>
            <a:r>
              <a:rPr lang="fr-FR" sz="2000" b="1" dirty="0" err="1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talks</a:t>
            </a:r>
            <a:endParaRPr lang="fr-FR" sz="2000" b="1" dirty="0" smtClean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5589240"/>
            <a:ext cx="8792022" cy="1015663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2012</a:t>
            </a:r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New Call for 2012 Common Project Proposals 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</a:t>
            </a:r>
            <a:r>
              <a:rPr 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deadline  June 15, 2012</a:t>
            </a:r>
            <a:endParaRPr lang="en-US" sz="2000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000" b="1" dirty="0" smtClean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  <a:p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Selection/decision by the time of the RD51 Collaboration Meeting  in October</a:t>
            </a:r>
            <a:endParaRPr lang="fr-FR" sz="2000" b="1" dirty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403648" y="99988"/>
            <a:ext cx="6264696" cy="520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4" name="WordArt 5"/>
          <p:cNvSpPr>
            <a:spLocks noChangeArrowheads="1" noChangeShapeType="1" noTextEdit="1"/>
          </p:cNvSpPr>
          <p:nvPr/>
        </p:nvSpPr>
        <p:spPr bwMode="auto">
          <a:xfrm>
            <a:off x="1763688" y="127546"/>
            <a:ext cx="5688632" cy="4046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Special “</a:t>
            </a:r>
            <a:r>
              <a:rPr lang="en-US" sz="2400" kern="10" dirty="0" err="1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InGrid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 / </a:t>
            </a:r>
            <a:r>
              <a:rPr lang="en-US" sz="2400" kern="10" dirty="0" err="1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Gridpix</a:t>
            </a:r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” Meeting 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697920"/>
            <a:ext cx="8655880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purpose of this meeting (February 22, 11:00-14:00) is two-fold:   </a:t>
            </a:r>
          </a:p>
          <a:p>
            <a:endParaRPr lang="en-US" sz="2000" b="1" dirty="0" smtClean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en-US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Discuss </a:t>
            </a:r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state-of-the-art </a:t>
            </a:r>
            <a:r>
              <a:rPr lang="en-US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US" sz="2000" b="1" dirty="0" err="1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InGrid</a:t>
            </a:r>
            <a:r>
              <a:rPr lang="en-US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 technology &amp; Progress in the development of</a:t>
            </a:r>
          </a:p>
          <a:p>
            <a:r>
              <a:rPr lang="en-US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US" sz="2000" b="1" dirty="0" err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InGrid</a:t>
            </a:r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 </a:t>
            </a:r>
            <a:r>
              <a:rPr lang="en-US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structures </a:t>
            </a:r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the wafer-scale level </a:t>
            </a:r>
            <a:r>
              <a:rPr lang="en-US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 </a:t>
            </a:r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next R&amp;D steps</a:t>
            </a:r>
          </a:p>
          <a:p>
            <a:endParaRPr lang="en-US" sz="2000" b="1" dirty="0" smtClean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en-US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Statements from RD51 groups about their </a:t>
            </a:r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interest in “</a:t>
            </a:r>
            <a:r>
              <a:rPr lang="en-US" sz="2000" b="1" dirty="0" err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InGrids</a:t>
            </a:r>
            <a:r>
              <a:rPr lang="en-US" sz="20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 &amp; Applications</a:t>
            </a:r>
            <a:endParaRPr lang="fr-FR" sz="2000" b="1" dirty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4651" y="6310481"/>
            <a:ext cx="900817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Please contact us if you would like to contribute by making presentation !!!</a:t>
            </a:r>
            <a:endParaRPr lang="en-US" sz="2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852936"/>
            <a:ext cx="8604448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620688"/>
            <a:ext cx="9144000" cy="60486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extBox 1"/>
          <p:cNvSpPr txBox="1"/>
          <p:nvPr/>
        </p:nvSpPr>
        <p:spPr>
          <a:xfrm>
            <a:off x="216024" y="692696"/>
            <a:ext cx="795326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/>
              <a:t>CERN  experiments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 smtClean="0"/>
              <a:t> ATLAS CSC upgrade </a:t>
            </a:r>
            <a:r>
              <a:rPr lang="en-GB" sz="1400" dirty="0" err="1" smtClean="0"/>
              <a:t>MMegas</a:t>
            </a:r>
            <a:r>
              <a:rPr lang="en-GB" sz="1400" dirty="0" smtClean="0"/>
              <a:t>   </a:t>
            </a:r>
            <a:r>
              <a:rPr lang="en-GB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( 5kCH- APV -SRS  systems for </a:t>
            </a:r>
            <a:r>
              <a:rPr lang="en-GB" sz="1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testbeams</a:t>
            </a:r>
            <a:r>
              <a:rPr lang="en-GB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delivered, MMDAQ  )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/>
              <a:t> </a:t>
            </a:r>
            <a:r>
              <a:rPr lang="en-GB" sz="1400" dirty="0" smtClean="0"/>
              <a:t>ATLAS  CSC upgrade </a:t>
            </a:r>
            <a:r>
              <a:rPr lang="en-GB" sz="1400" dirty="0" err="1" smtClean="0"/>
              <a:t>Mmegas</a:t>
            </a:r>
            <a:r>
              <a:rPr lang="en-GB" sz="1400" dirty="0" smtClean="0"/>
              <a:t>,  </a:t>
            </a:r>
            <a:r>
              <a:rPr lang="en-GB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(BNL chip readout via SRS, SRS Adapter by Arizona </a:t>
            </a:r>
            <a:r>
              <a:rPr lang="en-GB" sz="1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Univ</a:t>
            </a:r>
            <a:r>
              <a:rPr lang="en-GB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under test )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 smtClean="0"/>
              <a:t> ALICE </a:t>
            </a:r>
            <a:r>
              <a:rPr lang="en-GB" sz="1400" dirty="0" err="1" smtClean="0"/>
              <a:t>EMCaL</a:t>
            </a:r>
            <a:r>
              <a:rPr lang="en-GB" sz="1400" dirty="0" smtClean="0"/>
              <a:t> ,  SRU-based readout backend</a:t>
            </a:r>
            <a:r>
              <a:rPr lang="en-GB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( 25 SRU for ALICE </a:t>
            </a:r>
            <a:r>
              <a:rPr lang="en-GB" sz="1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EMCaL</a:t>
            </a:r>
            <a:r>
              <a:rPr lang="en-GB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upgrade, ongoing collaboration)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 smtClean="0"/>
              <a:t> NA62 ref. tracker with Micro-</a:t>
            </a:r>
            <a:r>
              <a:rPr lang="en-GB" sz="1400" dirty="0" err="1" smtClean="0"/>
              <a:t>Megas</a:t>
            </a:r>
            <a:r>
              <a:rPr lang="en-GB" sz="1400" dirty="0" smtClean="0"/>
              <a:t> </a:t>
            </a:r>
            <a:r>
              <a:rPr lang="en-GB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(1kCH-SRS  </a:t>
            </a:r>
            <a:r>
              <a:rPr lang="en-GB" sz="1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Minicrate</a:t>
            </a:r>
            <a:r>
              <a:rPr lang="en-GB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delivered,  MMDAQ)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/>
              <a:t> </a:t>
            </a:r>
            <a:r>
              <a:rPr lang="en-GB" sz="1400" dirty="0" smtClean="0"/>
              <a:t>CMS  high Eta</a:t>
            </a:r>
            <a:r>
              <a:rPr lang="en-GB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</a:t>
            </a:r>
            <a:r>
              <a:rPr lang="en-GB" sz="1400" dirty="0" smtClean="0">
                <a:solidFill>
                  <a:srgbClr val="92D050"/>
                </a:solidFill>
              </a:rPr>
              <a:t>VFAT  hybrid and VFAT SRS adapter  design started, manpower needed</a:t>
            </a:r>
            <a:endParaRPr lang="en-GB" sz="1400" dirty="0" smtClean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8032" y="3147358"/>
            <a:ext cx="7693709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/>
              <a:t>Applications with Cosmic Tomography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 smtClean="0"/>
              <a:t> FIT Florida, Muon </a:t>
            </a:r>
            <a:r>
              <a:rPr lang="en-GB" sz="1400" dirty="0" err="1" smtClean="0"/>
              <a:t>Tompography</a:t>
            </a:r>
            <a:r>
              <a:rPr lang="en-GB" sz="1400" dirty="0" smtClean="0"/>
              <a:t>  for homeland security, GEMs </a:t>
            </a:r>
            <a:r>
              <a:rPr lang="en-GB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( 16 </a:t>
            </a:r>
            <a:r>
              <a:rPr lang="en-GB" sz="1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kCh</a:t>
            </a:r>
            <a:r>
              <a:rPr lang="en-GB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full SRS Crate delivered, DATE  )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 smtClean="0"/>
              <a:t> </a:t>
            </a:r>
            <a:r>
              <a:rPr lang="en-GB" sz="1400" dirty="0" err="1" smtClean="0"/>
              <a:t>Geoscienes</a:t>
            </a:r>
            <a:r>
              <a:rPr lang="en-GB" sz="1400" dirty="0"/>
              <a:t> </a:t>
            </a:r>
            <a:r>
              <a:rPr lang="en-GB" sz="1400" dirty="0" smtClean="0"/>
              <a:t>CRNS- </a:t>
            </a:r>
            <a:r>
              <a:rPr lang="en-GB" sz="1400" dirty="0" err="1" smtClean="0"/>
              <a:t>Waterquality</a:t>
            </a:r>
            <a:r>
              <a:rPr lang="en-GB" sz="1400" dirty="0" smtClean="0"/>
              <a:t>, </a:t>
            </a:r>
            <a:r>
              <a:rPr lang="en-GB" sz="1400" dirty="0" err="1" smtClean="0"/>
              <a:t>MMegas</a:t>
            </a:r>
            <a:r>
              <a:rPr lang="en-GB" sz="1400" dirty="0" smtClean="0"/>
              <a:t> </a:t>
            </a:r>
            <a:r>
              <a:rPr lang="en-GB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( 5kCh  SRS  Crate delivered, DATE , </a:t>
            </a:r>
            <a:r>
              <a:rPr lang="en-GB" sz="1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Labview</a:t>
            </a:r>
            <a:r>
              <a:rPr lang="en-GB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2048" y="3933056"/>
            <a:ext cx="602677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/>
              <a:t>R&amp;D with MPGD’s ( small systems )</a:t>
            </a:r>
            <a:endParaRPr lang="en-GB" b="1" dirty="0" smtClean="0"/>
          </a:p>
          <a:p>
            <a:pPr>
              <a:buFont typeface="Arial" pitchFamily="34" charset="0"/>
              <a:buChar char="•"/>
            </a:pPr>
            <a:r>
              <a:rPr lang="en-GB" sz="1400" dirty="0" smtClean="0"/>
              <a:t> </a:t>
            </a:r>
            <a:r>
              <a:rPr lang="en-GB" sz="1400" dirty="0" err="1" smtClean="0"/>
              <a:t>Tsinghua</a:t>
            </a:r>
            <a:r>
              <a:rPr lang="en-GB" sz="1400" dirty="0" smtClean="0"/>
              <a:t> </a:t>
            </a:r>
            <a:r>
              <a:rPr lang="en-GB" sz="1400" dirty="0" err="1" smtClean="0"/>
              <a:t>Univ</a:t>
            </a:r>
            <a:r>
              <a:rPr lang="en-GB" sz="1400" dirty="0" smtClean="0"/>
              <a:t>, GEM Imaging  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 smtClean="0"/>
              <a:t> Bonn/Mainz </a:t>
            </a:r>
            <a:r>
              <a:rPr lang="en-GB" sz="1400" dirty="0" err="1" smtClean="0"/>
              <a:t>Univ</a:t>
            </a:r>
            <a:r>
              <a:rPr lang="en-GB" sz="1400" dirty="0" smtClean="0"/>
              <a:t>, </a:t>
            </a:r>
            <a:r>
              <a:rPr lang="en-GB" sz="1400" dirty="0" err="1" smtClean="0"/>
              <a:t>Timepix</a:t>
            </a:r>
            <a:r>
              <a:rPr lang="en-GB" sz="1400" dirty="0" smtClean="0"/>
              <a:t> readout </a:t>
            </a:r>
            <a:r>
              <a:rPr lang="en-GB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 starting  Nov. 2011 , 1  FEC /ADC combo )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 smtClean="0"/>
              <a:t> Helsinki HIP, GEM-</a:t>
            </a:r>
            <a:r>
              <a:rPr lang="en-GB" sz="1400" dirty="0" err="1" smtClean="0"/>
              <a:t>MMega</a:t>
            </a:r>
            <a:r>
              <a:rPr lang="en-GB" sz="1400" dirty="0" smtClean="0"/>
              <a:t>  </a:t>
            </a:r>
            <a:r>
              <a:rPr lang="en-GB" sz="1400" dirty="0" err="1" smtClean="0"/>
              <a:t>eval</a:t>
            </a:r>
            <a:r>
              <a:rPr lang="en-GB" sz="1400" dirty="0" smtClean="0"/>
              <a:t>. </a:t>
            </a:r>
            <a:r>
              <a:rPr lang="en-GB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(2kCh SRS  Crate delivered  )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 smtClean="0"/>
              <a:t>MEXICO UNAM, THGEM </a:t>
            </a:r>
            <a:r>
              <a:rPr lang="en-GB" sz="1400" dirty="0"/>
              <a:t> </a:t>
            </a:r>
            <a:r>
              <a:rPr lang="en-GB" sz="1400" dirty="0" smtClean="0"/>
              <a:t> </a:t>
            </a:r>
            <a:r>
              <a:rPr lang="en-GB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( 500ch SRS </a:t>
            </a:r>
            <a:r>
              <a:rPr lang="en-GB" sz="1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Minicrate</a:t>
            </a:r>
            <a:r>
              <a:rPr lang="en-GB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delivered , DATE </a:t>
            </a:r>
            <a:r>
              <a:rPr lang="en-GB" sz="1400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 smtClean="0"/>
              <a:t>C.E. </a:t>
            </a:r>
            <a:r>
              <a:rPr lang="en-GB" sz="1400" dirty="0" err="1" smtClean="0"/>
              <a:t>Saclay</a:t>
            </a:r>
            <a:r>
              <a:rPr lang="en-GB" sz="1400" dirty="0" smtClean="0"/>
              <a:t>, </a:t>
            </a:r>
            <a:r>
              <a:rPr lang="en-GB" sz="1400" dirty="0" err="1" smtClean="0"/>
              <a:t>Micromegas</a:t>
            </a:r>
            <a:r>
              <a:rPr lang="en-GB" sz="1400" dirty="0" smtClean="0"/>
              <a:t>  </a:t>
            </a:r>
            <a:r>
              <a:rPr lang="en-GB" sz="1400" dirty="0" smtClean="0">
                <a:solidFill>
                  <a:schemeClr val="accent1"/>
                </a:solidFill>
              </a:rPr>
              <a:t>( 2k Ch SRS </a:t>
            </a:r>
            <a:r>
              <a:rPr lang="en-GB" sz="1400" dirty="0" err="1" smtClean="0">
                <a:solidFill>
                  <a:schemeClr val="accent1"/>
                </a:solidFill>
              </a:rPr>
              <a:t>Minicrate</a:t>
            </a:r>
            <a:r>
              <a:rPr lang="en-GB" sz="1400" dirty="0" smtClean="0">
                <a:solidFill>
                  <a:schemeClr val="accent1"/>
                </a:solidFill>
              </a:rPr>
              <a:t> delivered, MMDAQ)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8032" y="1988260"/>
            <a:ext cx="6903813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/>
              <a:t>HEP experiments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 smtClean="0"/>
              <a:t> NEXT Coll., dual Beta decay, </a:t>
            </a:r>
            <a:r>
              <a:rPr lang="en-GB" sz="1400" dirty="0" err="1" smtClean="0"/>
              <a:t>SiPM</a:t>
            </a:r>
            <a:r>
              <a:rPr lang="en-GB" sz="1400" dirty="0" smtClean="0"/>
              <a:t>, PM </a:t>
            </a:r>
            <a:r>
              <a:rPr lang="en-GB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(Coll. on SRS hardware,  FEC cards </a:t>
            </a:r>
            <a:r>
              <a:rPr lang="en-GB" sz="1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delivd</a:t>
            </a:r>
            <a:r>
              <a:rPr lang="en-GB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DATE)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 smtClean="0"/>
              <a:t> </a:t>
            </a:r>
            <a:r>
              <a:rPr lang="en-GB" sz="1400" dirty="0" err="1" smtClean="0"/>
              <a:t>BUDKER,INP,Deuteron,triple</a:t>
            </a:r>
            <a:r>
              <a:rPr lang="en-GB" sz="1400" dirty="0" smtClean="0"/>
              <a:t>-GEM </a:t>
            </a:r>
            <a:endParaRPr lang="en-GB" sz="1400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GB" sz="1400" dirty="0"/>
              <a:t> </a:t>
            </a:r>
            <a:r>
              <a:rPr lang="en-GB" sz="1400" dirty="0" smtClean="0"/>
              <a:t>BNL  GEM detector readout </a:t>
            </a:r>
            <a:r>
              <a:rPr lang="en-GB" sz="1400" dirty="0" smtClean="0">
                <a:solidFill>
                  <a:schemeClr val="accent1"/>
                </a:solidFill>
              </a:rPr>
              <a:t>( 2kCH. APV  </a:t>
            </a:r>
            <a:r>
              <a:rPr lang="en-GB" sz="1400" dirty="0" err="1" smtClean="0">
                <a:solidFill>
                  <a:schemeClr val="accent1"/>
                </a:solidFill>
              </a:rPr>
              <a:t>Minicrate</a:t>
            </a:r>
            <a:r>
              <a:rPr lang="en-GB" sz="1400" dirty="0">
                <a:solidFill>
                  <a:schemeClr val="accent1"/>
                </a:solidFill>
              </a:rPr>
              <a:t> </a:t>
            </a:r>
            <a:r>
              <a:rPr lang="en-GB" sz="1400" dirty="0" err="1" smtClean="0">
                <a:solidFill>
                  <a:schemeClr val="accent1"/>
                </a:solidFill>
              </a:rPr>
              <a:t>delvd</a:t>
            </a:r>
            <a:r>
              <a:rPr lang="en-GB" sz="1400" dirty="0" smtClean="0">
                <a:solidFill>
                  <a:schemeClr val="accent1"/>
                </a:solidFill>
              </a:rPr>
              <a:t>.  </a:t>
            </a:r>
            <a:r>
              <a:rPr lang="en-GB" sz="1400" dirty="0" smtClean="0">
                <a:solidFill>
                  <a:srgbClr val="92D050"/>
                </a:solidFill>
              </a:rPr>
              <a:t>PHENIX DAQ   port to SRS  </a:t>
            </a:r>
            <a:r>
              <a:rPr lang="en-GB" sz="1400" dirty="0" smtClean="0">
                <a:solidFill>
                  <a:schemeClr val="accent1"/>
                </a:solidFill>
              </a:rPr>
              <a:t>)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/>
              <a:t> </a:t>
            </a:r>
            <a:r>
              <a:rPr lang="en-GB" sz="1400" dirty="0" smtClean="0"/>
              <a:t>Jeff. Lab   Virginia Univ.  GEM prototyping,   </a:t>
            </a:r>
            <a:r>
              <a:rPr lang="en-GB" sz="1400" dirty="0" smtClean="0">
                <a:solidFill>
                  <a:schemeClr val="accent1"/>
                </a:solidFill>
              </a:rPr>
              <a:t>1kCh APV  </a:t>
            </a:r>
            <a:r>
              <a:rPr lang="en-GB" sz="1400" dirty="0" err="1" smtClean="0">
                <a:solidFill>
                  <a:schemeClr val="accent1"/>
                </a:solidFill>
              </a:rPr>
              <a:t>Minicrate</a:t>
            </a:r>
            <a:r>
              <a:rPr lang="en-GB" sz="1400" dirty="0" smtClean="0">
                <a:solidFill>
                  <a:schemeClr val="accent1"/>
                </a:solidFill>
              </a:rPr>
              <a:t> delivered, DATE ( Kondo)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2016" y="5930696"/>
            <a:ext cx="894648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              </a:t>
            </a:r>
          </a:p>
          <a:p>
            <a:r>
              <a:rPr lang="en-GB" sz="1400" dirty="0"/>
              <a:t> </a:t>
            </a:r>
            <a:r>
              <a:rPr lang="en-GB" sz="1400" dirty="0" smtClean="0"/>
              <a:t> * </a:t>
            </a:r>
            <a:r>
              <a:rPr lang="en-GB" sz="1400" b="1" dirty="0" smtClean="0"/>
              <a:t>SRS Production 2012 (commercial):  </a:t>
            </a:r>
            <a:r>
              <a:rPr lang="en-GB" sz="1400" dirty="0" smtClean="0"/>
              <a:t>PRISMA, </a:t>
            </a:r>
            <a:r>
              <a:rPr lang="en-GB" sz="1400" dirty="0" err="1" smtClean="0"/>
              <a:t>Alexandoupulis</a:t>
            </a:r>
            <a:r>
              <a:rPr lang="en-GB" sz="1400" dirty="0" smtClean="0"/>
              <a:t> </a:t>
            </a:r>
            <a:r>
              <a:rPr lang="en-GB" sz="1400" dirty="0" err="1" smtClean="0"/>
              <a:t>Gr</a:t>
            </a:r>
            <a:r>
              <a:rPr lang="en-GB" sz="1400" dirty="0" smtClean="0"/>
              <a:t>,  sales via CERN store,  CERN contract KTT  in prep.  </a:t>
            </a:r>
          </a:p>
          <a:p>
            <a:r>
              <a:rPr lang="en-GB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( 250 Ch SRS  </a:t>
            </a:r>
            <a:r>
              <a:rPr lang="en-GB" sz="1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Minicrate</a:t>
            </a:r>
            <a:r>
              <a:rPr lang="en-GB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1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delivd</a:t>
            </a:r>
            <a:r>
              <a:rPr lang="en-GB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 as Ref. System, </a:t>
            </a:r>
            <a:r>
              <a:rPr lang="en-GB" sz="1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Labview</a:t>
            </a:r>
            <a:r>
              <a:rPr lang="en-GB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*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09165" y="5301208"/>
            <a:ext cx="843179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/>
              <a:t>New orders  ( commercial SRS)*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 smtClean="0"/>
              <a:t>  RD51 lab, WIS, USTC, SAHA, INFN Bari, INFN Napoli, </a:t>
            </a:r>
            <a:r>
              <a:rPr lang="en-GB" sz="1400" dirty="0" err="1" smtClean="0"/>
              <a:t>Radcore</a:t>
            </a:r>
            <a:r>
              <a:rPr lang="en-GB" sz="1400" dirty="0" smtClean="0"/>
              <a:t>, Stony Brook, UPV Valencia, ATLAs upgrade + more</a:t>
            </a:r>
          </a:p>
          <a:p>
            <a:endParaRPr lang="en-GB" b="1" u="sng" dirty="0" smtClean="0"/>
          </a:p>
        </p:txBody>
      </p:sp>
      <p:pic>
        <p:nvPicPr>
          <p:cNvPr id="8" name="Picture 2" descr="C:\Hans\R&amp;D\rd51\WG52\Production files SRS\Eurocrate\Views\Eurocrate-full-power.png"/>
          <p:cNvPicPr>
            <a:picLocks noChangeAspect="1" noChangeArrowheads="1"/>
          </p:cNvPicPr>
          <p:nvPr/>
        </p:nvPicPr>
        <p:blipFill>
          <a:blip r:embed="rId2" cstate="print"/>
          <a:srcRect l="6227" r="24670"/>
          <a:stretch>
            <a:fillRect/>
          </a:stretch>
        </p:blipFill>
        <p:spPr bwMode="auto">
          <a:xfrm>
            <a:off x="6997220" y="3939446"/>
            <a:ext cx="1878941" cy="153179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848477" y="5163582"/>
            <a:ext cx="111601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SRS crate 16k </a:t>
            </a:r>
            <a:r>
              <a:rPr lang="en-GB" sz="1050" dirty="0" err="1" smtClean="0"/>
              <a:t>ch</a:t>
            </a:r>
            <a:r>
              <a:rPr lang="en-GB" sz="1050" dirty="0" smtClean="0"/>
              <a:t>.</a:t>
            </a:r>
            <a:endParaRPr lang="en-GB" sz="1050" dirty="0"/>
          </a:p>
        </p:txBody>
      </p:sp>
      <p:pic>
        <p:nvPicPr>
          <p:cNvPr id="10" name="Picture 3" descr="C:\Hans\R&amp;D\rd51\WG52\Production files SRS\APV  Hybrid V3\views\hybrid with mini-hdm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56299" y="1563182"/>
            <a:ext cx="2208189" cy="109008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7704856" y="2715310"/>
            <a:ext cx="101341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APV hybrid 128ch</a:t>
            </a:r>
            <a:endParaRPr lang="en-GB" sz="900" dirty="0"/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1115616" y="44450"/>
            <a:ext cx="7056784" cy="5032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5" name="WordArt 6"/>
          <p:cNvSpPr>
            <a:spLocks noChangeArrowheads="1" noChangeShapeType="1" noTextEdit="1"/>
          </p:cNvSpPr>
          <p:nvPr/>
        </p:nvSpPr>
        <p:spPr bwMode="auto">
          <a:xfrm>
            <a:off x="1403648" y="144016"/>
            <a:ext cx="6408910" cy="3326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WG5 – Electronics &amp; Scalable Readout Systems</a:t>
            </a:r>
            <a:endParaRPr lang="fr-FR" sz="24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624</TotalTime>
  <Words>1532</Words>
  <Application>Microsoft Office PowerPoint</Application>
  <PresentationFormat>On-screen Show (4:3)</PresentationFormat>
  <Paragraphs>221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Company>CEA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mtitov</dc:creator>
  <cp:lastModifiedBy>mtitov</cp:lastModifiedBy>
  <cp:revision>184</cp:revision>
  <dcterms:created xsi:type="dcterms:W3CDTF">2011-11-21T00:30:36Z</dcterms:created>
  <dcterms:modified xsi:type="dcterms:W3CDTF">2012-02-20T08:05:16Z</dcterms:modified>
</cp:coreProperties>
</file>