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86" r:id="rId4"/>
    <p:sldId id="316" r:id="rId5"/>
    <p:sldId id="297" r:id="rId6"/>
    <p:sldId id="317" r:id="rId7"/>
    <p:sldId id="318" r:id="rId8"/>
    <p:sldId id="330" r:id="rId9"/>
    <p:sldId id="301" r:id="rId10"/>
    <p:sldId id="332" r:id="rId11"/>
    <p:sldId id="333" r:id="rId12"/>
    <p:sldId id="334" r:id="rId13"/>
    <p:sldId id="326" r:id="rId14"/>
    <p:sldId id="327" r:id="rId15"/>
    <p:sldId id="328" r:id="rId16"/>
    <p:sldId id="329" r:id="rId17"/>
    <p:sldId id="277" r:id="rId18"/>
  </p:sldIdLst>
  <p:sldSz cx="9144000" cy="6858000" type="screen4x3"/>
  <p:notesSz cx="6731000" cy="985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66"/>
    <a:srgbClr val="943C42"/>
    <a:srgbClr val="A50021"/>
    <a:srgbClr val="F6C12A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7A7DC4-AD49-4E24-AB56-A44670D39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1538"/>
            <a:ext cx="493712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3075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63075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11A05A9-7BD4-45C9-892A-E670E6F738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88083-ED89-4EA4-9976-F9DA98FFF5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7D1AD-2AAC-471C-B2BB-AA69E3BE0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C792A-2D35-46D4-AFFC-9BF1623ABFE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95400-C374-4935-89FE-847393E662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B6D5-4535-473C-ACAD-B46CA8A0A2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BC38-3DB3-4724-A7F8-C12A01EFCC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60E94-510A-44B2-8A62-EB17B671D2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53" descr="BasrocConform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15888"/>
            <a:ext cx="19446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821B3-85A5-4C60-BC21-7713D61F5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04D94-4F23-42C8-A868-811239CE1D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72436-D8FC-44C7-9183-7C62E9E7D2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CBFD29BA-E1FF-4DF4-BA06-BF06FA1E1F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3079" name="Picture 12" descr="SCI_PPT_templ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803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53"/>
          <p:cNvGraphicFramePr>
            <a:graphicFrameLocks noChangeAspect="1"/>
          </p:cNvGraphicFramePr>
          <p:nvPr/>
        </p:nvGraphicFramePr>
        <p:xfrm>
          <a:off x="1907704" y="3097213"/>
          <a:ext cx="5665787" cy="3760787"/>
        </p:xfrm>
        <a:graphic>
          <a:graphicData uri="http://schemas.openxmlformats.org/presentationml/2006/ole">
            <p:oleObj spid="_x0000_s1026" name="Photo Editor Photo" r:id="rId3" imgW="11507806" imgH="7640116" progId="">
              <p:embed/>
            </p:oleObj>
          </a:graphicData>
        </a:graphic>
      </p:graphicFrame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57313" y="1071563"/>
            <a:ext cx="7239000" cy="1008062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The EMMA Project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000250" y="2143125"/>
            <a:ext cx="5643563" cy="146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ts val="0"/>
              </a:spcBef>
              <a:defRPr/>
            </a:pPr>
            <a:r>
              <a:rPr lang="en-GB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Rob </a:t>
            </a:r>
            <a:r>
              <a:rPr lang="en-GB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Edgecock</a:t>
            </a:r>
            <a:endParaRPr lang="en-GB" b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 eaLnBrk="1" hangingPunct="1">
              <a:spcBef>
                <a:spcPts val="0"/>
              </a:spcBef>
              <a:defRPr/>
            </a:pPr>
            <a:r>
              <a:rPr lang="en-GB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STFC Rutherford Appleton Laboratory &amp; Huddersfield University</a:t>
            </a:r>
          </a:p>
          <a:p>
            <a:pPr algn="ctr" eaLnBrk="1" hangingPunct="1">
              <a:spcBef>
                <a:spcPts val="600"/>
              </a:spcBef>
              <a:defRPr/>
            </a:pPr>
            <a:endParaRPr lang="en-GB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 Box 52"/>
          <p:cNvSpPr txBox="1">
            <a:spLocks noChangeArrowheads="1"/>
          </p:cNvSpPr>
          <p:nvPr/>
        </p:nvSpPr>
        <p:spPr bwMode="auto">
          <a:xfrm>
            <a:off x="323850" y="6308725"/>
            <a:ext cx="8496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/>
              <a:t>*BNL, CERN, CI, FNAL, JAI, LPSC Grenoble, STFC, TRIUMF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25" y="57150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EMMA Time Line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792088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2007-2011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Construction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March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Injection line complete.					  First beam on 26</a:t>
            </a:r>
            <a:r>
              <a:rPr lang="en-GB" sz="2000" baseline="30000" dirty="0" smtClean="0">
                <a:solidFill>
                  <a:srgbClr val="002060"/>
                </a:solidFill>
                <a:latin typeface="Comic Sans MS" pitchFamily="66" charset="0"/>
              </a:rPr>
              <a:t>th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 March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18</a:t>
            </a:r>
            <a:r>
              <a:rPr lang="en-GB" sz="2000" baseline="30000" dirty="0" smtClean="0">
                <a:solidFill>
                  <a:srgbClr val="006600"/>
                </a:solidFill>
                <a:latin typeface="Comic Sans MS" pitchFamily="66" charset="0"/>
              </a:rPr>
              <a:t>th</a:t>
            </a: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 June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Ring “complete”						   i.e. all sectors in place, but one not connected.		   4-sector commissioning</a:t>
            </a:r>
          </a:p>
        </p:txBody>
      </p:sp>
      <p:pic>
        <p:nvPicPr>
          <p:cNvPr id="7" name="Picture 2" descr="\\engserve\CONFORM\EMMA\photo - photographs\18 June 2010 - EMMA in ALICE\DSC_94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8026047" cy="5331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25" y="57150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EMMA Time Line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792088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2007-2011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Construction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March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Injection line complete.					  First beam on 26</a:t>
            </a:r>
            <a:r>
              <a:rPr lang="en-GB" sz="2000" baseline="30000" dirty="0" smtClean="0">
                <a:solidFill>
                  <a:srgbClr val="002060"/>
                </a:solidFill>
                <a:latin typeface="Comic Sans MS" pitchFamily="66" charset="0"/>
              </a:rPr>
              <a:t>th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 March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18</a:t>
            </a:r>
            <a:r>
              <a:rPr lang="en-GB" sz="2000" baseline="30000" dirty="0" smtClean="0">
                <a:solidFill>
                  <a:srgbClr val="006600"/>
                </a:solidFill>
                <a:latin typeface="Comic Sans MS" pitchFamily="66" charset="0"/>
              </a:rPr>
              <a:t>th</a:t>
            </a: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 June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Ring “complete”						   i.e. all sectors in place, but one not connected.		   4-sector commissioning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22</a:t>
            </a:r>
            <a:r>
              <a:rPr lang="en-GB" sz="2000" baseline="30000" dirty="0" smtClean="0">
                <a:solidFill>
                  <a:srgbClr val="006600"/>
                </a:solidFill>
                <a:latin typeface="Comic Sans MS" pitchFamily="66" charset="0"/>
              </a:rPr>
              <a:t>nd</a:t>
            </a: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 June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Beam to end of 4-sectors</a:t>
            </a:r>
          </a:p>
        </p:txBody>
      </p:sp>
      <p:pic>
        <p:nvPicPr>
          <p:cNvPr id="5" name="Picture 3" descr="\\engserve\CONFORM\EMMA\photo - photographs\22 June 2010 - EMMA 4 sector 1st beam\IMG_03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852936"/>
            <a:ext cx="48577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4191759"/>
            <a:ext cx="792088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July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Ring construction complete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Aug-Oct 2010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First commissioning period			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Feb 2011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Diagnostics line complete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Feb-April 2011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Second commissioning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25" y="57150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EMMA Time Line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Picture 2" descr="\\engserve\CONFORM\EMMA\photo - photographs\27 Jan 2011 - EMMA and Diagnostics beamline\DL11-012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6103938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\\engserve\CONFORM\EMMA\photo - photographs\27 Jan 2011 - EMMA and Diagnostics beamline\DL11-012-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20888"/>
            <a:ext cx="6286547" cy="417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86063" y="714375"/>
            <a:ext cx="5602287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2</a:t>
            </a:r>
            <a:r>
              <a:rPr lang="en-GB" sz="2800" b="1" baseline="30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nd</a:t>
            </a: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Commissioning Period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285750" y="1484313"/>
            <a:ext cx="7848600" cy="862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Real energy: 12 MeV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Measurements at equivalent</a:t>
            </a:r>
            <a:endParaRPr lang="en-GB" sz="2000">
              <a:latin typeface="Comic Sans MS" pitchFamily="66" charset="0"/>
            </a:endParaRPr>
          </a:p>
        </p:txBody>
      </p:sp>
      <p:pic>
        <p:nvPicPr>
          <p:cNvPr id="20484" name="Picture 2" descr="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420938"/>
            <a:ext cx="4545012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1403350" y="6237288"/>
            <a:ext cx="1871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Time of flight</a:t>
            </a:r>
            <a:endParaRPr lang="en-US" sz="1800">
              <a:solidFill>
                <a:srgbClr val="006600"/>
              </a:solidFill>
            </a:endParaRPr>
          </a:p>
        </p:txBody>
      </p:sp>
      <p:pic>
        <p:nvPicPr>
          <p:cNvPr id="20486" name="Picture 3" descr="f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341438"/>
            <a:ext cx="41148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f2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119563"/>
            <a:ext cx="40322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Box 5"/>
          <p:cNvSpPr txBox="1">
            <a:spLocks noChangeArrowheads="1"/>
          </p:cNvSpPr>
          <p:nvPr/>
        </p:nvSpPr>
        <p:spPr bwMode="auto">
          <a:xfrm>
            <a:off x="6156325" y="6381750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Tunes</a:t>
            </a:r>
            <a:endParaRPr lang="en-US" sz="1800">
              <a:solidFill>
                <a:srgbClr val="006600"/>
              </a:solidFill>
            </a:endParaRPr>
          </a:p>
        </p:txBody>
      </p:sp>
      <p:sp>
        <p:nvSpPr>
          <p:cNvPr id="20489" name="TextBox 5"/>
          <p:cNvSpPr txBox="1">
            <a:spLocks noChangeArrowheads="1"/>
          </p:cNvSpPr>
          <p:nvPr/>
        </p:nvSpPr>
        <p:spPr bwMode="auto">
          <a:xfrm>
            <a:off x="6084888" y="3573463"/>
            <a:ext cx="18716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Mean positions</a:t>
            </a:r>
            <a:endParaRPr lang="en-US" sz="180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86063" y="714375"/>
            <a:ext cx="5602287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Acceleration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pic>
        <p:nvPicPr>
          <p:cNvPr id="21507" name="Picture 2" descr="f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925" y="1484313"/>
            <a:ext cx="39782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f3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4149725"/>
            <a:ext cx="39766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f4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2488" y="1916113"/>
            <a:ext cx="421005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6013450" y="5876925"/>
            <a:ext cx="1871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Longitudinal phase</a:t>
            </a:r>
            <a:endParaRPr lang="en-US" sz="1800">
              <a:solidFill>
                <a:srgbClr val="006600"/>
              </a:solidFill>
            </a:endParaRPr>
          </a:p>
        </p:txBody>
      </p:sp>
      <p:sp>
        <p:nvSpPr>
          <p:cNvPr id="21511" name="TextBox 5"/>
          <p:cNvSpPr txBox="1">
            <a:spLocks noChangeArrowheads="1"/>
          </p:cNvSpPr>
          <p:nvPr/>
        </p:nvSpPr>
        <p:spPr bwMode="auto">
          <a:xfrm>
            <a:off x="1547813" y="6308725"/>
            <a:ext cx="18716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Tunes</a:t>
            </a:r>
            <a:endParaRPr lang="en-US" sz="1800">
              <a:solidFill>
                <a:srgbClr val="006600"/>
              </a:solidFill>
            </a:endParaRPr>
          </a:p>
        </p:txBody>
      </p:sp>
      <p:sp>
        <p:nvSpPr>
          <p:cNvPr id="21512" name="TextBox 5"/>
          <p:cNvSpPr txBox="1">
            <a:spLocks noChangeArrowheads="1"/>
          </p:cNvSpPr>
          <p:nvPr/>
        </p:nvSpPr>
        <p:spPr bwMode="auto">
          <a:xfrm>
            <a:off x="1619250" y="3644900"/>
            <a:ext cx="1871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006600"/>
                </a:solidFill>
              </a:rPr>
              <a:t>Beam positions</a:t>
            </a:r>
            <a:endParaRPr lang="en-US" sz="180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2771775" y="476250"/>
            <a:ext cx="5400675" cy="533400"/>
          </a:xfrm>
          <a:prstGeom prst="rect">
            <a:avLst/>
          </a:prstGeom>
        </p:spPr>
        <p:txBody>
          <a:bodyPr anchorCtr="1"/>
          <a:lstStyle/>
          <a:p>
            <a:pPr algn="ctr" eaLnBrk="1" hangingPunct="1">
              <a:defRPr/>
            </a:pPr>
            <a:r>
              <a:rPr lang="en-GB" sz="2800" b="1" kern="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ea typeface="+mj-ea"/>
                <a:cs typeface="+mj-cs"/>
              </a:rPr>
              <a:t> Extraction line</a:t>
            </a:r>
            <a:endParaRPr lang="en-GB" sz="2800" b="1" kern="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ea typeface="+mj-ea"/>
              <a:cs typeface="+mj-cs"/>
              <a:sym typeface="Symbol" pitchFamily="18" charset="2"/>
            </a:endParaRPr>
          </a:p>
        </p:txBody>
      </p:sp>
      <p:pic>
        <p:nvPicPr>
          <p:cNvPr id="22531" name="Picture 19" descr="C:\Users\tre93\AppData\Local\Microsoft\Windows\Temporary Internet Files\Low\Content.IE5\0P6FJS5A\1211%20EMD-4%20-%20no%20RF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4076700"/>
            <a:ext cx="3557587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20" descr="C:\Users\tre93\AppData\Local\Microsoft\Windows\Temporary Internet Files\Low\Content.IE5\ZHU0UEP9\1604%20EMD-4%20-%20RF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005263"/>
            <a:ext cx="3673475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20"/>
          <p:cNvSpPr txBox="1">
            <a:spLocks noChangeArrowheads="1"/>
          </p:cNvSpPr>
          <p:nvPr/>
        </p:nvSpPr>
        <p:spPr bwMode="auto">
          <a:xfrm>
            <a:off x="1476375" y="5878513"/>
            <a:ext cx="208915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/>
              <a:t>No RF</a:t>
            </a:r>
          </a:p>
          <a:p>
            <a:pPr algn="ctr"/>
            <a:r>
              <a:rPr lang="en-GB" sz="1800"/>
              <a:t>Septum = 12 MeV</a:t>
            </a:r>
          </a:p>
        </p:txBody>
      </p:sp>
      <p:sp>
        <p:nvSpPr>
          <p:cNvPr id="22534" name="TextBox 21"/>
          <p:cNvSpPr txBox="1">
            <a:spLocks noChangeArrowheads="1"/>
          </p:cNvSpPr>
          <p:nvPr/>
        </p:nvSpPr>
        <p:spPr bwMode="auto">
          <a:xfrm>
            <a:off x="5580063" y="5876925"/>
            <a:ext cx="2233612" cy="646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/>
              <a:t>With RF </a:t>
            </a:r>
          </a:p>
          <a:p>
            <a:pPr algn="ctr"/>
            <a:r>
              <a:rPr lang="en-GB" sz="1800"/>
              <a:t>Septum = 20.2 MeV</a:t>
            </a:r>
          </a:p>
        </p:txBody>
      </p:sp>
      <p:pic>
        <p:nvPicPr>
          <p:cNvPr id="22535" name="Picture 22" descr="\\hepwin2008f.pp.rl.ac.uk\tre93$\ffag\emma\paper\NIMA\figure_25-new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2275" y="1035050"/>
            <a:ext cx="58356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86063" y="714375"/>
            <a:ext cx="5602287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Resonances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85750" y="1630363"/>
            <a:ext cx="7848600" cy="1631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During acceleration:						</a:t>
            </a:r>
            <a:r>
              <a:rPr lang="en-GB" sz="2000">
                <a:solidFill>
                  <a:srgbClr val="00B050"/>
                </a:solidFill>
                <a:latin typeface="Arial Black" pitchFamily="34" charset="0"/>
              </a:rPr>
              <a:t>- both horizontal and vertical cell tunes change	  by &gt; 0.1							- ring tune changes &gt; 4.2					- 4 integer tunes crossed</a:t>
            </a:r>
            <a:endParaRPr lang="en-GB" sz="2000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179388" y="4365625"/>
            <a:ext cx="2663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latin typeface="Arial" charset="0"/>
                <a:cs typeface="Arial" charset="0"/>
              </a:rPr>
              <a:t>The </a:t>
            </a:r>
            <a:r>
              <a:rPr lang="el-GR" sz="1800">
                <a:latin typeface="Arial" charset="0"/>
                <a:cs typeface="Arial" charset="0"/>
              </a:rPr>
              <a:t>σ</a:t>
            </a:r>
            <a:r>
              <a:rPr lang="en-GB" sz="1800">
                <a:latin typeface="Arial" charset="0"/>
                <a:cs typeface="Arial" charset="0"/>
              </a:rPr>
              <a:t> of beam orbit oscillations</a:t>
            </a:r>
            <a:endParaRPr lang="en-US" sz="1800"/>
          </a:p>
        </p:txBody>
      </p:sp>
      <p:pic>
        <p:nvPicPr>
          <p:cNvPr id="23557" name="Picture 2" descr="f5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3138" y="3500438"/>
            <a:ext cx="52117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84438" y="476250"/>
            <a:ext cx="6837362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Conclusions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179388" y="1412875"/>
            <a:ext cx="8715375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 dirty="0">
                <a:solidFill>
                  <a:srgbClr val="000066"/>
                </a:solidFill>
                <a:latin typeface="Arial Black" pitchFamily="34" charset="0"/>
              </a:rPr>
              <a:t>EMMA is the proof-of-principle non-scaling FFAG</a:t>
            </a:r>
            <a:endParaRPr lang="en-GB" sz="1800" dirty="0">
              <a:solidFill>
                <a:srgbClr val="CC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 dirty="0">
                <a:solidFill>
                  <a:srgbClr val="000066"/>
                </a:solidFill>
                <a:latin typeface="Arial Black" pitchFamily="34" charset="0"/>
              </a:rPr>
              <a:t>Construction was a challenge						</a:t>
            </a:r>
            <a:r>
              <a:rPr lang="en-GB" sz="1800" dirty="0">
                <a:latin typeface="Arial Black" pitchFamily="34" charset="0"/>
              </a:rPr>
              <a:t>- novel machine		</a:t>
            </a:r>
            <a:r>
              <a:rPr lang="en-GB" sz="1800" dirty="0">
                <a:latin typeface="Arial Black" pitchFamily="34" charset="0"/>
                <a:sym typeface="Symbol" pitchFamily="18" charset="2"/>
              </a:rPr>
              <a:t>					- very compact: “…everything takes 5 times longer				in EMMA…”, Neil Bliss, project manager</a:t>
            </a:r>
            <a:endParaRPr lang="en-GB" sz="1800" dirty="0">
              <a:solidFill>
                <a:srgbClr val="000066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 dirty="0">
                <a:solidFill>
                  <a:srgbClr val="000066"/>
                </a:solidFill>
                <a:latin typeface="Arial Black" pitchFamily="34" charset="0"/>
              </a:rPr>
              <a:t>Commissioning has been successful:					</a:t>
            </a:r>
            <a:r>
              <a:rPr lang="en-GB" sz="1800" dirty="0">
                <a:solidFill>
                  <a:srgbClr val="006600"/>
                </a:solidFill>
                <a:latin typeface="Arial Black" pitchFamily="34" charset="0"/>
              </a:rPr>
              <a:t>- EMMA works!							- Beam accelerated from 12 to 18 </a:t>
            </a:r>
            <a:r>
              <a:rPr lang="en-GB" sz="1800" dirty="0" err="1">
                <a:solidFill>
                  <a:srgbClr val="006600"/>
                </a:solidFill>
                <a:latin typeface="Arial Black" pitchFamily="34" charset="0"/>
              </a:rPr>
              <a:t>MeV</a:t>
            </a:r>
            <a:r>
              <a:rPr lang="en-GB" sz="1800" dirty="0">
                <a:solidFill>
                  <a:srgbClr val="006600"/>
                </a:solidFill>
                <a:latin typeface="Arial Black" pitchFamily="34" charset="0"/>
              </a:rPr>
              <a:t>/c in 6 turns			- Small orbit excursion ~10 mm					- Many resonances crossed, no observable growth in beam 		oscillation amplitude</a:t>
            </a:r>
            <a:endParaRPr lang="en-GB" sz="1800" dirty="0"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 dirty="0">
                <a:solidFill>
                  <a:srgbClr val="000066"/>
                </a:solidFill>
                <a:latin typeface="Arial Black" pitchFamily="34" charset="0"/>
              </a:rPr>
              <a:t>Long way to go: </a:t>
            </a:r>
            <a:r>
              <a:rPr lang="en-GB" sz="1800" dirty="0">
                <a:solidFill>
                  <a:srgbClr val="FF0000"/>
                </a:solidFill>
                <a:latin typeface="Arial Black" pitchFamily="34" charset="0"/>
              </a:rPr>
              <a:t>full experimental programme </a:t>
            </a:r>
            <a:r>
              <a:rPr lang="en-GB" sz="1800" dirty="0" smtClean="0">
                <a:solidFill>
                  <a:srgbClr val="FF0000"/>
                </a:solidFill>
                <a:latin typeface="Arial Black" pitchFamily="34" charset="0"/>
              </a:rPr>
              <a:t>started</a:t>
            </a:r>
            <a:endParaRPr lang="en-GB" sz="1800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latin typeface="Arial Black" pitchFamily="34" charset="0"/>
              </a:rPr>
              <a:t>Upgrades planned:								</a:t>
            </a:r>
            <a:r>
              <a:rPr lang="en-GB" sz="1800" dirty="0">
                <a:solidFill>
                  <a:srgbClr val="006600"/>
                </a:solidFill>
                <a:latin typeface="Arial Black" pitchFamily="34" charset="0"/>
              </a:rPr>
              <a:t>- improve EMMA performance					- learn more </a:t>
            </a:r>
            <a:r>
              <a:rPr lang="en-GB" sz="1800">
                <a:solidFill>
                  <a:srgbClr val="006600"/>
                </a:solidFill>
                <a:latin typeface="Arial Black" pitchFamily="34" charset="0"/>
              </a:rPr>
              <a:t>for </a:t>
            </a:r>
            <a:r>
              <a:rPr lang="en-GB" sz="1800" smtClean="0">
                <a:solidFill>
                  <a:srgbClr val="006600"/>
                </a:solidFill>
                <a:latin typeface="Arial Black" pitchFamily="34" charset="0"/>
              </a:rPr>
              <a:t>applications</a:t>
            </a:r>
            <a:endParaRPr lang="en-GB" sz="1800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95513" y="620713"/>
            <a:ext cx="6837362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Outline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642938" y="1785938"/>
            <a:ext cx="7848600" cy="2708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Why we needed to build EMMA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How we got to where we are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Design of the machine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Construction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Commissioning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0" y="785813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Motivation for EMMA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642938" y="1714500"/>
            <a:ext cx="817721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EMMA: 								</a:t>
            </a:r>
            <a:r>
              <a:rPr lang="en-GB" sz="2000">
                <a:solidFill>
                  <a:srgbClr val="002060"/>
                </a:solidFill>
                <a:latin typeface="Arial" charset="0"/>
                <a:cs typeface="Arial" charset="0"/>
              </a:rPr>
              <a:t>l</a:t>
            </a:r>
            <a:r>
              <a:rPr lang="en-GB" sz="2000">
                <a:solidFill>
                  <a:srgbClr val="000066"/>
                </a:solidFill>
                <a:latin typeface="Arial" charset="0"/>
                <a:cs typeface="Arial" charset="0"/>
              </a:rPr>
              <a:t>inear non-scaling Fixed Field Alternating Gradient accelerator</a:t>
            </a:r>
          </a:p>
        </p:txBody>
      </p:sp>
      <p:grpSp>
        <p:nvGrpSpPr>
          <p:cNvPr id="2" name="Group 70"/>
          <p:cNvGrpSpPr>
            <a:grpSpLocks/>
          </p:cNvGrpSpPr>
          <p:nvPr/>
        </p:nvGrpSpPr>
        <p:grpSpPr bwMode="auto">
          <a:xfrm>
            <a:off x="611188" y="2349500"/>
            <a:ext cx="1785937" cy="1290638"/>
            <a:chOff x="611560" y="2348880"/>
            <a:chExt cx="1785937" cy="1290886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/>
          </p:nvGraphicFramePr>
          <p:xfrm>
            <a:off x="611560" y="2780928"/>
            <a:ext cx="1785937" cy="858838"/>
          </p:xfrm>
          <a:graphic>
            <a:graphicData uri="http://schemas.openxmlformats.org/presentationml/2006/ole">
              <p:oleObj spid="_x0000_s2050" name="Equation" r:id="rId3" imgW="1002960" imgH="482400" progId="Equation.3">
                <p:embed/>
              </p:oleObj>
            </a:graphicData>
          </a:graphic>
        </p:graphicFrame>
        <p:cxnSp>
          <p:nvCxnSpPr>
            <p:cNvPr id="2063" name="Straight Arrow Connector 49"/>
            <p:cNvCxnSpPr>
              <a:cxnSpLocks noChangeShapeType="1"/>
            </p:cNvCxnSpPr>
            <p:nvPr/>
          </p:nvCxnSpPr>
          <p:spPr bwMode="auto">
            <a:xfrm flipV="1">
              <a:off x="1475656" y="2348880"/>
              <a:ext cx="360040" cy="43204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2555875" y="2349500"/>
            <a:ext cx="4143375" cy="4268788"/>
            <a:chOff x="2555776" y="2348880"/>
            <a:chExt cx="4144022" cy="4269656"/>
          </a:xfrm>
        </p:grpSpPr>
        <p:pic>
          <p:nvPicPr>
            <p:cNvPr id="2061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3429000"/>
              <a:ext cx="4144022" cy="3189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062" name="Straight Arrow Connector 52"/>
            <p:cNvCxnSpPr>
              <a:cxnSpLocks noChangeShapeType="1"/>
            </p:cNvCxnSpPr>
            <p:nvPr/>
          </p:nvCxnSpPr>
          <p:spPr bwMode="auto">
            <a:xfrm flipH="1" flipV="1">
              <a:off x="2987824" y="2348880"/>
              <a:ext cx="1656184" cy="1008112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" name="Group 68"/>
          <p:cNvGrpSpPr>
            <a:grpSpLocks/>
          </p:cNvGrpSpPr>
          <p:nvPr/>
        </p:nvGrpSpPr>
        <p:grpSpPr bwMode="auto">
          <a:xfrm>
            <a:off x="4356100" y="2349500"/>
            <a:ext cx="2016125" cy="800100"/>
            <a:chOff x="4355976" y="2348880"/>
            <a:chExt cx="2016224" cy="801380"/>
          </a:xfrm>
        </p:grpSpPr>
        <p:cxnSp>
          <p:nvCxnSpPr>
            <p:cNvPr id="2059" name="Straight Arrow Connector 57"/>
            <p:cNvCxnSpPr>
              <a:cxnSpLocks noChangeShapeType="1"/>
              <a:stCxn id="2060" idx="0"/>
            </p:cNvCxnSpPr>
            <p:nvPr/>
          </p:nvCxnSpPr>
          <p:spPr bwMode="auto">
            <a:xfrm flipH="1" flipV="1">
              <a:off x="4355976" y="2348880"/>
              <a:ext cx="1368152" cy="432048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60" name="TextBox 59"/>
            <p:cNvSpPr txBox="1">
              <a:spLocks noChangeArrowheads="1"/>
            </p:cNvSpPr>
            <p:nvPr/>
          </p:nvSpPr>
          <p:spPr bwMode="auto">
            <a:xfrm>
              <a:off x="5076056" y="2780928"/>
              <a:ext cx="129614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800">
                  <a:solidFill>
                    <a:srgbClr val="006600"/>
                  </a:solidFill>
                </a:rPr>
                <a:t>~ cyclotron</a:t>
              </a:r>
            </a:p>
          </p:txBody>
        </p:sp>
      </p:grpSp>
      <p:grpSp>
        <p:nvGrpSpPr>
          <p:cNvPr id="5" name="Group 67"/>
          <p:cNvGrpSpPr>
            <a:grpSpLocks/>
          </p:cNvGrpSpPr>
          <p:nvPr/>
        </p:nvGrpSpPr>
        <p:grpSpPr bwMode="auto">
          <a:xfrm>
            <a:off x="6300788" y="2349500"/>
            <a:ext cx="2159000" cy="2495550"/>
            <a:chOff x="6300192" y="2348880"/>
            <a:chExt cx="2160240" cy="2496473"/>
          </a:xfrm>
        </p:grpSpPr>
        <p:cxnSp>
          <p:nvCxnSpPr>
            <p:cNvPr id="2057" name="Straight Arrow Connector 63"/>
            <p:cNvCxnSpPr>
              <a:cxnSpLocks noChangeShapeType="1"/>
            </p:cNvCxnSpPr>
            <p:nvPr/>
          </p:nvCxnSpPr>
          <p:spPr bwMode="auto">
            <a:xfrm flipH="1" flipV="1">
              <a:off x="6300192" y="2348880"/>
              <a:ext cx="1512168" cy="1224136"/>
            </a:xfrm>
            <a:prstGeom prst="straightConnector1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058" name="TextBox 65"/>
            <p:cNvSpPr txBox="1">
              <a:spLocks noChangeArrowheads="1"/>
            </p:cNvSpPr>
            <p:nvPr/>
          </p:nvSpPr>
          <p:spPr bwMode="auto">
            <a:xfrm>
              <a:off x="7164288" y="3645024"/>
              <a:ext cx="129614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1800">
                  <a:solidFill>
                    <a:srgbClr val="006600"/>
                  </a:solidFill>
                </a:rPr>
                <a:t>Strongly focussed cf cyclotrons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0" y="785813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Motivation for EMMA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28688" y="2857500"/>
            <a:ext cx="7993062" cy="3792538"/>
            <a:chOff x="476" y="1253"/>
            <a:chExt cx="5035" cy="2389"/>
          </a:xfrm>
        </p:grpSpPr>
        <p:pic>
          <p:nvPicPr>
            <p:cNvPr id="6150" name="Picture 10" descr="ISS_2scale_with_PDoption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" y="1253"/>
              <a:ext cx="3447" cy="2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1" name="Text Box 11"/>
            <p:cNvSpPr txBox="1">
              <a:spLocks noChangeArrowheads="1"/>
            </p:cNvSpPr>
            <p:nvPr/>
          </p:nvSpPr>
          <p:spPr bwMode="auto">
            <a:xfrm>
              <a:off x="4286" y="1389"/>
              <a:ext cx="122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/>
                <a:t>Neutrino Factory</a:t>
              </a:r>
            </a:p>
          </p:txBody>
        </p:sp>
      </p:grp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644525" y="1712913"/>
            <a:ext cx="7848600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L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inear non-scaling FFAG				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invented 1997/9, C.Johnstone et al			- for muon acceleration in a Neutrino Factory</a:t>
            </a:r>
            <a:endParaRPr lang="en-GB" sz="2000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00788" y="4652963"/>
            <a:ext cx="2447925" cy="1077912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Acceleration</a:t>
            </a:r>
          </a:p>
          <a:p>
            <a:pPr>
              <a:spcBef>
                <a:spcPts val="600"/>
              </a:spcBef>
              <a:defRPr/>
            </a:pPr>
            <a:r>
              <a:rPr lang="en-GB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Must be fast</a:t>
            </a:r>
          </a:p>
          <a:p>
            <a:pPr>
              <a:spcBef>
                <a:spcPts val="600"/>
              </a:spcBef>
              <a:defRPr/>
            </a:pPr>
            <a:r>
              <a:rPr lang="en-GB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Large acceptance</a:t>
            </a:r>
            <a:endParaRPr lang="en-US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0" y="785813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Motivation for EMMA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28625" y="3000375"/>
            <a:ext cx="9999663" cy="4953000"/>
            <a:chOff x="428596" y="3000372"/>
            <a:chExt cx="9999662" cy="4953000"/>
          </a:xfrm>
        </p:grpSpPr>
        <p:sp>
          <p:nvSpPr>
            <p:cNvPr id="10" name="Rectangle 45"/>
            <p:cNvSpPr>
              <a:spLocks noChangeArrowheads="1"/>
            </p:cNvSpPr>
            <p:nvPr/>
          </p:nvSpPr>
          <p:spPr bwMode="auto">
            <a:xfrm>
              <a:off x="1363634" y="3000372"/>
              <a:ext cx="8686799" cy="4953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Rectangle 46"/>
            <p:cNvSpPr>
              <a:spLocks noChangeArrowheads="1"/>
            </p:cNvSpPr>
            <p:nvPr/>
          </p:nvSpPr>
          <p:spPr bwMode="auto">
            <a:xfrm>
              <a:off x="1436659" y="3948110"/>
              <a:ext cx="8991599" cy="38100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7177" name="Picture 4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01833" y="3910010"/>
              <a:ext cx="8162925" cy="276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Text Box 48"/>
            <p:cNvSpPr txBox="1">
              <a:spLocks noChangeArrowheads="1"/>
            </p:cNvSpPr>
            <p:nvPr/>
          </p:nvSpPr>
          <p:spPr bwMode="auto">
            <a:xfrm>
              <a:off x="4387821" y="6470647"/>
              <a:ext cx="3810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/>
                <a:t>/p</a:t>
              </a:r>
            </a:p>
          </p:txBody>
        </p:sp>
        <p:sp>
          <p:nvSpPr>
            <p:cNvPr id="14" name="Line 51"/>
            <p:cNvSpPr>
              <a:spLocks noChangeShapeType="1"/>
            </p:cNvSpPr>
            <p:nvPr/>
          </p:nvSpPr>
          <p:spPr bwMode="auto">
            <a:xfrm flipV="1">
              <a:off x="1363634" y="5029197"/>
              <a:ext cx="1800225" cy="142875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0" name="Text Box 52"/>
            <p:cNvSpPr txBox="1">
              <a:spLocks noChangeArrowheads="1"/>
            </p:cNvSpPr>
            <p:nvPr/>
          </p:nvSpPr>
          <p:spPr bwMode="auto">
            <a:xfrm>
              <a:off x="428596" y="5172072"/>
              <a:ext cx="18002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solidFill>
                    <a:srgbClr val="000066"/>
                  </a:solidFill>
                </a:rPr>
                <a:t>Path length</a:t>
              </a:r>
            </a:p>
          </p:txBody>
        </p:sp>
        <p:sp>
          <p:nvSpPr>
            <p:cNvPr id="7181" name="Text Box 53"/>
            <p:cNvSpPr txBox="1">
              <a:spLocks noChangeArrowheads="1"/>
            </p:cNvSpPr>
            <p:nvPr/>
          </p:nvSpPr>
          <p:spPr bwMode="auto">
            <a:xfrm>
              <a:off x="7993033" y="6272210"/>
              <a:ext cx="381000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800"/>
                <a:t>/p</a:t>
              </a:r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6332508" y="3371847"/>
              <a:ext cx="3960812" cy="37449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Line 49"/>
            <p:cNvSpPr>
              <a:spLocks noChangeShapeType="1"/>
            </p:cNvSpPr>
            <p:nvPr/>
          </p:nvSpPr>
          <p:spPr bwMode="auto">
            <a:xfrm flipH="1" flipV="1">
              <a:off x="5500658" y="4786310"/>
              <a:ext cx="1857375" cy="500062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84" name="Text Box 50"/>
            <p:cNvSpPr txBox="1">
              <a:spLocks noChangeArrowheads="1"/>
            </p:cNvSpPr>
            <p:nvPr/>
          </p:nvSpPr>
          <p:spPr bwMode="auto">
            <a:xfrm>
              <a:off x="6500826" y="5286388"/>
              <a:ext cx="18288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000">
                  <a:solidFill>
                    <a:srgbClr val="FF00FF"/>
                  </a:solidFill>
                </a:rPr>
                <a:t>Travel time</a:t>
              </a:r>
            </a:p>
          </p:txBody>
        </p:sp>
      </p:grp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642938" y="1714500"/>
            <a:ext cx="7848600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Linear non-scaling FFAGs:			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invented 1997/9						- for muon acceleration in a Neutrino Factory</a:t>
            </a:r>
            <a:endParaRPr lang="en-GB" sz="2000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7173" name="TextBox 8"/>
          <p:cNvSpPr txBox="1">
            <a:spLocks noChangeArrowheads="1"/>
          </p:cNvSpPr>
          <p:nvPr/>
        </p:nvSpPr>
        <p:spPr bwMode="auto">
          <a:xfrm>
            <a:off x="642938" y="2643188"/>
            <a:ext cx="7858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	- large dynamic aperture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42938" y="2957513"/>
            <a:ext cx="7858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	- small orbit excursion – higher frequency RF		- CW acceleration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0" y="785813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Motivation for EMMA</a:t>
            </a:r>
          </a:p>
        </p:txBody>
      </p:sp>
      <p:pic>
        <p:nvPicPr>
          <p:cNvPr id="8195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285875"/>
            <a:ext cx="4929188" cy="3392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4929188" y="1928813"/>
            <a:ext cx="4102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Serpentine, bucketless, asynchronous, etc acceleration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357188" y="3500438"/>
            <a:ext cx="8429625" cy="3143250"/>
            <a:chOff x="357158" y="3500438"/>
            <a:chExt cx="8429652" cy="3143250"/>
          </a:xfrm>
        </p:grpSpPr>
        <p:grpSp>
          <p:nvGrpSpPr>
            <p:cNvPr id="8198" name="Group 8"/>
            <p:cNvGrpSpPr>
              <a:grpSpLocks/>
            </p:cNvGrpSpPr>
            <p:nvPr/>
          </p:nvGrpSpPr>
          <p:grpSpPr bwMode="auto">
            <a:xfrm>
              <a:off x="3571868" y="3500438"/>
              <a:ext cx="5214942" cy="3143250"/>
              <a:chOff x="2668539" y="674960"/>
              <a:chExt cx="6558960" cy="4362450"/>
            </a:xfrm>
          </p:grpSpPr>
          <p:pic>
            <p:nvPicPr>
              <p:cNvPr id="8200" name="Picture 30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38087" y="674960"/>
                <a:ext cx="5981700" cy="4362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01" name="Text Box 32"/>
              <p:cNvSpPr txBox="1">
                <a:spLocks noChangeArrowheads="1"/>
              </p:cNvSpPr>
              <p:nvPr/>
            </p:nvSpPr>
            <p:spPr bwMode="auto">
              <a:xfrm>
                <a:off x="2668539" y="1170696"/>
                <a:ext cx="838200" cy="384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GB" sz="1200">
                    <a:solidFill>
                      <a:srgbClr val="666699"/>
                    </a:solidFill>
                  </a:rPr>
                  <a:t>27</a:t>
                </a:r>
              </a:p>
            </p:txBody>
          </p:sp>
          <p:sp>
            <p:nvSpPr>
              <p:cNvPr id="8202" name="Text Box 33"/>
              <p:cNvSpPr txBox="1">
                <a:spLocks noChangeArrowheads="1"/>
              </p:cNvSpPr>
              <p:nvPr/>
            </p:nvSpPr>
            <p:spPr bwMode="auto">
              <a:xfrm>
                <a:off x="8688339" y="2657906"/>
                <a:ext cx="539160" cy="384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200">
                    <a:solidFill>
                      <a:srgbClr val="666699"/>
                    </a:solidFill>
                  </a:rPr>
                  <a:t>14</a:t>
                </a:r>
              </a:p>
            </p:txBody>
          </p:sp>
          <p:sp>
            <p:nvSpPr>
              <p:cNvPr id="8203" name="Text Box 34"/>
              <p:cNvSpPr txBox="1">
                <a:spLocks noChangeArrowheads="1"/>
              </p:cNvSpPr>
              <p:nvPr/>
            </p:nvSpPr>
            <p:spPr bwMode="auto">
              <a:xfrm>
                <a:off x="8694099" y="3451084"/>
                <a:ext cx="533400" cy="384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GB" sz="1200">
                    <a:solidFill>
                      <a:srgbClr val="666699"/>
                    </a:solidFill>
                  </a:rPr>
                  <a:t>8</a:t>
                </a:r>
              </a:p>
            </p:txBody>
          </p:sp>
        </p:grpSp>
        <p:sp>
          <p:nvSpPr>
            <p:cNvPr id="8199" name="TextBox 30"/>
            <p:cNvSpPr txBox="1">
              <a:spLocks noChangeArrowheads="1"/>
            </p:cNvSpPr>
            <p:nvPr/>
          </p:nvSpPr>
          <p:spPr bwMode="auto">
            <a:xfrm>
              <a:off x="357158" y="5000636"/>
              <a:ext cx="2714644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sz="2000">
                  <a:solidFill>
                    <a:srgbClr val="C00000"/>
                  </a:solidFill>
                  <a:latin typeface="Arial Black" pitchFamily="34" charset="0"/>
                </a:rPr>
                <a:t>Fast resonance crossings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00250" y="785813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Motivation for EMMA</a:t>
            </a:r>
          </a:p>
        </p:txBody>
      </p:sp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684213" y="1412875"/>
            <a:ext cx="7920037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Realised</a:t>
            </a: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early on:</a:t>
            </a:r>
          </a:p>
          <a:p>
            <a:pPr lvl="1">
              <a:spcBef>
                <a:spcPct val="50000"/>
              </a:spcBef>
              <a:buClr>
                <a:srgbClr val="006600"/>
              </a:buClr>
              <a:buFont typeface="Wingdings" pitchFamily="2" charset="2"/>
              <a:buChar char="§"/>
            </a:pPr>
            <a:r>
              <a:rPr lang="en-GB" sz="2000"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Other potential applications:				</a:t>
            </a:r>
            <a:r>
              <a:rPr lang="en-GB" sz="2000">
                <a:solidFill>
                  <a:srgbClr val="663300"/>
                </a:solidFill>
                <a:latin typeface="Arial Black" pitchFamily="34" charset="0"/>
              </a:rPr>
              <a:t>- hadron therapy						- ADSR							- other high power proton beam applications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  <a:p>
            <a:pPr lvl="1">
              <a:spcBef>
                <a:spcPct val="50000"/>
              </a:spcBef>
              <a:buClr>
                <a:srgbClr val="006600"/>
              </a:buClr>
              <a:buFont typeface="Wingdings" pitchFamily="2" charset="2"/>
              <a:buChar char="§"/>
            </a:pP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One or two issues:						</a:t>
            </a:r>
            <a:r>
              <a:rPr lang="en-GB" sz="2000">
                <a:solidFill>
                  <a:srgbClr val="660066"/>
                </a:solidFill>
                <a:latin typeface="Arial Black" pitchFamily="34" charset="0"/>
              </a:rPr>
              <a:t>- tiny momentum compaction				- unique longitudinal dynamics				- possible transverse dynamics problems		- resonance crossings					- constraints on construction				- standard tracking codes not applicable		- purpose built codes need benchmarking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latin typeface="Arial Black" pitchFamily="34" charset="0"/>
              </a:rPr>
              <a:t> </a:t>
            </a: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Must build one!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0066"/>
                </a:solidFill>
                <a:latin typeface="Arial Black" pitchFamily="34" charset="0"/>
              </a:rPr>
              <a:t> Hence, EMMA</a:t>
            </a:r>
            <a:endParaRPr lang="en-GB" sz="200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25" y="57150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EMMA Time Line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1997/99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NS-FFAGs invented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~2003	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First discussion of electron model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2004	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ALICE &amp; ALICE hall selected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2005	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First funding attempt (FP6)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2006	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Second funding attempt</a:t>
            </a:r>
            <a:endParaRPr lang="en-GB" sz="20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3861048"/>
            <a:ext cx="6048672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CONFORM Consortium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RCUK Basic Technology Fund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Three work packages:	</a:t>
            </a:r>
            <a:r>
              <a:rPr lang="en-GB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EMMA						PAMELA					Other applications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Ran from April 2007 to March 2011</a:t>
            </a:r>
          </a:p>
          <a:p>
            <a:pPr>
              <a:buFont typeface="Wingdings" pitchFamily="2" charset="2"/>
              <a:buChar char="§"/>
            </a:pPr>
            <a:r>
              <a:rPr lang="en-GB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Successful in all areas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3650248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2006-20</a:t>
            </a: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09</a:t>
            </a:r>
            <a:r>
              <a:rPr lang="en-GB" sz="2000" dirty="0" smtClean="0">
                <a:solidFill>
                  <a:srgbClr val="006600"/>
                </a:solidFill>
                <a:latin typeface="Comic Sans MS" pitchFamily="66" charset="0"/>
              </a:rPr>
              <a:t>	</a:t>
            </a:r>
            <a:r>
              <a:rPr lang="en-GB" sz="2000" dirty="0" smtClean="0">
                <a:solidFill>
                  <a:srgbClr val="002060"/>
                </a:solidFill>
                <a:latin typeface="Comic Sans MS" pitchFamily="66" charset="0"/>
              </a:rPr>
              <a:t>- Final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\\engserve\CONFORM\EMMA\drawing-layouts-and-images\Image gallery\207-10842-a0-045-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25" y="1500188"/>
            <a:ext cx="9191625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24075" y="549275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EMMA Layout</a:t>
            </a:r>
          </a:p>
        </p:txBody>
      </p:sp>
      <p:cxnSp>
        <p:nvCxnSpPr>
          <p:cNvPr id="13316" name="Straight Arrow Connector 5"/>
          <p:cNvCxnSpPr>
            <a:cxnSpLocks noChangeShapeType="1"/>
          </p:cNvCxnSpPr>
          <p:nvPr/>
        </p:nvCxnSpPr>
        <p:spPr bwMode="auto">
          <a:xfrm rot="5400000">
            <a:off x="6715125" y="3214688"/>
            <a:ext cx="1001713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6143625" y="2344738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latin typeface="Comic Sans MS" pitchFamily="66" charset="0"/>
              </a:rPr>
              <a:t>Section of ALICE</a:t>
            </a:r>
          </a:p>
        </p:txBody>
      </p:sp>
      <p:cxnSp>
        <p:nvCxnSpPr>
          <p:cNvPr id="13318" name="Straight Arrow Connector 7"/>
          <p:cNvCxnSpPr>
            <a:cxnSpLocks noChangeShapeType="1"/>
            <a:stCxn id="13319" idx="0"/>
          </p:cNvCxnSpPr>
          <p:nvPr/>
        </p:nvCxnSpPr>
        <p:spPr bwMode="auto">
          <a:xfrm flipH="1" flipV="1">
            <a:off x="6572250" y="5072063"/>
            <a:ext cx="464344" cy="857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319" name="TextBox 13"/>
          <p:cNvSpPr txBox="1">
            <a:spLocks noChangeArrowheads="1"/>
          </p:cNvSpPr>
          <p:nvPr/>
        </p:nvSpPr>
        <p:spPr bwMode="auto">
          <a:xfrm>
            <a:off x="5286375" y="5929313"/>
            <a:ext cx="3500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 dirty="0">
                <a:latin typeface="Comic Sans MS" pitchFamily="66" charset="0"/>
              </a:rPr>
              <a:t>Injection </a:t>
            </a:r>
            <a:r>
              <a:rPr lang="en-GB" sz="1800" dirty="0" smtClean="0">
                <a:latin typeface="Comic Sans MS" pitchFamily="66" charset="0"/>
              </a:rPr>
              <a:t>line</a:t>
            </a:r>
            <a:endParaRPr lang="en-GB" sz="1800" dirty="0">
              <a:latin typeface="Comic Sans MS" pitchFamily="66" charset="0"/>
            </a:endParaRPr>
          </a:p>
        </p:txBody>
      </p:sp>
      <p:cxnSp>
        <p:nvCxnSpPr>
          <p:cNvPr id="13320" name="Straight Arrow Connector 15"/>
          <p:cNvCxnSpPr>
            <a:cxnSpLocks noChangeShapeType="1"/>
          </p:cNvCxnSpPr>
          <p:nvPr/>
        </p:nvCxnSpPr>
        <p:spPr bwMode="auto">
          <a:xfrm flipV="1">
            <a:off x="1835150" y="5876925"/>
            <a:ext cx="360363" cy="50482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3321" name="TextBox 19"/>
          <p:cNvSpPr txBox="1">
            <a:spLocks noChangeArrowheads="1"/>
          </p:cNvSpPr>
          <p:nvPr/>
        </p:nvSpPr>
        <p:spPr bwMode="auto">
          <a:xfrm>
            <a:off x="395288" y="6381750"/>
            <a:ext cx="3000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latin typeface="Comic Sans MS" pitchFamily="66" charset="0"/>
              </a:rPr>
              <a:t>EMMA ring</a:t>
            </a:r>
          </a:p>
        </p:txBody>
      </p:sp>
      <p:sp>
        <p:nvSpPr>
          <p:cNvPr id="13322" name="TextBox 21"/>
          <p:cNvSpPr txBox="1">
            <a:spLocks noChangeArrowheads="1"/>
          </p:cNvSpPr>
          <p:nvPr/>
        </p:nvSpPr>
        <p:spPr bwMode="auto">
          <a:xfrm>
            <a:off x="3663950" y="1428750"/>
            <a:ext cx="3500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latin typeface="Comic Sans MS" pitchFamily="66" charset="0"/>
              </a:rPr>
              <a:t>Diagnostics beam line</a:t>
            </a:r>
          </a:p>
        </p:txBody>
      </p:sp>
      <p:cxnSp>
        <p:nvCxnSpPr>
          <p:cNvPr id="13323" name="Straight Arrow Connector 22"/>
          <p:cNvCxnSpPr>
            <a:cxnSpLocks noChangeShapeType="1"/>
            <a:stCxn id="13322" idx="2"/>
          </p:cNvCxnSpPr>
          <p:nvPr/>
        </p:nvCxnSpPr>
        <p:spPr bwMode="auto">
          <a:xfrm flipH="1">
            <a:off x="4572000" y="1798638"/>
            <a:ext cx="841375" cy="98266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0" name="TextBox 19"/>
          <p:cNvSpPr txBox="1"/>
          <p:nvPr/>
        </p:nvSpPr>
        <p:spPr>
          <a:xfrm>
            <a:off x="107950" y="1519238"/>
            <a:ext cx="3384550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8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EMMA</a:t>
            </a:r>
          </a:p>
          <a:p>
            <a:pPr algn="ctr">
              <a:defRPr/>
            </a:pPr>
            <a:r>
              <a:rPr lang="en-GB" sz="1800" dirty="0">
                <a:solidFill>
                  <a:srgbClr val="002060"/>
                </a:solidFill>
                <a:latin typeface="Comic Sans MS" pitchFamily="66" charset="0"/>
              </a:rPr>
              <a:t>10-20 </a:t>
            </a:r>
            <a:r>
              <a:rPr lang="en-GB" sz="1800" dirty="0" err="1">
                <a:solidFill>
                  <a:srgbClr val="002060"/>
                </a:solidFill>
                <a:latin typeface="Comic Sans MS" pitchFamily="66" charset="0"/>
              </a:rPr>
              <a:t>MeV</a:t>
            </a:r>
            <a:endParaRPr lang="en-GB" sz="1800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sz="1800" dirty="0">
                <a:solidFill>
                  <a:srgbClr val="002060"/>
                </a:solidFill>
                <a:latin typeface="Comic Sans MS" pitchFamily="66" charset="0"/>
              </a:rPr>
              <a:t>42 cells, </a:t>
            </a:r>
            <a:r>
              <a:rPr lang="en-GB" sz="1800" dirty="0" smtClean="0">
                <a:solidFill>
                  <a:srgbClr val="002060"/>
                </a:solidFill>
                <a:latin typeface="Comic Sans MS" pitchFamily="66" charset="0"/>
              </a:rPr>
              <a:t>linear doublet </a:t>
            </a:r>
            <a:r>
              <a:rPr lang="en-GB" sz="1800" dirty="0">
                <a:solidFill>
                  <a:srgbClr val="002060"/>
                </a:solidFill>
                <a:latin typeface="Comic Sans MS" pitchFamily="66" charset="0"/>
              </a:rPr>
              <a:t>lattice</a:t>
            </a:r>
          </a:p>
          <a:p>
            <a:pPr algn="ctr">
              <a:defRPr/>
            </a:pPr>
            <a:r>
              <a:rPr lang="en-GB" sz="1800" dirty="0">
                <a:solidFill>
                  <a:srgbClr val="002060"/>
                </a:solidFill>
                <a:latin typeface="Comic Sans MS" pitchFamily="66" charset="0"/>
              </a:rPr>
              <a:t>19 RF </a:t>
            </a:r>
            <a:r>
              <a:rPr lang="en-GB" sz="1800" dirty="0" smtClean="0">
                <a:solidFill>
                  <a:srgbClr val="002060"/>
                </a:solidFill>
                <a:latin typeface="Comic Sans MS" pitchFamily="66" charset="0"/>
              </a:rPr>
              <a:t>Cavities, 1.3GHz</a:t>
            </a:r>
            <a:endParaRPr lang="en-GB" sz="1800" dirty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sz="1800" dirty="0">
                <a:solidFill>
                  <a:srgbClr val="002060"/>
                </a:solidFill>
                <a:latin typeface="Comic Sans MS" pitchFamily="66" charset="0"/>
              </a:rPr>
              <a:t>Lots of diagnostics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top_nav_horizon_Master_small">
  <a:themeElements>
    <a:clrScheme name="STFC_top_nav_horizon_Master_sma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_top_nav_horizon_Master_small">
      <a:majorFont>
        <a:latin typeface="Lucida Sans"/>
        <a:ea typeface="ヒラギノ角ゴ Pro W3"/>
        <a:cs typeface=""/>
      </a:majorFont>
      <a:minorFont>
        <a:latin typeface="Lucida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STFC_top_nav_horizon_Master_smal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STFC_top_nav_horizon_Master_small</Template>
  <TotalTime>3562</TotalTime>
  <Words>267</Words>
  <Application>Microsoft Office PowerPoint</Application>
  <PresentationFormat>On-screen Show (4:3)</PresentationFormat>
  <Paragraphs>101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STFC_top_nav_horizon_Master_small</vt:lpstr>
      <vt:lpstr>Photo Editor Photo</vt:lpstr>
      <vt:lpstr>Equation</vt:lpstr>
      <vt:lpstr>The EMMA Project</vt:lpstr>
      <vt:lpstr> Outline</vt:lpstr>
      <vt:lpstr> Motivation for EMMA</vt:lpstr>
      <vt:lpstr> Motivation for EMMA</vt:lpstr>
      <vt:lpstr> Motivation for EMMA</vt:lpstr>
      <vt:lpstr> Motivation for EMMA</vt:lpstr>
      <vt:lpstr> Motivation for EMMA</vt:lpstr>
      <vt:lpstr> EMMA Time Line</vt:lpstr>
      <vt:lpstr> EMMA Layout</vt:lpstr>
      <vt:lpstr> EMMA Time Line</vt:lpstr>
      <vt:lpstr> EMMA Time Line</vt:lpstr>
      <vt:lpstr> EMMA Time Line</vt:lpstr>
      <vt:lpstr> 2nd Commissioning Period</vt:lpstr>
      <vt:lpstr> Acceleration</vt:lpstr>
      <vt:lpstr>Slide 15</vt:lpstr>
      <vt:lpstr> Resonances</vt:lpstr>
      <vt:lpstr> Conclusions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R&amp;D in PPD</dc:title>
  <dc:creator>Edgecock</dc:creator>
  <cp:lastModifiedBy>Edgecock</cp:lastModifiedBy>
  <cp:revision>263</cp:revision>
  <dcterms:created xsi:type="dcterms:W3CDTF">2007-09-13T13:10:01Z</dcterms:created>
  <dcterms:modified xsi:type="dcterms:W3CDTF">2012-05-09T10:31:03Z</dcterms:modified>
</cp:coreProperties>
</file>