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5"/>
  </p:notesMasterIdLst>
  <p:handoutMasterIdLst>
    <p:handoutMasterId r:id="rId66"/>
  </p:handoutMasterIdLst>
  <p:sldIdLst>
    <p:sldId id="257" r:id="rId2"/>
    <p:sldId id="312" r:id="rId3"/>
    <p:sldId id="324" r:id="rId4"/>
    <p:sldId id="338" r:id="rId5"/>
    <p:sldId id="311" r:id="rId6"/>
    <p:sldId id="321" r:id="rId7"/>
    <p:sldId id="309" r:id="rId8"/>
    <p:sldId id="310" r:id="rId9"/>
    <p:sldId id="307" r:id="rId10"/>
    <p:sldId id="325" r:id="rId11"/>
    <p:sldId id="308" r:id="rId12"/>
    <p:sldId id="256" r:id="rId13"/>
    <p:sldId id="258" r:id="rId14"/>
    <p:sldId id="343" r:id="rId15"/>
    <p:sldId id="267" r:id="rId16"/>
    <p:sldId id="272" r:id="rId17"/>
    <p:sldId id="264" r:id="rId18"/>
    <p:sldId id="337" r:id="rId19"/>
    <p:sldId id="268" r:id="rId20"/>
    <p:sldId id="322" r:id="rId21"/>
    <p:sldId id="263" r:id="rId22"/>
    <p:sldId id="326" r:id="rId23"/>
    <p:sldId id="319" r:id="rId24"/>
    <p:sldId id="323" r:id="rId25"/>
    <p:sldId id="317" r:id="rId26"/>
    <p:sldId id="266" r:id="rId27"/>
    <p:sldId id="318" r:id="rId28"/>
    <p:sldId id="327" r:id="rId29"/>
    <p:sldId id="328" r:id="rId30"/>
    <p:sldId id="329" r:id="rId31"/>
    <p:sldId id="330" r:id="rId32"/>
    <p:sldId id="331" r:id="rId33"/>
    <p:sldId id="332" r:id="rId34"/>
    <p:sldId id="333" r:id="rId35"/>
    <p:sldId id="335" r:id="rId36"/>
    <p:sldId id="334" r:id="rId37"/>
    <p:sldId id="260" r:id="rId38"/>
    <p:sldId id="299" r:id="rId39"/>
    <p:sldId id="342" r:id="rId40"/>
    <p:sldId id="265" r:id="rId41"/>
    <p:sldId id="261" r:id="rId42"/>
    <p:sldId id="344" r:id="rId43"/>
    <p:sldId id="262" r:id="rId44"/>
    <p:sldId id="336" r:id="rId45"/>
    <p:sldId id="269" r:id="rId46"/>
    <p:sldId id="270" r:id="rId47"/>
    <p:sldId id="276" r:id="rId48"/>
    <p:sldId id="280" r:id="rId49"/>
    <p:sldId id="284" r:id="rId50"/>
    <p:sldId id="288" r:id="rId51"/>
    <p:sldId id="346" r:id="rId52"/>
    <p:sldId id="348" r:id="rId53"/>
    <p:sldId id="354" r:id="rId54"/>
    <p:sldId id="349" r:id="rId55"/>
    <p:sldId id="350" r:id="rId56"/>
    <p:sldId id="355" r:id="rId57"/>
    <p:sldId id="352" r:id="rId58"/>
    <p:sldId id="351" r:id="rId59"/>
    <p:sldId id="353" r:id="rId60"/>
    <p:sldId id="347" r:id="rId61"/>
    <p:sldId id="341" r:id="rId62"/>
    <p:sldId id="340" r:id="rId63"/>
    <p:sldId id="339" r:id="rId6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2" d="100"/>
          <a:sy n="102" d="100"/>
        </p:scale>
        <p:origin x="-131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notesMaster" Target="notesMasters/notesMaster1.xml"/><Relationship Id="rId66" Type="http://schemas.openxmlformats.org/officeDocument/2006/relationships/handoutMaster" Target="handoutMasters/handoutMaster1.xml"/><Relationship Id="rId67" Type="http://schemas.openxmlformats.org/officeDocument/2006/relationships/printerSettings" Target="printerSettings/printerSettings1.bin"/><Relationship Id="rId68" Type="http://schemas.openxmlformats.org/officeDocument/2006/relationships/presProps" Target="presProps.xml"/><Relationship Id="rId69" Type="http://schemas.openxmlformats.org/officeDocument/2006/relationships/viewProps" Target="view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heme" Target="theme/theme1.xml"/><Relationship Id="rId71"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2CDF27-460A-B44E-9DC7-795DB64EB1CE}" type="datetimeFigureOut">
              <a:rPr lang="en-US" smtClean="0"/>
              <a:t>15/05/2012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720F383-97CC-0E42-B567-6246470EF97D}" type="slidenum">
              <a:rPr lang="en-US" smtClean="0"/>
              <a:t>‹#›</a:t>
            </a:fld>
            <a:endParaRPr lang="en-US"/>
          </a:p>
        </p:txBody>
      </p:sp>
    </p:spTree>
    <p:extLst>
      <p:ext uri="{BB962C8B-B14F-4D97-AF65-F5344CB8AC3E}">
        <p14:creationId xmlns:p14="http://schemas.microsoft.com/office/powerpoint/2010/main" val="22415369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A5D626-C56C-404C-B0E0-53767447F790}" type="datetimeFigureOut">
              <a:rPr lang="en-US" smtClean="0"/>
              <a:t>15/05/2012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DB69BB-6C60-EE48-9116-CD4FA5E9FDB3}" type="slidenum">
              <a:rPr lang="en-US" smtClean="0"/>
              <a:t>‹#›</a:t>
            </a:fld>
            <a:endParaRPr lang="en-US"/>
          </a:p>
        </p:txBody>
      </p:sp>
    </p:spTree>
    <p:extLst>
      <p:ext uri="{BB962C8B-B14F-4D97-AF65-F5344CB8AC3E}">
        <p14:creationId xmlns:p14="http://schemas.microsoft.com/office/powerpoint/2010/main" val="238244164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D92F95-F31C-BB4E-B72C-EF98EC4164E1}" type="slidenum">
              <a:rPr lang="en-US" smtClean="0"/>
              <a:t>9</a:t>
            </a:fld>
            <a:endParaRPr lang="en-US"/>
          </a:p>
        </p:txBody>
      </p:sp>
    </p:spTree>
    <p:extLst>
      <p:ext uri="{BB962C8B-B14F-4D97-AF65-F5344CB8AC3E}">
        <p14:creationId xmlns:p14="http://schemas.microsoft.com/office/powerpoint/2010/main" val="525203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Eiffel Tower: </a:t>
            </a:r>
            <a:r>
              <a:rPr lang="is-IS" dirty="0" smtClean="0"/>
              <a:t>antenna spire	324.00 m (1,063 ft)</a:t>
            </a:r>
            <a:endParaRPr lang="en-US" dirty="0"/>
          </a:p>
        </p:txBody>
      </p:sp>
      <p:sp>
        <p:nvSpPr>
          <p:cNvPr id="4" name="Slide Number Placeholder 3"/>
          <p:cNvSpPr>
            <a:spLocks noGrp="1"/>
          </p:cNvSpPr>
          <p:nvPr>
            <p:ph type="sldNum" sz="quarter" idx="10"/>
          </p:nvPr>
        </p:nvSpPr>
        <p:spPr/>
        <p:txBody>
          <a:bodyPr/>
          <a:lstStyle/>
          <a:p>
            <a:fld id="{9FDB69BB-6C60-EE48-9116-CD4FA5E9FDB3}" type="slidenum">
              <a:rPr lang="en-US" smtClean="0"/>
              <a:t>15</a:t>
            </a:fld>
            <a:endParaRPr lang="en-US"/>
          </a:p>
        </p:txBody>
      </p:sp>
    </p:spTree>
    <p:extLst>
      <p:ext uri="{BB962C8B-B14F-4D97-AF65-F5344CB8AC3E}">
        <p14:creationId xmlns:p14="http://schemas.microsoft.com/office/powerpoint/2010/main" val="4002176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Tower's Dimensions</a:t>
            </a:r>
          </a:p>
          <a:p>
            <a:r>
              <a:rPr lang="en-US" dirty="0" smtClean="0"/>
              <a:t>It stands 985 feet 11 inches (300.5 meters) on a square base measuring 328 feet (100 meters) on each side.</a:t>
            </a:r>
          </a:p>
          <a:p>
            <a:r>
              <a:rPr lang="en-US" dirty="0" smtClean="0"/>
              <a:t>The first story platform is at 189 feet (57.6 meters), with sides 232 feet (70.7 meters) long. The second story platform is at 379 feet (115.5 meters), with sides 134 feet (40.8 meters) long.</a:t>
            </a:r>
          </a:p>
          <a:p>
            <a:r>
              <a:rPr lang="en-US" dirty="0" smtClean="0"/>
              <a:t>There is an intermediate platform at 643 feet (196 meters) -- this is only a point to change elevators. The third story platform is at 905 feet (275.8 meters).</a:t>
            </a:r>
          </a:p>
          <a:p>
            <a:r>
              <a:rPr lang="en-US" dirty="0" smtClean="0"/>
              <a:t>Later a 66-foot (20-meter) television antenna was attached, which extended the tower's total height to 1052 feet (320.7 meters).</a:t>
            </a:r>
            <a:endParaRPr lang="en-US" dirty="0"/>
          </a:p>
        </p:txBody>
      </p:sp>
      <p:sp>
        <p:nvSpPr>
          <p:cNvPr id="4" name="Slide Number Placeholder 3"/>
          <p:cNvSpPr>
            <a:spLocks noGrp="1"/>
          </p:cNvSpPr>
          <p:nvPr>
            <p:ph type="sldNum" sz="quarter" idx="10"/>
          </p:nvPr>
        </p:nvSpPr>
        <p:spPr/>
        <p:txBody>
          <a:bodyPr/>
          <a:lstStyle/>
          <a:p>
            <a:fld id="{9FDB69BB-6C60-EE48-9116-CD4FA5E9FDB3}" type="slidenum">
              <a:rPr lang="en-US" smtClean="0"/>
              <a:t>48</a:t>
            </a:fld>
            <a:endParaRPr lang="en-US"/>
          </a:p>
        </p:txBody>
      </p:sp>
    </p:spTree>
    <p:extLst>
      <p:ext uri="{BB962C8B-B14F-4D97-AF65-F5344CB8AC3E}">
        <p14:creationId xmlns:p14="http://schemas.microsoft.com/office/powerpoint/2010/main" val="1869103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i-FI"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Click to edit Master subtitle style</a:t>
            </a:r>
            <a:endParaRPr lang="en-US"/>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233669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1953774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i-FI"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4261586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Content Placeholder 2"/>
          <p:cNvSpPr>
            <a:spLocks noGrp="1"/>
          </p:cNvSpPr>
          <p:nvPr>
            <p:ph idx="1"/>
          </p:nvPr>
        </p:nvSpPr>
        <p:spPr/>
        <p:txBody>
          <a:body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844246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i-FI"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Click to edit Master text styles</a:t>
            </a:r>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1309291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5" name="Date Placeholder 4"/>
          <p:cNvSpPr>
            <a:spLocks noGrp="1"/>
          </p:cNvSpPr>
          <p:nvPr>
            <p:ph type="dt" sz="half" idx="10"/>
          </p:nvPr>
        </p:nvSpPr>
        <p:spPr/>
        <p:txBody>
          <a:bodyPr/>
          <a:lstStyle/>
          <a:p>
            <a:r>
              <a:rPr lang="fi-FI" smtClean="0"/>
              <a:t>CERN, 14-16 May 2012</a:t>
            </a:r>
            <a:endParaRPr lang="en-US"/>
          </a:p>
        </p:txBody>
      </p:sp>
      <p:sp>
        <p:nvSpPr>
          <p:cNvPr id="6" name="Footer Placeholder 5"/>
          <p:cNvSpPr>
            <a:spLocks noGrp="1"/>
          </p:cNvSpPr>
          <p:nvPr>
            <p:ph type="ftr" sz="quarter" idx="11"/>
          </p:nvPr>
        </p:nvSpPr>
        <p:spPr/>
        <p:txBody>
          <a:bodyPr/>
          <a:lstStyle/>
          <a:p>
            <a:r>
              <a:rPr lang="en-US" smtClean="0"/>
              <a:t>W.H.Trzaska</a:t>
            </a:r>
            <a:endParaRPr lang="en-US"/>
          </a:p>
        </p:txBody>
      </p:sp>
      <p:sp>
        <p:nvSpPr>
          <p:cNvPr id="7" name="Slide Number Placeholder 6"/>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1862788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i-FI"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7" name="Date Placeholder 6"/>
          <p:cNvSpPr>
            <a:spLocks noGrp="1"/>
          </p:cNvSpPr>
          <p:nvPr>
            <p:ph type="dt" sz="half" idx="10"/>
          </p:nvPr>
        </p:nvSpPr>
        <p:spPr/>
        <p:txBody>
          <a:bodyPr/>
          <a:lstStyle/>
          <a:p>
            <a:r>
              <a:rPr lang="fi-FI" smtClean="0"/>
              <a:t>CERN, 14-16 May 2012</a:t>
            </a:r>
            <a:endParaRPr lang="en-US"/>
          </a:p>
        </p:txBody>
      </p:sp>
      <p:sp>
        <p:nvSpPr>
          <p:cNvPr id="8" name="Footer Placeholder 7"/>
          <p:cNvSpPr>
            <a:spLocks noGrp="1"/>
          </p:cNvSpPr>
          <p:nvPr>
            <p:ph type="ftr" sz="quarter" idx="11"/>
          </p:nvPr>
        </p:nvSpPr>
        <p:spPr/>
        <p:txBody>
          <a:bodyPr/>
          <a:lstStyle/>
          <a:p>
            <a:r>
              <a:rPr lang="en-US" smtClean="0"/>
              <a:t>W.H.Trzaska</a:t>
            </a:r>
            <a:endParaRPr lang="en-US"/>
          </a:p>
        </p:txBody>
      </p:sp>
      <p:sp>
        <p:nvSpPr>
          <p:cNvPr id="9" name="Slide Number Placeholder 8"/>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2301158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Click to edit Master title style</a:t>
            </a:r>
            <a:endParaRPr lang="en-US"/>
          </a:p>
        </p:txBody>
      </p:sp>
      <p:sp>
        <p:nvSpPr>
          <p:cNvPr id="3" name="Date Placeholder 2"/>
          <p:cNvSpPr>
            <a:spLocks noGrp="1"/>
          </p:cNvSpPr>
          <p:nvPr>
            <p:ph type="dt" sz="half" idx="10"/>
          </p:nvPr>
        </p:nvSpPr>
        <p:spPr/>
        <p:txBody>
          <a:bodyPr/>
          <a:lstStyle/>
          <a:p>
            <a:r>
              <a:rPr lang="fi-FI" smtClean="0"/>
              <a:t>CERN, 14-16 May 2012</a:t>
            </a:r>
            <a:endParaRPr lang="en-US"/>
          </a:p>
        </p:txBody>
      </p:sp>
      <p:sp>
        <p:nvSpPr>
          <p:cNvPr id="4" name="Footer Placeholder 3"/>
          <p:cNvSpPr>
            <a:spLocks noGrp="1"/>
          </p:cNvSpPr>
          <p:nvPr>
            <p:ph type="ftr" sz="quarter" idx="11"/>
          </p:nvPr>
        </p:nvSpPr>
        <p:spPr/>
        <p:txBody>
          <a:bodyPr/>
          <a:lstStyle/>
          <a:p>
            <a:r>
              <a:rPr lang="en-US" smtClean="0"/>
              <a:t>W.H.Trzaska</a:t>
            </a:r>
            <a:endParaRPr lang="en-US"/>
          </a:p>
        </p:txBody>
      </p:sp>
      <p:sp>
        <p:nvSpPr>
          <p:cNvPr id="5" name="Slide Number Placeholder 4"/>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3441152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1169200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i-FI"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Click to edit Master text styles</a:t>
            </a:r>
          </a:p>
        </p:txBody>
      </p:sp>
      <p:sp>
        <p:nvSpPr>
          <p:cNvPr id="5" name="Date Placeholder 4"/>
          <p:cNvSpPr>
            <a:spLocks noGrp="1"/>
          </p:cNvSpPr>
          <p:nvPr>
            <p:ph type="dt" sz="half" idx="10"/>
          </p:nvPr>
        </p:nvSpPr>
        <p:spPr/>
        <p:txBody>
          <a:bodyPr/>
          <a:lstStyle/>
          <a:p>
            <a:r>
              <a:rPr lang="fi-FI" smtClean="0"/>
              <a:t>CERN, 14-16 May 2012</a:t>
            </a:r>
            <a:endParaRPr lang="en-US"/>
          </a:p>
        </p:txBody>
      </p:sp>
      <p:sp>
        <p:nvSpPr>
          <p:cNvPr id="6" name="Footer Placeholder 5"/>
          <p:cNvSpPr>
            <a:spLocks noGrp="1"/>
          </p:cNvSpPr>
          <p:nvPr>
            <p:ph type="ftr" sz="quarter" idx="11"/>
          </p:nvPr>
        </p:nvSpPr>
        <p:spPr/>
        <p:txBody>
          <a:bodyPr/>
          <a:lstStyle/>
          <a:p>
            <a:r>
              <a:rPr lang="en-US" smtClean="0"/>
              <a:t>W.H.Trzaska</a:t>
            </a:r>
            <a:endParaRPr lang="en-US"/>
          </a:p>
        </p:txBody>
      </p:sp>
      <p:sp>
        <p:nvSpPr>
          <p:cNvPr id="7" name="Slide Number Placeholder 6"/>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2753255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i-FI"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Click to edit Master text styles</a:t>
            </a:r>
          </a:p>
        </p:txBody>
      </p:sp>
      <p:sp>
        <p:nvSpPr>
          <p:cNvPr id="5" name="Date Placeholder 4"/>
          <p:cNvSpPr>
            <a:spLocks noGrp="1"/>
          </p:cNvSpPr>
          <p:nvPr>
            <p:ph type="dt" sz="half" idx="10"/>
          </p:nvPr>
        </p:nvSpPr>
        <p:spPr/>
        <p:txBody>
          <a:bodyPr/>
          <a:lstStyle/>
          <a:p>
            <a:r>
              <a:rPr lang="fi-FI" smtClean="0"/>
              <a:t>CERN, 14-16 May 2012</a:t>
            </a:r>
            <a:endParaRPr lang="en-US"/>
          </a:p>
        </p:txBody>
      </p:sp>
      <p:sp>
        <p:nvSpPr>
          <p:cNvPr id="6" name="Footer Placeholder 5"/>
          <p:cNvSpPr>
            <a:spLocks noGrp="1"/>
          </p:cNvSpPr>
          <p:nvPr>
            <p:ph type="ftr" sz="quarter" idx="11"/>
          </p:nvPr>
        </p:nvSpPr>
        <p:spPr/>
        <p:txBody>
          <a:bodyPr/>
          <a:lstStyle/>
          <a:p>
            <a:r>
              <a:rPr lang="en-US" smtClean="0"/>
              <a:t>W.H.Trzaska</a:t>
            </a:r>
            <a:endParaRPr lang="en-US"/>
          </a:p>
        </p:txBody>
      </p:sp>
      <p:sp>
        <p:nvSpPr>
          <p:cNvPr id="7" name="Slide Number Placeholder 6"/>
          <p:cNvSpPr>
            <a:spLocks noGrp="1"/>
          </p:cNvSpPr>
          <p:nvPr>
            <p:ph type="sldNum" sz="quarter" idx="12"/>
          </p:nvPr>
        </p:nvSpPr>
        <p:spPr/>
        <p:txBody>
          <a:bodyPr/>
          <a:lstStyle/>
          <a:p>
            <a:fld id="{1382BBF2-E060-564D-8F2D-A2FB74D0A53A}" type="slidenum">
              <a:rPr lang="en-US" smtClean="0"/>
              <a:t>‹#›</a:t>
            </a:fld>
            <a:endParaRPr lang="en-US"/>
          </a:p>
        </p:txBody>
      </p:sp>
    </p:spTree>
    <p:extLst>
      <p:ext uri="{BB962C8B-B14F-4D97-AF65-F5344CB8AC3E}">
        <p14:creationId xmlns:p14="http://schemas.microsoft.com/office/powerpoint/2010/main" val="7102425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i-FI"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smtClean="0"/>
              <a:t>Second </a:t>
            </a:r>
            <a:r>
              <a:rPr lang="fi-FI" dirty="0" err="1" smtClean="0"/>
              <a:t>level</a:t>
            </a:r>
            <a:endParaRPr lang="fi-FI" dirty="0" smtClean="0"/>
          </a:p>
          <a:p>
            <a:pPr lvl="2"/>
            <a:r>
              <a:rPr lang="fi-FI" dirty="0" smtClean="0"/>
              <a:t>Third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smtClean="0"/>
              <a:t>CERN, 14-16 May 2012</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W.H.Trzaska</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82BBF2-E060-564D-8F2D-A2FB74D0A53A}" type="slidenum">
              <a:rPr lang="en-US" smtClean="0"/>
              <a:t>‹#›</a:t>
            </a:fld>
            <a:endParaRPr lang="en-US"/>
          </a:p>
        </p:txBody>
      </p:sp>
    </p:spTree>
    <p:extLst>
      <p:ext uri="{BB962C8B-B14F-4D97-AF65-F5344CB8AC3E}">
        <p14:creationId xmlns:p14="http://schemas.microsoft.com/office/powerpoint/2010/main" val="14136930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rgbClr val="800000"/>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00009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009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9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9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9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jp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jpeg"/><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G"/><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eg"/><Relationship Id="rId1" Type="http://schemas.openxmlformats.org/officeDocument/2006/relationships/slideLayout" Target="../slideLayouts/slideLayout7.xml"/><Relationship Id="rId2" Type="http://schemas.openxmlformats.org/officeDocument/2006/relationships/image" Target="../media/image1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jpeg"/><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jpeg"/><Relationship Id="rId3" Type="http://schemas.openxmlformats.org/officeDocument/2006/relationships/image" Target="../media/image4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5.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9.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jpeg"/><Relationship Id="rId3" Type="http://schemas.openxmlformats.org/officeDocument/2006/relationships/image" Target="../media/image51.jpeg"/></Relationships>
</file>

<file path=ppt/slides/_rels/slide48.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12.jp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agenda.infn.it/conferenceOtherViews.py?view=standard&amp;confId=4722"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7.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21251"/>
            <a:ext cx="7772400" cy="1470025"/>
          </a:xfrm>
        </p:spPr>
        <p:txBody>
          <a:bodyPr/>
          <a:lstStyle/>
          <a:p>
            <a:r>
              <a:rPr lang="en-US" dirty="0" smtClean="0">
                <a:solidFill>
                  <a:schemeClr val="accent2"/>
                </a:solidFill>
              </a:rPr>
              <a:t>LAGUNA summary</a:t>
            </a:r>
            <a:endParaRPr lang="en-US" sz="2000" dirty="0">
              <a:solidFill>
                <a:schemeClr val="accent2"/>
              </a:solidFill>
            </a:endParaRPr>
          </a:p>
        </p:txBody>
      </p:sp>
      <p:sp>
        <p:nvSpPr>
          <p:cNvPr id="3" name="Subtitle 2"/>
          <p:cNvSpPr>
            <a:spLocks noGrp="1"/>
          </p:cNvSpPr>
          <p:nvPr>
            <p:ph type="subTitle" idx="1"/>
          </p:nvPr>
        </p:nvSpPr>
        <p:spPr>
          <a:xfrm>
            <a:off x="1371600" y="3677026"/>
            <a:ext cx="6400800" cy="1752600"/>
          </a:xfrm>
        </p:spPr>
        <p:txBody>
          <a:bodyPr>
            <a:normAutofit fontScale="92500" lnSpcReduction="10000"/>
          </a:bodyPr>
          <a:lstStyle/>
          <a:p>
            <a:r>
              <a:rPr lang="en-US" dirty="0" smtClean="0"/>
              <a:t>Neutrino Town Meeting</a:t>
            </a:r>
            <a:br>
              <a:rPr lang="en-US" dirty="0" smtClean="0"/>
            </a:br>
            <a:r>
              <a:rPr lang="en-US" dirty="0" smtClean="0"/>
              <a:t>CERN, 14 – 16 May 2012</a:t>
            </a:r>
            <a:br>
              <a:rPr lang="en-US" dirty="0" smtClean="0"/>
            </a:br>
            <a:r>
              <a:rPr lang="en-US" sz="2000" dirty="0" smtClean="0"/>
              <a:t/>
            </a:r>
            <a:br>
              <a:rPr lang="en-US" sz="2000" dirty="0" smtClean="0"/>
            </a:br>
            <a:r>
              <a:rPr lang="en-US" sz="2000" dirty="0" smtClean="0"/>
              <a:t>Wladyslaw H. Trzaska</a:t>
            </a:r>
            <a:br>
              <a:rPr lang="en-US" sz="2000" dirty="0" smtClean="0"/>
            </a:br>
            <a:r>
              <a:rPr lang="en-US" sz="2000" dirty="0" smtClean="0"/>
              <a:t>on behalf of LAGUNA – LBNO</a:t>
            </a:r>
            <a:endParaRPr lang="en-US" sz="2000" dirty="0"/>
          </a:p>
        </p:txBody>
      </p:sp>
      <p:pic>
        <p:nvPicPr>
          <p:cNvPr id="4" name="Image 7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3835" y="194233"/>
            <a:ext cx="3359702" cy="624177"/>
          </a:xfrm>
          <a:prstGeom prst="rect">
            <a:avLst/>
          </a:prstGeom>
        </p:spPr>
      </p:pic>
      <p:pic>
        <p:nvPicPr>
          <p:cNvPr id="5" name="Picture 4" descr="Univ_of_Jyv.gi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2805" y="5596090"/>
            <a:ext cx="1430254" cy="801536"/>
          </a:xfrm>
          <a:prstGeom prst="rect">
            <a:avLst/>
          </a:prstGeom>
        </p:spPr>
      </p:pic>
      <p:pic>
        <p:nvPicPr>
          <p:cNvPr id="7" name="Picture 6"/>
          <p:cNvPicPr>
            <a:picLocks noChangeAspect="1"/>
          </p:cNvPicPr>
          <p:nvPr/>
        </p:nvPicPr>
        <p:blipFill>
          <a:blip r:embed="rId4"/>
          <a:stretch>
            <a:fillRect/>
          </a:stretch>
        </p:blipFill>
        <p:spPr>
          <a:xfrm>
            <a:off x="6597650" y="149038"/>
            <a:ext cx="2349500" cy="1041400"/>
          </a:xfrm>
          <a:prstGeom prst="rect">
            <a:avLst/>
          </a:prstGeom>
        </p:spPr>
      </p:pic>
    </p:spTree>
    <p:extLst>
      <p:ext uri="{BB962C8B-B14F-4D97-AF65-F5344CB8AC3E}">
        <p14:creationId xmlns:p14="http://schemas.microsoft.com/office/powerpoint/2010/main" val="183263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10</a:t>
            </a:fld>
            <a:endParaRPr lang="en-US"/>
          </a:p>
        </p:txBody>
      </p:sp>
      <p:pic>
        <p:nvPicPr>
          <p:cNvPr id="5" name="Picture 4"/>
          <p:cNvPicPr>
            <a:picLocks noChangeAspect="1"/>
          </p:cNvPicPr>
          <p:nvPr/>
        </p:nvPicPr>
        <p:blipFill>
          <a:blip r:embed="rId2"/>
          <a:stretch>
            <a:fillRect/>
          </a:stretch>
        </p:blipFill>
        <p:spPr>
          <a:xfrm>
            <a:off x="0" y="177800"/>
            <a:ext cx="9144000" cy="6500660"/>
          </a:xfrm>
          <a:prstGeom prst="rect">
            <a:avLst/>
          </a:prstGeom>
        </p:spPr>
      </p:pic>
    </p:spTree>
    <p:extLst>
      <p:ext uri="{BB962C8B-B14F-4D97-AF65-F5344CB8AC3E}">
        <p14:creationId xmlns:p14="http://schemas.microsoft.com/office/powerpoint/2010/main" val="199392405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8" name="Rectangle 4"/>
          <p:cNvSpPr>
            <a:spLocks noGrp="1" noChangeArrowheads="1"/>
          </p:cNvSpPr>
          <p:nvPr>
            <p:ph type="title"/>
          </p:nvPr>
        </p:nvSpPr>
        <p:spPr>
          <a:xfrm>
            <a:off x="0" y="1"/>
            <a:ext cx="9144000" cy="1700807"/>
          </a:xfrm>
        </p:spPr>
        <p:txBody>
          <a:bodyPr>
            <a:normAutofit/>
          </a:bodyPr>
          <a:lstStyle/>
          <a:p>
            <a:r>
              <a:rPr lang="en-US" sz="4000" dirty="0" smtClean="0">
                <a:solidFill>
                  <a:srgbClr val="002060"/>
                </a:solidFill>
              </a:rPr>
              <a:t>Three detector options</a:t>
            </a:r>
            <a:endParaRPr lang="en-US" sz="4000" dirty="0">
              <a:solidFill>
                <a:srgbClr val="002060"/>
              </a:solidFill>
            </a:endParaRPr>
          </a:p>
        </p:txBody>
      </p:sp>
      <p:grpSp>
        <p:nvGrpSpPr>
          <p:cNvPr id="2" name="Group 7"/>
          <p:cNvGrpSpPr/>
          <p:nvPr/>
        </p:nvGrpSpPr>
        <p:grpSpPr>
          <a:xfrm>
            <a:off x="467544" y="1340768"/>
            <a:ext cx="7639000" cy="4840560"/>
            <a:chOff x="0" y="2292350"/>
            <a:chExt cx="7639000" cy="4840560"/>
          </a:xfrm>
        </p:grpSpPr>
        <p:pic>
          <p:nvPicPr>
            <p:cNvPr id="134151" name="Picture 7" descr="LAGUNAart"/>
            <p:cNvPicPr>
              <a:picLocks noChangeAspect="1" noChangeArrowheads="1"/>
            </p:cNvPicPr>
            <p:nvPr/>
          </p:nvPicPr>
          <p:blipFill>
            <a:blip r:embed="rId2" cstate="print"/>
            <a:srcRect/>
            <a:stretch>
              <a:fillRect/>
            </a:stretch>
          </p:blipFill>
          <p:spPr bwMode="auto">
            <a:xfrm>
              <a:off x="0" y="2292350"/>
              <a:ext cx="6019800" cy="4565650"/>
            </a:xfrm>
            <a:prstGeom prst="rect">
              <a:avLst/>
            </a:prstGeom>
            <a:noFill/>
          </p:spPr>
        </p:pic>
        <p:sp>
          <p:nvSpPr>
            <p:cNvPr id="134153" name="Text Box 9"/>
            <p:cNvSpPr txBox="1">
              <a:spLocks noChangeArrowheads="1"/>
            </p:cNvSpPr>
            <p:nvPr/>
          </p:nvSpPr>
          <p:spPr bwMode="auto">
            <a:xfrm>
              <a:off x="4470648" y="6196806"/>
              <a:ext cx="2215480" cy="784830"/>
            </a:xfrm>
            <a:prstGeom prst="rect">
              <a:avLst/>
            </a:prstGeom>
            <a:noFill/>
            <a:ln w="9525">
              <a:noFill/>
              <a:miter lim="800000"/>
              <a:headEnd/>
              <a:tailEnd/>
            </a:ln>
            <a:effectLst/>
          </p:spPr>
          <p:txBody>
            <a:bodyPr wrap="square">
              <a:spAutoFit/>
            </a:bodyPr>
            <a:lstStyle/>
            <a:p>
              <a:pPr>
                <a:spcBef>
                  <a:spcPct val="50000"/>
                </a:spcBef>
              </a:pPr>
              <a:r>
                <a:rPr lang="en-US" dirty="0" smtClean="0"/>
                <a:t>GLACIER</a:t>
              </a:r>
            </a:p>
            <a:p>
              <a:pPr>
                <a:spcBef>
                  <a:spcPct val="50000"/>
                </a:spcBef>
              </a:pPr>
              <a:r>
                <a:rPr lang="en-US" dirty="0" smtClean="0"/>
                <a:t>(Liquid Argon)</a:t>
              </a:r>
              <a:endParaRPr lang="en-US" dirty="0"/>
            </a:p>
          </p:txBody>
        </p:sp>
        <p:sp>
          <p:nvSpPr>
            <p:cNvPr id="134154" name="Text Box 10"/>
            <p:cNvSpPr txBox="1">
              <a:spLocks noChangeArrowheads="1"/>
            </p:cNvSpPr>
            <p:nvPr/>
          </p:nvSpPr>
          <p:spPr bwMode="auto">
            <a:xfrm>
              <a:off x="771600" y="6486579"/>
              <a:ext cx="1970856" cy="646331"/>
            </a:xfrm>
            <a:prstGeom prst="rect">
              <a:avLst/>
            </a:prstGeom>
            <a:noFill/>
            <a:ln w="9525">
              <a:noFill/>
              <a:miter lim="800000"/>
              <a:headEnd/>
              <a:tailEnd/>
            </a:ln>
            <a:effectLst/>
          </p:spPr>
          <p:txBody>
            <a:bodyPr wrap="square">
              <a:spAutoFit/>
            </a:bodyPr>
            <a:lstStyle/>
            <a:p>
              <a:pPr>
                <a:spcBef>
                  <a:spcPct val="50000"/>
                </a:spcBef>
              </a:pPr>
              <a:r>
                <a:rPr lang="en-US" dirty="0" smtClean="0"/>
                <a:t>LENA</a:t>
              </a:r>
              <a:br>
                <a:rPr lang="en-US" dirty="0" smtClean="0"/>
              </a:br>
              <a:r>
                <a:rPr lang="en-US" dirty="0" smtClean="0"/>
                <a:t>(Liquid Scintillator)</a:t>
              </a:r>
              <a:endParaRPr lang="en-US" dirty="0"/>
            </a:p>
          </p:txBody>
        </p:sp>
        <p:sp>
          <p:nvSpPr>
            <p:cNvPr id="134155" name="Text Box 11"/>
            <p:cNvSpPr txBox="1">
              <a:spLocks noChangeArrowheads="1"/>
            </p:cNvSpPr>
            <p:nvPr/>
          </p:nvSpPr>
          <p:spPr bwMode="auto">
            <a:xfrm>
              <a:off x="5550024" y="4038600"/>
              <a:ext cx="2088976" cy="646331"/>
            </a:xfrm>
            <a:prstGeom prst="rect">
              <a:avLst/>
            </a:prstGeom>
            <a:noFill/>
            <a:ln w="9525">
              <a:noFill/>
              <a:miter lim="800000"/>
              <a:headEnd/>
              <a:tailEnd/>
            </a:ln>
            <a:effectLst/>
          </p:spPr>
          <p:txBody>
            <a:bodyPr wrap="square">
              <a:spAutoFit/>
            </a:bodyPr>
            <a:lstStyle/>
            <a:p>
              <a:pPr>
                <a:spcBef>
                  <a:spcPct val="50000"/>
                </a:spcBef>
              </a:pPr>
              <a:r>
                <a:rPr lang="en-US" dirty="0" smtClean="0"/>
                <a:t>MEMPHYS</a:t>
              </a:r>
              <a:br>
                <a:rPr lang="en-US" dirty="0" smtClean="0"/>
              </a:br>
              <a:r>
                <a:rPr lang="en-US" dirty="0" smtClean="0"/>
                <a:t>(Water Cherenkov)</a:t>
              </a:r>
              <a:endParaRPr lang="en-US" dirty="0"/>
            </a:p>
          </p:txBody>
        </p:sp>
      </p:grpSp>
      <p:sp>
        <p:nvSpPr>
          <p:cNvPr id="9" name="Slide Number Placeholder 8"/>
          <p:cNvSpPr>
            <a:spLocks noGrp="1"/>
          </p:cNvSpPr>
          <p:nvPr>
            <p:ph type="sldNum" sz="quarter" idx="12"/>
          </p:nvPr>
        </p:nvSpPr>
        <p:spPr>
          <a:xfrm>
            <a:off x="6553200" y="6376243"/>
            <a:ext cx="2133600" cy="365125"/>
          </a:xfrm>
        </p:spPr>
        <p:txBody>
          <a:bodyPr/>
          <a:lstStyle/>
          <a:p>
            <a:fld id="{0190532E-14BF-4B23-B519-E7AAE48F4CA0}" type="slidenum">
              <a:rPr lang="en-US" smtClean="0"/>
              <a:pPr/>
              <a:t>11</a:t>
            </a:fld>
            <a:endParaRPr lang="en-US" dirty="0"/>
          </a:p>
        </p:txBody>
      </p:sp>
      <p:sp>
        <p:nvSpPr>
          <p:cNvPr id="10" name="Date Placeholder 9"/>
          <p:cNvSpPr>
            <a:spLocks noGrp="1"/>
          </p:cNvSpPr>
          <p:nvPr>
            <p:ph type="dt" sz="half" idx="10"/>
          </p:nvPr>
        </p:nvSpPr>
        <p:spPr>
          <a:xfrm>
            <a:off x="457200" y="6376243"/>
            <a:ext cx="2133600" cy="365125"/>
          </a:xfrm>
        </p:spPr>
        <p:txBody>
          <a:bodyPr/>
          <a:lstStyle/>
          <a:p>
            <a:r>
              <a:rPr lang="fi-FI" smtClean="0"/>
              <a:t>CERN, 14-16 May 2012</a:t>
            </a:r>
            <a:endParaRPr lang="en-US" dirty="0"/>
          </a:p>
        </p:txBody>
      </p:sp>
      <p:sp>
        <p:nvSpPr>
          <p:cNvPr id="11" name="Footer Placeholder 10"/>
          <p:cNvSpPr>
            <a:spLocks noGrp="1"/>
          </p:cNvSpPr>
          <p:nvPr>
            <p:ph type="ftr" sz="quarter" idx="11"/>
          </p:nvPr>
        </p:nvSpPr>
        <p:spPr>
          <a:xfrm>
            <a:off x="3124200" y="6376243"/>
            <a:ext cx="2895600" cy="365125"/>
          </a:xfrm>
        </p:spPr>
        <p:txBody>
          <a:bodyPr/>
          <a:lstStyle/>
          <a:p>
            <a:r>
              <a:rPr lang="en-US" smtClean="0"/>
              <a:t>W.H.Trzaska</a:t>
            </a:r>
            <a:endParaRPr lang="en-US"/>
          </a:p>
        </p:txBody>
      </p:sp>
      <p:pic>
        <p:nvPicPr>
          <p:cNvPr id="13" name="Image 7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20" y="0"/>
            <a:ext cx="3359702" cy="624177"/>
          </a:xfrm>
          <a:prstGeom prst="rect">
            <a:avLst/>
          </a:prstGeom>
        </p:spPr>
      </p:pic>
      <p:cxnSp>
        <p:nvCxnSpPr>
          <p:cNvPr id="6" name="Straight Connector 5"/>
          <p:cNvCxnSpPr/>
          <p:nvPr/>
        </p:nvCxnSpPr>
        <p:spPr>
          <a:xfrm>
            <a:off x="889000" y="2311400"/>
            <a:ext cx="7035800" cy="3595018"/>
          </a:xfrm>
          <a:prstGeom prst="line">
            <a:avLst/>
          </a:prstGeom>
          <a:ln w="76200" cmpd="sng">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423844" y="4406900"/>
            <a:ext cx="2578100" cy="646331"/>
          </a:xfrm>
          <a:prstGeom prst="rect">
            <a:avLst/>
          </a:prstGeom>
          <a:noFill/>
        </p:spPr>
        <p:txBody>
          <a:bodyPr wrap="square" rtlCol="0">
            <a:spAutoFit/>
          </a:bodyPr>
          <a:lstStyle/>
          <a:p>
            <a:r>
              <a:rPr lang="en-US" sz="3600" dirty="0" smtClean="0">
                <a:solidFill>
                  <a:srgbClr val="FF0000"/>
                </a:solidFill>
              </a:rPr>
              <a:t>2</a:t>
            </a:r>
            <a:r>
              <a:rPr lang="en-US" sz="3600" baseline="30000" dirty="0" smtClean="0">
                <a:solidFill>
                  <a:srgbClr val="FF0000"/>
                </a:solidFill>
              </a:rPr>
              <a:t>nd</a:t>
            </a:r>
            <a:r>
              <a:rPr lang="en-US" sz="3600" dirty="0" smtClean="0">
                <a:solidFill>
                  <a:srgbClr val="FF0000"/>
                </a:solidFill>
              </a:rPr>
              <a:t>  Priority</a:t>
            </a:r>
            <a:endParaRPr lang="en-US" sz="3600" dirty="0">
              <a:solidFill>
                <a:srgbClr val="FF0000"/>
              </a:solidFill>
            </a:endParaRPr>
          </a:p>
        </p:txBody>
      </p:sp>
      <p:sp>
        <p:nvSpPr>
          <p:cNvPr id="22" name="TextBox 21"/>
          <p:cNvSpPr txBox="1"/>
          <p:nvPr/>
        </p:nvSpPr>
        <p:spPr>
          <a:xfrm>
            <a:off x="5350694" y="6029603"/>
            <a:ext cx="2273300" cy="646331"/>
          </a:xfrm>
          <a:prstGeom prst="rect">
            <a:avLst/>
          </a:prstGeom>
          <a:noFill/>
        </p:spPr>
        <p:txBody>
          <a:bodyPr wrap="square" rtlCol="0">
            <a:spAutoFit/>
          </a:bodyPr>
          <a:lstStyle/>
          <a:p>
            <a:r>
              <a:rPr lang="en-US" sz="3600" dirty="0" smtClean="0">
                <a:solidFill>
                  <a:srgbClr val="FF0000"/>
                </a:solidFill>
              </a:rPr>
              <a:t>1</a:t>
            </a:r>
            <a:r>
              <a:rPr lang="en-US" sz="3600" baseline="30000" dirty="0" smtClean="0">
                <a:solidFill>
                  <a:srgbClr val="FF0000"/>
                </a:solidFill>
              </a:rPr>
              <a:t>st</a:t>
            </a:r>
            <a:r>
              <a:rPr lang="en-US" sz="3600" dirty="0" smtClean="0">
                <a:solidFill>
                  <a:srgbClr val="FF0000"/>
                </a:solidFill>
              </a:rPr>
              <a:t> Priority</a:t>
            </a:r>
            <a:endParaRPr lang="en-US" sz="3600"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LAGUNA-banner.bmp"/>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1506636"/>
          </a:xfrm>
          <a:prstGeom prst="rect">
            <a:avLst/>
          </a:prstGeom>
        </p:spPr>
      </p:pic>
      <p:sp>
        <p:nvSpPr>
          <p:cNvPr id="4" name="Title 3"/>
          <p:cNvSpPr>
            <a:spLocks noGrp="1"/>
          </p:cNvSpPr>
          <p:nvPr>
            <p:ph type="title"/>
          </p:nvPr>
        </p:nvSpPr>
        <p:spPr>
          <a:xfrm>
            <a:off x="127000" y="1228426"/>
            <a:ext cx="8229600" cy="1143000"/>
          </a:xfrm>
        </p:spPr>
        <p:txBody>
          <a:bodyPr>
            <a:normAutofit fontScale="90000"/>
          </a:bodyPr>
          <a:lstStyle/>
          <a:p>
            <a:r>
              <a:rPr lang="en-US" dirty="0" smtClean="0"/>
              <a:t>Main events over the past 6 months</a:t>
            </a:r>
            <a:endParaRPr lang="en-US" dirty="0"/>
          </a:p>
        </p:txBody>
      </p:sp>
      <p:sp>
        <p:nvSpPr>
          <p:cNvPr id="5" name="Content Placeholder 4"/>
          <p:cNvSpPr>
            <a:spLocks noGrp="1"/>
          </p:cNvSpPr>
          <p:nvPr>
            <p:ph idx="1"/>
          </p:nvPr>
        </p:nvSpPr>
        <p:spPr>
          <a:xfrm>
            <a:off x="457200" y="2371426"/>
            <a:ext cx="8229600" cy="3984924"/>
          </a:xfrm>
        </p:spPr>
        <p:txBody>
          <a:bodyPr>
            <a:normAutofit fontScale="85000" lnSpcReduction="20000"/>
          </a:bodyPr>
          <a:lstStyle/>
          <a:p>
            <a:r>
              <a:rPr lang="en-US" dirty="0" smtClean="0"/>
              <a:t>LAGUNA-LBNO kickoff meeting at CERN </a:t>
            </a:r>
            <a:br>
              <a:rPr lang="en-US" dirty="0" smtClean="0"/>
            </a:br>
            <a:r>
              <a:rPr lang="en-US" dirty="0" smtClean="0"/>
              <a:t>17 – 19 October 2011</a:t>
            </a:r>
          </a:p>
          <a:p>
            <a:r>
              <a:rPr lang="en-US" dirty="0" smtClean="0"/>
              <a:t>Visit &amp; evaluation of the </a:t>
            </a:r>
            <a:r>
              <a:rPr lang="en-US" dirty="0" smtClean="0"/>
              <a:t>mine, </a:t>
            </a:r>
            <a:r>
              <a:rPr lang="en-US" dirty="0" smtClean="0"/>
              <a:t>16 – 19 January 2012</a:t>
            </a:r>
          </a:p>
          <a:p>
            <a:r>
              <a:rPr lang="en-US" dirty="0" smtClean="0"/>
              <a:t>Dedicated detector meetings in February 2012</a:t>
            </a:r>
          </a:p>
          <a:p>
            <a:pPr lvl="1"/>
            <a:r>
              <a:rPr lang="en-US" dirty="0" smtClean="0"/>
              <a:t>MEMPHYS </a:t>
            </a:r>
            <a:r>
              <a:rPr lang="en-US" dirty="0" smtClean="0"/>
              <a:t>on the 15</a:t>
            </a:r>
            <a:r>
              <a:rPr lang="en-US" baseline="30000" dirty="0" smtClean="0"/>
              <a:t>th</a:t>
            </a:r>
            <a:r>
              <a:rPr lang="en-US" dirty="0" smtClean="0"/>
              <a:t> in Paris</a:t>
            </a:r>
          </a:p>
          <a:p>
            <a:pPr lvl="1"/>
            <a:r>
              <a:rPr lang="en-US" dirty="0" smtClean="0"/>
              <a:t>LENA on the 20</a:t>
            </a:r>
            <a:r>
              <a:rPr lang="en-US" baseline="30000" dirty="0" smtClean="0"/>
              <a:t>th</a:t>
            </a:r>
            <a:r>
              <a:rPr lang="en-US" dirty="0" smtClean="0"/>
              <a:t> in Hamburg</a:t>
            </a:r>
          </a:p>
          <a:p>
            <a:pPr lvl="1"/>
            <a:r>
              <a:rPr lang="en-US" dirty="0" smtClean="0"/>
              <a:t>GLACIER</a:t>
            </a:r>
            <a:r>
              <a:rPr lang="en-US" dirty="0" smtClean="0"/>
              <a:t> </a:t>
            </a:r>
            <a:r>
              <a:rPr lang="en-US" dirty="0" smtClean="0"/>
              <a:t>on the 22</a:t>
            </a:r>
            <a:r>
              <a:rPr lang="en-US" baseline="30000" dirty="0" smtClean="0"/>
              <a:t>nd</a:t>
            </a:r>
            <a:r>
              <a:rPr lang="en-US" dirty="0" smtClean="0"/>
              <a:t> at CERN</a:t>
            </a:r>
          </a:p>
          <a:p>
            <a:r>
              <a:rPr lang="en-US" dirty="0" smtClean="0"/>
              <a:t>General meeting in </a:t>
            </a:r>
            <a:r>
              <a:rPr lang="en-US" dirty="0" smtClean="0"/>
              <a:t>Paris, </a:t>
            </a:r>
            <a:r>
              <a:rPr lang="en-US" dirty="0" smtClean="0"/>
              <a:t>12 – 14 March </a:t>
            </a:r>
            <a:r>
              <a:rPr lang="en-US" dirty="0" smtClean="0"/>
              <a:t>2012</a:t>
            </a:r>
            <a:br>
              <a:rPr lang="en-US" dirty="0" smtClean="0"/>
            </a:br>
            <a:endParaRPr lang="en-US" dirty="0" smtClean="0"/>
          </a:p>
          <a:p>
            <a:pPr marL="0" indent="0">
              <a:buNone/>
            </a:pPr>
            <a:r>
              <a:rPr lang="en-US" u="sng" dirty="0" smtClean="0"/>
              <a:t>NEXT General Meeting </a:t>
            </a:r>
            <a:r>
              <a:rPr lang="en-US" dirty="0" smtClean="0"/>
              <a:t>	</a:t>
            </a:r>
            <a:r>
              <a:rPr lang="en-US" dirty="0" smtClean="0">
                <a:sym typeface="Wingdings"/>
              </a:rPr>
              <a:t> 	Oxford, 2 – 4 July 2012</a:t>
            </a:r>
            <a:endParaRPr lang="en-US" dirty="0" smtClean="0"/>
          </a:p>
          <a:p>
            <a:pPr marL="0" indent="0">
              <a:buNone/>
            </a:pPr>
            <a:endParaRPr lang="en-US" dirty="0"/>
          </a:p>
        </p:txBody>
      </p:sp>
      <p:sp>
        <p:nvSpPr>
          <p:cNvPr id="6" name="Date Placeholder 5"/>
          <p:cNvSpPr>
            <a:spLocks noGrp="1"/>
          </p:cNvSpPr>
          <p:nvPr>
            <p:ph type="dt" sz="half" idx="10"/>
          </p:nvPr>
        </p:nvSpPr>
        <p:spPr/>
        <p:txBody>
          <a:bodyPr/>
          <a:lstStyle/>
          <a:p>
            <a:r>
              <a:rPr lang="fi-FI" smtClean="0"/>
              <a:t>CERN, 14-16 May 2012</a:t>
            </a:r>
            <a:endParaRPr lang="en-US"/>
          </a:p>
        </p:txBody>
      </p:sp>
      <p:sp>
        <p:nvSpPr>
          <p:cNvPr id="7" name="Footer Placeholder 6"/>
          <p:cNvSpPr>
            <a:spLocks noGrp="1"/>
          </p:cNvSpPr>
          <p:nvPr>
            <p:ph type="ftr" sz="quarter" idx="11"/>
          </p:nvPr>
        </p:nvSpPr>
        <p:spPr/>
        <p:txBody>
          <a:bodyPr/>
          <a:lstStyle/>
          <a:p>
            <a:r>
              <a:rPr lang="en-US" smtClean="0"/>
              <a:t>W.H.Trzaska</a:t>
            </a:r>
            <a:endParaRPr lang="en-US"/>
          </a:p>
        </p:txBody>
      </p:sp>
      <p:sp>
        <p:nvSpPr>
          <p:cNvPr id="8" name="Slide Number Placeholder 7"/>
          <p:cNvSpPr>
            <a:spLocks noGrp="1"/>
          </p:cNvSpPr>
          <p:nvPr>
            <p:ph type="sldNum" sz="quarter" idx="12"/>
          </p:nvPr>
        </p:nvSpPr>
        <p:spPr/>
        <p:txBody>
          <a:bodyPr/>
          <a:lstStyle/>
          <a:p>
            <a:fld id="{1382BBF2-E060-564D-8F2D-A2FB74D0A53A}" type="slidenum">
              <a:rPr lang="en-US" smtClean="0"/>
              <a:t>12</a:t>
            </a:fld>
            <a:endParaRPr lang="en-US"/>
          </a:p>
        </p:txBody>
      </p:sp>
    </p:spTree>
    <p:extLst>
      <p:ext uri="{BB962C8B-B14F-4D97-AF65-F5344CB8AC3E}">
        <p14:creationId xmlns:p14="http://schemas.microsoft.com/office/powerpoint/2010/main" val="281344957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4303"/>
            <a:ext cx="8229600" cy="778769"/>
          </a:xfrm>
        </p:spPr>
        <p:txBody>
          <a:bodyPr/>
          <a:lstStyle/>
          <a:p>
            <a:r>
              <a:rPr lang="en-US" dirty="0" smtClean="0"/>
              <a:t>The main developments</a:t>
            </a:r>
            <a:endParaRPr lang="en-US" dirty="0"/>
          </a:p>
        </p:txBody>
      </p:sp>
      <p:sp>
        <p:nvSpPr>
          <p:cNvPr id="3" name="Content Placeholder 2"/>
          <p:cNvSpPr>
            <a:spLocks noGrp="1"/>
          </p:cNvSpPr>
          <p:nvPr>
            <p:ph idx="1"/>
          </p:nvPr>
        </p:nvSpPr>
        <p:spPr>
          <a:xfrm>
            <a:off x="457200" y="1316254"/>
            <a:ext cx="8406932" cy="4567240"/>
          </a:xfrm>
        </p:spPr>
        <p:txBody>
          <a:bodyPr>
            <a:noAutofit/>
          </a:bodyPr>
          <a:lstStyle/>
          <a:p>
            <a:r>
              <a:rPr lang="en-US" sz="2400" u="sng" dirty="0" smtClean="0"/>
              <a:t>Consensus</a:t>
            </a:r>
            <a:r>
              <a:rPr lang="en-US" sz="2400" dirty="0" smtClean="0"/>
              <a:t> among the technical partners about the suitability of the </a:t>
            </a:r>
            <a:r>
              <a:rPr lang="en-US" sz="2400" dirty="0" err="1" smtClean="0"/>
              <a:t>Pyhäsalmi</a:t>
            </a:r>
            <a:r>
              <a:rPr lang="en-US" sz="2400" dirty="0" smtClean="0"/>
              <a:t> site in Finland</a:t>
            </a:r>
          </a:p>
          <a:p>
            <a:r>
              <a:rPr lang="en-US" sz="2400" dirty="0" smtClean="0"/>
              <a:t>Both detectors would be </a:t>
            </a:r>
            <a:r>
              <a:rPr lang="en-US" sz="2400" u="sng" dirty="0" smtClean="0"/>
              <a:t>located at </a:t>
            </a:r>
            <a:r>
              <a:rPr lang="en-US" sz="2400" u="sng" dirty="0"/>
              <a:t>the deepest level</a:t>
            </a:r>
            <a:r>
              <a:rPr lang="en-US" sz="2400" dirty="0"/>
              <a:t> </a:t>
            </a:r>
            <a:r>
              <a:rPr lang="en-US" sz="2400" dirty="0" smtClean="0"/>
              <a:t>(1400 m)</a:t>
            </a:r>
          </a:p>
          <a:p>
            <a:pPr lvl="1"/>
            <a:r>
              <a:rPr lang="en-US" sz="2400" dirty="0" smtClean="0"/>
              <a:t>Presence of excellent infrastructure at that depth</a:t>
            </a:r>
          </a:p>
          <a:p>
            <a:r>
              <a:rPr lang="en-US" sz="2400" dirty="0" smtClean="0"/>
              <a:t>Modified </a:t>
            </a:r>
            <a:r>
              <a:rPr lang="en-US" sz="2400" u="sng" dirty="0" smtClean="0"/>
              <a:t>layout</a:t>
            </a:r>
            <a:r>
              <a:rPr lang="en-US" sz="2400" dirty="0" smtClean="0"/>
              <a:t> of the caverns was proposed</a:t>
            </a:r>
          </a:p>
          <a:p>
            <a:r>
              <a:rPr lang="en-US" sz="2400" u="sng" dirty="0" smtClean="0"/>
              <a:t>Expression of Interest </a:t>
            </a:r>
            <a:r>
              <a:rPr lang="en-US" sz="2400" dirty="0" smtClean="0"/>
              <a:t>to SPSC (talk by </a:t>
            </a:r>
            <a:r>
              <a:rPr lang="en-US" sz="2400" dirty="0" err="1" smtClean="0"/>
              <a:t>A.Rubbia</a:t>
            </a:r>
            <a:r>
              <a:rPr lang="en-US" sz="2400" dirty="0" smtClean="0"/>
              <a:t>)</a:t>
            </a:r>
          </a:p>
          <a:p>
            <a:pPr lvl="1"/>
            <a:r>
              <a:rPr lang="en-US" sz="2400" dirty="0" smtClean="0"/>
              <a:t>To be submitted in </a:t>
            </a:r>
            <a:r>
              <a:rPr lang="en-US" sz="2400" dirty="0" smtClean="0"/>
              <a:t>June </a:t>
            </a:r>
            <a:r>
              <a:rPr lang="en-US" sz="2400" dirty="0" smtClean="0"/>
              <a:t>2012</a:t>
            </a:r>
          </a:p>
          <a:p>
            <a:r>
              <a:rPr lang="en-US" sz="2400" dirty="0" smtClean="0"/>
              <a:t>Input to the update of </a:t>
            </a:r>
            <a:r>
              <a:rPr lang="en-US" sz="2400" u="sng" dirty="0" smtClean="0"/>
              <a:t>European Strategy for Particle Physics</a:t>
            </a:r>
          </a:p>
          <a:p>
            <a:pPr lvl="1"/>
            <a:r>
              <a:rPr lang="en-US" sz="2400" dirty="0" smtClean="0"/>
              <a:t>To be ready by the end of Summer</a:t>
            </a:r>
          </a:p>
          <a:p>
            <a:r>
              <a:rPr lang="en-US" sz="2400" dirty="0" smtClean="0"/>
              <a:t>Funding in Finland for extensive </a:t>
            </a:r>
            <a:r>
              <a:rPr lang="en-US" sz="2400" u="sng" dirty="0" smtClean="0"/>
              <a:t>Site Investigation</a:t>
            </a:r>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dirty="0" err="1" smtClean="0"/>
              <a:t>W.H.Trzaska</a:t>
            </a:r>
            <a:endParaRPr lang="en-US" dirty="0"/>
          </a:p>
        </p:txBody>
      </p:sp>
      <p:sp>
        <p:nvSpPr>
          <p:cNvPr id="6" name="Slide Number Placeholder 5"/>
          <p:cNvSpPr>
            <a:spLocks noGrp="1"/>
          </p:cNvSpPr>
          <p:nvPr>
            <p:ph type="sldNum" sz="quarter" idx="12"/>
          </p:nvPr>
        </p:nvSpPr>
        <p:spPr/>
        <p:txBody>
          <a:bodyPr/>
          <a:lstStyle/>
          <a:p>
            <a:fld id="{1382BBF2-E060-564D-8F2D-A2FB74D0A53A}" type="slidenum">
              <a:rPr lang="en-US" smtClean="0"/>
              <a:t>13</a:t>
            </a:fld>
            <a:endParaRPr lang="en-US"/>
          </a:p>
        </p:txBody>
      </p:sp>
    </p:spTree>
    <p:extLst>
      <p:ext uri="{BB962C8B-B14F-4D97-AF65-F5344CB8AC3E}">
        <p14:creationId xmlns:p14="http://schemas.microsoft.com/office/powerpoint/2010/main" val="208224932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228"/>
            <a:ext cx="8229600" cy="1143000"/>
          </a:xfrm>
        </p:spPr>
        <p:txBody>
          <a:bodyPr>
            <a:noAutofit/>
          </a:bodyPr>
          <a:lstStyle/>
          <a:p>
            <a:r>
              <a:rPr lang="en-US" sz="3600" dirty="0" smtClean="0"/>
              <a:t>In </a:t>
            </a:r>
            <a:r>
              <a:rPr lang="en-US" sz="3600" dirty="0" err="1" smtClean="0"/>
              <a:t>Pyhäsalmi</a:t>
            </a:r>
            <a:r>
              <a:rPr lang="en-US" sz="3600" dirty="0" smtClean="0"/>
              <a:t> most of the desired conditions are satisfied </a:t>
            </a:r>
            <a:r>
              <a:rPr lang="en-US" sz="3600" u="sng" dirty="0" smtClean="0"/>
              <a:t>simultaneously</a:t>
            </a:r>
            <a:endParaRPr lang="en-US" sz="3600" u="sng" dirty="0"/>
          </a:p>
        </p:txBody>
      </p:sp>
      <p:sp>
        <p:nvSpPr>
          <p:cNvPr id="3" name="Content Placeholder 2"/>
          <p:cNvSpPr>
            <a:spLocks noGrp="1"/>
          </p:cNvSpPr>
          <p:nvPr>
            <p:ph idx="1"/>
          </p:nvPr>
        </p:nvSpPr>
        <p:spPr>
          <a:xfrm>
            <a:off x="457200" y="1348686"/>
            <a:ext cx="8229600" cy="5007664"/>
          </a:xfrm>
        </p:spPr>
        <p:txBody>
          <a:bodyPr>
            <a:normAutofit fontScale="70000" lnSpcReduction="20000"/>
          </a:bodyPr>
          <a:lstStyle/>
          <a:p>
            <a:r>
              <a:rPr lang="en-US" dirty="0" smtClean="0"/>
              <a:t>Excellent </a:t>
            </a:r>
            <a:r>
              <a:rPr lang="en-US" u="sng" dirty="0" smtClean="0"/>
              <a:t>rock quality </a:t>
            </a:r>
            <a:r>
              <a:rPr lang="en-US" dirty="0" smtClean="0"/>
              <a:t>(the best among the investigated sites)</a:t>
            </a:r>
          </a:p>
          <a:p>
            <a:r>
              <a:rPr lang="en-US" dirty="0" smtClean="0"/>
              <a:t>One of the </a:t>
            </a:r>
            <a:r>
              <a:rPr lang="en-US" u="sng" dirty="0" smtClean="0"/>
              <a:t>deepest</a:t>
            </a:r>
            <a:r>
              <a:rPr lang="en-US" u="sng" dirty="0"/>
              <a:t> </a:t>
            </a:r>
            <a:r>
              <a:rPr lang="en-US" u="sng" dirty="0" smtClean="0"/>
              <a:t>and coolest </a:t>
            </a:r>
            <a:r>
              <a:rPr lang="en-US" dirty="0" smtClean="0"/>
              <a:t>locations in Europe </a:t>
            </a:r>
            <a:br>
              <a:rPr lang="en-US" dirty="0" smtClean="0"/>
            </a:br>
            <a:r>
              <a:rPr lang="en-US" dirty="0" smtClean="0"/>
              <a:t>(+22 C and dry at 1400 m ≈ 4000 </a:t>
            </a:r>
            <a:r>
              <a:rPr lang="en-US" dirty="0" err="1" smtClean="0"/>
              <a:t>m.w.e</a:t>
            </a:r>
            <a:r>
              <a:rPr lang="en-US" dirty="0" smtClean="0"/>
              <a:t>)</a:t>
            </a:r>
          </a:p>
          <a:p>
            <a:r>
              <a:rPr lang="en-US" dirty="0"/>
              <a:t>The distance from CERN (2300 km) offers </a:t>
            </a:r>
            <a:r>
              <a:rPr lang="en-US" u="sng" dirty="0"/>
              <a:t>unique long baseline </a:t>
            </a:r>
            <a:r>
              <a:rPr lang="en-US" dirty="0"/>
              <a:t>opportunities</a:t>
            </a:r>
            <a:r>
              <a:rPr lang="en-US" dirty="0" smtClean="0"/>
              <a:t>, not </a:t>
            </a:r>
            <a:r>
              <a:rPr lang="en-US" dirty="0"/>
              <a:t>found elsewhere in Europe or in the world.</a:t>
            </a:r>
            <a:endParaRPr lang="en-US" dirty="0" smtClean="0"/>
          </a:p>
          <a:p>
            <a:r>
              <a:rPr lang="en-US" dirty="0" smtClean="0"/>
              <a:t>The </a:t>
            </a:r>
            <a:r>
              <a:rPr lang="en-US" u="sng" dirty="0" smtClean="0"/>
              <a:t>lowest reactor neutrino background </a:t>
            </a:r>
            <a:r>
              <a:rPr lang="en-US" dirty="0" smtClean="0"/>
              <a:t>in Europe (important for the scintillator option)</a:t>
            </a:r>
          </a:p>
          <a:p>
            <a:r>
              <a:rPr lang="en-US" dirty="0"/>
              <a:t>Two modes of access: via </a:t>
            </a:r>
            <a:r>
              <a:rPr lang="en-US" u="sng" dirty="0"/>
              <a:t>shaft and </a:t>
            </a:r>
            <a:r>
              <a:rPr lang="en-US" u="sng" dirty="0" smtClean="0"/>
              <a:t>decline</a:t>
            </a:r>
          </a:p>
          <a:p>
            <a:r>
              <a:rPr lang="en-US" u="sng" dirty="0" smtClean="0"/>
              <a:t>Infrastructure in perfect condition </a:t>
            </a:r>
            <a:r>
              <a:rPr lang="en-US" dirty="0" smtClean="0"/>
              <a:t>(one of the most modern and mechanized mines in the world)</a:t>
            </a:r>
          </a:p>
          <a:p>
            <a:r>
              <a:rPr lang="en-US" dirty="0" smtClean="0"/>
              <a:t>Unusually small footprint of the ore; </a:t>
            </a:r>
            <a:r>
              <a:rPr lang="en-US" u="sng" dirty="0" smtClean="0"/>
              <a:t>no water problem; minimal maintenance costs</a:t>
            </a:r>
            <a:r>
              <a:rPr lang="en-US" dirty="0" smtClean="0"/>
              <a:t>.</a:t>
            </a:r>
          </a:p>
          <a:p>
            <a:r>
              <a:rPr lang="en-US" u="sng" dirty="0" smtClean="0"/>
              <a:t>Perfect timing </a:t>
            </a:r>
            <a:r>
              <a:rPr lang="en-US" dirty="0" smtClean="0"/>
              <a:t>between the end of excavations (~2018) and the proposed start of the LAGUNA instrumentation phase.</a:t>
            </a:r>
          </a:p>
          <a:p>
            <a:r>
              <a:rPr lang="en-US" u="sng" dirty="0" smtClean="0"/>
              <a:t>Excellent cooperation </a:t>
            </a:r>
            <a:r>
              <a:rPr lang="en-US" dirty="0" smtClean="0"/>
              <a:t>between the scientists and the mine management (help, advice, friendly approach, …) </a:t>
            </a:r>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14</a:t>
            </a:fld>
            <a:endParaRPr lang="en-US"/>
          </a:p>
        </p:txBody>
      </p:sp>
    </p:spTree>
    <p:extLst>
      <p:ext uri="{BB962C8B-B14F-4D97-AF65-F5344CB8AC3E}">
        <p14:creationId xmlns:p14="http://schemas.microsoft.com/office/powerpoint/2010/main" val="366267091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058" y="903831"/>
            <a:ext cx="3975162" cy="2112083"/>
          </a:xfrm>
        </p:spPr>
        <p:txBody>
          <a:bodyPr/>
          <a:lstStyle/>
          <a:p>
            <a:r>
              <a:rPr lang="en-US" dirty="0" err="1" smtClean="0"/>
              <a:t>Pyhäsalmi</a:t>
            </a:r>
            <a:r>
              <a:rPr lang="en-US" dirty="0" smtClean="0"/>
              <a:t> mine</a:t>
            </a:r>
            <a:endParaRPr lang="en-US" dirty="0"/>
          </a:p>
        </p:txBody>
      </p:sp>
      <p:sp>
        <p:nvSpPr>
          <p:cNvPr id="3" name="Subtitle 2"/>
          <p:cNvSpPr>
            <a:spLocks noGrp="1"/>
          </p:cNvSpPr>
          <p:nvPr>
            <p:ph type="subTitle" idx="1"/>
          </p:nvPr>
        </p:nvSpPr>
        <p:spPr>
          <a:xfrm>
            <a:off x="18058" y="3309238"/>
            <a:ext cx="3975164" cy="1611475"/>
          </a:xfrm>
        </p:spPr>
        <p:txBody>
          <a:bodyPr/>
          <a:lstStyle/>
          <a:p>
            <a:r>
              <a:rPr lang="en-US" dirty="0" smtClean="0"/>
              <a:t>Basic facts and the essential infrastructure</a:t>
            </a:r>
            <a:endParaRPr lang="en-US" dirty="0"/>
          </a:p>
        </p:txBody>
      </p:sp>
      <p:grpSp>
        <p:nvGrpSpPr>
          <p:cNvPr id="7" name="Group 6"/>
          <p:cNvGrpSpPr/>
          <p:nvPr/>
        </p:nvGrpSpPr>
        <p:grpSpPr>
          <a:xfrm>
            <a:off x="4518947" y="14288"/>
            <a:ext cx="4625053" cy="6843712"/>
            <a:chOff x="4518947" y="14288"/>
            <a:chExt cx="4625053" cy="6843712"/>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43563" y="14288"/>
              <a:ext cx="3500437" cy="684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images.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18947" y="5086350"/>
              <a:ext cx="547097" cy="1428750"/>
            </a:xfrm>
            <a:prstGeom prst="rect">
              <a:avLst/>
            </a:prstGeom>
          </p:spPr>
        </p:pic>
      </p:grpSp>
    </p:spTree>
    <p:extLst>
      <p:ext uri="{BB962C8B-B14F-4D97-AF65-F5344CB8AC3E}">
        <p14:creationId xmlns:p14="http://schemas.microsoft.com/office/powerpoint/2010/main" val="256125389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GP518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79375"/>
            <a:ext cx="9144000" cy="693737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smtClean="0"/>
              <a:t>Surface infrastructure</a:t>
            </a:r>
            <a:endParaRPr lang="en-US" dirty="0"/>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16</a:t>
            </a:fld>
            <a:endParaRPr lang="en-US"/>
          </a:p>
        </p:txBody>
      </p:sp>
      <p:pic>
        <p:nvPicPr>
          <p:cNvPr id="7" name="Picture 6"/>
          <p:cNvPicPr>
            <a:picLocks noChangeAspect="1"/>
          </p:cNvPicPr>
          <p:nvPr/>
        </p:nvPicPr>
        <p:blipFill>
          <a:blip r:embed="rId3"/>
          <a:stretch>
            <a:fillRect/>
          </a:stretch>
        </p:blipFill>
        <p:spPr>
          <a:xfrm>
            <a:off x="4683271" y="4504347"/>
            <a:ext cx="4228474" cy="2217128"/>
          </a:xfrm>
          <a:prstGeom prst="rect">
            <a:avLst/>
          </a:prstGeom>
          <a:scene3d>
            <a:camera prst="orthographicFront"/>
            <a:lightRig rig="threePt" dir="t"/>
          </a:scene3d>
          <a:sp3d>
            <a:bevelT w="101600" h="101600"/>
          </a:sp3d>
        </p:spPr>
      </p:pic>
    </p:spTree>
    <p:extLst>
      <p:ext uri="{BB962C8B-B14F-4D97-AF65-F5344CB8AC3E}">
        <p14:creationId xmlns:p14="http://schemas.microsoft.com/office/powerpoint/2010/main" val="266760670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17</a:t>
            </a:fld>
            <a:endParaRPr lang="en-US"/>
          </a:p>
        </p:txBody>
      </p:sp>
      <p:sp>
        <p:nvSpPr>
          <p:cNvPr id="5"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Excellent access by truck and train</a:t>
            </a:r>
            <a:endParaRPr lang="en-US" sz="2400" dirty="0"/>
          </a:p>
        </p:txBody>
      </p:sp>
      <p:pic>
        <p:nvPicPr>
          <p:cNvPr id="6" name="Picture 5" descr="IMGP9153r.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Tree>
    <p:extLst>
      <p:ext uri="{BB962C8B-B14F-4D97-AF65-F5344CB8AC3E}">
        <p14:creationId xmlns:p14="http://schemas.microsoft.com/office/powerpoint/2010/main" val="268718666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75022"/>
            <a:ext cx="8229600" cy="1143000"/>
          </a:xfrm>
        </p:spPr>
        <p:txBody>
          <a:bodyPr>
            <a:noAutofit/>
          </a:bodyPr>
          <a:lstStyle/>
          <a:p>
            <a:r>
              <a:rPr lang="en-US" sz="3200" dirty="0" err="1" smtClean="0"/>
              <a:t>Pyhäsalmi</a:t>
            </a:r>
            <a:r>
              <a:rPr lang="en-US" sz="3200" dirty="0" smtClean="0"/>
              <a:t> is among the most automatized </a:t>
            </a:r>
            <a:br>
              <a:rPr lang="en-US" sz="3200" dirty="0" smtClean="0"/>
            </a:br>
            <a:r>
              <a:rPr lang="en-US" sz="3200" dirty="0" smtClean="0"/>
              <a:t>and efficient mines in the world</a:t>
            </a:r>
            <a:endParaRPr lang="en-US" sz="3200" dirty="0"/>
          </a:p>
        </p:txBody>
      </p:sp>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18</a:t>
            </a:fld>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1654118"/>
            <a:ext cx="7083425" cy="4608512"/>
          </a:xfrm>
          <a:prstGeom prst="rect">
            <a:avLst/>
          </a:prstGeom>
          <a:noFill/>
          <a:ln>
            <a:noFill/>
          </a:ln>
          <a:effectLst>
            <a:glow rad="304800">
              <a:schemeClr val="tx2">
                <a:alpha val="30000"/>
              </a:schemeClr>
            </a:glow>
            <a:outerShdw blurRad="63500" dist="38099" dir="2700000" algn="ctr" rotWithShape="0">
              <a:schemeClr val="bg2">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984775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ine ilmakuva.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8640"/>
            <a:ext cx="9144000" cy="5740782"/>
          </a:xfrm>
          <a:prstGeom prst="rect">
            <a:avLst/>
          </a:prstGeom>
        </p:spPr>
      </p:pic>
      <p:sp>
        <p:nvSpPr>
          <p:cNvPr id="4" name="Line Callout 1 3"/>
          <p:cNvSpPr/>
          <p:nvPr/>
        </p:nvSpPr>
        <p:spPr>
          <a:xfrm>
            <a:off x="6263162" y="5916422"/>
            <a:ext cx="2381156" cy="346327"/>
          </a:xfrm>
          <a:prstGeom prst="borderCallout1">
            <a:avLst>
              <a:gd name="adj1" fmla="val -43750"/>
              <a:gd name="adj2" fmla="val 29243"/>
              <a:gd name="adj3" fmla="val -504167"/>
              <a:gd name="adj4" fmla="val -3045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VT (ramp) entrance</a:t>
            </a:r>
            <a:endParaRPr lang="en-US" dirty="0"/>
          </a:p>
        </p:txBody>
      </p:sp>
      <p:sp>
        <p:nvSpPr>
          <p:cNvPr id="5" name="Date Placeholder 4"/>
          <p:cNvSpPr>
            <a:spLocks noGrp="1"/>
          </p:cNvSpPr>
          <p:nvPr>
            <p:ph type="dt" sz="half" idx="10"/>
          </p:nvPr>
        </p:nvSpPr>
        <p:spPr/>
        <p:txBody>
          <a:bodyPr/>
          <a:lstStyle/>
          <a:p>
            <a:r>
              <a:rPr lang="fi-FI" smtClean="0"/>
              <a:t>CERN, 14-16 May 2012</a:t>
            </a:r>
            <a:endParaRPr lang="en-US"/>
          </a:p>
        </p:txBody>
      </p:sp>
      <p:sp>
        <p:nvSpPr>
          <p:cNvPr id="6" name="Footer Placeholder 5"/>
          <p:cNvSpPr>
            <a:spLocks noGrp="1"/>
          </p:cNvSpPr>
          <p:nvPr>
            <p:ph type="ftr" sz="quarter" idx="11"/>
          </p:nvPr>
        </p:nvSpPr>
        <p:spPr/>
        <p:txBody>
          <a:bodyPr/>
          <a:lstStyle/>
          <a:p>
            <a:r>
              <a:rPr lang="en-US" dirty="0" err="1" smtClean="0"/>
              <a:t>W.H.Trzaska</a:t>
            </a:r>
            <a:endParaRPr lang="en-US" dirty="0"/>
          </a:p>
        </p:txBody>
      </p:sp>
      <p:sp>
        <p:nvSpPr>
          <p:cNvPr id="7" name="Slide Number Placeholder 6"/>
          <p:cNvSpPr>
            <a:spLocks noGrp="1"/>
          </p:cNvSpPr>
          <p:nvPr>
            <p:ph type="sldNum" sz="quarter" idx="12"/>
          </p:nvPr>
        </p:nvSpPr>
        <p:spPr/>
        <p:txBody>
          <a:bodyPr/>
          <a:lstStyle/>
          <a:p>
            <a:fld id="{1382BBF2-E060-564D-8F2D-A2FB74D0A53A}" type="slidenum">
              <a:rPr lang="en-US" smtClean="0"/>
              <a:t>19</a:t>
            </a:fld>
            <a:endParaRPr lang="en-US"/>
          </a:p>
        </p:txBody>
      </p:sp>
      <p:sp>
        <p:nvSpPr>
          <p:cNvPr id="8" name="Line Callout 1 7"/>
          <p:cNvSpPr/>
          <p:nvPr/>
        </p:nvSpPr>
        <p:spPr>
          <a:xfrm>
            <a:off x="252938" y="5783680"/>
            <a:ext cx="1464381" cy="346327"/>
          </a:xfrm>
          <a:prstGeom prst="borderCallout1">
            <a:avLst>
              <a:gd name="adj1" fmla="val -18750"/>
              <a:gd name="adj2" fmla="val 51782"/>
              <a:gd name="adj3" fmla="val -783334"/>
              <a:gd name="adj4" fmla="val 107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TIMO shaft</a:t>
            </a:r>
            <a:endParaRPr lang="en-US" dirty="0"/>
          </a:p>
        </p:txBody>
      </p:sp>
      <p:sp>
        <p:nvSpPr>
          <p:cNvPr id="9" name="Line Callout 1 8"/>
          <p:cNvSpPr/>
          <p:nvPr/>
        </p:nvSpPr>
        <p:spPr>
          <a:xfrm>
            <a:off x="4308597" y="5769251"/>
            <a:ext cx="1464381" cy="587099"/>
          </a:xfrm>
          <a:prstGeom prst="borderCallout1">
            <a:avLst>
              <a:gd name="adj1" fmla="val -13203"/>
              <a:gd name="adj2" fmla="val 49811"/>
              <a:gd name="adj3" fmla="val -698502"/>
              <a:gd name="adj4" fmla="val -6972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Old  shaft no longer in use</a:t>
            </a:r>
            <a:endParaRPr lang="en-US" dirty="0"/>
          </a:p>
        </p:txBody>
      </p:sp>
    </p:spTree>
    <p:extLst>
      <p:ext uri="{BB962C8B-B14F-4D97-AF65-F5344CB8AC3E}">
        <p14:creationId xmlns:p14="http://schemas.microsoft.com/office/powerpoint/2010/main" val="93086203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5359401"/>
            <a:ext cx="7772400" cy="774700"/>
          </a:xfrm>
        </p:spPr>
        <p:txBody>
          <a:bodyPr/>
          <a:lstStyle/>
          <a:p>
            <a:r>
              <a:rPr lang="en-US" dirty="0" smtClean="0"/>
              <a:t>Reminder</a:t>
            </a:r>
            <a:endParaRPr lang="en-US" dirty="0"/>
          </a:p>
        </p:txBody>
      </p:sp>
      <p:sp>
        <p:nvSpPr>
          <p:cNvPr id="6" name="Text Placeholder 5"/>
          <p:cNvSpPr>
            <a:spLocks noGrp="1"/>
          </p:cNvSpPr>
          <p:nvPr>
            <p:ph type="body" idx="1"/>
          </p:nvPr>
        </p:nvSpPr>
        <p:spPr>
          <a:xfrm>
            <a:off x="722313" y="4876800"/>
            <a:ext cx="7772400" cy="482600"/>
          </a:xfrm>
        </p:spPr>
        <p:txBody>
          <a:bodyPr/>
          <a:lstStyle/>
          <a:p>
            <a:r>
              <a:rPr lang="en-US" dirty="0"/>
              <a:t>LAGUNA http://</a:t>
            </a:r>
            <a:r>
              <a:rPr lang="en-US" dirty="0" err="1"/>
              <a:t>www.laguna-science.eu</a:t>
            </a:r>
            <a:r>
              <a:rPr lang="en-US" dirty="0"/>
              <a:t>/</a:t>
            </a:r>
          </a:p>
        </p:txBody>
      </p:sp>
      <p:sp>
        <p:nvSpPr>
          <p:cNvPr id="3" name="Date Placeholder 2"/>
          <p:cNvSpPr>
            <a:spLocks noGrp="1"/>
          </p:cNvSpPr>
          <p:nvPr>
            <p:ph type="dt" sz="half" idx="10"/>
          </p:nvPr>
        </p:nvSpPr>
        <p:spPr/>
        <p:txBody>
          <a:bodyPr/>
          <a:lstStyle/>
          <a:p>
            <a:r>
              <a:rPr lang="fi-FI" smtClean="0"/>
              <a:t>CERN, 14-16 May 2012</a:t>
            </a:r>
            <a:endParaRPr lang="en-US"/>
          </a:p>
        </p:txBody>
      </p:sp>
      <p:sp>
        <p:nvSpPr>
          <p:cNvPr id="4" name="Footer Placeholder 3"/>
          <p:cNvSpPr>
            <a:spLocks noGrp="1"/>
          </p:cNvSpPr>
          <p:nvPr>
            <p:ph type="ftr" sz="quarter" idx="11"/>
          </p:nvPr>
        </p:nvSpPr>
        <p:spPr/>
        <p:txBody>
          <a:bodyPr/>
          <a:lstStyle/>
          <a:p>
            <a:r>
              <a:rPr lang="en-US" smtClean="0"/>
              <a:t>W.H.Trzaska</a:t>
            </a:r>
            <a:endParaRPr lang="en-US"/>
          </a:p>
        </p:txBody>
      </p:sp>
      <p:sp>
        <p:nvSpPr>
          <p:cNvPr id="5" name="Slide Number Placeholder 4"/>
          <p:cNvSpPr>
            <a:spLocks noGrp="1"/>
          </p:cNvSpPr>
          <p:nvPr>
            <p:ph type="sldNum" sz="quarter" idx="12"/>
          </p:nvPr>
        </p:nvSpPr>
        <p:spPr/>
        <p:txBody>
          <a:bodyPr/>
          <a:lstStyle/>
          <a:p>
            <a:fld id="{1382BBF2-E060-564D-8F2D-A2FB74D0A53A}" type="slidenum">
              <a:rPr lang="en-US" smtClean="0"/>
              <a:t>2</a:t>
            </a:fld>
            <a:endParaRPr lang="en-US"/>
          </a:p>
        </p:txBody>
      </p:sp>
      <p:sp>
        <p:nvSpPr>
          <p:cNvPr id="8" name="Rectangle 7"/>
          <p:cNvSpPr/>
          <p:nvPr/>
        </p:nvSpPr>
        <p:spPr>
          <a:xfrm>
            <a:off x="5719800" y="1566286"/>
            <a:ext cx="3415175" cy="2677656"/>
          </a:xfrm>
          <a:prstGeom prst="rect">
            <a:avLst/>
          </a:prstGeom>
        </p:spPr>
        <p:txBody>
          <a:bodyPr wrap="square">
            <a:spAutoFit/>
          </a:bodyPr>
          <a:lstStyle/>
          <a:p>
            <a:r>
              <a:rPr lang="en-US" sz="2800" b="1" dirty="0" smtClean="0">
                <a:solidFill>
                  <a:srgbClr val="000090"/>
                </a:solidFill>
              </a:rPr>
              <a:t>L	</a:t>
            </a:r>
            <a:r>
              <a:rPr lang="en-US" sz="2800" b="1" dirty="0" err="1" smtClean="0">
                <a:solidFill>
                  <a:srgbClr val="000090"/>
                </a:solidFill>
              </a:rPr>
              <a:t>arge</a:t>
            </a:r>
            <a:r>
              <a:rPr lang="en-US" sz="2800" b="1" dirty="0" smtClean="0">
                <a:solidFill>
                  <a:srgbClr val="000090"/>
                </a:solidFill>
              </a:rPr>
              <a:t> </a:t>
            </a:r>
          </a:p>
          <a:p>
            <a:r>
              <a:rPr lang="en-US" sz="2800" b="1" dirty="0" smtClean="0">
                <a:solidFill>
                  <a:srgbClr val="000090"/>
                </a:solidFill>
              </a:rPr>
              <a:t>A	</a:t>
            </a:r>
            <a:r>
              <a:rPr lang="en-US" sz="2800" b="1" dirty="0" err="1" smtClean="0">
                <a:solidFill>
                  <a:srgbClr val="000090"/>
                </a:solidFill>
              </a:rPr>
              <a:t>pparatus</a:t>
            </a:r>
            <a:r>
              <a:rPr lang="en-US" sz="2800" b="1" dirty="0" smtClean="0">
                <a:solidFill>
                  <a:srgbClr val="000090"/>
                </a:solidFill>
              </a:rPr>
              <a:t> </a:t>
            </a:r>
            <a:r>
              <a:rPr lang="en-US" sz="2800" b="1" dirty="0">
                <a:solidFill>
                  <a:srgbClr val="000090"/>
                </a:solidFill>
              </a:rPr>
              <a:t>studying </a:t>
            </a:r>
            <a:endParaRPr lang="en-US" sz="2800" b="1" dirty="0" smtClean="0">
              <a:solidFill>
                <a:srgbClr val="000090"/>
              </a:solidFill>
            </a:endParaRPr>
          </a:p>
          <a:p>
            <a:r>
              <a:rPr lang="en-US" sz="2800" b="1" dirty="0" smtClean="0">
                <a:solidFill>
                  <a:srgbClr val="000090"/>
                </a:solidFill>
              </a:rPr>
              <a:t>G	rand </a:t>
            </a:r>
          </a:p>
          <a:p>
            <a:r>
              <a:rPr lang="en-US" sz="2800" b="1" dirty="0" smtClean="0">
                <a:solidFill>
                  <a:srgbClr val="000090"/>
                </a:solidFill>
              </a:rPr>
              <a:t>U	</a:t>
            </a:r>
            <a:r>
              <a:rPr lang="en-US" sz="2800" b="1" dirty="0" err="1" smtClean="0">
                <a:solidFill>
                  <a:srgbClr val="000090"/>
                </a:solidFill>
              </a:rPr>
              <a:t>nification</a:t>
            </a:r>
            <a:r>
              <a:rPr lang="en-US" sz="2800" b="1" dirty="0" smtClean="0">
                <a:solidFill>
                  <a:srgbClr val="000090"/>
                </a:solidFill>
              </a:rPr>
              <a:t> </a:t>
            </a:r>
            <a:r>
              <a:rPr lang="en-US" sz="2800" b="1" dirty="0">
                <a:solidFill>
                  <a:srgbClr val="000090"/>
                </a:solidFill>
              </a:rPr>
              <a:t>and </a:t>
            </a:r>
            <a:endParaRPr lang="en-US" sz="2800" b="1" dirty="0" smtClean="0">
              <a:solidFill>
                <a:srgbClr val="000090"/>
              </a:solidFill>
            </a:endParaRPr>
          </a:p>
          <a:p>
            <a:r>
              <a:rPr lang="en-US" sz="2800" b="1" dirty="0" smtClean="0">
                <a:solidFill>
                  <a:srgbClr val="000090"/>
                </a:solidFill>
              </a:rPr>
              <a:t>N	</a:t>
            </a:r>
            <a:r>
              <a:rPr lang="en-US" sz="2800" b="1" dirty="0" err="1" smtClean="0">
                <a:solidFill>
                  <a:srgbClr val="000090"/>
                </a:solidFill>
              </a:rPr>
              <a:t>eutrino</a:t>
            </a:r>
            <a:r>
              <a:rPr lang="en-US" sz="2800" b="1" dirty="0" smtClean="0">
                <a:solidFill>
                  <a:srgbClr val="000090"/>
                </a:solidFill>
              </a:rPr>
              <a:t> </a:t>
            </a:r>
          </a:p>
          <a:p>
            <a:r>
              <a:rPr lang="en-US" sz="2800" b="1" dirty="0" smtClean="0">
                <a:solidFill>
                  <a:srgbClr val="000090"/>
                </a:solidFill>
              </a:rPr>
              <a:t>A	</a:t>
            </a:r>
            <a:r>
              <a:rPr lang="en-US" sz="2800" b="1" dirty="0" err="1" smtClean="0">
                <a:solidFill>
                  <a:srgbClr val="000090"/>
                </a:solidFill>
              </a:rPr>
              <a:t>strophysics</a:t>
            </a:r>
            <a:endParaRPr lang="en-US" sz="2800" dirty="0">
              <a:solidFill>
                <a:srgbClr val="000090"/>
              </a:solidFill>
            </a:endParaRPr>
          </a:p>
        </p:txBody>
      </p:sp>
      <p:pic>
        <p:nvPicPr>
          <p:cNvPr id="9" name="Picture 8" descr="LAGUNA-banner.bmp"/>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1506636"/>
          </a:xfrm>
          <a:prstGeom prst="rect">
            <a:avLst/>
          </a:prstGeom>
        </p:spPr>
      </p:pic>
      <p:pic>
        <p:nvPicPr>
          <p:cNvPr id="7" name="Picture 6" descr="LAGUNA_detectors.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86728" y="4507372"/>
            <a:ext cx="2317472" cy="1779130"/>
          </a:xfrm>
          <a:prstGeom prst="rect">
            <a:avLst/>
          </a:prstGeom>
        </p:spPr>
      </p:pic>
      <p:pic>
        <p:nvPicPr>
          <p:cNvPr id="10" name="Picture 9" descr="LagunaScience.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732" y="1689100"/>
            <a:ext cx="4375168" cy="3205480"/>
          </a:xfrm>
          <a:prstGeom prst="rect">
            <a:avLst/>
          </a:prstGeom>
        </p:spPr>
      </p:pic>
    </p:spTree>
    <p:extLst>
      <p:ext uri="{BB962C8B-B14F-4D97-AF65-F5344CB8AC3E}">
        <p14:creationId xmlns:p14="http://schemas.microsoft.com/office/powerpoint/2010/main" val="224930186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20</a:t>
            </a:fld>
            <a:endParaRPr lang="en-US"/>
          </a:p>
        </p:txBody>
      </p:sp>
      <p:pic>
        <p:nvPicPr>
          <p:cNvPr id="5" name="Picture 4" descr="_VT_Entrance.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505077"/>
            <a:ext cx="9144000" cy="5141980"/>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VT (ramp or decline) entrance at the surface</a:t>
            </a:r>
            <a:endParaRPr lang="en-US" sz="2400" dirty="0"/>
          </a:p>
        </p:txBody>
      </p:sp>
    </p:spTree>
    <p:extLst>
      <p:ext uri="{BB962C8B-B14F-4D97-AF65-F5344CB8AC3E}">
        <p14:creationId xmlns:p14="http://schemas.microsoft.com/office/powerpoint/2010/main" val="116175604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21</a:t>
            </a:fld>
            <a:endParaRPr lang="en-US"/>
          </a:p>
        </p:txBody>
      </p:sp>
      <p:sp>
        <p:nvSpPr>
          <p:cNvPr id="5"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VT (ramp or decline) exit near the bottom level</a:t>
            </a:r>
            <a:endParaRPr lang="en-US" sz="2400" dirty="0"/>
          </a:p>
        </p:txBody>
      </p:sp>
      <p:pic>
        <p:nvPicPr>
          <p:cNvPr id="6" name="Picture 5" descr="_IGP2977.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pic>
        <p:nvPicPr>
          <p:cNvPr id="7" name="Picture 6" descr="Containerframe-481x320.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06386" y="539193"/>
            <a:ext cx="2929844" cy="1949169"/>
          </a:xfrm>
          <a:prstGeom prst="rect">
            <a:avLst/>
          </a:prstGeom>
        </p:spPr>
      </p:pic>
      <p:pic>
        <p:nvPicPr>
          <p:cNvPr id="8" name="Picture 7" descr="20ft-Container.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48946" y="2616233"/>
            <a:ext cx="2187284" cy="1554123"/>
          </a:xfrm>
          <a:prstGeom prst="rect">
            <a:avLst/>
          </a:prstGeom>
        </p:spPr>
      </p:pic>
    </p:spTree>
    <p:extLst>
      <p:ext uri="{BB962C8B-B14F-4D97-AF65-F5344CB8AC3E}">
        <p14:creationId xmlns:p14="http://schemas.microsoft.com/office/powerpoint/2010/main" val="11645005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22</a:t>
            </a:fld>
            <a:endParaRPr lang="en-US"/>
          </a:p>
        </p:txBody>
      </p:sp>
      <p:pic>
        <p:nvPicPr>
          <p:cNvPr id="5" name="Picture 4" descr="IMGP7344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Delivery trucks drive down to the 1400 m level on a daily basis</a:t>
            </a:r>
            <a:endParaRPr lang="en-US" sz="2400" dirty="0"/>
          </a:p>
        </p:txBody>
      </p:sp>
    </p:spTree>
    <p:extLst>
      <p:ext uri="{BB962C8B-B14F-4D97-AF65-F5344CB8AC3E}">
        <p14:creationId xmlns:p14="http://schemas.microsoft.com/office/powerpoint/2010/main" val="352423289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23</a:t>
            </a:fld>
            <a:endParaRPr lang="en-US"/>
          </a:p>
        </p:txBody>
      </p:sp>
      <p:pic>
        <p:nvPicPr>
          <p:cNvPr id="5" name="Picture 4" descr="_IGP0035.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The old shaft (the tallest tower) is not in use any more</a:t>
            </a:r>
            <a:endParaRPr lang="en-US" sz="2400" dirty="0"/>
          </a:p>
        </p:txBody>
      </p:sp>
    </p:spTree>
    <p:extLst>
      <p:ext uri="{BB962C8B-B14F-4D97-AF65-F5344CB8AC3E}">
        <p14:creationId xmlns:p14="http://schemas.microsoft.com/office/powerpoint/2010/main" val="157069084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24</a:t>
            </a:fld>
            <a:endParaRPr lang="en-US"/>
          </a:p>
        </p:txBody>
      </p:sp>
      <p:sp>
        <p:nvSpPr>
          <p:cNvPr id="5"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Tower of the (new) TIMO shaft</a:t>
            </a:r>
            <a:endParaRPr lang="en-US" sz="2400" dirty="0"/>
          </a:p>
        </p:txBody>
      </p:sp>
      <p:pic>
        <p:nvPicPr>
          <p:cNvPr id="6" name="Picture 5" descr="_TIMO_shaft.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Tree>
    <p:extLst>
      <p:ext uri="{BB962C8B-B14F-4D97-AF65-F5344CB8AC3E}">
        <p14:creationId xmlns:p14="http://schemas.microsoft.com/office/powerpoint/2010/main" val="175761934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25</a:t>
            </a:fld>
            <a:endParaRPr lang="en-US"/>
          </a:p>
        </p:txBody>
      </p:sp>
      <p:pic>
        <p:nvPicPr>
          <p:cNvPr id="5" name="Picture 4" descr="_IGP3105.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Entrance to the (new) TIMO shaft at the ground level</a:t>
            </a:r>
            <a:endParaRPr lang="en-US" sz="2400" dirty="0"/>
          </a:p>
        </p:txBody>
      </p:sp>
    </p:spTree>
    <p:extLst>
      <p:ext uri="{BB962C8B-B14F-4D97-AF65-F5344CB8AC3E}">
        <p14:creationId xmlns:p14="http://schemas.microsoft.com/office/powerpoint/2010/main" val="346711674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26</a:t>
            </a:fld>
            <a:endParaRPr lang="en-US"/>
          </a:p>
        </p:txBody>
      </p:sp>
      <p:pic>
        <p:nvPicPr>
          <p:cNvPr id="5" name="Picture 4" descr="_IGP3127.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4952326" cy="6858000"/>
          </a:xfrm>
          <a:prstGeom prst="rect">
            <a:avLst/>
          </a:prstGeom>
        </p:spPr>
      </p:pic>
      <p:pic>
        <p:nvPicPr>
          <p:cNvPr id="6" name="Picture 5" descr="TIMO_shaft.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2326" y="-21309"/>
            <a:ext cx="4191674" cy="2795814"/>
          </a:xfrm>
          <a:prstGeom prst="rect">
            <a:avLst/>
          </a:prstGeom>
        </p:spPr>
      </p:pic>
      <p:pic>
        <p:nvPicPr>
          <p:cNvPr id="7" name="Picture 6" descr="_IGP302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468" y="4083766"/>
            <a:ext cx="4204532" cy="2784820"/>
          </a:xfrm>
          <a:prstGeom prst="rect">
            <a:avLst/>
          </a:prstGeom>
        </p:spPr>
      </p:pic>
      <p:pic>
        <p:nvPicPr>
          <p:cNvPr id="8" name="Picture 7" descr="_IGP3023.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52326" y="1488737"/>
            <a:ext cx="4204532" cy="2784820"/>
          </a:xfrm>
          <a:prstGeom prst="rect">
            <a:avLst/>
          </a:prstGeom>
        </p:spPr>
      </p:pic>
    </p:spTree>
    <p:extLst>
      <p:ext uri="{BB962C8B-B14F-4D97-AF65-F5344CB8AC3E}">
        <p14:creationId xmlns:p14="http://schemas.microsoft.com/office/powerpoint/2010/main" val="12016247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27</a:t>
            </a:fld>
            <a:endParaRPr lang="en-US"/>
          </a:p>
        </p:txBody>
      </p:sp>
      <p:pic>
        <p:nvPicPr>
          <p:cNvPr id="5" name="Picture 4" descr="_IGP005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Entrance to the TIMO shaft at the bottom level (1410 m)</a:t>
            </a:r>
            <a:endParaRPr lang="en-US" sz="2400" dirty="0"/>
          </a:p>
        </p:txBody>
      </p:sp>
    </p:spTree>
    <p:extLst>
      <p:ext uri="{BB962C8B-B14F-4D97-AF65-F5344CB8AC3E}">
        <p14:creationId xmlns:p14="http://schemas.microsoft.com/office/powerpoint/2010/main" val="51319142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1400 </a:t>
            </a:r>
            <a:r>
              <a:rPr lang="en-US" cap="none" dirty="0" smtClean="0"/>
              <a:t>m</a:t>
            </a:r>
            <a:r>
              <a:rPr lang="en-US" dirty="0" smtClean="0"/>
              <a:t> below the ground</a:t>
            </a:r>
            <a:endParaRPr lang="en-US" dirty="0"/>
          </a:p>
        </p:txBody>
      </p:sp>
      <p:sp>
        <p:nvSpPr>
          <p:cNvPr id="3" name="Text Placeholder 2"/>
          <p:cNvSpPr>
            <a:spLocks noGrp="1"/>
          </p:cNvSpPr>
          <p:nvPr>
            <p:ph type="body" idx="1"/>
          </p:nvPr>
        </p:nvSpPr>
        <p:spPr/>
        <p:txBody>
          <a:bodyPr/>
          <a:lstStyle/>
          <a:p>
            <a:r>
              <a:rPr lang="en-US" dirty="0" smtClean="0"/>
              <a:t>Available infrastructure in the </a:t>
            </a:r>
            <a:r>
              <a:rPr lang="en-US" dirty="0" err="1" smtClean="0"/>
              <a:t>Pyhäsalmi</a:t>
            </a:r>
            <a:r>
              <a:rPr lang="en-US" dirty="0" smtClean="0"/>
              <a:t> mine</a:t>
            </a:r>
            <a:endParaRPr lang="en-US" dirty="0"/>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28</a:t>
            </a:fld>
            <a:endParaRPr lang="en-US"/>
          </a:p>
        </p:txBody>
      </p:sp>
    </p:spTree>
    <p:extLst>
      <p:ext uri="{BB962C8B-B14F-4D97-AF65-F5344CB8AC3E}">
        <p14:creationId xmlns:p14="http://schemas.microsoft.com/office/powerpoint/2010/main" val="103515678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fi-FI" smtClean="0"/>
              <a:t>CERN, 14-16 May 2012</a:t>
            </a:r>
            <a:endParaRPr lang="en-US"/>
          </a:p>
        </p:txBody>
      </p:sp>
      <p:sp>
        <p:nvSpPr>
          <p:cNvPr id="4" name="Footer Placeholder 3"/>
          <p:cNvSpPr>
            <a:spLocks noGrp="1"/>
          </p:cNvSpPr>
          <p:nvPr>
            <p:ph type="ftr" sz="quarter" idx="11"/>
          </p:nvPr>
        </p:nvSpPr>
        <p:spPr/>
        <p:txBody>
          <a:bodyPr/>
          <a:lstStyle/>
          <a:p>
            <a:r>
              <a:rPr lang="en-US" smtClean="0"/>
              <a:t>W.H.Trzaska</a:t>
            </a:r>
            <a:endParaRPr lang="en-US"/>
          </a:p>
        </p:txBody>
      </p:sp>
      <p:sp>
        <p:nvSpPr>
          <p:cNvPr id="5" name="Slide Number Placeholder 4"/>
          <p:cNvSpPr>
            <a:spLocks noGrp="1"/>
          </p:cNvSpPr>
          <p:nvPr>
            <p:ph type="sldNum" sz="quarter" idx="12"/>
          </p:nvPr>
        </p:nvSpPr>
        <p:spPr/>
        <p:txBody>
          <a:bodyPr/>
          <a:lstStyle/>
          <a:p>
            <a:fld id="{1382BBF2-E060-564D-8F2D-A2FB74D0A53A}" type="slidenum">
              <a:rPr lang="en-US" smtClean="0"/>
              <a:t>29</a:t>
            </a:fld>
            <a:endParaRPr lang="en-US"/>
          </a:p>
        </p:txBody>
      </p:sp>
      <p:pic>
        <p:nvPicPr>
          <p:cNvPr id="6" name="Picture 5" descr="IMGP7347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7"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Ample storage space</a:t>
            </a:r>
            <a:endParaRPr lang="en-US" sz="2400" dirty="0"/>
          </a:p>
        </p:txBody>
      </p:sp>
    </p:spTree>
    <p:extLst>
      <p:ext uri="{BB962C8B-B14F-4D97-AF65-F5344CB8AC3E}">
        <p14:creationId xmlns:p14="http://schemas.microsoft.com/office/powerpoint/2010/main" val="414150454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main (physics) goals of LAGUNA</a:t>
            </a:r>
            <a:endParaRPr lang="en-US" dirty="0"/>
          </a:p>
        </p:txBody>
      </p:sp>
      <p:sp>
        <p:nvSpPr>
          <p:cNvPr id="3" name="Content Placeholder 2"/>
          <p:cNvSpPr>
            <a:spLocks noGrp="1"/>
          </p:cNvSpPr>
          <p:nvPr>
            <p:ph idx="1"/>
          </p:nvPr>
        </p:nvSpPr>
        <p:spPr/>
        <p:txBody>
          <a:bodyPr/>
          <a:lstStyle/>
          <a:p>
            <a:r>
              <a:rPr lang="en-US" dirty="0" smtClean="0"/>
              <a:t>Deep underground </a:t>
            </a:r>
            <a:r>
              <a:rPr lang="en-US" dirty="0"/>
              <a:t>s</a:t>
            </a:r>
            <a:r>
              <a:rPr lang="en-US" dirty="0" smtClean="0"/>
              <a:t>cience </a:t>
            </a:r>
            <a:r>
              <a:rPr lang="en-US" dirty="0"/>
              <a:t>f</a:t>
            </a:r>
            <a:r>
              <a:rPr lang="en-US" dirty="0" smtClean="0"/>
              <a:t>acility for neutrino physics and proton decay</a:t>
            </a:r>
          </a:p>
          <a:p>
            <a:pPr lvl="1"/>
            <a:r>
              <a:rPr lang="en-US" dirty="0" smtClean="0"/>
              <a:t>Next generation of very large volume neutrino detectors (at least an order of magnitude improvement over the current generation)</a:t>
            </a:r>
          </a:p>
          <a:p>
            <a:pPr lvl="1"/>
            <a:r>
              <a:rPr lang="en-US" dirty="0" smtClean="0"/>
              <a:t>Next generation of (very) long baseline flavor oscillations with neutrino beams from CERN</a:t>
            </a:r>
          </a:p>
          <a:p>
            <a:r>
              <a:rPr lang="en-US" dirty="0" smtClean="0"/>
              <a:t>Scientific impact / technical feasibility / safety issues /  price tag / outreach / realization plan</a:t>
            </a:r>
            <a:endParaRPr lang="en-US" dirty="0"/>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3</a:t>
            </a:fld>
            <a:endParaRPr lang="en-US"/>
          </a:p>
        </p:txBody>
      </p:sp>
    </p:spTree>
    <p:extLst>
      <p:ext uri="{BB962C8B-B14F-4D97-AF65-F5344CB8AC3E}">
        <p14:creationId xmlns:p14="http://schemas.microsoft.com/office/powerpoint/2010/main" val="189643454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30</a:t>
            </a:fld>
            <a:endParaRPr lang="en-US"/>
          </a:p>
        </p:txBody>
      </p:sp>
      <p:pic>
        <p:nvPicPr>
          <p:cNvPr id="5" name="Picture 4" descr="IMGP7348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Spacious, fully equipped halls with over-head cranes, etc.</a:t>
            </a:r>
            <a:endParaRPr lang="en-US" sz="2400" dirty="0"/>
          </a:p>
        </p:txBody>
      </p:sp>
    </p:spTree>
    <p:extLst>
      <p:ext uri="{BB962C8B-B14F-4D97-AF65-F5344CB8AC3E}">
        <p14:creationId xmlns:p14="http://schemas.microsoft.com/office/powerpoint/2010/main" val="330910288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31</a:t>
            </a:fld>
            <a:endParaRPr lang="en-US"/>
          </a:p>
        </p:txBody>
      </p:sp>
      <p:pic>
        <p:nvPicPr>
          <p:cNvPr id="5" name="Picture 4" descr="IMGP7355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Workshops suitable to service even the largest equipment</a:t>
            </a:r>
            <a:endParaRPr lang="en-US" sz="2400" dirty="0"/>
          </a:p>
        </p:txBody>
      </p:sp>
    </p:spTree>
    <p:extLst>
      <p:ext uri="{BB962C8B-B14F-4D97-AF65-F5344CB8AC3E}">
        <p14:creationId xmlns:p14="http://schemas.microsoft.com/office/powerpoint/2010/main" val="232036247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32</a:t>
            </a:fld>
            <a:endParaRPr lang="en-US"/>
          </a:p>
        </p:txBody>
      </p:sp>
      <p:pic>
        <p:nvPicPr>
          <p:cNvPr id="5" name="Picture 4" descr="IMGP7357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Regular mobile phones work at 1400 m!</a:t>
            </a:r>
            <a:endParaRPr lang="en-US" sz="2400" dirty="0"/>
          </a:p>
        </p:txBody>
      </p:sp>
    </p:spTree>
    <p:extLst>
      <p:ext uri="{BB962C8B-B14F-4D97-AF65-F5344CB8AC3E}">
        <p14:creationId xmlns:p14="http://schemas.microsoft.com/office/powerpoint/2010/main" val="199828911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33</a:t>
            </a:fld>
            <a:endParaRPr lang="en-US"/>
          </a:p>
        </p:txBody>
      </p:sp>
      <p:pic>
        <p:nvPicPr>
          <p:cNvPr id="5" name="Picture 4" descr="IMGP7363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Social area includes a canteen and the deepest sauna in the world</a:t>
            </a:r>
            <a:endParaRPr lang="en-US" sz="2400" dirty="0"/>
          </a:p>
        </p:txBody>
      </p:sp>
    </p:spTree>
    <p:extLst>
      <p:ext uri="{BB962C8B-B14F-4D97-AF65-F5344CB8AC3E}">
        <p14:creationId xmlns:p14="http://schemas.microsoft.com/office/powerpoint/2010/main" val="46257025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34</a:t>
            </a:fld>
            <a:endParaRPr lang="en-US"/>
          </a:p>
        </p:txBody>
      </p:sp>
      <p:pic>
        <p:nvPicPr>
          <p:cNvPr id="5" name="Picture 4" descr="IMGP7364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Canteen also works as a meeting room</a:t>
            </a:r>
            <a:endParaRPr lang="en-US" sz="2400" dirty="0"/>
          </a:p>
        </p:txBody>
      </p:sp>
    </p:spTree>
    <p:extLst>
      <p:ext uri="{BB962C8B-B14F-4D97-AF65-F5344CB8AC3E}">
        <p14:creationId xmlns:p14="http://schemas.microsoft.com/office/powerpoint/2010/main" val="361255989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35</a:t>
            </a:fld>
            <a:endParaRPr lang="en-US"/>
          </a:p>
        </p:txBody>
      </p:sp>
      <p:pic>
        <p:nvPicPr>
          <p:cNvPr id="5" name="Picture 4" descr="IMGP7378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250 m of tunnel was excavated towards the proposed LAGUNA caverns</a:t>
            </a:r>
            <a:endParaRPr lang="en-US" sz="2400" dirty="0"/>
          </a:p>
        </p:txBody>
      </p:sp>
    </p:spTree>
    <p:extLst>
      <p:ext uri="{BB962C8B-B14F-4D97-AF65-F5344CB8AC3E}">
        <p14:creationId xmlns:p14="http://schemas.microsoft.com/office/powerpoint/2010/main" val="302744598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36</a:t>
            </a:fld>
            <a:endParaRPr lang="en-US"/>
          </a:p>
        </p:txBody>
      </p:sp>
      <p:pic>
        <p:nvPicPr>
          <p:cNvPr id="5" name="Picture 4" descr="IMGP7377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6"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250 m further in this direction the first giant cavern will be made</a:t>
            </a:r>
            <a:endParaRPr lang="en-US" sz="2400" dirty="0"/>
          </a:p>
        </p:txBody>
      </p:sp>
    </p:spTree>
    <p:extLst>
      <p:ext uri="{BB962C8B-B14F-4D97-AF65-F5344CB8AC3E}">
        <p14:creationId xmlns:p14="http://schemas.microsoft.com/office/powerpoint/2010/main" val="284326229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462"/>
            <a:ext cx="8229600" cy="393238"/>
          </a:xfrm>
        </p:spPr>
        <p:txBody>
          <a:bodyPr>
            <a:noAutofit/>
          </a:bodyPr>
          <a:lstStyle/>
          <a:p>
            <a:r>
              <a:rPr lang="en-US" sz="2400" dirty="0" smtClean="0"/>
              <a:t>Sampling with a core drill</a:t>
            </a:r>
            <a:endParaRPr lang="en-US" sz="2400" dirty="0"/>
          </a:p>
        </p:txBody>
      </p:sp>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37</a:t>
            </a:fld>
            <a:endParaRPr lang="en-US"/>
          </a:p>
        </p:txBody>
      </p:sp>
      <p:pic>
        <p:nvPicPr>
          <p:cNvPr id="5" name="Picture 4" descr="_IGP306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Tree>
    <p:extLst>
      <p:ext uri="{BB962C8B-B14F-4D97-AF65-F5344CB8AC3E}">
        <p14:creationId xmlns:p14="http://schemas.microsoft.com/office/powerpoint/2010/main" val="36923433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38</a:t>
            </a:fld>
            <a:endParaRPr lang="en-US"/>
          </a:p>
        </p:txBody>
      </p:sp>
      <p:sp>
        <p:nvSpPr>
          <p:cNvPr id="5" name="Title 5"/>
          <p:cNvSpPr txBox="1">
            <a:spLocks/>
          </p:cNvSpPr>
          <p:nvPr/>
        </p:nvSpPr>
        <p:spPr>
          <a:xfrm>
            <a:off x="457200" y="-28398"/>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a:t>Sampling is done by subcontractors</a:t>
            </a:r>
          </a:p>
        </p:txBody>
      </p:sp>
      <p:pic>
        <p:nvPicPr>
          <p:cNvPr id="6" name="Picture 5" descr="_IGP306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Tree>
    <p:extLst>
      <p:ext uri="{BB962C8B-B14F-4D97-AF65-F5344CB8AC3E}">
        <p14:creationId xmlns:p14="http://schemas.microsoft.com/office/powerpoint/2010/main" val="122696396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39</a:t>
            </a:fld>
            <a:endParaRPr lang="en-US"/>
          </a:p>
        </p:txBody>
      </p:sp>
      <p:pic>
        <p:nvPicPr>
          <p:cNvPr id="5" name="Picture 2" descr="1112200948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6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83534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LAGUNA – LBNO talks today</a:t>
            </a:r>
            <a:br>
              <a:rPr lang="en-US" dirty="0" smtClean="0"/>
            </a:br>
            <a:r>
              <a:rPr lang="en-US" sz="2200" dirty="0" smtClean="0"/>
              <a:t>(in addition to several posters yesterday and the talk tomorrow on </a:t>
            </a:r>
            <a:br>
              <a:rPr lang="en-US" sz="2200" dirty="0" smtClean="0"/>
            </a:br>
            <a:r>
              <a:rPr lang="en-US" sz="2000" b="1" dirty="0"/>
              <a:t>Opportunities for new beams at </a:t>
            </a:r>
            <a:r>
              <a:rPr lang="en-US" sz="2000" b="1" dirty="0" smtClean="0"/>
              <a:t>CERN </a:t>
            </a:r>
            <a:r>
              <a:rPr lang="en-US" sz="2000" i="1" dirty="0" smtClean="0"/>
              <a:t>by </a:t>
            </a:r>
            <a:r>
              <a:rPr lang="en-US" sz="2000" dirty="0" err="1" smtClean="0"/>
              <a:t>Ilias</a:t>
            </a:r>
            <a:r>
              <a:rPr lang="en-US" sz="2000" dirty="0" smtClean="0"/>
              <a:t> </a:t>
            </a:r>
            <a:r>
              <a:rPr lang="en-US" sz="2000" dirty="0" err="1" smtClean="0"/>
              <a:t>Efthymiopoulos</a:t>
            </a:r>
            <a:r>
              <a:rPr lang="en-US" sz="2000" dirty="0" smtClean="0"/>
              <a:t>)</a:t>
            </a:r>
            <a:endParaRPr lang="en-US" sz="2000" dirty="0"/>
          </a:p>
        </p:txBody>
      </p:sp>
      <p:sp>
        <p:nvSpPr>
          <p:cNvPr id="3" name="Content Placeholder 2"/>
          <p:cNvSpPr>
            <a:spLocks noGrp="1"/>
          </p:cNvSpPr>
          <p:nvPr>
            <p:ph idx="1"/>
          </p:nvPr>
        </p:nvSpPr>
        <p:spPr>
          <a:xfrm>
            <a:off x="457200" y="1718046"/>
            <a:ext cx="8229600" cy="4525963"/>
          </a:xfrm>
        </p:spPr>
        <p:txBody>
          <a:bodyPr>
            <a:normAutofit fontScale="92500" lnSpcReduction="10000"/>
          </a:bodyPr>
          <a:lstStyle/>
          <a:p>
            <a:r>
              <a:rPr lang="en-US" b="1" dirty="0" smtClean="0"/>
              <a:t>LAGUNA summary </a:t>
            </a:r>
            <a:r>
              <a:rPr lang="en-US" dirty="0" smtClean="0">
                <a:sym typeface="Wingdings"/>
              </a:rPr>
              <a:t> this talk</a:t>
            </a:r>
            <a:endParaRPr lang="en-US" dirty="0" smtClean="0"/>
          </a:p>
          <a:p>
            <a:r>
              <a:rPr lang="en-US" b="1" dirty="0"/>
              <a:t>LENA</a:t>
            </a:r>
            <a:r>
              <a:rPr lang="en-US" dirty="0"/>
              <a:t> </a:t>
            </a:r>
            <a:r>
              <a:rPr lang="en-US" dirty="0" smtClean="0"/>
              <a:t>– Low </a:t>
            </a:r>
            <a:r>
              <a:rPr lang="en-US" dirty="0"/>
              <a:t>Energy Neutrino </a:t>
            </a:r>
            <a:r>
              <a:rPr lang="en-US" dirty="0" smtClean="0"/>
              <a:t>Astronomy</a:t>
            </a:r>
            <a:br>
              <a:rPr lang="en-US" dirty="0" smtClean="0"/>
            </a:br>
            <a:r>
              <a:rPr lang="en-US" i="1" dirty="0" smtClean="0"/>
              <a:t>Whitepaper </a:t>
            </a:r>
            <a:r>
              <a:rPr lang="en-US" i="1" dirty="0"/>
              <a:t>on the LENA Experiment</a:t>
            </a:r>
          </a:p>
          <a:p>
            <a:pPr lvl="1"/>
            <a:r>
              <a:rPr lang="en-US" dirty="0"/>
              <a:t>Speaker:	</a:t>
            </a:r>
            <a:r>
              <a:rPr lang="en-US" dirty="0" err="1"/>
              <a:t>Caren</a:t>
            </a:r>
            <a:r>
              <a:rPr lang="en-US" dirty="0"/>
              <a:t> </a:t>
            </a:r>
            <a:r>
              <a:rPr lang="en-US" dirty="0" err="1"/>
              <a:t>Hagner</a:t>
            </a:r>
            <a:r>
              <a:rPr lang="en-US" dirty="0"/>
              <a:t>	</a:t>
            </a:r>
          </a:p>
          <a:p>
            <a:r>
              <a:rPr lang="en-US" b="1" dirty="0" smtClean="0"/>
              <a:t>MEMPHYS</a:t>
            </a:r>
          </a:p>
          <a:p>
            <a:pPr lvl="1"/>
            <a:r>
              <a:rPr lang="en-US" dirty="0"/>
              <a:t>Speaker:	Alessandra </a:t>
            </a:r>
            <a:r>
              <a:rPr lang="en-US" dirty="0" err="1"/>
              <a:t>Tonazzo</a:t>
            </a:r>
            <a:r>
              <a:rPr lang="en-US" dirty="0"/>
              <a:t>	</a:t>
            </a:r>
          </a:p>
          <a:p>
            <a:r>
              <a:rPr lang="en-US" b="1" dirty="0"/>
              <a:t>A</a:t>
            </a:r>
            <a:r>
              <a:rPr lang="en-US" b="1" dirty="0" smtClean="0"/>
              <a:t> </a:t>
            </a:r>
            <a:r>
              <a:rPr lang="en-US" b="1" dirty="0"/>
              <a:t>very long baseline neutrino oscillation experiment (LBNO</a:t>
            </a:r>
            <a:r>
              <a:rPr lang="en-US" b="1" dirty="0" smtClean="0"/>
              <a:t>)</a:t>
            </a:r>
            <a:endParaRPr lang="en-US" dirty="0"/>
          </a:p>
          <a:p>
            <a:pPr lvl="1"/>
            <a:r>
              <a:rPr lang="en-US" dirty="0"/>
              <a:t>Speaker:	</a:t>
            </a:r>
            <a:r>
              <a:rPr lang="en-US" dirty="0" smtClean="0"/>
              <a:t>Andre </a:t>
            </a:r>
            <a:r>
              <a:rPr lang="en-US" dirty="0"/>
              <a:t>Rubbia	</a:t>
            </a:r>
          </a:p>
          <a:p>
            <a:endParaRPr lang="en-US" dirty="0"/>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4</a:t>
            </a:fld>
            <a:endParaRPr lang="en-US"/>
          </a:p>
        </p:txBody>
      </p:sp>
    </p:spTree>
    <p:extLst>
      <p:ext uri="{BB962C8B-B14F-4D97-AF65-F5344CB8AC3E}">
        <p14:creationId xmlns:p14="http://schemas.microsoft.com/office/powerpoint/2010/main" val="328571421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_IGP3126.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47457" y="0"/>
            <a:ext cx="4996543" cy="6858000"/>
          </a:xfrm>
          <a:prstGeom prst="rect">
            <a:avLst/>
          </a:prstGeom>
        </p:spPr>
      </p:pic>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40</a:t>
            </a:fld>
            <a:endParaRPr lang="en-US"/>
          </a:p>
        </p:txBody>
      </p:sp>
      <p:pic>
        <p:nvPicPr>
          <p:cNvPr id="5" name="Picture 4" descr="_IGP312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57" y="0"/>
            <a:ext cx="4913194" cy="6858000"/>
          </a:xfrm>
          <a:prstGeom prst="rect">
            <a:avLst/>
          </a:prstGeom>
        </p:spPr>
      </p:pic>
    </p:spTree>
    <p:extLst>
      <p:ext uri="{BB962C8B-B14F-4D97-AF65-F5344CB8AC3E}">
        <p14:creationId xmlns:p14="http://schemas.microsoft.com/office/powerpoint/2010/main" val="330751805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41</a:t>
            </a:fld>
            <a:endParaRPr lang="en-US"/>
          </a:p>
        </p:txBody>
      </p:sp>
      <p:sp>
        <p:nvSpPr>
          <p:cNvPr id="5"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This pump alone takes all the water from 645 m to the surface</a:t>
            </a:r>
            <a:endParaRPr lang="en-US" sz="2400" dirty="0"/>
          </a:p>
        </p:txBody>
      </p:sp>
      <p:pic>
        <p:nvPicPr>
          <p:cNvPr id="6" name="Picture 5" descr="_IGP307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Tree>
    <p:extLst>
      <p:ext uri="{BB962C8B-B14F-4D97-AF65-F5344CB8AC3E}">
        <p14:creationId xmlns:p14="http://schemas.microsoft.com/office/powerpoint/2010/main" val="106158093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42</a:t>
            </a:fld>
            <a:endParaRPr lang="en-US"/>
          </a:p>
        </p:txBody>
      </p:sp>
      <p:pic>
        <p:nvPicPr>
          <p:cNvPr id="5" name="Picture 4" descr="IMGP9205r.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190"/>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Dedicated pipelines deliver fuel, water and concrete down to 1400 m</a:t>
            </a:r>
            <a:endParaRPr lang="en-US" sz="2400" dirty="0"/>
          </a:p>
        </p:txBody>
      </p:sp>
    </p:spTree>
    <p:extLst>
      <p:ext uri="{BB962C8B-B14F-4D97-AF65-F5344CB8AC3E}">
        <p14:creationId xmlns:p14="http://schemas.microsoft.com/office/powerpoint/2010/main" val="287481389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43</a:t>
            </a:fld>
            <a:endParaRPr lang="en-US"/>
          </a:p>
        </p:txBody>
      </p:sp>
      <p:sp>
        <p:nvSpPr>
          <p:cNvPr id="5" name="Title 5"/>
          <p:cNvSpPr txBox="1">
            <a:spLocks/>
          </p:cNvSpPr>
          <p:nvPr/>
        </p:nvSpPr>
        <p:spPr>
          <a:xfrm>
            <a:off x="457200" y="462"/>
            <a:ext cx="82296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The main transformer in the mine</a:t>
            </a:r>
            <a:endParaRPr lang="en-US" sz="2400" dirty="0"/>
          </a:p>
        </p:txBody>
      </p:sp>
      <p:pic>
        <p:nvPicPr>
          <p:cNvPr id="6" name="Picture 5" descr="_IGP298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Tree>
    <p:extLst>
      <p:ext uri="{BB962C8B-B14F-4D97-AF65-F5344CB8AC3E}">
        <p14:creationId xmlns:p14="http://schemas.microsoft.com/office/powerpoint/2010/main" val="30539923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44</a:t>
            </a:fld>
            <a:endParaRPr lang="en-US"/>
          </a:p>
        </p:txBody>
      </p:sp>
      <p:pic>
        <p:nvPicPr>
          <p:cNvPr id="5" name="Picture 4" descr="IMGP7397_r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004"/>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The crusher: grinding and pre-enriching of the ore at 1400 m</a:t>
            </a:r>
            <a:endParaRPr lang="en-US" sz="2400" dirty="0"/>
          </a:p>
        </p:txBody>
      </p:sp>
    </p:spTree>
    <p:extLst>
      <p:ext uri="{BB962C8B-B14F-4D97-AF65-F5344CB8AC3E}">
        <p14:creationId xmlns:p14="http://schemas.microsoft.com/office/powerpoint/2010/main" val="58054199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0167.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099048"/>
          </a:xfrm>
          <a:prstGeom prst="rect">
            <a:avLst/>
          </a:prstGeom>
        </p:spPr>
      </p:pic>
      <p:sp>
        <p:nvSpPr>
          <p:cNvPr id="2" name="TextBox 1"/>
          <p:cNvSpPr txBox="1"/>
          <p:nvPr/>
        </p:nvSpPr>
        <p:spPr>
          <a:xfrm>
            <a:off x="0" y="6113004"/>
            <a:ext cx="9144000" cy="338554"/>
          </a:xfrm>
          <a:prstGeom prst="rect">
            <a:avLst/>
          </a:prstGeom>
          <a:noFill/>
        </p:spPr>
        <p:txBody>
          <a:bodyPr wrap="square" rtlCol="0">
            <a:spAutoFit/>
          </a:bodyPr>
          <a:lstStyle/>
          <a:p>
            <a:pPr algn="ctr"/>
            <a:r>
              <a:rPr lang="en-US" sz="1600" dirty="0" smtClean="0"/>
              <a:t>The LAGUNA caverns will be located beneath the forested area on the viewer’s side of the road.  </a:t>
            </a:r>
            <a:endParaRPr lang="en-US" sz="1600" dirty="0"/>
          </a:p>
        </p:txBody>
      </p:sp>
      <p:sp>
        <p:nvSpPr>
          <p:cNvPr id="3" name="Date Placeholder 2"/>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45</a:t>
            </a:fld>
            <a:endParaRPr lang="en-US"/>
          </a:p>
        </p:txBody>
      </p:sp>
    </p:spTree>
    <p:extLst>
      <p:ext uri="{BB962C8B-B14F-4D97-AF65-F5344CB8AC3E}">
        <p14:creationId xmlns:p14="http://schemas.microsoft.com/office/powerpoint/2010/main" val="116910064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LEN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829800" cy="69500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451318" y="2693653"/>
            <a:ext cx="2149067" cy="1477328"/>
          </a:xfrm>
          <a:prstGeom prst="rect">
            <a:avLst/>
          </a:prstGeom>
          <a:solidFill>
            <a:schemeClr val="accent3"/>
          </a:solidFill>
        </p:spPr>
        <p:txBody>
          <a:bodyPr wrap="square" rtlCol="0">
            <a:spAutoFit/>
          </a:bodyPr>
          <a:lstStyle/>
          <a:p>
            <a:pPr algn="ctr"/>
            <a:r>
              <a:rPr lang="en-US" dirty="0" smtClean="0"/>
              <a:t>The caverns at the depth of 1400 have to be oval shaped due to the presence of a horizontal stress</a:t>
            </a:r>
            <a:endParaRPr lang="en-US" dirty="0"/>
          </a:p>
        </p:txBody>
      </p:sp>
      <p:sp>
        <p:nvSpPr>
          <p:cNvPr id="2" name="Date Placeholder 1"/>
          <p:cNvSpPr>
            <a:spLocks noGrp="1"/>
          </p:cNvSpPr>
          <p:nvPr>
            <p:ph type="dt" sz="half" idx="10"/>
          </p:nvPr>
        </p:nvSpPr>
        <p:spPr/>
        <p:txBody>
          <a:bodyPr/>
          <a:lstStyle/>
          <a:p>
            <a:r>
              <a:rPr lang="fi-FI" smtClean="0"/>
              <a:t>CERN, 14-16 May 2012</a:t>
            </a:r>
            <a:endParaRPr lang="en-US"/>
          </a:p>
        </p:txBody>
      </p:sp>
      <p:sp>
        <p:nvSpPr>
          <p:cNvPr id="4" name="Footer Placeholder 3"/>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46</a:t>
            </a:fld>
            <a:endParaRPr lang="en-US"/>
          </a:p>
        </p:txBody>
      </p:sp>
    </p:spTree>
    <p:extLst>
      <p:ext uri="{BB962C8B-B14F-4D97-AF65-F5344CB8AC3E}">
        <p14:creationId xmlns:p14="http://schemas.microsoft.com/office/powerpoint/2010/main" val="181390109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47</a:t>
            </a:fld>
            <a:endParaRPr lang="en-US"/>
          </a:p>
        </p:txBody>
      </p:sp>
      <p:pic>
        <p:nvPicPr>
          <p:cNvPr id="5" name="Picture 4" descr="20120312_LAr-LSc@PY-layout_Page_04.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90500"/>
            <a:ext cx="9144000" cy="6465101"/>
          </a:xfrm>
          <a:prstGeom prst="rect">
            <a:avLst/>
          </a:prstGeom>
        </p:spPr>
      </p:pic>
      <p:pic>
        <p:nvPicPr>
          <p:cNvPr id="6" name="Picture 5" descr="IMGP7374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42041" y="3928352"/>
            <a:ext cx="3541154" cy="2687220"/>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cxnSp>
        <p:nvCxnSpPr>
          <p:cNvPr id="10" name="Straight Arrow Connector 9"/>
          <p:cNvCxnSpPr/>
          <p:nvPr/>
        </p:nvCxnSpPr>
        <p:spPr>
          <a:xfrm>
            <a:off x="4936158" y="2813035"/>
            <a:ext cx="1191486" cy="103661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3047294"/>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48</a:t>
            </a:fld>
            <a:endParaRPr lang="en-US"/>
          </a:p>
        </p:txBody>
      </p:sp>
      <p:pic>
        <p:nvPicPr>
          <p:cNvPr id="5" name="Picture 4" descr="20120312_LAr-LSc@PY-layout_Page_0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64312"/>
            <a:ext cx="9144000" cy="6465101"/>
          </a:xfrm>
          <a:prstGeom prst="rect">
            <a:avLst/>
          </a:prstGeom>
        </p:spPr>
      </p:pic>
      <p:pic>
        <p:nvPicPr>
          <p:cNvPr id="6" name="Picture 5" descr="images.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40025" y="91658"/>
            <a:ext cx="1442538" cy="3767204"/>
          </a:xfrm>
          <a:prstGeom prst="rect">
            <a:avLst/>
          </a:prstGeom>
          <a:effectLst>
            <a:glow rad="431800">
              <a:schemeClr val="tx2">
                <a:alpha val="28000"/>
              </a:schemeClr>
            </a:glow>
          </a:effectLst>
        </p:spPr>
      </p:pic>
    </p:spTree>
    <p:extLst>
      <p:ext uri="{BB962C8B-B14F-4D97-AF65-F5344CB8AC3E}">
        <p14:creationId xmlns:p14="http://schemas.microsoft.com/office/powerpoint/2010/main" val="21960027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49</a:t>
            </a:fld>
            <a:endParaRPr lang="en-US"/>
          </a:p>
        </p:txBody>
      </p:sp>
      <p:pic>
        <p:nvPicPr>
          <p:cNvPr id="5" name="Picture 4" descr="20120312_LAr-LSc@PY-layout_Page_1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90500"/>
            <a:ext cx="9144000" cy="6465101"/>
          </a:xfrm>
          <a:prstGeom prst="rect">
            <a:avLst/>
          </a:prstGeom>
        </p:spPr>
      </p:pic>
    </p:spTree>
    <p:extLst>
      <p:ext uri="{BB962C8B-B14F-4D97-AF65-F5344CB8AC3E}">
        <p14:creationId xmlns:p14="http://schemas.microsoft.com/office/powerpoint/2010/main" val="236260898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46910"/>
            <a:ext cx="4913863" cy="1143000"/>
          </a:xfrm>
        </p:spPr>
        <p:txBody>
          <a:bodyPr>
            <a:noAutofit/>
          </a:bodyPr>
          <a:lstStyle/>
          <a:p>
            <a:r>
              <a:rPr lang="en-US" sz="4000" dirty="0" smtClean="0">
                <a:solidFill>
                  <a:srgbClr val="C00000"/>
                </a:solidFill>
                <a:effectLst>
                  <a:outerShdw blurRad="38100" dist="38100" dir="2700000" algn="tl">
                    <a:srgbClr val="000000">
                      <a:alpha val="43137"/>
                    </a:srgbClr>
                  </a:outerShdw>
                </a:effectLst>
              </a:rPr>
              <a:t>LAGUNA </a:t>
            </a:r>
            <a:r>
              <a:rPr lang="en-US" sz="4000" dirty="0" smtClean="0">
                <a:solidFill>
                  <a:srgbClr val="000090"/>
                </a:solidFill>
                <a:effectLst>
                  <a:outerShdw blurRad="38100" dist="38100" dir="2700000" algn="tl">
                    <a:srgbClr val="000000">
                      <a:alpha val="43137"/>
                    </a:srgbClr>
                  </a:outerShdw>
                </a:effectLst>
              </a:rPr>
              <a:t>consortium</a:t>
            </a:r>
            <a:endParaRPr lang="en-US" sz="4000"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629060"/>
            <a:ext cx="8229600" cy="4525963"/>
          </a:xfrm>
        </p:spPr>
        <p:txBody>
          <a:bodyPr>
            <a:normAutofit fontScale="92500" lnSpcReduction="10000"/>
          </a:bodyPr>
          <a:lstStyle/>
          <a:p>
            <a:r>
              <a:rPr lang="en-US" sz="3600" b="1" dirty="0">
                <a:solidFill>
                  <a:srgbClr val="FF0000"/>
                </a:solidFill>
              </a:rPr>
              <a:t>LAGUNA </a:t>
            </a:r>
            <a:r>
              <a:rPr lang="en-US" sz="3600" b="1" dirty="0" smtClean="0">
                <a:solidFill>
                  <a:srgbClr val="FF0000"/>
                </a:solidFill>
              </a:rPr>
              <a:t>DS </a:t>
            </a:r>
            <a:r>
              <a:rPr lang="en-US" dirty="0">
                <a:effectLst>
                  <a:outerShdw blurRad="38100" dist="38100" dir="2700000" algn="tl">
                    <a:srgbClr val="000000">
                      <a:alpha val="43137"/>
                    </a:srgbClr>
                  </a:outerShdw>
                </a:effectLst>
                <a:sym typeface="Wingdings"/>
              </a:rPr>
              <a:t>(Design Study) </a:t>
            </a:r>
            <a:endParaRPr lang="en-US" dirty="0"/>
          </a:p>
          <a:p>
            <a:pPr lvl="1"/>
            <a:r>
              <a:rPr lang="en-US" dirty="0" smtClean="0"/>
              <a:t>2008 </a:t>
            </a:r>
            <a:r>
              <a:rPr lang="en-US" dirty="0"/>
              <a:t>– 2011 	</a:t>
            </a:r>
            <a:endParaRPr lang="en-US" dirty="0" smtClean="0"/>
          </a:p>
          <a:p>
            <a:pPr lvl="1"/>
            <a:r>
              <a:rPr lang="en-US" b="1" u="sng" dirty="0" smtClean="0"/>
              <a:t>~</a:t>
            </a:r>
            <a:r>
              <a:rPr lang="en-US" b="1" u="sng" dirty="0"/>
              <a:t>100 </a:t>
            </a:r>
            <a:r>
              <a:rPr lang="en-US" b="1" u="sng" dirty="0" smtClean="0"/>
              <a:t>members</a:t>
            </a:r>
            <a:r>
              <a:rPr lang="en-US" dirty="0" smtClean="0"/>
              <a:t>; 		10 countries</a:t>
            </a:r>
            <a:endParaRPr lang="en-US" dirty="0"/>
          </a:p>
          <a:p>
            <a:pPr lvl="1"/>
            <a:r>
              <a:rPr lang="en-US" dirty="0" smtClean="0"/>
              <a:t>EU funding (FP7)		 </a:t>
            </a:r>
            <a:r>
              <a:rPr lang="en-US" b="1" u="sng" dirty="0" smtClean="0"/>
              <a:t>1.7 </a:t>
            </a:r>
            <a:r>
              <a:rPr lang="en-US" b="1" u="sng" dirty="0"/>
              <a:t>M</a:t>
            </a:r>
            <a:r>
              <a:rPr lang="en-US" b="1" u="sng" dirty="0" smtClean="0"/>
              <a:t>€</a:t>
            </a:r>
            <a:br>
              <a:rPr lang="en-US" b="1" u="sng" dirty="0" smtClean="0"/>
            </a:br>
            <a:endParaRPr lang="en-US" dirty="0"/>
          </a:p>
          <a:p>
            <a:r>
              <a:rPr lang="en-US" sz="3600" b="1" dirty="0">
                <a:solidFill>
                  <a:srgbClr val="FF0000"/>
                </a:solidFill>
              </a:rPr>
              <a:t>LAGUNA-</a:t>
            </a:r>
            <a:r>
              <a:rPr lang="en-US" sz="3600" b="1" dirty="0" smtClean="0">
                <a:solidFill>
                  <a:srgbClr val="FF0000"/>
                </a:solidFill>
              </a:rPr>
              <a:t>LBNO </a:t>
            </a:r>
            <a:r>
              <a:rPr lang="en-US" dirty="0">
                <a:effectLst>
                  <a:outerShdw blurRad="38100" dist="38100" dir="2700000" algn="tl">
                    <a:srgbClr val="000000">
                      <a:alpha val="43137"/>
                    </a:srgbClr>
                  </a:outerShdw>
                </a:effectLst>
                <a:sym typeface="Wingdings"/>
              </a:rPr>
              <a:t>(Long Baseline </a:t>
            </a:r>
            <a:r>
              <a:rPr lang="en-US" dirty="0" smtClean="0">
                <a:effectLst>
                  <a:outerShdw blurRad="38100" dist="38100" dir="2700000" algn="tl">
                    <a:srgbClr val="000000">
                      <a:alpha val="43137"/>
                    </a:srgbClr>
                  </a:outerShdw>
                </a:effectLst>
                <a:sym typeface="Wingdings"/>
              </a:rPr>
              <a:t/>
            </a:r>
            <a:br>
              <a:rPr lang="en-US" dirty="0" smtClean="0">
                <a:effectLst>
                  <a:outerShdw blurRad="38100" dist="38100" dir="2700000" algn="tl">
                    <a:srgbClr val="000000">
                      <a:alpha val="43137"/>
                    </a:srgbClr>
                  </a:outerShdw>
                </a:effectLst>
                <a:sym typeface="Wingdings"/>
              </a:rPr>
            </a:br>
            <a:r>
              <a:rPr lang="en-US" dirty="0" smtClean="0">
                <a:effectLst>
                  <a:outerShdw blurRad="38100" dist="38100" dir="2700000" algn="tl">
                    <a:srgbClr val="000000">
                      <a:alpha val="43137"/>
                    </a:srgbClr>
                  </a:outerShdw>
                </a:effectLst>
                <a:sym typeface="Wingdings"/>
              </a:rPr>
              <a:t>Neutrino </a:t>
            </a:r>
            <a:r>
              <a:rPr lang="en-US" dirty="0">
                <a:effectLst>
                  <a:outerShdw blurRad="38100" dist="38100" dir="2700000" algn="tl">
                    <a:srgbClr val="000000">
                      <a:alpha val="43137"/>
                    </a:srgbClr>
                  </a:outerShdw>
                </a:effectLst>
                <a:sym typeface="Wingdings"/>
              </a:rPr>
              <a:t>Oscillations)</a:t>
            </a:r>
            <a:endParaRPr lang="en-US" dirty="0"/>
          </a:p>
          <a:p>
            <a:pPr lvl="1"/>
            <a:r>
              <a:rPr lang="en-US" dirty="0" smtClean="0"/>
              <a:t>2011 </a:t>
            </a:r>
            <a:r>
              <a:rPr lang="en-US" dirty="0"/>
              <a:t>– 2014 </a:t>
            </a:r>
            <a:endParaRPr lang="en-US" dirty="0" smtClean="0"/>
          </a:p>
          <a:p>
            <a:pPr lvl="1"/>
            <a:r>
              <a:rPr lang="en-US" b="1" u="sng" dirty="0" smtClean="0"/>
              <a:t>~</a:t>
            </a:r>
            <a:r>
              <a:rPr lang="en-US" b="1" u="sng" dirty="0"/>
              <a:t>300 </a:t>
            </a:r>
            <a:r>
              <a:rPr lang="en-US" b="1" u="sng" dirty="0" smtClean="0"/>
              <a:t>members</a:t>
            </a:r>
            <a:r>
              <a:rPr lang="en-US" dirty="0" smtClean="0"/>
              <a:t>; 		13 countries</a:t>
            </a:r>
          </a:p>
          <a:p>
            <a:pPr lvl="1"/>
            <a:r>
              <a:rPr lang="en-US" dirty="0" smtClean="0"/>
              <a:t>EU funding (FP7) 	</a:t>
            </a:r>
            <a:r>
              <a:rPr lang="en-US" b="1" u="sng" dirty="0" smtClean="0"/>
              <a:t>4.9 </a:t>
            </a:r>
            <a:r>
              <a:rPr lang="en-US" b="1" u="sng" dirty="0"/>
              <a:t>M€</a:t>
            </a:r>
          </a:p>
          <a:p>
            <a:endParaRPr lang="en-US" dirty="0"/>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5</a:t>
            </a:fld>
            <a:endParaRPr lang="en-US"/>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42000" y="246910"/>
            <a:ext cx="3124200" cy="2763112"/>
          </a:xfrm>
          <a:prstGeom prst="rect">
            <a:avLst/>
          </a:prstGeom>
          <a:scene3d>
            <a:camera prst="orthographicFront"/>
            <a:lightRig rig="threePt" dir="t"/>
          </a:scene3d>
          <a:sp3d>
            <a:bevelT/>
          </a:sp3d>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50</a:t>
            </a:fld>
            <a:endParaRPr lang="en-US"/>
          </a:p>
        </p:txBody>
      </p:sp>
      <p:pic>
        <p:nvPicPr>
          <p:cNvPr id="5" name="Picture 4" descr="20120312_LAr-LSc@PY-layout_Page_16.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90500"/>
            <a:ext cx="9144000" cy="6465101"/>
          </a:xfrm>
          <a:prstGeom prst="rect">
            <a:avLst/>
          </a:prstGeom>
        </p:spPr>
      </p:pic>
    </p:spTree>
    <p:extLst>
      <p:ext uri="{BB962C8B-B14F-4D97-AF65-F5344CB8AC3E}">
        <p14:creationId xmlns:p14="http://schemas.microsoft.com/office/powerpoint/2010/main" val="415020519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EMMA </a:t>
            </a:r>
            <a:r>
              <a:rPr lang="en-US" cap="none" dirty="0" smtClean="0"/>
              <a:t>experiment</a:t>
            </a:r>
            <a:endParaRPr lang="en-US" cap="none" dirty="0"/>
          </a:p>
        </p:txBody>
      </p:sp>
      <p:sp>
        <p:nvSpPr>
          <p:cNvPr id="3" name="Text Placeholder 2"/>
          <p:cNvSpPr>
            <a:spLocks noGrp="1"/>
          </p:cNvSpPr>
          <p:nvPr>
            <p:ph type="body" idx="1"/>
          </p:nvPr>
        </p:nvSpPr>
        <p:spPr/>
        <p:txBody>
          <a:bodyPr/>
          <a:lstStyle/>
          <a:p>
            <a:r>
              <a:rPr lang="en-US" dirty="0" smtClean="0"/>
              <a:t>Scientific activity in the </a:t>
            </a:r>
            <a:r>
              <a:rPr lang="en-US" dirty="0" err="1" smtClean="0"/>
              <a:t>Pyhäsalmi</a:t>
            </a:r>
            <a:r>
              <a:rPr lang="en-US" dirty="0" smtClean="0"/>
              <a:t> mine</a:t>
            </a:r>
            <a:endParaRPr lang="en-US" dirty="0"/>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51</a:t>
            </a:fld>
            <a:endParaRPr lang="en-US"/>
          </a:p>
        </p:txBody>
      </p:sp>
      <p:sp>
        <p:nvSpPr>
          <p:cNvPr id="7" name="TextBox 6"/>
          <p:cNvSpPr txBox="1"/>
          <p:nvPr/>
        </p:nvSpPr>
        <p:spPr>
          <a:xfrm>
            <a:off x="5229590" y="4820779"/>
            <a:ext cx="3711129" cy="1477328"/>
          </a:xfrm>
          <a:prstGeom prst="rect">
            <a:avLst/>
          </a:prstGeom>
          <a:solidFill>
            <a:schemeClr val="accent1">
              <a:lumMod val="40000"/>
              <a:lumOff val="60000"/>
            </a:schemeClr>
          </a:solidFill>
          <a:scene3d>
            <a:camera prst="orthographicFront"/>
            <a:lightRig rig="threePt" dir="t"/>
          </a:scene3d>
          <a:sp3d>
            <a:bevelT/>
          </a:sp3d>
        </p:spPr>
        <p:txBody>
          <a:bodyPr wrap="square" rtlCol="0">
            <a:spAutoFit/>
          </a:bodyPr>
          <a:lstStyle/>
          <a:p>
            <a:pPr algn="ctr"/>
            <a:r>
              <a:rPr lang="en-US" dirty="0" smtClean="0"/>
              <a:t>For more details see, for instance, </a:t>
            </a:r>
            <a:r>
              <a:rPr lang="en-US" dirty="0" err="1" smtClean="0"/>
              <a:t>Timo</a:t>
            </a:r>
            <a:r>
              <a:rPr lang="en-US" dirty="0" smtClean="0"/>
              <a:t> </a:t>
            </a:r>
            <a:r>
              <a:rPr lang="en-US" dirty="0" err="1" smtClean="0"/>
              <a:t>Enqvist’s</a:t>
            </a:r>
            <a:r>
              <a:rPr lang="en-US" dirty="0"/>
              <a:t> talk at </a:t>
            </a:r>
            <a:r>
              <a:rPr lang="en-US" dirty="0" smtClean="0"/>
              <a:t>nuTURN2012:</a:t>
            </a:r>
            <a:r>
              <a:rPr lang="en-US" dirty="0"/>
              <a:t/>
            </a:r>
            <a:br>
              <a:rPr lang="en-US" dirty="0"/>
            </a:br>
            <a:r>
              <a:rPr lang="en-US" dirty="0">
                <a:hlinkClick r:id="rId2"/>
              </a:rPr>
              <a:t>http://agenda.infn.it/conferenceOtherViews.py?view=standard&amp;confId=</a:t>
            </a:r>
            <a:r>
              <a:rPr lang="en-US" dirty="0" smtClean="0">
                <a:hlinkClick r:id="rId2"/>
              </a:rPr>
              <a:t>4722</a:t>
            </a:r>
            <a:r>
              <a:rPr lang="en-US" dirty="0" smtClean="0"/>
              <a:t> </a:t>
            </a:r>
            <a:endParaRPr lang="en-US" dirty="0"/>
          </a:p>
        </p:txBody>
      </p:sp>
    </p:spTree>
    <p:extLst>
      <p:ext uri="{BB962C8B-B14F-4D97-AF65-F5344CB8AC3E}">
        <p14:creationId xmlns:p14="http://schemas.microsoft.com/office/powerpoint/2010/main" val="177082673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52</a:t>
            </a:fld>
            <a:endParaRPr lang="en-US"/>
          </a:p>
        </p:txBody>
      </p:sp>
      <p:pic>
        <p:nvPicPr>
          <p:cNvPr id="5" name="Picture 4"/>
          <p:cNvPicPr>
            <a:picLocks noChangeAspect="1"/>
          </p:cNvPicPr>
          <p:nvPr/>
        </p:nvPicPr>
        <p:blipFill>
          <a:blip r:embed="rId2"/>
          <a:stretch>
            <a:fillRect/>
          </a:stretch>
        </p:blipFill>
        <p:spPr>
          <a:xfrm>
            <a:off x="101600" y="0"/>
            <a:ext cx="8938727" cy="6858000"/>
          </a:xfrm>
          <a:prstGeom prst="rect">
            <a:avLst/>
          </a:prstGeom>
        </p:spPr>
      </p:pic>
    </p:spTree>
    <p:extLst>
      <p:ext uri="{BB962C8B-B14F-4D97-AF65-F5344CB8AC3E}">
        <p14:creationId xmlns:p14="http://schemas.microsoft.com/office/powerpoint/2010/main" val="3840063309"/>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53</a:t>
            </a:fld>
            <a:endParaRPr lang="en-US"/>
          </a:p>
        </p:txBody>
      </p:sp>
      <p:pic>
        <p:nvPicPr>
          <p:cNvPr id="5" name="Picture 4" descr="_IGP321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Network of cottages at 75m housing the EMMA detectors</a:t>
            </a:r>
            <a:endParaRPr lang="en-US" sz="2400" dirty="0"/>
          </a:p>
        </p:txBody>
      </p:sp>
    </p:spTree>
    <p:extLst>
      <p:ext uri="{BB962C8B-B14F-4D97-AF65-F5344CB8AC3E}">
        <p14:creationId xmlns:p14="http://schemas.microsoft.com/office/powerpoint/2010/main" val="783994472"/>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54</a:t>
            </a:fld>
            <a:endParaRPr lang="en-US"/>
          </a:p>
        </p:txBody>
      </p:sp>
      <p:pic>
        <p:nvPicPr>
          <p:cNvPr id="5" name="Picture 4" descr="_IGP369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Construction of a steel support structure for the next cottage</a:t>
            </a:r>
            <a:endParaRPr lang="en-US" sz="2400" dirty="0"/>
          </a:p>
        </p:txBody>
      </p:sp>
    </p:spTree>
    <p:extLst>
      <p:ext uri="{BB962C8B-B14F-4D97-AF65-F5344CB8AC3E}">
        <p14:creationId xmlns:p14="http://schemas.microsoft.com/office/powerpoint/2010/main" val="414908686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55</a:t>
            </a:fld>
            <a:endParaRPr lang="en-US"/>
          </a:p>
        </p:txBody>
      </p:sp>
      <p:pic>
        <p:nvPicPr>
          <p:cNvPr id="5" name="Picture 4" descr="_IGP317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Transportation of the </a:t>
            </a:r>
            <a:r>
              <a:rPr lang="en-US" sz="2400" dirty="0" err="1" smtClean="0"/>
              <a:t>muon</a:t>
            </a:r>
            <a:r>
              <a:rPr lang="en-US" sz="2400" dirty="0" smtClean="0"/>
              <a:t> detectors</a:t>
            </a:r>
            <a:endParaRPr lang="en-US" sz="2400" dirty="0"/>
          </a:p>
        </p:txBody>
      </p:sp>
    </p:spTree>
    <p:extLst>
      <p:ext uri="{BB962C8B-B14F-4D97-AF65-F5344CB8AC3E}">
        <p14:creationId xmlns:p14="http://schemas.microsoft.com/office/powerpoint/2010/main" val="2253724900"/>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56</a:t>
            </a:fld>
            <a:endParaRPr lang="en-US"/>
          </a:p>
        </p:txBody>
      </p:sp>
      <p:pic>
        <p:nvPicPr>
          <p:cNvPr id="5" name="Picture 4"/>
          <p:cNvPicPr>
            <a:picLocks noChangeAspect="1"/>
          </p:cNvPicPr>
          <p:nvPr/>
        </p:nvPicPr>
        <p:blipFill>
          <a:blip r:embed="rId2"/>
          <a:stretch>
            <a:fillRect/>
          </a:stretch>
        </p:blipFill>
        <p:spPr>
          <a:xfrm>
            <a:off x="0" y="109178"/>
            <a:ext cx="9144000" cy="6295256"/>
          </a:xfrm>
          <a:prstGeom prst="rect">
            <a:avLst/>
          </a:prstGeom>
        </p:spPr>
      </p:pic>
    </p:spTree>
    <p:extLst>
      <p:ext uri="{BB962C8B-B14F-4D97-AF65-F5344CB8AC3E}">
        <p14:creationId xmlns:p14="http://schemas.microsoft.com/office/powerpoint/2010/main" val="345507978"/>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57</a:t>
            </a:fld>
            <a:endParaRPr lang="en-US"/>
          </a:p>
        </p:txBody>
      </p:sp>
      <p:pic>
        <p:nvPicPr>
          <p:cNvPr id="5" name="Picture 4" descr="IMGP6497.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190"/>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CUPP surface laboratory ~5 km from the mine</a:t>
            </a:r>
            <a:endParaRPr lang="en-US" sz="2400" dirty="0"/>
          </a:p>
        </p:txBody>
      </p:sp>
    </p:spTree>
    <p:extLst>
      <p:ext uri="{BB962C8B-B14F-4D97-AF65-F5344CB8AC3E}">
        <p14:creationId xmlns:p14="http://schemas.microsoft.com/office/powerpoint/2010/main" val="782038658"/>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58</a:t>
            </a:fld>
            <a:endParaRPr lang="en-US"/>
          </a:p>
        </p:txBody>
      </p:sp>
      <p:pic>
        <p:nvPicPr>
          <p:cNvPr id="5" name="Picture 4" descr="IMGP6487.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190"/>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Detector testing and repair in the CUPP </a:t>
            </a:r>
            <a:r>
              <a:rPr lang="en-US" sz="2400" dirty="0"/>
              <a:t>S</a:t>
            </a:r>
            <a:r>
              <a:rPr lang="en-US" sz="2400" dirty="0" smtClean="0"/>
              <a:t>urface </a:t>
            </a:r>
            <a:r>
              <a:rPr lang="en-US" sz="2400" dirty="0"/>
              <a:t>L</a:t>
            </a:r>
            <a:r>
              <a:rPr lang="en-US" sz="2400" dirty="0" smtClean="0"/>
              <a:t>aboratory</a:t>
            </a:r>
            <a:endParaRPr lang="en-US" sz="2400" dirty="0"/>
          </a:p>
        </p:txBody>
      </p:sp>
    </p:spTree>
    <p:extLst>
      <p:ext uri="{BB962C8B-B14F-4D97-AF65-F5344CB8AC3E}">
        <p14:creationId xmlns:p14="http://schemas.microsoft.com/office/powerpoint/2010/main" val="725969990"/>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59</a:t>
            </a:fld>
            <a:endParaRPr lang="en-US"/>
          </a:p>
        </p:txBody>
      </p:sp>
      <p:pic>
        <p:nvPicPr>
          <p:cNvPr id="5" name="Picture 4" descr="IMGP6488r.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68300"/>
            <a:ext cx="9144000" cy="6121190"/>
          </a:xfrm>
          <a:prstGeom prst="rect">
            <a:avLst/>
          </a:prstGeom>
        </p:spPr>
      </p:pic>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a:t>S</a:t>
            </a:r>
            <a:r>
              <a:rPr lang="en-US" sz="2400" dirty="0" smtClean="0"/>
              <a:t>cintillator detectors designed jointly with Russian Academy of Sciences </a:t>
            </a:r>
            <a:endParaRPr lang="en-US" sz="2400" dirty="0"/>
          </a:p>
        </p:txBody>
      </p:sp>
    </p:spTree>
    <p:extLst>
      <p:ext uri="{BB962C8B-B14F-4D97-AF65-F5344CB8AC3E}">
        <p14:creationId xmlns:p14="http://schemas.microsoft.com/office/powerpoint/2010/main" val="185610945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r>
              <a:rPr lang="en-US" dirty="0" smtClean="0"/>
              <a:t>What is new in LAGUNA-LBNO vs. DS?</a:t>
            </a:r>
            <a:endParaRPr lang="en-US" dirty="0"/>
          </a:p>
        </p:txBody>
      </p:sp>
      <p:sp>
        <p:nvSpPr>
          <p:cNvPr id="3" name="Content Placeholder 2"/>
          <p:cNvSpPr>
            <a:spLocks noGrp="1"/>
          </p:cNvSpPr>
          <p:nvPr>
            <p:ph idx="1"/>
          </p:nvPr>
        </p:nvSpPr>
        <p:spPr/>
        <p:txBody>
          <a:bodyPr>
            <a:normAutofit fontScale="85000" lnSpcReduction="20000"/>
          </a:bodyPr>
          <a:lstStyle/>
          <a:p>
            <a:r>
              <a:rPr lang="en-US" u="sng" dirty="0" smtClean="0"/>
              <a:t>Input from LAGUNA DS</a:t>
            </a:r>
          </a:p>
          <a:p>
            <a:r>
              <a:rPr lang="en-US" dirty="0"/>
              <a:t>Focus on LBNO</a:t>
            </a:r>
          </a:p>
          <a:p>
            <a:r>
              <a:rPr lang="en-US" dirty="0" smtClean="0"/>
              <a:t>Magnetization (</a:t>
            </a:r>
            <a:r>
              <a:rPr lang="en-US" dirty="0" err="1" smtClean="0"/>
              <a:t>bimagic</a:t>
            </a:r>
            <a:r>
              <a:rPr lang="en-US" dirty="0" smtClean="0"/>
              <a:t> baseline)</a:t>
            </a:r>
          </a:p>
          <a:p>
            <a:r>
              <a:rPr lang="en-US" dirty="0" smtClean="0"/>
              <a:t>Clear milestones in the timetable</a:t>
            </a:r>
          </a:p>
          <a:p>
            <a:pPr lvl="1"/>
            <a:r>
              <a:rPr lang="en-US" dirty="0" smtClean="0"/>
              <a:t>2013 – European Strategy Update for Particle Physics</a:t>
            </a:r>
          </a:p>
          <a:p>
            <a:pPr lvl="1"/>
            <a:r>
              <a:rPr lang="en-US" dirty="0" smtClean="0"/>
              <a:t>2014 – end of LAGUNA-LBNO</a:t>
            </a:r>
          </a:p>
          <a:p>
            <a:pPr lvl="1"/>
            <a:r>
              <a:rPr lang="en-US" dirty="0" smtClean="0"/>
              <a:t>2018 – expected end of excavations in the </a:t>
            </a:r>
            <a:r>
              <a:rPr lang="en-US" dirty="0" err="1" smtClean="0"/>
              <a:t>Pyhäsalmi</a:t>
            </a:r>
            <a:r>
              <a:rPr lang="en-US" dirty="0" smtClean="0"/>
              <a:t> mine; depletion of the main ore will free the infrastructure to become fully dedicated to the construction and instrumentation of LAGUNA</a:t>
            </a:r>
          </a:p>
          <a:p>
            <a:r>
              <a:rPr lang="en-US" dirty="0"/>
              <a:t>Prioritization </a:t>
            </a:r>
          </a:p>
          <a:p>
            <a:r>
              <a:rPr lang="en-US" dirty="0"/>
              <a:t>Incremental </a:t>
            </a:r>
            <a:r>
              <a:rPr lang="en-US" dirty="0" smtClean="0"/>
              <a:t>approach </a:t>
            </a:r>
            <a:endParaRPr lang="en-US" dirty="0"/>
          </a:p>
          <a:p>
            <a:endParaRPr lang="en-US" dirty="0" smtClean="0"/>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F251C8F3-C710-534F-A2EE-371A4B95D544}" type="slidenum">
              <a:rPr lang="en-US" smtClean="0"/>
              <a:t>6</a:t>
            </a:fld>
            <a:endParaRPr lang="en-US"/>
          </a:p>
        </p:txBody>
      </p:sp>
    </p:spTree>
    <p:extLst>
      <p:ext uri="{BB962C8B-B14F-4D97-AF65-F5344CB8AC3E}">
        <p14:creationId xmlns:p14="http://schemas.microsoft.com/office/powerpoint/2010/main" val="1229652"/>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60</a:t>
            </a:fld>
            <a:endParaRPr lang="en-US"/>
          </a:p>
        </p:txBody>
      </p:sp>
      <p:sp>
        <p:nvSpPr>
          <p:cNvPr id="6" name="Title 5"/>
          <p:cNvSpPr txBox="1">
            <a:spLocks/>
          </p:cNvSpPr>
          <p:nvPr/>
        </p:nvSpPr>
        <p:spPr>
          <a:xfrm>
            <a:off x="0" y="462"/>
            <a:ext cx="9144000" cy="393238"/>
          </a:xfrm>
          <a:prstGeom prst="rect">
            <a:avLst/>
          </a:prstGeom>
        </p:spPr>
        <p:txBody>
          <a:bodyPr>
            <a:noAutofit/>
          </a:bodyPr>
          <a:lstStyle>
            <a:lvl1pPr algn="ctr" defTabSz="457200" rtl="0" eaLnBrk="1" latinLnBrk="0" hangingPunct="1">
              <a:spcBef>
                <a:spcPct val="0"/>
              </a:spcBef>
              <a:buNone/>
              <a:defRPr sz="4400" kern="1200">
                <a:solidFill>
                  <a:srgbClr val="800000"/>
                </a:solidFill>
                <a:latin typeface="+mj-lt"/>
                <a:ea typeface="+mj-ea"/>
                <a:cs typeface="+mj-cs"/>
              </a:defRPr>
            </a:lvl1pPr>
          </a:lstStyle>
          <a:p>
            <a:r>
              <a:rPr lang="en-US" sz="2400" dirty="0" smtClean="0"/>
              <a:t>CUPP office space in the mine complex has just been modernized</a:t>
            </a:r>
            <a:endParaRPr lang="en-US" sz="2400" dirty="0"/>
          </a:p>
        </p:txBody>
      </p:sp>
      <p:pic>
        <p:nvPicPr>
          <p:cNvPr id="7" name="Picture 6" descr="_IGP370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56416"/>
          </a:xfrm>
          <a:prstGeom prst="rect">
            <a:avLst/>
          </a:prstGeom>
        </p:spPr>
      </p:pic>
    </p:spTree>
    <p:extLst>
      <p:ext uri="{BB962C8B-B14F-4D97-AF65-F5344CB8AC3E}">
        <p14:creationId xmlns:p14="http://schemas.microsoft.com/office/powerpoint/2010/main" val="128916928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LAGUNA in </a:t>
            </a:r>
            <a:r>
              <a:rPr lang="en-US" dirty="0" err="1" smtClean="0"/>
              <a:t>Pyhäsalmi</a:t>
            </a:r>
            <a:r>
              <a:rPr lang="en-US" dirty="0" smtClean="0"/>
              <a:t> Timeline</a:t>
            </a:r>
            <a:endParaRPr lang="en-US" dirty="0"/>
          </a:p>
        </p:txBody>
      </p:sp>
      <p:sp>
        <p:nvSpPr>
          <p:cNvPr id="3" name="Content Placeholder 2"/>
          <p:cNvSpPr>
            <a:spLocks noGrp="1"/>
          </p:cNvSpPr>
          <p:nvPr>
            <p:ph idx="1"/>
          </p:nvPr>
        </p:nvSpPr>
        <p:spPr>
          <a:xfrm>
            <a:off x="267425" y="1600200"/>
            <a:ext cx="8686801" cy="4525963"/>
          </a:xfrm>
        </p:spPr>
        <p:txBody>
          <a:bodyPr>
            <a:normAutofit fontScale="77500" lnSpcReduction="20000"/>
          </a:bodyPr>
          <a:lstStyle/>
          <a:p>
            <a:r>
              <a:rPr lang="en-US" b="1" dirty="0" smtClean="0"/>
              <a:t>2007 – 2008 </a:t>
            </a:r>
            <a:r>
              <a:rPr lang="en-US" dirty="0" smtClean="0"/>
              <a:t>LENA Pre-Feasibility Study (preparatory site investigation to locate a 50 </a:t>
            </a:r>
            <a:r>
              <a:rPr lang="en-US" dirty="0" err="1" smtClean="0"/>
              <a:t>kton</a:t>
            </a:r>
            <a:r>
              <a:rPr lang="en-US" dirty="0" smtClean="0"/>
              <a:t> detector at the depth of </a:t>
            </a:r>
            <a:br>
              <a:rPr lang="en-US" dirty="0" smtClean="0"/>
            </a:br>
            <a:r>
              <a:rPr lang="en-US" dirty="0" smtClean="0"/>
              <a:t>1400 m in a 220 000 m</a:t>
            </a:r>
            <a:r>
              <a:rPr lang="en-US" baseline="30000" dirty="0" smtClean="0"/>
              <a:t>3</a:t>
            </a:r>
            <a:r>
              <a:rPr lang="en-US" dirty="0" smtClean="0"/>
              <a:t> cavern)</a:t>
            </a:r>
          </a:p>
          <a:p>
            <a:r>
              <a:rPr lang="en-US" b="1" dirty="0" smtClean="0"/>
              <a:t>2008 – 2011 </a:t>
            </a:r>
            <a:r>
              <a:rPr lang="en-US" dirty="0" smtClean="0"/>
              <a:t>LAGUNA DS</a:t>
            </a:r>
          </a:p>
          <a:p>
            <a:r>
              <a:rPr lang="en-US" b="1" dirty="0" smtClean="0"/>
              <a:t>2011 – 2014 </a:t>
            </a:r>
            <a:r>
              <a:rPr lang="en-US" dirty="0" smtClean="0"/>
              <a:t>LAGUNA – LBNO</a:t>
            </a:r>
          </a:p>
          <a:p>
            <a:r>
              <a:rPr lang="en-US" b="1" dirty="0" smtClean="0"/>
              <a:t>2012 – 2013 </a:t>
            </a:r>
            <a:r>
              <a:rPr lang="en-US" dirty="0" smtClean="0"/>
              <a:t>Extensive drill core sampling and analysis of the cavern area </a:t>
            </a:r>
          </a:p>
          <a:p>
            <a:r>
              <a:rPr lang="en-US" b="1" dirty="0" smtClean="0"/>
              <a:t>2015</a:t>
            </a:r>
            <a:r>
              <a:rPr lang="en-US" dirty="0" smtClean="0"/>
              <a:t> – critical decision?</a:t>
            </a:r>
          </a:p>
          <a:p>
            <a:r>
              <a:rPr lang="en-US" b="1" dirty="0" smtClean="0"/>
              <a:t>2016 – 2018 </a:t>
            </a:r>
            <a:r>
              <a:rPr lang="en-US" dirty="0" smtClean="0"/>
              <a:t>excavation?</a:t>
            </a:r>
          </a:p>
          <a:p>
            <a:r>
              <a:rPr lang="en-US" b="1" dirty="0" smtClean="0"/>
              <a:t>2018 – 2021 </a:t>
            </a:r>
            <a:r>
              <a:rPr lang="en-US" dirty="0" smtClean="0"/>
              <a:t>tank construction?</a:t>
            </a:r>
          </a:p>
          <a:p>
            <a:r>
              <a:rPr lang="en-US" b="1" dirty="0" smtClean="0"/>
              <a:t>2022 – 2023 </a:t>
            </a:r>
            <a:r>
              <a:rPr lang="en-US" dirty="0" smtClean="0"/>
              <a:t>instrumentation and start of the first physics run?</a:t>
            </a:r>
            <a:endParaRPr lang="en-US" dirty="0"/>
          </a:p>
        </p:txBody>
      </p:sp>
      <p:sp>
        <p:nvSpPr>
          <p:cNvPr id="4" name="Date Placeholder 3"/>
          <p:cNvSpPr>
            <a:spLocks noGrp="1"/>
          </p:cNvSpPr>
          <p:nvPr>
            <p:ph type="dt" sz="half" idx="10"/>
          </p:nvPr>
        </p:nvSpPr>
        <p:spPr/>
        <p:txBody>
          <a:bodyPr/>
          <a:lstStyle/>
          <a:p>
            <a:r>
              <a:rPr lang="fi-FI" smtClean="0"/>
              <a:t>CERN, 14-16 May 2012</a:t>
            </a:r>
            <a:endParaRPr lang="en-US"/>
          </a:p>
        </p:txBody>
      </p:sp>
      <p:sp>
        <p:nvSpPr>
          <p:cNvPr id="5" name="Footer Placeholder 4"/>
          <p:cNvSpPr>
            <a:spLocks noGrp="1"/>
          </p:cNvSpPr>
          <p:nvPr>
            <p:ph type="ftr" sz="quarter" idx="11"/>
          </p:nvPr>
        </p:nvSpPr>
        <p:spPr/>
        <p:txBody>
          <a:bodyPr/>
          <a:lstStyle/>
          <a:p>
            <a:r>
              <a:rPr lang="en-US" smtClean="0"/>
              <a:t>W.H.Trzaska</a:t>
            </a:r>
            <a:endParaRPr lang="en-US"/>
          </a:p>
        </p:txBody>
      </p:sp>
      <p:sp>
        <p:nvSpPr>
          <p:cNvPr id="6" name="Slide Number Placeholder 5"/>
          <p:cNvSpPr>
            <a:spLocks noGrp="1"/>
          </p:cNvSpPr>
          <p:nvPr>
            <p:ph type="sldNum" sz="quarter" idx="12"/>
          </p:nvPr>
        </p:nvSpPr>
        <p:spPr/>
        <p:txBody>
          <a:bodyPr/>
          <a:lstStyle/>
          <a:p>
            <a:fld id="{1382BBF2-E060-564D-8F2D-A2FB74D0A53A}" type="slidenum">
              <a:rPr lang="en-US" smtClean="0"/>
              <a:t>61</a:t>
            </a:fld>
            <a:endParaRPr lang="en-US"/>
          </a:p>
        </p:txBody>
      </p:sp>
    </p:spTree>
    <p:extLst>
      <p:ext uri="{BB962C8B-B14F-4D97-AF65-F5344CB8AC3E}">
        <p14:creationId xmlns:p14="http://schemas.microsoft.com/office/powerpoint/2010/main" val="4039439812"/>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Conclusions</a:t>
            </a:r>
            <a:endParaRPr lang="en-US" dirty="0"/>
          </a:p>
        </p:txBody>
      </p:sp>
      <p:sp>
        <p:nvSpPr>
          <p:cNvPr id="6" name="Content Placeholder 5"/>
          <p:cNvSpPr>
            <a:spLocks noGrp="1"/>
          </p:cNvSpPr>
          <p:nvPr>
            <p:ph idx="1"/>
          </p:nvPr>
        </p:nvSpPr>
        <p:spPr/>
        <p:txBody>
          <a:bodyPr>
            <a:normAutofit lnSpcReduction="10000"/>
          </a:bodyPr>
          <a:lstStyle/>
          <a:p>
            <a:r>
              <a:rPr lang="en-US" dirty="0" smtClean="0"/>
              <a:t>LAGUNA is well on track </a:t>
            </a:r>
            <a:endParaRPr lang="en-US" dirty="0"/>
          </a:p>
          <a:p>
            <a:pPr lvl="1"/>
            <a:r>
              <a:rPr lang="en-US" dirty="0" smtClean="0"/>
              <a:t>Thanks to the prioritization, </a:t>
            </a:r>
            <a:r>
              <a:rPr lang="en-US" dirty="0" err="1" smtClean="0"/>
              <a:t>EoI</a:t>
            </a:r>
            <a:r>
              <a:rPr lang="en-US" dirty="0" smtClean="0"/>
              <a:t> to SPSC and input to the strategy update will be ready by the summer of 2012 </a:t>
            </a:r>
          </a:p>
          <a:p>
            <a:pPr lvl="1"/>
            <a:r>
              <a:rPr lang="en-US" dirty="0" smtClean="0"/>
              <a:t>By the end of 2014 a complete evaluation (in the form of deliverables) for both the </a:t>
            </a:r>
            <a:r>
              <a:rPr lang="en-US" dirty="0" err="1" smtClean="0"/>
              <a:t>Pyhäsalmi</a:t>
            </a:r>
            <a:r>
              <a:rPr lang="en-US" dirty="0" smtClean="0"/>
              <a:t> and the </a:t>
            </a:r>
            <a:r>
              <a:rPr lang="en-US" dirty="0" err="1" smtClean="0"/>
              <a:t>Frejus</a:t>
            </a:r>
            <a:r>
              <a:rPr lang="en-US" dirty="0" smtClean="0"/>
              <a:t> site will be done</a:t>
            </a:r>
          </a:p>
          <a:p>
            <a:r>
              <a:rPr lang="en-US" dirty="0" err="1" smtClean="0"/>
              <a:t>Pyhäsalmi</a:t>
            </a:r>
            <a:r>
              <a:rPr lang="en-US" dirty="0" smtClean="0"/>
              <a:t> offers an excellent location and infrastructure for the neutrino laboratory of the next generation</a:t>
            </a:r>
            <a:endParaRPr lang="en-US" dirty="0"/>
          </a:p>
        </p:txBody>
      </p:sp>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62</a:t>
            </a:fld>
            <a:endParaRPr lang="en-US"/>
          </a:p>
        </p:txBody>
      </p:sp>
    </p:spTree>
    <p:extLst>
      <p:ext uri="{BB962C8B-B14F-4D97-AF65-F5344CB8AC3E}">
        <p14:creationId xmlns:p14="http://schemas.microsoft.com/office/powerpoint/2010/main" val="941087906"/>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Acknowledgments</a:t>
            </a:r>
            <a:endParaRPr lang="en-US" dirty="0"/>
          </a:p>
        </p:txBody>
      </p:sp>
      <p:sp>
        <p:nvSpPr>
          <p:cNvPr id="7" name="Content Placeholder 6"/>
          <p:cNvSpPr>
            <a:spLocks noGrp="1"/>
          </p:cNvSpPr>
          <p:nvPr>
            <p:ph idx="1"/>
          </p:nvPr>
        </p:nvSpPr>
        <p:spPr>
          <a:xfrm>
            <a:off x="2068734" y="1600200"/>
            <a:ext cx="6618066" cy="4525963"/>
          </a:xfrm>
        </p:spPr>
        <p:txBody>
          <a:bodyPr/>
          <a:lstStyle/>
          <a:p>
            <a:r>
              <a:rPr lang="en-US" dirty="0"/>
              <a:t>FP7 Research Infrastructure “</a:t>
            </a:r>
            <a:r>
              <a:rPr lang="en-US" dirty="0" smtClean="0"/>
              <a:t>Design Studies”</a:t>
            </a:r>
          </a:p>
          <a:p>
            <a:pPr lvl="1"/>
            <a:r>
              <a:rPr lang="en-US" dirty="0" smtClean="0"/>
              <a:t>LAGUNA (</a:t>
            </a:r>
            <a:r>
              <a:rPr lang="en-US" dirty="0"/>
              <a:t>Grant Agreement No. </a:t>
            </a:r>
            <a:r>
              <a:rPr lang="en-US" dirty="0" smtClean="0"/>
              <a:t>212343 FP7</a:t>
            </a:r>
            <a:r>
              <a:rPr lang="en-US" dirty="0"/>
              <a:t>-INFRA-2007-1) and </a:t>
            </a:r>
            <a:endParaRPr lang="en-US" dirty="0" smtClean="0"/>
          </a:p>
          <a:p>
            <a:pPr lvl="1"/>
            <a:r>
              <a:rPr lang="en-US" dirty="0" smtClean="0"/>
              <a:t>LAGUNA</a:t>
            </a:r>
            <a:r>
              <a:rPr lang="en-US" dirty="0"/>
              <a:t>-</a:t>
            </a:r>
            <a:r>
              <a:rPr lang="en-US" dirty="0" smtClean="0"/>
              <a:t>LBNO (</a:t>
            </a:r>
            <a:r>
              <a:rPr lang="en-US" dirty="0"/>
              <a:t>Grant Agreement No. </a:t>
            </a:r>
            <a:r>
              <a:rPr lang="en-US" dirty="0" smtClean="0"/>
              <a:t>284518 FP7</a:t>
            </a:r>
            <a:r>
              <a:rPr lang="en-US" dirty="0"/>
              <a:t>-INFRA-2011-1)</a:t>
            </a:r>
          </a:p>
        </p:txBody>
      </p:sp>
      <p:sp>
        <p:nvSpPr>
          <p:cNvPr id="2" name="Date Placeholder 1"/>
          <p:cNvSpPr>
            <a:spLocks noGrp="1"/>
          </p:cNvSpPr>
          <p:nvPr>
            <p:ph type="dt" sz="half" idx="10"/>
          </p:nvPr>
        </p:nvSpPr>
        <p:spPr/>
        <p:txBody>
          <a:bodyPr/>
          <a:lstStyle/>
          <a:p>
            <a:r>
              <a:rPr lang="fi-FI" smtClean="0"/>
              <a:t>CERN, 14-16 May 2012</a:t>
            </a:r>
            <a:endParaRPr lang="en-US"/>
          </a:p>
        </p:txBody>
      </p:sp>
      <p:sp>
        <p:nvSpPr>
          <p:cNvPr id="3" name="Footer Placeholder 2"/>
          <p:cNvSpPr>
            <a:spLocks noGrp="1"/>
          </p:cNvSpPr>
          <p:nvPr>
            <p:ph type="ftr" sz="quarter" idx="11"/>
          </p:nvPr>
        </p:nvSpPr>
        <p:spPr/>
        <p:txBody>
          <a:bodyPr/>
          <a:lstStyle/>
          <a:p>
            <a:r>
              <a:rPr lang="en-US" smtClean="0"/>
              <a:t>W.H.Trzaska</a:t>
            </a:r>
            <a:endParaRPr lang="en-US"/>
          </a:p>
        </p:txBody>
      </p:sp>
      <p:sp>
        <p:nvSpPr>
          <p:cNvPr id="4" name="Slide Number Placeholder 3"/>
          <p:cNvSpPr>
            <a:spLocks noGrp="1"/>
          </p:cNvSpPr>
          <p:nvPr>
            <p:ph type="sldNum" sz="quarter" idx="12"/>
          </p:nvPr>
        </p:nvSpPr>
        <p:spPr/>
        <p:txBody>
          <a:bodyPr/>
          <a:lstStyle/>
          <a:p>
            <a:fld id="{1382BBF2-E060-564D-8F2D-A2FB74D0A53A}" type="slidenum">
              <a:rPr lang="en-US" smtClean="0"/>
              <a:t>63</a:t>
            </a:fld>
            <a:endParaRPr lang="en-US"/>
          </a:p>
        </p:txBody>
      </p:sp>
      <p:pic>
        <p:nvPicPr>
          <p:cNvPr id="8" name="Picture 7"/>
          <p:cNvPicPr>
            <a:picLocks noChangeAspect="1" noChangeArrowheads="1"/>
          </p:cNvPicPr>
          <p:nvPr/>
        </p:nvPicPr>
        <p:blipFill>
          <a:blip r:embed="rId2" cstate="print"/>
          <a:srcRect/>
          <a:stretch>
            <a:fillRect/>
          </a:stretch>
        </p:blipFill>
        <p:spPr bwMode="auto">
          <a:xfrm>
            <a:off x="0" y="0"/>
            <a:ext cx="1671638" cy="6858000"/>
          </a:xfrm>
          <a:prstGeom prst="rect">
            <a:avLst/>
          </a:prstGeom>
          <a:noFill/>
          <a:ln w="9525">
            <a:noFill/>
            <a:miter lim="800000"/>
            <a:headEnd/>
            <a:tailEnd/>
          </a:ln>
          <a:effectLst/>
        </p:spPr>
      </p:pic>
    </p:spTree>
    <p:extLst>
      <p:ext uri="{BB962C8B-B14F-4D97-AF65-F5344CB8AC3E}">
        <p14:creationId xmlns:p14="http://schemas.microsoft.com/office/powerpoint/2010/main" val="72029414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4960" y="381000"/>
            <a:ext cx="6211416" cy="1143000"/>
          </a:xfrm>
        </p:spPr>
        <p:txBody>
          <a:bodyPr>
            <a:normAutofit/>
          </a:bodyPr>
          <a:lstStyle/>
          <a:p>
            <a:pPr algn="l"/>
            <a:r>
              <a:rPr lang="en-US" b="1" dirty="0" smtClean="0"/>
              <a:t>Outcome of LAGUNA DS</a:t>
            </a:r>
            <a:r>
              <a:rPr lang="en-US" dirty="0" smtClean="0"/>
              <a:t> </a:t>
            </a:r>
            <a:endParaRPr lang="en-US" dirty="0"/>
          </a:p>
        </p:txBody>
      </p:sp>
      <p:sp>
        <p:nvSpPr>
          <p:cNvPr id="3" name="Content Placeholder 2"/>
          <p:cNvSpPr>
            <a:spLocks noGrp="1"/>
          </p:cNvSpPr>
          <p:nvPr>
            <p:ph idx="1"/>
          </p:nvPr>
        </p:nvSpPr>
        <p:spPr>
          <a:xfrm>
            <a:off x="1835696" y="1628800"/>
            <a:ext cx="7079704" cy="3078163"/>
          </a:xfrm>
        </p:spPr>
        <p:txBody>
          <a:bodyPr>
            <a:noAutofit/>
          </a:bodyPr>
          <a:lstStyle/>
          <a:p>
            <a:r>
              <a:rPr lang="en-US" sz="2800" dirty="0" smtClean="0"/>
              <a:t>Required caverns are </a:t>
            </a:r>
            <a:r>
              <a:rPr lang="en-US" sz="2800" u="sng" dirty="0" smtClean="0"/>
              <a:t>technologically feasible</a:t>
            </a:r>
          </a:p>
          <a:p>
            <a:pPr lvl="1"/>
            <a:r>
              <a:rPr lang="en-US" sz="2400" dirty="0" smtClean="0"/>
              <a:t>The required caverns can be constructed at a </a:t>
            </a:r>
            <a:r>
              <a:rPr lang="en-US" sz="2400" u="sng" dirty="0" smtClean="0"/>
              <a:t>reasonable cost and in relatively short time</a:t>
            </a:r>
          </a:p>
          <a:p>
            <a:pPr lvl="1"/>
            <a:r>
              <a:rPr lang="en-US" sz="2400" u="sng" dirty="0" smtClean="0"/>
              <a:t>Safety requirements can be fulfilled</a:t>
            </a:r>
            <a:r>
              <a:rPr lang="en-US" sz="2400" dirty="0" smtClean="0"/>
              <a:t> at all stages of the project (excavation, instrumentations, operation)</a:t>
            </a:r>
          </a:p>
          <a:p>
            <a:pPr lvl="1"/>
            <a:r>
              <a:rPr lang="en-US" sz="2400" dirty="0" smtClean="0"/>
              <a:t>There were </a:t>
            </a:r>
            <a:r>
              <a:rPr lang="en-US" sz="2400" u="sng" dirty="0" smtClean="0"/>
              <a:t>no show-stoppers</a:t>
            </a:r>
            <a:r>
              <a:rPr lang="en-US" sz="2400" dirty="0" smtClean="0"/>
              <a:t> encountered</a:t>
            </a:r>
            <a:r>
              <a:rPr lang="en-US" sz="2400" u="sng" dirty="0" smtClean="0"/>
              <a:t> </a:t>
            </a:r>
          </a:p>
          <a:p>
            <a:r>
              <a:rPr lang="en-US" sz="2800" dirty="0" smtClean="0"/>
              <a:t>Cavern construction is </a:t>
            </a:r>
            <a:r>
              <a:rPr lang="en-US" sz="2800" u="sng" dirty="0" smtClean="0"/>
              <a:t>not the dominant cost</a:t>
            </a:r>
            <a:r>
              <a:rPr lang="en-US" sz="2800" dirty="0" smtClean="0"/>
              <a:t>    		(10 – 20 %) </a:t>
            </a:r>
            <a:r>
              <a:rPr lang="en-US" sz="2800" dirty="0" smtClean="0">
                <a:solidFill>
                  <a:srgbClr val="800000"/>
                </a:solidFill>
                <a:sym typeface="Wingdings"/>
              </a:rPr>
              <a:t> more caverns?</a:t>
            </a:r>
            <a:endParaRPr lang="en-US" sz="2800" u="sng" dirty="0" smtClean="0">
              <a:solidFill>
                <a:srgbClr val="800000"/>
              </a:solidFill>
            </a:endParaRPr>
          </a:p>
          <a:p>
            <a:r>
              <a:rPr lang="en-US" sz="2800" u="sng" dirty="0" smtClean="0"/>
              <a:t>Physics factors </a:t>
            </a:r>
            <a:r>
              <a:rPr lang="en-US" sz="2800" dirty="0" smtClean="0"/>
              <a:t>should determine site selection</a:t>
            </a:r>
            <a:endParaRPr lang="en-US" sz="2800" u="sng" dirty="0" smtClean="0"/>
          </a:p>
          <a:p>
            <a:endParaRPr lang="en-US" sz="2800" dirty="0"/>
          </a:p>
        </p:txBody>
      </p:sp>
      <p:sp>
        <p:nvSpPr>
          <p:cNvPr id="4" name="Slide Number Placeholder 3"/>
          <p:cNvSpPr>
            <a:spLocks noGrp="1"/>
          </p:cNvSpPr>
          <p:nvPr>
            <p:ph type="sldNum" sz="quarter" idx="12"/>
          </p:nvPr>
        </p:nvSpPr>
        <p:spPr/>
        <p:txBody>
          <a:bodyPr/>
          <a:lstStyle/>
          <a:p>
            <a:fld id="{0190532E-14BF-4B23-B519-E7AAE48F4CA0}" type="slidenum">
              <a:rPr lang="en-US" smtClean="0"/>
              <a:pPr/>
              <a:t>7</a:t>
            </a:fld>
            <a:endParaRPr lang="en-US"/>
          </a:p>
        </p:txBody>
      </p:sp>
      <p:pic>
        <p:nvPicPr>
          <p:cNvPr id="5" name="Picture 7"/>
          <p:cNvPicPr>
            <a:picLocks noChangeAspect="1" noChangeArrowheads="1"/>
          </p:cNvPicPr>
          <p:nvPr/>
        </p:nvPicPr>
        <p:blipFill>
          <a:blip r:embed="rId2" cstate="print"/>
          <a:srcRect/>
          <a:stretch>
            <a:fillRect/>
          </a:stretch>
        </p:blipFill>
        <p:spPr bwMode="auto">
          <a:xfrm>
            <a:off x="0" y="0"/>
            <a:ext cx="1671638" cy="6858000"/>
          </a:xfrm>
          <a:prstGeom prst="rect">
            <a:avLst/>
          </a:prstGeom>
          <a:noFill/>
          <a:ln w="9525">
            <a:noFill/>
            <a:miter lim="800000"/>
            <a:headEnd/>
            <a:tailEnd/>
          </a:ln>
          <a:effectLst/>
        </p:spPr>
      </p:pic>
      <p:sp>
        <p:nvSpPr>
          <p:cNvPr id="6" name="Date Placeholder 5"/>
          <p:cNvSpPr>
            <a:spLocks noGrp="1"/>
          </p:cNvSpPr>
          <p:nvPr>
            <p:ph type="dt" sz="half" idx="10"/>
          </p:nvPr>
        </p:nvSpPr>
        <p:spPr/>
        <p:txBody>
          <a:bodyPr/>
          <a:lstStyle/>
          <a:p>
            <a:r>
              <a:rPr lang="fi-FI" smtClean="0"/>
              <a:t>CERN, 14-16 May 2012</a:t>
            </a:r>
            <a:endParaRPr lang="en-US"/>
          </a:p>
        </p:txBody>
      </p:sp>
      <p:sp>
        <p:nvSpPr>
          <p:cNvPr id="7" name="Footer Placeholder 6"/>
          <p:cNvSpPr>
            <a:spLocks noGrp="1"/>
          </p:cNvSpPr>
          <p:nvPr>
            <p:ph type="ftr" sz="quarter" idx="11"/>
          </p:nvPr>
        </p:nvSpPr>
        <p:spPr/>
        <p:txBody>
          <a:bodyPr/>
          <a:lstStyle/>
          <a:p>
            <a:r>
              <a:rPr lang="en-US" smtClean="0"/>
              <a:t>W.H.Trzaska</a:t>
            </a:r>
            <a:endParaRPr 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normAutofit/>
          </a:bodyPr>
          <a:lstStyle/>
          <a:p>
            <a:pPr algn="l"/>
            <a:r>
              <a:rPr lang="en-US" b="1" dirty="0" smtClean="0">
                <a:solidFill>
                  <a:srgbClr val="002060"/>
                </a:solidFill>
              </a:rPr>
              <a:t>Site specific physics factors:</a:t>
            </a:r>
            <a:endParaRPr lang="en-US" b="1" dirty="0">
              <a:solidFill>
                <a:srgbClr val="002060"/>
              </a:solidFill>
            </a:endParaRPr>
          </a:p>
        </p:txBody>
      </p:sp>
      <p:sp>
        <p:nvSpPr>
          <p:cNvPr id="4" name="Content Placeholder 3"/>
          <p:cNvSpPr>
            <a:spLocks noGrp="1"/>
          </p:cNvSpPr>
          <p:nvPr>
            <p:ph idx="1"/>
          </p:nvPr>
        </p:nvSpPr>
        <p:spPr>
          <a:xfrm>
            <a:off x="878904" y="1600200"/>
            <a:ext cx="8229600" cy="4525963"/>
          </a:xfrm>
        </p:spPr>
        <p:txBody>
          <a:bodyPr>
            <a:normAutofit/>
          </a:bodyPr>
          <a:lstStyle/>
          <a:p>
            <a:pPr marL="514350" indent="-514350">
              <a:buNone/>
            </a:pPr>
            <a:r>
              <a:rPr lang="en-US" sz="2800" b="1" dirty="0" smtClean="0">
                <a:solidFill>
                  <a:srgbClr val="FF0000"/>
                </a:solidFill>
              </a:rPr>
              <a:t>Distance from CERN (or other accelerator)</a:t>
            </a:r>
          </a:p>
          <a:p>
            <a:pPr marL="907542" lvl="1" indent="-514350">
              <a:buNone/>
            </a:pPr>
            <a:r>
              <a:rPr lang="en-US" dirty="0" smtClean="0"/>
              <a:t>T</a:t>
            </a:r>
            <a:r>
              <a:rPr lang="en-US" sz="2800" dirty="0" smtClean="0"/>
              <a:t>opic of </a:t>
            </a:r>
            <a:r>
              <a:rPr lang="en-US" sz="2800" b="1" u="sng" dirty="0" smtClean="0"/>
              <a:t>LAGUNA – LBNO</a:t>
            </a:r>
          </a:p>
          <a:p>
            <a:pPr marL="514350" indent="-514350">
              <a:buNone/>
            </a:pPr>
            <a:r>
              <a:rPr lang="en-US" sz="2800" b="1" dirty="0" smtClean="0">
                <a:solidFill>
                  <a:srgbClr val="FF0000"/>
                </a:solidFill>
              </a:rPr>
              <a:t>Overburden</a:t>
            </a:r>
            <a:r>
              <a:rPr lang="en-US" sz="2800" dirty="0" smtClean="0">
                <a:solidFill>
                  <a:srgbClr val="FFC000"/>
                </a:solidFill>
              </a:rPr>
              <a:t> </a:t>
            </a:r>
            <a:r>
              <a:rPr lang="en-US" sz="2800" dirty="0" smtClean="0"/>
              <a:t>, in general – the more the better</a:t>
            </a:r>
          </a:p>
          <a:p>
            <a:pPr marL="907542" lvl="1" indent="-514350">
              <a:buNone/>
            </a:pPr>
            <a:r>
              <a:rPr lang="en-US" sz="2800" dirty="0" smtClean="0"/>
              <a:t>Must meet the criteria required by the detector</a:t>
            </a:r>
          </a:p>
          <a:p>
            <a:pPr marL="1124712" lvl="2" indent="-457200">
              <a:buNone/>
            </a:pPr>
            <a:r>
              <a:rPr lang="en-US" sz="2400" dirty="0" smtClean="0"/>
              <a:t>GLACIER ≥ 2500 </a:t>
            </a:r>
            <a:r>
              <a:rPr lang="en-US" sz="2400" dirty="0" err="1" smtClean="0"/>
              <a:t>m.w.e</a:t>
            </a:r>
            <a:r>
              <a:rPr lang="en-US" sz="2400" dirty="0" smtClean="0"/>
              <a:t> (900 m of rock)</a:t>
            </a:r>
          </a:p>
          <a:p>
            <a:pPr marL="1124712" lvl="2" indent="-457200">
              <a:buNone/>
            </a:pPr>
            <a:r>
              <a:rPr lang="en-US" sz="2400" dirty="0" smtClean="0"/>
              <a:t>LENA ≥ 4000 </a:t>
            </a:r>
            <a:r>
              <a:rPr lang="en-US" sz="2400" dirty="0" err="1" smtClean="0"/>
              <a:t>m.w.e</a:t>
            </a:r>
            <a:r>
              <a:rPr lang="en-US" sz="2400" dirty="0" smtClean="0"/>
              <a:t> (1400 m of rock)</a:t>
            </a:r>
          </a:p>
          <a:p>
            <a:pPr marL="1124712" lvl="2" indent="-457200">
              <a:buNone/>
            </a:pPr>
            <a:r>
              <a:rPr lang="en-US" sz="2400" dirty="0" smtClean="0"/>
              <a:t>MEMPHYS ≥ 3000 </a:t>
            </a:r>
            <a:r>
              <a:rPr lang="en-US" sz="2400" dirty="0" err="1" smtClean="0"/>
              <a:t>m.w.e</a:t>
            </a:r>
            <a:r>
              <a:rPr lang="en-US" sz="2400" dirty="0" smtClean="0"/>
              <a:t> (1100 m of rock)</a:t>
            </a:r>
          </a:p>
          <a:p>
            <a:pPr marL="541782" indent="-514350">
              <a:buNone/>
            </a:pPr>
            <a:r>
              <a:rPr lang="en-US" sz="3000" b="1" dirty="0" smtClean="0">
                <a:solidFill>
                  <a:srgbClr val="FF0000"/>
                </a:solidFill>
              </a:rPr>
              <a:t>Reactor neutrino background &amp; geo-</a:t>
            </a:r>
            <a:r>
              <a:rPr lang="el-GR" sz="3000" b="1" dirty="0" smtClean="0">
                <a:solidFill>
                  <a:srgbClr val="FF0000"/>
                </a:solidFill>
              </a:rPr>
              <a:t>ν</a:t>
            </a:r>
            <a:r>
              <a:rPr lang="en-US" sz="3000" b="1" dirty="0" smtClean="0">
                <a:solidFill>
                  <a:srgbClr val="FF0000"/>
                </a:solidFill>
              </a:rPr>
              <a:t> flux</a:t>
            </a:r>
          </a:p>
          <a:p>
            <a:pPr marL="907542" lvl="1" indent="-514350">
              <a:buNone/>
            </a:pPr>
            <a:r>
              <a:rPr lang="en-US" sz="2800" dirty="0" smtClean="0"/>
              <a:t>Relevant </a:t>
            </a:r>
            <a:r>
              <a:rPr lang="en-US" sz="2800" u="sng" dirty="0" smtClean="0"/>
              <a:t>only to LENA </a:t>
            </a:r>
            <a:r>
              <a:rPr lang="en-US" sz="2800" dirty="0" smtClean="0"/>
              <a:t>(geo-neutrinos, diffuse SN)</a:t>
            </a:r>
          </a:p>
          <a:p>
            <a:pPr marL="484632" indent="-457200">
              <a:buNone/>
            </a:pPr>
            <a:endParaRPr lang="en-US" sz="2900" dirty="0" smtClean="0"/>
          </a:p>
        </p:txBody>
      </p:sp>
      <p:sp>
        <p:nvSpPr>
          <p:cNvPr id="5" name="Slide Number Placeholder 4"/>
          <p:cNvSpPr>
            <a:spLocks noGrp="1"/>
          </p:cNvSpPr>
          <p:nvPr>
            <p:ph type="sldNum" sz="quarter" idx="12"/>
          </p:nvPr>
        </p:nvSpPr>
        <p:spPr/>
        <p:txBody>
          <a:bodyPr/>
          <a:lstStyle/>
          <a:p>
            <a:fld id="{75364AAB-63AF-446E-A186-69CE149F9226}" type="slidenum">
              <a:rPr lang="en-US" smtClean="0"/>
              <a:pPr/>
              <a:t>8</a:t>
            </a:fld>
            <a:endParaRPr lang="en-US"/>
          </a:p>
        </p:txBody>
      </p:sp>
      <p:sp>
        <p:nvSpPr>
          <p:cNvPr id="6" name="Date Placeholder 5"/>
          <p:cNvSpPr>
            <a:spLocks noGrp="1"/>
          </p:cNvSpPr>
          <p:nvPr>
            <p:ph type="dt" sz="half" idx="10"/>
          </p:nvPr>
        </p:nvSpPr>
        <p:spPr/>
        <p:txBody>
          <a:bodyPr/>
          <a:lstStyle/>
          <a:p>
            <a:r>
              <a:rPr lang="fi-FI" smtClean="0"/>
              <a:t>CERN, 14-16 May 2012</a:t>
            </a:r>
            <a:endParaRPr lang="en-US"/>
          </a:p>
        </p:txBody>
      </p:sp>
      <p:sp>
        <p:nvSpPr>
          <p:cNvPr id="7" name="Footer Placeholder 6"/>
          <p:cNvSpPr>
            <a:spLocks noGrp="1"/>
          </p:cNvSpPr>
          <p:nvPr>
            <p:ph type="ftr" sz="quarter" idx="11"/>
          </p:nvPr>
        </p:nvSpPr>
        <p:spPr/>
        <p:txBody>
          <a:bodyPr/>
          <a:lstStyle/>
          <a:p>
            <a:r>
              <a:rPr lang="en-US" smtClean="0"/>
              <a:t>W.H.Trzaska</a:t>
            </a:r>
            <a:endParaRPr lang="en-US"/>
          </a:p>
        </p:txBody>
      </p:sp>
      <p:pic>
        <p:nvPicPr>
          <p:cNvPr id="8" name="Image 7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16" y="3743"/>
            <a:ext cx="3359702" cy="62417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type="body" idx="1"/>
          </p:nvPr>
        </p:nvSpPr>
        <p:spPr>
          <a:xfrm>
            <a:off x="1692200" y="1803648"/>
            <a:ext cx="6700664" cy="4505672"/>
          </a:xfrm>
        </p:spPr>
        <p:txBody>
          <a:bodyPr>
            <a:noAutofit/>
          </a:bodyPr>
          <a:lstStyle/>
          <a:p>
            <a:r>
              <a:rPr lang="en-US" sz="2800" u="sng" dirty="0" err="1">
                <a:solidFill>
                  <a:srgbClr val="FF0000"/>
                </a:solidFill>
                <a:effectLst>
                  <a:outerShdw blurRad="38100" dist="38100" dir="2700000" algn="tl">
                    <a:srgbClr val="000000">
                      <a:alpha val="43137"/>
                    </a:srgbClr>
                  </a:outerShdw>
                </a:effectLst>
              </a:rPr>
              <a:t>Pyhäsalmi</a:t>
            </a:r>
            <a:r>
              <a:rPr lang="en-US" sz="2800" dirty="0">
                <a:solidFill>
                  <a:srgbClr val="FF0000"/>
                </a:solidFill>
              </a:rPr>
              <a:t> </a:t>
            </a:r>
            <a:r>
              <a:rPr lang="en-US" sz="2800" dirty="0" smtClean="0"/>
              <a:t>	Finland </a:t>
            </a:r>
            <a:r>
              <a:rPr lang="en-US" sz="2800" dirty="0"/>
              <a:t>(mine), </a:t>
            </a:r>
          </a:p>
          <a:p>
            <a:r>
              <a:rPr lang="en-US" sz="2800" dirty="0" err="1">
                <a:solidFill>
                  <a:srgbClr val="FF0000"/>
                </a:solidFill>
                <a:effectLst>
                  <a:outerShdw blurRad="38100" dist="38100" dir="2700000" algn="tl">
                    <a:srgbClr val="000000">
                      <a:alpha val="43137"/>
                    </a:srgbClr>
                  </a:outerShdw>
                </a:effectLst>
              </a:rPr>
              <a:t>Sieroszowice</a:t>
            </a:r>
            <a:r>
              <a:rPr lang="en-US" sz="2800" dirty="0"/>
              <a:t> </a:t>
            </a:r>
            <a:r>
              <a:rPr lang="en-US" sz="2800" dirty="0" smtClean="0"/>
              <a:t>	Poland </a:t>
            </a:r>
            <a:r>
              <a:rPr lang="en-US" sz="2800" dirty="0"/>
              <a:t>(mine), </a:t>
            </a:r>
          </a:p>
          <a:p>
            <a:r>
              <a:rPr lang="en-US" sz="2800" dirty="0" err="1">
                <a:solidFill>
                  <a:srgbClr val="FF0000"/>
                </a:solidFill>
                <a:effectLst>
                  <a:outerShdw blurRad="38100" dist="38100" dir="2700000" algn="tl">
                    <a:srgbClr val="000000">
                      <a:alpha val="43137"/>
                    </a:srgbClr>
                  </a:outerShdw>
                </a:effectLst>
              </a:rPr>
              <a:t>Boulby</a:t>
            </a:r>
            <a:r>
              <a:rPr lang="en-US" sz="2800" dirty="0"/>
              <a:t> </a:t>
            </a:r>
            <a:r>
              <a:rPr lang="en-US" sz="2800" dirty="0" smtClean="0"/>
              <a:t>		UK </a:t>
            </a:r>
            <a:r>
              <a:rPr lang="en-US" sz="2800" dirty="0"/>
              <a:t>(mine), </a:t>
            </a:r>
          </a:p>
          <a:p>
            <a:r>
              <a:rPr lang="en-US" sz="2800" dirty="0" err="1">
                <a:solidFill>
                  <a:srgbClr val="FF0000"/>
                </a:solidFill>
                <a:effectLst>
                  <a:outerShdw blurRad="38100" dist="38100" dir="2700000" algn="tl">
                    <a:srgbClr val="000000">
                      <a:alpha val="43137"/>
                    </a:srgbClr>
                  </a:outerShdw>
                </a:effectLst>
              </a:rPr>
              <a:t>Slanic</a:t>
            </a:r>
            <a:r>
              <a:rPr lang="en-US" sz="2800" dirty="0"/>
              <a:t> </a:t>
            </a:r>
            <a:r>
              <a:rPr lang="en-US" sz="2800" dirty="0" smtClean="0"/>
              <a:t>		Romania </a:t>
            </a:r>
            <a:r>
              <a:rPr lang="en-US" sz="2800" dirty="0"/>
              <a:t>(mine),</a:t>
            </a:r>
            <a:br>
              <a:rPr lang="en-US" sz="2800" dirty="0"/>
            </a:br>
            <a:endParaRPr lang="en-US" sz="2800" dirty="0"/>
          </a:p>
          <a:p>
            <a:r>
              <a:rPr lang="en-US" sz="2800" u="sng" dirty="0" err="1">
                <a:solidFill>
                  <a:srgbClr val="FF0000"/>
                </a:solidFill>
                <a:effectLst>
                  <a:outerShdw blurRad="38100" dist="38100" dir="2700000" algn="tl">
                    <a:srgbClr val="000000">
                      <a:alpha val="43137"/>
                    </a:srgbClr>
                  </a:outerShdw>
                </a:effectLst>
              </a:rPr>
              <a:t>Fréjus</a:t>
            </a:r>
            <a:r>
              <a:rPr lang="en-US" sz="2800" dirty="0">
                <a:solidFill>
                  <a:srgbClr val="FF0000"/>
                </a:solidFill>
              </a:rPr>
              <a:t> </a:t>
            </a:r>
            <a:r>
              <a:rPr lang="en-US" sz="2800" dirty="0" smtClean="0"/>
              <a:t>		France </a:t>
            </a:r>
            <a:r>
              <a:rPr lang="en-US" sz="2800" dirty="0"/>
              <a:t>(road tunnel),</a:t>
            </a:r>
          </a:p>
          <a:p>
            <a:r>
              <a:rPr lang="en-US" sz="2800" dirty="0" err="1">
                <a:solidFill>
                  <a:srgbClr val="FF0000"/>
                </a:solidFill>
                <a:effectLst>
                  <a:outerShdw blurRad="38100" dist="38100" dir="2700000" algn="tl">
                    <a:srgbClr val="000000">
                      <a:alpha val="43137"/>
                    </a:srgbClr>
                  </a:outerShdw>
                </a:effectLst>
              </a:rPr>
              <a:t>Canfranc</a:t>
            </a:r>
            <a:r>
              <a:rPr lang="en-US" sz="2800" dirty="0"/>
              <a:t> </a:t>
            </a:r>
            <a:r>
              <a:rPr lang="en-US" sz="2800" dirty="0" smtClean="0"/>
              <a:t>		Spain </a:t>
            </a:r>
            <a:r>
              <a:rPr lang="en-US" sz="2800" dirty="0"/>
              <a:t>(road tunnel</a:t>
            </a:r>
            <a:r>
              <a:rPr lang="en-US" sz="2800" dirty="0" smtClean="0"/>
              <a:t>), </a:t>
            </a:r>
            <a:r>
              <a:rPr lang="en-US" sz="2800" dirty="0"/>
              <a:t/>
            </a:r>
            <a:br>
              <a:rPr lang="en-US" sz="2800" dirty="0"/>
            </a:br>
            <a:endParaRPr lang="en-US" sz="2800" dirty="0"/>
          </a:p>
          <a:p>
            <a:r>
              <a:rPr lang="en-US" sz="2800" u="sng" dirty="0">
                <a:solidFill>
                  <a:srgbClr val="FF0000"/>
                </a:solidFill>
                <a:effectLst>
                  <a:outerShdw blurRad="38100" dist="38100" dir="2700000" algn="tl">
                    <a:srgbClr val="000000">
                      <a:alpha val="43137"/>
                    </a:srgbClr>
                  </a:outerShdw>
                </a:effectLst>
              </a:rPr>
              <a:t>Umbria</a:t>
            </a:r>
            <a:r>
              <a:rPr lang="en-US" sz="2800" dirty="0">
                <a:solidFill>
                  <a:srgbClr val="FF0000"/>
                </a:solidFill>
              </a:rPr>
              <a:t> </a:t>
            </a:r>
            <a:r>
              <a:rPr lang="en-US" sz="2800" dirty="0" smtClean="0"/>
              <a:t>		Italy </a:t>
            </a:r>
            <a:r>
              <a:rPr lang="en-US" sz="2800" dirty="0"/>
              <a:t>(a virgin site).</a:t>
            </a:r>
          </a:p>
        </p:txBody>
      </p:sp>
      <p:sp>
        <p:nvSpPr>
          <p:cNvPr id="4" name="Slide Number Placeholder 3"/>
          <p:cNvSpPr>
            <a:spLocks noGrp="1"/>
          </p:cNvSpPr>
          <p:nvPr>
            <p:ph type="sldNum" sz="quarter" idx="12"/>
          </p:nvPr>
        </p:nvSpPr>
        <p:spPr/>
        <p:txBody>
          <a:bodyPr/>
          <a:lstStyle/>
          <a:p>
            <a:fld id="{0190532E-14BF-4B23-B519-E7AAE48F4CA0}" type="slidenum">
              <a:rPr lang="en-US" smtClean="0"/>
              <a:pPr/>
              <a:t>9</a:t>
            </a:fld>
            <a:endParaRPr lang="en-US" dirty="0"/>
          </a:p>
        </p:txBody>
      </p:sp>
      <p:pic>
        <p:nvPicPr>
          <p:cNvPr id="5" name="Picture 7"/>
          <p:cNvPicPr>
            <a:picLocks noChangeAspect="1" noChangeArrowheads="1"/>
          </p:cNvPicPr>
          <p:nvPr/>
        </p:nvPicPr>
        <p:blipFill>
          <a:blip r:embed="rId3" cstate="print"/>
          <a:srcRect/>
          <a:stretch>
            <a:fillRect/>
          </a:stretch>
        </p:blipFill>
        <p:spPr bwMode="auto">
          <a:xfrm>
            <a:off x="0" y="0"/>
            <a:ext cx="1671638" cy="6858000"/>
          </a:xfrm>
          <a:prstGeom prst="rect">
            <a:avLst/>
          </a:prstGeom>
          <a:noFill/>
          <a:ln w="9525">
            <a:noFill/>
            <a:miter lim="800000"/>
            <a:headEnd/>
            <a:tailEnd/>
          </a:ln>
          <a:effectLst/>
        </p:spPr>
      </p:pic>
      <p:sp>
        <p:nvSpPr>
          <p:cNvPr id="6" name="Date Placeholder 5"/>
          <p:cNvSpPr>
            <a:spLocks noGrp="1"/>
          </p:cNvSpPr>
          <p:nvPr>
            <p:ph type="dt" sz="half" idx="10"/>
          </p:nvPr>
        </p:nvSpPr>
        <p:spPr/>
        <p:txBody>
          <a:bodyPr/>
          <a:lstStyle/>
          <a:p>
            <a:r>
              <a:rPr lang="fi-FI" smtClean="0"/>
              <a:t>CERN, 14-16 May 2012</a:t>
            </a:r>
            <a:endParaRPr lang="en-US"/>
          </a:p>
        </p:txBody>
      </p:sp>
      <p:sp>
        <p:nvSpPr>
          <p:cNvPr id="7" name="Footer Placeholder 6"/>
          <p:cNvSpPr>
            <a:spLocks noGrp="1"/>
          </p:cNvSpPr>
          <p:nvPr>
            <p:ph type="ftr" sz="quarter" idx="11"/>
          </p:nvPr>
        </p:nvSpPr>
        <p:spPr/>
        <p:txBody>
          <a:bodyPr/>
          <a:lstStyle/>
          <a:p>
            <a:r>
              <a:rPr lang="en-US" smtClean="0"/>
              <a:t>W.H.Trzaska</a:t>
            </a:r>
            <a:endParaRPr lang="en-US" dirty="0"/>
          </a:p>
        </p:txBody>
      </p:sp>
      <p:sp>
        <p:nvSpPr>
          <p:cNvPr id="8" name="Rectangle 7"/>
          <p:cNvSpPr/>
          <p:nvPr/>
        </p:nvSpPr>
        <p:spPr>
          <a:xfrm>
            <a:off x="6350000" y="1891308"/>
            <a:ext cx="2704583" cy="461665"/>
          </a:xfrm>
          <a:prstGeom prst="rect">
            <a:avLst/>
          </a:prstGeom>
        </p:spPr>
        <p:txBody>
          <a:bodyPr wrap="square">
            <a:spAutoFit/>
          </a:bodyPr>
          <a:lstStyle/>
          <a:p>
            <a:r>
              <a:rPr lang="en-US" sz="2400" b="1" u="sng" dirty="0" smtClean="0">
                <a:solidFill>
                  <a:srgbClr val="FF0000"/>
                </a:solidFill>
                <a:sym typeface="Wingdings"/>
              </a:rPr>
              <a:t> </a:t>
            </a:r>
            <a:r>
              <a:rPr lang="en-US" sz="2400" b="1" u="sng" dirty="0" smtClean="0">
                <a:solidFill>
                  <a:srgbClr val="FF0000"/>
                </a:solidFill>
              </a:rPr>
              <a:t>Highest priority!</a:t>
            </a:r>
            <a:endParaRPr lang="en-US" sz="2400" b="1" u="sng" dirty="0">
              <a:solidFill>
                <a:srgbClr val="FF0000"/>
              </a:solidFill>
            </a:endParaRPr>
          </a:p>
        </p:txBody>
      </p:sp>
      <p:sp>
        <p:nvSpPr>
          <p:cNvPr id="9" name="Rectangle 8"/>
          <p:cNvSpPr/>
          <p:nvPr/>
        </p:nvSpPr>
        <p:spPr>
          <a:xfrm>
            <a:off x="6832600" y="4221088"/>
            <a:ext cx="2221983" cy="461665"/>
          </a:xfrm>
          <a:prstGeom prst="rect">
            <a:avLst/>
          </a:prstGeom>
        </p:spPr>
        <p:txBody>
          <a:bodyPr wrap="square">
            <a:spAutoFit/>
          </a:bodyPr>
          <a:lstStyle/>
          <a:p>
            <a:r>
              <a:rPr lang="en-US" sz="2400" dirty="0" smtClean="0">
                <a:solidFill>
                  <a:srgbClr val="0070C0"/>
                </a:solidFill>
                <a:sym typeface="Wingdings"/>
              </a:rPr>
              <a:t> 2</a:t>
            </a:r>
            <a:r>
              <a:rPr lang="en-US" sz="2400" baseline="30000" dirty="0" smtClean="0">
                <a:solidFill>
                  <a:srgbClr val="0070C0"/>
                </a:solidFill>
                <a:sym typeface="Wingdings"/>
              </a:rPr>
              <a:t>nd</a:t>
            </a:r>
            <a:r>
              <a:rPr lang="en-US" sz="2400" dirty="0" smtClean="0">
                <a:solidFill>
                  <a:srgbClr val="0070C0"/>
                </a:solidFill>
                <a:sym typeface="Wingdings"/>
              </a:rPr>
              <a:t> priority</a:t>
            </a:r>
            <a:endParaRPr lang="en-US" sz="2400" dirty="0">
              <a:solidFill>
                <a:srgbClr val="0070C0"/>
              </a:solidFill>
            </a:endParaRPr>
          </a:p>
        </p:txBody>
      </p:sp>
      <p:sp>
        <p:nvSpPr>
          <p:cNvPr id="10" name="Rectangle 9"/>
          <p:cNvSpPr/>
          <p:nvPr/>
        </p:nvSpPr>
        <p:spPr>
          <a:xfrm>
            <a:off x="6967307" y="5839048"/>
            <a:ext cx="1890261" cy="461665"/>
          </a:xfrm>
          <a:prstGeom prst="rect">
            <a:avLst/>
          </a:prstGeom>
        </p:spPr>
        <p:txBody>
          <a:bodyPr wrap="none">
            <a:spAutoFit/>
          </a:bodyPr>
          <a:lstStyle/>
          <a:p>
            <a:r>
              <a:rPr lang="en-US" sz="2400" dirty="0" smtClean="0">
                <a:solidFill>
                  <a:srgbClr val="0070C0"/>
                </a:solidFill>
                <a:sym typeface="Wingdings"/>
              </a:rPr>
              <a:t> 3</a:t>
            </a:r>
            <a:r>
              <a:rPr lang="en-US" sz="2400" baseline="30000" dirty="0" smtClean="0">
                <a:solidFill>
                  <a:srgbClr val="0070C0"/>
                </a:solidFill>
                <a:sym typeface="Wingdings"/>
              </a:rPr>
              <a:t>rd</a:t>
            </a:r>
            <a:r>
              <a:rPr lang="en-US" sz="2400" dirty="0" smtClean="0">
                <a:solidFill>
                  <a:srgbClr val="0070C0"/>
                </a:solidFill>
                <a:sym typeface="Wingdings"/>
              </a:rPr>
              <a:t> priority</a:t>
            </a:r>
            <a:endParaRPr lang="en-US" sz="2400" dirty="0">
              <a:solidFill>
                <a:srgbClr val="0070C0"/>
              </a:solidFill>
            </a:endParaRPr>
          </a:p>
        </p:txBody>
      </p:sp>
      <p:sp>
        <p:nvSpPr>
          <p:cNvPr id="121858" name="Rectangle 2"/>
          <p:cNvSpPr>
            <a:spLocks noGrp="1" noChangeArrowheads="1"/>
          </p:cNvSpPr>
          <p:nvPr>
            <p:ph type="title"/>
          </p:nvPr>
        </p:nvSpPr>
        <p:spPr>
          <a:xfrm>
            <a:off x="1231900" y="72008"/>
            <a:ext cx="7912100" cy="1412776"/>
          </a:xfrm>
        </p:spPr>
        <p:txBody>
          <a:bodyPr>
            <a:noAutofit/>
          </a:bodyPr>
          <a:lstStyle/>
          <a:p>
            <a:pPr algn="l"/>
            <a:r>
              <a:rPr lang="en-US" sz="4800" b="1" dirty="0" smtClean="0">
                <a:solidFill>
                  <a:srgbClr val="002060"/>
                </a:solidFill>
              </a:rPr>
              <a:t> 7 European sites</a:t>
            </a:r>
            <a:r>
              <a:rPr lang="en-US" sz="4800" dirty="0" smtClean="0">
                <a:solidFill>
                  <a:srgbClr val="002060"/>
                </a:solidFill>
              </a:rPr>
              <a:t> </a:t>
            </a:r>
            <a:r>
              <a:rPr lang="en-US" sz="4000" dirty="0" smtClean="0">
                <a:solidFill>
                  <a:srgbClr val="002060"/>
                </a:solidFill>
              </a:rPr>
              <a:t/>
            </a:r>
            <a:br>
              <a:rPr lang="en-US" sz="4000" dirty="0" smtClean="0">
                <a:solidFill>
                  <a:srgbClr val="002060"/>
                </a:solidFill>
              </a:rPr>
            </a:br>
            <a:r>
              <a:rPr lang="en-US" sz="4000" dirty="0" smtClean="0">
                <a:solidFill>
                  <a:srgbClr val="002060"/>
                </a:solidFill>
              </a:rPr>
              <a:t>		</a:t>
            </a:r>
            <a:r>
              <a:rPr lang="en-US" sz="3200" u="sng" dirty="0" smtClean="0">
                <a:solidFill>
                  <a:srgbClr val="002060"/>
                </a:solidFill>
              </a:rPr>
              <a:t>exemplified by 3 and prioritized to 1</a:t>
            </a:r>
            <a:r>
              <a:rPr lang="en-US" sz="3200" dirty="0" smtClean="0">
                <a:solidFill>
                  <a:srgbClr val="002060"/>
                </a:solidFill>
              </a:rPr>
              <a:t>:</a:t>
            </a:r>
            <a:endParaRPr lang="en-US" sz="3600" dirty="0">
              <a:solidFill>
                <a:srgbClr val="002060"/>
              </a:solidFill>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4075</TotalTime>
  <Words>1701</Words>
  <Application>Microsoft Macintosh PowerPoint</Application>
  <PresentationFormat>On-screen Show (4:3)</PresentationFormat>
  <Paragraphs>359</Paragraphs>
  <Slides>63</Slides>
  <Notes>3</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LAGUNA summary</vt:lpstr>
      <vt:lpstr>Reminder</vt:lpstr>
      <vt:lpstr>The main (physics) goals of LAGUNA</vt:lpstr>
      <vt:lpstr>LAGUNA – LBNO talks today (in addition to several posters yesterday and the talk tomorrow on  Opportunities for new beams at CERN by Ilias Efthymiopoulos)</vt:lpstr>
      <vt:lpstr>LAGUNA consortium</vt:lpstr>
      <vt:lpstr>What is new in LAGUNA-LBNO vs. DS?</vt:lpstr>
      <vt:lpstr>Outcome of LAGUNA DS </vt:lpstr>
      <vt:lpstr>Site specific physics factors:</vt:lpstr>
      <vt:lpstr> 7 European sites    exemplified by 3 and prioritized to 1:</vt:lpstr>
      <vt:lpstr>PowerPoint Presentation</vt:lpstr>
      <vt:lpstr>Three detector options</vt:lpstr>
      <vt:lpstr>Main events over the past 6 months</vt:lpstr>
      <vt:lpstr>The main developments</vt:lpstr>
      <vt:lpstr>In Pyhäsalmi most of the desired conditions are satisfied simultaneously</vt:lpstr>
      <vt:lpstr>Pyhäsalmi mine</vt:lpstr>
      <vt:lpstr>Surface infrastructure</vt:lpstr>
      <vt:lpstr>PowerPoint Presentation</vt:lpstr>
      <vt:lpstr>Pyhäsalmi is among the most automatized  and efficient mines in the 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 1400 m below the 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Sampling with a core drill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EMMA experiment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LAGUNA in Pyhäsalmi Timeline</vt:lpstr>
      <vt:lpstr>Conclusions</vt:lpstr>
      <vt:lpstr>Acknowledgments</vt:lpstr>
    </vt:vector>
  </TitlesOfParts>
  <Company>University of Jyväskylä</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LAGUNA (progress since December 2011)</dc:title>
  <dc:creator>Wladyslaw Trzaska</dc:creator>
  <cp:lastModifiedBy>Wladyslaw Trzaska</cp:lastModifiedBy>
  <cp:revision>163</cp:revision>
  <dcterms:created xsi:type="dcterms:W3CDTF">2012-04-19T11:48:14Z</dcterms:created>
  <dcterms:modified xsi:type="dcterms:W3CDTF">2012-05-15T10:15:02Z</dcterms:modified>
</cp:coreProperties>
</file>