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2" r:id="rId2"/>
  </p:sldMasterIdLst>
  <p:notesMasterIdLst>
    <p:notesMasterId r:id="rId22"/>
  </p:notesMasterIdLst>
  <p:handoutMasterIdLst>
    <p:handoutMasterId r:id="rId23"/>
  </p:handoutMasterIdLst>
  <p:sldIdLst>
    <p:sldId id="257" r:id="rId3"/>
    <p:sldId id="304" r:id="rId4"/>
    <p:sldId id="366" r:id="rId5"/>
    <p:sldId id="310" r:id="rId6"/>
    <p:sldId id="345" r:id="rId7"/>
    <p:sldId id="363" r:id="rId8"/>
    <p:sldId id="347" r:id="rId9"/>
    <p:sldId id="389" r:id="rId10"/>
    <p:sldId id="351" r:id="rId11"/>
    <p:sldId id="386" r:id="rId12"/>
    <p:sldId id="353" r:id="rId13"/>
    <p:sldId id="382" r:id="rId14"/>
    <p:sldId id="354" r:id="rId15"/>
    <p:sldId id="367" r:id="rId16"/>
    <p:sldId id="370" r:id="rId17"/>
    <p:sldId id="384" r:id="rId18"/>
    <p:sldId id="378" r:id="rId19"/>
    <p:sldId id="326" r:id="rId20"/>
    <p:sldId id="383" r:id="rId21"/>
  </p:sldIdLst>
  <p:sldSz cx="9144000" cy="6858000" type="screen4x3"/>
  <p:notesSz cx="6946900" cy="10007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235AD"/>
    <a:srgbClr val="FFFFCC"/>
    <a:srgbClr val="618FFD"/>
    <a:srgbClr val="FFFFFF"/>
    <a:srgbClr val="FF9900"/>
    <a:srgbClr val="CF39C8"/>
    <a:srgbClr val="8D42C6"/>
    <a:srgbClr val="595959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9553" autoAdjust="0"/>
    <p:restoredTop sz="99636" autoAdjust="0"/>
  </p:normalViewPr>
  <p:slideViewPr>
    <p:cSldViewPr>
      <p:cViewPr varScale="1">
        <p:scale>
          <a:sx n="109" d="100"/>
          <a:sy n="109" d="100"/>
        </p:scale>
        <p:origin x="-6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48"/>
    </p:cViewPr>
  </p:sorterViewPr>
  <p:notesViewPr>
    <p:cSldViewPr>
      <p:cViewPr varScale="1">
        <p:scale>
          <a:sx n="80" d="100"/>
          <a:sy n="80" d="100"/>
        </p:scale>
        <p:origin x="-2022" y="-96"/>
      </p:cViewPr>
      <p:guideLst>
        <p:guide orient="horz" pos="3152"/>
        <p:guide pos="218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dwiedner\My%20Documents\talks\PIC2008\PhysicsReachvsIntegratedLumi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031764755997339"/>
          <c:y val="0.10673388151204349"/>
          <c:w val="0.77069615185735885"/>
          <c:h val="0.77661875487877963"/>
        </c:manualLayout>
      </c:layout>
      <c:scatterChart>
        <c:scatterStyle val="smoothMarker"/>
        <c:ser>
          <c:idx val="0"/>
          <c:order val="0"/>
          <c:tx>
            <c:v>physics reach vs # minimum bias events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Sheet1!$D$2:$D$14</c:f>
              <c:numCache>
                <c:formatCode>0.E+00</c:formatCode>
                <c:ptCount val="1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10000</c:v>
                </c:pt>
                <c:pt idx="5">
                  <c:v>100000</c:v>
                </c:pt>
                <c:pt idx="6">
                  <c:v>1000000</c:v>
                </c:pt>
                <c:pt idx="7">
                  <c:v>10000000</c:v>
                </c:pt>
                <c:pt idx="8">
                  <c:v>100000000</c:v>
                </c:pt>
                <c:pt idx="9">
                  <c:v>1000000000</c:v>
                </c:pt>
                <c:pt idx="10">
                  <c:v>10000000000</c:v>
                </c:pt>
                <c:pt idx="11">
                  <c:v>100000000000</c:v>
                </c:pt>
                <c:pt idx="12">
                  <c:v>1000000000000</c:v>
                </c:pt>
              </c:numCache>
            </c:numRef>
          </c:xVal>
          <c:yVal>
            <c:numRef>
              <c:f>Sheet1!$B$2:$B$14</c:f>
              <c:numCache>
                <c:formatCode>0.E+00</c:formatCode>
                <c:ptCount val="13"/>
                <c:pt idx="0">
                  <c:v>100</c:v>
                </c:pt>
                <c:pt idx="1">
                  <c:v>10</c:v>
                </c:pt>
                <c:pt idx="2">
                  <c:v>1</c:v>
                </c:pt>
                <c:pt idx="3">
                  <c:v>0.1</c:v>
                </c:pt>
                <c:pt idx="4">
                  <c:v>1.000000000000004E-2</c:v>
                </c:pt>
                <c:pt idx="5">
                  <c:v>1.0000000000000041E-3</c:v>
                </c:pt>
                <c:pt idx="6">
                  <c:v>1.0000000000000079E-4</c:v>
                </c:pt>
                <c:pt idx="7">
                  <c:v>1.0000000000000089E-5</c:v>
                </c:pt>
                <c:pt idx="8">
                  <c:v>1.0000000000000093E-6</c:v>
                </c:pt>
                <c:pt idx="9">
                  <c:v>1.0000000000000119E-7</c:v>
                </c:pt>
                <c:pt idx="10">
                  <c:v>1.0000000000000124E-8</c:v>
                </c:pt>
                <c:pt idx="11">
                  <c:v>1.0000000000000129E-9</c:v>
                </c:pt>
                <c:pt idx="12">
                  <c:v>1.0000000000000139E-10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Sheet1!$E$2</c:f>
              <c:strCache>
                <c:ptCount val="1"/>
                <c:pt idx="0">
                  <c:v>π±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(Sheet1!$H$2,Sheet1!$J$2)</c:f>
              <c:numCache>
                <c:formatCode>General</c:formatCode>
                <c:ptCount val="2"/>
                <c:pt idx="0">
                  <c:v>1</c:v>
                </c:pt>
                <c:pt idx="1">
                  <c:v>33.113112148259404</c:v>
                </c:pt>
              </c:numCache>
            </c:numRef>
          </c:xVal>
          <c:yVal>
            <c:numRef>
              <c:f>Sheet1!$K$2:$L$2</c:f>
              <c:numCache>
                <c:formatCode>General</c:formatCode>
                <c:ptCount val="2"/>
                <c:pt idx="0">
                  <c:v>3.0199517204020192</c:v>
                </c:pt>
                <c:pt idx="1">
                  <c:v>3.0199517204020192</c:v>
                </c:pt>
              </c:numCache>
            </c:numRef>
          </c:yVal>
          <c:smooth val="1"/>
        </c:ser>
        <c:ser>
          <c:idx val="3"/>
          <c:order val="2"/>
          <c:tx>
            <c:strRef>
              <c:f>Sheet1!$E$3</c:f>
              <c:strCache>
                <c:ptCount val="1"/>
                <c:pt idx="0">
                  <c:v>π0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(Sheet1!$H$3,Sheet1!$J$3)</c:f>
              <c:numCache>
                <c:formatCode>General</c:formatCode>
                <c:ptCount val="2"/>
                <c:pt idx="0">
                  <c:v>1</c:v>
                </c:pt>
                <c:pt idx="1">
                  <c:v>660.69344800760007</c:v>
                </c:pt>
              </c:numCache>
            </c:numRef>
          </c:xVal>
          <c:yVal>
            <c:numRef>
              <c:f>Sheet1!$K$3:$L$3</c:f>
              <c:numCache>
                <c:formatCode>General</c:formatCode>
                <c:ptCount val="2"/>
                <c:pt idx="0">
                  <c:v>0.15135612484362079</c:v>
                </c:pt>
                <c:pt idx="1">
                  <c:v>0.15135612484362079</c:v>
                </c:pt>
              </c:numCache>
            </c:numRef>
          </c:yVal>
          <c:smooth val="1"/>
        </c:ser>
        <c:ser>
          <c:idx val="4"/>
          <c:order val="3"/>
          <c:tx>
            <c:strRef>
              <c:f>Sheet1!$E$4</c:f>
              <c:strCache>
                <c:ptCount val="1"/>
                <c:pt idx="0">
                  <c:v>K0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(Sheet1!$H$4,Sheet1!$J$4)</c:f>
              <c:numCache>
                <c:formatCode>General</c:formatCode>
                <c:ptCount val="2"/>
                <c:pt idx="0">
                  <c:v>1</c:v>
                </c:pt>
                <c:pt idx="1">
                  <c:v>33113.112148259141</c:v>
                </c:pt>
              </c:numCache>
            </c:numRef>
          </c:xVal>
          <c:yVal>
            <c:numRef>
              <c:f>Sheet1!$K$4:$L$4</c:f>
              <c:numCache>
                <c:formatCode>General</c:formatCode>
                <c:ptCount val="2"/>
                <c:pt idx="0">
                  <c:v>3.0199517204020309E-3</c:v>
                </c:pt>
                <c:pt idx="1">
                  <c:v>3.0199517204020309E-3</c:v>
                </c:pt>
              </c:numCache>
            </c:numRef>
          </c:yVal>
          <c:smooth val="1"/>
        </c:ser>
        <c:ser>
          <c:idx val="5"/>
          <c:order val="4"/>
          <c:tx>
            <c:strRef>
              <c:f>Sheet1!$E$5</c:f>
              <c:strCache>
                <c:ptCount val="1"/>
                <c:pt idx="0">
                  <c:v>Λ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(Sheet1!$H$5,Sheet1!$J$5)</c:f>
              <c:numCache>
                <c:formatCode>General</c:formatCode>
                <c:ptCount val="2"/>
                <c:pt idx="0">
                  <c:v>1</c:v>
                </c:pt>
                <c:pt idx="1">
                  <c:v>89125.093813374348</c:v>
                </c:pt>
              </c:numCache>
            </c:numRef>
          </c:xVal>
          <c:yVal>
            <c:numRef>
              <c:f>Sheet1!$K$5:$L$5</c:f>
              <c:numCache>
                <c:formatCode>General</c:formatCode>
                <c:ptCount val="2"/>
                <c:pt idx="0">
                  <c:v>1.1220184543019745E-3</c:v>
                </c:pt>
                <c:pt idx="1">
                  <c:v>1.1220184543019745E-3</c:v>
                </c:pt>
              </c:numCache>
            </c:numRef>
          </c:yVal>
          <c:smooth val="1"/>
        </c:ser>
        <c:ser>
          <c:idx val="6"/>
          <c:order val="5"/>
          <c:tx>
            <c:strRef>
              <c:f>Sheet1!$E$6</c:f>
              <c:strCache>
                <c:ptCount val="1"/>
                <c:pt idx="0">
                  <c:v>Λbar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(Sheet1!$H$6,Sheet1!$J$6)</c:f>
              <c:numCache>
                <c:formatCode>General</c:formatCode>
                <c:ptCount val="2"/>
                <c:pt idx="0">
                  <c:v>1</c:v>
                </c:pt>
                <c:pt idx="1">
                  <c:v>223872.11385683418</c:v>
                </c:pt>
              </c:numCache>
            </c:numRef>
          </c:xVal>
          <c:yVal>
            <c:numRef>
              <c:f>Sheet1!$K$6:$L$6</c:f>
              <c:numCache>
                <c:formatCode>General</c:formatCode>
                <c:ptCount val="2"/>
                <c:pt idx="0">
                  <c:v>4.4668359215096527E-4</c:v>
                </c:pt>
                <c:pt idx="1">
                  <c:v>4.4668359215096527E-4</c:v>
                </c:pt>
              </c:numCache>
            </c:numRef>
          </c:yVal>
          <c:smooth val="1"/>
        </c:ser>
        <c:ser>
          <c:idx val="7"/>
          <c:order val="6"/>
          <c:tx>
            <c:strRef>
              <c:f>Sheet1!$E$7</c:f>
              <c:strCache>
                <c:ptCount val="1"/>
                <c:pt idx="0">
                  <c:v>φ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(Sheet1!$H$7,Sheet1!$J$7)</c:f>
              <c:numCache>
                <c:formatCode>General</c:formatCode>
                <c:ptCount val="2"/>
                <c:pt idx="0">
                  <c:v>1</c:v>
                </c:pt>
                <c:pt idx="1">
                  <c:v>1000000</c:v>
                </c:pt>
              </c:numCache>
            </c:numRef>
          </c:xVal>
          <c:yVal>
            <c:numRef>
              <c:f>Sheet1!$K$7:$L$7</c:f>
              <c:numCache>
                <c:formatCode>General</c:formatCode>
                <c:ptCount val="2"/>
                <c:pt idx="0">
                  <c:v>1.0000000000000079E-4</c:v>
                </c:pt>
                <c:pt idx="1">
                  <c:v>1.0000000000000079E-4</c:v>
                </c:pt>
              </c:numCache>
            </c:numRef>
          </c:yVal>
          <c:smooth val="1"/>
        </c:ser>
        <c:ser>
          <c:idx val="8"/>
          <c:order val="7"/>
          <c:tx>
            <c:strRef>
              <c:f>Sheet1!$E$8</c:f>
              <c:strCache>
                <c:ptCount val="1"/>
                <c:pt idx="0">
                  <c:v>D-meson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(Sheet1!$H$8,Sheet1!$J$8)</c:f>
              <c:numCache>
                <c:formatCode>General</c:formatCode>
                <c:ptCount val="2"/>
                <c:pt idx="0">
                  <c:v>1</c:v>
                </c:pt>
                <c:pt idx="1">
                  <c:v>4168693.8347033607</c:v>
                </c:pt>
              </c:numCache>
            </c:numRef>
          </c:xVal>
          <c:yVal>
            <c:numRef>
              <c:f>(Sheet1!$K$8,Sheet1!$L$8)</c:f>
              <c:numCache>
                <c:formatCode>General</c:formatCode>
                <c:ptCount val="2"/>
                <c:pt idx="0">
                  <c:v>2.3988329190194856E-5</c:v>
                </c:pt>
                <c:pt idx="1">
                  <c:v>2.3988329190194856E-5</c:v>
                </c:pt>
              </c:numCache>
            </c:numRef>
          </c:yVal>
          <c:smooth val="1"/>
        </c:ser>
        <c:ser>
          <c:idx val="9"/>
          <c:order val="8"/>
          <c:tx>
            <c:strRef>
              <c:f>Sheet1!$E$9</c:f>
              <c:strCache>
                <c:ptCount val="1"/>
                <c:pt idx="0">
                  <c:v>J/Ψ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(Sheet1!$H$9,Sheet1!$J$9)</c:f>
              <c:numCache>
                <c:formatCode>General</c:formatCode>
                <c:ptCount val="2"/>
                <c:pt idx="0">
                  <c:v>1</c:v>
                </c:pt>
                <c:pt idx="1">
                  <c:v>9332543.007969901</c:v>
                </c:pt>
              </c:numCache>
            </c:numRef>
          </c:xVal>
          <c:yVal>
            <c:numRef>
              <c:f>Sheet1!$K$9:$L$9</c:f>
              <c:numCache>
                <c:formatCode>General</c:formatCode>
                <c:ptCount val="2"/>
                <c:pt idx="0">
                  <c:v>1.0715193052376094E-5</c:v>
                </c:pt>
                <c:pt idx="1">
                  <c:v>1.0715193052376094E-5</c:v>
                </c:pt>
              </c:numCache>
            </c:numRef>
          </c:yVal>
          <c:smooth val="1"/>
        </c:ser>
        <c:ser>
          <c:idx val="10"/>
          <c:order val="9"/>
          <c:tx>
            <c:strRef>
              <c:f>Sheet1!$E$11</c:f>
              <c:strCache>
                <c:ptCount val="1"/>
                <c:pt idx="0">
                  <c:v>Bd→J/ΨKs production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(Sheet1!$H$11,Sheet1!$J$11)</c:f>
              <c:numCache>
                <c:formatCode>General</c:formatCode>
                <c:ptCount val="2"/>
                <c:pt idx="0">
                  <c:v>1</c:v>
                </c:pt>
                <c:pt idx="1">
                  <c:v>83176377110.267105</c:v>
                </c:pt>
              </c:numCache>
            </c:numRef>
          </c:xVal>
          <c:yVal>
            <c:numRef>
              <c:f>Sheet1!$K$11:$L$11</c:f>
              <c:numCache>
                <c:formatCode>General</c:formatCode>
                <c:ptCount val="2"/>
                <c:pt idx="0">
                  <c:v>1.2022644346174235E-9</c:v>
                </c:pt>
                <c:pt idx="1">
                  <c:v>1.2022644346174235E-9</c:v>
                </c:pt>
              </c:numCache>
            </c:numRef>
          </c:yVal>
          <c:smooth val="1"/>
        </c:ser>
        <c:ser>
          <c:idx val="1"/>
          <c:order val="10"/>
          <c:marker>
            <c:symbol val="none"/>
          </c:marker>
          <c:xVal>
            <c:numRef>
              <c:f>Sheet1!$D$2:$D$14</c:f>
              <c:numCache>
                <c:formatCode>0.E+00</c:formatCode>
                <c:ptCount val="1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10000</c:v>
                </c:pt>
                <c:pt idx="5">
                  <c:v>100000</c:v>
                </c:pt>
                <c:pt idx="6">
                  <c:v>1000000</c:v>
                </c:pt>
                <c:pt idx="7">
                  <c:v>10000000</c:v>
                </c:pt>
                <c:pt idx="8">
                  <c:v>100000000</c:v>
                </c:pt>
                <c:pt idx="9">
                  <c:v>1000000000</c:v>
                </c:pt>
                <c:pt idx="10">
                  <c:v>10000000000</c:v>
                </c:pt>
                <c:pt idx="11">
                  <c:v>100000000000</c:v>
                </c:pt>
                <c:pt idx="12">
                  <c:v>1000000000000</c:v>
                </c:pt>
              </c:numCache>
            </c:numRef>
          </c:xVal>
          <c:yVal>
            <c:numRef>
              <c:f>Sheet1!$E$2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1"/>
        </c:ser>
        <c:ser>
          <c:idx val="11"/>
          <c:order val="11"/>
          <c:marker>
            <c:symbol val="none"/>
          </c:marker>
          <c:xVal>
            <c:numRef>
              <c:f>Sheet1!$D$2:$D$14</c:f>
              <c:numCache>
                <c:formatCode>0.E+00</c:formatCode>
                <c:ptCount val="1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10000</c:v>
                </c:pt>
                <c:pt idx="5">
                  <c:v>100000</c:v>
                </c:pt>
                <c:pt idx="6">
                  <c:v>1000000</c:v>
                </c:pt>
                <c:pt idx="7">
                  <c:v>10000000</c:v>
                </c:pt>
                <c:pt idx="8">
                  <c:v>100000000</c:v>
                </c:pt>
                <c:pt idx="9">
                  <c:v>1000000000</c:v>
                </c:pt>
                <c:pt idx="10">
                  <c:v>10000000000</c:v>
                </c:pt>
                <c:pt idx="11">
                  <c:v>100000000000</c:v>
                </c:pt>
                <c:pt idx="12">
                  <c:v>1000000000000</c:v>
                </c:pt>
              </c:numCache>
            </c:numRef>
          </c:xVal>
          <c:yVal>
            <c:numRef>
              <c:f>Sheet1!$E$2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1"/>
        </c:ser>
        <c:ser>
          <c:idx val="12"/>
          <c:order val="12"/>
          <c:marker>
            <c:symbol val="none"/>
          </c:marker>
          <c:xVal>
            <c:numRef>
              <c:f>Sheet1!$D$2:$D$14</c:f>
              <c:numCache>
                <c:formatCode>0.E+00</c:formatCode>
                <c:ptCount val="13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10000</c:v>
                </c:pt>
                <c:pt idx="5">
                  <c:v>100000</c:v>
                </c:pt>
                <c:pt idx="6">
                  <c:v>1000000</c:v>
                </c:pt>
                <c:pt idx="7">
                  <c:v>10000000</c:v>
                </c:pt>
                <c:pt idx="8">
                  <c:v>100000000</c:v>
                </c:pt>
                <c:pt idx="9">
                  <c:v>1000000000</c:v>
                </c:pt>
                <c:pt idx="10">
                  <c:v>10000000000</c:v>
                </c:pt>
                <c:pt idx="11">
                  <c:v>100000000000</c:v>
                </c:pt>
                <c:pt idx="12">
                  <c:v>1000000000000</c:v>
                </c:pt>
              </c:numCache>
            </c:numRef>
          </c:xVal>
          <c:yVal>
            <c:numRef>
              <c:f>Sheet1!$E$2</c:f>
              <c:numCache>
                <c:formatCode>General</c:formatCode>
                <c:ptCount val="1"/>
                <c:pt idx="0">
                  <c:v>0</c:v>
                </c:pt>
              </c:numCache>
            </c:numRef>
          </c:yVal>
          <c:smooth val="1"/>
        </c:ser>
        <c:ser>
          <c:idx val="13"/>
          <c:order val="13"/>
          <c:tx>
            <c:strRef>
              <c:f>Sheet1!$E$10</c:f>
              <c:strCache>
                <c:ptCount val="1"/>
                <c:pt idx="0">
                  <c:v>J/Ψ from bbbar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(Sheet1!$H$10,Sheet1!$J$10)</c:f>
              <c:numCache>
                <c:formatCode>General</c:formatCode>
                <c:ptCount val="2"/>
                <c:pt idx="0">
                  <c:v>1</c:v>
                </c:pt>
                <c:pt idx="1">
                  <c:v>177827941.00389239</c:v>
                </c:pt>
              </c:numCache>
            </c:numRef>
          </c:xVal>
          <c:yVal>
            <c:numRef>
              <c:f>(Sheet1!$K$10,Sheet1!$L$10)</c:f>
              <c:numCache>
                <c:formatCode>General</c:formatCode>
                <c:ptCount val="2"/>
                <c:pt idx="0">
                  <c:v>5.6234132519035105E-7</c:v>
                </c:pt>
                <c:pt idx="1">
                  <c:v>5.6234132519035105E-7</c:v>
                </c:pt>
              </c:numCache>
            </c:numRef>
          </c:yVal>
          <c:smooth val="1"/>
        </c:ser>
        <c:axId val="68609920"/>
        <c:axId val="68611456"/>
      </c:scatterChart>
      <c:valAx>
        <c:axId val="68609920"/>
        <c:scaling>
          <c:logBase val="10"/>
          <c:orientation val="minMax"/>
          <c:max val="100000000000000"/>
          <c:min val="1"/>
        </c:scaling>
        <c:axPos val="b"/>
        <c:majorGridlines/>
        <c:numFmt formatCode="0.E+00" sourceLinked="1"/>
        <c:majorTickMark val="in"/>
        <c:minorTickMark val="in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Calibri"/>
              </a:defRPr>
            </a:pPr>
            <a:endParaRPr lang="en-US"/>
          </a:p>
        </c:txPr>
        <c:crossAx val="68611456"/>
        <c:crossesAt val="1.000000000000015E-10"/>
        <c:crossBetween val="midCat"/>
        <c:majorUnit val="100"/>
      </c:valAx>
      <c:valAx>
        <c:axId val="68611456"/>
        <c:scaling>
          <c:logBase val="10"/>
          <c:orientation val="minMax"/>
          <c:min val="1.0000000000000157E-10"/>
        </c:scaling>
        <c:axPos val="l"/>
        <c:majorGridlines/>
        <c:numFmt formatCode="0.E+00" sourceLinked="1"/>
        <c:majorTickMark val="in"/>
        <c:minorTickMark val="in"/>
        <c:tickLblPos val="nextTo"/>
        <c:txPr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8609920"/>
        <c:crossesAt val="1.000000000000015E-10"/>
        <c:crossBetween val="midCat"/>
      </c:valAx>
    </c:plotArea>
    <c:plotVisOnly val="1"/>
    <c:dispBlanksAs val="gap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wmf"/><Relationship Id="rId18" Type="http://schemas.openxmlformats.org/officeDocument/2006/relationships/image" Target="../media/image2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12" Type="http://schemas.openxmlformats.org/officeDocument/2006/relationships/image" Target="../media/image15.wmf"/><Relationship Id="rId17" Type="http://schemas.openxmlformats.org/officeDocument/2006/relationships/image" Target="../media/image20.wmf"/><Relationship Id="rId2" Type="http://schemas.openxmlformats.org/officeDocument/2006/relationships/image" Target="../media/image5.wmf"/><Relationship Id="rId16" Type="http://schemas.openxmlformats.org/officeDocument/2006/relationships/image" Target="../media/image19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5" Type="http://schemas.openxmlformats.org/officeDocument/2006/relationships/image" Target="../media/image18.wmf"/><Relationship Id="rId10" Type="http://schemas.openxmlformats.org/officeDocument/2006/relationships/image" Target="../media/image13.wmf"/><Relationship Id="rId19" Type="http://schemas.openxmlformats.org/officeDocument/2006/relationships/image" Target="../media/image22.wmf"/><Relationship Id="rId4" Type="http://schemas.openxmlformats.org/officeDocument/2006/relationships/image" Target="../media/image7.wmf"/><Relationship Id="rId9" Type="http://schemas.openxmlformats.org/officeDocument/2006/relationships/image" Target="../media/image12.wmf"/><Relationship Id="rId14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7" Type="http://schemas.openxmlformats.org/officeDocument/2006/relationships/image" Target="../media/image64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0.0271</cdr:x>
      <cdr:y>0.00117</cdr:y>
    </cdr:from>
    <cdr:to>
      <cdr:x>0.16771</cdr:x>
      <cdr:y>0.0906</cdr:y>
    </cdr:to>
    <cdr:sp macro="" textlink="">
      <cdr:nvSpPr>
        <cdr:cNvPr id="2" name="TextBox 12"/>
        <cdr:cNvSpPr txBox="1"/>
      </cdr:nvSpPr>
      <cdr:spPr>
        <a:xfrm xmlns:a="http://schemas.openxmlformats.org/drawingml/2006/main">
          <a:off x="206792" y="6040"/>
          <a:ext cx="1072730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1pPr>
          <a:lvl2pPr marL="4572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2pPr>
          <a:lvl3pPr marL="9144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3pPr>
          <a:lvl4pPr marL="13716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4pPr>
          <a:lvl5pPr marL="18288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l-GR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σ</a:t>
          </a:r>
          <a:r>
            <a: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∙</a:t>
          </a:r>
          <a:r>
            <a:rPr lang="el-GR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ε</a:t>
          </a:r>
          <a:r>
            <a: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/</a:t>
          </a:r>
          <a:r>
            <a:rPr lang="el-GR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σ</a:t>
          </a:r>
          <a:r>
            <a:rPr lang="en-US" sz="2400" baseline="-25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mb</a:t>
          </a:r>
          <a:endParaRPr lang="en-US" sz="24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0.90919</cdr:x>
      <cdr:y>0.82132</cdr:y>
    </cdr:from>
    <cdr:to>
      <cdr:x>1</cdr:x>
      <cdr:y>0.91075</cdr:y>
    </cdr:to>
    <cdr:sp macro="" textlink="">
      <cdr:nvSpPr>
        <cdr:cNvPr id="3" name="TextBox 13"/>
        <cdr:cNvSpPr txBox="1"/>
      </cdr:nvSpPr>
      <cdr:spPr>
        <a:xfrm xmlns:a="http://schemas.openxmlformats.org/drawingml/2006/main">
          <a:off x="6936708" y="4240106"/>
          <a:ext cx="692817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1pPr>
          <a:lvl2pPr marL="4572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2pPr>
          <a:lvl3pPr marL="9144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3pPr>
          <a:lvl4pPr marL="13716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4pPr>
          <a:lvl5pPr marL="1828800" algn="r" rtl="0" fontAlgn="base">
            <a:spcBef>
              <a:spcPct val="0"/>
            </a:spcBef>
            <a:spcAft>
              <a:spcPct val="0"/>
            </a:spcAft>
            <a:defRPr sz="1400" kern="1200">
              <a:solidFill>
                <a:srgbClr val="000000"/>
              </a:solidFill>
              <a:latin typeface="Arial" charset="0"/>
            </a:defRPr>
          </a:lvl5pPr>
          <a:lvl6pPr marL="22860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6pPr>
          <a:lvl7pPr marL="27432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7pPr>
          <a:lvl8pPr marL="32004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8pPr>
          <a:lvl9pPr marL="3657600" algn="l" defTabSz="914400" rtl="0" eaLnBrk="1" latinLnBrk="0" hangingPunct="1">
            <a:defRPr sz="1400" kern="1200">
              <a:solidFill>
                <a:srgbClr val="000000"/>
              </a:solidFill>
              <a:latin typeface="Arial" charset="0"/>
            </a:defRPr>
          </a:lvl9pPr>
        </a:lstStyle>
        <a:p xmlns:a="http://schemas.openxmlformats.org/drawingml/2006/main">
          <a:r>
            <a:rPr lang="en-US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N</a:t>
          </a:r>
          <a:r>
            <a:rPr lang="en-US" sz="2400" baseline="-250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mb</a:t>
          </a:r>
          <a:endParaRPr lang="en-US" sz="2400" baseline="-25000" dirty="0">
            <a:solidFill>
              <a:schemeClr val="accent1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0.30795</cdr:x>
      <cdr:y>0.14992</cdr:y>
    </cdr:from>
    <cdr:to>
      <cdr:x>0.41705</cdr:x>
      <cdr:y>0.30303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81275" y="8953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0.25234</cdr:x>
      <cdr:y>0.15949</cdr:y>
    </cdr:from>
    <cdr:to>
      <cdr:x>0.37734</cdr:x>
      <cdr:y>0.21212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867560" y="823373"/>
          <a:ext cx="925116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π</a:t>
          </a:r>
          <a:r>
            <a:rPr lang="fr-FR" sz="1400" baseline="30000" dirty="0">
              <a:latin typeface="+mn-lt"/>
              <a:ea typeface="+mn-ea"/>
              <a:cs typeface="+mn-cs"/>
            </a:rPr>
            <a:t>±</a:t>
          </a:r>
          <a:r>
            <a:rPr lang="fr-FR" sz="1400" dirty="0">
              <a:latin typeface="+mn-lt"/>
              <a:ea typeface="+mn-ea"/>
              <a:cs typeface="+mn-cs"/>
            </a:rPr>
            <a:t> production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0.76253</cdr:x>
      <cdr:y>0.7638</cdr:y>
    </cdr:from>
    <cdr:to>
      <cdr:x>0.97503</cdr:x>
      <cdr:y>0.81643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5817750" y="3943153"/>
          <a:ext cx="1621275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B</a:t>
          </a:r>
          <a:r>
            <a:rPr lang="fr-FR" sz="1400" baseline="-25000" dirty="0">
              <a:latin typeface="+mn-lt"/>
              <a:ea typeface="+mn-ea"/>
              <a:cs typeface="+mn-cs"/>
            </a:rPr>
            <a:t>d</a:t>
          </a:r>
          <a:r>
            <a:rPr lang="fr-FR" sz="1400" dirty="0">
              <a:latin typeface="+mn-lt"/>
              <a:ea typeface="+mn-ea"/>
              <a:cs typeface="+mn-cs"/>
            </a:rPr>
            <a:t>→J/ΨK</a:t>
          </a:r>
          <a:r>
            <a:rPr lang="fr-FR" sz="1400" baseline="-25000" dirty="0">
              <a:latin typeface="+mn-lt"/>
              <a:ea typeface="+mn-ea"/>
              <a:cs typeface="+mn-cs"/>
            </a:rPr>
            <a:t>s</a:t>
          </a:r>
          <a:r>
            <a:rPr lang="fr-FR" sz="1400" dirty="0">
              <a:latin typeface="+mn-lt"/>
              <a:ea typeface="+mn-ea"/>
              <a:cs typeface="+mn-cs"/>
            </a:rPr>
            <a:t> production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0.54631</cdr:x>
      <cdr:y>0.52676</cdr:y>
    </cdr:from>
    <cdr:to>
      <cdr:x>0.73495</cdr:x>
      <cdr:y>0.57939</cdr:y>
    </cdr:to>
    <cdr:sp macro="" textlink="">
      <cdr:nvSpPr>
        <cdr:cNvPr id="24" name="TextBox 1"/>
        <cdr:cNvSpPr txBox="1"/>
      </cdr:nvSpPr>
      <cdr:spPr>
        <a:xfrm xmlns:a="http://schemas.openxmlformats.org/drawingml/2006/main">
          <a:off x="4168111" y="2719410"/>
          <a:ext cx="1439205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J/Ψ production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0.51931</cdr:x>
      <cdr:y>0.49717</cdr:y>
    </cdr:from>
    <cdr:to>
      <cdr:x>0.74317</cdr:x>
      <cdr:y>0.5498</cdr:y>
    </cdr:to>
    <cdr:sp macro="" textlink="">
      <cdr:nvSpPr>
        <cdr:cNvPr id="25" name="TextBox 1"/>
        <cdr:cNvSpPr txBox="1"/>
      </cdr:nvSpPr>
      <cdr:spPr>
        <a:xfrm xmlns:a="http://schemas.openxmlformats.org/drawingml/2006/main">
          <a:off x="3962092" y="2566676"/>
          <a:ext cx="1707973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D-meson production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0.44729</cdr:x>
      <cdr:y>0.40595</cdr:y>
    </cdr:from>
    <cdr:to>
      <cdr:x>0.61433</cdr:x>
      <cdr:y>0.45858</cdr:y>
    </cdr:to>
    <cdr:sp macro="" textlink="">
      <cdr:nvSpPr>
        <cdr:cNvPr id="26" name="TextBox 1"/>
        <cdr:cNvSpPr txBox="1"/>
      </cdr:nvSpPr>
      <cdr:spPr>
        <a:xfrm xmlns:a="http://schemas.openxmlformats.org/drawingml/2006/main">
          <a:off x="3310348" y="2095728"/>
          <a:ext cx="1236291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Λbar production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0.40515</cdr:x>
      <cdr:y>0.34071</cdr:y>
    </cdr:from>
    <cdr:to>
      <cdr:x>0.57447</cdr:x>
      <cdr:y>0.39334</cdr:y>
    </cdr:to>
    <cdr:sp macro="" textlink="">
      <cdr:nvSpPr>
        <cdr:cNvPr id="27" name="TextBox 1"/>
        <cdr:cNvSpPr txBox="1"/>
      </cdr:nvSpPr>
      <cdr:spPr>
        <a:xfrm xmlns:a="http://schemas.openxmlformats.org/drawingml/2006/main">
          <a:off x="2998469" y="1758950"/>
          <a:ext cx="1253111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K</a:t>
          </a:r>
          <a:r>
            <a:rPr lang="fr-FR" sz="1400" baseline="30000" dirty="0">
              <a:latin typeface="+mn-lt"/>
              <a:ea typeface="+mn-ea"/>
              <a:cs typeface="+mn-cs"/>
            </a:rPr>
            <a:t>0</a:t>
          </a:r>
          <a:r>
            <a:rPr lang="fr-FR" sz="1400" dirty="0">
              <a:latin typeface="+mn-lt"/>
              <a:ea typeface="+mn-ea"/>
              <a:cs typeface="+mn-cs"/>
            </a:rPr>
            <a:t> production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0.49183</cdr:x>
      <cdr:y>0.45061</cdr:y>
    </cdr:from>
    <cdr:to>
      <cdr:x>0.64864</cdr:x>
      <cdr:y>0.50324</cdr:y>
    </cdr:to>
    <cdr:sp macro="" textlink="">
      <cdr:nvSpPr>
        <cdr:cNvPr id="28" name="TextBox 1"/>
        <cdr:cNvSpPr txBox="1"/>
      </cdr:nvSpPr>
      <cdr:spPr>
        <a:xfrm xmlns:a="http://schemas.openxmlformats.org/drawingml/2006/main">
          <a:off x="3639968" y="2326272"/>
          <a:ext cx="1160600" cy="27171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φ production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0.41733</cdr:x>
      <cdr:y>0.37047</cdr:y>
    </cdr:from>
    <cdr:to>
      <cdr:x>0.5912</cdr:x>
      <cdr:y>0.41513</cdr:y>
    </cdr:to>
    <cdr:sp macro="" textlink="">
      <cdr:nvSpPr>
        <cdr:cNvPr id="29" name="TextBox 1"/>
        <cdr:cNvSpPr txBox="1"/>
      </cdr:nvSpPr>
      <cdr:spPr>
        <a:xfrm xmlns:a="http://schemas.openxmlformats.org/drawingml/2006/main">
          <a:off x="3184030" y="1912556"/>
          <a:ext cx="1326545" cy="23056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Λ production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0.31512</cdr:x>
      <cdr:y>0.23923</cdr:y>
    </cdr:from>
    <cdr:to>
      <cdr:x>0.44012</cdr:x>
      <cdr:y>0.29187</cdr:y>
    </cdr:to>
    <cdr:sp macro="" textlink="">
      <cdr:nvSpPr>
        <cdr:cNvPr id="30" name="TextBox 1"/>
        <cdr:cNvSpPr txBox="1"/>
      </cdr:nvSpPr>
      <cdr:spPr>
        <a:xfrm xmlns:a="http://schemas.openxmlformats.org/drawingml/2006/main">
          <a:off x="2404187" y="1235060"/>
          <a:ext cx="953691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π</a:t>
          </a:r>
          <a:r>
            <a:rPr lang="fr-FR" sz="1400" baseline="30000" dirty="0">
              <a:latin typeface="+mn-lt"/>
              <a:ea typeface="+mn-ea"/>
              <a:cs typeface="+mn-cs"/>
            </a:rPr>
            <a:t>0</a:t>
          </a:r>
          <a:r>
            <a:rPr lang="fr-FR" sz="1400" dirty="0">
              <a:latin typeface="+mn-lt"/>
              <a:ea typeface="+mn-ea"/>
              <a:cs typeface="+mn-cs"/>
            </a:rPr>
            <a:t> production  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0.61423</cdr:x>
      <cdr:y>0.60886</cdr:y>
    </cdr:from>
    <cdr:to>
      <cdr:x>0.80287</cdr:x>
      <cdr:y>0.66149</cdr:y>
    </cdr:to>
    <cdr:sp macro="" textlink="">
      <cdr:nvSpPr>
        <cdr:cNvPr id="34" name="TextBox 1"/>
        <cdr:cNvSpPr txBox="1"/>
      </cdr:nvSpPr>
      <cdr:spPr>
        <a:xfrm xmlns:a="http://schemas.openxmlformats.org/drawingml/2006/main">
          <a:off x="4686300" y="3143250"/>
          <a:ext cx="1439205" cy="2717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400" dirty="0">
              <a:latin typeface="+mn-lt"/>
              <a:ea typeface="+mn-ea"/>
              <a:cs typeface="+mn-cs"/>
            </a:rPr>
            <a:t>J/Ψ from</a:t>
          </a:r>
          <a:r>
            <a:rPr lang="fr-FR" sz="1400" baseline="0" dirty="0">
              <a:latin typeface="+mn-lt"/>
              <a:ea typeface="+mn-ea"/>
              <a:cs typeface="+mn-cs"/>
            </a:rPr>
            <a:t> bb</a:t>
          </a:r>
          <a:endParaRPr lang="en-US" sz="1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500380"/>
          </a:xfrm>
          <a:prstGeom prst="rect">
            <a:avLst/>
          </a:prstGeom>
        </p:spPr>
        <p:txBody>
          <a:bodyPr vert="horz" lIns="96881" tIns="48440" rIns="96881" bIns="48440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69" y="0"/>
            <a:ext cx="3010323" cy="500380"/>
          </a:xfrm>
          <a:prstGeom prst="rect">
            <a:avLst/>
          </a:prstGeom>
        </p:spPr>
        <p:txBody>
          <a:bodyPr vert="horz" lIns="96881" tIns="48440" rIns="96881" bIns="48440" rtlCol="0"/>
          <a:lstStyle>
            <a:lvl1pPr algn="r">
              <a:defRPr sz="1300"/>
            </a:lvl1pPr>
          </a:lstStyle>
          <a:p>
            <a:fld id="{E0875B8D-69C0-45FC-AC11-DB612EF75CBD}" type="datetimeFigureOut">
              <a:rPr lang="en-US" smtClean="0"/>
              <a:pPr/>
              <a:t>9/30/2008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5483"/>
            <a:ext cx="3010323" cy="500380"/>
          </a:xfrm>
          <a:prstGeom prst="rect">
            <a:avLst/>
          </a:prstGeom>
        </p:spPr>
        <p:txBody>
          <a:bodyPr vert="horz" lIns="96881" tIns="48440" rIns="96881" bIns="48440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69" y="9505483"/>
            <a:ext cx="3010323" cy="500380"/>
          </a:xfrm>
          <a:prstGeom prst="rect">
            <a:avLst/>
          </a:prstGeom>
        </p:spPr>
        <p:txBody>
          <a:bodyPr vert="horz" lIns="96881" tIns="48440" rIns="96881" bIns="48440" rtlCol="0" anchor="b"/>
          <a:lstStyle>
            <a:lvl1pPr algn="r">
              <a:defRPr sz="1300"/>
            </a:lvl1pPr>
          </a:lstStyle>
          <a:p>
            <a:fld id="{F084F6D3-3510-4177-97FF-79F3E80635C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500380"/>
          </a:xfrm>
          <a:prstGeom prst="rect">
            <a:avLst/>
          </a:prstGeom>
        </p:spPr>
        <p:txBody>
          <a:bodyPr vert="horz" lIns="96881" tIns="48440" rIns="96881" bIns="4844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500380"/>
          </a:xfrm>
          <a:prstGeom prst="rect">
            <a:avLst/>
          </a:prstGeom>
        </p:spPr>
        <p:txBody>
          <a:bodyPr vert="horz" lIns="96881" tIns="48440" rIns="96881" bIns="4844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94D9A6CD-972C-47CF-9283-003F0BB8CEA0}" type="datetimeFigureOut">
              <a:rPr lang="en-US"/>
              <a:pPr>
                <a:defRPr/>
              </a:pPr>
              <a:t>9/30/2008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71550" y="750888"/>
            <a:ext cx="5003800" cy="3752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881" tIns="48440" rIns="96881" bIns="4844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753610"/>
            <a:ext cx="5557520" cy="4503420"/>
          </a:xfrm>
          <a:prstGeom prst="rect">
            <a:avLst/>
          </a:prstGeom>
        </p:spPr>
        <p:txBody>
          <a:bodyPr vert="horz" lIns="96881" tIns="48440" rIns="96881" bIns="4844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5483"/>
            <a:ext cx="3010323" cy="500380"/>
          </a:xfrm>
          <a:prstGeom prst="rect">
            <a:avLst/>
          </a:prstGeom>
        </p:spPr>
        <p:txBody>
          <a:bodyPr vert="horz" lIns="96881" tIns="48440" rIns="96881" bIns="4844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69" y="9505483"/>
            <a:ext cx="3010323" cy="500380"/>
          </a:xfrm>
          <a:prstGeom prst="rect">
            <a:avLst/>
          </a:prstGeom>
        </p:spPr>
        <p:txBody>
          <a:bodyPr vert="horz" lIns="96881" tIns="48440" rIns="96881" bIns="4844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F5CBAC62-E20E-4888-B4C4-7E16EBD37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3E9C71-303E-496B-A00A-941DA81CE50D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7A255F-6366-423B-A964-9B69F0128BB4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F38F34-DC78-4DDE-BC9A-C1720DD824FC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4CF1CE-8CCE-49AE-8D19-D224B65551D9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92E84F-E302-463D-AAED-8B093AB7FC78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EA274A-F82E-4873-9DE0-86B01A5E49DA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658AD2-8C6C-40B3-99CD-DE2FDD7CF281}" type="slidenum">
              <a:rPr lang="fr-FR"/>
              <a:pPr/>
              <a:t>18</a:t>
            </a:fld>
            <a:endParaRPr lang="fr-FR"/>
          </a:p>
        </p:txBody>
      </p:sp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9938"/>
            <a:ext cx="5029200" cy="3771900"/>
          </a:xfrm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122" y="4773768"/>
            <a:ext cx="5092658" cy="4464387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685800"/>
          </a:xfrm>
          <a:ln w="76200"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305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305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00418-940E-4E70-AAFF-1142BB8EC8A8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01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29100" cy="5695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762000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86175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6FC1C-5E7D-4EC3-A386-1FF7F5E0A0EB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152400"/>
            <a:ext cx="8001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762000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86175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86175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A0E60-460C-48D4-8D4F-30602C622187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LHC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5688" y="1447800"/>
            <a:ext cx="1447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3124200" y="4724400"/>
            <a:ext cx="25908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algn="ctr">
              <a:spcBef>
                <a:spcPct val="3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b="1" i="1">
                <a:sym typeface="Monotype Sorts" pitchFamily="2" charset="2"/>
              </a:rPr>
              <a:t>presented by</a:t>
            </a:r>
          </a:p>
          <a:p>
            <a:pPr algn="ctr">
              <a:spcBef>
                <a:spcPct val="30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b="1" i="1">
                <a:sym typeface="Monotype Sorts" pitchFamily="2" charset="2"/>
              </a:rPr>
              <a:t>Andreas Schopper</a:t>
            </a:r>
            <a:r>
              <a:rPr lang="fr-FR" sz="1600" b="1" u="sng">
                <a:solidFill>
                  <a:schemeClr val="accent1"/>
                </a:solidFill>
                <a:sym typeface="Monotype Sorts" pitchFamily="2" charset="2"/>
              </a:rPr>
              <a:t> </a:t>
            </a:r>
          </a:p>
        </p:txBody>
      </p:sp>
      <p:pic>
        <p:nvPicPr>
          <p:cNvPr id="6" name="Picture 16" descr="CER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55626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2568575" y="1752600"/>
            <a:ext cx="995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>
              <a:defRPr/>
            </a:pPr>
            <a:r>
              <a:rPr lang="en-US" b="1">
                <a:latin typeface="Book Antiqua" pitchFamily="18" charset="0"/>
              </a:rPr>
              <a:t>For the</a:t>
            </a:r>
            <a:endParaRPr lang="en-US"/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5065713" y="1752600"/>
            <a:ext cx="1792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spAutoFit/>
          </a:bodyPr>
          <a:lstStyle/>
          <a:p>
            <a:pPr algn="ctr">
              <a:defRPr/>
            </a:pPr>
            <a:r>
              <a:rPr lang="en-US" b="1">
                <a:latin typeface="Book Antiqua" pitchFamily="18" charset="0"/>
              </a:rPr>
              <a:t>Collaboration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685800"/>
          </a:xfrm>
          <a:ln w="76200"/>
        </p:spPr>
        <p:txBody>
          <a:bodyPr/>
          <a:lstStyle>
            <a:lvl1pPr>
              <a:defRPr/>
            </a:lvl1pPr>
          </a:lstStyle>
          <a:p>
            <a:r>
              <a:rPr lang="en-US"/>
              <a:t>The</a:t>
            </a:r>
            <a:r>
              <a:rPr lang="fr-FR"/>
              <a:t> LHCb </a:t>
            </a:r>
            <a:r>
              <a:rPr lang="en-US"/>
              <a:t>Project</a:t>
            </a:r>
            <a:endParaRPr lang="fr-FR"/>
          </a:p>
        </p:txBody>
      </p:sp>
      <p:sp>
        <p:nvSpPr>
          <p:cNvPr id="4506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971800"/>
            <a:ext cx="4800600" cy="1524000"/>
          </a:xfrm>
        </p:spPr>
        <p:txBody>
          <a:bodyPr/>
          <a:lstStyle>
            <a:lvl1pPr marL="0" indent="284163" algn="ctr">
              <a:defRPr u="none">
                <a:solidFill>
                  <a:schemeClr val="tx1"/>
                </a:solidFill>
              </a:defRPr>
            </a:lvl1pPr>
            <a:lvl2pPr marL="566738" lvl="1" indent="193675" algn="ctr">
              <a:defRPr/>
            </a:lvl2pPr>
          </a:lstStyle>
          <a:p>
            <a:r>
              <a:rPr lang="fr-FR"/>
              <a:t>Click to edit Master subtitle style</a:t>
            </a:r>
          </a:p>
          <a:p>
            <a:pPr lvl="1"/>
            <a:r>
              <a:rPr lang="fr-FR"/>
              <a:t>Subtitle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338DA-3030-4515-8E6B-E398D8258FED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622CC-9481-4FB9-9CE0-198EFEF0F8A3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29100" cy="569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762000"/>
            <a:ext cx="4229100" cy="569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BD68E-DD69-4289-A66C-5785D51E12B0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5CBCD-0E10-4B37-AE19-EF378F0F0EA9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9983E-89E2-429A-B8A8-E889B0FB25BC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9C856-0A85-4662-AC85-384AF5DBC221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Font typeface="+mj-lt"/>
              <a:buNone/>
              <a:defRPr sz="2000" u="none">
                <a:effectLst/>
              </a:defRPr>
            </a:lvl1pPr>
            <a:lvl2pPr marL="265113" indent="-265113">
              <a:buSzPct val="100000"/>
              <a:buFont typeface="Wingdings" pitchFamily="2" charset="2"/>
              <a:buChar char="Ø"/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 marL="447675" indent="-182563">
              <a:defRPr sz="1800"/>
            </a:lvl3pPr>
            <a:lvl4pPr marL="539750" indent="-274638">
              <a:buSzPct val="120000"/>
              <a:buFont typeface="Wingdings" pitchFamily="2" charset="2"/>
              <a:buChar char="ü"/>
              <a:defRPr sz="1600">
                <a:solidFill>
                  <a:schemeClr val="tx2"/>
                </a:solidFill>
              </a:defRPr>
            </a:lvl4pPr>
            <a:lvl5pPr marL="895350" indent="-265113">
              <a:buFont typeface="Arial" pitchFamily="34" charset="0"/>
              <a:buChar char="•"/>
              <a:defRPr sz="1600" baseline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Forth Level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1C200-3A00-42FE-B0FA-53B0F3BCD125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83E4-47FA-47EA-B7F6-0A3347CC5E53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E01DE-2E9B-4BF9-9CE2-27EE8F85275F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EBCC-28CB-4A19-84A6-86FD407BEE9C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305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305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1F9CA-2C25-40B9-A567-9610200B6A3E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01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29100" cy="5695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762000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86175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CB878-F338-4FE6-A4A4-618A7CFC813F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152400"/>
            <a:ext cx="8001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762000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762000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86175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86175"/>
            <a:ext cx="4229100" cy="2771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ED30-58A3-45E1-95CB-78CC04456CF6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29100" cy="569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762000"/>
            <a:ext cx="4229100" cy="5695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A8148-D894-464E-85F9-3EA0110F9109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D77D6-CC6E-48CF-98C4-2A813017FDA2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79C81-3BBE-4328-8E4E-99315A2868DD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143E2-71A9-4A80-8712-1F221F8777C7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A6892-858E-4C4D-B72B-A355D7B970D2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76EB8-318C-4D7B-99A7-4E97DEE9486C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E79FE-5D80-4C5E-A04B-6BFAB0CA6DD1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8001000" cy="457200"/>
          </a:xfrm>
          <a:prstGeom prst="rect">
            <a:avLst/>
          </a:prstGeom>
          <a:solidFill>
            <a:srgbClr val="F9D625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762000"/>
            <a:ext cx="86106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Forth Level</a:t>
            </a:r>
          </a:p>
        </p:txBody>
      </p:sp>
      <p:sp>
        <p:nvSpPr>
          <p:cNvPr id="44046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62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629400"/>
            <a:ext cx="2514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294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05D9EB42-03A1-41F5-B938-E41267A64C5D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  <p:pic>
        <p:nvPicPr>
          <p:cNvPr id="4103" name="Picture 17" descr="LHC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57200" y="6445250"/>
            <a:ext cx="571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1066800" y="6623050"/>
            <a:ext cx="6477000" cy="6350"/>
          </a:xfrm>
          <a:prstGeom prst="line">
            <a:avLst/>
          </a:prstGeom>
          <a:noFill/>
          <a:ln w="28575">
            <a:solidFill>
              <a:srgbClr val="0234B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6477000" y="662940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>
                <a:solidFill>
                  <a:schemeClr val="bg2"/>
                </a:solidFill>
                <a:latin typeface="+mn-lt"/>
              </a:rPr>
              <a:t> Andreas Schopper</a:t>
            </a:r>
            <a:endParaRPr lang="fr-FR" sz="1400">
              <a:latin typeface="+mn-lt"/>
            </a:endParaRPr>
          </a:p>
        </p:txBody>
      </p:sp>
      <p:sp>
        <p:nvSpPr>
          <p:cNvPr id="44053" name="Line 21"/>
          <p:cNvSpPr>
            <a:spLocks noChangeShapeType="1"/>
          </p:cNvSpPr>
          <p:nvPr/>
        </p:nvSpPr>
        <p:spPr bwMode="auto">
          <a:xfrm>
            <a:off x="8077200" y="6629400"/>
            <a:ext cx="533400" cy="0"/>
          </a:xfrm>
          <a:prstGeom prst="line">
            <a:avLst/>
          </a:prstGeom>
          <a:noFill/>
          <a:ln w="28575">
            <a:solidFill>
              <a:srgbClr val="0234B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4107" name="Picture 20" descr="CERN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620000" y="647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87338" indent="-2873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996600"/>
        </a:buClr>
        <a:buSzPct val="70000"/>
        <a:buFont typeface="Wingdings" pitchFamily="2" charset="2"/>
        <a:buChar char="•"/>
        <a:defRPr sz="2400" b="1">
          <a:solidFill>
            <a:srgbClr val="0234B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65163" indent="-1873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 b="1">
          <a:solidFill>
            <a:srgbClr val="0234B0"/>
          </a:solidFill>
          <a:latin typeface="+mn-lt"/>
        </a:defRPr>
      </a:lvl2pPr>
      <a:lvl3pPr marL="1044575" indent="-1889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>
          <a:solidFill>
            <a:srgbClr val="0234B0"/>
          </a:solidFill>
          <a:latin typeface="+mn-lt"/>
        </a:defRPr>
      </a:lvl3pPr>
      <a:lvl4pPr marL="1435100" indent="-2000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´"/>
        <a:defRPr sz="1400" b="1">
          <a:solidFill>
            <a:srgbClr val="0234B0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chemeClr val="tx2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tx2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tx2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tx2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8001000" cy="457200"/>
          </a:xfrm>
          <a:prstGeom prst="rect">
            <a:avLst/>
          </a:prstGeom>
          <a:solidFill>
            <a:srgbClr val="F9D625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762000"/>
            <a:ext cx="86106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Normal</a:t>
            </a:r>
          </a:p>
          <a:p>
            <a:pPr lvl="2"/>
            <a:r>
              <a:rPr lang="en-US" smtClean="0"/>
              <a:t>Another one</a:t>
            </a:r>
          </a:p>
          <a:p>
            <a:pPr lvl="3"/>
            <a:r>
              <a:rPr lang="en-US" smtClean="0"/>
              <a:t> Indented small bullet</a:t>
            </a:r>
          </a:p>
        </p:txBody>
      </p:sp>
      <p:sp>
        <p:nvSpPr>
          <p:cNvPr id="44046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62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44047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629400"/>
            <a:ext cx="2514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44048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294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0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462A02E5-A688-48D0-BDE7-6E6B639388AD}" type="slidenum">
              <a:rPr lang="fr-FR"/>
              <a:pPr>
                <a:defRPr/>
              </a:pPr>
              <a:t>‹#›</a:t>
            </a:fld>
            <a:endParaRPr lang="fr-FR" sz="1400">
              <a:solidFill>
                <a:schemeClr val="tx1"/>
              </a:solidFill>
            </a:endParaRPr>
          </a:p>
        </p:txBody>
      </p:sp>
      <p:pic>
        <p:nvPicPr>
          <p:cNvPr id="7175" name="Picture 17" descr="LHCb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57200" y="6445250"/>
            <a:ext cx="571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1066800" y="6623050"/>
            <a:ext cx="6477000" cy="6350"/>
          </a:xfrm>
          <a:prstGeom prst="line">
            <a:avLst/>
          </a:prstGeom>
          <a:noFill/>
          <a:ln w="28575">
            <a:solidFill>
              <a:srgbClr val="0234B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/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6477000" y="662940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defRPr/>
            </a:pPr>
            <a:r>
              <a:rPr lang="fr-FR" sz="1000">
                <a:solidFill>
                  <a:schemeClr val="bg2"/>
                </a:solidFill>
              </a:rPr>
              <a:t> Andreas Schopper</a:t>
            </a:r>
            <a:endParaRPr lang="fr-FR" sz="1400"/>
          </a:p>
        </p:txBody>
      </p:sp>
      <p:sp>
        <p:nvSpPr>
          <p:cNvPr id="44053" name="Line 21"/>
          <p:cNvSpPr>
            <a:spLocks noChangeShapeType="1"/>
          </p:cNvSpPr>
          <p:nvPr/>
        </p:nvSpPr>
        <p:spPr bwMode="auto">
          <a:xfrm>
            <a:off x="8077200" y="6629400"/>
            <a:ext cx="533400" cy="0"/>
          </a:xfrm>
          <a:prstGeom prst="line">
            <a:avLst/>
          </a:prstGeom>
          <a:noFill/>
          <a:ln w="28575">
            <a:solidFill>
              <a:srgbClr val="0234B0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/>
          </a:p>
        </p:txBody>
      </p:sp>
      <p:pic>
        <p:nvPicPr>
          <p:cNvPr id="7179" name="Picture 20" descr="CERN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620000" y="647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234B0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287338" indent="-2873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996600"/>
        </a:buClr>
        <a:buSzPct val="70000"/>
        <a:buFont typeface="Wingdings" pitchFamily="2" charset="2"/>
        <a:buChar char="u"/>
        <a:defRPr sz="2400" b="1" u="sng">
          <a:solidFill>
            <a:srgbClr val="0234B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65163" indent="-1873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 b="1">
          <a:solidFill>
            <a:srgbClr val="0234B0"/>
          </a:solidFill>
          <a:latin typeface="+mn-lt"/>
        </a:defRPr>
      </a:lvl2pPr>
      <a:lvl3pPr marL="1044575" indent="-1889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>
          <a:solidFill>
            <a:srgbClr val="0234B0"/>
          </a:solidFill>
          <a:latin typeface="+mn-lt"/>
        </a:defRPr>
      </a:lvl3pPr>
      <a:lvl4pPr marL="1435100" indent="-2000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´"/>
        <a:defRPr sz="1400" b="1">
          <a:solidFill>
            <a:srgbClr val="0234B0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chemeClr val="tx2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tx2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tx2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tx2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wmf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56.png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8.bin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image" Target="../media/image66.jpeg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6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7.bin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6.bin"/><Relationship Id="rId15" Type="http://schemas.openxmlformats.org/officeDocument/2006/relationships/image" Target="../media/image68.png"/><Relationship Id="rId10" Type="http://schemas.openxmlformats.org/officeDocument/2006/relationships/oleObject" Target="../embeddings/oleObject41.bin"/><Relationship Id="rId4" Type="http://schemas.openxmlformats.org/officeDocument/2006/relationships/oleObject" Target="../embeddings/oleObject35.bin"/><Relationship Id="rId9" Type="http://schemas.openxmlformats.org/officeDocument/2006/relationships/oleObject" Target="../embeddings/oleObject40.bin"/><Relationship Id="rId1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18" Type="http://schemas.openxmlformats.org/officeDocument/2006/relationships/oleObject" Target="../embeddings/oleObject16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9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24" Type="http://schemas.openxmlformats.org/officeDocument/2006/relationships/oleObject" Target="../embeddings/oleObject22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21.bin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1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20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28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8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7.wmf"/><Relationship Id="rId5" Type="http://schemas.openxmlformats.org/officeDocument/2006/relationships/image" Target="../media/image29.jpeg"/><Relationship Id="rId4" Type="http://schemas.openxmlformats.org/officeDocument/2006/relationships/image" Target="../media/image3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57290" y="142852"/>
            <a:ext cx="6572295" cy="64928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(Towards) First Physics with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571736" y="5222892"/>
            <a:ext cx="3786214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algn="ctr" fontAlgn="auto">
              <a:spcBef>
                <a:spcPts val="2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b="1" i="1" dirty="0">
                <a:latin typeface="Times New Roman" pitchFamily="18" charset="0"/>
                <a:cs typeface="Times New Roman" pitchFamily="18" charset="0"/>
                <a:sym typeface="Monotype Sorts" pitchFamily="2" charset="2"/>
              </a:rPr>
              <a:t>p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  <a:sym typeface="Monotype Sorts" pitchFamily="2" charset="2"/>
              </a:rPr>
              <a:t>resented by</a:t>
            </a:r>
          </a:p>
          <a:p>
            <a:pPr algn="ctr" fontAlgn="auto">
              <a:spcBef>
                <a:spcPts val="20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Wingdings" pitchFamily="2" charset="2"/>
              <a:buNone/>
              <a:defRPr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  <a:sym typeface="Monotype Sorts" pitchFamily="2" charset="2"/>
              </a:rPr>
              <a:t>Andreas Schopper (CERN)</a:t>
            </a:r>
            <a:r>
              <a:rPr lang="fr-FR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sym typeface="Monotype Sorts" pitchFamily="2" charset="2"/>
              </a:rPr>
              <a:t> </a:t>
            </a:r>
            <a:endParaRPr lang="fr-FR" b="1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  <a:sym typeface="Monotype Sorts" pitchFamily="2" charset="2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77276" y="5978215"/>
            <a:ext cx="4123550" cy="665495"/>
            <a:chOff x="2152621" y="1590676"/>
            <a:chExt cx="4123550" cy="665495"/>
          </a:xfrm>
        </p:grpSpPr>
        <p:pic>
          <p:nvPicPr>
            <p:cNvPr id="14" name="Picture 14" descr="LHCb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67133" y="1590676"/>
              <a:ext cx="830275" cy="665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2152621" y="1743321"/>
              <a:ext cx="1718419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on behalf of the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4718052" y="1733552"/>
              <a:ext cx="1558119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>
                  <a:latin typeface="Times New Roman" pitchFamily="18" charset="0"/>
                  <a:cs typeface="Times New Roman" pitchFamily="18" charset="0"/>
                </a:rPr>
                <a:t>Collaboration</a:t>
              </a:r>
            </a:p>
          </p:txBody>
        </p:sp>
      </p:grp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2206703" y="4055769"/>
            <a:ext cx="4865627" cy="1016305"/>
          </a:xfrm>
          <a:prstGeom prst="rect">
            <a:avLst/>
          </a:prstGeom>
          <a:solidFill>
            <a:srgbClr val="FFFFCC">
              <a:alpha val="50000"/>
            </a:srgbClr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265113" indent="-265113">
              <a:buClr>
                <a:schemeClr val="accent1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 </a:t>
            </a:r>
          </a:p>
          <a:p>
            <a:pPr marL="265113" indent="-265113">
              <a:buClr>
                <a:schemeClr val="hlink"/>
              </a:buClr>
              <a:buFont typeface="Wingdings" pitchFamily="2" charset="2"/>
              <a:buChar char="Ø"/>
            </a:pPr>
            <a:r>
              <a:rPr lang="en-GB" sz="2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Detector overview and performance</a:t>
            </a:r>
          </a:p>
          <a:p>
            <a:pPr marL="265113" indent="-265113">
              <a:buClr>
                <a:srgbClr val="008000"/>
              </a:buClr>
              <a:buFont typeface="Wingdings" pitchFamily="2" charset="2"/>
              <a:buChar char="Ø"/>
            </a:pP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Extracting physics from (very) first data</a:t>
            </a:r>
          </a:p>
        </p:txBody>
      </p:sp>
      <p:pic>
        <p:nvPicPr>
          <p:cNvPr id="10" name="Picture 9" descr="thomas.jpg"/>
          <p:cNvPicPr>
            <a:picLocks noChangeAspect="1"/>
          </p:cNvPicPr>
          <p:nvPr/>
        </p:nvPicPr>
        <p:blipFill>
          <a:blip r:embed="rId3" cstate="print"/>
          <a:srcRect l="5555" r="8333" b="14030"/>
          <a:stretch>
            <a:fillRect/>
          </a:stretch>
        </p:blipFill>
        <p:spPr>
          <a:xfrm>
            <a:off x="2646193" y="1000108"/>
            <a:ext cx="4283261" cy="27860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 rot="16200000">
            <a:off x="1155436" y="2262206"/>
            <a:ext cx="2820629" cy="2769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Beam induced “splash” in LHCb 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428860" y="1000108"/>
            <a:ext cx="4500594" cy="2786082"/>
          </a:xfrm>
          <a:prstGeom prst="rect">
            <a:avLst/>
          </a:prstGeom>
          <a:noFill/>
          <a:ln w="571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234B0"/>
              </a:solidFill>
              <a:effectLst/>
              <a:latin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880800" y="1134963"/>
            <a:ext cx="3857652" cy="1028700"/>
          </a:xfrm>
        </p:spPr>
        <p:txBody>
          <a:bodyPr/>
          <a:lstStyle/>
          <a:p>
            <a:pPr algn="ctr" defTabSz="261938"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  <a:t>Physics at </a:t>
            </a:r>
            <a:r>
              <a:rPr lang="en-US" sz="2000" dirty="0" err="1" smtClean="0">
                <a:solidFill>
                  <a:schemeClr val="bg1"/>
                </a:solidFill>
                <a:effectLst/>
                <a:latin typeface="Times New Roman" pitchFamily="18" charset="0"/>
              </a:rPr>
              <a:t>LHC</a:t>
            </a:r>
            <a:r>
              <a:rPr lang="en-US" sz="200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  <a:t> 2008</a:t>
            </a:r>
          </a:p>
          <a:p>
            <a:pPr algn="ctr" defTabSz="261938">
              <a:buFont typeface="Wingdings" pitchFamily="2" charset="2"/>
              <a:buNone/>
              <a:defRPr/>
            </a:pPr>
            <a:r>
              <a:rPr lang="en-US" sz="2000" dirty="0" smtClean="0">
                <a:solidFill>
                  <a:schemeClr val="bg1"/>
                </a:solidFill>
                <a:effectLst/>
                <a:latin typeface="Times New Roman" pitchFamily="18" charset="0"/>
              </a:rPr>
              <a:t>Split, Croatia, 29 Sep - 4 Oct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identification and L0 trigger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2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00113" y="1266825"/>
            <a:ext cx="7499350" cy="4060825"/>
          </a:xfrm>
        </p:spPr>
      </p:pic>
      <p:sp>
        <p:nvSpPr>
          <p:cNvPr id="37894" name="Oval 5"/>
          <p:cNvSpPr>
            <a:spLocks noChangeArrowheads="1"/>
          </p:cNvSpPr>
          <p:nvPr/>
        </p:nvSpPr>
        <p:spPr bwMode="auto">
          <a:xfrm>
            <a:off x="5580063" y="1557338"/>
            <a:ext cx="1657350" cy="31686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7895" name="Line 7"/>
          <p:cNvSpPr>
            <a:spLocks noChangeShapeType="1"/>
          </p:cNvSpPr>
          <p:nvPr/>
        </p:nvSpPr>
        <p:spPr bwMode="auto">
          <a:xfrm flipV="1">
            <a:off x="1619250" y="2468563"/>
            <a:ext cx="5473700" cy="64293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6011863" y="2133600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solidFill>
                  <a:srgbClr val="FF0000"/>
                </a:solidFill>
                <a:latin typeface="Symbol" pitchFamily="18" charset="2"/>
              </a:rPr>
              <a:t>m</a:t>
            </a:r>
            <a:endParaRPr lang="en-US" sz="200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4941888" y="2679700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7898" name="Oval 10"/>
          <p:cNvSpPr>
            <a:spLocks noChangeArrowheads="1"/>
          </p:cNvSpPr>
          <p:nvPr/>
        </p:nvSpPr>
        <p:spPr bwMode="auto">
          <a:xfrm>
            <a:off x="6832600" y="2463800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6488113" y="2492375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7900" name="Oval 12"/>
          <p:cNvSpPr>
            <a:spLocks noChangeArrowheads="1"/>
          </p:cNvSpPr>
          <p:nvPr/>
        </p:nvSpPr>
        <p:spPr bwMode="auto">
          <a:xfrm>
            <a:off x="6165850" y="2546350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7901" name="Oval 13"/>
          <p:cNvSpPr>
            <a:spLocks noChangeArrowheads="1"/>
          </p:cNvSpPr>
          <p:nvPr/>
        </p:nvSpPr>
        <p:spPr bwMode="auto">
          <a:xfrm>
            <a:off x="5834063" y="2574925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7902" name="TextBox 14"/>
          <p:cNvSpPr txBox="1">
            <a:spLocks noChangeArrowheads="1"/>
          </p:cNvSpPr>
          <p:nvPr/>
        </p:nvSpPr>
        <p:spPr bwMode="auto">
          <a:xfrm>
            <a:off x="642941" y="5286388"/>
            <a:ext cx="3286117" cy="1231106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sz="2000" dirty="0">
                <a:latin typeface="Calibri" pitchFamily="34" charset="0"/>
              </a:rPr>
              <a:t>Muon system:</a:t>
            </a:r>
            <a:r>
              <a:rPr lang="nl-NL" dirty="0">
                <a:latin typeface="Calibri" pitchFamily="34" charset="0"/>
              </a:rPr>
              <a:t> 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nl-NL" dirty="0" smtClean="0">
                <a:latin typeface="Calibri" pitchFamily="34" charset="0"/>
              </a:rPr>
              <a:t>Level </a:t>
            </a:r>
            <a:r>
              <a:rPr lang="nl-NL" dirty="0">
                <a:latin typeface="Calibri" pitchFamily="34" charset="0"/>
              </a:rPr>
              <a:t>0 trigger: High P</a:t>
            </a:r>
            <a:r>
              <a:rPr lang="nl-NL" baseline="-25000" dirty="0">
                <a:latin typeface="Calibri" pitchFamily="34" charset="0"/>
              </a:rPr>
              <a:t>t</a:t>
            </a:r>
            <a:r>
              <a:rPr lang="nl-NL" dirty="0">
                <a:latin typeface="Calibri" pitchFamily="34" charset="0"/>
              </a:rPr>
              <a:t> muons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nl-NL" dirty="0" smtClean="0">
                <a:latin typeface="Calibri" pitchFamily="34" charset="0"/>
              </a:rPr>
              <a:t>contributing to flavour </a:t>
            </a:r>
            <a:r>
              <a:rPr lang="nl-NL" dirty="0">
                <a:latin typeface="Calibri" pitchFamily="34" charset="0"/>
              </a:rPr>
              <a:t>tagging:  </a:t>
            </a:r>
            <a:r>
              <a:rPr lang="nl-NL" dirty="0" smtClean="0">
                <a:latin typeface="Calibri" pitchFamily="34" charset="0"/>
              </a:rPr>
              <a:t>     </a:t>
            </a:r>
            <a:r>
              <a:rPr lang="nl-NL" dirty="0" smtClean="0">
                <a:latin typeface="Symbol" pitchFamily="18" charset="2"/>
              </a:rPr>
              <a:t>e</a:t>
            </a:r>
            <a:r>
              <a:rPr lang="nl-NL" dirty="0" smtClean="0">
                <a:latin typeface="Calibri" pitchFamily="34" charset="0"/>
              </a:rPr>
              <a:t>D</a:t>
            </a:r>
            <a:r>
              <a:rPr lang="nl-NL" baseline="30000" dirty="0" smtClean="0">
                <a:latin typeface="Calibri" pitchFamily="34" charset="0"/>
              </a:rPr>
              <a:t>2</a:t>
            </a:r>
            <a:r>
              <a:rPr lang="nl-NL" dirty="0" smtClean="0">
                <a:latin typeface="Calibri" pitchFamily="34" charset="0"/>
              </a:rPr>
              <a:t> </a:t>
            </a:r>
            <a:r>
              <a:rPr lang="nl-NL" dirty="0">
                <a:latin typeface="Calibri" pitchFamily="34" charset="0"/>
              </a:rPr>
              <a:t>= </a:t>
            </a:r>
            <a:r>
              <a:rPr lang="nl-NL" dirty="0">
                <a:latin typeface="Symbol" pitchFamily="18" charset="2"/>
              </a:rPr>
              <a:t>e </a:t>
            </a:r>
            <a:r>
              <a:rPr lang="nl-NL" dirty="0">
                <a:latin typeface="Calibri" pitchFamily="34" charset="0"/>
              </a:rPr>
              <a:t>(1-2w)</a:t>
            </a:r>
            <a:r>
              <a:rPr lang="nl-NL" baseline="30000" dirty="0">
                <a:latin typeface="Calibri" pitchFamily="34" charset="0"/>
              </a:rPr>
              <a:t>2</a:t>
            </a:r>
            <a:r>
              <a:rPr lang="nl-NL" dirty="0">
                <a:latin typeface="Calibri" pitchFamily="34" charset="0"/>
              </a:rPr>
              <a:t> </a:t>
            </a:r>
            <a:r>
              <a:rPr lang="nl-NL" dirty="0">
                <a:latin typeface="Calibri" pitchFamily="34" charset="0"/>
                <a:sym typeface="Symbol" pitchFamily="18" charset="2"/>
              </a:rPr>
              <a:t></a:t>
            </a:r>
            <a:r>
              <a:rPr lang="nl-NL" dirty="0">
                <a:latin typeface="Calibri" pitchFamily="34" charset="0"/>
              </a:rPr>
              <a:t> 6%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4143375" y="5286388"/>
            <a:ext cx="4643438" cy="1295788"/>
            <a:chOff x="240" y="960"/>
            <a:chExt cx="4553" cy="1601"/>
          </a:xfrm>
        </p:grpSpPr>
        <p:sp>
          <p:nvSpPr>
            <p:cNvPr id="37906" name="Text Box 33"/>
            <p:cNvSpPr txBox="1">
              <a:spLocks noChangeArrowheads="1"/>
            </p:cNvSpPr>
            <p:nvPr/>
          </p:nvSpPr>
          <p:spPr bwMode="auto">
            <a:xfrm>
              <a:off x="1711" y="1915"/>
              <a:ext cx="66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 err="1">
                  <a:solidFill>
                    <a:srgbClr val="CC00FF"/>
                  </a:solidFill>
                  <a:latin typeface="Calibri" pitchFamily="34" charset="0"/>
                </a:rPr>
                <a:t>b</a:t>
              </a:r>
              <a:r>
                <a:rPr lang="en-US" sz="2800" baseline="30000" dirty="0" err="1">
                  <a:solidFill>
                    <a:srgbClr val="CC00FF"/>
                  </a:solidFill>
                  <a:latin typeface="Calibri" pitchFamily="34" charset="0"/>
                </a:rPr>
                <a:t>tag</a:t>
              </a:r>
              <a:endParaRPr lang="en-US" sz="2800" dirty="0">
                <a:solidFill>
                  <a:srgbClr val="CC00FF"/>
                </a:solidFill>
                <a:latin typeface="Arial Bar"/>
              </a:endParaRPr>
            </a:p>
          </p:txBody>
        </p:sp>
        <p:sp>
          <p:nvSpPr>
            <p:cNvPr id="37907" name="Line 5"/>
            <p:cNvSpPr>
              <a:spLocks noChangeShapeType="1"/>
            </p:cNvSpPr>
            <p:nvPr/>
          </p:nvSpPr>
          <p:spPr bwMode="auto">
            <a:xfrm>
              <a:off x="1203" y="1813"/>
              <a:ext cx="1202" cy="31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3" name="Group 20"/>
            <p:cNvGrpSpPr>
              <a:grpSpLocks noChangeAspect="1"/>
            </p:cNvGrpSpPr>
            <p:nvPr/>
          </p:nvGrpSpPr>
          <p:grpSpPr bwMode="auto">
            <a:xfrm>
              <a:off x="240" y="1370"/>
              <a:ext cx="1963" cy="960"/>
              <a:chOff x="768" y="1104"/>
              <a:chExt cx="2016" cy="960"/>
            </a:xfrm>
          </p:grpSpPr>
          <p:sp>
            <p:nvSpPr>
              <p:cNvPr id="37928" name="Line 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08" y="1248"/>
                <a:ext cx="720" cy="28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29" name="Line 8"/>
              <p:cNvSpPr>
                <a:spLocks noChangeAspect="1" noChangeShapeType="1"/>
              </p:cNvSpPr>
              <p:nvPr/>
            </p:nvSpPr>
            <p:spPr bwMode="auto">
              <a:xfrm flipV="1">
                <a:off x="1728" y="1200"/>
                <a:ext cx="1056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30" name="Line 9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1008" cy="19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31" name="Line 10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48" cy="52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32" name="Line 11"/>
              <p:cNvSpPr>
                <a:spLocks noChangeAspect="1" noChangeShapeType="1"/>
              </p:cNvSpPr>
              <p:nvPr/>
            </p:nvSpPr>
            <p:spPr bwMode="auto">
              <a:xfrm flipH="1">
                <a:off x="1104" y="1536"/>
                <a:ext cx="624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33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768" y="1536"/>
                <a:ext cx="960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34" name="Line 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56" y="1104"/>
                <a:ext cx="67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35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1728" y="1104"/>
                <a:ext cx="43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7909" name="Line 15"/>
            <p:cNvSpPr>
              <a:spLocks noChangeAspect="1" noChangeShapeType="1"/>
            </p:cNvSpPr>
            <p:nvPr/>
          </p:nvSpPr>
          <p:spPr bwMode="auto">
            <a:xfrm flipV="1">
              <a:off x="1173" y="1513"/>
              <a:ext cx="1496" cy="2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910" name="Line 16"/>
            <p:cNvSpPr>
              <a:spLocks noChangeAspect="1" noChangeShapeType="1"/>
            </p:cNvSpPr>
            <p:nvPr/>
          </p:nvSpPr>
          <p:spPr bwMode="auto">
            <a:xfrm>
              <a:off x="2669" y="1513"/>
              <a:ext cx="606" cy="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911" name="Line 17"/>
            <p:cNvSpPr>
              <a:spLocks noChangeAspect="1" noChangeShapeType="1"/>
            </p:cNvSpPr>
            <p:nvPr/>
          </p:nvSpPr>
          <p:spPr bwMode="auto">
            <a:xfrm flipV="1">
              <a:off x="2669" y="1083"/>
              <a:ext cx="934" cy="43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912" name="Text Box 18"/>
            <p:cNvSpPr txBox="1">
              <a:spLocks noChangeAspect="1" noChangeArrowheads="1"/>
            </p:cNvSpPr>
            <p:nvPr/>
          </p:nvSpPr>
          <p:spPr bwMode="auto">
            <a:xfrm>
              <a:off x="2061" y="1136"/>
              <a:ext cx="2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B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7913" name="Text Box 19"/>
            <p:cNvSpPr txBox="1">
              <a:spLocks noChangeAspect="1" noChangeArrowheads="1"/>
            </p:cNvSpPr>
            <p:nvPr/>
          </p:nvSpPr>
          <p:spPr bwMode="auto">
            <a:xfrm>
              <a:off x="4391" y="1345"/>
              <a:ext cx="3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7914" name="Text Box 20"/>
            <p:cNvSpPr txBox="1">
              <a:spLocks noChangeAspect="1" noChangeArrowheads="1"/>
            </p:cNvSpPr>
            <p:nvPr/>
          </p:nvSpPr>
          <p:spPr bwMode="auto">
            <a:xfrm>
              <a:off x="4482" y="1586"/>
              <a:ext cx="311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7915" name="Text Box 21"/>
            <p:cNvSpPr txBox="1">
              <a:spLocks noChangeAspect="1" noChangeArrowheads="1"/>
            </p:cNvSpPr>
            <p:nvPr/>
          </p:nvSpPr>
          <p:spPr bwMode="auto">
            <a:xfrm>
              <a:off x="3648" y="960"/>
              <a:ext cx="983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7916" name="Line 22"/>
            <p:cNvSpPr>
              <a:spLocks noChangeAspect="1" noChangeShapeType="1"/>
            </p:cNvSpPr>
            <p:nvPr/>
          </p:nvSpPr>
          <p:spPr bwMode="auto">
            <a:xfrm>
              <a:off x="3275" y="1610"/>
              <a:ext cx="1308" cy="43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917" name="Line 23"/>
            <p:cNvSpPr>
              <a:spLocks noChangeAspect="1" noChangeShapeType="1"/>
            </p:cNvSpPr>
            <p:nvPr/>
          </p:nvSpPr>
          <p:spPr bwMode="auto">
            <a:xfrm>
              <a:off x="3275" y="1610"/>
              <a:ext cx="1261" cy="9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918" name="Line 24"/>
            <p:cNvSpPr>
              <a:spLocks noChangeAspect="1" noChangeShapeType="1"/>
            </p:cNvSpPr>
            <p:nvPr/>
          </p:nvSpPr>
          <p:spPr bwMode="auto">
            <a:xfrm flipV="1">
              <a:off x="3275" y="1418"/>
              <a:ext cx="1167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919" name="Text Box 25"/>
            <p:cNvSpPr txBox="1">
              <a:spLocks noChangeAspect="1" noChangeArrowheads="1"/>
            </p:cNvSpPr>
            <p:nvPr/>
          </p:nvSpPr>
          <p:spPr bwMode="auto">
            <a:xfrm>
              <a:off x="4501" y="1849"/>
              <a:ext cx="2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</a:t>
              </a:r>
              <a:r>
                <a:rPr lang="en-US" baseline="30000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37920" name="Text Box 26"/>
            <p:cNvSpPr txBox="1">
              <a:spLocks noChangeAspect="1" noChangeArrowheads="1"/>
            </p:cNvSpPr>
            <p:nvPr/>
          </p:nvSpPr>
          <p:spPr bwMode="auto">
            <a:xfrm>
              <a:off x="2786" y="1578"/>
              <a:ext cx="32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D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7921" name="Oval 27"/>
            <p:cNvSpPr>
              <a:spLocks noChangeArrowheads="1"/>
            </p:cNvSpPr>
            <p:nvPr/>
          </p:nvSpPr>
          <p:spPr bwMode="auto">
            <a:xfrm>
              <a:off x="2587" y="1449"/>
              <a:ext cx="273" cy="111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7922" name="Oval 28"/>
            <p:cNvSpPr>
              <a:spLocks noChangeArrowheads="1"/>
            </p:cNvSpPr>
            <p:nvPr/>
          </p:nvSpPr>
          <p:spPr bwMode="auto">
            <a:xfrm>
              <a:off x="3239" y="1560"/>
              <a:ext cx="83" cy="106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7923" name="Oval 29"/>
            <p:cNvSpPr>
              <a:spLocks noChangeArrowheads="1"/>
            </p:cNvSpPr>
            <p:nvPr/>
          </p:nvSpPr>
          <p:spPr bwMode="auto">
            <a:xfrm>
              <a:off x="1010" y="1695"/>
              <a:ext cx="337" cy="156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7924" name="Line 30"/>
            <p:cNvSpPr>
              <a:spLocks noChangeShapeType="1"/>
            </p:cNvSpPr>
            <p:nvPr/>
          </p:nvSpPr>
          <p:spPr bwMode="auto">
            <a:xfrm flipV="1">
              <a:off x="2405" y="2045"/>
              <a:ext cx="1012" cy="7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7925" name="Line 31"/>
            <p:cNvSpPr>
              <a:spLocks noChangeShapeType="1"/>
            </p:cNvSpPr>
            <p:nvPr/>
          </p:nvSpPr>
          <p:spPr bwMode="auto">
            <a:xfrm>
              <a:off x="2454" y="2123"/>
              <a:ext cx="1010" cy="11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7926" name="Line 32"/>
            <p:cNvSpPr>
              <a:spLocks noChangeShapeType="1"/>
            </p:cNvSpPr>
            <p:nvPr/>
          </p:nvSpPr>
          <p:spPr bwMode="auto">
            <a:xfrm>
              <a:off x="2454" y="2123"/>
              <a:ext cx="770" cy="42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7927" name="Text Box 34"/>
            <p:cNvSpPr txBox="1">
              <a:spLocks noChangeArrowheads="1"/>
            </p:cNvSpPr>
            <p:nvPr/>
          </p:nvSpPr>
          <p:spPr bwMode="auto">
            <a:xfrm>
              <a:off x="384" y="2016"/>
              <a:ext cx="942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FF"/>
                  </a:solidFill>
                  <a:latin typeface="Calibri" pitchFamily="34" charset="0"/>
                </a:rPr>
                <a:t>Primary vertex</a:t>
              </a:r>
            </a:p>
          </p:txBody>
        </p:sp>
      </p:grpSp>
      <p:sp>
        <p:nvSpPr>
          <p:cNvPr id="80" name="Freeform 79"/>
          <p:cNvSpPr/>
          <p:nvPr/>
        </p:nvSpPr>
        <p:spPr>
          <a:xfrm>
            <a:off x="3143240" y="6215082"/>
            <a:ext cx="2571768" cy="487356"/>
          </a:xfrm>
          <a:custGeom>
            <a:avLst/>
            <a:gdLst>
              <a:gd name="connsiteX0" fmla="*/ 0 w 4056845"/>
              <a:gd name="connsiteY0" fmla="*/ 0 h 416417"/>
              <a:gd name="connsiteX1" fmla="*/ 2524259 w 4056845"/>
              <a:gd name="connsiteY1" fmla="*/ 386366 h 416417"/>
              <a:gd name="connsiteX2" fmla="*/ 4056845 w 4056845"/>
              <a:gd name="connsiteY2" fmla="*/ 180304 h 416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6845" h="416417">
                <a:moveTo>
                  <a:pt x="0" y="0"/>
                </a:moveTo>
                <a:cubicBezTo>
                  <a:pt x="924059" y="178157"/>
                  <a:pt x="1848118" y="356315"/>
                  <a:pt x="2524259" y="386366"/>
                </a:cubicBezTo>
                <a:cubicBezTo>
                  <a:pt x="3200400" y="416417"/>
                  <a:pt x="3628622" y="298360"/>
                  <a:pt x="4056845" y="180304"/>
                </a:cubicBezTo>
              </a:path>
            </a:pathLst>
          </a:cu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48" name="Picture 47" descr="Muon_exploded_c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071563"/>
            <a:ext cx="414020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Date Placeholder 4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>
          <a:xfrm>
            <a:off x="3276600" y="6557975"/>
            <a:ext cx="25146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52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8153400" y="6629400"/>
            <a:ext cx="457200" cy="2286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64A433-E3F7-405E-8F28-08BF78E88A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5679290" y="-356521"/>
            <a:ext cx="2786081" cy="3714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97"/>
          <p:cNvGrpSpPr>
            <a:grpSpLocks/>
          </p:cNvGrpSpPr>
          <p:nvPr/>
        </p:nvGrpSpPr>
        <p:grpSpPr bwMode="auto">
          <a:xfrm>
            <a:off x="4643438" y="2857496"/>
            <a:ext cx="4500562" cy="3643312"/>
            <a:chOff x="4643438" y="3214686"/>
            <a:chExt cx="4500562" cy="3643314"/>
          </a:xfrm>
        </p:grpSpPr>
        <p:pic>
          <p:nvPicPr>
            <p:cNvPr id="38994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438" y="3214686"/>
              <a:ext cx="4500562" cy="3643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ctangle 20"/>
            <p:cNvSpPr/>
            <p:nvPr/>
          </p:nvSpPr>
          <p:spPr>
            <a:xfrm>
              <a:off x="5464175" y="3428998"/>
              <a:ext cx="1054100" cy="573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sp>
        <p:nvSpPr>
          <p:cNvPr id="4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Split, 2 October 2008</a:t>
            </a:r>
            <a:endParaRPr lang="en-US" dirty="0"/>
          </a:p>
        </p:txBody>
      </p:sp>
      <p:sp>
        <p:nvSpPr>
          <p:cNvPr id="4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en-US" dirty="0"/>
          </a:p>
        </p:txBody>
      </p:sp>
      <p:sp>
        <p:nvSpPr>
          <p:cNvPr id="5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081962" y="6343646"/>
            <a:ext cx="457200" cy="22860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EDE550-5A95-4BE7-9529-91F90D4D7A3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42876"/>
            <a:ext cx="3786214" cy="428604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 trigger</a:t>
            </a:r>
          </a:p>
        </p:txBody>
      </p:sp>
      <p:graphicFrame>
        <p:nvGraphicFramePr>
          <p:cNvPr id="74756" name="Group 4"/>
          <p:cNvGraphicFramePr>
            <a:graphicFrameLocks noGrp="1"/>
          </p:cNvGraphicFramePr>
          <p:nvPr/>
        </p:nvGraphicFramePr>
        <p:xfrm>
          <a:off x="214282" y="3704688"/>
          <a:ext cx="4500594" cy="2653270"/>
        </p:xfrm>
        <a:graphic>
          <a:graphicData uri="http://schemas.openxmlformats.org/drawingml/2006/table">
            <a:tbl>
              <a:tblPr/>
              <a:tblGrid>
                <a:gridCol w="805682"/>
                <a:gridCol w="1524969"/>
                <a:gridCol w="2169943"/>
              </a:tblGrid>
              <a:tr h="5635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HLT rate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Event 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Physics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635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 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Exclusive B candidates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 (core program)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635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600 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High mass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di-muons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J/,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J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/X (unbiased)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367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300 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D* candidates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Charm (mixing &amp; CPV)</a:t>
                      </a:r>
                      <a:endParaRPr kumimoji="0" lang="en-GB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635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900 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Inclusive b (e.g.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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sym typeface="Wingdings" pitchFamily="2" charset="2"/>
                        </a:rPr>
                        <a:t>m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Wingdings" pitchFamily="2" charset="2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 (data mining)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142844" y="857250"/>
            <a:ext cx="4679950" cy="2527300"/>
            <a:chOff x="204" y="436"/>
            <a:chExt cx="2948" cy="1592"/>
          </a:xfrm>
        </p:grpSpPr>
        <p:sp>
          <p:nvSpPr>
            <p:cNvPr id="38984" name="Text Box 37"/>
            <p:cNvSpPr txBox="1">
              <a:spLocks noChangeArrowheads="1"/>
            </p:cNvSpPr>
            <p:nvPr/>
          </p:nvSpPr>
          <p:spPr bwMode="auto">
            <a:xfrm>
              <a:off x="252" y="1298"/>
              <a:ext cx="2839" cy="404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 err="1">
                  <a:latin typeface="Calibri" pitchFamily="34" charset="0"/>
                </a:rPr>
                <a:t>HLT</a:t>
              </a:r>
              <a:r>
                <a:rPr lang="en-GB" dirty="0">
                  <a:latin typeface="Calibri" pitchFamily="34" charset="0"/>
                </a:rPr>
                <a:t>: high IP, high </a:t>
              </a:r>
              <a:r>
                <a:rPr lang="en-GB" i="1" dirty="0" err="1">
                  <a:latin typeface="Calibri" pitchFamily="34" charset="0"/>
                </a:rPr>
                <a:t>p</a:t>
              </a:r>
              <a:r>
                <a:rPr lang="en-GB" baseline="-25000" dirty="0" err="1">
                  <a:latin typeface="Calibri" pitchFamily="34" charset="0"/>
                </a:rPr>
                <a:t>T</a:t>
              </a:r>
              <a:r>
                <a:rPr lang="en-GB" dirty="0">
                  <a:latin typeface="Calibri" pitchFamily="34" charset="0"/>
                </a:rPr>
                <a:t> tracks  </a:t>
              </a:r>
              <a:r>
                <a:rPr lang="en-GB" dirty="0" smtClean="0">
                  <a:latin typeface="Calibri" pitchFamily="34" charset="0"/>
                </a:rPr>
                <a:t>[CPU farm]</a:t>
              </a:r>
              <a:r>
                <a:rPr lang="en-GB" dirty="0">
                  <a:latin typeface="Calibri" pitchFamily="34" charset="0"/>
                </a:rPr>
                <a:t/>
              </a:r>
              <a:br>
                <a:rPr lang="en-GB" dirty="0">
                  <a:latin typeface="Calibri" pitchFamily="34" charset="0"/>
                </a:rPr>
              </a:br>
              <a:r>
                <a:rPr lang="en-GB" dirty="0">
                  <a:latin typeface="Calibri" pitchFamily="34" charset="0"/>
                </a:rPr>
                <a:t>          then full reconstruction of event</a:t>
              </a:r>
            </a:p>
          </p:txBody>
        </p:sp>
        <p:sp>
          <p:nvSpPr>
            <p:cNvPr id="38985" name="Text Box 39"/>
            <p:cNvSpPr txBox="1">
              <a:spLocks noChangeArrowheads="1"/>
            </p:cNvSpPr>
            <p:nvPr/>
          </p:nvSpPr>
          <p:spPr bwMode="auto">
            <a:xfrm>
              <a:off x="252" y="572"/>
              <a:ext cx="64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C00000"/>
                  </a:solidFill>
                  <a:latin typeface="Calibri" pitchFamily="34" charset="0"/>
                </a:rPr>
                <a:t>40 MHz</a:t>
              </a:r>
              <a:r>
                <a:rPr lang="en-GB" dirty="0">
                  <a:solidFill>
                    <a:srgbClr val="C00000"/>
                  </a:solidFill>
                </a:rPr>
                <a:t> </a:t>
              </a:r>
              <a:endParaRPr lang="it-IT" dirty="0">
                <a:solidFill>
                  <a:srgbClr val="C00000"/>
                </a:solidFill>
              </a:endParaRPr>
            </a:p>
          </p:txBody>
        </p:sp>
        <p:sp>
          <p:nvSpPr>
            <p:cNvPr id="38986" name="Text Box 40"/>
            <p:cNvSpPr txBox="1">
              <a:spLocks noChangeArrowheads="1"/>
            </p:cNvSpPr>
            <p:nvPr/>
          </p:nvSpPr>
          <p:spPr bwMode="auto">
            <a:xfrm>
              <a:off x="204" y="1071"/>
              <a:ext cx="64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solidFill>
                    <a:schemeClr val="accent2"/>
                  </a:solidFill>
                </a:rPr>
                <a:t>  </a:t>
              </a:r>
              <a:r>
                <a:rPr lang="en-GB">
                  <a:solidFill>
                    <a:schemeClr val="accent2"/>
                  </a:solidFill>
                  <a:latin typeface="Calibri" pitchFamily="34" charset="0"/>
                </a:rPr>
                <a:t>1 MHz </a:t>
              </a:r>
              <a:endParaRPr lang="it-IT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sp>
          <p:nvSpPr>
            <p:cNvPr id="38987" name="Text Box 42"/>
            <p:cNvSpPr txBox="1">
              <a:spLocks noChangeArrowheads="1"/>
            </p:cNvSpPr>
            <p:nvPr/>
          </p:nvSpPr>
          <p:spPr bwMode="auto">
            <a:xfrm>
              <a:off x="303" y="1751"/>
              <a:ext cx="84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FF9900"/>
                  </a:solidFill>
                  <a:latin typeface="Calibri" pitchFamily="34" charset="0"/>
                </a:rPr>
                <a:t>2 kHz</a:t>
              </a:r>
              <a:endParaRPr lang="it-IT" dirty="0">
                <a:solidFill>
                  <a:srgbClr val="FF9900"/>
                </a:solidFill>
                <a:latin typeface="Calibri" pitchFamily="34" charset="0"/>
              </a:endParaRPr>
            </a:p>
          </p:txBody>
        </p:sp>
        <p:sp>
          <p:nvSpPr>
            <p:cNvPr id="38988" name="Text Box 43"/>
            <p:cNvSpPr txBox="1">
              <a:spLocks noChangeArrowheads="1"/>
            </p:cNvSpPr>
            <p:nvPr/>
          </p:nvSpPr>
          <p:spPr bwMode="auto">
            <a:xfrm>
              <a:off x="267" y="813"/>
              <a:ext cx="2840" cy="231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latin typeface="Calibri" pitchFamily="34" charset="0"/>
                </a:rPr>
                <a:t> L0:   high </a:t>
              </a:r>
              <a:r>
                <a:rPr lang="en-GB" i="1">
                  <a:latin typeface="Calibri" pitchFamily="34" charset="0"/>
                </a:rPr>
                <a:t>p</a:t>
              </a:r>
              <a:r>
                <a:rPr lang="en-GB" baseline="-25000">
                  <a:latin typeface="Calibri" pitchFamily="34" charset="0"/>
                </a:rPr>
                <a:t>T  </a:t>
              </a:r>
              <a:r>
                <a:rPr lang="en-GB">
                  <a:latin typeface="Calibri" pitchFamily="34" charset="0"/>
                </a:rPr>
                <a:t>(</a:t>
              </a:r>
              <a:r>
                <a:rPr lang="en-GB">
                  <a:latin typeface="Symbol" pitchFamily="18" charset="2"/>
                </a:rPr>
                <a:t>m</a:t>
              </a:r>
              <a:r>
                <a:rPr lang="en-GB">
                  <a:latin typeface="Calibri" pitchFamily="34" charset="0"/>
                </a:rPr>
                <a:t>, e, </a:t>
              </a:r>
              <a:r>
                <a:rPr lang="en-GB">
                  <a:latin typeface="Symbol" pitchFamily="18" charset="2"/>
                </a:rPr>
                <a:t>g</a:t>
              </a:r>
              <a:r>
                <a:rPr lang="en-GB">
                  <a:latin typeface="Calibri" pitchFamily="34" charset="0"/>
                </a:rPr>
                <a:t>, </a:t>
              </a:r>
              <a:r>
                <a:rPr lang="en-GB" i="1">
                  <a:latin typeface="Calibri" pitchFamily="34" charset="0"/>
                </a:rPr>
                <a:t>h</a:t>
              </a:r>
              <a:r>
                <a:rPr lang="en-GB">
                  <a:latin typeface="Calibri" pitchFamily="34" charset="0"/>
                </a:rPr>
                <a:t>)  [hardware, 4</a:t>
              </a:r>
              <a:r>
                <a:rPr lang="en-GB" sz="800">
                  <a:latin typeface="Calibri" pitchFamily="34" charset="0"/>
                </a:rPr>
                <a:t> </a:t>
              </a:r>
              <a:r>
                <a:rPr lang="en-GB">
                  <a:latin typeface="Symbol" pitchFamily="18" charset="2"/>
                </a:rPr>
                <a:t>m</a:t>
              </a:r>
              <a:r>
                <a:rPr lang="en-GB">
                  <a:latin typeface="Calibri" pitchFamily="34" charset="0"/>
                </a:rPr>
                <a:t>s] </a:t>
              </a:r>
              <a:endParaRPr lang="it-IT">
                <a:latin typeface="Calibri" pitchFamily="34" charset="0"/>
              </a:endParaRPr>
            </a:p>
          </p:txBody>
        </p:sp>
        <p:sp>
          <p:nvSpPr>
            <p:cNvPr id="38989" name="Text Box 44"/>
            <p:cNvSpPr txBox="1">
              <a:spLocks noChangeArrowheads="1"/>
            </p:cNvSpPr>
            <p:nvPr/>
          </p:nvSpPr>
          <p:spPr bwMode="auto">
            <a:xfrm>
              <a:off x="1292" y="1797"/>
              <a:ext cx="18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FF9900"/>
                  </a:solidFill>
                  <a:latin typeface="Calibri" pitchFamily="34" charset="0"/>
                </a:rPr>
                <a:t>Storage  (event size ~ </a:t>
              </a:r>
              <a:r>
                <a:rPr lang="en-GB" dirty="0" smtClean="0">
                  <a:solidFill>
                    <a:srgbClr val="FF9900"/>
                  </a:solidFill>
                  <a:latin typeface="Calibri" pitchFamily="34" charset="0"/>
                </a:rPr>
                <a:t>35 </a:t>
              </a:r>
              <a:r>
                <a:rPr lang="en-GB" dirty="0" err="1">
                  <a:solidFill>
                    <a:srgbClr val="FF9900"/>
                  </a:solidFill>
                  <a:latin typeface="Calibri" pitchFamily="34" charset="0"/>
                </a:rPr>
                <a:t>kB</a:t>
              </a:r>
              <a:r>
                <a:rPr lang="en-GB" dirty="0">
                  <a:solidFill>
                    <a:srgbClr val="FF9900"/>
                  </a:solidFill>
                  <a:latin typeface="Calibri" pitchFamily="34" charset="0"/>
                </a:rPr>
                <a:t>)</a:t>
              </a:r>
              <a:endParaRPr lang="it-IT" dirty="0">
                <a:solidFill>
                  <a:srgbClr val="FF9900"/>
                </a:solidFill>
                <a:latin typeface="Calibri" pitchFamily="34" charset="0"/>
              </a:endParaRPr>
            </a:p>
          </p:txBody>
        </p:sp>
        <p:sp>
          <p:nvSpPr>
            <p:cNvPr id="38990" name="Line 45"/>
            <p:cNvSpPr>
              <a:spLocks noChangeShapeType="1"/>
            </p:cNvSpPr>
            <p:nvPr/>
          </p:nvSpPr>
          <p:spPr bwMode="auto">
            <a:xfrm>
              <a:off x="1566" y="663"/>
              <a:ext cx="0" cy="148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91" name="Line 47"/>
            <p:cNvSpPr>
              <a:spLocks noChangeShapeType="1"/>
            </p:cNvSpPr>
            <p:nvPr/>
          </p:nvSpPr>
          <p:spPr bwMode="auto">
            <a:xfrm flipH="1">
              <a:off x="1570" y="1044"/>
              <a:ext cx="1" cy="254"/>
            </a:xfrm>
            <a:prstGeom prst="line">
              <a:avLst/>
            </a:prstGeom>
            <a:noFill/>
            <a:ln w="1905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92" name="Line 48"/>
            <p:cNvSpPr>
              <a:spLocks noChangeShapeType="1"/>
            </p:cNvSpPr>
            <p:nvPr/>
          </p:nvSpPr>
          <p:spPr bwMode="auto">
            <a:xfrm>
              <a:off x="1575" y="1707"/>
              <a:ext cx="0" cy="136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93" name="Text Box 49"/>
            <p:cNvSpPr txBox="1">
              <a:spLocks noChangeArrowheads="1"/>
            </p:cNvSpPr>
            <p:nvPr/>
          </p:nvSpPr>
          <p:spPr bwMode="auto">
            <a:xfrm>
              <a:off x="1287" y="436"/>
              <a:ext cx="7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C00000"/>
                  </a:solidFill>
                  <a:latin typeface="Calibri" pitchFamily="34" charset="0"/>
                </a:rPr>
                <a:t>Detector</a:t>
              </a:r>
              <a:endParaRPr lang="it-IT" dirty="0">
                <a:solidFill>
                  <a:srgbClr val="C00000"/>
                </a:solidFill>
                <a:latin typeface="Calibri" pitchFamily="34" charset="0"/>
              </a:endParaRPr>
            </a:p>
          </p:txBody>
        </p:sp>
      </p:grp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643570" y="3071810"/>
            <a:ext cx="2928937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b="1" i="1" u="sng" dirty="0">
                <a:latin typeface="Calibri" pitchFamily="34" charset="0"/>
              </a:rPr>
              <a:t>Note</a:t>
            </a:r>
            <a:r>
              <a:rPr lang="nl-NL" dirty="0">
                <a:latin typeface="Calibri" pitchFamily="34" charset="0"/>
              </a:rPr>
              <a:t>: decay time dependent efficiency: eg. B</a:t>
            </a:r>
            <a:r>
              <a:rPr lang="nl-NL" baseline="-25000" dirty="0">
                <a:latin typeface="Calibri" pitchFamily="34" charset="0"/>
              </a:rPr>
              <a:t>s</a:t>
            </a:r>
            <a:r>
              <a:rPr lang="nl-NL" dirty="0">
                <a:latin typeface="Calibri" pitchFamily="34" charset="0"/>
              </a:rPr>
              <a:t> → D</a:t>
            </a:r>
            <a:r>
              <a:rPr lang="nl-NL" baseline="-25000" dirty="0">
                <a:latin typeface="Calibri" pitchFamily="34" charset="0"/>
              </a:rPr>
              <a:t>s</a:t>
            </a:r>
            <a:r>
              <a:rPr lang="nl-NL" dirty="0">
                <a:latin typeface="Calibri" pitchFamily="34" charset="0"/>
              </a:rPr>
              <a:t> K 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6929437" y="6202359"/>
            <a:ext cx="214312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latin typeface="Calibri" pitchFamily="34" charset="0"/>
              </a:rPr>
              <a:t>Proper time [ps] </a:t>
            </a:r>
            <a:r>
              <a:rPr lang="nl-NL">
                <a:latin typeface="Calibri" pitchFamily="34" charset="0"/>
                <a:sym typeface="Wingdings" pitchFamily="2" charset="2"/>
              </a:rPr>
              <a:t></a:t>
            </a:r>
            <a:endParaRPr lang="nl-NL">
              <a:latin typeface="Calibri" pitchFamily="34" charset="0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 rot="-5400000">
            <a:off x="4224337" y="3490909"/>
            <a:ext cx="1350963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>
                <a:latin typeface="Calibri" pitchFamily="34" charset="0"/>
              </a:rPr>
              <a:t>Efficiency </a:t>
            </a:r>
            <a:r>
              <a:rPr lang="nl-NL">
                <a:latin typeface="Calibri" pitchFamily="34" charset="0"/>
                <a:sym typeface="Wingdings" pitchFamily="2" charset="2"/>
              </a:rPr>
              <a:t></a:t>
            </a:r>
            <a:endParaRPr lang="nl-NL">
              <a:latin typeface="Calibri" pitchFamily="34" charset="0"/>
            </a:endParaRPr>
          </a:p>
        </p:txBody>
      </p:sp>
      <p:grpSp>
        <p:nvGrpSpPr>
          <p:cNvPr id="4" name="Group 98"/>
          <p:cNvGrpSpPr>
            <a:grpSpLocks/>
          </p:cNvGrpSpPr>
          <p:nvPr/>
        </p:nvGrpSpPr>
        <p:grpSpPr bwMode="auto">
          <a:xfrm>
            <a:off x="5451475" y="5000621"/>
            <a:ext cx="3049587" cy="1070325"/>
            <a:chOff x="5522864" y="5286388"/>
            <a:chExt cx="3049664" cy="1070307"/>
          </a:xfrm>
        </p:grpSpPr>
        <p:sp>
          <p:nvSpPr>
            <p:cNvPr id="38954" name="Text Box 33"/>
            <p:cNvSpPr txBox="1">
              <a:spLocks noChangeArrowheads="1"/>
            </p:cNvSpPr>
            <p:nvPr/>
          </p:nvSpPr>
          <p:spPr bwMode="auto">
            <a:xfrm>
              <a:off x="6904616" y="5956592"/>
              <a:ext cx="535673" cy="400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 err="1" smtClean="0">
                  <a:solidFill>
                    <a:srgbClr val="CC00FF"/>
                  </a:solidFill>
                  <a:latin typeface="Calibri" pitchFamily="34" charset="0"/>
                </a:rPr>
                <a:t>b</a:t>
              </a:r>
              <a:r>
                <a:rPr lang="en-US" sz="2000" baseline="30000" dirty="0" err="1" smtClean="0">
                  <a:solidFill>
                    <a:srgbClr val="CC00FF"/>
                  </a:solidFill>
                  <a:latin typeface="Calibri" pitchFamily="34" charset="0"/>
                </a:rPr>
                <a:t>tag</a:t>
              </a:r>
              <a:endParaRPr lang="en-US" sz="2000" dirty="0">
                <a:solidFill>
                  <a:srgbClr val="CC00FF"/>
                </a:solidFill>
                <a:latin typeface="Arial Bar"/>
              </a:endParaRPr>
            </a:p>
          </p:txBody>
        </p:sp>
        <p:sp>
          <p:nvSpPr>
            <p:cNvPr id="38955" name="Line 5"/>
            <p:cNvSpPr>
              <a:spLocks noChangeShapeType="1"/>
            </p:cNvSpPr>
            <p:nvPr/>
          </p:nvSpPr>
          <p:spPr bwMode="auto">
            <a:xfrm>
              <a:off x="6206742" y="5779931"/>
              <a:ext cx="792110" cy="153403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5" name="Group 20"/>
            <p:cNvGrpSpPr>
              <a:grpSpLocks noChangeAspect="1"/>
            </p:cNvGrpSpPr>
            <p:nvPr/>
          </p:nvGrpSpPr>
          <p:grpSpPr bwMode="auto">
            <a:xfrm>
              <a:off x="5572132" y="5560714"/>
              <a:ext cx="1293604" cy="475054"/>
              <a:chOff x="768" y="1104"/>
              <a:chExt cx="2016" cy="960"/>
            </a:xfrm>
          </p:grpSpPr>
          <p:sp>
            <p:nvSpPr>
              <p:cNvPr id="38976" name="Line 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08" y="1248"/>
                <a:ext cx="720" cy="28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977" name="Line 8"/>
              <p:cNvSpPr>
                <a:spLocks noChangeAspect="1" noChangeShapeType="1"/>
              </p:cNvSpPr>
              <p:nvPr/>
            </p:nvSpPr>
            <p:spPr bwMode="auto">
              <a:xfrm flipV="1">
                <a:off x="1728" y="1200"/>
                <a:ext cx="1056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978" name="Line 9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1008" cy="19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979" name="Line 10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48" cy="52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980" name="Line 11"/>
              <p:cNvSpPr>
                <a:spLocks noChangeAspect="1" noChangeShapeType="1"/>
              </p:cNvSpPr>
              <p:nvPr/>
            </p:nvSpPr>
            <p:spPr bwMode="auto">
              <a:xfrm flipH="1">
                <a:off x="1104" y="1536"/>
                <a:ext cx="624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981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768" y="1536"/>
                <a:ext cx="960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982" name="Line 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56" y="1104"/>
                <a:ext cx="67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983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1728" y="1104"/>
                <a:ext cx="43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8957" name="Line 15"/>
            <p:cNvSpPr>
              <a:spLocks noChangeAspect="1" noChangeShapeType="1"/>
            </p:cNvSpPr>
            <p:nvPr/>
          </p:nvSpPr>
          <p:spPr bwMode="auto">
            <a:xfrm flipV="1">
              <a:off x="6186973" y="5631477"/>
              <a:ext cx="985854" cy="1425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958" name="Line 16"/>
            <p:cNvSpPr>
              <a:spLocks noChangeAspect="1" noChangeShapeType="1"/>
            </p:cNvSpPr>
            <p:nvPr/>
          </p:nvSpPr>
          <p:spPr bwMode="auto">
            <a:xfrm>
              <a:off x="7172826" y="5631477"/>
              <a:ext cx="399350" cy="48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959" name="Line 17"/>
            <p:cNvSpPr>
              <a:spLocks noChangeAspect="1" noChangeShapeType="1"/>
            </p:cNvSpPr>
            <p:nvPr/>
          </p:nvSpPr>
          <p:spPr bwMode="auto">
            <a:xfrm flipV="1">
              <a:off x="7172826" y="5418692"/>
              <a:ext cx="615500" cy="21278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960" name="Text Box 18"/>
            <p:cNvSpPr txBox="1">
              <a:spLocks noChangeAspect="1" noChangeArrowheads="1"/>
            </p:cNvSpPr>
            <p:nvPr/>
          </p:nvSpPr>
          <p:spPr bwMode="auto">
            <a:xfrm>
              <a:off x="6643702" y="5357826"/>
              <a:ext cx="192426" cy="142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B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8961" name="Text Box 19"/>
            <p:cNvSpPr txBox="1">
              <a:spLocks noChangeAspect="1" noChangeArrowheads="1"/>
            </p:cNvSpPr>
            <p:nvPr/>
          </p:nvSpPr>
          <p:spPr bwMode="auto">
            <a:xfrm>
              <a:off x="8307613" y="5548342"/>
              <a:ext cx="204288" cy="142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8962" name="Text Box 20"/>
            <p:cNvSpPr txBox="1">
              <a:spLocks noChangeAspect="1" noChangeArrowheads="1"/>
            </p:cNvSpPr>
            <p:nvPr/>
          </p:nvSpPr>
          <p:spPr bwMode="auto">
            <a:xfrm>
              <a:off x="8367581" y="5667601"/>
              <a:ext cx="204947" cy="143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8963" name="Text Box 21"/>
            <p:cNvSpPr txBox="1">
              <a:spLocks noChangeAspect="1" noChangeArrowheads="1"/>
            </p:cNvSpPr>
            <p:nvPr/>
          </p:nvSpPr>
          <p:spPr bwMode="auto">
            <a:xfrm>
              <a:off x="7786710" y="5286388"/>
              <a:ext cx="647790" cy="225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8964" name="Line 22"/>
            <p:cNvSpPr>
              <a:spLocks noChangeAspect="1" noChangeShapeType="1"/>
            </p:cNvSpPr>
            <p:nvPr/>
          </p:nvSpPr>
          <p:spPr bwMode="auto">
            <a:xfrm>
              <a:off x="7572176" y="5679477"/>
              <a:ext cx="861963" cy="21278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965" name="Line 23"/>
            <p:cNvSpPr>
              <a:spLocks noChangeAspect="1" noChangeShapeType="1"/>
            </p:cNvSpPr>
            <p:nvPr/>
          </p:nvSpPr>
          <p:spPr bwMode="auto">
            <a:xfrm>
              <a:off x="7572176" y="5679477"/>
              <a:ext cx="830990" cy="465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966" name="Line 24"/>
            <p:cNvSpPr>
              <a:spLocks noChangeAspect="1" noChangeShapeType="1"/>
            </p:cNvSpPr>
            <p:nvPr/>
          </p:nvSpPr>
          <p:spPr bwMode="auto">
            <a:xfrm flipV="1">
              <a:off x="7572176" y="5584466"/>
              <a:ext cx="769045" cy="9501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967" name="Text Box 25"/>
            <p:cNvSpPr txBox="1">
              <a:spLocks noChangeAspect="1" noChangeArrowheads="1"/>
            </p:cNvSpPr>
            <p:nvPr/>
          </p:nvSpPr>
          <p:spPr bwMode="auto">
            <a:xfrm>
              <a:off x="8380102" y="5797746"/>
              <a:ext cx="191108" cy="142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</a:t>
              </a:r>
              <a:r>
                <a:rPr lang="en-US" baseline="30000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38968" name="Text Box 26"/>
            <p:cNvSpPr txBox="1">
              <a:spLocks noChangeAspect="1" noChangeArrowheads="1"/>
            </p:cNvSpPr>
            <p:nvPr/>
          </p:nvSpPr>
          <p:spPr bwMode="auto">
            <a:xfrm>
              <a:off x="7218956" y="5643578"/>
              <a:ext cx="214832" cy="143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D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8969" name="Oval 27"/>
            <p:cNvSpPr>
              <a:spLocks noChangeArrowheads="1"/>
            </p:cNvSpPr>
            <p:nvPr/>
          </p:nvSpPr>
          <p:spPr bwMode="auto">
            <a:xfrm>
              <a:off x="7118789" y="5599806"/>
              <a:ext cx="179905" cy="54928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8970" name="Oval 28"/>
            <p:cNvSpPr>
              <a:spLocks noChangeArrowheads="1"/>
            </p:cNvSpPr>
            <p:nvPr/>
          </p:nvSpPr>
          <p:spPr bwMode="auto">
            <a:xfrm>
              <a:off x="7548453" y="5654735"/>
              <a:ext cx="143002" cy="56413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8971" name="Oval 29"/>
            <p:cNvSpPr>
              <a:spLocks noChangeArrowheads="1"/>
            </p:cNvSpPr>
            <p:nvPr/>
          </p:nvSpPr>
          <p:spPr bwMode="auto">
            <a:xfrm>
              <a:off x="6079557" y="5721539"/>
              <a:ext cx="222081" cy="77196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8972" name="Line 30"/>
            <p:cNvSpPr>
              <a:spLocks noChangeShapeType="1"/>
            </p:cNvSpPr>
            <p:nvPr/>
          </p:nvSpPr>
          <p:spPr bwMode="auto">
            <a:xfrm flipV="1">
              <a:off x="6998852" y="5894736"/>
              <a:ext cx="666901" cy="3859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73" name="Line 31"/>
            <p:cNvSpPr>
              <a:spLocks noChangeShapeType="1"/>
            </p:cNvSpPr>
            <p:nvPr/>
          </p:nvSpPr>
          <p:spPr bwMode="auto">
            <a:xfrm>
              <a:off x="7031143" y="5933334"/>
              <a:ext cx="665583" cy="56907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74" name="Line 32"/>
            <p:cNvSpPr>
              <a:spLocks noChangeShapeType="1"/>
            </p:cNvSpPr>
            <p:nvPr/>
          </p:nvSpPr>
          <p:spPr bwMode="auto">
            <a:xfrm>
              <a:off x="7031143" y="5933334"/>
              <a:ext cx="507425" cy="21031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75" name="Text Box 34"/>
            <p:cNvSpPr txBox="1">
              <a:spLocks noChangeArrowheads="1"/>
            </p:cNvSpPr>
            <p:nvPr/>
          </p:nvSpPr>
          <p:spPr bwMode="auto">
            <a:xfrm>
              <a:off x="5522864" y="5880385"/>
              <a:ext cx="620772" cy="1054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Calibri" pitchFamily="34" charset="0"/>
                </a:rPr>
                <a:t>Primary vertex</a:t>
              </a:r>
            </a:p>
          </p:txBody>
        </p:sp>
      </p:grpSp>
      <p:cxnSp>
        <p:nvCxnSpPr>
          <p:cNvPr id="94" name="Straight Arrow Connector 93"/>
          <p:cNvCxnSpPr/>
          <p:nvPr/>
        </p:nvCxnSpPr>
        <p:spPr>
          <a:xfrm rot="5400000">
            <a:off x="6180137" y="5678484"/>
            <a:ext cx="642937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47" name="Text Box 51"/>
          <p:cNvSpPr txBox="1">
            <a:spLocks noChangeArrowheads="1"/>
          </p:cNvSpPr>
          <p:nvPr/>
        </p:nvSpPr>
        <p:spPr bwMode="auto">
          <a:xfrm>
            <a:off x="4929190" y="40317"/>
            <a:ext cx="461665" cy="178201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vert270" wrap="square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L0 efficiency (%)</a:t>
            </a:r>
          </a:p>
        </p:txBody>
      </p:sp>
      <p:sp>
        <p:nvSpPr>
          <p:cNvPr id="62" name="Slide Number Placeholder 6"/>
          <p:cNvSpPr txBox="1">
            <a:spLocks/>
          </p:cNvSpPr>
          <p:nvPr/>
        </p:nvSpPr>
        <p:spPr bwMode="auto">
          <a:xfrm>
            <a:off x="8153400" y="66294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64A433-E3F7-405E-8F28-08BF78E88A10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23" grpId="0" animBg="1"/>
      <p:bldP spid="58" grpId="0" animBg="1"/>
      <p:bldP spid="6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half" idx="10"/>
          </p:nvPr>
        </p:nvSpPr>
        <p:spPr>
          <a:xfrm>
            <a:off x="904873" y="5138702"/>
            <a:ext cx="914400" cy="228600"/>
          </a:xfrm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Split, 2 October 2008</a:t>
            </a:r>
            <a:endParaRPr lang="en-GB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5" name="Picture 7"/>
          <p:cNvPicPr>
            <a:picLocks noChangeAspect="1"/>
          </p:cNvPicPr>
          <p:nvPr/>
        </p:nvPicPr>
        <p:blipFill>
          <a:blip r:embed="rId2"/>
          <a:srcRect l="10703"/>
          <a:stretch>
            <a:fillRect/>
          </a:stretch>
        </p:blipFill>
        <p:spPr bwMode="auto">
          <a:xfrm>
            <a:off x="185707" y="1785926"/>
            <a:ext cx="4171979" cy="350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9"/>
          <p:cNvSpPr txBox="1">
            <a:spLocks noChangeArrowheads="1"/>
          </p:cNvSpPr>
          <p:nvPr/>
        </p:nvSpPr>
        <p:spPr bwMode="auto">
          <a:xfrm>
            <a:off x="1114423" y="2152615"/>
            <a:ext cx="517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OT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2382836" y="2081177"/>
            <a:ext cx="6591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chemeClr val="bg1"/>
                </a:solidFill>
              </a:rPr>
              <a:t>Calo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3311523" y="1938302"/>
            <a:ext cx="774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chemeClr val="bg1"/>
                </a:solidFill>
              </a:rPr>
              <a:t>Muon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3" name="TextBox 16"/>
          <p:cNvSpPr txBox="1">
            <a:spLocks noChangeArrowheads="1"/>
          </p:cNvSpPr>
          <p:nvPr/>
        </p:nvSpPr>
        <p:spPr bwMode="auto">
          <a:xfrm>
            <a:off x="149200" y="1785926"/>
            <a:ext cx="822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Top view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4348" y="152400"/>
            <a:ext cx="3500462" cy="4572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of LHCb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Physics at LHC 2008</a:t>
            </a:r>
            <a:endParaRPr lang="en-GB" smtClean="0">
              <a:latin typeface="Arial" pitchFamily="34" charset="0"/>
            </a:endParaRP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10524" y="6272234"/>
            <a:ext cx="457200" cy="228600"/>
          </a:xfrm>
          <a:noFill/>
        </p:spPr>
        <p:txBody>
          <a:bodyPr/>
          <a:lstStyle/>
          <a:p>
            <a:fld id="{67973D89-E6C5-460A-8448-63252E6F1029}" type="slidenum">
              <a:rPr lang="en-GB" smtClean="0">
                <a:latin typeface="Arial" pitchFamily="34" charset="0"/>
              </a:rPr>
              <a:pPr/>
              <a:t>12</a:t>
            </a:fld>
            <a:endParaRPr lang="en-GB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3799" name="TextBox 8"/>
          <p:cNvSpPr txBox="1">
            <a:spLocks noChangeArrowheads="1"/>
          </p:cNvSpPr>
          <p:nvPr/>
        </p:nvSpPr>
        <p:spPr bwMode="auto">
          <a:xfrm>
            <a:off x="214282" y="4947834"/>
            <a:ext cx="28648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Clean </a:t>
            </a:r>
            <a:r>
              <a:rPr lang="en-GB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event from halo </a:t>
            </a:r>
            <a:r>
              <a:rPr lang="en-GB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muons</a:t>
            </a:r>
            <a:endParaRPr lang="en-GB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52" y="714356"/>
            <a:ext cx="8643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Wingdings" pitchFamily="2" charset="2"/>
              <a:buChar char="Ø"/>
            </a:pPr>
            <a:r>
              <a:rPr lang="en-GB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LHCb detector fully installed and commissioned (except M1), including L0 trigger</a:t>
            </a:r>
          </a:p>
          <a:p>
            <a:pPr marL="266700" indent="-266700">
              <a:buFont typeface="Wingdings" pitchFamily="2" charset="2"/>
              <a:buChar char="Ø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All sub-detectors have undergone the first time and space alignment with </a:t>
            </a:r>
            <a:r>
              <a:rPr lang="en-GB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cosmics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GB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LHC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beam induced particles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857752" y="214290"/>
            <a:ext cx="2943434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( see talk by Olivier Callot)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714876" y="2071678"/>
            <a:ext cx="4071966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Events with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LHC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beam induced particles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 l="13489"/>
          <a:stretch>
            <a:fillRect/>
          </a:stretch>
        </p:blipFill>
        <p:spPr bwMode="auto">
          <a:xfrm>
            <a:off x="4500562" y="2928959"/>
            <a:ext cx="450056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911724" y="4059259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OT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1" name="TextBox 14"/>
          <p:cNvSpPr txBox="1">
            <a:spLocks noChangeArrowheads="1"/>
          </p:cNvSpPr>
          <p:nvPr/>
        </p:nvSpPr>
        <p:spPr bwMode="auto">
          <a:xfrm>
            <a:off x="5500694" y="3643338"/>
            <a:ext cx="6591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chemeClr val="bg1"/>
                </a:solidFill>
              </a:rPr>
              <a:t>Calo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7143768" y="5357850"/>
            <a:ext cx="77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chemeClr val="bg1"/>
                </a:solidFill>
              </a:rPr>
              <a:t>Muon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4" name="TextBox 17"/>
          <p:cNvSpPr txBox="1">
            <a:spLocks noChangeArrowheads="1"/>
          </p:cNvSpPr>
          <p:nvPr/>
        </p:nvSpPr>
        <p:spPr bwMode="auto">
          <a:xfrm>
            <a:off x="4500562" y="3000372"/>
            <a:ext cx="869950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Side view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5429256" y="2987101"/>
            <a:ext cx="35004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Splashy </a:t>
            </a:r>
            <a:r>
              <a:rPr lang="en-GB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event from lost particles  (not </a:t>
            </a:r>
            <a:r>
              <a:rPr lang="en-GB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en-GB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tracks reconstructed</a:t>
            </a:r>
            <a:r>
              <a:rPr lang="en-GB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...)</a:t>
            </a:r>
          </a:p>
        </p:txBody>
      </p:sp>
      <p:sp>
        <p:nvSpPr>
          <p:cNvPr id="25" name="Slide Number Placeholder 6"/>
          <p:cNvSpPr txBox="1">
            <a:spLocks/>
          </p:cNvSpPr>
          <p:nvPr/>
        </p:nvSpPr>
        <p:spPr bwMode="auto">
          <a:xfrm>
            <a:off x="8153400" y="6629400"/>
            <a:ext cx="45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64A433-E3F7-405E-8F28-08BF78E88A10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6" name="Date Placeholder 3"/>
          <p:cNvSpPr txBox="1">
            <a:spLocks/>
          </p:cNvSpPr>
          <p:nvPr/>
        </p:nvSpPr>
        <p:spPr bwMode="auto">
          <a:xfrm>
            <a:off x="1219200" y="66294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Split, 2 October 2008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17" grpId="0"/>
      <p:bldP spid="18" grpId="0"/>
      <p:bldP spid="19" grpId="0"/>
      <p:bldP spid="23" grpId="0"/>
      <p:bldP spid="33796" grpId="0"/>
      <p:bldP spid="33799" grpId="0"/>
      <p:bldP spid="13" grpId="0" animBg="1"/>
      <p:bldP spid="20" grpId="0"/>
      <p:bldP spid="21" grpId="0"/>
      <p:bldP spid="22" grpId="0"/>
      <p:bldP spid="24" grpId="0" animBg="1"/>
      <p:bldP spid="338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Extracting physics from (very) first data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785786" y="1195408"/>
            <a:ext cx="7629525" cy="5162550"/>
            <a:chOff x="785786" y="857232"/>
            <a:chExt cx="7629525" cy="5162550"/>
          </a:xfrm>
        </p:grpSpPr>
        <p:graphicFrame>
          <p:nvGraphicFramePr>
            <p:cNvPr id="17" name="Chart 16"/>
            <p:cNvGraphicFramePr>
              <a:graphicFrameLocks/>
            </p:cNvGraphicFramePr>
            <p:nvPr/>
          </p:nvGraphicFramePr>
          <p:xfrm>
            <a:off x="785786" y="857232"/>
            <a:ext cx="7629525" cy="51625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4580" name="TextBox 5"/>
            <p:cNvSpPr txBox="1">
              <a:spLocks noChangeArrowheads="1"/>
            </p:cNvSpPr>
            <p:nvPr/>
          </p:nvSpPr>
          <p:spPr bwMode="auto">
            <a:xfrm>
              <a:off x="4643438" y="1721360"/>
              <a:ext cx="3097323" cy="36933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235AD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10</a:t>
              </a:r>
              <a:r>
                <a:rPr lang="en-US" b="1" baseline="30000" dirty="0">
                  <a:solidFill>
                    <a:schemeClr val="accent1">
                      <a:lumMod val="50000"/>
                    </a:schemeClr>
                  </a:solidFill>
                </a:rPr>
                <a:t>8</a:t>
              </a:r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 minimum bias @ 2kHz 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rot="5400000">
              <a:off x="3583287" y="3711869"/>
              <a:ext cx="3252830" cy="10481"/>
            </a:xfrm>
            <a:prstGeom prst="straightConnector1">
              <a:avLst/>
            </a:prstGeom>
            <a:ln>
              <a:solidFill>
                <a:srgbClr val="0235AD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582" name="Straight Connector 17"/>
            <p:cNvCxnSpPr>
              <a:cxnSpLocks noChangeShapeType="1"/>
            </p:cNvCxnSpPr>
            <p:nvPr/>
          </p:nvCxnSpPr>
          <p:spPr bwMode="auto">
            <a:xfrm flipV="1">
              <a:off x="6361113" y="4049713"/>
              <a:ext cx="109537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1C200-3A00-42FE-B0FA-53B0F3BCD125}" type="slidenum">
              <a:rPr lang="fr-FR" smtClean="0"/>
              <a:pPr>
                <a:defRPr/>
              </a:pPr>
              <a:t>13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71802" y="791000"/>
            <a:ext cx="31646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Exploit minimum bias data</a:t>
            </a:r>
            <a:endParaRPr lang="en-GB" sz="20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972177" y="1139970"/>
            <a:ext cx="1484923" cy="645956"/>
            <a:chOff x="6858016" y="785794"/>
            <a:chExt cx="1484923" cy="645956"/>
          </a:xfrm>
          <a:noFill/>
        </p:grpSpPr>
        <p:sp>
          <p:nvSpPr>
            <p:cNvPr id="15" name="TextBox 14"/>
            <p:cNvSpPr txBox="1"/>
            <p:nvPr/>
          </p:nvSpPr>
          <p:spPr>
            <a:xfrm>
              <a:off x="6858016" y="928670"/>
              <a:ext cx="642942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S=</a:t>
              </a:r>
              <a:endParaRPr lang="en-US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246177" y="785794"/>
              <a:ext cx="540533" cy="645956"/>
              <a:chOff x="8286776" y="928670"/>
              <a:chExt cx="540533" cy="645956"/>
            </a:xfrm>
            <a:grpFill/>
          </p:grpSpPr>
          <p:sp>
            <p:nvSpPr>
              <p:cNvPr id="18" name="Rectangle 17"/>
              <p:cNvSpPr/>
              <p:nvPr/>
            </p:nvSpPr>
            <p:spPr>
              <a:xfrm>
                <a:off x="8286776" y="1174516"/>
                <a:ext cx="540533" cy="40011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l-GR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σ</a:t>
                </a:r>
                <a:r>
                  <a:rPr lang="en-US" sz="2000" baseline="-25000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mb</a:t>
                </a:r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8286776" y="928670"/>
                <a:ext cx="494046" cy="40011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el-GR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σ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∙</a:t>
                </a:r>
                <a:r>
                  <a:rPr lang="el-GR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ε</a:t>
                </a:r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9" name="Straight Connector 28"/>
              <p:cNvCxnSpPr/>
              <p:nvPr/>
            </p:nvCxnSpPr>
            <p:spPr bwMode="auto">
              <a:xfrm>
                <a:off x="8358214" y="1285860"/>
                <a:ext cx="365073" cy="1588"/>
              </a:xfrm>
              <a:prstGeom prst="line">
                <a:avLst/>
              </a:prstGeom>
              <a:grp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1" name="TextBox 30"/>
            <p:cNvSpPr txBox="1"/>
            <p:nvPr/>
          </p:nvSpPr>
          <p:spPr>
            <a:xfrm>
              <a:off x="7628559" y="936553"/>
              <a:ext cx="714380" cy="400110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 smtClean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∙</a:t>
              </a:r>
              <a:r>
                <a:rPr lang="en-GB" sz="2000" dirty="0" err="1" smtClean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GB" sz="2000" baseline="-25000" dirty="0" err="1" smtClean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mb</a:t>
              </a:r>
              <a:endParaRPr lang="en-GB" sz="2000" baseline="-25000" dirty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786050" y="1282846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Number of selected signal events: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152400"/>
            <a:ext cx="5643602" cy="4572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minimum bias data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357298"/>
            <a:ext cx="5286412" cy="4857784"/>
          </a:xfrm>
        </p:spPr>
        <p:txBody>
          <a:bodyPr/>
          <a:lstStyle/>
          <a:p>
            <a:pPr marL="350838" lvl="3" indent="-268288">
              <a:buClrTx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plenty of K</a:t>
            </a:r>
            <a:r>
              <a:rPr lang="en-GB" sz="1800" b="0" baseline="-25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</a:t>
            </a:r>
            <a:r>
              <a:rPr lang="el-GR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ππ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and  </a:t>
            </a:r>
            <a:r>
              <a:rPr lang="el-GR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Λ→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l-GR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endParaRPr lang="en-US" sz="1800" b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50838" lvl="3" indent="-268288">
              <a:buClrTx/>
            </a:pP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95% purity with kinematical and vertex cuts only</a:t>
            </a:r>
          </a:p>
          <a:p>
            <a:pPr marL="350838" lvl="3" indent="-268288">
              <a:buClrTx/>
              <a:buNone/>
            </a:pPr>
            <a:r>
              <a:rPr lang="en-US" sz="1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clean &amp; unbiased sample for </a:t>
            </a:r>
            <a:r>
              <a:rPr lang="en-US" sz="18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PID</a:t>
            </a:r>
            <a:r>
              <a:rPr lang="en-US" sz="1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studies</a:t>
            </a:r>
          </a:p>
          <a:p>
            <a:pPr marL="350838" lvl="3" indent="-268288">
              <a:buClrTx/>
              <a:buFont typeface="Wingdings" pitchFamily="2" charset="2"/>
              <a:buChar char="Ø"/>
            </a:pPr>
            <a:r>
              <a:rPr lang="en-GB" sz="1800" b="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study hadron identification performance</a:t>
            </a:r>
          </a:p>
          <a:p>
            <a:pPr marL="350838" lvl="3" indent="-268288">
              <a:buClrTx/>
              <a:buFont typeface="Wingdings" pitchFamily="2" charset="2"/>
              <a:buChar char="à"/>
            </a:pPr>
            <a:endParaRPr lang="en-US" sz="1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350838" lvl="3" indent="-268288">
              <a:buClrTx/>
            </a:pP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collect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1400 J/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 </a:t>
            </a:r>
          </a:p>
          <a:p>
            <a:pPr marL="350838" lvl="3" indent="-268288">
              <a:buClrTx/>
            </a:pP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use 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triggered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l-GR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ψ 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with 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800" b="0" baseline="-25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-cut on single </a:t>
            </a:r>
            <a:r>
              <a:rPr lang="en-US" sz="1800" b="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muon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marL="350838" lvl="3" indent="-268288">
              <a:buClrTx/>
              <a:buNone/>
            </a:pPr>
            <a:r>
              <a:rPr lang="en-US" sz="1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1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second </a:t>
            </a:r>
            <a:r>
              <a:rPr lang="en-US" sz="18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muon</a:t>
            </a:r>
            <a:r>
              <a:rPr lang="en-US" sz="1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unbiased for </a:t>
            </a:r>
            <a:r>
              <a:rPr lang="en-US" sz="1800" b="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PID</a:t>
            </a:r>
            <a:r>
              <a:rPr lang="en-US" sz="1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studies</a:t>
            </a:r>
          </a:p>
          <a:p>
            <a:pPr marL="350838" lvl="3" indent="-268288">
              <a:buClrTx/>
              <a:buFont typeface="Wingdings" pitchFamily="2" charset="2"/>
              <a:buChar char="Ø"/>
            </a:pPr>
            <a:r>
              <a:rPr lang="en-GB" sz="1800" b="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study </a:t>
            </a:r>
            <a:r>
              <a:rPr lang="en-GB" sz="1800" b="0" dirty="0" err="1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muon</a:t>
            </a:r>
            <a:r>
              <a:rPr lang="en-GB" sz="1800" b="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 identification performance</a:t>
            </a:r>
            <a:endParaRPr lang="en-US" sz="1800" b="0" dirty="0" smtClean="0">
              <a:solidFill>
                <a:srgbClr val="0235A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0838" lvl="3" indent="-268288">
              <a:buClrTx/>
              <a:buNone/>
            </a:pPr>
            <a:r>
              <a:rPr lang="en-US" sz="1800" b="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marL="357188" lvl="3" indent="-268288">
              <a:buClrTx/>
            </a:pPr>
            <a:r>
              <a:rPr lang="en-US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search for </a:t>
            </a:r>
            <a:r>
              <a:rPr lang="en-GB" sz="1800" b="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z="1800" b="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</a:t>
            </a:r>
            <a:r>
              <a:rPr lang="en-GB" sz="1800" b="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l-GR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π,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l-GR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πππ,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GB" sz="1800" b="0" baseline="30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GB" sz="1800" b="0" baseline="-25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l-GR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ππ, </a:t>
            </a:r>
            <a:r>
              <a:rPr lang="en-GB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l-GR" sz="1800" b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ππ</a:t>
            </a:r>
            <a:r>
              <a:rPr lang="el-GR" sz="1800" b="0" baseline="30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en-US" sz="1800" b="0" baseline="30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57188" lvl="3" indent="-268288">
              <a:buNone/>
            </a:pPr>
            <a:r>
              <a:rPr lang="en-US" sz="1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assess background levels, resolutions &amp; relative efficiencies</a:t>
            </a:r>
          </a:p>
          <a:p>
            <a:pPr marL="357188" lvl="3" indent="-268288">
              <a:buClrTx/>
              <a:buFont typeface="Wingdings" pitchFamily="2" charset="2"/>
              <a:buChar char="Ø"/>
            </a:pPr>
            <a:r>
              <a:rPr lang="en-US" sz="1800" b="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demonstrate capability to reconstruct first final states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1C200-3A00-42FE-B0FA-53B0F3BCD125}" type="slidenum">
              <a:rPr lang="fr-FR" smtClean="0"/>
              <a:pPr>
                <a:defRPr/>
              </a:pPr>
              <a:t>14</a:t>
            </a:fld>
            <a:endParaRPr lang="fr-FR" sz="140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500694" y="938974"/>
            <a:ext cx="3500462" cy="2775778"/>
            <a:chOff x="6286512" y="1571612"/>
            <a:chExt cx="2714644" cy="2561464"/>
          </a:xfrm>
        </p:grpSpPr>
        <p:pic>
          <p:nvPicPr>
            <p:cNvPr id="7" name="Picture 6" descr="cp_overview_8july08.bmp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6391909" y="1523829"/>
              <a:ext cx="2561464" cy="265703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715140" y="1918498"/>
              <a:ext cx="631767" cy="3408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Λ→</a:t>
              </a:r>
              <a:r>
                <a:rPr lang="en-GB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l-GR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643702" y="2786058"/>
              <a:ext cx="928694" cy="21431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smtClean="0">
                <a:ln>
                  <a:noFill/>
                </a:ln>
                <a:solidFill>
                  <a:srgbClr val="0234B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286512" y="2857496"/>
              <a:ext cx="285752" cy="714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2075" tIns="46038" rIns="92075" bIns="46038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smtClean="0">
                <a:ln>
                  <a:noFill/>
                </a:ln>
                <a:solidFill>
                  <a:srgbClr val="0234B0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18" name="Picture 17" descr="Cern_Theory_flavour_Michael_Schmelling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664369" y="3142520"/>
            <a:ext cx="2786083" cy="37876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286512" y="343895"/>
            <a:ext cx="25003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~ 40 </a:t>
            </a:r>
            <a:r>
              <a:rPr lang="en-GB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mins</a:t>
            </a:r>
            <a:r>
              <a:rPr lang="en-GB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@ 10</a:t>
            </a:r>
            <a:r>
              <a:rPr lang="en-GB" sz="16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</a:t>
            </a:r>
            <a:r>
              <a:rPr lang="en-GB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GB" sz="16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GB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GB" sz="16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~50k  </a:t>
            </a:r>
            <a:r>
              <a:rPr lang="el-GR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Λ→</a:t>
            </a:r>
            <a:r>
              <a:rPr lang="en-GB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l-GR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sz="1600" dirty="0" smtClean="0">
                <a:solidFill>
                  <a:srgbClr val="FF0000"/>
                </a:solidFill>
              </a:rPr>
              <a:t>  </a:t>
            </a:r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events</a:t>
            </a:r>
            <a:endParaRPr lang="en-GB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71604" y="785794"/>
            <a:ext cx="3031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10</a:t>
            </a:r>
            <a:r>
              <a:rPr lang="en-US" b="1" u="sng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  </a:t>
            </a:r>
            <a:r>
              <a:rPr lang="en-US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minimum bias events </a:t>
            </a:r>
            <a:endParaRPr lang="en-GB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152400"/>
            <a:ext cx="5857916" cy="4572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first </a:t>
            </a:r>
            <a:r>
              <a:rPr lang="en-GB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trigger data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1C200-3A00-42FE-B0FA-53B0F3BCD125}" type="slidenum">
              <a:rPr lang="fr-FR" smtClean="0"/>
              <a:pPr>
                <a:defRPr/>
              </a:pPr>
              <a:t>15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7158" y="857232"/>
            <a:ext cx="5072098" cy="70788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350838" lvl="3" indent="-268288">
              <a:buClrTx/>
            </a:pP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applying </a:t>
            </a: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l-GR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trigger with p</a:t>
            </a:r>
            <a:r>
              <a:rPr lang="en-US" sz="20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-cut on single </a:t>
            </a:r>
            <a:r>
              <a:rPr lang="en-US" sz="2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muon</a:t>
            </a: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marL="350838" lvl="3" indent="-268288">
              <a:buClrTx/>
              <a:buFont typeface="Wingdings" pitchFamily="2" charset="2"/>
              <a:buChar char="à"/>
            </a:pPr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expect ~10</a:t>
            </a:r>
            <a:r>
              <a:rPr lang="en-US" sz="20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6  </a:t>
            </a: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  with 1 pb</a:t>
            </a:r>
            <a:r>
              <a:rPr lang="en-GB" sz="20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-1</a:t>
            </a:r>
            <a:endParaRPr lang="en-US" sz="2000" baseline="30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2844" y="17144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8288" indent="-268288">
              <a:buClrTx/>
              <a:buFont typeface="Wingdings" pitchFamily="2" charset="2"/>
              <a:buChar char="Ø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Reconstruct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  and disentangle fraction of prompt and detached 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J/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’s</a:t>
            </a:r>
          </a:p>
        </p:txBody>
      </p:sp>
      <p:pic>
        <p:nvPicPr>
          <p:cNvPr id="23" name="Picture 22" descr="Wenbin_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66898" y="2719261"/>
            <a:ext cx="2571770" cy="3848373"/>
          </a:xfrm>
          <a:prstGeom prst="rect">
            <a:avLst/>
          </a:prstGeom>
        </p:spPr>
      </p:pic>
      <p:pic>
        <p:nvPicPr>
          <p:cNvPr id="25" name="Picture 24" descr="Cern_Theory_flavour_Michael_Schmelling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923241" y="3363643"/>
            <a:ext cx="2012425" cy="3714776"/>
          </a:xfrm>
          <a:prstGeom prst="rect">
            <a:avLst/>
          </a:prstGeom>
        </p:spPr>
      </p:pic>
      <p:pic>
        <p:nvPicPr>
          <p:cNvPr id="28" name="Picture 27" descr="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2714620"/>
            <a:ext cx="3362736" cy="566482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42844" y="2345288"/>
            <a:ext cx="2655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8288" indent="-268288">
              <a:buFont typeface="Wingdings" pitchFamily="2" charset="2"/>
              <a:buChar char="Ø"/>
            </a:pPr>
            <a:r>
              <a:rPr lang="en-GB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discriminating variable: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14282" y="5929330"/>
            <a:ext cx="5380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68288" indent="-268288">
              <a:buFont typeface="Wingdings" pitchFamily="2" charset="2"/>
              <a:buChar char="Ø"/>
            </a:pPr>
            <a:r>
              <a:rPr lang="en-GB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study proper time resolution with prompt component</a:t>
            </a:r>
          </a:p>
        </p:txBody>
      </p:sp>
      <p:sp>
        <p:nvSpPr>
          <p:cNvPr id="32" name="Oval 31"/>
          <p:cNvSpPr/>
          <p:nvPr/>
        </p:nvSpPr>
        <p:spPr bwMode="auto">
          <a:xfrm>
            <a:off x="5056826" y="5635958"/>
            <a:ext cx="428628" cy="214314"/>
          </a:xfrm>
          <a:prstGeom prst="ellipse">
            <a:avLst/>
          </a:prstGeom>
          <a:noFill/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234B0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182320" y="285728"/>
            <a:ext cx="2890274" cy="2714644"/>
            <a:chOff x="6182320" y="285728"/>
            <a:chExt cx="2890274" cy="2714644"/>
          </a:xfrm>
        </p:grpSpPr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5"/>
            <a:srcRect t="50356"/>
            <a:stretch>
              <a:fillRect/>
            </a:stretch>
          </p:blipFill>
          <p:spPr bwMode="auto">
            <a:xfrm>
              <a:off x="6182320" y="285728"/>
              <a:ext cx="2890274" cy="2714644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</p:spPr>
        </p:pic>
        <p:cxnSp>
          <p:nvCxnSpPr>
            <p:cNvPr id="34" name="Straight Connector 33"/>
            <p:cNvCxnSpPr/>
            <p:nvPr/>
          </p:nvCxnSpPr>
          <p:spPr bwMode="auto">
            <a:xfrm rot="5400000">
              <a:off x="5835024" y="1571612"/>
              <a:ext cx="2428892" cy="1588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45" name="Group 44"/>
          <p:cNvGrpSpPr/>
          <p:nvPr/>
        </p:nvGrpSpPr>
        <p:grpSpPr>
          <a:xfrm>
            <a:off x="4714876" y="3286124"/>
            <a:ext cx="4286248" cy="923330"/>
            <a:chOff x="4714876" y="3286124"/>
            <a:chExt cx="4286248" cy="923330"/>
          </a:xfrm>
        </p:grpSpPr>
        <p:sp>
          <p:nvSpPr>
            <p:cNvPr id="22" name="Rectangle 21"/>
            <p:cNvSpPr/>
            <p:nvPr/>
          </p:nvSpPr>
          <p:spPr>
            <a:xfrm>
              <a:off x="4714876" y="3286124"/>
              <a:ext cx="42862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68288" indent="-268288">
                <a:buClrTx/>
                <a:buFont typeface="Wingdings" pitchFamily="2" charset="2"/>
                <a:buChar char="Ø"/>
              </a:pPr>
              <a:r>
                <a:rPr lang="en-US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Measure prompt </a:t>
              </a:r>
              <a:r>
                <a:rPr lang="en-GB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J/</a:t>
              </a:r>
              <a:r>
                <a:rPr lang="en-GB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24" charset="2"/>
                </a:rPr>
                <a:t> and bb cross section in a region not accessible to other collider experiments</a:t>
              </a: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7478098" y="3357562"/>
              <a:ext cx="142876" cy="1588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3" name="Group 62"/>
          <p:cNvGrpSpPr/>
          <p:nvPr/>
        </p:nvGrpSpPr>
        <p:grpSpPr>
          <a:xfrm>
            <a:off x="4213904" y="1571612"/>
            <a:ext cx="1786856" cy="1714512"/>
            <a:chOff x="4214810" y="1500174"/>
            <a:chExt cx="1786856" cy="1714512"/>
          </a:xfrm>
        </p:grpSpPr>
        <p:cxnSp>
          <p:nvCxnSpPr>
            <p:cNvPr id="24" name="Straight Connector 23"/>
            <p:cNvCxnSpPr/>
            <p:nvPr/>
          </p:nvCxnSpPr>
          <p:spPr bwMode="auto">
            <a:xfrm>
              <a:off x="4214810" y="2714620"/>
              <a:ext cx="1643074" cy="158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 flipV="1">
              <a:off x="4643438" y="2285992"/>
              <a:ext cx="500066" cy="428628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rot="5400000" flipH="1" flipV="1">
              <a:off x="5072066" y="1857364"/>
              <a:ext cx="500066" cy="357190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5143504" y="2143116"/>
              <a:ext cx="714380" cy="142876"/>
            </a:xfrm>
            <a:prstGeom prst="line">
              <a:avLst/>
            </a:prstGeom>
            <a:noFill/>
            <a:ln w="12700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 rot="16200000" flipV="1">
              <a:off x="4643438" y="2714620"/>
              <a:ext cx="500066" cy="500066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4643438" y="2714620"/>
              <a:ext cx="785818" cy="285752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 rot="5400000">
              <a:off x="4928396" y="2500306"/>
              <a:ext cx="429422" cy="794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5143504" y="2285992"/>
              <a:ext cx="633418" cy="142876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TextBox 58"/>
            <p:cNvSpPr txBox="1"/>
            <p:nvPr/>
          </p:nvSpPr>
          <p:spPr>
            <a:xfrm>
              <a:off x="4294131" y="2415972"/>
              <a:ext cx="4571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 smtClean="0"/>
                <a:t>PV</a:t>
              </a:r>
              <a:endParaRPr lang="en-GB" sz="1600" i="1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468730" y="1500174"/>
              <a:ext cx="380232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24" charset="2"/>
                </a:rPr>
                <a:t></a:t>
              </a:r>
              <a:r>
                <a:rPr lang="en-GB" sz="1600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24" charset="2"/>
                </a:rPr>
                <a:t>+</a:t>
              </a:r>
              <a:endParaRPr lang="en-GB" sz="16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653494" y="1833715"/>
              <a:ext cx="348172" cy="338554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24" charset="2"/>
                </a:rPr>
                <a:t></a:t>
              </a:r>
              <a:r>
                <a:rPr lang="en-GB" sz="1600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24" charset="2"/>
                </a:rPr>
                <a:t>-</a:t>
              </a:r>
              <a:endParaRPr lang="en-GB" sz="16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783979" y="2400206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 err="1" smtClean="0">
                  <a:latin typeface="Times New Roman" pitchFamily="18" charset="0"/>
                  <a:cs typeface="Times New Roman" pitchFamily="18" charset="0"/>
                </a:rPr>
                <a:t>dz</a:t>
              </a:r>
              <a:endParaRPr lang="en-GB" sz="16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6" name="Rectangle 35"/>
          <p:cNvSpPr/>
          <p:nvPr/>
        </p:nvSpPr>
        <p:spPr bwMode="auto">
          <a:xfrm>
            <a:off x="6516066" y="5696918"/>
            <a:ext cx="1571636" cy="71438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234B0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8057222" y="5655271"/>
            <a:ext cx="214314" cy="1428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rgbClr val="0234B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152400"/>
            <a:ext cx="7572428" cy="4572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~5 pb</a:t>
            </a:r>
            <a:r>
              <a:rPr lang="en-GB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data with full trigger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Physics at </a:t>
            </a:r>
            <a:r>
              <a:rPr lang="en-US" dirty="0" err="1" smtClean="0"/>
              <a:t>LHC</a:t>
            </a:r>
            <a:r>
              <a:rPr lang="en-US" dirty="0" smtClean="0"/>
              <a:t> 2008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1C200-3A00-42FE-B0FA-53B0F3BCD125}" type="slidenum">
              <a:rPr lang="fr-FR" smtClean="0"/>
              <a:pPr>
                <a:defRPr/>
              </a:pPr>
              <a:t>16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2844" y="714356"/>
            <a:ext cx="5941362" cy="2398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>
              <a:spcBef>
                <a:spcPts val="100"/>
              </a:spcBef>
              <a:buFont typeface="Wingdings" pitchFamily="2" charset="2"/>
              <a:buChar char="ü"/>
            </a:pP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23k 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</a:t>
            </a:r>
            <a:r>
              <a:rPr lang="en-US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0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D*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</a:t>
            </a: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 </a:t>
            </a:r>
            <a:endParaRPr lang="en-GB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541338" lvl="1" indent="-274638"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tagging studies with flavour specific modes</a:t>
            </a:r>
          </a:p>
          <a:p>
            <a:pPr marL="268288" indent="-268288">
              <a:spcBef>
                <a:spcPts val="1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3.2k  B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J/K</a:t>
            </a:r>
            <a:r>
              <a:rPr lang="en-US" baseline="30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</a:p>
          <a:p>
            <a:pPr marL="541338" lvl="1" indent="-274638">
              <a:spcBef>
                <a:spcPts val="1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selection does not require lifetime cut</a:t>
            </a:r>
          </a:p>
          <a:p>
            <a:pPr marL="541338" lvl="1" indent="-274638">
              <a:spcBef>
                <a:spcPts val="1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unbiased lifetime distribution to determine resolution</a:t>
            </a:r>
          </a:p>
          <a:p>
            <a:pPr marL="84138" indent="-274638">
              <a:spcBef>
                <a:spcPts val="100"/>
              </a:spcBef>
              <a:buFont typeface="Wingdings" pitchFamily="2" charset="2"/>
              <a:buChar char="ü"/>
            </a:pPr>
            <a:r>
              <a:rPr lang="fr-FR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4.3k  B</a:t>
            </a:r>
            <a:r>
              <a:rPr lang="fr-FR" baseline="3300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 </a:t>
            </a:r>
            <a:r>
              <a:rPr lang="fr-FR" dirty="0" smtClean="0">
                <a:solidFill>
                  <a:srgbClr val="0235AD"/>
                </a:solidFill>
                <a:latin typeface="Times New Roman" pitchFamily="18" charset="0"/>
                <a:ea typeface="Symbol" pitchFamily="18" charset="2"/>
                <a:cs typeface="Times New Roman" pitchFamily="18" charset="0"/>
              </a:rPr>
              <a:t>D</a:t>
            </a:r>
            <a:r>
              <a:rPr lang="fr-FR" baseline="33000" dirty="0" smtClean="0">
                <a:solidFill>
                  <a:srgbClr val="0235AD"/>
                </a:solidFill>
                <a:latin typeface="Times New Roman" pitchFamily="18" charset="0"/>
                <a:ea typeface="Symbol" pitchFamily="18" charset="2"/>
                <a:cs typeface="Times New Roman" pitchFamily="18" charset="0"/>
              </a:rPr>
              <a:t>-</a:t>
            </a:r>
            <a:r>
              <a:rPr lang="fr-FR" dirty="0" smtClean="0">
                <a:solidFill>
                  <a:srgbClr val="0235AD"/>
                </a:solidFill>
                <a:latin typeface="Times New Roman" pitchFamily="18" charset="0"/>
                <a:ea typeface="Symbol" pitchFamily="18" charset="2"/>
                <a:cs typeface="Times New Roman" pitchFamily="18" charset="0"/>
              </a:rPr>
              <a:t>(K</a:t>
            </a:r>
            <a:r>
              <a:rPr lang="fr-FR" baseline="33000" dirty="0" smtClean="0">
                <a:solidFill>
                  <a:srgbClr val="0235AD"/>
                </a:solidFill>
                <a:latin typeface="Times New Roman" pitchFamily="18" charset="0"/>
                <a:ea typeface="Symbol" pitchFamily="18" charset="2"/>
                <a:cs typeface="Times New Roman" pitchFamily="18" charset="0"/>
              </a:rPr>
              <a:t>-</a:t>
            </a:r>
            <a:r>
              <a:rPr lang="el-GR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 π</a:t>
            </a:r>
            <a:r>
              <a:rPr lang="fr-FR" baseline="33000" dirty="0" smtClean="0">
                <a:solidFill>
                  <a:srgbClr val="0235AD"/>
                </a:solidFill>
                <a:latin typeface="Times New Roman" pitchFamily="18" charset="0"/>
                <a:ea typeface="Symbol" pitchFamily="18" charset="2"/>
                <a:cs typeface="Times New Roman" pitchFamily="18" charset="0"/>
              </a:rPr>
              <a:t>+</a:t>
            </a:r>
            <a:r>
              <a:rPr lang="el-GR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FR" baseline="33000" dirty="0" smtClean="0">
                <a:solidFill>
                  <a:srgbClr val="0235AD"/>
                </a:solidFill>
                <a:latin typeface="Times New Roman" pitchFamily="18" charset="0"/>
                <a:ea typeface="Symbol" pitchFamily="18" charset="2"/>
                <a:cs typeface="Times New Roman" pitchFamily="18" charset="0"/>
              </a:rPr>
              <a:t>-</a:t>
            </a:r>
            <a:r>
              <a:rPr lang="fr-FR" dirty="0" smtClean="0">
                <a:solidFill>
                  <a:srgbClr val="0235AD"/>
                </a:solidFill>
                <a:latin typeface="Times New Roman" pitchFamily="18" charset="0"/>
                <a:ea typeface="Symbol" pitchFamily="18" charset="2"/>
                <a:cs typeface="Times New Roman" pitchFamily="18" charset="0"/>
              </a:rPr>
              <a:t>)</a:t>
            </a:r>
            <a:r>
              <a:rPr lang="el-GR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 π</a:t>
            </a:r>
            <a:r>
              <a:rPr lang="fr-FR" dirty="0" smtClean="0">
                <a:solidFill>
                  <a:srgbClr val="0235AD"/>
                </a:solidFill>
                <a:latin typeface="Times New Roman" pitchFamily="18" charset="0"/>
                <a:ea typeface="Symbol" pitchFamily="18" charset="2"/>
                <a:cs typeface="Times New Roman" pitchFamily="18" charset="0"/>
              </a:rPr>
              <a:t> </a:t>
            </a:r>
            <a:r>
              <a:rPr lang="fr-FR" baseline="33000" dirty="0" smtClean="0">
                <a:solidFill>
                  <a:srgbClr val="0235AD"/>
                </a:solidFill>
                <a:latin typeface="Times New Roman" pitchFamily="18" charset="0"/>
                <a:ea typeface="Symbol" pitchFamily="18" charset="2"/>
                <a:cs typeface="Times New Roman" pitchFamily="18" charset="0"/>
              </a:rPr>
              <a:t>+</a:t>
            </a:r>
            <a:endParaRPr lang="en-US" dirty="0" smtClean="0">
              <a:solidFill>
                <a:srgbClr val="0235AD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541338" lvl="1" indent="-274638">
              <a:spcBef>
                <a:spcPts val="1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measure B</a:t>
            </a:r>
            <a:r>
              <a:rPr lang="en-US" baseline="3000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 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lifetime</a:t>
            </a:r>
          </a:p>
          <a:p>
            <a:pPr marL="541338" lvl="1" indent="-274638">
              <a:spcBef>
                <a:spcPts val="1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reach current precision (0.009 </a:t>
            </a:r>
            <a:r>
              <a:rPr lang="en-US" dirty="0" err="1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ps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 with 60k events</a:t>
            </a:r>
          </a:p>
        </p:txBody>
      </p:sp>
      <p:grpSp>
        <p:nvGrpSpPr>
          <p:cNvPr id="8" name="Group 25"/>
          <p:cNvGrpSpPr/>
          <p:nvPr/>
        </p:nvGrpSpPr>
        <p:grpSpPr>
          <a:xfrm>
            <a:off x="285720" y="3143248"/>
            <a:ext cx="2786082" cy="2000264"/>
            <a:chOff x="6072198" y="2882413"/>
            <a:chExt cx="2786082" cy="2207804"/>
          </a:xfrm>
        </p:grpSpPr>
        <p:grpSp>
          <p:nvGrpSpPr>
            <p:cNvPr id="9" name="Group 24"/>
            <p:cNvGrpSpPr/>
            <p:nvPr/>
          </p:nvGrpSpPr>
          <p:grpSpPr>
            <a:xfrm>
              <a:off x="6072198" y="2882413"/>
              <a:ext cx="2786082" cy="2207804"/>
              <a:chOff x="6357950" y="2355356"/>
              <a:chExt cx="2500330" cy="1945370"/>
            </a:xfrm>
          </p:grpSpPr>
          <p:pic>
            <p:nvPicPr>
              <p:cNvPr id="19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 l="6923" r="3076" b="760"/>
              <a:stretch>
                <a:fillRect/>
              </a:stretch>
            </p:blipFill>
            <p:spPr bwMode="auto">
              <a:xfrm>
                <a:off x="6357950" y="2355356"/>
                <a:ext cx="2500330" cy="185922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sp>
            <p:nvSpPr>
              <p:cNvPr id="21" name="Text Box 6"/>
              <p:cNvSpPr txBox="1">
                <a:spLocks noChangeArrowheads="1"/>
              </p:cNvSpPr>
              <p:nvPr/>
            </p:nvSpPr>
            <p:spPr bwMode="auto">
              <a:xfrm>
                <a:off x="7243484" y="4065447"/>
                <a:ext cx="1571636" cy="23527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lIns="90000" tIns="45000" rIns="90000" bIns="45000"/>
              <a:lstStyle/>
              <a:p>
                <a:pPr algn="r">
                  <a:tabLst>
                    <a:tab pos="723900" algn="l"/>
                    <a:tab pos="1447800" algn="l"/>
                    <a:tab pos="2171700" algn="l"/>
                  </a:tabLst>
                </a:pPr>
                <a:r>
                  <a:rPr lang="fr-FR" sz="1400" i="1" dirty="0" err="1">
                    <a:solidFill>
                      <a:srgbClr val="000000"/>
                    </a:solidFill>
                    <a:ea typeface="DejaVu Sans" charset="0"/>
                    <a:cs typeface="DejaVu Sans" charset="0"/>
                  </a:rPr>
                  <a:t>t</a:t>
                </a:r>
                <a:r>
                  <a:rPr lang="fr-FR" sz="1400" baseline="-33000" dirty="0" err="1">
                    <a:solidFill>
                      <a:srgbClr val="000000"/>
                    </a:solidFill>
                    <a:ea typeface="DejaVu Sans" charset="0"/>
                    <a:cs typeface="DejaVu Sans" charset="0"/>
                  </a:rPr>
                  <a:t>rec</a:t>
                </a:r>
                <a:r>
                  <a:rPr lang="fr-FR" sz="1400" dirty="0">
                    <a:solidFill>
                      <a:srgbClr val="000000"/>
                    </a:solidFill>
                    <a:ea typeface="DejaVu Sans" charset="0"/>
                    <a:cs typeface="DejaVu Sans" charset="0"/>
                  </a:rPr>
                  <a:t>-</a:t>
                </a:r>
                <a:r>
                  <a:rPr lang="fr-FR" sz="1400" i="1" dirty="0" err="1">
                    <a:solidFill>
                      <a:srgbClr val="000000"/>
                    </a:solidFill>
                    <a:ea typeface="DejaVu Sans" charset="0"/>
                    <a:cs typeface="DejaVu Sans" charset="0"/>
                  </a:rPr>
                  <a:t>t</a:t>
                </a:r>
                <a:r>
                  <a:rPr lang="fr-FR" sz="1400" baseline="-33000" dirty="0" err="1">
                    <a:solidFill>
                      <a:srgbClr val="000000"/>
                    </a:solidFill>
                    <a:ea typeface="DejaVu Sans" charset="0"/>
                    <a:cs typeface="DejaVu Sans" charset="0"/>
                  </a:rPr>
                  <a:t>true</a:t>
                </a:r>
                <a:r>
                  <a:rPr lang="fr-FR" sz="1400" dirty="0">
                    <a:solidFill>
                      <a:srgbClr val="000000"/>
                    </a:solidFill>
                    <a:ea typeface="DejaVu Sans" charset="0"/>
                    <a:cs typeface="DejaVu Sans" charset="0"/>
                  </a:rPr>
                  <a:t>(</a:t>
                </a:r>
                <a:r>
                  <a:rPr lang="fr-FR" sz="1400" dirty="0" err="1">
                    <a:solidFill>
                      <a:srgbClr val="000000"/>
                    </a:solidFill>
                    <a:ea typeface="DejaVu Sans" charset="0"/>
                    <a:cs typeface="DejaVu Sans" charset="0"/>
                  </a:rPr>
                  <a:t>fs</a:t>
                </a:r>
                <a:r>
                  <a:rPr lang="fr-FR" sz="1400" dirty="0">
                    <a:solidFill>
                      <a:srgbClr val="000000"/>
                    </a:solidFill>
                    <a:ea typeface="DejaVu Sans" charset="0"/>
                    <a:cs typeface="DejaVu Sans" charset="0"/>
                  </a:rPr>
                  <a:t>)‏</a:t>
                </a:r>
              </a:p>
            </p:txBody>
          </p:sp>
        </p:grpSp>
        <p:sp>
          <p:nvSpPr>
            <p:cNvPr id="23" name="TextBox 76"/>
            <p:cNvSpPr txBox="1">
              <a:spLocks noChangeArrowheads="1"/>
            </p:cNvSpPr>
            <p:nvPr/>
          </p:nvSpPr>
          <p:spPr bwMode="auto">
            <a:xfrm>
              <a:off x="6333810" y="3087651"/>
              <a:ext cx="107324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1600" dirty="0">
                  <a:solidFill>
                    <a:srgbClr val="0235AD"/>
                  </a:solidFill>
                  <a:latin typeface="Symbol" pitchFamily="18" charset="2"/>
                </a:rPr>
                <a:t>s(t</a:t>
              </a:r>
              <a:r>
                <a:rPr lang="nl-NL" sz="1600" dirty="0">
                  <a:solidFill>
                    <a:srgbClr val="0235AD"/>
                  </a:solidFill>
                  <a:latin typeface="Calibri" pitchFamily="34" charset="0"/>
                </a:rPr>
                <a:t>) </a:t>
              </a:r>
              <a:r>
                <a:rPr lang="nl-NL" sz="1600" dirty="0" smtClean="0">
                  <a:solidFill>
                    <a:srgbClr val="0235AD"/>
                  </a:solidFill>
                  <a:latin typeface="Calibri" pitchFamily="34" charset="0"/>
                </a:rPr>
                <a:t>~34 </a:t>
              </a:r>
              <a:r>
                <a:rPr lang="nl-NL" sz="1600" dirty="0">
                  <a:solidFill>
                    <a:srgbClr val="0235AD"/>
                  </a:solidFill>
                  <a:latin typeface="Calibri" pitchFamily="34" charset="0"/>
                </a:rPr>
                <a:t>fs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627773" y="4122328"/>
              <a:ext cx="1882247" cy="338554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wrap="none">
              <a:spAutoFit/>
            </a:bodyPr>
            <a:lstStyle/>
            <a:p>
              <a:r>
                <a:rPr lang="fr-FR" sz="1600" dirty="0" smtClean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fr-FR" sz="1600" baseline="33000" dirty="0" smtClean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1600" dirty="0" smtClean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  </a:t>
              </a:r>
              <a:r>
                <a:rPr lang="fr-FR" sz="1600" dirty="0" smtClean="0">
                  <a:solidFill>
                    <a:srgbClr val="0235AD"/>
                  </a:solidFill>
                  <a:latin typeface="Times New Roman" pitchFamily="18" charset="0"/>
                  <a:ea typeface="Symbol" pitchFamily="18" charset="2"/>
                  <a:cs typeface="Times New Roman" pitchFamily="18" charset="0"/>
                </a:rPr>
                <a:t>D</a:t>
              </a:r>
              <a:r>
                <a:rPr lang="fr-FR" sz="1600" baseline="33000" dirty="0" smtClean="0">
                  <a:solidFill>
                    <a:srgbClr val="0235AD"/>
                  </a:solidFill>
                  <a:latin typeface="Times New Roman" pitchFamily="18" charset="0"/>
                  <a:ea typeface="Symbol" pitchFamily="18" charset="2"/>
                  <a:cs typeface="Times New Roman" pitchFamily="18" charset="0"/>
                </a:rPr>
                <a:t>-</a:t>
              </a:r>
              <a:r>
                <a:rPr lang="fr-FR" sz="1600" dirty="0" smtClean="0">
                  <a:solidFill>
                    <a:srgbClr val="0235AD"/>
                  </a:solidFill>
                  <a:latin typeface="Times New Roman" pitchFamily="18" charset="0"/>
                  <a:ea typeface="Symbol" pitchFamily="18" charset="2"/>
                  <a:cs typeface="Times New Roman" pitchFamily="18" charset="0"/>
                </a:rPr>
                <a:t>(K</a:t>
              </a:r>
              <a:r>
                <a:rPr lang="fr-FR" sz="1600" baseline="33000" dirty="0" smtClean="0">
                  <a:solidFill>
                    <a:srgbClr val="0235AD"/>
                  </a:solidFill>
                  <a:latin typeface="Times New Roman" pitchFamily="18" charset="0"/>
                  <a:ea typeface="Symbol" pitchFamily="18" charset="2"/>
                  <a:cs typeface="Times New Roman" pitchFamily="18" charset="0"/>
                </a:rPr>
                <a:t>-</a:t>
              </a:r>
              <a:r>
                <a:rPr lang="el-GR" sz="1600" dirty="0" smtClean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 π</a:t>
              </a:r>
              <a:r>
                <a:rPr lang="fr-FR" sz="1600" baseline="33000" dirty="0" smtClean="0">
                  <a:solidFill>
                    <a:srgbClr val="0235AD"/>
                  </a:solidFill>
                  <a:latin typeface="Times New Roman" pitchFamily="18" charset="0"/>
                  <a:ea typeface="Symbol" pitchFamily="18" charset="2"/>
                  <a:cs typeface="Times New Roman" pitchFamily="18" charset="0"/>
                </a:rPr>
                <a:t>+</a:t>
              </a:r>
              <a:r>
                <a:rPr lang="el-GR" sz="1600" dirty="0" smtClean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fr-FR" sz="1600" baseline="33000" dirty="0" smtClean="0">
                  <a:solidFill>
                    <a:srgbClr val="0235AD"/>
                  </a:solidFill>
                  <a:latin typeface="Times New Roman" pitchFamily="18" charset="0"/>
                  <a:ea typeface="Symbol" pitchFamily="18" charset="2"/>
                  <a:cs typeface="Times New Roman" pitchFamily="18" charset="0"/>
                </a:rPr>
                <a:t>-</a:t>
              </a:r>
              <a:r>
                <a:rPr lang="fr-FR" sz="1600" dirty="0" smtClean="0">
                  <a:solidFill>
                    <a:srgbClr val="0235AD"/>
                  </a:solidFill>
                  <a:latin typeface="Times New Roman" pitchFamily="18" charset="0"/>
                  <a:ea typeface="Symbol" pitchFamily="18" charset="2"/>
                  <a:cs typeface="Times New Roman" pitchFamily="18" charset="0"/>
                </a:rPr>
                <a:t>)</a:t>
              </a:r>
              <a:r>
                <a:rPr lang="el-GR" sz="1600" dirty="0" smtClean="0">
                  <a:solidFill>
                    <a:srgbClr val="0235AD"/>
                  </a:solidFill>
                  <a:latin typeface="Times New Roman" pitchFamily="18" charset="0"/>
                  <a:cs typeface="Times New Roman" pitchFamily="18" charset="0"/>
                </a:rPr>
                <a:t> π</a:t>
              </a:r>
              <a:r>
                <a:rPr lang="fr-FR" sz="1600" dirty="0" smtClean="0">
                  <a:solidFill>
                    <a:srgbClr val="0235AD"/>
                  </a:solidFill>
                  <a:latin typeface="Times New Roman" pitchFamily="18" charset="0"/>
                  <a:ea typeface="Symbol" pitchFamily="18" charset="2"/>
                  <a:cs typeface="Times New Roman" pitchFamily="18" charset="0"/>
                </a:rPr>
                <a:t> </a:t>
              </a:r>
              <a:r>
                <a:rPr lang="fr-FR" sz="1600" baseline="33000" dirty="0" smtClean="0">
                  <a:solidFill>
                    <a:srgbClr val="0235AD"/>
                  </a:solidFill>
                  <a:latin typeface="Times New Roman" pitchFamily="18" charset="0"/>
                  <a:ea typeface="Symbol" pitchFamily="18" charset="2"/>
                  <a:cs typeface="Times New Roman" pitchFamily="18" charset="0"/>
                </a:rPr>
                <a:t>+</a:t>
              </a:r>
              <a:endParaRPr lang="en-GB" sz="1600" dirty="0">
                <a:solidFill>
                  <a:srgbClr val="0235AD"/>
                </a:solidFill>
              </a:endParaRPr>
            </a:p>
          </p:txBody>
        </p:sp>
      </p:grpSp>
      <p:grpSp>
        <p:nvGrpSpPr>
          <p:cNvPr id="10" name="Group 207"/>
          <p:cNvGrpSpPr/>
          <p:nvPr/>
        </p:nvGrpSpPr>
        <p:grpSpPr>
          <a:xfrm>
            <a:off x="5421373" y="4000504"/>
            <a:ext cx="3643338" cy="2500330"/>
            <a:chOff x="642910" y="2963875"/>
            <a:chExt cx="3241675" cy="2179637"/>
          </a:xfrm>
        </p:grpSpPr>
        <p:pic>
          <p:nvPicPr>
            <p:cNvPr id="28" name="Picture 59" descr="JpsiIncl_mass_unbiased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2910" y="2963875"/>
              <a:ext cx="3241675" cy="2179637"/>
            </a:xfrm>
            <a:prstGeom prst="rect">
              <a:avLst/>
            </a:prstGeom>
            <a:noFill/>
          </p:spPr>
        </p:pic>
        <p:sp>
          <p:nvSpPr>
            <p:cNvPr id="29" name="Rectangle 28"/>
            <p:cNvSpPr/>
            <p:nvPr/>
          </p:nvSpPr>
          <p:spPr>
            <a:xfrm>
              <a:off x="979792" y="3118434"/>
              <a:ext cx="1221066" cy="5097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Invariant mass of</a:t>
              </a:r>
            </a:p>
            <a:p>
              <a:r>
                <a:rPr lang="en-US" sz="16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en-US" sz="1600" baseline="-25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16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J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/(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)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 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3357554" y="642918"/>
            <a:ext cx="2563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  <a:sym typeface="Symbol" pitchFamily="124" charset="2"/>
              </a:rPr>
              <a:t>(~days of data taking)</a:t>
            </a:r>
            <a:endParaRPr lang="en-GB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2844" y="5072074"/>
            <a:ext cx="5214974" cy="1238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indent="-268288">
              <a:spcBef>
                <a:spcPts val="1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3.7k  B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K*</a:t>
            </a:r>
            <a:r>
              <a:rPr lang="el-GR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γ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536575" lvl="1" indent="-268288">
              <a:spcBef>
                <a:spcPts val="1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reference channel for all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radiative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loop decays</a:t>
            </a:r>
          </a:p>
          <a:p>
            <a:pPr marL="268288" indent="-268288">
              <a:spcBef>
                <a:spcPts val="1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2.3k 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J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/K* </a:t>
            </a:r>
          </a:p>
          <a:p>
            <a:pPr marL="541338" lvl="1" indent="-274638">
              <a:spcBef>
                <a:spcPts val="1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24" charset="2"/>
              </a:rPr>
              <a:t>exercise fit machinery for analysis of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J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/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451328" y="3571876"/>
            <a:ext cx="2906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4138" indent="-274638">
              <a:spcBef>
                <a:spcPts val="1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Select first 285 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J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/ 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7221616" y="4861384"/>
            <a:ext cx="1285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(B</a:t>
            </a:r>
            <a:r>
              <a:rPr lang="en-US" sz="14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)=13 </a:t>
            </a:r>
            <a:r>
              <a:rPr lang="en-US" sz="1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MeV</a:t>
            </a:r>
            <a:endParaRPr lang="en-GB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071809"/>
            <a:ext cx="2143140" cy="230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3500430" y="3455127"/>
            <a:ext cx="15716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~0.2 pb</a:t>
            </a:r>
            <a:r>
              <a:rPr lang="en-GB" sz="1300" baseline="30000" dirty="0" smtClean="0"/>
              <a:t>-1</a:t>
            </a:r>
            <a:endParaRPr lang="en-GB" sz="1300" baseline="30000" dirty="0"/>
          </a:p>
        </p:txBody>
      </p:sp>
      <p:sp>
        <p:nvSpPr>
          <p:cNvPr id="33" name="Rectangle 32"/>
          <p:cNvSpPr/>
          <p:nvPr/>
        </p:nvSpPr>
        <p:spPr>
          <a:xfrm>
            <a:off x="4275167" y="3860498"/>
            <a:ext cx="9156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K*</a:t>
            </a:r>
            <a:r>
              <a:rPr lang="el-GR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γ</a:t>
            </a:r>
            <a:endParaRPr lang="en-GB" sz="1600" dirty="0">
              <a:solidFill>
                <a:srgbClr val="C00000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988241" y="857232"/>
            <a:ext cx="3084353" cy="2500330"/>
            <a:chOff x="5988241" y="857232"/>
            <a:chExt cx="3084353" cy="2500330"/>
          </a:xfrm>
        </p:grpSpPr>
        <p:grpSp>
          <p:nvGrpSpPr>
            <p:cNvPr id="3" name="Group 15"/>
            <p:cNvGrpSpPr/>
            <p:nvPr/>
          </p:nvGrpSpPr>
          <p:grpSpPr>
            <a:xfrm>
              <a:off x="6000792" y="857232"/>
              <a:ext cx="3071802" cy="2500330"/>
              <a:chOff x="5634752" y="3786190"/>
              <a:chExt cx="2484684" cy="2214578"/>
            </a:xfrm>
          </p:grpSpPr>
          <p:grpSp>
            <p:nvGrpSpPr>
              <p:cNvPr id="7" name="Group 75"/>
              <p:cNvGrpSpPr>
                <a:grpSpLocks/>
              </p:cNvGrpSpPr>
              <p:nvPr/>
            </p:nvGrpSpPr>
            <p:grpSpPr bwMode="auto">
              <a:xfrm>
                <a:off x="5634752" y="3786190"/>
                <a:ext cx="2484684" cy="2214578"/>
                <a:chOff x="1961" y="2598"/>
                <a:chExt cx="1436" cy="1265"/>
              </a:xfrm>
            </p:grpSpPr>
            <p:pic>
              <p:nvPicPr>
                <p:cNvPr id="12" name="Picture 47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961" y="2608"/>
                  <a:ext cx="1436" cy="12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3" name="Rectangle 73"/>
                <p:cNvSpPr>
                  <a:spLocks noChangeArrowheads="1"/>
                </p:cNvSpPr>
                <p:nvPr/>
              </p:nvSpPr>
              <p:spPr bwMode="auto">
                <a:xfrm>
                  <a:off x="2052" y="2598"/>
                  <a:ext cx="168" cy="11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4" name="Rectangle 74"/>
                <p:cNvSpPr>
                  <a:spLocks noChangeArrowheads="1"/>
                </p:cNvSpPr>
                <p:nvPr/>
              </p:nvSpPr>
              <p:spPr bwMode="auto">
                <a:xfrm>
                  <a:off x="2034" y="2634"/>
                  <a:ext cx="132" cy="10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15" name="Rectangle 14"/>
              <p:cNvSpPr/>
              <p:nvPr/>
            </p:nvSpPr>
            <p:spPr>
              <a:xfrm>
                <a:off x="6075726" y="3786190"/>
                <a:ext cx="1950936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66700" indent="-266700">
                  <a:defRPr/>
                </a:pPr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Oscillation plot with          3 pb</a:t>
                </a:r>
                <a:r>
                  <a:rPr lang="en-US" sz="1600" baseline="30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-1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 of B</a:t>
                </a:r>
                <a:r>
                  <a:rPr lang="en-US" sz="1600" baseline="300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0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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D*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</a:t>
                </a:r>
                <a:endParaRPr lang="en-US" sz="16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Symbol"/>
                </a:endParaRPr>
              </a:p>
            </p:txBody>
          </p:sp>
        </p:grpSp>
        <p:sp>
          <p:nvSpPr>
            <p:cNvPr id="34" name="Rectangle 33"/>
            <p:cNvSpPr/>
            <p:nvPr/>
          </p:nvSpPr>
          <p:spPr bwMode="auto">
            <a:xfrm>
              <a:off x="6000760" y="857232"/>
              <a:ext cx="642942" cy="36997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 smtClean="0">
                <a:ln>
                  <a:noFill/>
                </a:ln>
                <a:solidFill>
                  <a:srgbClr val="0234B0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 rot="10800000">
              <a:off x="6278629" y="920788"/>
              <a:ext cx="2714644" cy="788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 rot="5400000">
              <a:off x="6135753" y="1071546"/>
              <a:ext cx="285752" cy="1588"/>
            </a:xfrm>
            <a:prstGeom prst="line">
              <a:avLst/>
            </a:prstGeom>
            <a:noFill/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5988241" y="912904"/>
              <a:ext cx="353943" cy="318357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GB" sz="1100" dirty="0" smtClean="0"/>
                <a:t>A(t)</a:t>
              </a:r>
              <a:endParaRPr lang="en-GB" sz="11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430758" y="3190325"/>
            <a:ext cx="171274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13 min. running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152400"/>
            <a:ext cx="7572428" cy="4572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~0.5 fb</a:t>
            </a:r>
            <a:r>
              <a:rPr lang="en-GB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data with full trigger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1C200-3A00-42FE-B0FA-53B0F3BCD125}" type="slidenum">
              <a:rPr lang="fr-FR" smtClean="0"/>
              <a:pPr>
                <a:defRPr/>
              </a:pPr>
              <a:t>17</a:t>
            </a:fld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665546" y="642918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  <a:sym typeface="Symbol" pitchFamily="124" charset="2"/>
              </a:rPr>
              <a:t>(1/4 of a nominal year)</a:t>
            </a:r>
            <a:endParaRPr lang="en-GB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428596" y="2143116"/>
            <a:ext cx="2928958" cy="1714512"/>
            <a:chOff x="6116341" y="857232"/>
            <a:chExt cx="2884815" cy="1571636"/>
          </a:xfrm>
        </p:grpSpPr>
        <p:grpSp>
          <p:nvGrpSpPr>
            <p:cNvPr id="25" name="Group 276"/>
            <p:cNvGrpSpPr>
              <a:grpSpLocks/>
            </p:cNvGrpSpPr>
            <p:nvPr/>
          </p:nvGrpSpPr>
          <p:grpSpPr bwMode="auto">
            <a:xfrm>
              <a:off x="6116341" y="857232"/>
              <a:ext cx="2884815" cy="1571636"/>
              <a:chOff x="565" y="894"/>
              <a:chExt cx="2071" cy="1136"/>
            </a:xfrm>
            <a:noFill/>
          </p:grpSpPr>
          <p:sp>
            <p:nvSpPr>
              <p:cNvPr id="26" name="Rectangle 274"/>
              <p:cNvSpPr>
                <a:spLocks noChangeArrowheads="1"/>
              </p:cNvSpPr>
              <p:nvPr/>
            </p:nvSpPr>
            <p:spPr bwMode="auto">
              <a:xfrm>
                <a:off x="565" y="894"/>
                <a:ext cx="2071" cy="1136"/>
              </a:xfrm>
              <a:prstGeom prst="rect">
                <a:avLst/>
              </a:prstGeom>
              <a:grp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7" name="Group 261"/>
              <p:cNvGrpSpPr>
                <a:grpSpLocks/>
              </p:cNvGrpSpPr>
              <p:nvPr/>
            </p:nvGrpSpPr>
            <p:grpSpPr bwMode="auto">
              <a:xfrm>
                <a:off x="1310" y="961"/>
                <a:ext cx="545" cy="894"/>
                <a:chOff x="1310" y="961"/>
                <a:chExt cx="545" cy="894"/>
              </a:xfrm>
              <a:grpFill/>
            </p:grpSpPr>
            <p:graphicFrame>
              <p:nvGraphicFramePr>
                <p:cNvPr id="113" name="Object 6"/>
                <p:cNvGraphicFramePr>
                  <a:graphicFrameLocks noChangeAspect="1"/>
                </p:cNvGraphicFramePr>
                <p:nvPr/>
              </p:nvGraphicFramePr>
              <p:xfrm>
                <a:off x="1390" y="961"/>
                <a:ext cx="350" cy="205"/>
              </p:xfrm>
              <a:graphic>
                <a:graphicData uri="http://schemas.openxmlformats.org/presentationml/2006/ole">
                  <p:oleObj spid="_x0000_s316418" name="Equation" r:id="rId3" imgW="368280" imgH="215640" progId="Equation.3">
                    <p:embed/>
                  </p:oleObj>
                </a:graphicData>
              </a:graphic>
            </p:graphicFrame>
            <p:graphicFrame>
              <p:nvGraphicFramePr>
                <p:cNvPr id="114" name="Object 83"/>
                <p:cNvGraphicFramePr>
                  <a:graphicFrameLocks noChangeAspect="1"/>
                </p:cNvGraphicFramePr>
                <p:nvPr/>
              </p:nvGraphicFramePr>
              <p:xfrm>
                <a:off x="1393" y="1667"/>
                <a:ext cx="353" cy="188"/>
              </p:xfrm>
              <a:graphic>
                <a:graphicData uri="http://schemas.openxmlformats.org/presentationml/2006/ole">
                  <p:oleObj spid="_x0000_s316419" name="Equation" r:id="rId4" imgW="355320" imgH="190440" progId="Equation.3">
                    <p:embed/>
                  </p:oleObj>
                </a:graphicData>
              </a:graphic>
            </p:graphicFrame>
            <p:graphicFrame>
              <p:nvGraphicFramePr>
                <p:cNvPr id="115" name="Object 244"/>
                <p:cNvGraphicFramePr>
                  <a:graphicFrameLocks noChangeAspect="1"/>
                </p:cNvGraphicFramePr>
                <p:nvPr/>
              </p:nvGraphicFramePr>
              <p:xfrm>
                <a:off x="1310" y="1301"/>
                <a:ext cx="268" cy="214"/>
              </p:xfrm>
              <a:graphic>
                <a:graphicData uri="http://schemas.openxmlformats.org/presentationml/2006/ole">
                  <p:oleObj spid="_x0000_s316420" name="Equation" r:id="rId5" imgW="253800" imgH="203040" progId="Equation.3">
                    <p:embed/>
                  </p:oleObj>
                </a:graphicData>
              </a:graphic>
            </p:graphicFrame>
            <p:graphicFrame>
              <p:nvGraphicFramePr>
                <p:cNvPr id="116" name="Object 245"/>
                <p:cNvGraphicFramePr>
                  <a:graphicFrameLocks noChangeAspect="1"/>
                </p:cNvGraphicFramePr>
                <p:nvPr/>
              </p:nvGraphicFramePr>
              <p:xfrm>
                <a:off x="1587" y="1298"/>
                <a:ext cx="268" cy="214"/>
              </p:xfrm>
              <a:graphic>
                <a:graphicData uri="http://schemas.openxmlformats.org/presentationml/2006/ole">
                  <p:oleObj spid="_x0000_s316421" name="Equation" r:id="rId6" imgW="253800" imgH="203040" progId="Equation.3">
                    <p:embed/>
                  </p:oleObj>
                </a:graphicData>
              </a:graphic>
            </p:graphicFrame>
          </p:grpSp>
          <p:grpSp>
            <p:nvGrpSpPr>
              <p:cNvPr id="30" name="Group 262"/>
              <p:cNvGrpSpPr>
                <a:grpSpLocks/>
              </p:cNvGrpSpPr>
              <p:nvPr/>
            </p:nvGrpSpPr>
            <p:grpSpPr bwMode="auto">
              <a:xfrm>
                <a:off x="639" y="967"/>
                <a:ext cx="1965" cy="884"/>
                <a:chOff x="639" y="967"/>
                <a:chExt cx="1965" cy="884"/>
              </a:xfrm>
              <a:grpFill/>
            </p:grpSpPr>
            <p:graphicFrame>
              <p:nvGraphicFramePr>
                <p:cNvPr id="33" name="Object 5"/>
                <p:cNvGraphicFramePr>
                  <a:graphicFrameLocks noChangeAspect="1"/>
                </p:cNvGraphicFramePr>
                <p:nvPr/>
              </p:nvGraphicFramePr>
              <p:xfrm>
                <a:off x="773" y="1646"/>
                <a:ext cx="243" cy="205"/>
              </p:xfrm>
              <a:graphic>
                <a:graphicData uri="http://schemas.openxmlformats.org/presentationml/2006/ole">
                  <p:oleObj spid="_x0000_s316422" name="Equation" r:id="rId7" imgW="241200" imgH="203040" progId="Equation.3">
                    <p:embed/>
                  </p:oleObj>
                </a:graphicData>
              </a:graphic>
            </p:graphicFrame>
            <p:sp>
              <p:nvSpPr>
                <p:cNvPr id="34" name="Line 8"/>
                <p:cNvSpPr>
                  <a:spLocks noChangeShapeType="1"/>
                </p:cNvSpPr>
                <p:nvPr/>
              </p:nvSpPr>
              <p:spPr bwMode="auto">
                <a:xfrm>
                  <a:off x="889" y="1170"/>
                  <a:ext cx="1543" cy="0"/>
                </a:xfrm>
                <a:prstGeom prst="lin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5" name="Line 9"/>
                <p:cNvSpPr>
                  <a:spLocks noChangeShapeType="1"/>
                </p:cNvSpPr>
                <p:nvPr/>
              </p:nvSpPr>
              <p:spPr bwMode="auto">
                <a:xfrm>
                  <a:off x="889" y="1669"/>
                  <a:ext cx="1543" cy="0"/>
                </a:xfrm>
                <a:prstGeom prst="lin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36" name="Group 10"/>
                <p:cNvGrpSpPr>
                  <a:grpSpLocks/>
                </p:cNvGrpSpPr>
                <p:nvPr/>
              </p:nvGrpSpPr>
              <p:grpSpPr bwMode="auto">
                <a:xfrm rot="16200000">
                  <a:off x="1052" y="1367"/>
                  <a:ext cx="502" cy="102"/>
                  <a:chOff x="448" y="2163"/>
                  <a:chExt cx="2568" cy="222"/>
                </a:xfrm>
                <a:grpFill/>
              </p:grpSpPr>
              <p:grpSp>
                <p:nvGrpSpPr>
                  <p:cNvPr id="80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4" cy="222"/>
                    <a:chOff x="580" y="2163"/>
                    <a:chExt cx="4600" cy="454"/>
                  </a:xfrm>
                  <a:grpFill/>
                </p:grpSpPr>
                <p:grpSp>
                  <p:nvGrpSpPr>
                    <p:cNvPr id="83" name="Group 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3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99" name="Group 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07" name="Group 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11" name="Arc 1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12" name="Arc 16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08" name="Group 17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09" name="Arc 1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10" name="Arc 19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100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101" name="Group 2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05" name="Arc 2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06" name="Arc 23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102" name="Group 24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103" name="Arc 2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104" name="Arc 26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84" name="Group 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6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85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93" name="Group 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97" name="Arc 3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98" name="Arc 3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94" name="Group 32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95" name="Arc 3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96" name="Arc 34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86" name="Group 3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87" name="Group 3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91" name="Arc 3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92" name="Arc 38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88" name="Group 39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89" name="Arc 4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90" name="Arc 41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</p:grpSp>
              </p:grpSp>
              <p:sp>
                <p:nvSpPr>
                  <p:cNvPr id="81" name="Line 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" y="2272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2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80" y="2271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37" name="Group 44"/>
                <p:cNvGrpSpPr>
                  <a:grpSpLocks/>
                </p:cNvGrpSpPr>
                <p:nvPr/>
              </p:nvGrpSpPr>
              <p:grpSpPr bwMode="auto">
                <a:xfrm rot="16200000">
                  <a:off x="1585" y="1369"/>
                  <a:ext cx="502" cy="102"/>
                  <a:chOff x="448" y="2163"/>
                  <a:chExt cx="2568" cy="222"/>
                </a:xfrm>
                <a:grpFill/>
              </p:grpSpPr>
              <p:grpSp>
                <p:nvGrpSpPr>
                  <p:cNvPr id="47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4" cy="222"/>
                    <a:chOff x="580" y="2163"/>
                    <a:chExt cx="4600" cy="454"/>
                  </a:xfrm>
                  <a:grpFill/>
                </p:grpSpPr>
                <p:grpSp>
                  <p:nvGrpSpPr>
                    <p:cNvPr id="50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3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66" name="Group 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74" name="Group 4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78" name="Arc 4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79" name="Arc 50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75" name="Group 51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76" name="Arc 5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77" name="Arc 53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67" name="Group 5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68" name="Group 5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72" name="Arc 5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73" name="Arc 57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69" name="Group 58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70" name="Arc 5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71" name="Arc 60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51" name="Group 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6"/>
                      <a:ext cx="2300" cy="451"/>
                      <a:chOff x="580" y="2160"/>
                      <a:chExt cx="4600" cy="1157"/>
                    </a:xfrm>
                    <a:grpFill/>
                  </p:grpSpPr>
                  <p:grpSp>
                    <p:nvGrpSpPr>
                      <p:cNvPr id="52" name="Group 6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80" y="2160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60" name="Group 6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64" name="Arc 6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65" name="Arc 65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61" name="Group 66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62" name="Arc 6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63" name="Arc 68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  <p:grpSp>
                    <p:nvGrpSpPr>
                      <p:cNvPr id="53" name="Group 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80" y="2165"/>
                        <a:ext cx="2300" cy="1152"/>
                        <a:chOff x="576" y="2160"/>
                        <a:chExt cx="2304" cy="1152"/>
                      </a:xfrm>
                      <a:grpFill/>
                    </p:grpSpPr>
                    <p:grpSp>
                      <p:nvGrpSpPr>
                        <p:cNvPr id="54" name="Group 7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728" y="2160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58" name="Arc 7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59" name="Arc 72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55" name="Group 73"/>
                        <p:cNvGrpSpPr>
                          <a:grpSpLocks/>
                        </p:cNvGrpSpPr>
                        <p:nvPr/>
                      </p:nvGrpSpPr>
                      <p:grpSpPr bwMode="auto">
                        <a:xfrm rot="-10871608">
                          <a:off x="576" y="2736"/>
                          <a:ext cx="1152" cy="576"/>
                          <a:chOff x="1728" y="2160"/>
                          <a:chExt cx="1152" cy="576"/>
                        </a:xfrm>
                        <a:grpFill/>
                      </p:grpSpPr>
                      <p:sp>
                        <p:nvSpPr>
                          <p:cNvPr id="56" name="Arc 7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304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57" name="Arc 75"/>
                          <p:cNvSpPr>
                            <a:spLocks/>
                          </p:cNvSpPr>
                          <p:nvPr/>
                        </p:nvSpPr>
                        <p:spPr bwMode="auto">
                          <a:xfrm rot="16200000">
                            <a:off x="1728" y="2160"/>
                            <a:ext cx="576" cy="576"/>
                          </a:xfrm>
                          <a:custGeom>
                            <a:avLst/>
                            <a:gdLst>
                              <a:gd name="G0" fmla="+- 0 0 0"/>
                              <a:gd name="G1" fmla="+- 21600 0 0"/>
                              <a:gd name="G2" fmla="+- 21600 0 0"/>
                              <a:gd name="T0" fmla="*/ 0 w 21600"/>
                              <a:gd name="T1" fmla="*/ 0 h 21600"/>
                              <a:gd name="T2" fmla="*/ 21600 w 21600"/>
                              <a:gd name="T3" fmla="*/ 21600 h 21600"/>
                              <a:gd name="T4" fmla="*/ 0 w 21600"/>
                              <a:gd name="T5" fmla="*/ 21600 h 21600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</a:cxnLst>
                            <a:rect l="0" t="0" r="r" b="b"/>
                            <a:pathLst>
                              <a:path w="21600" h="21600" fill="none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 extrusionOk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grpFill/>
                          <a:ln w="19050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anchor="ctr"/>
                          <a:lstStyle/>
                          <a:p>
                            <a:endParaRPr lang="en-GB"/>
                          </a:p>
                        </p:txBody>
                      </p:sp>
                    </p:grpSp>
                  </p:grpSp>
                </p:grpSp>
              </p:grpSp>
              <p:sp>
                <p:nvSpPr>
                  <p:cNvPr id="48" name="Line 7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48" y="2272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9" name="Line 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80" y="2271"/>
                    <a:ext cx="136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aphicFrame>
              <p:nvGraphicFramePr>
                <p:cNvPr id="38" name="Object 82"/>
                <p:cNvGraphicFramePr>
                  <a:graphicFrameLocks noChangeAspect="1"/>
                </p:cNvGraphicFramePr>
                <p:nvPr/>
              </p:nvGraphicFramePr>
              <p:xfrm>
                <a:off x="847" y="971"/>
                <a:ext cx="120" cy="204"/>
              </p:xfrm>
              <a:graphic>
                <a:graphicData uri="http://schemas.openxmlformats.org/presentationml/2006/ole">
                  <p:oleObj spid="_x0000_s316423" name="Equation" r:id="rId8" imgW="126720" imgH="215640" progId="Equation.3">
                    <p:embed/>
                  </p:oleObj>
                </a:graphicData>
              </a:graphic>
            </p:graphicFrame>
            <p:graphicFrame>
              <p:nvGraphicFramePr>
                <p:cNvPr id="39" name="Object 84"/>
                <p:cNvGraphicFramePr>
                  <a:graphicFrameLocks noChangeAspect="1"/>
                </p:cNvGraphicFramePr>
                <p:nvPr/>
              </p:nvGraphicFramePr>
              <p:xfrm>
                <a:off x="2196" y="967"/>
                <a:ext cx="240" cy="239"/>
              </p:xfrm>
              <a:graphic>
                <a:graphicData uri="http://schemas.openxmlformats.org/presentationml/2006/ole">
                  <p:oleObj spid="_x0000_s316424" name="Equation" r:id="rId9" imgW="241200" imgH="241200" progId="Equation.3">
                    <p:embed/>
                  </p:oleObj>
                </a:graphicData>
              </a:graphic>
            </p:graphicFrame>
            <p:graphicFrame>
              <p:nvGraphicFramePr>
                <p:cNvPr id="40" name="Object 85"/>
                <p:cNvGraphicFramePr>
                  <a:graphicFrameLocks noChangeAspect="1"/>
                </p:cNvGraphicFramePr>
                <p:nvPr/>
              </p:nvGraphicFramePr>
              <p:xfrm>
                <a:off x="2233" y="1663"/>
                <a:ext cx="125" cy="176"/>
              </p:xfrm>
              <a:graphic>
                <a:graphicData uri="http://schemas.openxmlformats.org/presentationml/2006/ole">
                  <p:oleObj spid="_x0000_s316425" name="Equation" r:id="rId10" imgW="126720" imgH="177480" progId="Equation.3">
                    <p:embed/>
                  </p:oleObj>
                </a:graphicData>
              </a:graphic>
            </p:graphicFrame>
            <p:sp>
              <p:nvSpPr>
                <p:cNvPr id="41" name="Line 240"/>
                <p:cNvSpPr>
                  <a:spLocks noChangeShapeType="1"/>
                </p:cNvSpPr>
                <p:nvPr/>
              </p:nvSpPr>
              <p:spPr bwMode="auto">
                <a:xfrm>
                  <a:off x="1048" y="1671"/>
                  <a:ext cx="4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" name="Line 241"/>
                <p:cNvSpPr>
                  <a:spLocks noChangeShapeType="1"/>
                </p:cNvSpPr>
                <p:nvPr/>
              </p:nvSpPr>
              <p:spPr bwMode="auto">
                <a:xfrm>
                  <a:off x="2120" y="1666"/>
                  <a:ext cx="5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3" name="Line 242"/>
                <p:cNvSpPr>
                  <a:spLocks noChangeShapeType="1"/>
                </p:cNvSpPr>
                <p:nvPr/>
              </p:nvSpPr>
              <p:spPr bwMode="auto">
                <a:xfrm flipH="1">
                  <a:off x="2087" y="1176"/>
                  <a:ext cx="5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4" name="Line 243"/>
                <p:cNvSpPr>
                  <a:spLocks noChangeShapeType="1"/>
                </p:cNvSpPr>
                <p:nvPr/>
              </p:nvSpPr>
              <p:spPr bwMode="auto">
                <a:xfrm flipH="1">
                  <a:off x="999" y="1172"/>
                  <a:ext cx="52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  <p:graphicFrame>
              <p:nvGraphicFramePr>
                <p:cNvPr id="45" name="Object 246"/>
                <p:cNvGraphicFramePr>
                  <a:graphicFrameLocks noChangeAspect="1"/>
                </p:cNvGraphicFramePr>
                <p:nvPr/>
              </p:nvGraphicFramePr>
              <p:xfrm>
                <a:off x="639" y="1317"/>
                <a:ext cx="192" cy="180"/>
              </p:xfrm>
              <a:graphic>
                <a:graphicData uri="http://schemas.openxmlformats.org/presentationml/2006/ole">
                  <p:oleObj spid="_x0000_s316426" name="Equation" r:id="rId11" imgW="203040" imgH="190440" progId="Equation.3">
                    <p:embed/>
                  </p:oleObj>
                </a:graphicData>
              </a:graphic>
            </p:graphicFrame>
            <p:graphicFrame>
              <p:nvGraphicFramePr>
                <p:cNvPr id="46" name="Object 247"/>
                <p:cNvGraphicFramePr>
                  <a:graphicFrameLocks noChangeAspect="1"/>
                </p:cNvGraphicFramePr>
                <p:nvPr/>
              </p:nvGraphicFramePr>
              <p:xfrm>
                <a:off x="2400" y="1270"/>
                <a:ext cx="204" cy="204"/>
              </p:xfrm>
              <a:graphic>
                <a:graphicData uri="http://schemas.openxmlformats.org/presentationml/2006/ole">
                  <p:oleObj spid="_x0000_s316427" name="Equation" r:id="rId12" imgW="215640" imgH="215640" progId="Equation.3">
                    <p:embed/>
                  </p:oleObj>
                </a:graphicData>
              </a:graphic>
            </p:graphicFrame>
          </p:grpSp>
        </p:grpSp>
        <p:sp>
          <p:nvSpPr>
            <p:cNvPr id="117" name="Text Box 267"/>
            <p:cNvSpPr txBox="1">
              <a:spLocks noChangeArrowheads="1"/>
            </p:cNvSpPr>
            <p:nvPr/>
          </p:nvSpPr>
          <p:spPr bwMode="auto">
            <a:xfrm>
              <a:off x="7155712" y="1643050"/>
              <a:ext cx="70243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+NP?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2" name="Group 118"/>
          <p:cNvGrpSpPr/>
          <p:nvPr/>
        </p:nvGrpSpPr>
        <p:grpSpPr>
          <a:xfrm>
            <a:off x="5214942" y="3447636"/>
            <a:ext cx="3357586" cy="2838884"/>
            <a:chOff x="5715008" y="3661950"/>
            <a:chExt cx="3357586" cy="2838884"/>
          </a:xfrm>
        </p:grpSpPr>
        <p:pic>
          <p:nvPicPr>
            <p:cNvPr id="173" name="Picture 15"/>
            <p:cNvPicPr>
              <a:picLocks noChangeAspect="1" noChangeArrowheads="1"/>
            </p:cNvPicPr>
            <p:nvPr/>
          </p:nvPicPr>
          <p:blipFill>
            <a:blip r:embed="rId13"/>
            <a:srcRect l="2719" r="3400"/>
            <a:stretch>
              <a:fillRect/>
            </a:stretch>
          </p:blipFill>
          <p:spPr bwMode="auto">
            <a:xfrm>
              <a:off x="5872194" y="4087834"/>
              <a:ext cx="3200400" cy="241300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</p:pic>
        <p:sp>
          <p:nvSpPr>
            <p:cNvPr id="174" name="Text Box 100"/>
            <p:cNvSpPr txBox="1">
              <a:spLocks noChangeArrowheads="1"/>
            </p:cNvSpPr>
            <p:nvPr/>
          </p:nvSpPr>
          <p:spPr bwMode="auto">
            <a:xfrm>
              <a:off x="5715008" y="3661950"/>
              <a:ext cx="250033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l-GR" sz="16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Θ</a:t>
              </a:r>
              <a:r>
                <a:rPr lang="en-US" sz="1600" baseline="-25000" dirty="0" err="1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tr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= angle between </a:t>
              </a:r>
              <a:r>
                <a:rPr lang="en-US" sz="1600" i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l</a:t>
              </a:r>
              <a:r>
                <a:rPr lang="en-US" sz="1600" i="1" baseline="300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+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and normal to </a:t>
              </a:r>
              <a:r>
                <a:rPr lang="de-DE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 decay plane</a:t>
              </a:r>
              <a:r>
                <a:rPr lang="en-US" sz="16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 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175" name="Curved Connector 174"/>
            <p:cNvCxnSpPr/>
            <p:nvPr/>
          </p:nvCxnSpPr>
          <p:spPr bwMode="auto">
            <a:xfrm rot="16200000" flipH="1">
              <a:off x="7858148" y="4071942"/>
              <a:ext cx="428628" cy="285752"/>
            </a:xfrm>
            <a:prstGeom prst="curvedConnector3">
              <a:avLst>
                <a:gd name="adj1" fmla="val 597"/>
              </a:avLst>
            </a:prstGeom>
            <a:noFill/>
            <a:ln w="9525" cap="flat" cmpd="sng" algn="ctr">
              <a:solidFill>
                <a:schemeClr val="hlink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176" name="Picture 99" descr="acp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500530" y="1357298"/>
            <a:ext cx="4643470" cy="1500198"/>
          </a:xfrm>
          <a:prstGeom prst="rect">
            <a:avLst/>
          </a:prstGeom>
          <a:noFill/>
        </p:spPr>
      </p:pic>
      <p:sp>
        <p:nvSpPr>
          <p:cNvPr id="177" name="Text Box 100"/>
          <p:cNvSpPr txBox="1">
            <a:spLocks noChangeArrowheads="1"/>
          </p:cNvSpPr>
          <p:nvPr/>
        </p:nvSpPr>
        <p:spPr bwMode="auto">
          <a:xfrm>
            <a:off x="5715008" y="2876132"/>
            <a:ext cx="23726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 err="1" smtClean="0">
                <a:solidFill>
                  <a:srgbClr val="00CC00"/>
                </a:solidFill>
                <a:latin typeface="Times New Roman"/>
                <a:cs typeface="Times New Roman"/>
              </a:rPr>
              <a:t>η</a:t>
            </a:r>
            <a:r>
              <a:rPr lang="en-US" sz="1600" b="1" baseline="-25000" dirty="0" err="1" smtClean="0">
                <a:solidFill>
                  <a:srgbClr val="00CC00"/>
                </a:solidFill>
                <a:latin typeface="Times New Roman" pitchFamily="18" charset="0"/>
              </a:rPr>
              <a:t>f</a:t>
            </a:r>
            <a:r>
              <a:rPr lang="en-US" sz="1600" b="1" dirty="0" smtClean="0">
                <a:solidFill>
                  <a:srgbClr val="00CC00"/>
                </a:solidFill>
                <a:latin typeface="Times New Roman" pitchFamily="18" charset="0"/>
              </a:rPr>
              <a:t> </a:t>
            </a:r>
            <a:r>
              <a:rPr lang="en-US" sz="1600" b="1" dirty="0">
                <a:solidFill>
                  <a:srgbClr val="00CC00"/>
                </a:solidFill>
                <a:latin typeface="Times New Roman" pitchFamily="18" charset="0"/>
              </a:rPr>
              <a:t>= +, -  1 CP eigenstates</a:t>
            </a:r>
            <a:endParaRPr lang="en-US" sz="1600" b="1" dirty="0">
              <a:solidFill>
                <a:srgbClr val="00CC00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142876" y="4071942"/>
            <a:ext cx="4572000" cy="12644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6700" indent="-266700">
              <a:spcBef>
                <a:spcPts val="500"/>
              </a:spcBef>
              <a:buFont typeface="Wingdings" pitchFamily="2" charset="2"/>
              <a:buChar char="ü"/>
            </a:pP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J/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Math1" pitchFamily="2" charset="2"/>
              </a:rPr>
              <a:t>  is not a pure CP </a:t>
            </a:r>
            <a:r>
              <a:rPr lang="en-US" dirty="0" err="1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Math1" pitchFamily="2" charset="2"/>
              </a:rPr>
              <a:t>eigenstate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Math1" pitchFamily="2" charset="2"/>
              </a:rPr>
              <a:t>                         (2 CP even, 1 CP odd amplitude)</a:t>
            </a:r>
          </a:p>
          <a:p>
            <a:pPr marL="538163" lvl="1" indent="-269875">
              <a:spcBef>
                <a:spcPts val="500"/>
              </a:spcBef>
              <a:buFont typeface="Wingdings" pitchFamily="2" charset="2"/>
              <a:buChar char="Ø"/>
            </a:pP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Math1" pitchFamily="2" charset="2"/>
              </a:rPr>
              <a:t>need to fit angular distributions of decay final states as function of proper time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214282" y="928670"/>
            <a:ext cx="5143536" cy="36933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66700" indent="-266700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measure </a:t>
            </a: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-B</a:t>
            </a:r>
            <a:r>
              <a:rPr lang="en-GB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GB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mixing phase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US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J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/(µµ) </a:t>
            </a:r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Math1" pitchFamily="2" charset="2"/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142844" y="5425875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>
              <a:spcBef>
                <a:spcPts val="50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Math1" pitchFamily="2" charset="2"/>
              </a:rPr>
              <a:t>with 28’500 reconstructed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J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/(µµ)  signal events (before tagging)</a:t>
            </a:r>
          </a:p>
        </p:txBody>
      </p:sp>
      <p:cxnSp>
        <p:nvCxnSpPr>
          <p:cNvPr id="182" name="Straight Connector 181"/>
          <p:cNvCxnSpPr/>
          <p:nvPr/>
        </p:nvCxnSpPr>
        <p:spPr bwMode="auto">
          <a:xfrm>
            <a:off x="1769661" y="1000108"/>
            <a:ext cx="142876" cy="1588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1" name="Rectangle 210"/>
          <p:cNvSpPr/>
          <p:nvPr/>
        </p:nvSpPr>
        <p:spPr>
          <a:xfrm>
            <a:off x="214282" y="1423465"/>
            <a:ext cx="5429288" cy="741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defTabSz="228600">
              <a:spcBef>
                <a:spcPts val="500"/>
              </a:spcBef>
              <a:buFont typeface="Wingdings" pitchFamily="2" charset="2"/>
              <a:buChar char="ü"/>
            </a:pPr>
            <a:r>
              <a:rPr lang="en-GB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Sensitive to New Physics effects in mixing</a:t>
            </a:r>
          </a:p>
          <a:p>
            <a:pPr marL="538163" lvl="2" indent="-269875" defTabSz="228600">
              <a:spcBef>
                <a:spcPts val="5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GB" baseline="-2500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lang="en-GB" baseline="-2500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(SM) </a:t>
            </a:r>
            <a:r>
              <a:rPr lang="en-GB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GB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(NP) 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142844" y="3604278"/>
            <a:ext cx="4431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31825" lvl="1" indent="-268288" defTabSz="228600">
              <a:spcBef>
                <a:spcPts val="5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in SM: </a:t>
            </a:r>
            <a:r>
              <a:rPr lang="de-DE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US" baseline="-2500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 = – 2</a:t>
            </a:r>
            <a:r>
              <a:rPr lang="el-GR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baseline="-2500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 = –</a:t>
            </a:r>
            <a:r>
              <a:rPr lang="en-US" dirty="0" err="1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arg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(V</a:t>
            </a:r>
            <a:r>
              <a:rPr lang="en-US" baseline="-2500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ts</a:t>
            </a:r>
            <a:r>
              <a:rPr lang="en-US" baseline="30000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n-US" dirty="0" smtClean="0">
                <a:solidFill>
                  <a:srgbClr val="0235AD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~ –0.04 </a:t>
            </a:r>
            <a:endParaRPr lang="en-US" dirty="0" smtClean="0">
              <a:solidFill>
                <a:srgbClr val="0235AD"/>
              </a:solidFill>
              <a:latin typeface="Times New Roman" pitchFamily="18" charset="0"/>
              <a:cs typeface="Times New Roman" pitchFamily="18" charset="0"/>
              <a:sym typeface="Math1" pitchFamily="2" charset="2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2851027" y="6000768"/>
            <a:ext cx="2935419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</a:t>
            </a:r>
            <a:r>
              <a:rPr lang="en-GB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stat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</a:t>
            </a:r>
            <a:r>
              <a:rPr lang="en-US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)~0.06  with 0.5 fb</a:t>
            </a:r>
            <a:r>
              <a:rPr lang="en-GB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C20F-0834-401F-B4A8-37FEF291A374}" type="slidenum">
              <a:rPr lang="fr-FR"/>
              <a:pPr/>
              <a:t>18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52400"/>
            <a:ext cx="7572428" cy="4572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Exploiting ~0.5 fb</a:t>
            </a:r>
            <a:r>
              <a:rPr lang="en-GB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data with full trigger</a:t>
            </a:r>
            <a:endParaRPr lang="en-GB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071546"/>
            <a:ext cx="5969010" cy="2571768"/>
          </a:xfrm>
        </p:spPr>
        <p:txBody>
          <a:bodyPr/>
          <a:lstStyle/>
          <a:p>
            <a:pPr marL="263525" indent="-263525">
              <a:lnSpc>
                <a:spcPct val="1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ü"/>
              <a:tabLst>
                <a:tab pos="1616075" algn="l"/>
              </a:tabLst>
            </a:pPr>
            <a:r>
              <a:rPr lang="en-US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Very rare </a:t>
            </a:r>
            <a:r>
              <a:rPr lang="en-US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loop decay</a:t>
            </a:r>
            <a:r>
              <a:rPr lang="en-US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sensitive to </a:t>
            </a:r>
            <a:r>
              <a:rPr lang="en-US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New Physics</a:t>
            </a:r>
            <a:endParaRPr lang="en-US" sz="18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3525" indent="-263525">
              <a:lnSpc>
                <a:spcPct val="100000"/>
              </a:lnSpc>
              <a:spcBef>
                <a:spcPts val="0"/>
              </a:spcBef>
              <a:buClrTx/>
              <a:buSzTx/>
              <a:buFont typeface="Wingdings" pitchFamily="2" charset="2"/>
              <a:buChar char="ü"/>
              <a:tabLst>
                <a:tab pos="1616075" algn="l"/>
              </a:tabLst>
            </a:pPr>
            <a:r>
              <a:rPr lang="en-US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 ~ </a:t>
            </a:r>
            <a:r>
              <a:rPr lang="en-US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3.5</a:t>
            </a:r>
            <a:r>
              <a:rPr lang="en-US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10</a:t>
            </a:r>
            <a:r>
              <a:rPr lang="en-US" sz="1800" b="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–9</a:t>
            </a:r>
            <a:r>
              <a:rPr lang="en-US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1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in SM, can be strongly enhanced in </a:t>
            </a:r>
            <a:r>
              <a:rPr lang="en-US" sz="18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SUSY</a:t>
            </a:r>
            <a:endParaRPr lang="en-US" sz="1800" b="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1714500" algn="l"/>
              </a:tabLst>
            </a:pPr>
            <a:r>
              <a:rPr lang="en-US" sz="1800" b="0" u="sng" dirty="0" smtClean="0">
                <a:latin typeface="Times New Roman" pitchFamily="18" charset="0"/>
                <a:cs typeface="Times New Roman" pitchFamily="18" charset="0"/>
              </a:rPr>
              <a:t>Main issue is background rejection: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Tx/>
              <a:tabLst>
                <a:tab pos="1714500" algn="l"/>
              </a:tabLst>
            </a:pPr>
            <a:r>
              <a:rPr lang="de-DE" sz="1800" b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dominated by B</a:t>
            </a:r>
            <a:r>
              <a:rPr lang="de-DE" sz="1800" b="0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  <a:r>
              <a:rPr lang="de-DE" sz="1800" b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X, B</a:t>
            </a:r>
            <a:r>
              <a:rPr lang="de-DE" sz="1800" b="0" baseline="30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</a:t>
            </a:r>
            <a:r>
              <a:rPr lang="de-DE" sz="1800" b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 decays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Tx/>
              <a:tabLst>
                <a:tab pos="1714500" algn="l"/>
              </a:tabLst>
            </a:pPr>
            <a:r>
              <a:rPr lang="de-DE" sz="1800" b="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good</a:t>
            </a:r>
            <a:r>
              <a:rPr lang="de-DE" sz="1800" b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de-DE" sz="1800" b="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mass</a:t>
            </a:r>
            <a:r>
              <a:rPr lang="de-DE" sz="1800" b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de-DE" sz="1800" b="0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resolution</a:t>
            </a:r>
            <a:r>
              <a:rPr lang="de-DE" sz="1800" b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and PID essential</a:t>
            </a:r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1714500" algn="l"/>
              </a:tabLst>
            </a:pPr>
            <a:r>
              <a:rPr lang="en-US" sz="1800" b="0" u="sng" dirty="0" smtClean="0">
                <a:latin typeface="Times New Roman" pitchFamily="18" charset="0"/>
                <a:cs typeface="Times New Roman" pitchFamily="18" charset="0"/>
              </a:rPr>
              <a:t>LHCb expected performance: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None/>
              <a:tabLst>
                <a:tab pos="1714500" algn="l"/>
              </a:tabLst>
            </a:pPr>
            <a:r>
              <a:rPr lang="en-US" sz="1800" b="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1800" b="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 0.5 fb</a:t>
            </a:r>
            <a:r>
              <a:rPr lang="en-US" sz="1800" b="0" u="sng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–1</a:t>
            </a:r>
            <a:r>
              <a:rPr lang="en-US" sz="1800" b="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 exclude BR values down to SM value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None/>
              <a:tabLst>
                <a:tab pos="1714500" algn="l"/>
              </a:tabLst>
            </a:pPr>
            <a:r>
              <a:rPr lang="en-US" sz="1800" b="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with    2 fb</a:t>
            </a:r>
            <a:r>
              <a:rPr lang="en-US" sz="1800" b="0" baseline="30000" dirty="0" smtClean="0">
                <a:latin typeface="Times New Roman" pitchFamily="18" charset="0"/>
                <a:cs typeface="Times New Roman" pitchFamily="18" charset="0"/>
              </a:rPr>
              <a:t>–1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:  3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 evidence of SM signal</a:t>
            </a:r>
            <a:endParaRPr lang="en-US" sz="1800" b="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None/>
              <a:tabLst>
                <a:tab pos="1714500" algn="l"/>
              </a:tabLst>
            </a:pPr>
            <a:r>
              <a:rPr lang="en-US" sz="1800" b="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with  10 fb</a:t>
            </a:r>
            <a:r>
              <a:rPr lang="en-US" sz="1800" b="0" baseline="30000" dirty="0" smtClean="0">
                <a:latin typeface="Times New Roman" pitchFamily="18" charset="0"/>
                <a:cs typeface="Times New Roman" pitchFamily="18" charset="0"/>
              </a:rPr>
              <a:t>–1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:  &gt; 5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 observation of SM signal</a:t>
            </a:r>
          </a:p>
          <a:p>
            <a:pPr marL="269875" lvl="1" indent="-269875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  <a:tabLst>
                <a:tab pos="1616075" algn="l"/>
              </a:tabLst>
            </a:pPr>
            <a:endParaRPr lang="en-US" sz="1800" b="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617538" lvl="1" indent="-174625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  <a:tabLst>
                <a:tab pos="1616075" algn="l"/>
              </a:tabLst>
            </a:pPr>
            <a:endParaRPr lang="en-US" sz="1800" b="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617538" lvl="1" indent="-174625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  <a:tabLst>
                <a:tab pos="1616075" algn="l"/>
              </a:tabLst>
            </a:pPr>
            <a:endParaRPr lang="en-US" sz="1800" b="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grpSp>
        <p:nvGrpSpPr>
          <p:cNvPr id="59" name="Group 31"/>
          <p:cNvGrpSpPr>
            <a:grpSpLocks/>
          </p:cNvGrpSpPr>
          <p:nvPr/>
        </p:nvGrpSpPr>
        <p:grpSpPr bwMode="auto">
          <a:xfrm>
            <a:off x="6000760" y="1047406"/>
            <a:ext cx="2915226" cy="3143961"/>
            <a:chOff x="4128" y="492"/>
            <a:chExt cx="1973" cy="2068"/>
          </a:xfrm>
        </p:grpSpPr>
        <p:grpSp>
          <p:nvGrpSpPr>
            <p:cNvPr id="65" name="Group 32"/>
            <p:cNvGrpSpPr>
              <a:grpSpLocks/>
            </p:cNvGrpSpPr>
            <p:nvPr/>
          </p:nvGrpSpPr>
          <p:grpSpPr bwMode="auto">
            <a:xfrm>
              <a:off x="4128" y="492"/>
              <a:ext cx="1973" cy="515"/>
              <a:chOff x="4128" y="492"/>
              <a:chExt cx="1973" cy="515"/>
            </a:xfrm>
          </p:grpSpPr>
          <p:grpSp>
            <p:nvGrpSpPr>
              <p:cNvPr id="70" name="Group 33"/>
              <p:cNvGrpSpPr>
                <a:grpSpLocks/>
              </p:cNvGrpSpPr>
              <p:nvPr/>
            </p:nvGrpSpPr>
            <p:grpSpPr bwMode="auto">
              <a:xfrm>
                <a:off x="4128" y="494"/>
                <a:ext cx="1973" cy="513"/>
                <a:chOff x="4123" y="440"/>
                <a:chExt cx="1973" cy="513"/>
              </a:xfrm>
            </p:grpSpPr>
            <p:graphicFrame>
              <p:nvGraphicFramePr>
                <p:cNvPr id="72" name="Object 34"/>
                <p:cNvGraphicFramePr>
                  <a:graphicFrameLocks noChangeAspect="1"/>
                </p:cNvGraphicFramePr>
                <p:nvPr/>
              </p:nvGraphicFramePr>
              <p:xfrm>
                <a:off x="4892" y="557"/>
                <a:ext cx="160" cy="116"/>
              </p:xfrm>
              <a:graphic>
                <a:graphicData uri="http://schemas.openxmlformats.org/presentationml/2006/ole">
                  <p:oleObj spid="_x0000_s274442" name="Équation" r:id="rId4" imgW="317500" imgH="228600" progId="Equation.3">
                    <p:embed/>
                  </p:oleObj>
                </a:graphicData>
              </a:graphic>
            </p:graphicFrame>
            <p:graphicFrame>
              <p:nvGraphicFramePr>
                <p:cNvPr id="73" name="Object 35"/>
                <p:cNvGraphicFramePr>
                  <a:graphicFrameLocks noChangeAspect="1"/>
                </p:cNvGraphicFramePr>
                <p:nvPr/>
              </p:nvGraphicFramePr>
              <p:xfrm>
                <a:off x="4907" y="752"/>
                <a:ext cx="160" cy="116"/>
              </p:xfrm>
              <a:graphic>
                <a:graphicData uri="http://schemas.openxmlformats.org/presentationml/2006/ole">
                  <p:oleObj spid="_x0000_s274443" name="Équation" r:id="rId5" imgW="317500" imgH="228600" progId="Equation.3">
                    <p:embed/>
                  </p:oleObj>
                </a:graphicData>
              </a:graphic>
            </p:graphicFrame>
            <p:graphicFrame>
              <p:nvGraphicFramePr>
                <p:cNvPr id="74" name="Object 36"/>
                <p:cNvGraphicFramePr>
                  <a:graphicFrameLocks noChangeAspect="1"/>
                </p:cNvGraphicFramePr>
                <p:nvPr/>
              </p:nvGraphicFramePr>
              <p:xfrm>
                <a:off x="4123" y="814"/>
                <a:ext cx="83" cy="122"/>
              </p:xfrm>
              <a:graphic>
                <a:graphicData uri="http://schemas.openxmlformats.org/presentationml/2006/ole">
                  <p:oleObj spid="_x0000_s274444" name="Équation" r:id="rId6" imgW="165100" imgH="241300" progId="Equation.3">
                    <p:embed/>
                  </p:oleObj>
                </a:graphicData>
              </a:graphic>
            </p:graphicFrame>
            <p:graphicFrame>
              <p:nvGraphicFramePr>
                <p:cNvPr id="75" name="Object 37"/>
                <p:cNvGraphicFramePr>
                  <a:graphicFrameLocks noChangeAspect="1"/>
                </p:cNvGraphicFramePr>
                <p:nvPr/>
              </p:nvGraphicFramePr>
              <p:xfrm>
                <a:off x="4123" y="476"/>
                <a:ext cx="83" cy="103"/>
              </p:xfrm>
              <a:graphic>
                <a:graphicData uri="http://schemas.openxmlformats.org/presentationml/2006/ole">
                  <p:oleObj spid="_x0000_s274445" name="Équation" r:id="rId7" imgW="165100" imgH="203200" progId="Equation.3">
                    <p:embed/>
                  </p:oleObj>
                </a:graphicData>
              </a:graphic>
            </p:graphicFrame>
            <p:graphicFrame>
              <p:nvGraphicFramePr>
                <p:cNvPr id="76" name="Object 38"/>
                <p:cNvGraphicFramePr>
                  <a:graphicFrameLocks noChangeAspect="1"/>
                </p:cNvGraphicFramePr>
                <p:nvPr/>
              </p:nvGraphicFramePr>
              <p:xfrm>
                <a:off x="5947" y="440"/>
                <a:ext cx="149" cy="186"/>
              </p:xfrm>
              <a:graphic>
                <a:graphicData uri="http://schemas.openxmlformats.org/presentationml/2006/ole">
                  <p:oleObj spid="_x0000_s274446" name="Équation" r:id="rId8" imgW="292100" imgH="368300" progId="Equation.3">
                    <p:embed/>
                  </p:oleObj>
                </a:graphicData>
              </a:graphic>
            </p:graphicFrame>
            <p:graphicFrame>
              <p:nvGraphicFramePr>
                <p:cNvPr id="77" name="Object 39"/>
                <p:cNvGraphicFramePr>
                  <a:graphicFrameLocks noChangeAspect="1"/>
                </p:cNvGraphicFramePr>
                <p:nvPr/>
              </p:nvGraphicFramePr>
              <p:xfrm>
                <a:off x="4632" y="824"/>
                <a:ext cx="58" cy="103"/>
              </p:xfrm>
              <a:graphic>
                <a:graphicData uri="http://schemas.openxmlformats.org/presentationml/2006/ole">
                  <p:oleObj spid="_x0000_s274447" name="Équation" r:id="rId9" imgW="114300" imgH="203200" progId="Equation.3">
                    <p:embed/>
                  </p:oleObj>
                </a:graphicData>
              </a:graphic>
            </p:graphicFrame>
            <p:grpSp>
              <p:nvGrpSpPr>
                <p:cNvPr id="78" name="Group 40"/>
                <p:cNvGrpSpPr>
                  <a:grpSpLocks/>
                </p:cNvGrpSpPr>
                <p:nvPr/>
              </p:nvGrpSpPr>
              <p:grpSpPr bwMode="auto">
                <a:xfrm>
                  <a:off x="4267" y="508"/>
                  <a:ext cx="1632" cy="390"/>
                  <a:chOff x="4560" y="378"/>
                  <a:chExt cx="1248" cy="390"/>
                </a:xfrm>
              </p:grpSpPr>
              <p:grpSp>
                <p:nvGrpSpPr>
                  <p:cNvPr id="81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4560" y="768"/>
                    <a:ext cx="1248" cy="0"/>
                    <a:chOff x="4560" y="768"/>
                    <a:chExt cx="1248" cy="0"/>
                  </a:xfrm>
                </p:grpSpPr>
                <p:grpSp>
                  <p:nvGrpSpPr>
                    <p:cNvPr id="96" name="Group 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60" y="768"/>
                      <a:ext cx="390" cy="0"/>
                      <a:chOff x="4573" y="788"/>
                      <a:chExt cx="390" cy="0"/>
                    </a:xfrm>
                  </p:grpSpPr>
                  <p:sp>
                    <p:nvSpPr>
                      <p:cNvPr id="101" name="Line 43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573" y="788"/>
                        <a:ext cx="390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02" name="Line 44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702" y="788"/>
                        <a:ext cx="132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 type="triangle" w="med" len="med"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97" name="Group 4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18" y="768"/>
                      <a:ext cx="390" cy="0"/>
                      <a:chOff x="4573" y="788"/>
                      <a:chExt cx="390" cy="0"/>
                    </a:xfrm>
                  </p:grpSpPr>
                  <p:sp>
                    <p:nvSpPr>
                      <p:cNvPr id="99" name="Line 46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573" y="788"/>
                        <a:ext cx="390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00" name="Line 4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702" y="788"/>
                        <a:ext cx="132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 type="triangle" w="med" len="med"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98" name="Line 4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9" y="768"/>
                      <a:ext cx="39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82" name="Group 49"/>
                  <p:cNvGrpSpPr>
                    <a:grpSpLocks/>
                  </p:cNvGrpSpPr>
                  <p:nvPr/>
                </p:nvGrpSpPr>
                <p:grpSpPr bwMode="auto">
                  <a:xfrm flipH="1">
                    <a:off x="4560" y="384"/>
                    <a:ext cx="1248" cy="0"/>
                    <a:chOff x="4560" y="768"/>
                    <a:chExt cx="1248" cy="0"/>
                  </a:xfrm>
                </p:grpSpPr>
                <p:grpSp>
                  <p:nvGrpSpPr>
                    <p:cNvPr id="89" name="Group 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560" y="768"/>
                      <a:ext cx="390" cy="0"/>
                      <a:chOff x="4573" y="788"/>
                      <a:chExt cx="390" cy="0"/>
                    </a:xfrm>
                  </p:grpSpPr>
                  <p:sp>
                    <p:nvSpPr>
                      <p:cNvPr id="94" name="Line 51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573" y="788"/>
                        <a:ext cx="390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95" name="Line 5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702" y="788"/>
                        <a:ext cx="132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 type="triangle" w="med" len="med"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90" name="Group 5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418" y="768"/>
                      <a:ext cx="390" cy="0"/>
                      <a:chOff x="4573" y="788"/>
                      <a:chExt cx="390" cy="0"/>
                    </a:xfrm>
                  </p:grpSpPr>
                  <p:sp>
                    <p:nvSpPr>
                      <p:cNvPr id="92" name="Line 54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573" y="788"/>
                        <a:ext cx="390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93" name="Line 55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4702" y="788"/>
                        <a:ext cx="132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  <a:round/>
                        <a:headEnd type="triangle" w="med" len="med"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91" name="Line 5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9" y="768"/>
                      <a:ext cx="39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prstDash val="dash"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83" name="Group 57"/>
                  <p:cNvGrpSpPr>
                    <a:grpSpLocks/>
                  </p:cNvGrpSpPr>
                  <p:nvPr/>
                </p:nvGrpSpPr>
                <p:grpSpPr bwMode="auto">
                  <a:xfrm rot="16200000" flipH="1">
                    <a:off x="5229" y="573"/>
                    <a:ext cx="390" cy="0"/>
                    <a:chOff x="4573" y="788"/>
                    <a:chExt cx="390" cy="0"/>
                  </a:xfrm>
                </p:grpSpPr>
                <p:sp>
                  <p:nvSpPr>
                    <p:cNvPr id="87" name="Line 5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573" y="788"/>
                      <a:ext cx="39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88" name="Line 5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702" y="788"/>
                      <a:ext cx="132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 type="triangle" w="med" len="med"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84" name="Group 60"/>
                  <p:cNvGrpSpPr>
                    <a:grpSpLocks/>
                  </p:cNvGrpSpPr>
                  <p:nvPr/>
                </p:nvGrpSpPr>
                <p:grpSpPr bwMode="auto">
                  <a:xfrm rot="5400000" flipH="1">
                    <a:off x="4749" y="573"/>
                    <a:ext cx="390" cy="0"/>
                    <a:chOff x="4573" y="788"/>
                    <a:chExt cx="390" cy="0"/>
                  </a:xfrm>
                </p:grpSpPr>
                <p:sp>
                  <p:nvSpPr>
                    <p:cNvPr id="85" name="Line 6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573" y="788"/>
                      <a:ext cx="39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86" name="Line 6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702" y="788"/>
                      <a:ext cx="132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 type="triangle" w="med" len="med"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</p:grpSp>
            <p:graphicFrame>
              <p:nvGraphicFramePr>
                <p:cNvPr id="79" name="Object 63"/>
                <p:cNvGraphicFramePr>
                  <a:graphicFrameLocks noChangeAspect="1"/>
                </p:cNvGraphicFramePr>
                <p:nvPr/>
              </p:nvGraphicFramePr>
              <p:xfrm>
                <a:off x="5947" y="767"/>
                <a:ext cx="143" cy="186"/>
              </p:xfrm>
              <a:graphic>
                <a:graphicData uri="http://schemas.openxmlformats.org/presentationml/2006/ole">
                  <p:oleObj spid="_x0000_s274448" name="Équation" r:id="rId10" imgW="279400" imgH="368300" progId="Equation.3">
                    <p:embed/>
                  </p:oleObj>
                </a:graphicData>
              </a:graphic>
            </p:graphicFrame>
            <p:graphicFrame>
              <p:nvGraphicFramePr>
                <p:cNvPr id="80" name="Object 64"/>
                <p:cNvGraphicFramePr>
                  <a:graphicFrameLocks noChangeAspect="1"/>
                </p:cNvGraphicFramePr>
                <p:nvPr/>
              </p:nvGraphicFramePr>
              <p:xfrm>
                <a:off x="5443" y="834"/>
                <a:ext cx="98" cy="83"/>
              </p:xfrm>
              <a:graphic>
                <a:graphicData uri="http://schemas.openxmlformats.org/presentationml/2006/ole">
                  <p:oleObj spid="_x0000_s274449" name="Équation" r:id="rId11" imgW="190500" imgH="165100" progId="Equation.3">
                    <p:embed/>
                  </p:oleObj>
                </a:graphicData>
              </a:graphic>
            </p:graphicFrame>
          </p:grpSp>
          <p:sp>
            <p:nvSpPr>
              <p:cNvPr id="71" name="Text Box 65"/>
              <p:cNvSpPr txBox="1">
                <a:spLocks noChangeArrowheads="1"/>
              </p:cNvSpPr>
              <p:nvPr/>
            </p:nvSpPr>
            <p:spPr bwMode="auto">
              <a:xfrm>
                <a:off x="5136" y="492"/>
                <a:ext cx="336" cy="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sz="4000" dirty="0">
                    <a:solidFill>
                      <a:srgbClr val="FF0000"/>
                    </a:solidFill>
                    <a:latin typeface="Times" pitchFamily="18" charset="0"/>
                  </a:rPr>
                  <a:t>? </a:t>
                </a:r>
              </a:p>
            </p:txBody>
          </p:sp>
        </p:grpSp>
        <p:grpSp>
          <p:nvGrpSpPr>
            <p:cNvPr id="66" name="Group 66"/>
            <p:cNvGrpSpPr>
              <a:grpSpLocks/>
            </p:cNvGrpSpPr>
            <p:nvPr/>
          </p:nvGrpSpPr>
          <p:grpSpPr bwMode="auto">
            <a:xfrm>
              <a:off x="4155" y="1248"/>
              <a:ext cx="1920" cy="1312"/>
              <a:chOff x="4176" y="1248"/>
              <a:chExt cx="1920" cy="1312"/>
            </a:xfrm>
          </p:grpSpPr>
          <p:pic>
            <p:nvPicPr>
              <p:cNvPr id="67" name="Picture 67" descr="bs_twt_Z_mumu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4176" y="1296"/>
                <a:ext cx="1920" cy="1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8" name="Rectangle 68"/>
              <p:cNvSpPr>
                <a:spLocks noChangeArrowheads="1"/>
              </p:cNvSpPr>
              <p:nvPr/>
            </p:nvSpPr>
            <p:spPr bwMode="auto">
              <a:xfrm>
                <a:off x="4896" y="1248"/>
                <a:ext cx="432" cy="19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9" name="Text Box 69"/>
              <p:cNvSpPr txBox="1">
                <a:spLocks noChangeArrowheads="1"/>
              </p:cNvSpPr>
              <p:nvPr/>
            </p:nvSpPr>
            <p:spPr bwMode="auto">
              <a:xfrm>
                <a:off x="4742" y="1443"/>
                <a:ext cx="336" cy="4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sz="4000" dirty="0">
                    <a:solidFill>
                      <a:srgbClr val="FF0000"/>
                    </a:solidFill>
                    <a:latin typeface="Times" pitchFamily="18" charset="0"/>
                  </a:rPr>
                  <a:t>? </a:t>
                </a:r>
              </a:p>
            </p:txBody>
          </p:sp>
        </p:grpSp>
      </p:grpSp>
      <p:grpSp>
        <p:nvGrpSpPr>
          <p:cNvPr id="60" name="Group 71"/>
          <p:cNvGrpSpPr>
            <a:grpSpLocks/>
          </p:cNvGrpSpPr>
          <p:nvPr/>
        </p:nvGrpSpPr>
        <p:grpSpPr bwMode="auto">
          <a:xfrm>
            <a:off x="6070170" y="4281463"/>
            <a:ext cx="2761878" cy="2116239"/>
            <a:chOff x="4224" y="2544"/>
            <a:chExt cx="1872" cy="1392"/>
          </a:xfrm>
        </p:grpSpPr>
        <p:pic>
          <p:nvPicPr>
            <p:cNvPr id="63" name="Picture 72" descr="bs_sCt_bb_HA_mumu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224" y="2544"/>
              <a:ext cx="1872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73" descr="bs_sCt_bb_HA_mumu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944" y="3743"/>
              <a:ext cx="432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1" name="Rectangle 74"/>
          <p:cNvSpPr>
            <a:spLocks noChangeArrowheads="1"/>
          </p:cNvSpPr>
          <p:nvPr/>
        </p:nvSpPr>
        <p:spPr bwMode="auto">
          <a:xfrm>
            <a:off x="7132307" y="4208601"/>
            <a:ext cx="637605" cy="29144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2" name="Text Box 75"/>
          <p:cNvSpPr txBox="1">
            <a:spLocks noChangeArrowheads="1"/>
          </p:cNvSpPr>
          <p:nvPr/>
        </p:nvSpPr>
        <p:spPr bwMode="auto">
          <a:xfrm>
            <a:off x="6843367" y="4500049"/>
            <a:ext cx="12574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 dirty="0" err="1" smtClean="0">
                <a:solidFill>
                  <a:srgbClr val="FF0000"/>
                </a:solidFill>
                <a:latin typeface="Times" pitchFamily="18" charset="0"/>
              </a:rPr>
              <a:t>MSSM</a:t>
            </a:r>
            <a:endParaRPr lang="en-GB" sz="2400" dirty="0">
              <a:solidFill>
                <a:srgbClr val="FF0000"/>
              </a:solidFill>
              <a:latin typeface="Times" pitchFamily="18" charset="0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2676112" y="1975003"/>
            <a:ext cx="142876" cy="1588"/>
          </a:xfrm>
          <a:prstGeom prst="line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4282" y="3643314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" name="TextBox 23"/>
          <p:cNvSpPr txBox="1">
            <a:spLocks noChangeArrowheads="1"/>
          </p:cNvSpPr>
          <p:nvPr/>
        </p:nvSpPr>
        <p:spPr bwMode="auto">
          <a:xfrm>
            <a:off x="3705677" y="4497181"/>
            <a:ext cx="21563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Current limit from CDF</a:t>
            </a:r>
          </a:p>
          <a:p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BR(B</a:t>
            </a:r>
            <a:r>
              <a: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) &lt;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4.7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10</a:t>
            </a:r>
            <a:r>
              <a:rPr lang="en-US" sz="16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-8</a:t>
            </a:r>
            <a:endParaRPr lang="en-US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665546" y="642918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  <a:sym typeface="Symbol" pitchFamily="124" charset="2"/>
              </a:rPr>
              <a:t>(1/4 of a nominal year)</a:t>
            </a:r>
            <a:endParaRPr lang="en-GB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42844" y="714356"/>
            <a:ext cx="4055597" cy="36933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266700" indent="-266700">
              <a:spcBef>
                <a:spcPts val="200"/>
              </a:spcBef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measure BR of rare decay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Math1" pitchFamily="2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 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n-US" b="1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Math1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0808017_01-A4-at-144-dpi.jpg"/>
          <p:cNvPicPr>
            <a:picLocks noChangeAspect="1"/>
          </p:cNvPicPr>
          <p:nvPr/>
        </p:nvPicPr>
        <p:blipFill>
          <a:blip r:embed="rId2"/>
          <a:srcRect b="946"/>
          <a:stretch>
            <a:fillRect/>
          </a:stretch>
        </p:blipFill>
        <p:spPr bwMode="auto">
          <a:xfrm>
            <a:off x="0" y="927919"/>
            <a:ext cx="9144000" cy="5072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8426" y="152400"/>
            <a:ext cx="3390896" cy="4572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1C200-3A00-42FE-B0FA-53B0F3BCD125}" type="slidenum">
              <a:rPr lang="fr-FR" smtClean="0"/>
              <a:pPr>
                <a:defRPr/>
              </a:pPr>
              <a:t>19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931408"/>
            <a:ext cx="9144032" cy="5037276"/>
          </a:xfrm>
          <a:prstGeom prst="rect">
            <a:avLst/>
          </a:prstGeom>
          <a:solidFill>
            <a:srgbClr val="618FFD">
              <a:alpha val="30196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63538" indent="-363538">
              <a:spcBef>
                <a:spcPts val="500"/>
              </a:spcBef>
            </a:pPr>
            <a:endParaRPr lang="nl-NL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3538" indent="-363538">
              <a:spcBef>
                <a:spcPts val="500"/>
              </a:spcBef>
            </a:pPr>
            <a:endParaRPr lang="nl-NL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9625" indent="-449263">
              <a:spcBef>
                <a:spcPts val="500"/>
              </a:spcBef>
              <a:buFont typeface="Wingdings" pitchFamily="2" charset="2"/>
              <a:buChar char="Ø"/>
            </a:pPr>
            <a:r>
              <a:rPr lang="nl-NL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LHCb is a heavy flavour precision experiment searching for           New Physics in CP-violation and rare decays</a:t>
            </a:r>
          </a:p>
          <a:p>
            <a:pPr marL="809625" indent="-449263">
              <a:spcBef>
                <a:spcPts val="500"/>
              </a:spcBef>
              <a:buFont typeface="Wingdings" pitchFamily="2" charset="2"/>
              <a:buChar char="Ø"/>
            </a:pPr>
            <a:r>
              <a:rPr lang="nl-NL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experiment is ready for data taking with first collisions</a:t>
            </a:r>
          </a:p>
          <a:p>
            <a:pPr marL="809625" indent="-449263">
              <a:spcBef>
                <a:spcPts val="500"/>
              </a:spcBef>
              <a:buFont typeface="Wingdings" pitchFamily="2" charset="2"/>
              <a:buChar char="Ø"/>
            </a:pPr>
            <a:r>
              <a:rPr lang="nl-NL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Very first data can be exploited to validate the expected              detector performance </a:t>
            </a:r>
          </a:p>
          <a:p>
            <a:pPr marL="809625" indent="-449263">
              <a:spcBef>
                <a:spcPts val="500"/>
              </a:spcBef>
              <a:buFont typeface="Wingdings" pitchFamily="2" charset="2"/>
              <a:buChar char="Ø"/>
            </a:pPr>
            <a:r>
              <a:rPr lang="nl-NL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 fraction of a 1 years nominal data set LHCb can already  perform important key measurments probing New Physics</a:t>
            </a:r>
          </a:p>
          <a:p>
            <a:pPr marL="363538" indent="-363538">
              <a:spcBef>
                <a:spcPts val="500"/>
              </a:spcBef>
              <a:buFont typeface="Wingdings" pitchFamily="2" charset="2"/>
              <a:buChar char="Ø"/>
            </a:pPr>
            <a:endParaRPr lang="nl-NL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3538" indent="-363538">
              <a:spcBef>
                <a:spcPts val="500"/>
              </a:spcBef>
            </a:pPr>
            <a:endParaRPr lang="nl-NL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3538" indent="-363538">
              <a:spcBef>
                <a:spcPts val="500"/>
              </a:spcBef>
            </a:pPr>
            <a:endParaRPr lang="nl-NL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2"/>
          <p:cNvSpPr>
            <a:spLocks noGrp="1"/>
          </p:cNvSpPr>
          <p:nvPr>
            <p:ph type="dt" sz="quarter" idx="10"/>
          </p:nvPr>
        </p:nvSpPr>
        <p:spPr>
          <a:xfrm>
            <a:off x="1219200" y="6629424"/>
            <a:ext cx="9144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76600" y="6629424"/>
            <a:ext cx="2514600" cy="228600"/>
          </a:xfrm>
        </p:spPr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3400" y="6629424"/>
            <a:ext cx="457200" cy="228600"/>
          </a:xfrm>
        </p:spPr>
        <p:txBody>
          <a:bodyPr/>
          <a:lstStyle/>
          <a:p>
            <a:pPr>
              <a:defRPr/>
            </a:pPr>
            <a:fld id="{D79F198A-FAAF-4A2F-8E1F-974ED1CAB09D}" type="slidenum">
              <a:rPr lang="fr-FR"/>
              <a:pPr>
                <a:defRPr/>
              </a:pPr>
              <a:t>2</a:t>
            </a:fld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34011" y="126104"/>
            <a:ext cx="8858280" cy="847708"/>
          </a:xfrm>
        </p:spPr>
        <p:txBody>
          <a:bodyPr/>
          <a:lstStyle/>
          <a:p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LHCb is a heavy flavour 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precision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experiment searching for new physics in CP-Violation and Rare Decays 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785787" y="1142984"/>
            <a:ext cx="72152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New Physics models introduce new particles, dynamics and/or symmetries at a higher energy scale (expected in the TeV region) with </a:t>
            </a:r>
            <a:r>
              <a:rPr lang="en-GB" sz="2000" u="sng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virtual particles</a:t>
            </a:r>
            <a:r>
              <a:rPr lang="en-GB" sz="2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that appear e.g. in </a:t>
            </a:r>
            <a:r>
              <a:rPr lang="en-GB" sz="2000" u="sng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loop </a:t>
            </a:r>
            <a:r>
              <a:rPr lang="en-GB" sz="2000" u="sng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mediated processes</a:t>
            </a:r>
            <a:endParaRPr lang="it-IT" sz="2000" u="sng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285720" y="5471665"/>
            <a:ext cx="8572560" cy="671979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1463" indent="-271463">
              <a:spcBef>
                <a:spcPts val="2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B-physics </a:t>
            </a:r>
            <a:r>
              <a:rPr lang="en-GB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measurements </a:t>
            </a:r>
            <a:r>
              <a:rPr lang="en-GB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probe New Physics and are </a:t>
            </a:r>
            <a:r>
              <a:rPr lang="en-GB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complementary to direct </a:t>
            </a:r>
            <a:r>
              <a:rPr lang="en-GB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searches </a:t>
            </a:r>
          </a:p>
          <a:p>
            <a:pPr marL="271463" indent="-271463">
              <a:spcBef>
                <a:spcPts val="200"/>
              </a:spcBef>
              <a:buFont typeface="Wingdings" pitchFamily="2" charset="2"/>
              <a:buChar char="Ø"/>
            </a:pPr>
            <a:r>
              <a:rPr lang="en-GB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will </a:t>
            </a:r>
            <a:r>
              <a:rPr lang="en-GB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allow to understand the nature and flavour structure of possible New Physics</a:t>
            </a:r>
            <a:endParaRPr lang="it-IT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Group 276"/>
          <p:cNvGrpSpPr>
            <a:grpSpLocks/>
          </p:cNvGrpSpPr>
          <p:nvPr/>
        </p:nvGrpSpPr>
        <p:grpSpPr bwMode="auto">
          <a:xfrm>
            <a:off x="603250" y="2282603"/>
            <a:ext cx="3287713" cy="1804987"/>
            <a:chOff x="565" y="894"/>
            <a:chExt cx="2071" cy="1137"/>
          </a:xfrm>
        </p:grpSpPr>
        <p:sp>
          <p:nvSpPr>
            <p:cNvPr id="18" name="Rectangle 274"/>
            <p:cNvSpPr>
              <a:spLocks noChangeArrowheads="1"/>
            </p:cNvSpPr>
            <p:nvPr/>
          </p:nvSpPr>
          <p:spPr bwMode="auto">
            <a:xfrm>
              <a:off x="565" y="894"/>
              <a:ext cx="2071" cy="1136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9" name="Group 261"/>
            <p:cNvGrpSpPr>
              <a:grpSpLocks/>
            </p:cNvGrpSpPr>
            <p:nvPr/>
          </p:nvGrpSpPr>
          <p:grpSpPr bwMode="auto">
            <a:xfrm>
              <a:off x="1310" y="961"/>
              <a:ext cx="545" cy="894"/>
              <a:chOff x="1310" y="961"/>
              <a:chExt cx="545" cy="894"/>
            </a:xfrm>
          </p:grpSpPr>
          <p:graphicFrame>
            <p:nvGraphicFramePr>
              <p:cNvPr id="102" name="Object 6"/>
              <p:cNvGraphicFramePr>
                <a:graphicFrameLocks noChangeAspect="1"/>
              </p:cNvGraphicFramePr>
              <p:nvPr/>
            </p:nvGraphicFramePr>
            <p:xfrm>
              <a:off x="1390" y="961"/>
              <a:ext cx="350" cy="205"/>
            </p:xfrm>
            <a:graphic>
              <a:graphicData uri="http://schemas.openxmlformats.org/presentationml/2006/ole">
                <p:oleObj spid="_x0000_s129026" name="Equation" r:id="rId3" imgW="368280" imgH="215640" progId="Equation.3">
                  <p:embed/>
                </p:oleObj>
              </a:graphicData>
            </a:graphic>
          </p:graphicFrame>
          <p:graphicFrame>
            <p:nvGraphicFramePr>
              <p:cNvPr id="103" name="Object 83"/>
              <p:cNvGraphicFramePr>
                <a:graphicFrameLocks noChangeAspect="1"/>
              </p:cNvGraphicFramePr>
              <p:nvPr/>
            </p:nvGraphicFramePr>
            <p:xfrm>
              <a:off x="1393" y="1667"/>
              <a:ext cx="353" cy="188"/>
            </p:xfrm>
            <a:graphic>
              <a:graphicData uri="http://schemas.openxmlformats.org/presentationml/2006/ole">
                <p:oleObj spid="_x0000_s129027" name="Equation" r:id="rId4" imgW="355320" imgH="190440" progId="Equation.3">
                  <p:embed/>
                </p:oleObj>
              </a:graphicData>
            </a:graphic>
          </p:graphicFrame>
          <p:graphicFrame>
            <p:nvGraphicFramePr>
              <p:cNvPr id="104" name="Object 244"/>
              <p:cNvGraphicFramePr>
                <a:graphicFrameLocks noChangeAspect="1"/>
              </p:cNvGraphicFramePr>
              <p:nvPr/>
            </p:nvGraphicFramePr>
            <p:xfrm>
              <a:off x="1310" y="1301"/>
              <a:ext cx="268" cy="214"/>
            </p:xfrm>
            <a:graphic>
              <a:graphicData uri="http://schemas.openxmlformats.org/presentationml/2006/ole">
                <p:oleObj spid="_x0000_s129028" name="Equation" r:id="rId5" imgW="253800" imgH="203040" progId="Equation.3">
                  <p:embed/>
                </p:oleObj>
              </a:graphicData>
            </a:graphic>
          </p:graphicFrame>
          <p:graphicFrame>
            <p:nvGraphicFramePr>
              <p:cNvPr id="105" name="Object 245"/>
              <p:cNvGraphicFramePr>
                <a:graphicFrameLocks noChangeAspect="1"/>
              </p:cNvGraphicFramePr>
              <p:nvPr/>
            </p:nvGraphicFramePr>
            <p:xfrm>
              <a:off x="1587" y="1298"/>
              <a:ext cx="268" cy="214"/>
            </p:xfrm>
            <a:graphic>
              <a:graphicData uri="http://schemas.openxmlformats.org/presentationml/2006/ole">
                <p:oleObj spid="_x0000_s129029" name="Equation" r:id="rId6" imgW="253800" imgH="203040" progId="Equation.3">
                  <p:embed/>
                </p:oleObj>
              </a:graphicData>
            </a:graphic>
          </p:graphicFrame>
        </p:grpSp>
        <p:grpSp>
          <p:nvGrpSpPr>
            <p:cNvPr id="20" name="Group 262"/>
            <p:cNvGrpSpPr>
              <a:grpSpLocks/>
            </p:cNvGrpSpPr>
            <p:nvPr/>
          </p:nvGrpSpPr>
          <p:grpSpPr bwMode="auto">
            <a:xfrm>
              <a:off x="639" y="967"/>
              <a:ext cx="1965" cy="884"/>
              <a:chOff x="639" y="967"/>
              <a:chExt cx="1965" cy="884"/>
            </a:xfrm>
          </p:grpSpPr>
          <p:graphicFrame>
            <p:nvGraphicFramePr>
              <p:cNvPr id="22" name="Object 5"/>
              <p:cNvGraphicFramePr>
                <a:graphicFrameLocks noChangeAspect="1"/>
              </p:cNvGraphicFramePr>
              <p:nvPr/>
            </p:nvGraphicFramePr>
            <p:xfrm>
              <a:off x="773" y="1646"/>
              <a:ext cx="243" cy="205"/>
            </p:xfrm>
            <a:graphic>
              <a:graphicData uri="http://schemas.openxmlformats.org/presentationml/2006/ole">
                <p:oleObj spid="_x0000_s129030" name="Equation" r:id="rId7" imgW="241200" imgH="203040" progId="Equation.3">
                  <p:embed/>
                </p:oleObj>
              </a:graphicData>
            </a:graphic>
          </p:graphicFrame>
          <p:sp>
            <p:nvSpPr>
              <p:cNvPr id="23" name="Line 8"/>
              <p:cNvSpPr>
                <a:spLocks noChangeShapeType="1"/>
              </p:cNvSpPr>
              <p:nvPr/>
            </p:nvSpPr>
            <p:spPr bwMode="auto">
              <a:xfrm>
                <a:off x="889" y="1170"/>
                <a:ext cx="154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Line 9"/>
              <p:cNvSpPr>
                <a:spLocks noChangeShapeType="1"/>
              </p:cNvSpPr>
              <p:nvPr/>
            </p:nvSpPr>
            <p:spPr bwMode="auto">
              <a:xfrm>
                <a:off x="889" y="1669"/>
                <a:ext cx="154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25" name="Group 10"/>
              <p:cNvGrpSpPr>
                <a:grpSpLocks/>
              </p:cNvGrpSpPr>
              <p:nvPr/>
            </p:nvGrpSpPr>
            <p:grpSpPr bwMode="auto">
              <a:xfrm rot="16200000">
                <a:off x="1052" y="1367"/>
                <a:ext cx="502" cy="102"/>
                <a:chOff x="448" y="2163"/>
                <a:chExt cx="2568" cy="222"/>
              </a:xfrm>
            </p:grpSpPr>
            <p:grpSp>
              <p:nvGrpSpPr>
                <p:cNvPr id="69" name="Group 11"/>
                <p:cNvGrpSpPr>
                  <a:grpSpLocks/>
                </p:cNvGrpSpPr>
                <p:nvPr/>
              </p:nvGrpSpPr>
              <p:grpSpPr bwMode="auto">
                <a:xfrm>
                  <a:off x="580" y="2163"/>
                  <a:ext cx="2303" cy="222"/>
                  <a:chOff x="580" y="2163"/>
                  <a:chExt cx="4600" cy="454"/>
                </a:xfrm>
              </p:grpSpPr>
              <p:grpSp>
                <p:nvGrpSpPr>
                  <p:cNvPr id="7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0" cy="451"/>
                    <a:chOff x="580" y="2160"/>
                    <a:chExt cx="4600" cy="1157"/>
                  </a:xfrm>
                </p:grpSpPr>
                <p:grpSp>
                  <p:nvGrpSpPr>
                    <p:cNvPr id="88" name="Group 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0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96" name="Group 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100" name="Arc 1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01" name="Arc 16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97" name="Group 17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98" name="Arc 1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9" name="Arc 19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89" name="Group 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5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90" name="Group 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94" name="Arc 2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5" name="Arc 23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91" name="Group 24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92" name="Arc 2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93" name="Arc 26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</p:grpSp>
              <p:grpSp>
                <p:nvGrpSpPr>
                  <p:cNvPr id="73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2880" y="2166"/>
                    <a:ext cx="2300" cy="451"/>
                    <a:chOff x="580" y="2160"/>
                    <a:chExt cx="4600" cy="1157"/>
                  </a:xfrm>
                </p:grpSpPr>
                <p:grpSp>
                  <p:nvGrpSpPr>
                    <p:cNvPr id="74" name="Group 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0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82" name="Group 2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86" name="Arc 3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87" name="Arc 31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83" name="Group 32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84" name="Arc 3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85" name="Arc 34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75" name="Group 3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5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76" name="Group 3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80" name="Arc 3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81" name="Arc 38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77" name="Group 39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78" name="Arc 4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79" name="Arc 41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</p:grpSp>
            </p:grpSp>
            <p:sp>
              <p:nvSpPr>
                <p:cNvPr id="70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448" y="2272"/>
                  <a:ext cx="13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1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2880" y="2271"/>
                  <a:ext cx="13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6" name="Group 44"/>
              <p:cNvGrpSpPr>
                <a:grpSpLocks/>
              </p:cNvGrpSpPr>
              <p:nvPr/>
            </p:nvGrpSpPr>
            <p:grpSpPr bwMode="auto">
              <a:xfrm rot="16200000">
                <a:off x="1585" y="1369"/>
                <a:ext cx="502" cy="102"/>
                <a:chOff x="448" y="2163"/>
                <a:chExt cx="2568" cy="222"/>
              </a:xfrm>
            </p:grpSpPr>
            <p:grpSp>
              <p:nvGrpSpPr>
                <p:cNvPr id="36" name="Group 45"/>
                <p:cNvGrpSpPr>
                  <a:grpSpLocks/>
                </p:cNvGrpSpPr>
                <p:nvPr/>
              </p:nvGrpSpPr>
              <p:grpSpPr bwMode="auto">
                <a:xfrm>
                  <a:off x="580" y="2163"/>
                  <a:ext cx="2303" cy="222"/>
                  <a:chOff x="580" y="2163"/>
                  <a:chExt cx="4600" cy="454"/>
                </a:xfrm>
              </p:grpSpPr>
              <p:grpSp>
                <p:nvGrpSpPr>
                  <p:cNvPr id="39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580" y="2163"/>
                    <a:ext cx="2300" cy="451"/>
                    <a:chOff x="580" y="2160"/>
                    <a:chExt cx="4600" cy="1157"/>
                  </a:xfrm>
                </p:grpSpPr>
                <p:grpSp>
                  <p:nvGrpSpPr>
                    <p:cNvPr id="55" name="Group 4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0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63" name="Group 4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67" name="Arc 4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8" name="Arc 50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64" name="Group 51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65" name="Arc 5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6" name="Arc 53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56" name="Group 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5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57" name="Group 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61" name="Arc 5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2" name="Arc 57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58" name="Group 58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59" name="Arc 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60" name="Arc 60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</p:grpSp>
              <p:grpSp>
                <p:nvGrpSpPr>
                  <p:cNvPr id="40" name="Group 61"/>
                  <p:cNvGrpSpPr>
                    <a:grpSpLocks/>
                  </p:cNvGrpSpPr>
                  <p:nvPr/>
                </p:nvGrpSpPr>
                <p:grpSpPr bwMode="auto">
                  <a:xfrm>
                    <a:off x="2880" y="2166"/>
                    <a:ext cx="2300" cy="451"/>
                    <a:chOff x="580" y="2160"/>
                    <a:chExt cx="4600" cy="1157"/>
                  </a:xfrm>
                </p:grpSpPr>
                <p:grpSp>
                  <p:nvGrpSpPr>
                    <p:cNvPr id="41" name="Group 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80" y="2160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49" name="Group 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53" name="Arc 6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4" name="Arc 65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50" name="Group 66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51" name="Arc 6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52" name="Arc 68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42" name="Group 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80" y="2165"/>
                      <a:ext cx="2300" cy="1152"/>
                      <a:chOff x="576" y="2160"/>
                      <a:chExt cx="2304" cy="1152"/>
                    </a:xfrm>
                  </p:grpSpPr>
                  <p:grpSp>
                    <p:nvGrpSpPr>
                      <p:cNvPr id="43" name="Group 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8" y="2160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47" name="Arc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48" name="Arc 72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44" name="Group 73"/>
                      <p:cNvGrpSpPr>
                        <a:grpSpLocks/>
                      </p:cNvGrpSpPr>
                      <p:nvPr/>
                    </p:nvGrpSpPr>
                    <p:grpSpPr bwMode="auto">
                      <a:xfrm rot="-10871608">
                        <a:off x="576" y="2736"/>
                        <a:ext cx="1152" cy="576"/>
                        <a:chOff x="1728" y="2160"/>
                        <a:chExt cx="1152" cy="576"/>
                      </a:xfrm>
                    </p:grpSpPr>
                    <p:sp>
                      <p:nvSpPr>
                        <p:cNvPr id="45" name="Arc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04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46" name="Arc 75"/>
                        <p:cNvSpPr>
                          <a:spLocks/>
                        </p:cNvSpPr>
                        <p:nvPr/>
                      </p:nvSpPr>
                      <p:spPr bwMode="auto">
                        <a:xfrm rot="16200000">
                          <a:off x="1728" y="2160"/>
                          <a:ext cx="576" cy="576"/>
                        </a:xfrm>
                        <a:custGeom>
                          <a:avLst/>
                          <a:gdLst>
                            <a:gd name="G0" fmla="+- 0 0 0"/>
                            <a:gd name="G1" fmla="+- 21600 0 0"/>
                            <a:gd name="G2" fmla="+- 21600 0 0"/>
                            <a:gd name="T0" fmla="*/ 0 w 21600"/>
                            <a:gd name="T1" fmla="*/ 0 h 21600"/>
                            <a:gd name="T2" fmla="*/ 21600 w 21600"/>
                            <a:gd name="T3" fmla="*/ 21600 h 21600"/>
                            <a:gd name="T4" fmla="*/ 0 w 21600"/>
                            <a:gd name="T5" fmla="*/ 21600 h 21600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</a:cxnLst>
                          <a:rect l="0" t="0" r="r" b="b"/>
                          <a:pathLst>
                            <a:path w="21600" h="21600" fill="none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</a:path>
                            <a:path w="21600" h="21600" stroke="0" extrusionOk="0">
                              <a:moveTo>
                                <a:pt x="-1" y="0"/>
                              </a:moveTo>
                              <a:cubicBezTo>
                                <a:pt x="11929" y="0"/>
                                <a:pt x="21600" y="9670"/>
                                <a:pt x="21600" y="21600"/>
                              </a:cubicBezTo>
                              <a:lnTo>
                                <a:pt x="0" y="21600"/>
                              </a:lnTo>
                              <a:close/>
                            </a:path>
                          </a:pathLst>
                        </a:custGeom>
                        <a:noFill/>
                        <a:ln w="190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</p:grpSp>
            </p:grpSp>
            <p:sp>
              <p:nvSpPr>
                <p:cNvPr id="37" name="Line 76"/>
                <p:cNvSpPr>
                  <a:spLocks noChangeShapeType="1"/>
                </p:cNvSpPr>
                <p:nvPr/>
              </p:nvSpPr>
              <p:spPr bwMode="auto">
                <a:xfrm flipH="1">
                  <a:off x="448" y="2272"/>
                  <a:ext cx="13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8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2880" y="2271"/>
                  <a:ext cx="13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aphicFrame>
            <p:nvGraphicFramePr>
              <p:cNvPr id="27" name="Object 82"/>
              <p:cNvGraphicFramePr>
                <a:graphicFrameLocks noChangeAspect="1"/>
              </p:cNvGraphicFramePr>
              <p:nvPr/>
            </p:nvGraphicFramePr>
            <p:xfrm>
              <a:off x="847" y="971"/>
              <a:ext cx="120" cy="204"/>
            </p:xfrm>
            <a:graphic>
              <a:graphicData uri="http://schemas.openxmlformats.org/presentationml/2006/ole">
                <p:oleObj spid="_x0000_s129031" name="Equation" r:id="rId8" imgW="126720" imgH="215640" progId="Equation.3">
                  <p:embed/>
                </p:oleObj>
              </a:graphicData>
            </a:graphic>
          </p:graphicFrame>
          <p:graphicFrame>
            <p:nvGraphicFramePr>
              <p:cNvPr id="28" name="Object 84"/>
              <p:cNvGraphicFramePr>
                <a:graphicFrameLocks noChangeAspect="1"/>
              </p:cNvGraphicFramePr>
              <p:nvPr/>
            </p:nvGraphicFramePr>
            <p:xfrm>
              <a:off x="2196" y="967"/>
              <a:ext cx="240" cy="239"/>
            </p:xfrm>
            <a:graphic>
              <a:graphicData uri="http://schemas.openxmlformats.org/presentationml/2006/ole">
                <p:oleObj spid="_x0000_s129032" name="Equation" r:id="rId9" imgW="241200" imgH="241200" progId="Equation.3">
                  <p:embed/>
                </p:oleObj>
              </a:graphicData>
            </a:graphic>
          </p:graphicFrame>
          <p:graphicFrame>
            <p:nvGraphicFramePr>
              <p:cNvPr id="29" name="Object 85"/>
              <p:cNvGraphicFramePr>
                <a:graphicFrameLocks noChangeAspect="1"/>
              </p:cNvGraphicFramePr>
              <p:nvPr/>
            </p:nvGraphicFramePr>
            <p:xfrm>
              <a:off x="2233" y="1663"/>
              <a:ext cx="125" cy="176"/>
            </p:xfrm>
            <a:graphic>
              <a:graphicData uri="http://schemas.openxmlformats.org/presentationml/2006/ole">
                <p:oleObj spid="_x0000_s129033" name="Equation" r:id="rId10" imgW="126720" imgH="177480" progId="Equation.3">
                  <p:embed/>
                </p:oleObj>
              </a:graphicData>
            </a:graphic>
          </p:graphicFrame>
          <p:sp>
            <p:nvSpPr>
              <p:cNvPr id="30" name="Line 240"/>
              <p:cNvSpPr>
                <a:spLocks noChangeShapeType="1"/>
              </p:cNvSpPr>
              <p:nvPr/>
            </p:nvSpPr>
            <p:spPr bwMode="auto">
              <a:xfrm>
                <a:off x="1048" y="1671"/>
                <a:ext cx="4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241"/>
              <p:cNvSpPr>
                <a:spLocks noChangeShapeType="1"/>
              </p:cNvSpPr>
              <p:nvPr/>
            </p:nvSpPr>
            <p:spPr bwMode="auto">
              <a:xfrm>
                <a:off x="2120" y="1666"/>
                <a:ext cx="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Line 242"/>
              <p:cNvSpPr>
                <a:spLocks noChangeShapeType="1"/>
              </p:cNvSpPr>
              <p:nvPr/>
            </p:nvSpPr>
            <p:spPr bwMode="auto">
              <a:xfrm flipH="1">
                <a:off x="2087" y="1176"/>
                <a:ext cx="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Line 243"/>
              <p:cNvSpPr>
                <a:spLocks noChangeShapeType="1"/>
              </p:cNvSpPr>
              <p:nvPr/>
            </p:nvSpPr>
            <p:spPr bwMode="auto">
              <a:xfrm flipH="1">
                <a:off x="999" y="1172"/>
                <a:ext cx="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graphicFrame>
            <p:nvGraphicFramePr>
              <p:cNvPr id="34" name="Object 246"/>
              <p:cNvGraphicFramePr>
                <a:graphicFrameLocks noChangeAspect="1"/>
              </p:cNvGraphicFramePr>
              <p:nvPr/>
            </p:nvGraphicFramePr>
            <p:xfrm>
              <a:off x="639" y="1317"/>
              <a:ext cx="192" cy="180"/>
            </p:xfrm>
            <a:graphic>
              <a:graphicData uri="http://schemas.openxmlformats.org/presentationml/2006/ole">
                <p:oleObj spid="_x0000_s129034" name="Equation" r:id="rId11" imgW="203040" imgH="190440" progId="Equation.3">
                  <p:embed/>
                </p:oleObj>
              </a:graphicData>
            </a:graphic>
          </p:graphicFrame>
          <p:graphicFrame>
            <p:nvGraphicFramePr>
              <p:cNvPr id="35" name="Object 247"/>
              <p:cNvGraphicFramePr>
                <a:graphicFrameLocks noChangeAspect="1"/>
              </p:cNvGraphicFramePr>
              <p:nvPr/>
            </p:nvGraphicFramePr>
            <p:xfrm>
              <a:off x="2400" y="1270"/>
              <a:ext cx="204" cy="204"/>
            </p:xfrm>
            <a:graphic>
              <a:graphicData uri="http://schemas.openxmlformats.org/presentationml/2006/ole">
                <p:oleObj spid="_x0000_s129035" name="Equation" r:id="rId12" imgW="215640" imgH="215640" progId="Equation.3">
                  <p:embed/>
                </p:oleObj>
              </a:graphicData>
            </a:graphic>
          </p:graphicFrame>
        </p:grpSp>
        <p:sp>
          <p:nvSpPr>
            <p:cNvPr id="21" name="Text Box 270"/>
            <p:cNvSpPr txBox="1">
              <a:spLocks noChangeArrowheads="1"/>
            </p:cNvSpPr>
            <p:nvPr/>
          </p:nvSpPr>
          <p:spPr bwMode="auto">
            <a:xfrm>
              <a:off x="1120" y="1800"/>
              <a:ext cx="9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/>
                <a:t>Box diagram</a:t>
              </a:r>
              <a:endParaRPr lang="en-US" dirty="0"/>
            </a:p>
          </p:txBody>
        </p:sp>
      </p:grpSp>
      <p:grpSp>
        <p:nvGrpSpPr>
          <p:cNvPr id="106" name="Group 279"/>
          <p:cNvGrpSpPr>
            <a:grpSpLocks/>
          </p:cNvGrpSpPr>
          <p:nvPr/>
        </p:nvGrpSpPr>
        <p:grpSpPr bwMode="auto">
          <a:xfrm>
            <a:off x="5024438" y="2298478"/>
            <a:ext cx="3573462" cy="1785937"/>
            <a:chOff x="3100" y="899"/>
            <a:chExt cx="2251" cy="1125"/>
          </a:xfrm>
        </p:grpSpPr>
        <p:sp>
          <p:nvSpPr>
            <p:cNvPr id="107" name="Rectangle 275"/>
            <p:cNvSpPr>
              <a:spLocks noChangeArrowheads="1"/>
            </p:cNvSpPr>
            <p:nvPr/>
          </p:nvSpPr>
          <p:spPr bwMode="auto">
            <a:xfrm>
              <a:off x="3100" y="899"/>
              <a:ext cx="2251" cy="1125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9" name="Group 263"/>
            <p:cNvGrpSpPr>
              <a:grpSpLocks/>
            </p:cNvGrpSpPr>
            <p:nvPr/>
          </p:nvGrpSpPr>
          <p:grpSpPr bwMode="auto">
            <a:xfrm>
              <a:off x="3116" y="961"/>
              <a:ext cx="2233" cy="886"/>
              <a:chOff x="3116" y="961"/>
              <a:chExt cx="2233" cy="886"/>
            </a:xfrm>
          </p:grpSpPr>
          <p:grpSp>
            <p:nvGrpSpPr>
              <p:cNvPr id="111" name="Group 110"/>
              <p:cNvGrpSpPr>
                <a:grpSpLocks/>
              </p:cNvGrpSpPr>
              <p:nvPr/>
            </p:nvGrpSpPr>
            <p:grpSpPr bwMode="auto">
              <a:xfrm rot="2292415">
                <a:off x="3955" y="1227"/>
                <a:ext cx="371" cy="70"/>
                <a:chOff x="2096" y="3434"/>
                <a:chExt cx="1650" cy="324"/>
              </a:xfrm>
            </p:grpSpPr>
            <p:grpSp>
              <p:nvGrpSpPr>
                <p:cNvPr id="185" name="Group 96"/>
                <p:cNvGrpSpPr>
                  <a:grpSpLocks/>
                </p:cNvGrpSpPr>
                <p:nvPr/>
              </p:nvGrpSpPr>
              <p:grpSpPr bwMode="auto">
                <a:xfrm>
                  <a:off x="2096" y="3434"/>
                  <a:ext cx="1000" cy="308"/>
                  <a:chOff x="2096" y="3434"/>
                  <a:chExt cx="1000" cy="308"/>
                </a:xfrm>
              </p:grpSpPr>
              <p:grpSp>
                <p:nvGrpSpPr>
                  <p:cNvPr id="19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096" y="3434"/>
                    <a:ext cx="536" cy="300"/>
                    <a:chOff x="2096" y="3434"/>
                    <a:chExt cx="536" cy="300"/>
                  </a:xfrm>
                </p:grpSpPr>
                <p:grpSp>
                  <p:nvGrpSpPr>
                    <p:cNvPr id="206" name="Group 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96" y="3434"/>
                      <a:ext cx="304" cy="292"/>
                      <a:chOff x="2096" y="3434"/>
                      <a:chExt cx="304" cy="292"/>
                    </a:xfrm>
                  </p:grpSpPr>
                  <p:sp>
                    <p:nvSpPr>
                      <p:cNvPr id="211" name="Arc 99"/>
                      <p:cNvSpPr>
                        <a:spLocks/>
                      </p:cNvSpPr>
                      <p:nvPr/>
                    </p:nvSpPr>
                    <p:spPr bwMode="auto">
                      <a:xfrm rot="5352281">
                        <a:off x="2275" y="3601"/>
                        <a:ext cx="117" cy="113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12" name="Freeform 1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1" y="3434"/>
                        <a:ext cx="99" cy="16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99" y="166"/>
                          </a:cxn>
                          <a:cxn ang="0">
                            <a:pos x="51" y="14"/>
                          </a:cxn>
                          <a:cxn ang="0">
                            <a:pos x="3" y="86"/>
                          </a:cxn>
                          <a:cxn ang="0">
                            <a:pos x="35" y="158"/>
                          </a:cxn>
                        </a:cxnLst>
                        <a:rect l="0" t="0" r="r" b="b"/>
                        <a:pathLst>
                          <a:path w="99" h="166">
                            <a:moveTo>
                              <a:pt x="99" y="166"/>
                            </a:moveTo>
                            <a:cubicBezTo>
                              <a:pt x="91" y="140"/>
                              <a:pt x="66" y="27"/>
                              <a:pt x="51" y="14"/>
                            </a:cubicBezTo>
                            <a:cubicBezTo>
                              <a:pt x="35" y="0"/>
                              <a:pt x="5" y="62"/>
                              <a:pt x="3" y="86"/>
                            </a:cubicBezTo>
                            <a:cubicBezTo>
                              <a:pt x="0" y="109"/>
                              <a:pt x="28" y="143"/>
                              <a:pt x="35" y="158"/>
                            </a:cubicBezTo>
                          </a:path>
                        </a:pathLst>
                      </a:custGeom>
                      <a:noFill/>
                      <a:ln w="1905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13" name="Freeform 1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96" y="3584"/>
                        <a:ext cx="184" cy="14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84" y="136"/>
                          </a:cxn>
                          <a:cxn ang="0">
                            <a:pos x="136" y="136"/>
                          </a:cxn>
                          <a:cxn ang="0">
                            <a:pos x="72" y="96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84" h="142">
                            <a:moveTo>
                              <a:pt x="184" y="136"/>
                            </a:moveTo>
                            <a:cubicBezTo>
                              <a:pt x="167" y="139"/>
                              <a:pt x="154" y="142"/>
                              <a:pt x="136" y="136"/>
                            </a:cubicBezTo>
                            <a:cubicBezTo>
                              <a:pt x="117" y="129"/>
                              <a:pt x="94" y="118"/>
                              <a:pt x="72" y="96"/>
                            </a:cubicBezTo>
                            <a:cubicBezTo>
                              <a:pt x="49" y="73"/>
                              <a:pt x="15" y="20"/>
                              <a:pt x="0" y="0"/>
                            </a:cubicBezTo>
                          </a:path>
                        </a:pathLst>
                      </a:custGeom>
                      <a:noFill/>
                      <a:ln w="1905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207" name="Group 10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3442"/>
                      <a:ext cx="304" cy="292"/>
                      <a:chOff x="2096" y="3434"/>
                      <a:chExt cx="304" cy="292"/>
                    </a:xfrm>
                  </p:grpSpPr>
                  <p:sp>
                    <p:nvSpPr>
                      <p:cNvPr id="208" name="Arc 103"/>
                      <p:cNvSpPr>
                        <a:spLocks/>
                      </p:cNvSpPr>
                      <p:nvPr/>
                    </p:nvSpPr>
                    <p:spPr bwMode="auto">
                      <a:xfrm rot="5352281">
                        <a:off x="2275" y="3601"/>
                        <a:ext cx="117" cy="113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09" name="Freeform 1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1" y="3434"/>
                        <a:ext cx="99" cy="16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99" y="166"/>
                          </a:cxn>
                          <a:cxn ang="0">
                            <a:pos x="51" y="14"/>
                          </a:cxn>
                          <a:cxn ang="0">
                            <a:pos x="3" y="86"/>
                          </a:cxn>
                          <a:cxn ang="0">
                            <a:pos x="35" y="158"/>
                          </a:cxn>
                        </a:cxnLst>
                        <a:rect l="0" t="0" r="r" b="b"/>
                        <a:pathLst>
                          <a:path w="99" h="166">
                            <a:moveTo>
                              <a:pt x="99" y="166"/>
                            </a:moveTo>
                            <a:cubicBezTo>
                              <a:pt x="91" y="140"/>
                              <a:pt x="66" y="27"/>
                              <a:pt x="51" y="14"/>
                            </a:cubicBezTo>
                            <a:cubicBezTo>
                              <a:pt x="35" y="0"/>
                              <a:pt x="5" y="62"/>
                              <a:pt x="3" y="86"/>
                            </a:cubicBezTo>
                            <a:cubicBezTo>
                              <a:pt x="0" y="109"/>
                              <a:pt x="28" y="143"/>
                              <a:pt x="35" y="158"/>
                            </a:cubicBezTo>
                          </a:path>
                        </a:pathLst>
                      </a:custGeom>
                      <a:noFill/>
                      <a:ln w="1905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10" name="Freeform 1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96" y="3584"/>
                        <a:ext cx="184" cy="14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84" y="136"/>
                          </a:cxn>
                          <a:cxn ang="0">
                            <a:pos x="136" y="136"/>
                          </a:cxn>
                          <a:cxn ang="0">
                            <a:pos x="72" y="96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84" h="142">
                            <a:moveTo>
                              <a:pt x="184" y="136"/>
                            </a:moveTo>
                            <a:cubicBezTo>
                              <a:pt x="167" y="139"/>
                              <a:pt x="154" y="142"/>
                              <a:pt x="136" y="136"/>
                            </a:cubicBezTo>
                            <a:cubicBezTo>
                              <a:pt x="117" y="129"/>
                              <a:pt x="94" y="118"/>
                              <a:pt x="72" y="96"/>
                            </a:cubicBezTo>
                            <a:cubicBezTo>
                              <a:pt x="49" y="73"/>
                              <a:pt x="15" y="20"/>
                              <a:pt x="0" y="0"/>
                            </a:cubicBezTo>
                          </a:path>
                        </a:pathLst>
                      </a:custGeom>
                      <a:noFill/>
                      <a:ln w="1905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97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560" y="3442"/>
                    <a:ext cx="536" cy="300"/>
                    <a:chOff x="2096" y="3434"/>
                    <a:chExt cx="536" cy="300"/>
                  </a:xfrm>
                </p:grpSpPr>
                <p:grpSp>
                  <p:nvGrpSpPr>
                    <p:cNvPr id="198" name="Group 1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96" y="3434"/>
                      <a:ext cx="304" cy="292"/>
                      <a:chOff x="2096" y="3434"/>
                      <a:chExt cx="304" cy="292"/>
                    </a:xfrm>
                  </p:grpSpPr>
                  <p:sp>
                    <p:nvSpPr>
                      <p:cNvPr id="203" name="Arc 108"/>
                      <p:cNvSpPr>
                        <a:spLocks/>
                      </p:cNvSpPr>
                      <p:nvPr/>
                    </p:nvSpPr>
                    <p:spPr bwMode="auto">
                      <a:xfrm rot="5352281">
                        <a:off x="2275" y="3601"/>
                        <a:ext cx="117" cy="113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04" name="Freeform 1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1" y="3434"/>
                        <a:ext cx="99" cy="16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99" y="166"/>
                          </a:cxn>
                          <a:cxn ang="0">
                            <a:pos x="51" y="14"/>
                          </a:cxn>
                          <a:cxn ang="0">
                            <a:pos x="3" y="86"/>
                          </a:cxn>
                          <a:cxn ang="0">
                            <a:pos x="35" y="158"/>
                          </a:cxn>
                        </a:cxnLst>
                        <a:rect l="0" t="0" r="r" b="b"/>
                        <a:pathLst>
                          <a:path w="99" h="166">
                            <a:moveTo>
                              <a:pt x="99" y="166"/>
                            </a:moveTo>
                            <a:cubicBezTo>
                              <a:pt x="91" y="140"/>
                              <a:pt x="66" y="27"/>
                              <a:pt x="51" y="14"/>
                            </a:cubicBezTo>
                            <a:cubicBezTo>
                              <a:pt x="35" y="0"/>
                              <a:pt x="5" y="62"/>
                              <a:pt x="3" y="86"/>
                            </a:cubicBezTo>
                            <a:cubicBezTo>
                              <a:pt x="0" y="109"/>
                              <a:pt x="28" y="143"/>
                              <a:pt x="35" y="158"/>
                            </a:cubicBezTo>
                          </a:path>
                        </a:pathLst>
                      </a:custGeom>
                      <a:noFill/>
                      <a:ln w="1905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05" name="Freeform 1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96" y="3584"/>
                        <a:ext cx="184" cy="14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84" y="136"/>
                          </a:cxn>
                          <a:cxn ang="0">
                            <a:pos x="136" y="136"/>
                          </a:cxn>
                          <a:cxn ang="0">
                            <a:pos x="72" y="96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84" h="142">
                            <a:moveTo>
                              <a:pt x="184" y="136"/>
                            </a:moveTo>
                            <a:cubicBezTo>
                              <a:pt x="167" y="139"/>
                              <a:pt x="154" y="142"/>
                              <a:pt x="136" y="136"/>
                            </a:cubicBezTo>
                            <a:cubicBezTo>
                              <a:pt x="117" y="129"/>
                              <a:pt x="94" y="118"/>
                              <a:pt x="72" y="96"/>
                            </a:cubicBezTo>
                            <a:cubicBezTo>
                              <a:pt x="49" y="73"/>
                              <a:pt x="15" y="20"/>
                              <a:pt x="0" y="0"/>
                            </a:cubicBezTo>
                          </a:path>
                        </a:pathLst>
                      </a:custGeom>
                      <a:noFill/>
                      <a:ln w="1905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99" name="Group 1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3442"/>
                      <a:ext cx="304" cy="292"/>
                      <a:chOff x="2096" y="3434"/>
                      <a:chExt cx="304" cy="292"/>
                    </a:xfrm>
                  </p:grpSpPr>
                  <p:sp>
                    <p:nvSpPr>
                      <p:cNvPr id="200" name="Arc 112"/>
                      <p:cNvSpPr>
                        <a:spLocks/>
                      </p:cNvSpPr>
                      <p:nvPr/>
                    </p:nvSpPr>
                    <p:spPr bwMode="auto">
                      <a:xfrm rot="5352281">
                        <a:off x="2275" y="3601"/>
                        <a:ext cx="117" cy="113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01" name="Freeform 1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1" y="3434"/>
                        <a:ext cx="99" cy="16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99" y="166"/>
                          </a:cxn>
                          <a:cxn ang="0">
                            <a:pos x="51" y="14"/>
                          </a:cxn>
                          <a:cxn ang="0">
                            <a:pos x="3" y="86"/>
                          </a:cxn>
                          <a:cxn ang="0">
                            <a:pos x="35" y="158"/>
                          </a:cxn>
                        </a:cxnLst>
                        <a:rect l="0" t="0" r="r" b="b"/>
                        <a:pathLst>
                          <a:path w="99" h="166">
                            <a:moveTo>
                              <a:pt x="99" y="166"/>
                            </a:moveTo>
                            <a:cubicBezTo>
                              <a:pt x="91" y="140"/>
                              <a:pt x="66" y="27"/>
                              <a:pt x="51" y="14"/>
                            </a:cubicBezTo>
                            <a:cubicBezTo>
                              <a:pt x="35" y="0"/>
                              <a:pt x="5" y="62"/>
                              <a:pt x="3" y="86"/>
                            </a:cubicBezTo>
                            <a:cubicBezTo>
                              <a:pt x="0" y="109"/>
                              <a:pt x="28" y="143"/>
                              <a:pt x="35" y="158"/>
                            </a:cubicBezTo>
                          </a:path>
                        </a:pathLst>
                      </a:custGeom>
                      <a:noFill/>
                      <a:ln w="1905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202" name="Freeform 1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96" y="3584"/>
                        <a:ext cx="184" cy="142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84" y="136"/>
                          </a:cxn>
                          <a:cxn ang="0">
                            <a:pos x="136" y="136"/>
                          </a:cxn>
                          <a:cxn ang="0">
                            <a:pos x="72" y="96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84" h="142">
                            <a:moveTo>
                              <a:pt x="184" y="136"/>
                            </a:moveTo>
                            <a:cubicBezTo>
                              <a:pt x="167" y="139"/>
                              <a:pt x="154" y="142"/>
                              <a:pt x="136" y="136"/>
                            </a:cubicBezTo>
                            <a:cubicBezTo>
                              <a:pt x="117" y="129"/>
                              <a:pt x="94" y="118"/>
                              <a:pt x="72" y="96"/>
                            </a:cubicBezTo>
                            <a:cubicBezTo>
                              <a:pt x="49" y="73"/>
                              <a:pt x="15" y="20"/>
                              <a:pt x="0" y="0"/>
                            </a:cubicBezTo>
                          </a:path>
                        </a:pathLst>
                      </a:custGeom>
                      <a:noFill/>
                      <a:ln w="19050" cmpd="sng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</p:grpSp>
            </p:grpSp>
            <p:grpSp>
              <p:nvGrpSpPr>
                <p:cNvPr id="186" name="Group 115"/>
                <p:cNvGrpSpPr>
                  <a:grpSpLocks/>
                </p:cNvGrpSpPr>
                <p:nvPr/>
              </p:nvGrpSpPr>
              <p:grpSpPr bwMode="auto">
                <a:xfrm>
                  <a:off x="3032" y="3458"/>
                  <a:ext cx="536" cy="300"/>
                  <a:chOff x="2096" y="3434"/>
                  <a:chExt cx="536" cy="300"/>
                </a:xfrm>
              </p:grpSpPr>
              <p:grpSp>
                <p:nvGrpSpPr>
                  <p:cNvPr id="188" name="Group 116"/>
                  <p:cNvGrpSpPr>
                    <a:grpSpLocks/>
                  </p:cNvGrpSpPr>
                  <p:nvPr/>
                </p:nvGrpSpPr>
                <p:grpSpPr bwMode="auto">
                  <a:xfrm>
                    <a:off x="2096" y="3434"/>
                    <a:ext cx="304" cy="292"/>
                    <a:chOff x="2096" y="3434"/>
                    <a:chExt cx="304" cy="292"/>
                  </a:xfrm>
                </p:grpSpPr>
                <p:sp>
                  <p:nvSpPr>
                    <p:cNvPr id="193" name="Arc 117"/>
                    <p:cNvSpPr>
                      <a:spLocks/>
                    </p:cNvSpPr>
                    <p:nvPr/>
                  </p:nvSpPr>
                  <p:spPr bwMode="auto">
                    <a:xfrm rot="5352281">
                      <a:off x="2275" y="3601"/>
                      <a:ext cx="117" cy="113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94" name="Freeform 118"/>
                    <p:cNvSpPr>
                      <a:spLocks/>
                    </p:cNvSpPr>
                    <p:nvPr/>
                  </p:nvSpPr>
                  <p:spPr bwMode="auto">
                    <a:xfrm>
                      <a:off x="2301" y="3434"/>
                      <a:ext cx="99" cy="166"/>
                    </a:xfrm>
                    <a:custGeom>
                      <a:avLst/>
                      <a:gdLst/>
                      <a:ahLst/>
                      <a:cxnLst>
                        <a:cxn ang="0">
                          <a:pos x="99" y="166"/>
                        </a:cxn>
                        <a:cxn ang="0">
                          <a:pos x="51" y="14"/>
                        </a:cxn>
                        <a:cxn ang="0">
                          <a:pos x="3" y="86"/>
                        </a:cxn>
                        <a:cxn ang="0">
                          <a:pos x="35" y="158"/>
                        </a:cxn>
                      </a:cxnLst>
                      <a:rect l="0" t="0" r="r" b="b"/>
                      <a:pathLst>
                        <a:path w="99" h="166">
                          <a:moveTo>
                            <a:pt x="99" y="166"/>
                          </a:moveTo>
                          <a:cubicBezTo>
                            <a:pt x="91" y="140"/>
                            <a:pt x="66" y="27"/>
                            <a:pt x="51" y="14"/>
                          </a:cubicBezTo>
                          <a:cubicBezTo>
                            <a:pt x="35" y="0"/>
                            <a:pt x="5" y="62"/>
                            <a:pt x="3" y="86"/>
                          </a:cubicBezTo>
                          <a:cubicBezTo>
                            <a:pt x="0" y="109"/>
                            <a:pt x="28" y="143"/>
                            <a:pt x="35" y="158"/>
                          </a:cubicBez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95" name="Freeform 119"/>
                    <p:cNvSpPr>
                      <a:spLocks/>
                    </p:cNvSpPr>
                    <p:nvPr/>
                  </p:nvSpPr>
                  <p:spPr bwMode="auto">
                    <a:xfrm>
                      <a:off x="2096" y="3584"/>
                      <a:ext cx="184" cy="142"/>
                    </a:xfrm>
                    <a:custGeom>
                      <a:avLst/>
                      <a:gdLst/>
                      <a:ahLst/>
                      <a:cxnLst>
                        <a:cxn ang="0">
                          <a:pos x="184" y="136"/>
                        </a:cxn>
                        <a:cxn ang="0">
                          <a:pos x="136" y="136"/>
                        </a:cxn>
                        <a:cxn ang="0">
                          <a:pos x="72" y="96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84" h="142">
                          <a:moveTo>
                            <a:pt x="184" y="136"/>
                          </a:moveTo>
                          <a:cubicBezTo>
                            <a:pt x="167" y="139"/>
                            <a:pt x="154" y="142"/>
                            <a:pt x="136" y="136"/>
                          </a:cubicBezTo>
                          <a:cubicBezTo>
                            <a:pt x="117" y="129"/>
                            <a:pt x="94" y="118"/>
                            <a:pt x="72" y="96"/>
                          </a:cubicBezTo>
                          <a:cubicBezTo>
                            <a:pt x="49" y="73"/>
                            <a:pt x="15" y="20"/>
                            <a:pt x="0" y="0"/>
                          </a:cubicBez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189" name="Group 120"/>
                  <p:cNvGrpSpPr>
                    <a:grpSpLocks/>
                  </p:cNvGrpSpPr>
                  <p:nvPr/>
                </p:nvGrpSpPr>
                <p:grpSpPr bwMode="auto">
                  <a:xfrm>
                    <a:off x="2328" y="3442"/>
                    <a:ext cx="304" cy="292"/>
                    <a:chOff x="2096" y="3434"/>
                    <a:chExt cx="304" cy="292"/>
                  </a:xfrm>
                </p:grpSpPr>
                <p:sp>
                  <p:nvSpPr>
                    <p:cNvPr id="190" name="Arc 121"/>
                    <p:cNvSpPr>
                      <a:spLocks/>
                    </p:cNvSpPr>
                    <p:nvPr/>
                  </p:nvSpPr>
                  <p:spPr bwMode="auto">
                    <a:xfrm rot="5352281">
                      <a:off x="2275" y="3601"/>
                      <a:ext cx="117" cy="113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91" name="Freeform 122"/>
                    <p:cNvSpPr>
                      <a:spLocks/>
                    </p:cNvSpPr>
                    <p:nvPr/>
                  </p:nvSpPr>
                  <p:spPr bwMode="auto">
                    <a:xfrm>
                      <a:off x="2301" y="3434"/>
                      <a:ext cx="99" cy="166"/>
                    </a:xfrm>
                    <a:custGeom>
                      <a:avLst/>
                      <a:gdLst/>
                      <a:ahLst/>
                      <a:cxnLst>
                        <a:cxn ang="0">
                          <a:pos x="99" y="166"/>
                        </a:cxn>
                        <a:cxn ang="0">
                          <a:pos x="51" y="14"/>
                        </a:cxn>
                        <a:cxn ang="0">
                          <a:pos x="3" y="86"/>
                        </a:cxn>
                        <a:cxn ang="0">
                          <a:pos x="35" y="158"/>
                        </a:cxn>
                      </a:cxnLst>
                      <a:rect l="0" t="0" r="r" b="b"/>
                      <a:pathLst>
                        <a:path w="99" h="166">
                          <a:moveTo>
                            <a:pt x="99" y="166"/>
                          </a:moveTo>
                          <a:cubicBezTo>
                            <a:pt x="91" y="140"/>
                            <a:pt x="66" y="27"/>
                            <a:pt x="51" y="14"/>
                          </a:cubicBezTo>
                          <a:cubicBezTo>
                            <a:pt x="35" y="0"/>
                            <a:pt x="5" y="62"/>
                            <a:pt x="3" y="86"/>
                          </a:cubicBezTo>
                          <a:cubicBezTo>
                            <a:pt x="0" y="109"/>
                            <a:pt x="28" y="143"/>
                            <a:pt x="35" y="158"/>
                          </a:cubicBez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92" name="Freeform 123"/>
                    <p:cNvSpPr>
                      <a:spLocks/>
                    </p:cNvSpPr>
                    <p:nvPr/>
                  </p:nvSpPr>
                  <p:spPr bwMode="auto">
                    <a:xfrm>
                      <a:off x="2096" y="3584"/>
                      <a:ext cx="184" cy="142"/>
                    </a:xfrm>
                    <a:custGeom>
                      <a:avLst/>
                      <a:gdLst/>
                      <a:ahLst/>
                      <a:cxnLst>
                        <a:cxn ang="0">
                          <a:pos x="184" y="136"/>
                        </a:cxn>
                        <a:cxn ang="0">
                          <a:pos x="136" y="136"/>
                        </a:cxn>
                        <a:cxn ang="0">
                          <a:pos x="72" y="96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84" h="142">
                          <a:moveTo>
                            <a:pt x="184" y="136"/>
                          </a:moveTo>
                          <a:cubicBezTo>
                            <a:pt x="167" y="139"/>
                            <a:pt x="154" y="142"/>
                            <a:pt x="136" y="136"/>
                          </a:cubicBezTo>
                          <a:cubicBezTo>
                            <a:pt x="117" y="129"/>
                            <a:pt x="94" y="118"/>
                            <a:pt x="72" y="96"/>
                          </a:cubicBezTo>
                          <a:cubicBezTo>
                            <a:pt x="49" y="73"/>
                            <a:pt x="15" y="20"/>
                            <a:pt x="0" y="0"/>
                          </a:cubicBezTo>
                        </a:path>
                      </a:pathLst>
                    </a:custGeom>
                    <a:noFill/>
                    <a:ln w="19050" cmpd="sng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</p:grpSp>
            <p:sp>
              <p:nvSpPr>
                <p:cNvPr id="187" name="Line 124"/>
                <p:cNvSpPr>
                  <a:spLocks noChangeShapeType="1"/>
                </p:cNvSpPr>
                <p:nvPr/>
              </p:nvSpPr>
              <p:spPr bwMode="auto">
                <a:xfrm flipV="1">
                  <a:off x="3494" y="3624"/>
                  <a:ext cx="252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12" name="Line 127"/>
              <p:cNvSpPr>
                <a:spLocks noChangeShapeType="1"/>
              </p:cNvSpPr>
              <p:nvPr/>
            </p:nvSpPr>
            <p:spPr bwMode="auto">
              <a:xfrm flipV="1">
                <a:off x="4266" y="1254"/>
                <a:ext cx="377" cy="14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" name="Line 128"/>
              <p:cNvSpPr>
                <a:spLocks noChangeShapeType="1"/>
              </p:cNvSpPr>
              <p:nvPr/>
            </p:nvSpPr>
            <p:spPr bwMode="auto">
              <a:xfrm rot="1081555">
                <a:off x="4266" y="1451"/>
                <a:ext cx="402" cy="4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14" name="Group 129"/>
              <p:cNvGrpSpPr>
                <a:grpSpLocks/>
              </p:cNvGrpSpPr>
              <p:nvPr/>
            </p:nvGrpSpPr>
            <p:grpSpPr bwMode="auto">
              <a:xfrm rot="538789">
                <a:off x="3799" y="961"/>
                <a:ext cx="522" cy="240"/>
                <a:chOff x="2294" y="1929"/>
                <a:chExt cx="724" cy="415"/>
              </a:xfrm>
            </p:grpSpPr>
            <p:grpSp>
              <p:nvGrpSpPr>
                <p:cNvPr id="130" name="Group 130"/>
                <p:cNvGrpSpPr>
                  <a:grpSpLocks/>
                </p:cNvGrpSpPr>
                <p:nvPr/>
              </p:nvGrpSpPr>
              <p:grpSpPr bwMode="auto">
                <a:xfrm>
                  <a:off x="2878" y="2024"/>
                  <a:ext cx="140" cy="145"/>
                  <a:chOff x="2864" y="2012"/>
                  <a:chExt cx="140" cy="145"/>
                </a:xfrm>
              </p:grpSpPr>
              <p:grpSp>
                <p:nvGrpSpPr>
                  <p:cNvPr id="175" name="Group 131"/>
                  <p:cNvGrpSpPr>
                    <a:grpSpLocks/>
                  </p:cNvGrpSpPr>
                  <p:nvPr/>
                </p:nvGrpSpPr>
                <p:grpSpPr bwMode="auto">
                  <a:xfrm rot="-8618787">
                    <a:off x="2892" y="2055"/>
                    <a:ext cx="112" cy="102"/>
                    <a:chOff x="576" y="2160"/>
                    <a:chExt cx="2304" cy="1152"/>
                  </a:xfrm>
                </p:grpSpPr>
                <p:grpSp>
                  <p:nvGrpSpPr>
                    <p:cNvPr id="179" name="Group 1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83" name="Arc 1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84" name="Arc 134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80" name="Group 135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81" name="Arc 1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82" name="Arc 137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76" name="Group 138"/>
                  <p:cNvGrpSpPr>
                    <a:grpSpLocks/>
                  </p:cNvGrpSpPr>
                  <p:nvPr/>
                </p:nvGrpSpPr>
                <p:grpSpPr bwMode="auto">
                  <a:xfrm rot="-19490394">
                    <a:off x="2864" y="2012"/>
                    <a:ext cx="56" cy="50"/>
                    <a:chOff x="1728" y="2160"/>
                    <a:chExt cx="1152" cy="576"/>
                  </a:xfrm>
                </p:grpSpPr>
                <p:sp>
                  <p:nvSpPr>
                    <p:cNvPr id="177" name="Arc 139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78" name="Arc 140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</p:grpSp>
            <p:grpSp>
              <p:nvGrpSpPr>
                <p:cNvPr id="131" name="Group 141"/>
                <p:cNvGrpSpPr>
                  <a:grpSpLocks/>
                </p:cNvGrpSpPr>
                <p:nvPr/>
              </p:nvGrpSpPr>
              <p:grpSpPr bwMode="auto">
                <a:xfrm rot="-3328866">
                  <a:off x="2653" y="1900"/>
                  <a:ext cx="107" cy="165"/>
                  <a:chOff x="2753" y="1845"/>
                  <a:chExt cx="107" cy="165"/>
                </a:xfrm>
              </p:grpSpPr>
              <p:grpSp>
                <p:nvGrpSpPr>
                  <p:cNvPr id="165" name="Group 142"/>
                  <p:cNvGrpSpPr>
                    <a:grpSpLocks/>
                  </p:cNvGrpSpPr>
                  <p:nvPr/>
                </p:nvGrpSpPr>
                <p:grpSpPr bwMode="auto">
                  <a:xfrm rot="-7544542">
                    <a:off x="2753" y="1903"/>
                    <a:ext cx="112" cy="102"/>
                    <a:chOff x="576" y="2160"/>
                    <a:chExt cx="2304" cy="1152"/>
                  </a:xfrm>
                </p:grpSpPr>
                <p:grpSp>
                  <p:nvGrpSpPr>
                    <p:cNvPr id="169" name="Group 1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73" name="Arc 1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74" name="Arc 145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70" name="Group 146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71" name="Arc 1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72" name="Arc 148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66" name="Group 149"/>
                  <p:cNvGrpSpPr>
                    <a:grpSpLocks/>
                  </p:cNvGrpSpPr>
                  <p:nvPr/>
                </p:nvGrpSpPr>
                <p:grpSpPr bwMode="auto">
                  <a:xfrm rot="-18416151">
                    <a:off x="2750" y="1848"/>
                    <a:ext cx="56" cy="50"/>
                    <a:chOff x="1728" y="2160"/>
                    <a:chExt cx="1152" cy="576"/>
                  </a:xfrm>
                </p:grpSpPr>
                <p:sp>
                  <p:nvSpPr>
                    <p:cNvPr id="167" name="Arc 150"/>
                    <p:cNvSpPr>
                      <a:spLocks/>
                    </p:cNvSpPr>
                    <p:nvPr/>
                  </p:nvSpPr>
                  <p:spPr bwMode="auto">
                    <a:xfrm>
                      <a:off x="2304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68" name="Arc 151"/>
                    <p:cNvSpPr>
                      <a:spLocks/>
                    </p:cNvSpPr>
                    <p:nvPr/>
                  </p:nvSpPr>
                  <p:spPr bwMode="auto">
                    <a:xfrm rot="16200000">
                      <a:off x="1728" y="2160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</p:grpSp>
            <p:sp>
              <p:nvSpPr>
                <p:cNvPr id="132" name="Line 152"/>
                <p:cNvSpPr>
                  <a:spLocks noChangeShapeType="1"/>
                </p:cNvSpPr>
                <p:nvPr/>
              </p:nvSpPr>
              <p:spPr bwMode="auto">
                <a:xfrm rot="14055458" flipH="1">
                  <a:off x="3002" y="2174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133" name="Group 153"/>
                <p:cNvGrpSpPr>
                  <a:grpSpLocks/>
                </p:cNvGrpSpPr>
                <p:nvPr/>
              </p:nvGrpSpPr>
              <p:grpSpPr bwMode="auto">
                <a:xfrm rot="7544542" flipH="1">
                  <a:off x="2254" y="2178"/>
                  <a:ext cx="224" cy="101"/>
                  <a:chOff x="580" y="2160"/>
                  <a:chExt cx="4600" cy="1157"/>
                </a:xfrm>
              </p:grpSpPr>
              <p:grpSp>
                <p:nvGrpSpPr>
                  <p:cNvPr id="151" name="Group 154"/>
                  <p:cNvGrpSpPr>
                    <a:grpSpLocks/>
                  </p:cNvGrpSpPr>
                  <p:nvPr/>
                </p:nvGrpSpPr>
                <p:grpSpPr bwMode="auto">
                  <a:xfrm>
                    <a:off x="580" y="2160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159" name="Group 1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63" name="Arc 1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64" name="Arc 157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60" name="Group 158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61" name="Arc 1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62" name="Arc 160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52" name="Group 161"/>
                  <p:cNvGrpSpPr>
                    <a:grpSpLocks/>
                  </p:cNvGrpSpPr>
                  <p:nvPr/>
                </p:nvGrpSpPr>
                <p:grpSpPr bwMode="auto">
                  <a:xfrm>
                    <a:off x="2880" y="2165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153" name="Group 1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57" name="Arc 1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58" name="Arc 164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54" name="Group 165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55" name="Arc 1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56" name="Arc 167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134" name="Line 168"/>
                <p:cNvSpPr>
                  <a:spLocks noChangeShapeType="1"/>
                </p:cNvSpPr>
                <p:nvPr/>
              </p:nvSpPr>
              <p:spPr bwMode="auto">
                <a:xfrm rot="7544542">
                  <a:off x="2280" y="2331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pSp>
              <p:nvGrpSpPr>
                <p:cNvPr id="135" name="Group 169"/>
                <p:cNvGrpSpPr>
                  <a:grpSpLocks/>
                </p:cNvGrpSpPr>
                <p:nvPr/>
              </p:nvGrpSpPr>
              <p:grpSpPr bwMode="auto">
                <a:xfrm rot="8402200" flipH="1">
                  <a:off x="2411" y="2014"/>
                  <a:ext cx="224" cy="101"/>
                  <a:chOff x="580" y="2160"/>
                  <a:chExt cx="4600" cy="1157"/>
                </a:xfrm>
              </p:grpSpPr>
              <p:grpSp>
                <p:nvGrpSpPr>
                  <p:cNvPr id="137" name="Group 170"/>
                  <p:cNvGrpSpPr>
                    <a:grpSpLocks/>
                  </p:cNvGrpSpPr>
                  <p:nvPr/>
                </p:nvGrpSpPr>
                <p:grpSpPr bwMode="auto">
                  <a:xfrm>
                    <a:off x="580" y="2160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145" name="Group 17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49" name="Arc 1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50" name="Arc 173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46" name="Group 174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47" name="Arc 1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48" name="Arc 176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38" name="Group 177"/>
                  <p:cNvGrpSpPr>
                    <a:grpSpLocks/>
                  </p:cNvGrpSpPr>
                  <p:nvPr/>
                </p:nvGrpSpPr>
                <p:grpSpPr bwMode="auto">
                  <a:xfrm>
                    <a:off x="2880" y="2165"/>
                    <a:ext cx="2300" cy="1152"/>
                    <a:chOff x="576" y="2160"/>
                    <a:chExt cx="2304" cy="1152"/>
                  </a:xfrm>
                </p:grpSpPr>
                <p:grpSp>
                  <p:nvGrpSpPr>
                    <p:cNvPr id="139" name="Group 1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28" y="2160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43" name="Arc 1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44" name="Arc 180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40" name="Group 181"/>
                    <p:cNvGrpSpPr>
                      <a:grpSpLocks/>
                    </p:cNvGrpSpPr>
                    <p:nvPr/>
                  </p:nvGrpSpPr>
                  <p:grpSpPr bwMode="auto">
                    <a:xfrm rot="-10871608">
                      <a:off x="576" y="2736"/>
                      <a:ext cx="1152" cy="576"/>
                      <a:chOff x="1728" y="2160"/>
                      <a:chExt cx="1152" cy="576"/>
                    </a:xfrm>
                  </p:grpSpPr>
                  <p:sp>
                    <p:nvSpPr>
                      <p:cNvPr id="141" name="Arc 1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42" name="Arc 183"/>
                      <p:cNvSpPr>
                        <a:spLocks/>
                      </p:cNvSpPr>
                      <p:nvPr/>
                    </p:nvSpPr>
                    <p:spPr bwMode="auto">
                      <a:xfrm rot="16200000">
                        <a:off x="1728" y="2160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136" name="Freeform 184"/>
                <p:cNvSpPr>
                  <a:spLocks/>
                </p:cNvSpPr>
                <p:nvPr/>
              </p:nvSpPr>
              <p:spPr bwMode="auto">
                <a:xfrm>
                  <a:off x="2785" y="1965"/>
                  <a:ext cx="95" cy="11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102"/>
                    </a:cxn>
                    <a:cxn ang="0">
                      <a:pos x="95" y="74"/>
                    </a:cxn>
                  </a:cxnLst>
                  <a:rect l="0" t="0" r="r" b="b"/>
                  <a:pathLst>
                    <a:path w="95" h="114">
                      <a:moveTo>
                        <a:pt x="0" y="0"/>
                      </a:moveTo>
                      <a:cubicBezTo>
                        <a:pt x="4" y="18"/>
                        <a:pt x="8" y="90"/>
                        <a:pt x="24" y="102"/>
                      </a:cubicBezTo>
                      <a:cubicBezTo>
                        <a:pt x="40" y="114"/>
                        <a:pt x="80" y="80"/>
                        <a:pt x="95" y="74"/>
                      </a:cubicBez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aphicFrame>
            <p:nvGraphicFramePr>
              <p:cNvPr id="115" name="Object 194"/>
              <p:cNvGraphicFramePr>
                <a:graphicFrameLocks noChangeAspect="1"/>
              </p:cNvGraphicFramePr>
              <p:nvPr/>
            </p:nvGraphicFramePr>
            <p:xfrm>
              <a:off x="3116" y="1284"/>
              <a:ext cx="215" cy="251"/>
            </p:xfrm>
            <a:graphic>
              <a:graphicData uri="http://schemas.openxmlformats.org/presentationml/2006/ole">
                <p:oleObj spid="_x0000_s129036" name="Equation" r:id="rId13" imgW="203040" imgH="253800" progId="Equation.3">
                  <p:embed/>
                </p:oleObj>
              </a:graphicData>
            </a:graphic>
          </p:graphicFrame>
          <p:graphicFrame>
            <p:nvGraphicFramePr>
              <p:cNvPr id="116" name="Object 195"/>
              <p:cNvGraphicFramePr>
                <a:graphicFrameLocks noChangeAspect="1"/>
              </p:cNvGraphicFramePr>
              <p:nvPr/>
            </p:nvGraphicFramePr>
            <p:xfrm>
              <a:off x="4932" y="1506"/>
              <a:ext cx="417" cy="263"/>
            </p:xfrm>
            <a:graphic>
              <a:graphicData uri="http://schemas.openxmlformats.org/presentationml/2006/ole">
                <p:oleObj spid="_x0000_s129037" name="Equation" r:id="rId14" imgW="355320" imgH="241200" progId="Equation.3">
                  <p:embed/>
                </p:oleObj>
              </a:graphicData>
            </a:graphic>
          </p:graphicFrame>
          <p:graphicFrame>
            <p:nvGraphicFramePr>
              <p:cNvPr id="117" name="Object 196"/>
              <p:cNvGraphicFramePr>
                <a:graphicFrameLocks noChangeAspect="1"/>
              </p:cNvGraphicFramePr>
              <p:nvPr/>
            </p:nvGraphicFramePr>
            <p:xfrm>
              <a:off x="4835" y="1063"/>
              <a:ext cx="181" cy="269"/>
            </p:xfrm>
            <a:graphic>
              <a:graphicData uri="http://schemas.openxmlformats.org/presentationml/2006/ole">
                <p:oleObj spid="_x0000_s129038" name="Equation" r:id="rId15" imgW="126720" imgH="203040" progId="Equation.3">
                  <p:embed/>
                </p:oleObj>
              </a:graphicData>
            </a:graphic>
          </p:graphicFrame>
          <p:sp>
            <p:nvSpPr>
              <p:cNvPr id="118" name="Line 248"/>
              <p:cNvSpPr>
                <a:spLocks noChangeShapeType="1"/>
              </p:cNvSpPr>
              <p:nvPr/>
            </p:nvSpPr>
            <p:spPr bwMode="auto">
              <a:xfrm>
                <a:off x="3395" y="1154"/>
                <a:ext cx="1252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9" name="Line 249"/>
              <p:cNvSpPr>
                <a:spLocks noChangeShapeType="1"/>
              </p:cNvSpPr>
              <p:nvPr/>
            </p:nvSpPr>
            <p:spPr bwMode="auto">
              <a:xfrm>
                <a:off x="3554" y="1156"/>
                <a:ext cx="4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0" name="Line 250"/>
              <p:cNvSpPr>
                <a:spLocks noChangeShapeType="1"/>
              </p:cNvSpPr>
              <p:nvPr/>
            </p:nvSpPr>
            <p:spPr bwMode="auto">
              <a:xfrm>
                <a:off x="4626" y="1151"/>
                <a:ext cx="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1" name="Line 252"/>
              <p:cNvSpPr>
                <a:spLocks noChangeShapeType="1"/>
              </p:cNvSpPr>
              <p:nvPr/>
            </p:nvSpPr>
            <p:spPr bwMode="auto">
              <a:xfrm flipV="1">
                <a:off x="3394" y="1668"/>
                <a:ext cx="1274" cy="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2" name="Line 253"/>
              <p:cNvSpPr>
                <a:spLocks noChangeShapeType="1"/>
              </p:cNvSpPr>
              <p:nvPr/>
            </p:nvSpPr>
            <p:spPr bwMode="auto">
              <a:xfrm>
                <a:off x="3553" y="1675"/>
                <a:ext cx="4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3" name="Line 254"/>
              <p:cNvSpPr>
                <a:spLocks noChangeShapeType="1"/>
              </p:cNvSpPr>
              <p:nvPr/>
            </p:nvSpPr>
            <p:spPr bwMode="auto">
              <a:xfrm>
                <a:off x="4625" y="1670"/>
                <a:ext cx="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graphicFrame>
            <p:nvGraphicFramePr>
              <p:cNvPr id="124" name="Object 255"/>
              <p:cNvGraphicFramePr>
                <a:graphicFrameLocks noChangeAspect="1"/>
              </p:cNvGraphicFramePr>
              <p:nvPr/>
            </p:nvGraphicFramePr>
            <p:xfrm>
              <a:off x="3327" y="963"/>
              <a:ext cx="120" cy="204"/>
            </p:xfrm>
            <a:graphic>
              <a:graphicData uri="http://schemas.openxmlformats.org/presentationml/2006/ole">
                <p:oleObj spid="_x0000_s129039" name="Equation" r:id="rId16" imgW="126720" imgH="215640" progId="Equation.3">
                  <p:embed/>
                </p:oleObj>
              </a:graphicData>
            </a:graphic>
          </p:graphicFrame>
          <p:graphicFrame>
            <p:nvGraphicFramePr>
              <p:cNvPr id="125" name="Object 256"/>
              <p:cNvGraphicFramePr>
                <a:graphicFrameLocks noChangeAspect="1"/>
              </p:cNvGraphicFramePr>
              <p:nvPr/>
            </p:nvGraphicFramePr>
            <p:xfrm>
              <a:off x="3285" y="1642"/>
              <a:ext cx="243" cy="205"/>
            </p:xfrm>
            <a:graphic>
              <a:graphicData uri="http://schemas.openxmlformats.org/presentationml/2006/ole">
                <p:oleObj spid="_x0000_s129040" name="Equation" r:id="rId17" imgW="241200" imgH="203040" progId="Equation.3">
                  <p:embed/>
                </p:oleObj>
              </a:graphicData>
            </a:graphic>
          </p:graphicFrame>
          <p:graphicFrame>
            <p:nvGraphicFramePr>
              <p:cNvPr id="126" name="Object 257"/>
              <p:cNvGraphicFramePr>
                <a:graphicFrameLocks noChangeAspect="1"/>
              </p:cNvGraphicFramePr>
              <p:nvPr/>
            </p:nvGraphicFramePr>
            <p:xfrm>
              <a:off x="4684" y="1427"/>
              <a:ext cx="102" cy="217"/>
            </p:xfrm>
            <a:graphic>
              <a:graphicData uri="http://schemas.openxmlformats.org/presentationml/2006/ole">
                <p:oleObj spid="_x0000_s129041" name="Equation" r:id="rId18" imgW="101520" imgH="215640" progId="Equation.3">
                  <p:embed/>
                </p:oleObj>
              </a:graphicData>
            </a:graphic>
          </p:graphicFrame>
          <p:graphicFrame>
            <p:nvGraphicFramePr>
              <p:cNvPr id="127" name="Object 258"/>
              <p:cNvGraphicFramePr>
                <a:graphicFrameLocks noChangeAspect="1"/>
              </p:cNvGraphicFramePr>
              <p:nvPr/>
            </p:nvGraphicFramePr>
            <p:xfrm>
              <a:off x="4650" y="1628"/>
              <a:ext cx="243" cy="205"/>
            </p:xfrm>
            <a:graphic>
              <a:graphicData uri="http://schemas.openxmlformats.org/presentationml/2006/ole">
                <p:oleObj spid="_x0000_s129042" name="Equation" r:id="rId19" imgW="241200" imgH="203040" progId="Equation.3">
                  <p:embed/>
                </p:oleObj>
              </a:graphicData>
            </a:graphic>
          </p:graphicFrame>
          <p:graphicFrame>
            <p:nvGraphicFramePr>
              <p:cNvPr id="128" name="Object 259"/>
              <p:cNvGraphicFramePr>
                <a:graphicFrameLocks noChangeAspect="1"/>
              </p:cNvGraphicFramePr>
              <p:nvPr/>
            </p:nvGraphicFramePr>
            <p:xfrm>
              <a:off x="4681" y="1006"/>
              <a:ext cx="102" cy="217"/>
            </p:xfrm>
            <a:graphic>
              <a:graphicData uri="http://schemas.openxmlformats.org/presentationml/2006/ole">
                <p:oleObj spid="_x0000_s129043" name="Equation" r:id="rId20" imgW="101520" imgH="215640" progId="Equation.3">
                  <p:embed/>
                </p:oleObj>
              </a:graphicData>
            </a:graphic>
          </p:graphicFrame>
          <p:graphicFrame>
            <p:nvGraphicFramePr>
              <p:cNvPr id="129" name="Object 260"/>
              <p:cNvGraphicFramePr>
                <a:graphicFrameLocks noChangeAspect="1"/>
              </p:cNvGraphicFramePr>
              <p:nvPr/>
            </p:nvGraphicFramePr>
            <p:xfrm>
              <a:off x="4688" y="1209"/>
              <a:ext cx="102" cy="140"/>
            </p:xfrm>
            <a:graphic>
              <a:graphicData uri="http://schemas.openxmlformats.org/presentationml/2006/ole">
                <p:oleObj spid="_x0000_s129044" name="Equation" r:id="rId21" imgW="101520" imgH="139680" progId="Equation.3">
                  <p:embed/>
                </p:oleObj>
              </a:graphicData>
            </a:graphic>
          </p:graphicFrame>
        </p:grpSp>
        <p:sp>
          <p:nvSpPr>
            <p:cNvPr id="110" name="Text Box 271"/>
            <p:cNvSpPr txBox="1">
              <a:spLocks noChangeArrowheads="1"/>
            </p:cNvSpPr>
            <p:nvPr/>
          </p:nvSpPr>
          <p:spPr bwMode="auto">
            <a:xfrm>
              <a:off x="3502" y="1750"/>
              <a:ext cx="12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/>
                <a:t>Penguin diagram</a:t>
              </a:r>
              <a:endParaRPr lang="en-US" dirty="0"/>
            </a:p>
          </p:txBody>
        </p:sp>
      </p:grpSp>
      <p:grpSp>
        <p:nvGrpSpPr>
          <p:cNvPr id="214" name="Group 282"/>
          <p:cNvGrpSpPr>
            <a:grpSpLocks/>
          </p:cNvGrpSpPr>
          <p:nvPr/>
        </p:nvGrpSpPr>
        <p:grpSpPr bwMode="auto">
          <a:xfrm>
            <a:off x="561975" y="4200323"/>
            <a:ext cx="5988051" cy="939800"/>
            <a:chOff x="169" y="1913"/>
            <a:chExt cx="3772" cy="592"/>
          </a:xfrm>
        </p:grpSpPr>
        <p:sp>
          <p:nvSpPr>
            <p:cNvPr id="215" name="Rectangle 281"/>
            <p:cNvSpPr>
              <a:spLocks noChangeArrowheads="1"/>
            </p:cNvSpPr>
            <p:nvPr/>
          </p:nvSpPr>
          <p:spPr bwMode="auto">
            <a:xfrm>
              <a:off x="169" y="1913"/>
              <a:ext cx="3747" cy="592"/>
            </a:xfrm>
            <a:prstGeom prst="rect">
              <a:avLst/>
            </a:prstGeom>
            <a:solidFill>
              <a:schemeClr val="bg1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aphicFrame>
          <p:nvGraphicFramePr>
            <p:cNvPr id="216" name="Object 272"/>
            <p:cNvGraphicFramePr>
              <a:graphicFrameLocks noChangeAspect="1"/>
            </p:cNvGraphicFramePr>
            <p:nvPr/>
          </p:nvGraphicFramePr>
          <p:xfrm>
            <a:off x="549" y="1926"/>
            <a:ext cx="3392" cy="550"/>
          </p:xfrm>
          <a:graphic>
            <a:graphicData uri="http://schemas.openxmlformats.org/presentationml/2006/ole">
              <p:oleObj spid="_x0000_s129045" name="Equation" r:id="rId22" imgW="3288960" imgH="533160" progId="Equation.3">
                <p:embed/>
              </p:oleObj>
            </a:graphicData>
          </a:graphic>
        </p:graphicFrame>
      </p:grpSp>
      <p:grpSp>
        <p:nvGrpSpPr>
          <p:cNvPr id="217" name="Group 285"/>
          <p:cNvGrpSpPr>
            <a:grpSpLocks/>
          </p:cNvGrpSpPr>
          <p:nvPr/>
        </p:nvGrpSpPr>
        <p:grpSpPr bwMode="auto">
          <a:xfrm>
            <a:off x="581025" y="2296891"/>
            <a:ext cx="6418263" cy="2809875"/>
            <a:chOff x="366" y="748"/>
            <a:chExt cx="4043" cy="1770"/>
          </a:xfrm>
        </p:grpSpPr>
        <p:grpSp>
          <p:nvGrpSpPr>
            <p:cNvPr id="218" name="Group 284"/>
            <p:cNvGrpSpPr>
              <a:grpSpLocks/>
            </p:cNvGrpSpPr>
            <p:nvPr/>
          </p:nvGrpSpPr>
          <p:grpSpPr bwMode="auto">
            <a:xfrm>
              <a:off x="1037" y="748"/>
              <a:ext cx="3372" cy="772"/>
              <a:chOff x="1037" y="748"/>
              <a:chExt cx="3372" cy="772"/>
            </a:xfrm>
          </p:grpSpPr>
          <p:grpSp>
            <p:nvGrpSpPr>
              <p:cNvPr id="222" name="Group 277"/>
              <p:cNvGrpSpPr>
                <a:grpSpLocks/>
              </p:cNvGrpSpPr>
              <p:nvPr/>
            </p:nvGrpSpPr>
            <p:grpSpPr bwMode="auto">
              <a:xfrm>
                <a:off x="1037" y="1008"/>
                <a:ext cx="687" cy="512"/>
                <a:chOff x="1222" y="1163"/>
                <a:chExt cx="687" cy="512"/>
              </a:xfrm>
            </p:grpSpPr>
            <p:sp>
              <p:nvSpPr>
                <p:cNvPr id="227" name="Rectangle 264"/>
                <p:cNvSpPr>
                  <a:spLocks noChangeArrowheads="1"/>
                </p:cNvSpPr>
                <p:nvPr/>
              </p:nvSpPr>
              <p:spPr bwMode="auto">
                <a:xfrm>
                  <a:off x="1222" y="1163"/>
                  <a:ext cx="687" cy="512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8" name="Text Box 267"/>
                <p:cNvSpPr txBox="1">
                  <a:spLocks noChangeArrowheads="1"/>
                </p:cNvSpPr>
                <p:nvPr/>
              </p:nvSpPr>
              <p:spPr bwMode="auto">
                <a:xfrm>
                  <a:off x="1443" y="1202"/>
                  <a:ext cx="276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 dirty="0">
                      <a:solidFill>
                        <a:srgbClr val="FF0000"/>
                      </a:solidFill>
                    </a:rPr>
                    <a:t>?</a:t>
                  </a:r>
                  <a:endParaRPr lang="en-US" sz="3600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23" name="Group 278"/>
              <p:cNvGrpSpPr>
                <a:grpSpLocks/>
              </p:cNvGrpSpPr>
              <p:nvPr/>
            </p:nvGrpSpPr>
            <p:grpSpPr bwMode="auto">
              <a:xfrm>
                <a:off x="3811" y="748"/>
                <a:ext cx="598" cy="404"/>
                <a:chOff x="3746" y="898"/>
                <a:chExt cx="598" cy="404"/>
              </a:xfrm>
            </p:grpSpPr>
            <p:sp>
              <p:nvSpPr>
                <p:cNvPr id="225" name="Oval 265"/>
                <p:cNvSpPr>
                  <a:spLocks noChangeArrowheads="1"/>
                </p:cNvSpPr>
                <p:nvPr/>
              </p:nvSpPr>
              <p:spPr bwMode="auto">
                <a:xfrm>
                  <a:off x="3746" y="924"/>
                  <a:ext cx="598" cy="349"/>
                </a:xfrm>
                <a:prstGeom prst="ellipse">
                  <a:avLst/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26" name="Text Box 268"/>
                <p:cNvSpPr txBox="1">
                  <a:spLocks noChangeArrowheads="1"/>
                </p:cNvSpPr>
                <p:nvPr/>
              </p:nvSpPr>
              <p:spPr bwMode="auto">
                <a:xfrm>
                  <a:off x="3902" y="898"/>
                  <a:ext cx="276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rgbClr val="FF0000"/>
                      </a:solidFill>
                    </a:rPr>
                    <a:t>?</a:t>
                  </a:r>
                  <a:endParaRPr lang="en-US" sz="360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24" name="Text Box 269"/>
              <p:cNvSpPr txBox="1">
                <a:spLocks noChangeArrowheads="1"/>
              </p:cNvSpPr>
              <p:nvPr/>
            </p:nvSpPr>
            <p:spPr bwMode="auto">
              <a:xfrm>
                <a:off x="2544" y="1065"/>
                <a:ext cx="604" cy="368"/>
              </a:xfrm>
              <a:prstGeom prst="rect">
                <a:avLst/>
              </a:prstGeom>
              <a:solidFill>
                <a:srgbClr val="FFFFCC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rgbClr val="FF0000"/>
                    </a:solidFill>
                  </a:rPr>
                  <a:t>New </a:t>
                </a:r>
                <a:endParaRPr lang="en-GB" sz="1600" b="1" dirty="0" smtClean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GB" sz="1600" b="1" dirty="0" smtClean="0">
                    <a:solidFill>
                      <a:srgbClr val="FF0000"/>
                    </a:solidFill>
                  </a:rPr>
                  <a:t>Physics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19" name="Group 283"/>
            <p:cNvGrpSpPr>
              <a:grpSpLocks/>
            </p:cNvGrpSpPr>
            <p:nvPr/>
          </p:nvGrpSpPr>
          <p:grpSpPr bwMode="auto">
            <a:xfrm>
              <a:off x="366" y="2022"/>
              <a:ext cx="2299" cy="496"/>
              <a:chOff x="181" y="2022"/>
              <a:chExt cx="2299" cy="496"/>
            </a:xfrm>
          </p:grpSpPr>
          <p:graphicFrame>
            <p:nvGraphicFramePr>
              <p:cNvPr id="220" name="Object 273"/>
              <p:cNvGraphicFramePr>
                <a:graphicFrameLocks noChangeAspect="1"/>
              </p:cNvGraphicFramePr>
              <p:nvPr/>
            </p:nvGraphicFramePr>
            <p:xfrm>
              <a:off x="181" y="2022"/>
              <a:ext cx="380" cy="472"/>
            </p:xfrm>
            <a:graphic>
              <a:graphicData uri="http://schemas.openxmlformats.org/presentationml/2006/ole">
                <p:oleObj spid="_x0000_s129046" name="Equation" r:id="rId23" imgW="368280" imgH="457200" progId="Equation.3">
                  <p:embed/>
                </p:oleObj>
              </a:graphicData>
            </a:graphic>
          </p:graphicFrame>
          <p:graphicFrame>
            <p:nvGraphicFramePr>
              <p:cNvPr id="221" name="Object 280"/>
              <p:cNvGraphicFramePr>
                <a:graphicFrameLocks noChangeAspect="1"/>
              </p:cNvGraphicFramePr>
              <p:nvPr/>
            </p:nvGraphicFramePr>
            <p:xfrm>
              <a:off x="2153" y="2269"/>
              <a:ext cx="327" cy="249"/>
            </p:xfrm>
            <a:graphic>
              <a:graphicData uri="http://schemas.openxmlformats.org/presentationml/2006/ole">
                <p:oleObj spid="_x0000_s129047" name="Equation" r:id="rId24" imgW="317160" imgH="241200" progId="Equation.3">
                  <p:embed/>
                </p:oleObj>
              </a:graphicData>
            </a:graphic>
          </p:graphicFrame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928794" y="185718"/>
            <a:ext cx="5143536" cy="457200"/>
          </a:xfrm>
        </p:spPr>
        <p:txBody>
          <a:bodyPr/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New Physics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C143E2-71A9-4A80-8712-1F221F8777C7}" type="slidenum">
              <a:rPr lang="fr-FR" smtClean="0"/>
              <a:pPr>
                <a:defRPr/>
              </a:pPr>
              <a:t>3</a:t>
            </a:fld>
            <a:endParaRPr lang="fr-FR" sz="1400">
              <a:solidFill>
                <a:schemeClr val="tx1"/>
              </a:solidFill>
            </a:endParaRPr>
          </a:p>
        </p:txBody>
      </p:sp>
      <p:pic>
        <p:nvPicPr>
          <p:cNvPr id="16" name="Picture 15" descr="ckm2008_gaia-v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4368374" cy="421484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42844" y="5917188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6700" indent="-266700">
              <a:buFont typeface="Wingdings" pitchFamily="2" charset="2"/>
              <a:buChar char="Ø"/>
            </a:pPr>
            <a:r>
              <a:rPr lang="en-GB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SM consistency at 7% level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85786" y="1447372"/>
            <a:ext cx="33575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CDF</a:t>
            </a:r>
            <a:r>
              <a:rPr lang="en-GB" sz="16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Public Note 9458 (August 2008)</a:t>
            </a:r>
            <a:endParaRPr lang="en-GB" sz="16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406" y="885750"/>
            <a:ext cx="4950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6700" indent="-266700"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are New physics already around the corner?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214942" y="5143512"/>
            <a:ext cx="3288654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63538" indent="-363538">
              <a:buFont typeface="Wingdings"/>
              <a:buChar char="à"/>
            </a:pP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see talks by Andrei Golutvin, </a:t>
            </a:r>
            <a:r>
              <a:rPr lang="en-GB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Alessia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Satta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Val Gibson,  William Robert Reece               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poster by </a:t>
            </a:r>
            <a:r>
              <a:rPr lang="en-GB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Lesya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Shchutska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Bogdan</a:t>
            </a:r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Popovici</a:t>
            </a:r>
            <a:endParaRPr lang="en-GB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82919" y="928670"/>
            <a:ext cx="3165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LHCb key measurements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5286380" y="1381697"/>
            <a:ext cx="3714776" cy="3618939"/>
            <a:chOff x="4962556" y="2453267"/>
            <a:chExt cx="3967162" cy="3618939"/>
          </a:xfrm>
        </p:grpSpPr>
        <p:sp>
          <p:nvSpPr>
            <p:cNvPr id="15" name="TextBox 14"/>
            <p:cNvSpPr txBox="1"/>
            <p:nvPr/>
          </p:nvSpPr>
          <p:spPr>
            <a:xfrm>
              <a:off x="4962556" y="2453267"/>
              <a:ext cx="3967162" cy="3618939"/>
            </a:xfrm>
            <a:prstGeom prst="rect">
              <a:avLst/>
            </a:prstGeom>
            <a:noFill/>
            <a:ln w="12700">
              <a:solidFill>
                <a:srgbClr val="0235AD"/>
              </a:solidFill>
            </a:ln>
          </p:spPr>
          <p:txBody>
            <a:bodyPr wrap="square">
              <a:spAutoFit/>
            </a:bodyPr>
            <a:lstStyle/>
            <a:p>
              <a:pPr>
                <a:spcBef>
                  <a:spcPts val="500"/>
                </a:spcBef>
                <a:defRPr/>
              </a:pPr>
              <a:r>
                <a:rPr lang="en-US" sz="2000" u="sng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In CP–violation</a:t>
              </a:r>
              <a:r>
                <a: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:                       </a:t>
              </a:r>
              <a:endParaRPr lang="en-US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360363" lvl="1" indent="-360363">
                <a:spcBef>
                  <a:spcPts val="500"/>
                </a:spcBef>
                <a:buFont typeface="Wingdings" pitchFamily="2" charset="2"/>
                <a:buChar char="Ø"/>
                <a:defRPr/>
              </a:pPr>
              <a:r>
                <a:rPr lang="en-US" sz="2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B</a:t>
              </a:r>
              <a:r>
                <a:rPr lang="en-US" sz="2000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s</a:t>
              </a:r>
              <a:r>
                <a:rPr lang="en-US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-B</a:t>
              </a:r>
              <a:r>
                <a:rPr lang="en-US" sz="2000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s</a:t>
              </a:r>
              <a:r>
                <a:rPr lang="en-US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 mixing angle </a:t>
              </a:r>
              <a:r>
                <a:rPr lang="en-US" sz="2000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s </a:t>
              </a:r>
              <a:r>
                <a:rPr lang="en-US" sz="2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endPara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360363" lvl="1" indent="-360363">
                <a:spcBef>
                  <a:spcPts val="500"/>
                </a:spcBef>
                <a:buFont typeface="Wingdings" pitchFamily="2" charset="2"/>
                <a:buChar char="Ø"/>
                <a:defRPr/>
              </a:pP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weak phase   </a:t>
              </a: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in trees</a:t>
              </a:r>
            </a:p>
            <a:p>
              <a:pPr marL="360363" lvl="1" indent="-360363">
                <a:spcBef>
                  <a:spcPts val="500"/>
                </a:spcBef>
                <a:buFont typeface="Wingdings" pitchFamily="2" charset="2"/>
                <a:buChar char="Ø"/>
                <a:defRPr/>
              </a:pP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 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weak phase   </a:t>
              </a: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in 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loops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spcBef>
                  <a:spcPts val="500"/>
                </a:spcBef>
                <a:defRPr/>
              </a:pPr>
              <a:r>
                <a:rPr lang="en-US" sz="2000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u="sng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In Rare </a:t>
              </a:r>
              <a:r>
                <a:rPr lang="en-US" sz="2000" u="sng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Decays</a:t>
              </a:r>
              <a:r>
                <a:rPr lang="en-US" sz="2000" dirty="0" smtClean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: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           </a:t>
              </a:r>
              <a:endPara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360363" lvl="1" indent="-360363">
                <a:spcBef>
                  <a:spcPts val="500"/>
                </a:spcBef>
                <a:buFont typeface="Wingdings" pitchFamily="2" charset="2"/>
                <a:buChar char="Ø"/>
                <a:defRPr/>
              </a:pPr>
              <a:r>
                <a:rPr lang="en-US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branching ratio of B</a:t>
              </a:r>
              <a:r>
                <a:rPr lang="en-US" sz="2000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en-US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 </a:t>
              </a:r>
              <a:r>
                <a:rPr lang="en-US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</a:t>
              </a:r>
              <a:r>
                <a:rPr lang="en-US" sz="2000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   </a:t>
              </a:r>
              <a:endPara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360363" lvl="1" indent="-360363">
                <a:spcBef>
                  <a:spcPts val="500"/>
                </a:spcBef>
                <a:buFont typeface="Wingdings" pitchFamily="2" charset="2"/>
                <a:buChar char="Ø"/>
                <a:defRPr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orward-backward asymmetry in B </a:t>
              </a: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Wingdings" pitchFamily="2" charset="2"/>
                </a:rPr>
                <a:t> </a:t>
              </a: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K*</a:t>
              </a: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</a:t>
              </a:r>
            </a:p>
            <a:p>
              <a:pPr marL="360363" lvl="1" indent="-360363">
                <a:spcBef>
                  <a:spcPts val="500"/>
                </a:spcBef>
                <a:buFont typeface="Wingdings" pitchFamily="2" charset="2"/>
                <a:buChar char="Ø"/>
                <a:defRPr/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p</a:t>
              </a:r>
              <a:r>
                <a:rPr lang="en-US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olarization </a:t>
              </a: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of photon in </a:t>
              </a:r>
              <a:r>
                <a:rPr lang="en-US" sz="2000" dirty="0" err="1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radiative</a:t>
              </a:r>
              <a:r>
                <a:rPr lang="en-US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Symbol"/>
                </a:rPr>
                <a:t> penguin decays</a:t>
              </a:r>
              <a:endParaRPr lang="en-GB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5842544" y="2889028"/>
              <a:ext cx="142876" cy="1588"/>
            </a:xfrm>
            <a:prstGeom prst="line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6" name="Rectangle 25"/>
          <p:cNvSpPr/>
          <p:nvPr/>
        </p:nvSpPr>
        <p:spPr>
          <a:xfrm>
            <a:off x="3818394" y="5488560"/>
            <a:ext cx="11822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(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=-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2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β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  <a:sym typeface="Symbol"/>
              </a:rPr>
              <a:t>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2662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A891B0-9FF1-4483-9027-CC0DA4C518C7}" type="slidenum">
              <a:rPr lang="fr-FR"/>
              <a:pPr/>
              <a:t>4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2071670" y="152400"/>
            <a:ext cx="4929222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production in LHCb</a:t>
            </a:r>
          </a:p>
        </p:txBody>
      </p:sp>
      <p:grpSp>
        <p:nvGrpSpPr>
          <p:cNvPr id="17" name="Group 8"/>
          <p:cNvGrpSpPr>
            <a:grpSpLocks/>
          </p:cNvGrpSpPr>
          <p:nvPr/>
        </p:nvGrpSpPr>
        <p:grpSpPr bwMode="auto">
          <a:xfrm>
            <a:off x="866548" y="3000372"/>
            <a:ext cx="3391658" cy="2643206"/>
            <a:chOff x="4191" y="1660"/>
            <a:chExt cx="1905" cy="1988"/>
          </a:xfrm>
        </p:grpSpPr>
        <p:sp>
          <p:nvSpPr>
            <p:cNvPr id="2523" name="Rectangle 9"/>
            <p:cNvSpPr>
              <a:spLocks noChangeArrowheads="1"/>
            </p:cNvSpPr>
            <p:nvPr/>
          </p:nvSpPr>
          <p:spPr bwMode="auto">
            <a:xfrm>
              <a:off x="5088" y="1968"/>
              <a:ext cx="144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itchFamily="18" charset="0"/>
              </a:endParaRPr>
            </a:p>
          </p:txBody>
        </p:sp>
        <p:grpSp>
          <p:nvGrpSpPr>
            <p:cNvPr id="18" name="Group 10"/>
            <p:cNvGrpSpPr>
              <a:grpSpLocks/>
            </p:cNvGrpSpPr>
            <p:nvPr/>
          </p:nvGrpSpPr>
          <p:grpSpPr bwMode="auto">
            <a:xfrm>
              <a:off x="5391" y="1877"/>
              <a:ext cx="384" cy="1488"/>
              <a:chOff x="5328" y="1877"/>
              <a:chExt cx="384" cy="1488"/>
            </a:xfrm>
          </p:grpSpPr>
          <p:sp>
            <p:nvSpPr>
              <p:cNvPr id="2533" name="Rectangle 11"/>
              <p:cNvSpPr>
                <a:spLocks noChangeArrowheads="1"/>
              </p:cNvSpPr>
              <p:nvPr/>
            </p:nvSpPr>
            <p:spPr bwMode="auto">
              <a:xfrm>
                <a:off x="5328" y="1877"/>
                <a:ext cx="384" cy="1488"/>
              </a:xfrm>
              <a:prstGeom prst="rect">
                <a:avLst/>
              </a:prstGeom>
              <a:solidFill>
                <a:schemeClr val="accent1">
                  <a:alpha val="25098"/>
                </a:schemeClr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2534" name="Line 12"/>
              <p:cNvSpPr>
                <a:spLocks noChangeShapeType="1"/>
              </p:cNvSpPr>
              <p:nvPr/>
            </p:nvSpPr>
            <p:spPr bwMode="auto">
              <a:xfrm>
                <a:off x="5408" y="1899"/>
                <a:ext cx="0" cy="14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pic>
          <p:nvPicPr>
            <p:cNvPr id="2525" name="Picture 13" descr="Pileup"/>
            <p:cNvPicPr>
              <a:picLocks noChangeAspect="1" noChangeArrowheads="1"/>
            </p:cNvPicPr>
            <p:nvPr/>
          </p:nvPicPr>
          <p:blipFill>
            <a:blip r:embed="rId3"/>
            <a:srcRect l="714" t="1436" r="11914" b="513"/>
            <a:stretch>
              <a:fillRect/>
            </a:stretch>
          </p:blipFill>
          <p:spPr bwMode="auto">
            <a:xfrm>
              <a:off x="4191" y="1834"/>
              <a:ext cx="1905" cy="1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26" name="Text Box 14"/>
            <p:cNvSpPr txBox="1">
              <a:spLocks noChangeArrowheads="1"/>
            </p:cNvSpPr>
            <p:nvPr/>
          </p:nvSpPr>
          <p:spPr bwMode="auto">
            <a:xfrm>
              <a:off x="4617" y="1660"/>
              <a:ext cx="116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dirty="0">
                  <a:latin typeface="+mj-lt"/>
                </a:rPr>
                <a:t>pp interactions/crossing</a:t>
              </a:r>
            </a:p>
          </p:txBody>
        </p:sp>
        <p:sp>
          <p:nvSpPr>
            <p:cNvPr id="2527" name="Text Box 15"/>
            <p:cNvSpPr txBox="1">
              <a:spLocks noChangeArrowheads="1"/>
            </p:cNvSpPr>
            <p:nvPr/>
          </p:nvSpPr>
          <p:spPr bwMode="auto">
            <a:xfrm rot="-5400000">
              <a:off x="5352" y="2098"/>
              <a:ext cx="4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>
                  <a:solidFill>
                    <a:srgbClr val="FF0000"/>
                  </a:solidFill>
                  <a:latin typeface="Times" pitchFamily="18" charset="0"/>
                </a:rPr>
                <a:t>LHCb</a:t>
              </a:r>
            </a:p>
          </p:txBody>
        </p:sp>
        <p:sp>
          <p:nvSpPr>
            <p:cNvPr id="2528" name="Text Box 16"/>
            <p:cNvSpPr txBox="1">
              <a:spLocks noChangeArrowheads="1"/>
            </p:cNvSpPr>
            <p:nvPr/>
          </p:nvSpPr>
          <p:spPr bwMode="auto">
            <a:xfrm>
              <a:off x="4800" y="2078"/>
              <a:ext cx="3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>
                  <a:latin typeface="Times" pitchFamily="18" charset="0"/>
                </a:rPr>
                <a:t>n=0</a:t>
              </a:r>
            </a:p>
          </p:txBody>
        </p:sp>
        <p:sp>
          <p:nvSpPr>
            <p:cNvPr id="2529" name="Text Box 17"/>
            <p:cNvSpPr txBox="1">
              <a:spLocks noChangeArrowheads="1"/>
            </p:cNvSpPr>
            <p:nvPr/>
          </p:nvSpPr>
          <p:spPr bwMode="auto">
            <a:xfrm>
              <a:off x="4987" y="2903"/>
              <a:ext cx="3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600">
                  <a:latin typeface="Times" pitchFamily="18" charset="0"/>
                </a:rPr>
                <a:t>n=1</a:t>
              </a:r>
            </a:p>
          </p:txBody>
        </p:sp>
        <p:sp>
          <p:nvSpPr>
            <p:cNvPr id="2530" name="Rectangle 18"/>
            <p:cNvSpPr>
              <a:spLocks noChangeArrowheads="1"/>
            </p:cNvSpPr>
            <p:nvPr/>
          </p:nvSpPr>
          <p:spPr bwMode="auto">
            <a:xfrm>
              <a:off x="5232" y="2832"/>
              <a:ext cx="144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2531" name="Rectangle 19"/>
            <p:cNvSpPr>
              <a:spLocks noChangeArrowheads="1"/>
            </p:cNvSpPr>
            <p:nvPr/>
          </p:nvSpPr>
          <p:spPr bwMode="auto">
            <a:xfrm>
              <a:off x="5088" y="1998"/>
              <a:ext cx="144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itchFamily="18" charset="0"/>
              </a:endParaRPr>
            </a:p>
          </p:txBody>
        </p:sp>
      </p:grpSp>
      <p:pic>
        <p:nvPicPr>
          <p:cNvPr id="2521" name="Picture 6" descr="Producti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690746"/>
            <a:ext cx="3636964" cy="395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22" name="Group 2493"/>
          <p:cNvGrpSpPr>
            <a:grpSpLocks/>
          </p:cNvGrpSpPr>
          <p:nvPr/>
        </p:nvGrpSpPr>
        <p:grpSpPr bwMode="auto">
          <a:xfrm>
            <a:off x="7831129" y="3357562"/>
            <a:ext cx="1312871" cy="829475"/>
            <a:chOff x="1005" y="1434"/>
            <a:chExt cx="1025" cy="817"/>
          </a:xfrm>
        </p:grpSpPr>
        <p:sp>
          <p:nvSpPr>
            <p:cNvPr id="2524" name="Line 2494"/>
            <p:cNvSpPr>
              <a:spLocks noChangeShapeType="1"/>
            </p:cNvSpPr>
            <p:nvPr/>
          </p:nvSpPr>
          <p:spPr bwMode="auto">
            <a:xfrm flipV="1">
              <a:off x="1367" y="1434"/>
              <a:ext cx="265" cy="322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35" name="Freeform 2495"/>
            <p:cNvSpPr>
              <a:spLocks/>
            </p:cNvSpPr>
            <p:nvPr/>
          </p:nvSpPr>
          <p:spPr bwMode="auto">
            <a:xfrm>
              <a:off x="1469" y="1810"/>
              <a:ext cx="337" cy="1"/>
            </a:xfrm>
            <a:custGeom>
              <a:avLst/>
              <a:gdLst>
                <a:gd name="T0" fmla="*/ 0 w 337"/>
                <a:gd name="T1" fmla="*/ 0 h 1"/>
                <a:gd name="T2" fmla="*/ 337 w 337"/>
                <a:gd name="T3" fmla="*/ 0 h 1"/>
                <a:gd name="T4" fmla="*/ 0 w 337"/>
                <a:gd name="T5" fmla="*/ 0 h 1"/>
                <a:gd name="T6" fmla="*/ 0 60000 65536"/>
                <a:gd name="T7" fmla="*/ 0 60000 65536"/>
                <a:gd name="T8" fmla="*/ 0 60000 65536"/>
                <a:gd name="T9" fmla="*/ 0 w 337"/>
                <a:gd name="T10" fmla="*/ 0 h 1"/>
                <a:gd name="T11" fmla="*/ 337 w 33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7" h="1">
                  <a:moveTo>
                    <a:pt x="0" y="0"/>
                  </a:moveTo>
                  <a:lnTo>
                    <a:pt x="3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0000"/>
            </a:solidFill>
            <a:ln w="0">
              <a:solidFill>
                <a:srgbClr val="D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6" name="Line 2496"/>
            <p:cNvSpPr>
              <a:spLocks noChangeShapeType="1"/>
            </p:cNvSpPr>
            <p:nvPr/>
          </p:nvSpPr>
          <p:spPr bwMode="auto">
            <a:xfrm>
              <a:off x="1469" y="1810"/>
              <a:ext cx="337" cy="1"/>
            </a:xfrm>
            <a:prstGeom prst="line">
              <a:avLst/>
            </a:prstGeom>
            <a:noFill/>
            <a:ln w="7938">
              <a:solidFill>
                <a:srgbClr val="D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37" name="Freeform 2497"/>
            <p:cNvSpPr>
              <a:spLocks/>
            </p:cNvSpPr>
            <p:nvPr/>
          </p:nvSpPr>
          <p:spPr bwMode="auto">
            <a:xfrm>
              <a:off x="1796" y="1795"/>
              <a:ext cx="53" cy="29"/>
            </a:xfrm>
            <a:custGeom>
              <a:avLst/>
              <a:gdLst>
                <a:gd name="T0" fmla="*/ 0 w 53"/>
                <a:gd name="T1" fmla="*/ 29 h 29"/>
                <a:gd name="T2" fmla="*/ 53 w 53"/>
                <a:gd name="T3" fmla="*/ 15 h 29"/>
                <a:gd name="T4" fmla="*/ 0 w 53"/>
                <a:gd name="T5" fmla="*/ 0 h 29"/>
                <a:gd name="T6" fmla="*/ 0 w 53"/>
                <a:gd name="T7" fmla="*/ 29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29"/>
                <a:gd name="T14" fmla="*/ 53 w 53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29">
                  <a:moveTo>
                    <a:pt x="0" y="29"/>
                  </a:moveTo>
                  <a:lnTo>
                    <a:pt x="53" y="15"/>
                  </a:lnTo>
                  <a:lnTo>
                    <a:pt x="0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D90000"/>
            </a:solidFill>
            <a:ln w="0">
              <a:solidFill>
                <a:srgbClr val="D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8" name="Freeform 2498"/>
            <p:cNvSpPr>
              <a:spLocks/>
            </p:cNvSpPr>
            <p:nvPr/>
          </p:nvSpPr>
          <p:spPr bwMode="auto">
            <a:xfrm>
              <a:off x="1796" y="1795"/>
              <a:ext cx="53" cy="29"/>
            </a:xfrm>
            <a:custGeom>
              <a:avLst/>
              <a:gdLst>
                <a:gd name="T0" fmla="*/ 0 w 53"/>
                <a:gd name="T1" fmla="*/ 29 h 29"/>
                <a:gd name="T2" fmla="*/ 53 w 53"/>
                <a:gd name="T3" fmla="*/ 15 h 29"/>
                <a:gd name="T4" fmla="*/ 0 w 53"/>
                <a:gd name="T5" fmla="*/ 0 h 29"/>
                <a:gd name="T6" fmla="*/ 0 w 53"/>
                <a:gd name="T7" fmla="*/ 29 h 2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29"/>
                <a:gd name="T14" fmla="*/ 53 w 53"/>
                <a:gd name="T15" fmla="*/ 29 h 2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29">
                  <a:moveTo>
                    <a:pt x="0" y="29"/>
                  </a:moveTo>
                  <a:lnTo>
                    <a:pt x="53" y="15"/>
                  </a:lnTo>
                  <a:lnTo>
                    <a:pt x="0" y="0"/>
                  </a:lnTo>
                  <a:lnTo>
                    <a:pt x="0" y="29"/>
                  </a:lnTo>
                </a:path>
              </a:pathLst>
            </a:custGeom>
            <a:noFill/>
            <a:ln w="7938">
              <a:solidFill>
                <a:srgbClr val="D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9" name="Freeform 2499"/>
            <p:cNvSpPr>
              <a:spLocks/>
            </p:cNvSpPr>
            <p:nvPr/>
          </p:nvSpPr>
          <p:spPr bwMode="auto">
            <a:xfrm>
              <a:off x="1798" y="1800"/>
              <a:ext cx="13" cy="20"/>
            </a:xfrm>
            <a:custGeom>
              <a:avLst/>
              <a:gdLst>
                <a:gd name="T0" fmla="*/ 2 w 13"/>
                <a:gd name="T1" fmla="*/ 20 h 20"/>
                <a:gd name="T2" fmla="*/ 0 w 13"/>
                <a:gd name="T3" fmla="*/ 16 h 20"/>
                <a:gd name="T4" fmla="*/ 7 w 13"/>
                <a:gd name="T5" fmla="*/ 10 h 20"/>
                <a:gd name="T6" fmla="*/ 0 w 13"/>
                <a:gd name="T7" fmla="*/ 3 h 20"/>
                <a:gd name="T8" fmla="*/ 2 w 13"/>
                <a:gd name="T9" fmla="*/ 0 h 20"/>
                <a:gd name="T10" fmla="*/ 13 w 13"/>
                <a:gd name="T11" fmla="*/ 10 h 20"/>
                <a:gd name="T12" fmla="*/ 2 w 13"/>
                <a:gd name="T13" fmla="*/ 2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20"/>
                <a:gd name="T23" fmla="*/ 13 w 13"/>
                <a:gd name="T24" fmla="*/ 20 h 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20">
                  <a:moveTo>
                    <a:pt x="2" y="20"/>
                  </a:moveTo>
                  <a:lnTo>
                    <a:pt x="0" y="16"/>
                  </a:lnTo>
                  <a:lnTo>
                    <a:pt x="7" y="10"/>
                  </a:lnTo>
                  <a:lnTo>
                    <a:pt x="0" y="3"/>
                  </a:lnTo>
                  <a:lnTo>
                    <a:pt x="2" y="0"/>
                  </a:lnTo>
                  <a:lnTo>
                    <a:pt x="13" y="1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D90000"/>
            </a:solidFill>
            <a:ln w="0">
              <a:solidFill>
                <a:srgbClr val="D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40" name="Freeform 2500"/>
            <p:cNvSpPr>
              <a:spLocks/>
            </p:cNvSpPr>
            <p:nvPr/>
          </p:nvSpPr>
          <p:spPr bwMode="auto">
            <a:xfrm>
              <a:off x="1798" y="1800"/>
              <a:ext cx="13" cy="20"/>
            </a:xfrm>
            <a:custGeom>
              <a:avLst/>
              <a:gdLst>
                <a:gd name="T0" fmla="*/ 2 w 13"/>
                <a:gd name="T1" fmla="*/ 20 h 20"/>
                <a:gd name="T2" fmla="*/ 0 w 13"/>
                <a:gd name="T3" fmla="*/ 16 h 20"/>
                <a:gd name="T4" fmla="*/ 7 w 13"/>
                <a:gd name="T5" fmla="*/ 10 h 20"/>
                <a:gd name="T6" fmla="*/ 0 w 13"/>
                <a:gd name="T7" fmla="*/ 3 h 20"/>
                <a:gd name="T8" fmla="*/ 2 w 13"/>
                <a:gd name="T9" fmla="*/ 0 h 20"/>
                <a:gd name="T10" fmla="*/ 13 w 13"/>
                <a:gd name="T11" fmla="*/ 10 h 20"/>
                <a:gd name="T12" fmla="*/ 2 w 13"/>
                <a:gd name="T13" fmla="*/ 2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"/>
                <a:gd name="T22" fmla="*/ 0 h 20"/>
                <a:gd name="T23" fmla="*/ 13 w 13"/>
                <a:gd name="T24" fmla="*/ 20 h 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" h="20">
                  <a:moveTo>
                    <a:pt x="2" y="20"/>
                  </a:moveTo>
                  <a:lnTo>
                    <a:pt x="0" y="16"/>
                  </a:lnTo>
                  <a:lnTo>
                    <a:pt x="7" y="10"/>
                  </a:lnTo>
                  <a:lnTo>
                    <a:pt x="0" y="3"/>
                  </a:lnTo>
                  <a:lnTo>
                    <a:pt x="2" y="0"/>
                  </a:lnTo>
                  <a:lnTo>
                    <a:pt x="13" y="10"/>
                  </a:lnTo>
                  <a:lnTo>
                    <a:pt x="2" y="20"/>
                  </a:lnTo>
                </a:path>
              </a:pathLst>
            </a:custGeom>
            <a:noFill/>
            <a:ln w="7938">
              <a:solidFill>
                <a:srgbClr val="D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41" name="Freeform 2501"/>
            <p:cNvSpPr>
              <a:spLocks/>
            </p:cNvSpPr>
            <p:nvPr/>
          </p:nvSpPr>
          <p:spPr bwMode="auto">
            <a:xfrm>
              <a:off x="1195" y="1647"/>
              <a:ext cx="249" cy="276"/>
            </a:xfrm>
            <a:custGeom>
              <a:avLst/>
              <a:gdLst>
                <a:gd name="T0" fmla="*/ 68 w 249"/>
                <a:gd name="T1" fmla="*/ 0 h 276"/>
                <a:gd name="T2" fmla="*/ 75 w 249"/>
                <a:gd name="T3" fmla="*/ 100 h 276"/>
                <a:gd name="T4" fmla="*/ 0 w 249"/>
                <a:gd name="T5" fmla="*/ 131 h 276"/>
                <a:gd name="T6" fmla="*/ 68 w 249"/>
                <a:gd name="T7" fmla="*/ 182 h 276"/>
                <a:gd name="T8" fmla="*/ 62 w 249"/>
                <a:gd name="T9" fmla="*/ 263 h 276"/>
                <a:gd name="T10" fmla="*/ 112 w 249"/>
                <a:gd name="T11" fmla="*/ 213 h 276"/>
                <a:gd name="T12" fmla="*/ 187 w 249"/>
                <a:gd name="T13" fmla="*/ 276 h 276"/>
                <a:gd name="T14" fmla="*/ 174 w 249"/>
                <a:gd name="T15" fmla="*/ 182 h 276"/>
                <a:gd name="T16" fmla="*/ 249 w 249"/>
                <a:gd name="T17" fmla="*/ 131 h 276"/>
                <a:gd name="T18" fmla="*/ 168 w 249"/>
                <a:gd name="T19" fmla="*/ 113 h 276"/>
                <a:gd name="T20" fmla="*/ 205 w 249"/>
                <a:gd name="T21" fmla="*/ 13 h 276"/>
                <a:gd name="T22" fmla="*/ 125 w 249"/>
                <a:gd name="T23" fmla="*/ 82 h 276"/>
                <a:gd name="T24" fmla="*/ 68 w 249"/>
                <a:gd name="T25" fmla="*/ 0 h 2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9"/>
                <a:gd name="T40" fmla="*/ 0 h 276"/>
                <a:gd name="T41" fmla="*/ 249 w 249"/>
                <a:gd name="T42" fmla="*/ 276 h 27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9" h="276">
                  <a:moveTo>
                    <a:pt x="68" y="0"/>
                  </a:moveTo>
                  <a:lnTo>
                    <a:pt x="75" y="100"/>
                  </a:lnTo>
                  <a:lnTo>
                    <a:pt x="0" y="131"/>
                  </a:lnTo>
                  <a:lnTo>
                    <a:pt x="68" y="182"/>
                  </a:lnTo>
                  <a:lnTo>
                    <a:pt x="62" y="263"/>
                  </a:lnTo>
                  <a:lnTo>
                    <a:pt x="112" y="213"/>
                  </a:lnTo>
                  <a:lnTo>
                    <a:pt x="187" y="276"/>
                  </a:lnTo>
                  <a:lnTo>
                    <a:pt x="174" y="182"/>
                  </a:lnTo>
                  <a:lnTo>
                    <a:pt x="249" y="131"/>
                  </a:lnTo>
                  <a:lnTo>
                    <a:pt x="168" y="113"/>
                  </a:lnTo>
                  <a:lnTo>
                    <a:pt x="205" y="13"/>
                  </a:lnTo>
                  <a:lnTo>
                    <a:pt x="125" y="8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E500"/>
            </a:solidFill>
            <a:ln w="0">
              <a:solidFill>
                <a:srgbClr val="FFE5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42" name="Text Box 2502"/>
            <p:cNvSpPr txBox="1">
              <a:spLocks noChangeArrowheads="1"/>
            </p:cNvSpPr>
            <p:nvPr/>
          </p:nvSpPr>
          <p:spPr bwMode="auto">
            <a:xfrm>
              <a:off x="1451" y="1794"/>
              <a:ext cx="579" cy="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600" dirty="0">
                  <a:solidFill>
                    <a:srgbClr val="FF0000"/>
                  </a:solidFill>
                  <a:latin typeface="Tahoma" pitchFamily="34" charset="0"/>
                </a:rPr>
                <a:t>b</a:t>
              </a:r>
              <a:r>
                <a:rPr lang="de-DE" sz="1600" dirty="0" smtClean="0">
                  <a:solidFill>
                    <a:srgbClr val="FF0000"/>
                  </a:solidFill>
                  <a:latin typeface="Tahoma" pitchFamily="34" charset="0"/>
                </a:rPr>
                <a:t>oost</a:t>
              </a:r>
              <a:endParaRPr lang="de-DE" sz="160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graphicFrame>
          <p:nvGraphicFramePr>
            <p:cNvPr id="2543" name="Object 2"/>
            <p:cNvGraphicFramePr>
              <a:graphicFrameLocks noChangeAspect="1"/>
            </p:cNvGraphicFramePr>
            <p:nvPr/>
          </p:nvGraphicFramePr>
          <p:xfrm>
            <a:off x="1585" y="1479"/>
            <a:ext cx="138" cy="182"/>
          </p:xfrm>
          <a:graphic>
            <a:graphicData uri="http://schemas.openxmlformats.org/presentationml/2006/ole">
              <p:oleObj spid="_x0000_s238596" name="Equation" r:id="rId5" imgW="126720" imgH="177480" progId="Equation.3">
                <p:embed/>
              </p:oleObj>
            </a:graphicData>
          </a:graphic>
        </p:graphicFrame>
        <p:graphicFrame>
          <p:nvGraphicFramePr>
            <p:cNvPr id="2544" name="Object 3"/>
            <p:cNvGraphicFramePr>
              <a:graphicFrameLocks noChangeAspect="1"/>
            </p:cNvGraphicFramePr>
            <p:nvPr/>
          </p:nvGraphicFramePr>
          <p:xfrm>
            <a:off x="1088" y="2068"/>
            <a:ext cx="132" cy="183"/>
          </p:xfrm>
          <a:graphic>
            <a:graphicData uri="http://schemas.openxmlformats.org/presentationml/2006/ole">
              <p:oleObj spid="_x0000_s238597" name="Equation" r:id="rId6" imgW="139680" imgH="203040" progId="Equation.3">
                <p:embed/>
              </p:oleObj>
            </a:graphicData>
          </a:graphic>
        </p:graphicFrame>
        <p:sp>
          <p:nvSpPr>
            <p:cNvPr id="2545" name="Line 2505"/>
            <p:cNvSpPr>
              <a:spLocks noChangeShapeType="1"/>
            </p:cNvSpPr>
            <p:nvPr/>
          </p:nvSpPr>
          <p:spPr bwMode="auto">
            <a:xfrm flipV="1">
              <a:off x="1005" y="1859"/>
              <a:ext cx="265" cy="322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14282" y="642918"/>
            <a:ext cx="8501122" cy="2139189"/>
            <a:chOff x="214282" y="642918"/>
            <a:chExt cx="8501122" cy="2139189"/>
          </a:xfrm>
        </p:grpSpPr>
        <p:sp>
          <p:nvSpPr>
            <p:cNvPr id="2520" name="TextBox 2519"/>
            <p:cNvSpPr txBox="1"/>
            <p:nvPr/>
          </p:nvSpPr>
          <p:spPr>
            <a:xfrm>
              <a:off x="214282" y="642918"/>
              <a:ext cx="8501122" cy="21391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266700" indent="-266700">
                <a:buFont typeface="Wingdings" pitchFamily="2" charset="2"/>
                <a:buChar char="ü"/>
              </a:pPr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bb pair production correlated and sharply peaked forward-backward</a:t>
              </a:r>
            </a:p>
            <a:p>
              <a:pPr marL="723900" lvl="1" indent="-266700">
                <a:buFont typeface="Wingdings" pitchFamily="2" charset="2"/>
                <a:buChar char="Ø"/>
              </a:pPr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Single-arm forward spectrometer : </a:t>
              </a:r>
              <a:r>
                <a:rPr lang="el-GR" dirty="0" smtClean="0">
                  <a:solidFill>
                    <a:schemeClr val="accent6">
                      <a:lumMod val="75000"/>
                    </a:schemeClr>
                  </a:solidFill>
                  <a:latin typeface="Times New Roman"/>
                  <a:cs typeface="Times New Roman"/>
                </a:rPr>
                <a:t>θ</a:t>
              </a:r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~15-300 mrad (rapidity range: 4.9&gt;</a:t>
              </a:r>
              <a:r>
                <a:rPr lang="el-GR" dirty="0" smtClean="0">
                  <a:solidFill>
                    <a:schemeClr val="accent6">
                      <a:lumMod val="75000"/>
                    </a:schemeClr>
                  </a:solidFill>
                  <a:latin typeface="Times New Roman"/>
                  <a:cs typeface="Times New Roman"/>
                </a:rPr>
                <a:t>η</a:t>
              </a:r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Times New Roman"/>
                  <a:cs typeface="Times New Roman"/>
                </a:rPr>
                <a:t>&gt;1.9)</a:t>
              </a:r>
              <a:endPara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723900" lvl="1" indent="-266700">
                <a:buFont typeface="Wingdings" pitchFamily="2" charset="2"/>
                <a:buChar char="Ø"/>
              </a:pPr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Cross section of bb production in LHCb acceptance: </a:t>
              </a:r>
              <a:r>
                <a:rPr lang="el-GR" dirty="0" smtClean="0">
                  <a:solidFill>
                    <a:schemeClr val="accent6">
                      <a:lumMod val="75000"/>
                    </a:schemeClr>
                  </a:solidFill>
                  <a:latin typeface="Times New Roman"/>
                  <a:cs typeface="Times New Roman"/>
                </a:rPr>
                <a:t>σ</a:t>
              </a:r>
              <a:r>
                <a:rPr lang="en-US" baseline="-25000" dirty="0" smtClean="0">
                  <a:solidFill>
                    <a:schemeClr val="accent6">
                      <a:lumMod val="75000"/>
                    </a:schemeClr>
                  </a:solidFill>
                  <a:latin typeface="Times New Roman"/>
                  <a:cs typeface="Times New Roman"/>
                </a:rPr>
                <a:t>bb </a:t>
              </a:r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Times New Roman"/>
                  <a:cs typeface="Times New Roman"/>
                </a:rPr>
                <a:t>~ 230 µb</a:t>
              </a:r>
            </a:p>
            <a:p>
              <a:pPr marL="723900" lvl="1" indent="-266700">
                <a:buFont typeface="Wingdings" pitchFamily="2" charset="2"/>
                <a:buChar char="Ø"/>
              </a:pPr>
              <a:r>
                <a:rPr lang="en-GB" dirty="0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B</a:t>
              </a:r>
              <a:r>
                <a:rPr lang="en-GB" baseline="30000" dirty="0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+</a:t>
              </a:r>
              <a:r>
                <a:rPr lang="en-GB" dirty="0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 (40%), B</a:t>
              </a:r>
              <a:r>
                <a:rPr lang="en-GB" baseline="30000" dirty="0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0</a:t>
              </a:r>
              <a:r>
                <a:rPr lang="en-GB" dirty="0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 (40%), B</a:t>
              </a:r>
              <a:r>
                <a:rPr lang="en-GB" baseline="-25000" dirty="0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s</a:t>
              </a:r>
              <a:r>
                <a:rPr lang="en-GB" dirty="0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 (10%), b-baryons (10%), </a:t>
              </a:r>
              <a:r>
                <a:rPr lang="en-GB" dirty="0" err="1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B</a:t>
              </a:r>
              <a:r>
                <a:rPr lang="en-GB" baseline="-25000" dirty="0" err="1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c</a:t>
              </a:r>
              <a:r>
                <a:rPr lang="en-GB" baseline="-25000" dirty="0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 </a:t>
              </a:r>
              <a:r>
                <a:rPr lang="en-GB" dirty="0" smtClean="0">
                  <a:solidFill>
                    <a:srgbClr val="008000"/>
                  </a:solidFill>
                  <a:latin typeface="Times New Roman" pitchFamily="18" charset="0"/>
                  <a:sym typeface="Symbol" pitchFamily="18" charset="2"/>
                </a:rPr>
                <a:t>(&lt; 0.1%) </a:t>
              </a:r>
              <a:endParaRPr lang="en-US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cs typeface="Times New Roman"/>
              </a:endParaRPr>
            </a:p>
            <a:p>
              <a:pPr marL="266700" indent="-266700">
                <a:buFont typeface="Wingdings" pitchFamily="2" charset="2"/>
                <a:buChar char="ü"/>
              </a:pPr>
              <a:r>
                <a:rPr lang="en-US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LHCb limits luminosity to few 10</a:t>
              </a:r>
              <a:r>
                <a:rPr lang="en-US" baseline="30000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32 </a:t>
              </a:r>
              <a:r>
                <a:rPr lang="en-US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cm</a:t>
              </a:r>
              <a:r>
                <a:rPr lang="en-US" baseline="30000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-2</a:t>
              </a:r>
              <a:r>
                <a:rPr lang="en-US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s</a:t>
              </a:r>
              <a:r>
                <a:rPr lang="en-US" baseline="30000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-1</a:t>
              </a:r>
              <a:r>
                <a:rPr lang="en-US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 instead of 10</a:t>
              </a:r>
              <a:r>
                <a:rPr lang="en-US" baseline="30000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34</a:t>
              </a:r>
              <a:r>
                <a:rPr lang="en-US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 cm</a:t>
              </a:r>
              <a:r>
                <a:rPr lang="en-US" baseline="30000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-2</a:t>
              </a:r>
              <a:r>
                <a:rPr lang="en-US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s</a:t>
              </a:r>
              <a:r>
                <a:rPr lang="en-US" baseline="30000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-1</a:t>
              </a:r>
              <a:r>
                <a:rPr lang="en-US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                                             by not focusing the beam as much as ATLAS and CMS </a:t>
              </a:r>
            </a:p>
            <a:p>
              <a:pPr marL="723900" lvl="1" indent="-266700">
                <a:buFont typeface="Wingdings" pitchFamily="2" charset="2"/>
                <a:buChar char="Ø"/>
              </a:pPr>
              <a:r>
                <a:rPr lang="en-US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maximizes probability of a single interaction per crossing</a:t>
              </a:r>
            </a:p>
            <a:p>
              <a:pPr marL="723900" lvl="1" indent="-266700">
                <a:buFont typeface="Wingdings" pitchFamily="2" charset="2"/>
                <a:buChar char="Ø"/>
              </a:pPr>
              <a:r>
                <a:rPr lang="en-US" dirty="0" smtClean="0">
                  <a:solidFill>
                    <a:srgbClr val="0235AD"/>
                  </a:solidFill>
                  <a:latin typeface="Times New Roman"/>
                  <a:cs typeface="Times New Roman"/>
                </a:rPr>
                <a:t>design luminosity soon after start-up</a:t>
              </a:r>
              <a:endParaRPr lang="en-US" dirty="0" smtClean="0">
                <a:latin typeface="Times New Roman"/>
                <a:cs typeface="Times New Roman"/>
              </a:endParaRPr>
            </a:p>
            <a:p>
              <a:pPr marL="266700" indent="-266700">
                <a:buFont typeface="Wingdings" pitchFamily="2" charset="2"/>
                <a:buChar char="Ø"/>
              </a:pPr>
              <a:endParaRPr lang="en-US" dirty="0" smtClean="0">
                <a:latin typeface="Times New Roman"/>
                <a:cs typeface="Times New Roman"/>
              </a:endParaRPr>
            </a:p>
            <a:p>
              <a:pPr marL="266700" indent="-266700">
                <a:buFont typeface="Wingdings" pitchFamily="2" charset="2"/>
                <a:buChar char="Ø"/>
              </a:pP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>
              <a:off x="642910" y="714356"/>
              <a:ext cx="142876" cy="1588"/>
            </a:xfrm>
            <a:prstGeom prst="line">
              <a:avLst/>
            </a:prstGeom>
            <a:noFill/>
            <a:ln w="1905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643174" y="1263000"/>
              <a:ext cx="142876" cy="1588"/>
            </a:xfrm>
            <a:prstGeom prst="line">
              <a:avLst/>
            </a:prstGeom>
            <a:noFill/>
            <a:ln w="1905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5" name="Group 44"/>
          <p:cNvGrpSpPr/>
          <p:nvPr/>
        </p:nvGrpSpPr>
        <p:grpSpPr>
          <a:xfrm>
            <a:off x="2071670" y="5783065"/>
            <a:ext cx="3643338" cy="646331"/>
            <a:chOff x="1229912" y="5126323"/>
            <a:chExt cx="3643338" cy="646331"/>
          </a:xfrm>
        </p:grpSpPr>
        <p:cxnSp>
          <p:nvCxnSpPr>
            <p:cNvPr id="39" name="Straight Connector 38"/>
            <p:cNvCxnSpPr/>
            <p:nvPr/>
          </p:nvCxnSpPr>
          <p:spPr bwMode="auto">
            <a:xfrm>
              <a:off x="2310191" y="5483513"/>
              <a:ext cx="142876" cy="1588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1" name="Rectangle 40"/>
            <p:cNvSpPr/>
            <p:nvPr/>
          </p:nvSpPr>
          <p:spPr>
            <a:xfrm>
              <a:off x="1229912" y="5126323"/>
              <a:ext cx="3643338" cy="646331"/>
            </a:xfrm>
            <a:prstGeom prst="rect">
              <a:avLst/>
            </a:prstGeom>
            <a:ln>
              <a:solidFill>
                <a:srgbClr val="C00000"/>
              </a:solidFill>
            </a:ln>
          </p:spPr>
          <p:txBody>
            <a:bodyPr wrap="square">
              <a:spAutoFit/>
            </a:bodyPr>
            <a:lstStyle/>
            <a:p>
              <a:pPr marL="266700" indent="-266700">
                <a:buFont typeface="Wingdings" pitchFamily="2" charset="2"/>
                <a:buChar char="à"/>
              </a:pPr>
              <a:r>
                <a:rPr lang="en-GB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collect 2fb</a:t>
              </a:r>
              <a:r>
                <a:rPr lang="en-GB" baseline="30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r>
                <a:rPr lang="en-GB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per nominal year</a:t>
              </a:r>
              <a:endParaRPr lang="en-US" dirty="0" smtClean="0">
                <a:solidFill>
                  <a:srgbClr val="C00000"/>
                </a:solidFill>
                <a:latin typeface="Times New Roman"/>
                <a:cs typeface="Times New Roman"/>
              </a:endParaRPr>
            </a:p>
            <a:p>
              <a:pPr marL="266700" indent="-266700">
                <a:buFont typeface="Wingdings" pitchFamily="2" charset="2"/>
                <a:buChar char="à"/>
              </a:pPr>
              <a:r>
                <a:rPr lang="en-US" dirty="0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~ </a:t>
              </a:r>
              <a:r>
                <a:rPr lang="en-US" dirty="0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10</a:t>
              </a:r>
              <a:r>
                <a:rPr lang="en-US" baseline="30000" dirty="0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12  </a:t>
              </a:r>
              <a:r>
                <a:rPr lang="en-US" dirty="0" smtClean="0">
                  <a:solidFill>
                    <a:srgbClr val="C00000"/>
                  </a:solidFill>
                  <a:latin typeface="Times New Roman"/>
                  <a:cs typeface="Times New Roman"/>
                </a:rPr>
                <a:t>bb</a:t>
              </a:r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pairs produced per </a:t>
              </a:r>
              <a:r>
                <a:rPr lang="en-US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year</a:t>
              </a:r>
              <a:endPara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7EDC8AA-BBBE-4E7F-BF78-81308F2BD00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152400"/>
            <a:ext cx="6500858" cy="457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overview and performance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4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00113" y="1939943"/>
            <a:ext cx="7499350" cy="4060825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TextBox 77"/>
          <p:cNvSpPr txBox="1">
            <a:spLocks noChangeArrowheads="1"/>
          </p:cNvSpPr>
          <p:nvPr/>
        </p:nvSpPr>
        <p:spPr bwMode="auto">
          <a:xfrm>
            <a:off x="2357422" y="928670"/>
            <a:ext cx="4451861" cy="76944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nl-NL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walk </a:t>
            </a:r>
            <a:r>
              <a:rPr lang="nl-NL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nl-NL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detector</a:t>
            </a:r>
          </a:p>
          <a:p>
            <a:pPr algn="ctr"/>
            <a:r>
              <a:rPr lang="nl-NL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with the example</a:t>
            </a:r>
            <a:r>
              <a:rPr lang="nl-NL" sz="2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a B</a:t>
            </a:r>
            <a:r>
              <a:rPr lang="nl-NL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nl-NL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→D</a:t>
            </a:r>
            <a:r>
              <a:rPr lang="nl-NL" sz="2200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nl-NL" sz="2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 decay</a:t>
            </a:r>
            <a:endParaRPr lang="nl-NL" sz="2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9338DA-3030-4515-8E6B-E398D8258FED}" type="slidenum">
              <a:rPr lang="fr-FR" smtClean="0"/>
              <a:pPr>
                <a:defRPr/>
              </a:pPr>
              <a:t>6</a:t>
            </a:fld>
            <a:endParaRPr lang="fr-FR" sz="1400">
              <a:solidFill>
                <a:schemeClr val="tx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2976" y="152401"/>
            <a:ext cx="6572296" cy="49051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B-Vertex</a:t>
            </a:r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Measurement</a:t>
            </a:r>
            <a:endParaRPr lang="nl-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1095375" y="1295400"/>
            <a:ext cx="1000125" cy="4171950"/>
            <a:chOff x="914400" y="1143000"/>
            <a:chExt cx="1000125" cy="4171950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/>
            <a:srcRect r="87532"/>
            <a:stretch>
              <a:fillRect/>
            </a:stretch>
          </p:blipFill>
          <p:spPr bwMode="auto">
            <a:xfrm>
              <a:off x="914400" y="1143000"/>
              <a:ext cx="935038" cy="417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1258888" y="2852738"/>
              <a:ext cx="649287" cy="50482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 flipV="1">
              <a:off x="1554163" y="3030538"/>
              <a:ext cx="360362" cy="730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>
              <a:off x="1566863" y="3109913"/>
              <a:ext cx="339725" cy="2222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723900" y="5214950"/>
            <a:ext cx="2928938" cy="136683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latin typeface="Calibri" pitchFamily="34" charset="0"/>
              </a:rPr>
              <a:t>Vertex Locator</a:t>
            </a:r>
            <a:r>
              <a:rPr lang="en-US">
                <a:latin typeface="Calibri" pitchFamily="34" charset="0"/>
              </a:rPr>
              <a:t> (Velo)</a:t>
            </a:r>
          </a:p>
          <a:p>
            <a:pPr>
              <a:spcBef>
                <a:spcPct val="20000"/>
              </a:spcBef>
            </a:pPr>
            <a:r>
              <a:rPr lang="en-US">
                <a:latin typeface="Calibri" pitchFamily="34" charset="0"/>
              </a:rPr>
              <a:t>Silicon strip detector with</a:t>
            </a:r>
          </a:p>
          <a:p>
            <a:pPr>
              <a:spcBef>
                <a:spcPct val="20000"/>
              </a:spcBef>
            </a:pPr>
            <a:r>
              <a:rPr lang="en-US">
                <a:latin typeface="Calibri" pitchFamily="34" charset="0"/>
              </a:rPr>
              <a:t> ~ 5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hit resolution</a:t>
            </a:r>
          </a:p>
          <a:p>
            <a:pPr>
              <a:spcBef>
                <a:spcPct val="20000"/>
              </a:spcBef>
            </a:pPr>
            <a:r>
              <a:rPr lang="en-US">
                <a:latin typeface="Calibri" pitchFamily="34" charset="0"/>
                <a:sym typeface="Wingdings" pitchFamily="2" charset="2"/>
              </a:rPr>
              <a:t> 30 </a:t>
            </a:r>
            <a:r>
              <a:rPr lang="en-US">
                <a:latin typeface="Symbol" pitchFamily="18" charset="2"/>
              </a:rPr>
              <a:t>m</a:t>
            </a:r>
            <a:r>
              <a:rPr lang="en-US">
                <a:latin typeface="Calibri" pitchFamily="34" charset="0"/>
              </a:rPr>
              <a:t>m IP resolution</a:t>
            </a:r>
          </a:p>
        </p:txBody>
      </p:sp>
      <p:pic>
        <p:nvPicPr>
          <p:cNvPr id="17" name="Picture 16" descr="DSC0313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7088" y="1652588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Connector 17"/>
          <p:cNvCxnSpPr/>
          <p:nvPr/>
        </p:nvCxnSpPr>
        <p:spPr>
          <a:xfrm flipV="1">
            <a:off x="1438275" y="1652588"/>
            <a:ext cx="1928813" cy="15001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1473994" y="3474244"/>
            <a:ext cx="1928813" cy="18573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395788" y="5500702"/>
            <a:ext cx="3928576" cy="92333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dirty="0">
                <a:latin typeface="Calibri" pitchFamily="34" charset="0"/>
              </a:rPr>
              <a:t>Vertexing:</a:t>
            </a:r>
          </a:p>
          <a:p>
            <a:pPr>
              <a:buFont typeface="Arial" pitchFamily="34" charset="0"/>
              <a:buChar char="•"/>
            </a:pPr>
            <a:r>
              <a:rPr lang="nl-NL" dirty="0">
                <a:latin typeface="Calibri" pitchFamily="34" charset="0"/>
              </a:rPr>
              <a:t> </a:t>
            </a:r>
            <a:r>
              <a:rPr lang="nl-NL" dirty="0" smtClean="0">
                <a:latin typeface="Calibri" pitchFamily="34" charset="0"/>
              </a:rPr>
              <a:t>trigger on impact parameter</a:t>
            </a:r>
            <a:endParaRPr lang="nl-NL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NL" dirty="0">
                <a:latin typeface="Calibri" pitchFamily="34" charset="0"/>
              </a:rPr>
              <a:t> </a:t>
            </a:r>
            <a:r>
              <a:rPr lang="nl-NL" dirty="0" smtClean="0">
                <a:latin typeface="Calibri" pitchFamily="34" charset="0"/>
              </a:rPr>
              <a:t>measurement of decay </a:t>
            </a:r>
            <a:r>
              <a:rPr lang="nl-NL" dirty="0">
                <a:latin typeface="Calibri" pitchFamily="34" charset="0"/>
              </a:rPr>
              <a:t>distance (time</a:t>
            </a:r>
            <a:r>
              <a:rPr lang="nl-NL" dirty="0" smtClean="0">
                <a:latin typeface="Calibri" pitchFamily="34" charset="0"/>
              </a:rPr>
              <a:t>)</a:t>
            </a:r>
            <a:endParaRPr lang="nl-NL" dirty="0">
              <a:latin typeface="Calibri" pitchFamily="34" charset="0"/>
            </a:endParaRPr>
          </a:p>
        </p:txBody>
      </p:sp>
      <p:grpSp>
        <p:nvGrpSpPr>
          <p:cNvPr id="21" name="Group 68"/>
          <p:cNvGrpSpPr>
            <a:grpSpLocks/>
          </p:cNvGrpSpPr>
          <p:nvPr/>
        </p:nvGrpSpPr>
        <p:grpSpPr bwMode="auto">
          <a:xfrm>
            <a:off x="866775" y="1500174"/>
            <a:ext cx="7500938" cy="3357563"/>
            <a:chOff x="714348" y="1714488"/>
            <a:chExt cx="7500990" cy="3357586"/>
          </a:xfrm>
        </p:grpSpPr>
        <p:sp>
          <p:nvSpPr>
            <p:cNvPr id="22" name="Rectangle 21"/>
            <p:cNvSpPr/>
            <p:nvPr/>
          </p:nvSpPr>
          <p:spPr>
            <a:xfrm>
              <a:off x="714348" y="1714488"/>
              <a:ext cx="7500990" cy="33575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  <p:grpSp>
          <p:nvGrpSpPr>
            <p:cNvPr id="23" name="Group 49"/>
            <p:cNvGrpSpPr>
              <a:grpSpLocks/>
            </p:cNvGrpSpPr>
            <p:nvPr/>
          </p:nvGrpSpPr>
          <p:grpSpPr bwMode="auto">
            <a:xfrm>
              <a:off x="779011" y="2728162"/>
              <a:ext cx="4047920" cy="1772407"/>
              <a:chOff x="2352" y="576"/>
              <a:chExt cx="3143" cy="1143"/>
            </a:xfrm>
          </p:grpSpPr>
          <p:sp>
            <p:nvSpPr>
              <p:cNvPr id="31" name="Line 17"/>
              <p:cNvSpPr>
                <a:spLocks noChangeAspect="1" noChangeShapeType="1"/>
              </p:cNvSpPr>
              <p:nvPr/>
            </p:nvSpPr>
            <p:spPr bwMode="auto">
              <a:xfrm>
                <a:off x="3970" y="1071"/>
                <a:ext cx="404" cy="5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Text Box 27"/>
              <p:cNvSpPr txBox="1">
                <a:spLocks noChangeAspect="1" noChangeArrowheads="1"/>
              </p:cNvSpPr>
              <p:nvPr/>
            </p:nvSpPr>
            <p:spPr bwMode="auto">
              <a:xfrm>
                <a:off x="4016" y="1137"/>
                <a:ext cx="32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D</a:t>
                </a:r>
                <a:r>
                  <a:rPr lang="en-US" baseline="-25000">
                    <a:solidFill>
                      <a:srgbClr val="FF0000"/>
                    </a:solidFill>
                    <a:latin typeface="Lucida Sans Unicode" pitchFamily="34" charset="0"/>
                  </a:rPr>
                  <a:t>s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grpSp>
            <p:nvGrpSpPr>
              <p:cNvPr id="33" name="Group 48"/>
              <p:cNvGrpSpPr>
                <a:grpSpLocks/>
              </p:cNvGrpSpPr>
              <p:nvPr/>
            </p:nvGrpSpPr>
            <p:grpSpPr bwMode="auto">
              <a:xfrm>
                <a:off x="2352" y="576"/>
                <a:ext cx="3143" cy="1143"/>
                <a:chOff x="2352" y="576"/>
                <a:chExt cx="3143" cy="1143"/>
              </a:xfrm>
            </p:grpSpPr>
            <p:grpSp>
              <p:nvGrpSpPr>
                <p:cNvPr id="34" name="Group 9"/>
                <p:cNvGrpSpPr>
                  <a:grpSpLocks noChangeAspect="1"/>
                </p:cNvGrpSpPr>
                <p:nvPr/>
              </p:nvGrpSpPr>
              <p:grpSpPr bwMode="auto">
                <a:xfrm>
                  <a:off x="2352" y="992"/>
                  <a:ext cx="1308" cy="523"/>
                  <a:chOff x="768" y="1104"/>
                  <a:chExt cx="2016" cy="960"/>
                </a:xfrm>
              </p:grpSpPr>
              <p:sp>
                <p:nvSpPr>
                  <p:cNvPr id="55" name="Line 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008" y="1248"/>
                    <a:ext cx="720" cy="288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6" name="Line 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28" y="1200"/>
                    <a:ext cx="1056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7" name="Line 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28" y="1536"/>
                    <a:ext cx="1008" cy="19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8" name="Line 1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28" y="1536"/>
                    <a:ext cx="48" cy="528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9" name="Line 1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104" y="1536"/>
                    <a:ext cx="624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0" name="Line 1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768" y="1536"/>
                    <a:ext cx="960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1" name="Line 1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056" y="1104"/>
                    <a:ext cx="672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2" name="Line 1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28" y="1104"/>
                    <a:ext cx="432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35" name="Line 1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974" y="1071"/>
                  <a:ext cx="996" cy="15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6" name="Line 1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70" y="835"/>
                  <a:ext cx="622" cy="2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" name="Text Box 1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561" y="890"/>
                  <a:ext cx="29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B</a:t>
                  </a:r>
                  <a:r>
                    <a:rPr lang="en-US" baseline="-25000">
                      <a:solidFill>
                        <a:srgbClr val="FF0000"/>
                      </a:solidFill>
                      <a:latin typeface="Lucida Sans Unicode" pitchFamily="34" charset="0"/>
                    </a:rPr>
                    <a:t>s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38" name="Text Box 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136" y="864"/>
                  <a:ext cx="31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sym typeface="Symbol" pitchFamily="18" charset="2"/>
                    </a:rPr>
                    <a:t>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39" name="Text Box 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184" y="1056"/>
                  <a:ext cx="31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sym typeface="Symbol" pitchFamily="18" charset="2"/>
                    </a:rPr>
                    <a:t></a:t>
                  </a:r>
                  <a:endParaRPr lang="en-US" baseline="30000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40" name="Text Box 2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608" y="652"/>
                  <a:ext cx="655" cy="2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sym typeface="Symbol" pitchFamily="18" charset="2"/>
                    </a:rPr>
                    <a:t>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41" name="Line 23"/>
                <p:cNvSpPr>
                  <a:spLocks noChangeAspect="1" noChangeShapeType="1"/>
                </p:cNvSpPr>
                <p:nvPr/>
              </p:nvSpPr>
              <p:spPr bwMode="auto">
                <a:xfrm>
                  <a:off x="4374" y="1124"/>
                  <a:ext cx="871" cy="2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" name="Line 24"/>
                <p:cNvSpPr>
                  <a:spLocks noChangeAspect="1" noChangeShapeType="1"/>
                </p:cNvSpPr>
                <p:nvPr/>
              </p:nvSpPr>
              <p:spPr bwMode="auto">
                <a:xfrm>
                  <a:off x="4374" y="1124"/>
                  <a:ext cx="840" cy="5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3" name="Line 2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74" y="1019"/>
                  <a:ext cx="778" cy="105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4" name="Text Box 2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190" y="1256"/>
                  <a:ext cx="29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Times"/>
                      <a:sym typeface="Symbol" pitchFamily="18" charset="2"/>
                    </a:rPr>
                    <a:t></a:t>
                  </a:r>
                  <a:r>
                    <a:rPr lang="en-US" baseline="30000">
                      <a:solidFill>
                        <a:srgbClr val="FF0000"/>
                      </a:solidFill>
                      <a:latin typeface="Times"/>
                      <a:sym typeface="Symbol" pitchFamily="18" charset="2"/>
                    </a:rPr>
                    <a:t></a:t>
                  </a:r>
                  <a:endParaRPr lang="en-US" baseline="30000">
                    <a:solidFill>
                      <a:srgbClr val="FF0000"/>
                    </a:solidFill>
                    <a:latin typeface="Times"/>
                  </a:endParaRPr>
                </a:p>
              </p:txBody>
            </p:sp>
            <p:sp>
              <p:nvSpPr>
                <p:cNvPr id="45" name="Oval 28"/>
                <p:cNvSpPr>
                  <a:spLocks noChangeArrowheads="1"/>
                </p:cNvSpPr>
                <p:nvPr/>
              </p:nvSpPr>
              <p:spPr bwMode="auto">
                <a:xfrm>
                  <a:off x="3916" y="1036"/>
                  <a:ext cx="181" cy="62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6" name="Oval 29"/>
                <p:cNvSpPr>
                  <a:spLocks noChangeArrowheads="1"/>
                </p:cNvSpPr>
                <p:nvPr/>
              </p:nvSpPr>
              <p:spPr bwMode="auto">
                <a:xfrm>
                  <a:off x="4350" y="1098"/>
                  <a:ext cx="144" cy="6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47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3024" y="1344"/>
                  <a:ext cx="998" cy="181"/>
                </a:xfrm>
                <a:prstGeom prst="line">
                  <a:avLst/>
                </a:prstGeom>
                <a:noFill/>
                <a:ln w="19050">
                  <a:solidFill>
                    <a:srgbClr val="D60093"/>
                  </a:solidFill>
                  <a:prstDash val="dash"/>
                  <a:round/>
                  <a:headEnd type="triangle" w="lg" len="med"/>
                  <a:tailEnd type="triangle" w="lg" len="med"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8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3456" y="1392"/>
                  <a:ext cx="692" cy="25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000" dirty="0" smtClean="0">
                      <a:solidFill>
                        <a:srgbClr val="D60093"/>
                      </a:solidFill>
                      <a:latin typeface="Calibri" pitchFamily="34" charset="0"/>
                    </a:rPr>
                    <a:t>d~1cm</a:t>
                  </a:r>
                  <a:endParaRPr lang="en-US" sz="2000" dirty="0">
                    <a:solidFill>
                      <a:srgbClr val="D60093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49" name="Line 42"/>
                <p:cNvSpPr>
                  <a:spLocks noChangeShapeType="1"/>
                </p:cNvSpPr>
                <p:nvPr/>
              </p:nvSpPr>
              <p:spPr bwMode="auto">
                <a:xfrm>
                  <a:off x="2880" y="864"/>
                  <a:ext cx="48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50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640" y="624"/>
                  <a:ext cx="519" cy="23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latin typeface="Calibri" pitchFamily="34" charset="0"/>
                    </a:rPr>
                    <a:t>47 </a:t>
                  </a:r>
                  <a:r>
                    <a:rPr lang="en-US">
                      <a:latin typeface="Symbol" pitchFamily="18" charset="2"/>
                    </a:rPr>
                    <a:t>m</a:t>
                  </a:r>
                  <a:r>
                    <a:rPr lang="en-US">
                      <a:latin typeface="Calibri" pitchFamily="34" charset="0"/>
                    </a:rPr>
                    <a:t>m</a:t>
                  </a:r>
                </a:p>
              </p:txBody>
            </p:sp>
            <p:sp>
              <p:nvSpPr>
                <p:cNvPr id="51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4032" y="768"/>
                  <a:ext cx="96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52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3792" y="576"/>
                  <a:ext cx="599" cy="23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latin typeface="Calibri" pitchFamily="34" charset="0"/>
                    </a:rPr>
                    <a:t>144 </a:t>
                  </a:r>
                  <a:r>
                    <a:rPr lang="en-US">
                      <a:latin typeface="Symbol" pitchFamily="18" charset="2"/>
                    </a:rPr>
                    <a:t>m</a:t>
                  </a:r>
                  <a:r>
                    <a:rPr lang="en-US">
                      <a:latin typeface="Calibri" pitchFamily="34" charset="0"/>
                    </a:rPr>
                    <a:t>m</a:t>
                  </a:r>
                </a:p>
              </p:txBody>
            </p:sp>
            <p:sp>
              <p:nvSpPr>
                <p:cNvPr id="53" name="Line 46"/>
                <p:cNvSpPr>
                  <a:spLocks noChangeShapeType="1"/>
                </p:cNvSpPr>
                <p:nvPr/>
              </p:nvSpPr>
              <p:spPr bwMode="auto">
                <a:xfrm flipH="1" flipV="1">
                  <a:off x="4464" y="1200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54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4272" y="1488"/>
                  <a:ext cx="599" cy="23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latin typeface="Calibri" pitchFamily="34" charset="0"/>
                    </a:rPr>
                    <a:t>440 </a:t>
                  </a:r>
                  <a:r>
                    <a:rPr lang="en-US">
                      <a:latin typeface="Symbol" pitchFamily="18" charset="2"/>
                    </a:rPr>
                    <a:t>m</a:t>
                  </a:r>
                  <a:r>
                    <a:rPr lang="en-US">
                      <a:latin typeface="Calibri" pitchFamily="34" charset="0"/>
                    </a:rPr>
                    <a:t>m</a:t>
                  </a:r>
                </a:p>
              </p:txBody>
            </p:sp>
          </p:grpSp>
        </p:grpSp>
        <p:sp>
          <p:nvSpPr>
            <p:cNvPr id="24" name="Oval 41"/>
            <p:cNvSpPr>
              <a:spLocks noChangeArrowheads="1"/>
            </p:cNvSpPr>
            <p:nvPr/>
          </p:nvSpPr>
          <p:spPr bwMode="auto">
            <a:xfrm>
              <a:off x="1459032" y="3711758"/>
              <a:ext cx="247280" cy="74432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25" name="Picture 7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15373" y="2037333"/>
              <a:ext cx="3005973" cy="2764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34"/>
            <p:cNvSpPr txBox="1">
              <a:spLocks noChangeArrowheads="1"/>
            </p:cNvSpPr>
            <p:nvPr/>
          </p:nvSpPr>
          <p:spPr bwMode="auto">
            <a:xfrm>
              <a:off x="817809" y="3851555"/>
              <a:ext cx="753795" cy="2203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FF"/>
                  </a:solidFill>
                  <a:latin typeface="Calibri" pitchFamily="34" charset="0"/>
                </a:rPr>
                <a:t>Primary vertex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2151046" y="2393943"/>
              <a:ext cx="3721126" cy="820744"/>
            </a:xfrm>
            <a:custGeom>
              <a:avLst/>
              <a:gdLst>
                <a:gd name="connsiteX0" fmla="*/ 0 w 3721994"/>
                <a:gd name="connsiteY0" fmla="*/ 819955 h 819955"/>
                <a:gd name="connsiteX1" fmla="*/ 1352282 w 3721994"/>
                <a:gd name="connsiteY1" fmla="*/ 21465 h 819955"/>
                <a:gd name="connsiteX2" fmla="*/ 3721994 w 3721994"/>
                <a:gd name="connsiteY2" fmla="*/ 691166 h 819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21994" h="819955">
                  <a:moveTo>
                    <a:pt x="0" y="819955"/>
                  </a:moveTo>
                  <a:cubicBezTo>
                    <a:pt x="365975" y="431442"/>
                    <a:pt x="731950" y="42930"/>
                    <a:pt x="1352282" y="21465"/>
                  </a:cubicBezTo>
                  <a:cubicBezTo>
                    <a:pt x="1972614" y="0"/>
                    <a:pt x="2847304" y="345583"/>
                    <a:pt x="3721994" y="691166"/>
                  </a:cubicBezTo>
                </a:path>
              </a:pathLst>
            </a:custGeom>
            <a:ln w="2222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28" name="TextBox 75"/>
            <p:cNvSpPr txBox="1">
              <a:spLocks noChangeArrowheads="1"/>
            </p:cNvSpPr>
            <p:nvPr/>
          </p:nvSpPr>
          <p:spPr bwMode="auto">
            <a:xfrm>
              <a:off x="857224" y="4572008"/>
              <a:ext cx="290233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dirty="0">
                  <a:solidFill>
                    <a:srgbClr val="CF39C8"/>
                  </a:solidFill>
                  <a:latin typeface="Calibri" pitchFamily="34" charset="0"/>
                </a:rPr>
                <a:t>Decay time resolution = 40 fs</a:t>
              </a:r>
            </a:p>
          </p:txBody>
        </p:sp>
        <p:sp>
          <p:nvSpPr>
            <p:cNvPr id="29" name="TextBox 76"/>
            <p:cNvSpPr txBox="1">
              <a:spLocks noChangeArrowheads="1"/>
            </p:cNvSpPr>
            <p:nvPr/>
          </p:nvSpPr>
          <p:spPr bwMode="auto">
            <a:xfrm>
              <a:off x="6786578" y="2643182"/>
              <a:ext cx="1185133" cy="369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>
                  <a:latin typeface="Symbol" pitchFamily="18" charset="2"/>
                </a:rPr>
                <a:t>s(t</a:t>
              </a:r>
              <a:r>
                <a:rPr lang="nl-NL">
                  <a:latin typeface="Calibri" pitchFamily="34" charset="0"/>
                </a:rPr>
                <a:t>) ~40 fs</a:t>
              </a:r>
            </a:p>
          </p:txBody>
        </p:sp>
        <p:sp>
          <p:nvSpPr>
            <p:cNvPr id="30" name="TextBox 77"/>
            <p:cNvSpPr txBox="1">
              <a:spLocks noChangeArrowheads="1"/>
            </p:cNvSpPr>
            <p:nvPr/>
          </p:nvSpPr>
          <p:spPr bwMode="auto">
            <a:xfrm>
              <a:off x="857224" y="1857364"/>
              <a:ext cx="223029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2000" dirty="0">
                  <a:solidFill>
                    <a:srgbClr val="C00000"/>
                  </a:solidFill>
                  <a:latin typeface="Calibri" pitchFamily="34" charset="0"/>
                </a:rPr>
                <a:t>Example: B</a:t>
              </a:r>
              <a:r>
                <a:rPr lang="nl-NL" sz="2000" baseline="-25000" dirty="0">
                  <a:solidFill>
                    <a:srgbClr val="C00000"/>
                  </a:solidFill>
                  <a:latin typeface="Calibri" pitchFamily="34" charset="0"/>
                </a:rPr>
                <a:t>s</a:t>
              </a:r>
              <a:r>
                <a:rPr lang="nl-NL" sz="2000" dirty="0">
                  <a:solidFill>
                    <a:srgbClr val="C00000"/>
                  </a:solidFill>
                  <a:latin typeface="Calibri" pitchFamily="34" charset="0"/>
                </a:rPr>
                <a:t> → D</a:t>
              </a:r>
              <a:r>
                <a:rPr lang="nl-NL" sz="2000" baseline="-25000" dirty="0">
                  <a:solidFill>
                    <a:srgbClr val="C00000"/>
                  </a:solidFill>
                  <a:latin typeface="Calibri" pitchFamily="34" charset="0"/>
                </a:rPr>
                <a:t>s</a:t>
              </a:r>
              <a:r>
                <a:rPr lang="nl-NL" sz="2000" dirty="0">
                  <a:solidFill>
                    <a:srgbClr val="C00000"/>
                  </a:solidFill>
                  <a:latin typeface="Calibri" pitchFamily="34" charset="0"/>
                </a:rPr>
                <a:t> K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Momentum and Mass measurement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2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>
          <a:xfrm>
            <a:off x="900113" y="1266825"/>
            <a:ext cx="7499350" cy="4060825"/>
          </a:xfrm>
        </p:spPr>
      </p:pic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4"/>
          <a:srcRect l="17273" r="54869"/>
          <a:stretch>
            <a:fillRect/>
          </a:stretch>
        </p:blipFill>
        <p:spPr bwMode="auto">
          <a:xfrm>
            <a:off x="2195513" y="1125538"/>
            <a:ext cx="20891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5"/>
          <p:cNvPicPr>
            <a:picLocks noChangeAspect="1" noChangeArrowheads="1"/>
          </p:cNvPicPr>
          <p:nvPr/>
        </p:nvPicPr>
        <p:blipFill>
          <a:blip r:embed="rId4"/>
          <a:srcRect r="87532"/>
          <a:stretch>
            <a:fillRect/>
          </a:stretch>
        </p:blipFill>
        <p:spPr bwMode="auto">
          <a:xfrm>
            <a:off x="900113" y="1125538"/>
            <a:ext cx="93503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Oval 7"/>
          <p:cNvSpPr>
            <a:spLocks noChangeArrowheads="1"/>
          </p:cNvSpPr>
          <p:nvPr/>
        </p:nvSpPr>
        <p:spPr bwMode="auto">
          <a:xfrm>
            <a:off x="1979613" y="1557338"/>
            <a:ext cx="2447925" cy="30241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 flipV="1">
            <a:off x="1979613" y="2781300"/>
            <a:ext cx="2447925" cy="287338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1993900" y="3140075"/>
            <a:ext cx="2447925" cy="71438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779" name="Oval 11"/>
          <p:cNvSpPr>
            <a:spLocks noChangeArrowheads="1"/>
          </p:cNvSpPr>
          <p:nvPr/>
        </p:nvSpPr>
        <p:spPr bwMode="auto">
          <a:xfrm>
            <a:off x="2195513" y="2997200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2780" name="Oval 12"/>
          <p:cNvSpPr>
            <a:spLocks noChangeArrowheads="1"/>
          </p:cNvSpPr>
          <p:nvPr/>
        </p:nvSpPr>
        <p:spPr bwMode="auto">
          <a:xfrm>
            <a:off x="2316163" y="2987675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4151313" y="2781300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2782" name="Oval 14"/>
          <p:cNvSpPr>
            <a:spLocks noChangeArrowheads="1"/>
          </p:cNvSpPr>
          <p:nvPr/>
        </p:nvSpPr>
        <p:spPr bwMode="auto">
          <a:xfrm>
            <a:off x="3795713" y="2816225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2783" name="Oval 15"/>
          <p:cNvSpPr>
            <a:spLocks noChangeArrowheads="1"/>
          </p:cNvSpPr>
          <p:nvPr/>
        </p:nvSpPr>
        <p:spPr bwMode="auto">
          <a:xfrm>
            <a:off x="3973513" y="2803525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2784" name="Rectangle 36"/>
          <p:cNvSpPr>
            <a:spLocks noChangeArrowheads="1"/>
          </p:cNvSpPr>
          <p:nvPr/>
        </p:nvSpPr>
        <p:spPr bwMode="auto">
          <a:xfrm>
            <a:off x="142844" y="833438"/>
            <a:ext cx="4714908" cy="73818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rgbClr val="0000FF"/>
              </a:buClr>
            </a:pPr>
            <a:r>
              <a:rPr lang="en-US" sz="1900" dirty="0">
                <a:latin typeface="Calibri" pitchFamily="34" charset="0"/>
              </a:rPr>
              <a:t>Momentum meas</a:t>
            </a:r>
            <a:r>
              <a:rPr lang="en-US" sz="1900" dirty="0" smtClean="0">
                <a:latin typeface="Calibri" pitchFamily="34" charset="0"/>
              </a:rPr>
              <a:t>. </a:t>
            </a:r>
            <a:r>
              <a:rPr lang="en-US" sz="1900" dirty="0" smtClean="0">
                <a:latin typeface="Calibri" pitchFamily="34" charset="0"/>
              </a:rPr>
              <a:t>+</a:t>
            </a:r>
            <a:r>
              <a:rPr lang="en-US" sz="1900" dirty="0" smtClean="0">
                <a:latin typeface="Calibri" pitchFamily="34" charset="0"/>
              </a:rPr>
              <a:t> direction (</a:t>
            </a:r>
            <a:r>
              <a:rPr lang="en-US" sz="1900" dirty="0" err="1" smtClean="0">
                <a:latin typeface="Calibri" pitchFamily="34" charset="0"/>
              </a:rPr>
              <a:t>VELO</a:t>
            </a:r>
            <a:r>
              <a:rPr lang="en-US" sz="1900" dirty="0" smtClean="0">
                <a:latin typeface="Calibri" pitchFamily="34" charset="0"/>
              </a:rPr>
              <a:t>):             Mass </a:t>
            </a:r>
            <a:r>
              <a:rPr lang="en-US" sz="1900" dirty="0">
                <a:latin typeface="Calibri" pitchFamily="34" charset="0"/>
              </a:rPr>
              <a:t>resolution for </a:t>
            </a:r>
            <a:r>
              <a:rPr lang="en-US" sz="1900" dirty="0" smtClean="0">
                <a:latin typeface="Calibri" pitchFamily="34" charset="0"/>
              </a:rPr>
              <a:t>background suppression</a:t>
            </a:r>
            <a:endParaRPr lang="en-US" sz="1900" dirty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endParaRPr lang="en-US" sz="1900" dirty="0">
              <a:latin typeface="Calibri" pitchFamily="34" charset="0"/>
            </a:endParaRPr>
          </a:p>
        </p:txBody>
      </p:sp>
      <p:pic>
        <p:nvPicPr>
          <p:cNvPr id="30" name="Picture 16" descr="Fieldmeas_1b"/>
          <p:cNvPicPr>
            <a:picLocks noChangeAspect="1" noChangeArrowheads="1"/>
          </p:cNvPicPr>
          <p:nvPr/>
        </p:nvPicPr>
        <p:blipFill>
          <a:blip r:embed="rId5">
            <a:lum bright="10000"/>
          </a:blip>
          <a:srcRect/>
          <a:stretch>
            <a:fillRect/>
          </a:stretch>
        </p:blipFill>
        <p:spPr bwMode="auto">
          <a:xfrm>
            <a:off x="5000628" y="900113"/>
            <a:ext cx="39624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DSCN5196.jpg"/>
          <p:cNvPicPr>
            <a:picLocks noChangeAspect="1"/>
          </p:cNvPicPr>
          <p:nvPr/>
        </p:nvPicPr>
        <p:blipFill>
          <a:blip r:embed="rId6">
            <a:lum bright="20000" contrast="10000"/>
          </a:blip>
          <a:srcRect/>
          <a:stretch>
            <a:fillRect/>
          </a:stretch>
        </p:blipFill>
        <p:spPr bwMode="auto">
          <a:xfrm>
            <a:off x="357184" y="4000504"/>
            <a:ext cx="3714750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 descr="IMG_0657.JPG"/>
          <p:cNvPicPr>
            <a:picLocks noChangeAspect="1"/>
          </p:cNvPicPr>
          <p:nvPr/>
        </p:nvPicPr>
        <p:blipFill>
          <a:blip r:embed="rId7">
            <a:lum bright="20000" contrast="10000"/>
          </a:blip>
          <a:srcRect/>
          <a:stretch>
            <a:fillRect/>
          </a:stretch>
        </p:blipFill>
        <p:spPr bwMode="auto">
          <a:xfrm>
            <a:off x="5072063" y="4000524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Straight Arrow Connector 34"/>
          <p:cNvCxnSpPr/>
          <p:nvPr/>
        </p:nvCxnSpPr>
        <p:spPr>
          <a:xfrm rot="16200000" flipH="1">
            <a:off x="1607344" y="4036219"/>
            <a:ext cx="1428750" cy="7143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071938" y="3643313"/>
            <a:ext cx="2143125" cy="1500187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3214688" y="1714500"/>
            <a:ext cx="2428875" cy="64293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2770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D5553D-0825-455C-AE2C-89674C2890E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500092" y="2000266"/>
            <a:ext cx="8286750" cy="3714750"/>
            <a:chOff x="285750" y="1714500"/>
            <a:chExt cx="8286750" cy="3714750"/>
          </a:xfrm>
        </p:grpSpPr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1403350" y="4365625"/>
              <a:ext cx="1152525" cy="823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800">
                  <a:latin typeface="Calibri" pitchFamily="34" charset="0"/>
                  <a:sym typeface="Webdings" pitchFamily="18" charset="2"/>
                </a:rPr>
                <a:t></a:t>
              </a:r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 flipV="1">
              <a:off x="1979613" y="2781300"/>
              <a:ext cx="2447925" cy="28733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10"/>
            <p:cNvSpPr>
              <a:spLocks noChangeShapeType="1"/>
            </p:cNvSpPr>
            <p:nvPr/>
          </p:nvSpPr>
          <p:spPr bwMode="auto">
            <a:xfrm>
              <a:off x="1993900" y="3140075"/>
              <a:ext cx="2447925" cy="7143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Oval 11"/>
            <p:cNvSpPr>
              <a:spLocks noChangeArrowheads="1"/>
            </p:cNvSpPr>
            <p:nvPr/>
          </p:nvSpPr>
          <p:spPr bwMode="auto">
            <a:xfrm>
              <a:off x="2195513" y="2997200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1" name="Oval 12"/>
            <p:cNvSpPr>
              <a:spLocks noChangeArrowheads="1"/>
            </p:cNvSpPr>
            <p:nvPr/>
          </p:nvSpPr>
          <p:spPr bwMode="auto">
            <a:xfrm>
              <a:off x="2316163" y="2987675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4" name="Oval 13"/>
            <p:cNvSpPr>
              <a:spLocks noChangeArrowheads="1"/>
            </p:cNvSpPr>
            <p:nvPr/>
          </p:nvSpPr>
          <p:spPr bwMode="auto">
            <a:xfrm>
              <a:off x="4151313" y="2781300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7" name="Oval 14"/>
            <p:cNvSpPr>
              <a:spLocks noChangeArrowheads="1"/>
            </p:cNvSpPr>
            <p:nvPr/>
          </p:nvSpPr>
          <p:spPr bwMode="auto">
            <a:xfrm>
              <a:off x="3795713" y="2816225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8" name="Oval 15"/>
            <p:cNvSpPr>
              <a:spLocks noChangeArrowheads="1"/>
            </p:cNvSpPr>
            <p:nvPr/>
          </p:nvSpPr>
          <p:spPr bwMode="auto">
            <a:xfrm>
              <a:off x="3973513" y="2803525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16200000" flipH="1">
              <a:off x="1607344" y="4036219"/>
              <a:ext cx="1428750" cy="7143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4071938" y="3643313"/>
              <a:ext cx="2143125" cy="1500187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3214688" y="1714500"/>
              <a:ext cx="2428875" cy="64293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27"/>
            <p:cNvGrpSpPr>
              <a:grpSpLocks/>
            </p:cNvGrpSpPr>
            <p:nvPr/>
          </p:nvGrpSpPr>
          <p:grpSpPr bwMode="auto">
            <a:xfrm>
              <a:off x="285750" y="1785938"/>
              <a:ext cx="8286750" cy="3643312"/>
              <a:chOff x="285719" y="1785926"/>
              <a:chExt cx="8286808" cy="3643338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285719" y="1785926"/>
                <a:ext cx="8286808" cy="36433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46" name="Group 45"/>
              <p:cNvGrpSpPr>
                <a:grpSpLocks/>
              </p:cNvGrpSpPr>
              <p:nvPr/>
            </p:nvGrpSpPr>
            <p:grpSpPr bwMode="auto">
              <a:xfrm>
                <a:off x="500034" y="2857497"/>
                <a:ext cx="3643341" cy="1938997"/>
                <a:chOff x="240" y="960"/>
                <a:chExt cx="4553" cy="1874"/>
              </a:xfrm>
            </p:grpSpPr>
            <p:sp>
              <p:nvSpPr>
                <p:cNvPr id="53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262" y="2328"/>
                  <a:ext cx="846" cy="5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 dirty="0" err="1" smtClean="0">
                      <a:solidFill>
                        <a:srgbClr val="CC00FF"/>
                      </a:solidFill>
                      <a:latin typeface="Calibri" pitchFamily="34" charset="0"/>
                    </a:rPr>
                    <a:t>b</a:t>
                  </a:r>
                  <a:r>
                    <a:rPr lang="en-US" sz="2800" baseline="30000" dirty="0" err="1" smtClean="0">
                      <a:solidFill>
                        <a:srgbClr val="CC00FF"/>
                      </a:solidFill>
                      <a:latin typeface="Calibri" pitchFamily="34" charset="0"/>
                    </a:rPr>
                    <a:t>tag</a:t>
                  </a:r>
                  <a:endParaRPr lang="en-US" sz="2800" dirty="0">
                    <a:solidFill>
                      <a:srgbClr val="CC00FF"/>
                    </a:solidFill>
                    <a:latin typeface="Arial Bar"/>
                  </a:endParaRPr>
                </a:p>
              </p:txBody>
            </p:sp>
            <p:sp>
              <p:nvSpPr>
                <p:cNvPr id="54" name="Line 5"/>
                <p:cNvSpPr>
                  <a:spLocks noChangeShapeType="1"/>
                </p:cNvSpPr>
                <p:nvPr/>
              </p:nvSpPr>
              <p:spPr bwMode="auto">
                <a:xfrm>
                  <a:off x="1203" y="1813"/>
                  <a:ext cx="1202" cy="310"/>
                </a:xfrm>
                <a:prstGeom prst="line">
                  <a:avLst/>
                </a:prstGeom>
                <a:noFill/>
                <a:ln w="38100">
                  <a:solidFill>
                    <a:srgbClr val="FF00FF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grpSp>
              <p:nvGrpSpPr>
                <p:cNvPr id="55" name="Group 17"/>
                <p:cNvGrpSpPr>
                  <a:grpSpLocks noChangeAspect="1"/>
                </p:cNvGrpSpPr>
                <p:nvPr/>
              </p:nvGrpSpPr>
              <p:grpSpPr bwMode="auto">
                <a:xfrm>
                  <a:off x="240" y="1370"/>
                  <a:ext cx="1963" cy="960"/>
                  <a:chOff x="768" y="1104"/>
                  <a:chExt cx="2016" cy="960"/>
                </a:xfrm>
              </p:grpSpPr>
              <p:sp>
                <p:nvSpPr>
                  <p:cNvPr id="75" name="Line 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008" y="1248"/>
                    <a:ext cx="720" cy="288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6" name="Line 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28" y="1200"/>
                    <a:ext cx="1056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7" name="Line 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28" y="1536"/>
                    <a:ext cx="1008" cy="19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8" name="Line 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28" y="1536"/>
                    <a:ext cx="48" cy="528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79" name="Line 1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104" y="1536"/>
                    <a:ext cx="624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0" name="Line 1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768" y="1536"/>
                    <a:ext cx="960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1" name="Line 1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056" y="1104"/>
                    <a:ext cx="672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82" name="Line 1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28" y="1104"/>
                    <a:ext cx="432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56" name="Line 1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173" y="1513"/>
                  <a:ext cx="1496" cy="28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7" name="Line 16"/>
                <p:cNvSpPr>
                  <a:spLocks noChangeAspect="1" noChangeShapeType="1"/>
                </p:cNvSpPr>
                <p:nvPr/>
              </p:nvSpPr>
              <p:spPr bwMode="auto">
                <a:xfrm>
                  <a:off x="2669" y="1513"/>
                  <a:ext cx="606" cy="97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8" name="Line 1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69" y="1083"/>
                  <a:ext cx="934" cy="43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9" name="Text Box 1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93" y="1167"/>
                  <a:ext cx="29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B</a:t>
                  </a:r>
                  <a:r>
                    <a:rPr lang="en-US" baseline="-25000">
                      <a:solidFill>
                        <a:srgbClr val="FF0000"/>
                      </a:solidFill>
                      <a:latin typeface="Lucida Sans Unicode" pitchFamily="34" charset="0"/>
                    </a:rPr>
                    <a:t>s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60" name="Text Box 1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391" y="1345"/>
                  <a:ext cx="31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sym typeface="Symbol" pitchFamily="18" charset="2"/>
                    </a:rPr>
                    <a:t>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61" name="Text Box 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82" y="1586"/>
                  <a:ext cx="311" cy="2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sym typeface="Symbol" pitchFamily="18" charset="2"/>
                    </a:rPr>
                    <a:t></a:t>
                  </a:r>
                  <a:endParaRPr lang="en-US" baseline="30000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62" name="Text Box 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48" y="960"/>
                  <a:ext cx="983" cy="3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Symbol" pitchFamily="18" charset="2"/>
                    </a:rPr>
                    <a:t>p</a:t>
                  </a:r>
                  <a:r>
                    <a:rPr lang="en-US" baseline="30000">
                      <a:solidFill>
                        <a:srgbClr val="FF0000"/>
                      </a:solidFill>
                      <a:latin typeface="Symbol" pitchFamily="18" charset="2"/>
                    </a:rPr>
                    <a:t>+</a:t>
                  </a:r>
                  <a:r>
                    <a:rPr lang="en-US">
                      <a:solidFill>
                        <a:srgbClr val="FF0000"/>
                      </a:solidFill>
                      <a:latin typeface="Symbol" pitchFamily="18" charset="2"/>
                    </a:rPr>
                    <a:t>, </a:t>
                  </a:r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sym typeface="Symbol" pitchFamily="18" charset="2"/>
                    </a:rPr>
                    <a:t>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63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3275" y="1610"/>
                  <a:ext cx="1308" cy="43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4" name="Line 23"/>
                <p:cNvSpPr>
                  <a:spLocks noChangeAspect="1" noChangeShapeType="1"/>
                </p:cNvSpPr>
                <p:nvPr/>
              </p:nvSpPr>
              <p:spPr bwMode="auto">
                <a:xfrm>
                  <a:off x="3275" y="1610"/>
                  <a:ext cx="1261" cy="9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5" name="Line 2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275" y="1418"/>
                  <a:ext cx="1167" cy="19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6" name="Text Box 2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501" y="1849"/>
                  <a:ext cx="29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Times"/>
                      <a:sym typeface="Symbol" pitchFamily="18" charset="2"/>
                    </a:rPr>
                    <a:t></a:t>
                  </a:r>
                  <a:r>
                    <a:rPr lang="en-US" baseline="30000">
                      <a:solidFill>
                        <a:srgbClr val="FF0000"/>
                      </a:solidFill>
                      <a:latin typeface="Times"/>
                      <a:sym typeface="Symbol" pitchFamily="18" charset="2"/>
                    </a:rPr>
                    <a:t></a:t>
                  </a:r>
                  <a:endParaRPr lang="en-US" baseline="30000">
                    <a:solidFill>
                      <a:srgbClr val="FF0000"/>
                    </a:solidFill>
                    <a:latin typeface="Times"/>
                  </a:endParaRPr>
                </a:p>
              </p:txBody>
            </p:sp>
            <p:sp>
              <p:nvSpPr>
                <p:cNvPr id="67" name="Text Box 2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739" y="1633"/>
                  <a:ext cx="326" cy="2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D</a:t>
                  </a:r>
                  <a:r>
                    <a:rPr lang="en-US" baseline="-25000">
                      <a:solidFill>
                        <a:srgbClr val="FF0000"/>
                      </a:solidFill>
                      <a:latin typeface="Lucida Sans Unicode" pitchFamily="34" charset="0"/>
                    </a:rPr>
                    <a:t>s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68" name="Oval 27"/>
                <p:cNvSpPr>
                  <a:spLocks noChangeArrowheads="1"/>
                </p:cNvSpPr>
                <p:nvPr/>
              </p:nvSpPr>
              <p:spPr bwMode="auto">
                <a:xfrm>
                  <a:off x="2587" y="1449"/>
                  <a:ext cx="273" cy="11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69" name="Oval 28"/>
                <p:cNvSpPr>
                  <a:spLocks noChangeArrowheads="1"/>
                </p:cNvSpPr>
                <p:nvPr/>
              </p:nvSpPr>
              <p:spPr bwMode="auto">
                <a:xfrm>
                  <a:off x="3239" y="1560"/>
                  <a:ext cx="217" cy="114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70" name="Oval 29"/>
                <p:cNvSpPr>
                  <a:spLocks noChangeArrowheads="1"/>
                </p:cNvSpPr>
                <p:nvPr/>
              </p:nvSpPr>
              <p:spPr bwMode="auto">
                <a:xfrm>
                  <a:off x="1010" y="1695"/>
                  <a:ext cx="337" cy="156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71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405" y="2045"/>
                  <a:ext cx="1012" cy="78"/>
                </a:xfrm>
                <a:prstGeom prst="line">
                  <a:avLst/>
                </a:prstGeom>
                <a:noFill/>
                <a:ln w="38100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2" name="Line 31"/>
                <p:cNvSpPr>
                  <a:spLocks noChangeShapeType="1"/>
                </p:cNvSpPr>
                <p:nvPr/>
              </p:nvSpPr>
              <p:spPr bwMode="auto">
                <a:xfrm>
                  <a:off x="2454" y="2123"/>
                  <a:ext cx="1010" cy="115"/>
                </a:xfrm>
                <a:prstGeom prst="line">
                  <a:avLst/>
                </a:prstGeom>
                <a:noFill/>
                <a:ln w="38100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3" name="Line 32"/>
                <p:cNvSpPr>
                  <a:spLocks noChangeShapeType="1"/>
                </p:cNvSpPr>
                <p:nvPr/>
              </p:nvSpPr>
              <p:spPr bwMode="auto">
                <a:xfrm>
                  <a:off x="2454" y="2123"/>
                  <a:ext cx="770" cy="425"/>
                </a:xfrm>
                <a:prstGeom prst="line">
                  <a:avLst/>
                </a:prstGeom>
                <a:noFill/>
                <a:ln w="38100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4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384" y="2016"/>
                  <a:ext cx="942" cy="213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>
                      <a:solidFill>
                        <a:srgbClr val="0000FF"/>
                      </a:solidFill>
                      <a:latin typeface="Calibri" pitchFamily="34" charset="0"/>
                    </a:rPr>
                    <a:t>Primary vertex</a:t>
                  </a:r>
                </a:p>
              </p:txBody>
            </p:sp>
          </p:grpSp>
          <p:grpSp>
            <p:nvGrpSpPr>
              <p:cNvPr id="47" name="Group 36"/>
              <p:cNvGrpSpPr>
                <a:grpSpLocks/>
              </p:cNvGrpSpPr>
              <p:nvPr/>
            </p:nvGrpSpPr>
            <p:grpSpPr bwMode="auto">
              <a:xfrm>
                <a:off x="5000627" y="2071678"/>
                <a:ext cx="3286148" cy="3143272"/>
                <a:chOff x="3071801" y="1714488"/>
                <a:chExt cx="3286148" cy="3143272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3071801" y="1714488"/>
                  <a:ext cx="3286148" cy="307183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nl-NL"/>
                </a:p>
              </p:txBody>
            </p:sp>
            <p:pic>
              <p:nvPicPr>
                <p:cNvPr id="52" name="Picture 3" descr="massBsDsKandBsDsPi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3071802" y="1771184"/>
                  <a:ext cx="3275008" cy="30865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48" name="Oval 47"/>
              <p:cNvSpPr/>
              <p:nvPr/>
            </p:nvSpPr>
            <p:spPr>
              <a:xfrm rot="333655">
                <a:off x="2282106" y="2693556"/>
                <a:ext cx="2297603" cy="148665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49" name="TextBox 38"/>
              <p:cNvSpPr txBox="1">
                <a:spLocks noChangeArrowheads="1"/>
              </p:cNvSpPr>
              <p:nvPr/>
            </p:nvSpPr>
            <p:spPr bwMode="auto">
              <a:xfrm>
                <a:off x="7215206" y="2428868"/>
                <a:ext cx="107157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nl-NL">
                    <a:solidFill>
                      <a:srgbClr val="0000CC"/>
                    </a:solidFill>
                    <a:latin typeface="Calibri" pitchFamily="34" charset="0"/>
                  </a:rPr>
                  <a:t>Bs→ Ds K</a:t>
                </a:r>
              </a:p>
              <a:p>
                <a:r>
                  <a:rPr lang="nl-NL">
                    <a:solidFill>
                      <a:srgbClr val="008000"/>
                    </a:solidFill>
                    <a:latin typeface="Calibri" pitchFamily="34" charset="0"/>
                  </a:rPr>
                  <a:t>Bs →Ds </a:t>
                </a:r>
                <a:r>
                  <a:rPr lang="nl-NL">
                    <a:solidFill>
                      <a:srgbClr val="008000"/>
                    </a:solidFill>
                    <a:latin typeface="Symbol" pitchFamily="18" charset="2"/>
                  </a:rPr>
                  <a:t>p</a:t>
                </a:r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3902070" y="2224079"/>
                <a:ext cx="1223972" cy="415928"/>
              </a:xfrm>
              <a:custGeom>
                <a:avLst/>
                <a:gdLst>
                  <a:gd name="connsiteX0" fmla="*/ 0 w 1223493"/>
                  <a:gd name="connsiteY0" fmla="*/ 416416 h 416416"/>
                  <a:gd name="connsiteX1" fmla="*/ 515155 w 1223493"/>
                  <a:gd name="connsiteY1" fmla="*/ 42929 h 416416"/>
                  <a:gd name="connsiteX2" fmla="*/ 1223493 w 1223493"/>
                  <a:gd name="connsiteY2" fmla="*/ 158839 h 416416"/>
                  <a:gd name="connsiteX3" fmla="*/ 1223493 w 1223493"/>
                  <a:gd name="connsiteY3" fmla="*/ 158839 h 416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3493" h="416416">
                    <a:moveTo>
                      <a:pt x="0" y="416416"/>
                    </a:moveTo>
                    <a:cubicBezTo>
                      <a:pt x="155620" y="251137"/>
                      <a:pt x="311240" y="85858"/>
                      <a:pt x="515155" y="42929"/>
                    </a:cubicBezTo>
                    <a:cubicBezTo>
                      <a:pt x="719070" y="0"/>
                      <a:pt x="1223493" y="158839"/>
                      <a:pt x="1223493" y="158839"/>
                    </a:cubicBezTo>
                    <a:lnTo>
                      <a:pt x="1223493" y="158839"/>
                    </a:lnTo>
                  </a:path>
                </a:pathLst>
              </a:cu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  <p:sp>
          <p:nvSpPr>
            <p:cNvPr id="43" name="TextBox 42"/>
            <p:cNvSpPr txBox="1">
              <a:spLocks noChangeArrowheads="1"/>
            </p:cNvSpPr>
            <p:nvPr/>
          </p:nvSpPr>
          <p:spPr bwMode="auto">
            <a:xfrm>
              <a:off x="714375" y="1928813"/>
              <a:ext cx="1730375" cy="6461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dirty="0">
                  <a:latin typeface="Calibri" pitchFamily="34" charset="0"/>
                </a:rPr>
                <a:t>Mass  resolution</a:t>
              </a:r>
            </a:p>
            <a:p>
              <a:r>
                <a:rPr lang="nl-NL" dirty="0">
                  <a:latin typeface="Symbol" pitchFamily="18" charset="2"/>
                </a:rPr>
                <a:t>s</a:t>
              </a:r>
              <a:r>
                <a:rPr lang="nl-NL" dirty="0">
                  <a:latin typeface="Calibri" pitchFamily="34" charset="0"/>
                </a:rPr>
                <a:t> ~14 MeV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>
          <a:xfrm>
            <a:off x="900113" y="1266825"/>
            <a:ext cx="7499350" cy="4060825"/>
          </a:xfrm>
        </p:spPr>
      </p:pic>
      <p:pic>
        <p:nvPicPr>
          <p:cNvPr id="21" name="Picture 18" descr="rich1-rings"/>
          <p:cNvPicPr>
            <a:picLocks noChangeAspect="1" noChangeArrowheads="1"/>
          </p:cNvPicPr>
          <p:nvPr/>
        </p:nvPicPr>
        <p:blipFill>
          <a:blip r:embed="rId4"/>
          <a:srcRect t="43280"/>
          <a:stretch>
            <a:fillRect/>
          </a:stretch>
        </p:blipFill>
        <p:spPr bwMode="auto">
          <a:xfrm>
            <a:off x="4670425" y="2357438"/>
            <a:ext cx="46164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E10645-31E3-4EC1-951B-79E92241992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5"/>
          <a:srcRect r="46233"/>
          <a:stretch>
            <a:fillRect/>
          </a:stretch>
        </p:blipFill>
        <p:spPr bwMode="auto">
          <a:xfrm>
            <a:off x="900113" y="1125538"/>
            <a:ext cx="40322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Identification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23" name="Text Box 5"/>
          <p:cNvSpPr txBox="1">
            <a:spLocks noChangeArrowheads="1"/>
          </p:cNvSpPr>
          <p:nvPr/>
        </p:nvSpPr>
        <p:spPr bwMode="auto">
          <a:xfrm>
            <a:off x="1403350" y="4365625"/>
            <a:ext cx="11525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latin typeface="Calibri" pitchFamily="34" charset="0"/>
                <a:sym typeface="Webdings" pitchFamily="18" charset="2"/>
              </a:rPr>
              <a:t></a:t>
            </a:r>
          </a:p>
        </p:txBody>
      </p:sp>
      <p:sp>
        <p:nvSpPr>
          <p:cNvPr id="34824" name="Oval 6"/>
          <p:cNvSpPr>
            <a:spLocks noChangeArrowheads="1"/>
          </p:cNvSpPr>
          <p:nvPr/>
        </p:nvSpPr>
        <p:spPr bwMode="auto">
          <a:xfrm>
            <a:off x="1763713" y="2349500"/>
            <a:ext cx="576262" cy="16557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4825" name="Oval 7"/>
          <p:cNvSpPr>
            <a:spLocks noChangeArrowheads="1"/>
          </p:cNvSpPr>
          <p:nvPr/>
        </p:nvSpPr>
        <p:spPr bwMode="auto">
          <a:xfrm>
            <a:off x="4140200" y="1628775"/>
            <a:ext cx="863600" cy="28797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4826" name="Line 9"/>
          <p:cNvSpPr>
            <a:spLocks noChangeShapeType="1"/>
          </p:cNvSpPr>
          <p:nvPr/>
        </p:nvSpPr>
        <p:spPr bwMode="auto">
          <a:xfrm flipV="1">
            <a:off x="1619250" y="2713038"/>
            <a:ext cx="3384550" cy="3984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4827" name="Line 10"/>
          <p:cNvSpPr>
            <a:spLocks noChangeShapeType="1"/>
          </p:cNvSpPr>
          <p:nvPr/>
        </p:nvSpPr>
        <p:spPr bwMode="auto">
          <a:xfrm>
            <a:off x="1619250" y="3128963"/>
            <a:ext cx="3384550" cy="1016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4828" name="Rectangle 20"/>
          <p:cNvSpPr>
            <a:spLocks noChangeArrowheads="1"/>
          </p:cNvSpPr>
          <p:nvPr/>
        </p:nvSpPr>
        <p:spPr bwMode="auto">
          <a:xfrm>
            <a:off x="5357813" y="5905500"/>
            <a:ext cx="3200400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FF"/>
              </a:buClr>
            </a:pPr>
            <a:r>
              <a:rPr lang="en-US" sz="2000">
                <a:latin typeface="Calibri" pitchFamily="34" charset="0"/>
              </a:rPr>
              <a:t>RICH2:   </a:t>
            </a:r>
            <a:r>
              <a:rPr lang="en-US" sz="1600">
                <a:latin typeface="Calibri" pitchFamily="34" charset="0"/>
              </a:rPr>
              <a:t>100 m3 CF4  n=1.0005</a:t>
            </a:r>
          </a:p>
        </p:txBody>
      </p:sp>
      <p:sp>
        <p:nvSpPr>
          <p:cNvPr id="34829" name="Rectangle 21"/>
          <p:cNvSpPr>
            <a:spLocks noChangeArrowheads="1"/>
          </p:cNvSpPr>
          <p:nvPr/>
        </p:nvSpPr>
        <p:spPr bwMode="auto">
          <a:xfrm>
            <a:off x="214313" y="785813"/>
            <a:ext cx="6500812" cy="423862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FF"/>
              </a:buClr>
            </a:pPr>
            <a:r>
              <a:rPr lang="en-US" sz="2000">
                <a:latin typeface="Calibri" pitchFamily="34" charset="0"/>
              </a:rPr>
              <a:t>RICH: K/</a:t>
            </a:r>
            <a:r>
              <a:rPr lang="en-US" sz="2000">
                <a:latin typeface="Symbol" pitchFamily="18" charset="2"/>
              </a:rPr>
              <a:t>p</a:t>
            </a:r>
            <a:r>
              <a:rPr lang="en-US" sz="2000">
                <a:latin typeface="Calibri" pitchFamily="34" charset="0"/>
              </a:rPr>
              <a:t> identification using Cherenkov light emission angle</a:t>
            </a:r>
          </a:p>
        </p:txBody>
      </p:sp>
      <p:sp>
        <p:nvSpPr>
          <p:cNvPr id="34830" name="Rectangle 12"/>
          <p:cNvSpPr>
            <a:spLocks noChangeArrowheads="1"/>
          </p:cNvSpPr>
          <p:nvPr/>
        </p:nvSpPr>
        <p:spPr bwMode="auto">
          <a:xfrm>
            <a:off x="214313" y="5500702"/>
            <a:ext cx="3124200" cy="785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00FF"/>
              </a:buClr>
            </a:pPr>
            <a:r>
              <a:rPr lang="en-US" sz="2000">
                <a:latin typeface="Calibri" pitchFamily="34" charset="0"/>
              </a:rPr>
              <a:t>RICH1:   </a:t>
            </a:r>
            <a:r>
              <a:rPr lang="en-US">
                <a:latin typeface="Calibri" pitchFamily="34" charset="0"/>
              </a:rPr>
              <a:t>5 cm aerogel n=1.03</a:t>
            </a:r>
          </a:p>
          <a:p>
            <a:pPr marL="742950" lvl="1" indent="-285750">
              <a:spcBef>
                <a:spcPct val="20000"/>
              </a:spcBef>
              <a:buClr>
                <a:srgbClr val="FF0000"/>
              </a:buClr>
            </a:pPr>
            <a:r>
              <a:rPr lang="en-US">
                <a:latin typeface="Calibri" pitchFamily="34" charset="0"/>
              </a:rPr>
              <a:t>        4 m</a:t>
            </a:r>
            <a:r>
              <a:rPr lang="en-US" baseline="30000">
                <a:latin typeface="Calibri" pitchFamily="34" charset="0"/>
              </a:rPr>
              <a:t>3</a:t>
            </a:r>
            <a:r>
              <a:rPr lang="en-US">
                <a:latin typeface="Calibri" pitchFamily="34" charset="0"/>
              </a:rPr>
              <a:t> C</a:t>
            </a:r>
            <a:r>
              <a:rPr lang="en-US" baseline="-25000">
                <a:latin typeface="Calibri" pitchFamily="34" charset="0"/>
              </a:rPr>
              <a:t>4</a:t>
            </a:r>
            <a:r>
              <a:rPr lang="en-US">
                <a:latin typeface="Calibri" pitchFamily="34" charset="0"/>
              </a:rPr>
              <a:t>F</a:t>
            </a:r>
            <a:r>
              <a:rPr lang="en-US" baseline="-25000">
                <a:latin typeface="Calibri" pitchFamily="34" charset="0"/>
              </a:rPr>
              <a:t>10</a:t>
            </a:r>
            <a:r>
              <a:rPr lang="en-US">
                <a:latin typeface="Calibri" pitchFamily="34" charset="0"/>
              </a:rPr>
              <a:t> n=1.0014</a:t>
            </a:r>
          </a:p>
        </p:txBody>
      </p:sp>
      <p:pic>
        <p:nvPicPr>
          <p:cNvPr id="22" name="Picture 19" descr="rich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88" y="1643063"/>
            <a:ext cx="2714625" cy="3422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3" name="Picture 12" descr="P1010077"/>
          <p:cNvPicPr>
            <a:picLocks noChangeAspect="1" noChangeArrowheads="1"/>
          </p:cNvPicPr>
          <p:nvPr/>
        </p:nvPicPr>
        <p:blipFill>
          <a:blip r:embed="rId7"/>
          <a:srcRect t="3345" b="3308"/>
          <a:stretch>
            <a:fillRect/>
          </a:stretch>
        </p:blipFill>
        <p:spPr bwMode="auto">
          <a:xfrm>
            <a:off x="5202238" y="1357313"/>
            <a:ext cx="35845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28625" y="1857375"/>
            <a:ext cx="8143875" cy="3571875"/>
            <a:chOff x="428625" y="1857375"/>
            <a:chExt cx="8143875" cy="3571875"/>
          </a:xfrm>
        </p:grpSpPr>
        <p:sp>
          <p:nvSpPr>
            <p:cNvPr id="20" name="Rectangle 19"/>
            <p:cNvSpPr/>
            <p:nvPr/>
          </p:nvSpPr>
          <p:spPr bwMode="auto">
            <a:xfrm>
              <a:off x="428625" y="1857375"/>
              <a:ext cx="8143875" cy="3571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>
                <a:solidFill>
                  <a:schemeClr val="bg1"/>
                </a:solidFill>
              </a:endParaRPr>
            </a:p>
          </p:txBody>
        </p:sp>
        <p:grpSp>
          <p:nvGrpSpPr>
            <p:cNvPr id="24" name="Group 46"/>
            <p:cNvGrpSpPr>
              <a:grpSpLocks/>
            </p:cNvGrpSpPr>
            <p:nvPr/>
          </p:nvGrpSpPr>
          <p:grpSpPr bwMode="auto">
            <a:xfrm>
              <a:off x="569038" y="2907924"/>
              <a:ext cx="3580502" cy="1888278"/>
              <a:chOff x="569009" y="2907926"/>
              <a:chExt cx="3580525" cy="1888289"/>
            </a:xfrm>
          </p:grpSpPr>
          <p:sp>
            <p:nvSpPr>
              <p:cNvPr id="26" name="Text Box 33"/>
              <p:cNvSpPr txBox="1">
                <a:spLocks noChangeArrowheads="1"/>
              </p:cNvSpPr>
              <p:nvPr/>
            </p:nvSpPr>
            <p:spPr bwMode="auto">
              <a:xfrm>
                <a:off x="2143091" y="4272992"/>
                <a:ext cx="677049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 dirty="0" err="1" smtClean="0">
                    <a:solidFill>
                      <a:srgbClr val="CC00FF"/>
                    </a:solidFill>
                    <a:latin typeface="Calibri" pitchFamily="34" charset="0"/>
                  </a:rPr>
                  <a:t>b</a:t>
                </a:r>
                <a:r>
                  <a:rPr lang="en-US" sz="2800" baseline="30000" dirty="0" err="1" smtClean="0">
                    <a:solidFill>
                      <a:srgbClr val="CC00FF"/>
                    </a:solidFill>
                    <a:latin typeface="Calibri" pitchFamily="34" charset="0"/>
                  </a:rPr>
                  <a:t>tag</a:t>
                </a:r>
                <a:endParaRPr lang="en-US" sz="2800" dirty="0">
                  <a:solidFill>
                    <a:srgbClr val="CC00FF"/>
                  </a:solidFill>
                  <a:latin typeface="Arial Bar"/>
                </a:endParaRPr>
              </a:p>
            </p:txBody>
          </p:sp>
          <p:sp>
            <p:nvSpPr>
              <p:cNvPr id="27" name="Line 5"/>
              <p:cNvSpPr>
                <a:spLocks noChangeShapeType="1"/>
              </p:cNvSpPr>
              <p:nvPr/>
            </p:nvSpPr>
            <p:spPr bwMode="auto">
              <a:xfrm>
                <a:off x="1326322" y="3773203"/>
                <a:ext cx="945265" cy="31446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28" name="Group 45"/>
              <p:cNvGrpSpPr>
                <a:grpSpLocks/>
              </p:cNvGrpSpPr>
              <p:nvPr/>
            </p:nvGrpSpPr>
            <p:grpSpPr bwMode="auto">
              <a:xfrm>
                <a:off x="569009" y="3323827"/>
                <a:ext cx="1543723" cy="973817"/>
                <a:chOff x="569009" y="3323827"/>
                <a:chExt cx="1543723" cy="973817"/>
              </a:xfrm>
            </p:grpSpPr>
            <p:sp>
              <p:nvSpPr>
                <p:cNvPr id="48" name="Line 7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752786" y="3469900"/>
                  <a:ext cx="551330" cy="292145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9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04115" y="3421209"/>
                  <a:ext cx="808617" cy="340836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0" name="Line 9"/>
                <p:cNvSpPr>
                  <a:spLocks noChangeAspect="1" noChangeShapeType="1"/>
                </p:cNvSpPr>
                <p:nvPr/>
              </p:nvSpPr>
              <p:spPr bwMode="auto">
                <a:xfrm>
                  <a:off x="1304115" y="3762045"/>
                  <a:ext cx="771862" cy="194763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1" name="Line 10"/>
                <p:cNvSpPr>
                  <a:spLocks noChangeAspect="1" noChangeShapeType="1"/>
                </p:cNvSpPr>
                <p:nvPr/>
              </p:nvSpPr>
              <p:spPr bwMode="auto">
                <a:xfrm>
                  <a:off x="1304115" y="3762045"/>
                  <a:ext cx="36755" cy="535599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2" name="Line 1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826296" y="3762045"/>
                  <a:ext cx="477819" cy="438218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3" name="Line 1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69009" y="3762045"/>
                  <a:ext cx="735106" cy="340836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4" name="Line 1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789541" y="3323827"/>
                  <a:ext cx="514574" cy="438218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5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04115" y="3323827"/>
                  <a:ext cx="330798" cy="438218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9" name="Line 15"/>
              <p:cNvSpPr>
                <a:spLocks noChangeAspect="1" noChangeShapeType="1"/>
              </p:cNvSpPr>
              <p:nvPr/>
            </p:nvSpPr>
            <p:spPr bwMode="auto">
              <a:xfrm flipV="1">
                <a:off x="1302730" y="3468885"/>
                <a:ext cx="1176469" cy="292145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Line 16"/>
              <p:cNvSpPr>
                <a:spLocks noChangeAspect="1" noChangeShapeType="1"/>
              </p:cNvSpPr>
              <p:nvPr/>
            </p:nvSpPr>
            <p:spPr bwMode="auto">
              <a:xfrm>
                <a:off x="2479199" y="3468885"/>
                <a:ext cx="476564" cy="9839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17"/>
              <p:cNvSpPr>
                <a:spLocks noChangeAspect="1" noChangeShapeType="1"/>
              </p:cNvSpPr>
              <p:nvPr/>
            </p:nvSpPr>
            <p:spPr bwMode="auto">
              <a:xfrm flipV="1">
                <a:off x="2479199" y="3032696"/>
                <a:ext cx="734507" cy="436189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2233839" y="3183841"/>
                <a:ext cx="229632" cy="292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B</a:t>
                </a:r>
                <a:r>
                  <a:rPr lang="en-US" baseline="-25000">
                    <a:solidFill>
                      <a:srgbClr val="FF0000"/>
                    </a:solidFill>
                    <a:latin typeface="Lucida Sans Unicode" pitchFamily="34" charset="0"/>
                  </a:rPr>
                  <a:t>s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33" name="Text Box 19"/>
              <p:cNvSpPr txBox="1">
                <a:spLocks noChangeAspect="1" noChangeArrowheads="1"/>
              </p:cNvSpPr>
              <p:nvPr/>
            </p:nvSpPr>
            <p:spPr bwMode="auto">
              <a:xfrm>
                <a:off x="3833397" y="3298467"/>
                <a:ext cx="243787" cy="292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K</a:t>
                </a:r>
                <a:r>
                  <a:rPr lang="en-US" baseline="30000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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34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3904960" y="3542936"/>
                <a:ext cx="244574" cy="2931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K</a:t>
                </a:r>
                <a:r>
                  <a:rPr lang="en-US" baseline="30000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</a:t>
                </a:r>
                <a:endParaRPr lang="en-US" baseline="30000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35" name="Text Box 21"/>
              <p:cNvSpPr txBox="1">
                <a:spLocks noChangeAspect="1" noChangeArrowheads="1"/>
              </p:cNvSpPr>
              <p:nvPr/>
            </p:nvSpPr>
            <p:spPr bwMode="auto">
              <a:xfrm>
                <a:off x="3249094" y="2907926"/>
                <a:ext cx="773041" cy="292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</a:t>
                </a:r>
                <a:r>
                  <a:rPr lang="en-US" baseline="30000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</a:t>
                </a:r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,K</a:t>
                </a:r>
                <a:r>
                  <a:rPr lang="en-US" baseline="30000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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36" name="Line 22"/>
              <p:cNvSpPr>
                <a:spLocks noChangeAspect="1" noChangeShapeType="1"/>
              </p:cNvSpPr>
              <p:nvPr/>
            </p:nvSpPr>
            <p:spPr bwMode="auto">
              <a:xfrm>
                <a:off x="2955764" y="3567281"/>
                <a:ext cx="1028624" cy="436189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Line 23"/>
              <p:cNvSpPr>
                <a:spLocks noChangeAspect="1" noChangeShapeType="1"/>
              </p:cNvSpPr>
              <p:nvPr/>
            </p:nvSpPr>
            <p:spPr bwMode="auto">
              <a:xfrm>
                <a:off x="2955764" y="3567281"/>
                <a:ext cx="991663" cy="9535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24"/>
              <p:cNvSpPr>
                <a:spLocks noChangeAspect="1" noChangeShapeType="1"/>
              </p:cNvSpPr>
              <p:nvPr/>
            </p:nvSpPr>
            <p:spPr bwMode="auto">
              <a:xfrm flipV="1">
                <a:off x="2955764" y="3372518"/>
                <a:ext cx="917741" cy="19476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9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3919902" y="3809721"/>
                <a:ext cx="228059" cy="292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Times"/>
                    <a:sym typeface="Symbol" pitchFamily="18" charset="2"/>
                  </a:rPr>
                  <a:t></a:t>
                </a:r>
                <a:r>
                  <a:rPr lang="en-US" baseline="30000">
                    <a:solidFill>
                      <a:srgbClr val="FF0000"/>
                    </a:solidFill>
                    <a:latin typeface="Times"/>
                    <a:sym typeface="Symbol" pitchFamily="18" charset="2"/>
                  </a:rPr>
                  <a:t></a:t>
                </a:r>
                <a:endParaRPr lang="en-US" baseline="30000">
                  <a:solidFill>
                    <a:srgbClr val="FF0000"/>
                  </a:solidFill>
                  <a:latin typeface="Times"/>
                </a:endParaRPr>
              </a:p>
            </p:txBody>
          </p:sp>
          <p:sp>
            <p:nvSpPr>
              <p:cNvPr id="40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2534248" y="3590612"/>
                <a:ext cx="256370" cy="2931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D</a:t>
                </a:r>
                <a:r>
                  <a:rPr lang="en-US" baseline="-25000">
                    <a:solidFill>
                      <a:srgbClr val="FF0000"/>
                    </a:solidFill>
                    <a:latin typeface="Lucida Sans Unicode" pitchFamily="34" charset="0"/>
                  </a:rPr>
                  <a:t>s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41" name="Oval 117"/>
              <p:cNvSpPr>
                <a:spLocks noChangeArrowheads="1"/>
              </p:cNvSpPr>
              <p:nvPr/>
            </p:nvSpPr>
            <p:spPr bwMode="auto">
              <a:xfrm>
                <a:off x="2414713" y="3403964"/>
                <a:ext cx="214690" cy="112598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2" name="Oval 118"/>
              <p:cNvSpPr>
                <a:spLocks noChangeArrowheads="1"/>
              </p:cNvSpPr>
              <p:nvPr/>
            </p:nvSpPr>
            <p:spPr bwMode="auto">
              <a:xfrm>
                <a:off x="2927453" y="3516561"/>
                <a:ext cx="170651" cy="115641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3" name="Oval 119"/>
              <p:cNvSpPr>
                <a:spLocks noChangeArrowheads="1"/>
              </p:cNvSpPr>
              <p:nvPr/>
            </p:nvSpPr>
            <p:spPr bwMode="auto">
              <a:xfrm>
                <a:off x="1174545" y="3653504"/>
                <a:ext cx="265020" cy="158245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4" name="Line 30"/>
              <p:cNvSpPr>
                <a:spLocks noChangeShapeType="1"/>
              </p:cNvSpPr>
              <p:nvPr/>
            </p:nvSpPr>
            <p:spPr bwMode="auto">
              <a:xfrm flipV="1">
                <a:off x="2271587" y="4008542"/>
                <a:ext cx="795847" cy="7912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Line 31"/>
              <p:cNvSpPr>
                <a:spLocks noChangeShapeType="1"/>
              </p:cNvSpPr>
              <p:nvPr/>
            </p:nvSpPr>
            <p:spPr bwMode="auto">
              <a:xfrm>
                <a:off x="2310121" y="4087664"/>
                <a:ext cx="794274" cy="116655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Line 32"/>
              <p:cNvSpPr>
                <a:spLocks noChangeShapeType="1"/>
              </p:cNvSpPr>
              <p:nvPr/>
            </p:nvSpPr>
            <p:spPr bwMode="auto">
              <a:xfrm>
                <a:off x="2310121" y="4087664"/>
                <a:ext cx="605536" cy="431117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" name="Text Box 34"/>
              <p:cNvSpPr txBox="1">
                <a:spLocks noChangeArrowheads="1"/>
              </p:cNvSpPr>
              <p:nvPr/>
            </p:nvSpPr>
            <p:spPr bwMode="auto">
              <a:xfrm>
                <a:off x="682252" y="3979124"/>
                <a:ext cx="740798" cy="2160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000FF"/>
                    </a:solidFill>
                    <a:latin typeface="Calibri" pitchFamily="34" charset="0"/>
                  </a:rPr>
                  <a:t>Primary vertex</a:t>
                </a:r>
              </a:p>
            </p:txBody>
          </p:sp>
        </p:grpSp>
        <p:sp>
          <p:nvSpPr>
            <p:cNvPr id="25" name="Oval 24"/>
            <p:cNvSpPr/>
            <p:nvPr/>
          </p:nvSpPr>
          <p:spPr bwMode="auto">
            <a:xfrm>
              <a:off x="3030538" y="2781300"/>
              <a:ext cx="977900" cy="51117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5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8"/>
          <a:srcRect/>
          <a:stretch>
            <a:fillRect/>
          </a:stretch>
        </p:blipFill>
        <p:spPr>
          <a:xfrm>
            <a:off x="4429125" y="2071678"/>
            <a:ext cx="4038600" cy="3205162"/>
          </a:xfrm>
        </p:spPr>
      </p:pic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5572125" y="3286125"/>
            <a:ext cx="214033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Calibri" pitchFamily="34" charset="0"/>
              </a:rPr>
              <a:t>K</a:t>
            </a:r>
            <a:r>
              <a:rPr lang="nl-NL" dirty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K : </a:t>
            </a:r>
            <a:r>
              <a:rPr lang="nl-NL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96.77 </a:t>
            </a:r>
            <a:r>
              <a:rPr lang="nl-NL" dirty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± 0.06%</a:t>
            </a:r>
          </a:p>
          <a:p>
            <a:r>
              <a:rPr lang="nl-NL" dirty="0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nl-NL" dirty="0">
                <a:solidFill>
                  <a:srgbClr val="0000FF"/>
                </a:solidFill>
                <a:latin typeface="Calibri" pitchFamily="34" charset="0"/>
                <a:sym typeface="Wingdings" pitchFamily="2" charset="2"/>
              </a:rPr>
              <a:t>K : </a:t>
            </a:r>
            <a:r>
              <a:rPr lang="nl-NL" dirty="0" smtClean="0">
                <a:solidFill>
                  <a:srgbClr val="0000FF"/>
                </a:solidFill>
                <a:latin typeface="Calibri" pitchFamily="34" charset="0"/>
                <a:sym typeface="Wingdings" pitchFamily="2" charset="2"/>
              </a:rPr>
              <a:t>3.94 </a:t>
            </a:r>
            <a:r>
              <a:rPr lang="nl-NL" dirty="0">
                <a:solidFill>
                  <a:srgbClr val="0000FF"/>
                </a:solidFill>
                <a:latin typeface="Calibri" pitchFamily="34" charset="0"/>
                <a:sym typeface="Wingdings" pitchFamily="2" charset="2"/>
              </a:rPr>
              <a:t>± 0.02%</a:t>
            </a:r>
            <a:endParaRPr lang="nl-NL" dirty="0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58" name="Freeform 57"/>
          <p:cNvSpPr/>
          <p:nvPr/>
        </p:nvSpPr>
        <p:spPr>
          <a:xfrm>
            <a:off x="4021138" y="3076575"/>
            <a:ext cx="1336675" cy="280988"/>
          </a:xfrm>
          <a:custGeom>
            <a:avLst/>
            <a:gdLst>
              <a:gd name="connsiteX0" fmla="*/ 0 w 1465943"/>
              <a:gd name="connsiteY0" fmla="*/ 0 h 217714"/>
              <a:gd name="connsiteX1" fmla="*/ 1465943 w 1465943"/>
              <a:gd name="connsiteY1" fmla="*/ 217714 h 2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65943" h="217714">
                <a:moveTo>
                  <a:pt x="0" y="0"/>
                </a:moveTo>
                <a:lnTo>
                  <a:pt x="1465943" y="217714"/>
                </a:lnTo>
              </a:path>
            </a:pathLst>
          </a:cu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714375" y="2000250"/>
            <a:ext cx="1214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dirty="0">
                <a:latin typeface="Calibri" pitchFamily="34" charset="0"/>
              </a:rPr>
              <a:t>Bs → Ds 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8" grpId="0" animBg="1"/>
      <p:bldP spid="34830" grpId="0" animBg="1"/>
      <p:bldP spid="57" grpId="0" animBg="1"/>
      <p:bldP spid="58" grpId="0" animBg="1"/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7E5EA9-22B0-4C2C-9661-4B6A833DC71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 identification and L0 trigger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86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>
          <a:xfrm>
            <a:off x="914400" y="1282700"/>
            <a:ext cx="7499350" cy="4060825"/>
          </a:xfrm>
        </p:spPr>
      </p:pic>
      <p:pic>
        <p:nvPicPr>
          <p:cNvPr id="36869" name="Picture 4"/>
          <p:cNvPicPr>
            <a:picLocks noChangeAspect="1" noChangeArrowheads="1"/>
          </p:cNvPicPr>
          <p:nvPr/>
        </p:nvPicPr>
        <p:blipFill>
          <a:blip r:embed="rId4"/>
          <a:srcRect r="34717"/>
          <a:stretch>
            <a:fillRect/>
          </a:stretch>
        </p:blipFill>
        <p:spPr bwMode="auto">
          <a:xfrm>
            <a:off x="900113" y="1125538"/>
            <a:ext cx="48958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Oval 6"/>
          <p:cNvSpPr>
            <a:spLocks noChangeArrowheads="1"/>
          </p:cNvSpPr>
          <p:nvPr/>
        </p:nvSpPr>
        <p:spPr bwMode="auto">
          <a:xfrm>
            <a:off x="4932363" y="1484313"/>
            <a:ext cx="1008062" cy="30956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 flipV="1">
            <a:off x="1619250" y="2687638"/>
            <a:ext cx="3600450" cy="4238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1547813" y="3127375"/>
            <a:ext cx="4032250" cy="11747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874" name="Oval 10"/>
          <p:cNvSpPr>
            <a:spLocks noChangeArrowheads="1"/>
          </p:cNvSpPr>
          <p:nvPr/>
        </p:nvSpPr>
        <p:spPr bwMode="auto">
          <a:xfrm rot="-463100">
            <a:off x="5072063" y="2660650"/>
            <a:ext cx="215900" cy="7143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6875" name="Oval 11"/>
          <p:cNvSpPr>
            <a:spLocks noChangeArrowheads="1"/>
          </p:cNvSpPr>
          <p:nvPr/>
        </p:nvSpPr>
        <p:spPr bwMode="auto">
          <a:xfrm>
            <a:off x="5307013" y="3203575"/>
            <a:ext cx="431800" cy="7143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5060950" y="230505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5364163" y="3213100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solidFill>
                  <a:srgbClr val="FF0000"/>
                </a:solidFill>
                <a:latin typeface="Times New Roman" pitchFamily="18" charset="0"/>
              </a:rPr>
              <a:t>h</a:t>
            </a:r>
          </a:p>
        </p:txBody>
      </p:sp>
      <p:sp>
        <p:nvSpPr>
          <p:cNvPr id="36878" name="TextBox 14"/>
          <p:cNvSpPr txBox="1">
            <a:spLocks noChangeArrowheads="1"/>
          </p:cNvSpPr>
          <p:nvPr/>
        </p:nvSpPr>
        <p:spPr bwMode="auto">
          <a:xfrm>
            <a:off x="71438" y="5429264"/>
            <a:ext cx="4427537" cy="9540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2000" dirty="0">
                <a:latin typeface="Calibri" pitchFamily="34" charset="0"/>
              </a:rPr>
              <a:t>Calorimeter system :  </a:t>
            </a:r>
          </a:p>
          <a:p>
            <a:pPr>
              <a:buFont typeface="Arial" pitchFamily="34" charset="0"/>
              <a:buChar char="•"/>
            </a:pPr>
            <a:r>
              <a:rPr lang="nl-NL" dirty="0">
                <a:latin typeface="Calibri" pitchFamily="34" charset="0"/>
              </a:rPr>
              <a:t> Identify electrons, hadrons, </a:t>
            </a:r>
            <a:r>
              <a:rPr lang="nl-NL" dirty="0" smtClean="0">
                <a:latin typeface="Calibri" pitchFamily="34" charset="0"/>
              </a:rPr>
              <a:t>π</a:t>
            </a:r>
            <a:r>
              <a:rPr lang="nl-NL" baseline="30000" dirty="0" smtClean="0">
                <a:latin typeface="Calibri" pitchFamily="34" charset="0"/>
              </a:rPr>
              <a:t>0</a:t>
            </a:r>
            <a:r>
              <a:rPr lang="nl-NL" dirty="0" smtClean="0">
                <a:latin typeface="Calibri" pitchFamily="34" charset="0"/>
              </a:rPr>
              <a:t> ,</a:t>
            </a:r>
            <a:r>
              <a:rPr lang="el-GR" dirty="0" smtClean="0">
                <a:latin typeface="Calibri" pitchFamily="34" charset="0"/>
              </a:rPr>
              <a:t>γ</a:t>
            </a:r>
            <a:endParaRPr lang="nl-NL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NL" dirty="0">
                <a:latin typeface="Calibri" pitchFamily="34" charset="0"/>
              </a:rPr>
              <a:t> Level 0 trigger: high E</a:t>
            </a:r>
            <a:r>
              <a:rPr lang="nl-NL" baseline="-25000" dirty="0">
                <a:latin typeface="Calibri" pitchFamily="34" charset="0"/>
              </a:rPr>
              <a:t>T</a:t>
            </a:r>
            <a:r>
              <a:rPr lang="nl-NL" dirty="0">
                <a:latin typeface="Calibri" pitchFamily="34" charset="0"/>
              </a:rPr>
              <a:t> electron and hadron</a:t>
            </a:r>
          </a:p>
        </p:txBody>
      </p:sp>
      <p:pic>
        <p:nvPicPr>
          <p:cNvPr id="17" name="Picture 21" descr="calo"/>
          <p:cNvPicPr>
            <a:picLocks noChangeAspect="1" noChangeArrowheads="1"/>
          </p:cNvPicPr>
          <p:nvPr/>
        </p:nvPicPr>
        <p:blipFill>
          <a:blip r:embed="rId5"/>
          <a:srcRect l="6483"/>
          <a:stretch>
            <a:fillRect/>
          </a:stretch>
        </p:blipFill>
        <p:spPr bwMode="auto">
          <a:xfrm>
            <a:off x="3059113" y="1268413"/>
            <a:ext cx="5473700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4214813" y="5357813"/>
            <a:ext cx="4643437" cy="1350653"/>
            <a:chOff x="240" y="960"/>
            <a:chExt cx="4553" cy="1668"/>
          </a:xfrm>
        </p:grpSpPr>
        <p:sp>
          <p:nvSpPr>
            <p:cNvPr id="36883" name="Text Box 33"/>
            <p:cNvSpPr txBox="1">
              <a:spLocks noChangeArrowheads="1"/>
            </p:cNvSpPr>
            <p:nvPr/>
          </p:nvSpPr>
          <p:spPr bwMode="auto">
            <a:xfrm>
              <a:off x="1911" y="1982"/>
              <a:ext cx="66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dirty="0" err="1" smtClean="0">
                  <a:solidFill>
                    <a:srgbClr val="CC00FF"/>
                  </a:solidFill>
                  <a:latin typeface="Calibri" pitchFamily="34" charset="0"/>
                </a:rPr>
                <a:t>b</a:t>
              </a:r>
              <a:r>
                <a:rPr lang="en-US" sz="2800" baseline="30000" dirty="0" err="1" smtClean="0">
                  <a:solidFill>
                    <a:srgbClr val="CC00FF"/>
                  </a:solidFill>
                  <a:latin typeface="Calibri" pitchFamily="34" charset="0"/>
                </a:rPr>
                <a:t>tag</a:t>
              </a:r>
              <a:endParaRPr lang="en-US" sz="2800" dirty="0">
                <a:solidFill>
                  <a:srgbClr val="CC00FF"/>
                </a:solidFill>
                <a:latin typeface="Arial Bar"/>
              </a:endParaRPr>
            </a:p>
          </p:txBody>
        </p:sp>
        <p:sp>
          <p:nvSpPr>
            <p:cNvPr id="36884" name="Line 5"/>
            <p:cNvSpPr>
              <a:spLocks noChangeShapeType="1"/>
            </p:cNvSpPr>
            <p:nvPr/>
          </p:nvSpPr>
          <p:spPr bwMode="auto">
            <a:xfrm>
              <a:off x="1203" y="1813"/>
              <a:ext cx="1202" cy="31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grpSp>
          <p:nvGrpSpPr>
            <p:cNvPr id="3" name="Group 20"/>
            <p:cNvGrpSpPr>
              <a:grpSpLocks noChangeAspect="1"/>
            </p:cNvGrpSpPr>
            <p:nvPr/>
          </p:nvGrpSpPr>
          <p:grpSpPr bwMode="auto">
            <a:xfrm>
              <a:off x="240" y="1370"/>
              <a:ext cx="1963" cy="960"/>
              <a:chOff x="768" y="1104"/>
              <a:chExt cx="2016" cy="960"/>
            </a:xfrm>
          </p:grpSpPr>
          <p:sp>
            <p:nvSpPr>
              <p:cNvPr id="36905" name="Line 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08" y="1248"/>
                <a:ext cx="720" cy="28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6" name="Line 8"/>
              <p:cNvSpPr>
                <a:spLocks noChangeAspect="1" noChangeShapeType="1"/>
              </p:cNvSpPr>
              <p:nvPr/>
            </p:nvSpPr>
            <p:spPr bwMode="auto">
              <a:xfrm flipV="1">
                <a:off x="1728" y="1200"/>
                <a:ext cx="1056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7" name="Line 9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1008" cy="19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8" name="Line 10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48" cy="52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09" name="Line 11"/>
              <p:cNvSpPr>
                <a:spLocks noChangeAspect="1" noChangeShapeType="1"/>
              </p:cNvSpPr>
              <p:nvPr/>
            </p:nvSpPr>
            <p:spPr bwMode="auto">
              <a:xfrm flipH="1">
                <a:off x="1104" y="1536"/>
                <a:ext cx="624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10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768" y="1536"/>
                <a:ext cx="960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11" name="Line 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56" y="1104"/>
                <a:ext cx="67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912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1728" y="1104"/>
                <a:ext cx="43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6886" name="Line 15"/>
            <p:cNvSpPr>
              <a:spLocks noChangeAspect="1" noChangeShapeType="1"/>
            </p:cNvSpPr>
            <p:nvPr/>
          </p:nvSpPr>
          <p:spPr bwMode="auto">
            <a:xfrm flipV="1">
              <a:off x="1173" y="1513"/>
              <a:ext cx="1496" cy="2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7" name="Line 16"/>
            <p:cNvSpPr>
              <a:spLocks noChangeAspect="1" noChangeShapeType="1"/>
            </p:cNvSpPr>
            <p:nvPr/>
          </p:nvSpPr>
          <p:spPr bwMode="auto">
            <a:xfrm>
              <a:off x="2669" y="1513"/>
              <a:ext cx="606" cy="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8" name="Line 17"/>
            <p:cNvSpPr>
              <a:spLocks noChangeAspect="1" noChangeShapeType="1"/>
            </p:cNvSpPr>
            <p:nvPr/>
          </p:nvSpPr>
          <p:spPr bwMode="auto">
            <a:xfrm flipV="1">
              <a:off x="2669" y="1083"/>
              <a:ext cx="934" cy="43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9" name="Text Box 18"/>
            <p:cNvSpPr txBox="1">
              <a:spLocks noChangeAspect="1" noChangeArrowheads="1"/>
            </p:cNvSpPr>
            <p:nvPr/>
          </p:nvSpPr>
          <p:spPr bwMode="auto">
            <a:xfrm>
              <a:off x="2061" y="1136"/>
              <a:ext cx="2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B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6890" name="Text Box 19"/>
            <p:cNvSpPr txBox="1">
              <a:spLocks noChangeAspect="1" noChangeArrowheads="1"/>
            </p:cNvSpPr>
            <p:nvPr/>
          </p:nvSpPr>
          <p:spPr bwMode="auto">
            <a:xfrm>
              <a:off x="4391" y="1345"/>
              <a:ext cx="3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6891" name="Text Box 20"/>
            <p:cNvSpPr txBox="1">
              <a:spLocks noChangeAspect="1" noChangeArrowheads="1"/>
            </p:cNvSpPr>
            <p:nvPr/>
          </p:nvSpPr>
          <p:spPr bwMode="auto">
            <a:xfrm>
              <a:off x="4482" y="1586"/>
              <a:ext cx="311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6892" name="Text Box 21"/>
            <p:cNvSpPr txBox="1">
              <a:spLocks noChangeAspect="1" noChangeArrowheads="1"/>
            </p:cNvSpPr>
            <p:nvPr/>
          </p:nvSpPr>
          <p:spPr bwMode="auto">
            <a:xfrm>
              <a:off x="3648" y="960"/>
              <a:ext cx="983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6893" name="Line 22"/>
            <p:cNvSpPr>
              <a:spLocks noChangeAspect="1" noChangeShapeType="1"/>
            </p:cNvSpPr>
            <p:nvPr/>
          </p:nvSpPr>
          <p:spPr bwMode="auto">
            <a:xfrm>
              <a:off x="3275" y="1610"/>
              <a:ext cx="1308" cy="43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94" name="Line 23"/>
            <p:cNvSpPr>
              <a:spLocks noChangeAspect="1" noChangeShapeType="1"/>
            </p:cNvSpPr>
            <p:nvPr/>
          </p:nvSpPr>
          <p:spPr bwMode="auto">
            <a:xfrm>
              <a:off x="3275" y="1610"/>
              <a:ext cx="1261" cy="9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95" name="Line 24"/>
            <p:cNvSpPr>
              <a:spLocks noChangeAspect="1" noChangeShapeType="1"/>
            </p:cNvSpPr>
            <p:nvPr/>
          </p:nvSpPr>
          <p:spPr bwMode="auto">
            <a:xfrm flipV="1">
              <a:off x="3275" y="1418"/>
              <a:ext cx="1167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96" name="Text Box 25"/>
            <p:cNvSpPr txBox="1">
              <a:spLocks noChangeAspect="1" noChangeArrowheads="1"/>
            </p:cNvSpPr>
            <p:nvPr/>
          </p:nvSpPr>
          <p:spPr bwMode="auto">
            <a:xfrm>
              <a:off x="4501" y="1849"/>
              <a:ext cx="2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</a:t>
              </a:r>
              <a:r>
                <a:rPr lang="en-US" baseline="30000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36897" name="Text Box 26"/>
            <p:cNvSpPr txBox="1">
              <a:spLocks noChangeAspect="1" noChangeArrowheads="1"/>
            </p:cNvSpPr>
            <p:nvPr/>
          </p:nvSpPr>
          <p:spPr bwMode="auto">
            <a:xfrm>
              <a:off x="2856" y="1578"/>
              <a:ext cx="32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D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36898" name="Oval 27"/>
            <p:cNvSpPr>
              <a:spLocks noChangeArrowheads="1"/>
            </p:cNvSpPr>
            <p:nvPr/>
          </p:nvSpPr>
          <p:spPr bwMode="auto">
            <a:xfrm>
              <a:off x="2587" y="1449"/>
              <a:ext cx="273" cy="111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6899" name="Oval 28"/>
            <p:cNvSpPr>
              <a:spLocks noChangeArrowheads="1"/>
            </p:cNvSpPr>
            <p:nvPr/>
          </p:nvSpPr>
          <p:spPr bwMode="auto">
            <a:xfrm>
              <a:off x="3239" y="1560"/>
              <a:ext cx="217" cy="114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6900" name="Oval 29"/>
            <p:cNvSpPr>
              <a:spLocks noChangeArrowheads="1"/>
            </p:cNvSpPr>
            <p:nvPr/>
          </p:nvSpPr>
          <p:spPr bwMode="auto">
            <a:xfrm>
              <a:off x="1010" y="1695"/>
              <a:ext cx="337" cy="156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6901" name="Line 30"/>
            <p:cNvSpPr>
              <a:spLocks noChangeShapeType="1"/>
            </p:cNvSpPr>
            <p:nvPr/>
          </p:nvSpPr>
          <p:spPr bwMode="auto">
            <a:xfrm flipV="1">
              <a:off x="2405" y="2045"/>
              <a:ext cx="1012" cy="7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6902" name="Line 31"/>
            <p:cNvSpPr>
              <a:spLocks noChangeShapeType="1"/>
            </p:cNvSpPr>
            <p:nvPr/>
          </p:nvSpPr>
          <p:spPr bwMode="auto">
            <a:xfrm>
              <a:off x="2454" y="2123"/>
              <a:ext cx="1010" cy="11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6903" name="Line 32"/>
            <p:cNvSpPr>
              <a:spLocks noChangeShapeType="1"/>
            </p:cNvSpPr>
            <p:nvPr/>
          </p:nvSpPr>
          <p:spPr bwMode="auto">
            <a:xfrm>
              <a:off x="2454" y="2123"/>
              <a:ext cx="770" cy="42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6904" name="Text Box 34"/>
            <p:cNvSpPr txBox="1">
              <a:spLocks noChangeArrowheads="1"/>
            </p:cNvSpPr>
            <p:nvPr/>
          </p:nvSpPr>
          <p:spPr bwMode="auto">
            <a:xfrm>
              <a:off x="559" y="2016"/>
              <a:ext cx="942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00FF"/>
                  </a:solidFill>
                  <a:latin typeface="Calibri" pitchFamily="34" charset="0"/>
                </a:rPr>
                <a:t>Primary vertex</a:t>
              </a:r>
            </a:p>
          </p:txBody>
        </p:sp>
      </p:grpSp>
      <p:sp>
        <p:nvSpPr>
          <p:cNvPr id="49" name="Oval 48"/>
          <p:cNvSpPr/>
          <p:nvPr/>
        </p:nvSpPr>
        <p:spPr>
          <a:xfrm>
            <a:off x="3571875" y="6000768"/>
            <a:ext cx="857250" cy="428625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1" name="Freeform 50"/>
          <p:cNvSpPr/>
          <p:nvPr/>
        </p:nvSpPr>
        <p:spPr>
          <a:xfrm>
            <a:off x="4071934" y="5265739"/>
            <a:ext cx="2908304" cy="735030"/>
          </a:xfrm>
          <a:custGeom>
            <a:avLst/>
            <a:gdLst>
              <a:gd name="connsiteX0" fmla="*/ 0 w 3000777"/>
              <a:gd name="connsiteY0" fmla="*/ 968062 h 968062"/>
              <a:gd name="connsiteX1" fmla="*/ 965915 w 3000777"/>
              <a:gd name="connsiteY1" fmla="*/ 118056 h 968062"/>
              <a:gd name="connsiteX2" fmla="*/ 3000777 w 3000777"/>
              <a:gd name="connsiteY2" fmla="*/ 259724 h 96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777" h="968062">
                <a:moveTo>
                  <a:pt x="0" y="968062"/>
                </a:moveTo>
                <a:cubicBezTo>
                  <a:pt x="232893" y="602087"/>
                  <a:pt x="465786" y="236112"/>
                  <a:pt x="965915" y="118056"/>
                </a:cubicBezTo>
                <a:cubicBezTo>
                  <a:pt x="1466045" y="0"/>
                  <a:pt x="2233411" y="129862"/>
                  <a:pt x="3000777" y="259724"/>
                </a:cubicBezTo>
              </a:path>
            </a:pathLst>
          </a:custGeom>
          <a:ln w="1905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0" name="Date Placeholder 4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Split, 2 October 2008</a:t>
            </a:r>
            <a:endParaRPr lang="fr-FR" sz="1200"/>
          </a:p>
        </p:txBody>
      </p:sp>
      <p:sp>
        <p:nvSpPr>
          <p:cNvPr id="52" name="Footer Placeholder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Physics at LHC 2008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79685" y="4718508"/>
            <a:ext cx="5429288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marL="266700" indent="-266700"/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ECAL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(inner modules):  </a:t>
            </a:r>
            <a:r>
              <a:rPr lang="el-G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(E)/E ~ 8.2% /√E + 0.9%</a:t>
            </a:r>
            <a:endParaRPr lang="en-GB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theme/theme1.xml><?xml version="1.0" encoding="utf-8"?>
<a:theme xmlns:a="http://schemas.openxmlformats.org/drawingml/2006/main" name="V_lhcb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V_lhcb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234B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234B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_lhcb.po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_lhcb.po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V_lhcb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V_lhcb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234B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234B0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 marL="266700" indent="-266700">
          <a:buFont typeface="Wingdings" pitchFamily="2" charset="2"/>
          <a:buChar char="Ø"/>
          <a:defRPr dirty="0" smtClean="0">
            <a:latin typeface="Times New Roman" pitchFamily="18" charset="0"/>
            <a:cs typeface="Times New Roman" pitchFamily="18" charset="0"/>
          </a:defRPr>
        </a:defPPr>
      </a:lstStyle>
    </a:txDef>
  </a:objectDefaults>
  <a:extraClrSchemeLst>
    <a:extraClrScheme>
      <a:clrScheme name="V_lhcb.po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_lhcb.po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_lhcb.po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45200</TotalTime>
  <Words>1818</Words>
  <Application>Microsoft Office PowerPoint</Application>
  <PresentationFormat>On-screen Show (4:3)</PresentationFormat>
  <Paragraphs>364</Paragraphs>
  <Slides>19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V_lhcb</vt:lpstr>
      <vt:lpstr>2_V_lhcb</vt:lpstr>
      <vt:lpstr>Equation</vt:lpstr>
      <vt:lpstr>Équation</vt:lpstr>
      <vt:lpstr>(Towards) First Physics with LHCb</vt:lpstr>
      <vt:lpstr>LHCb is a heavy flavour precision experiment searching for new physics in CP-Violation and Rare Decays  </vt:lpstr>
      <vt:lpstr>Search for New Physics</vt:lpstr>
      <vt:lpstr>B production in LHCb</vt:lpstr>
      <vt:lpstr>Detector overview and performance </vt:lpstr>
      <vt:lpstr>B-Vertex Measurement</vt:lpstr>
      <vt:lpstr>Momentum and Mass measurement </vt:lpstr>
      <vt:lpstr>Particle Identification</vt:lpstr>
      <vt:lpstr>Particle identification and L0 trigger</vt:lpstr>
      <vt:lpstr>Particle identification and L0 trigger</vt:lpstr>
      <vt:lpstr>LHCb trigger</vt:lpstr>
      <vt:lpstr>Status of LHCb</vt:lpstr>
      <vt:lpstr>Extracting physics from (very) first data</vt:lpstr>
      <vt:lpstr>Exploiting minimum bias data</vt:lpstr>
      <vt:lpstr>Exploiting first muon trigger data</vt:lpstr>
      <vt:lpstr>Exploiting ~5 pb-1 of data with full trigger</vt:lpstr>
      <vt:lpstr>Exploiting ~0.5 fb-1 of data with full trigger</vt:lpstr>
      <vt:lpstr>Exploiting ~0.5 fb-1 of data with full trigger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Potential of LHCb</dc:title>
  <dc:creator>sandreas</dc:creator>
  <cp:lastModifiedBy>sandreas</cp:lastModifiedBy>
  <cp:revision>1000</cp:revision>
  <dcterms:created xsi:type="dcterms:W3CDTF">2007-04-23T12:36:10Z</dcterms:created>
  <dcterms:modified xsi:type="dcterms:W3CDTF">2008-09-30T17:02:43Z</dcterms:modified>
</cp:coreProperties>
</file>