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media/audio1.bin" ContentType="audio/unknown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pdf" ContentType="application/pdf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56" r:id="rId2"/>
    <p:sldId id="302" r:id="rId3"/>
    <p:sldId id="271" r:id="rId4"/>
    <p:sldId id="272" r:id="rId5"/>
    <p:sldId id="306" r:id="rId6"/>
    <p:sldId id="304" r:id="rId7"/>
    <p:sldId id="305" r:id="rId8"/>
    <p:sldId id="307" r:id="rId9"/>
    <p:sldId id="309" r:id="rId10"/>
    <p:sldId id="311" r:id="rId11"/>
    <p:sldId id="312" r:id="rId12"/>
    <p:sldId id="320" r:id="rId13"/>
    <p:sldId id="313" r:id="rId14"/>
    <p:sldId id="314" r:id="rId15"/>
    <p:sldId id="316" r:id="rId16"/>
    <p:sldId id="318" r:id="rId17"/>
    <p:sldId id="321" r:id="rId18"/>
    <p:sldId id="319" r:id="rId19"/>
    <p:sldId id="322" r:id="rId20"/>
    <p:sldId id="324" r:id="rId21"/>
    <p:sldId id="329" r:id="rId22"/>
    <p:sldId id="323" r:id="rId23"/>
    <p:sldId id="325" r:id="rId24"/>
    <p:sldId id="326" r:id="rId25"/>
    <p:sldId id="327" r:id="rId26"/>
    <p:sldId id="328" r:id="rId27"/>
    <p:sldId id="330" r:id="rId2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kern="1200">
        <a:solidFill>
          <a:srgbClr val="FE9914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kern="1200">
        <a:solidFill>
          <a:srgbClr val="FE9914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kern="1200">
        <a:solidFill>
          <a:srgbClr val="FE9914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kern="1200">
        <a:solidFill>
          <a:srgbClr val="FE9914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kern="1200">
        <a:solidFill>
          <a:srgbClr val="FE9914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rgbClr val="FE9914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rgbClr val="FE9914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rgbClr val="FE9914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rgbClr val="FE9914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schemeClr val="tx1"/>
    </p:penClr>
  </p:showPr>
  <p:clrMru>
    <a:srgbClr val="01835F"/>
    <a:srgbClr val="AA289B"/>
    <a:srgbClr val="5133CC"/>
    <a:srgbClr val="993299"/>
    <a:srgbClr val="6563FF"/>
    <a:srgbClr val="64FE64"/>
    <a:srgbClr val="B3B2FF"/>
    <a:srgbClr val="00FF5F"/>
    <a:srgbClr val="FFFF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 snapVertSplitter="1">
    <p:restoredLeft sz="15620" autoAdjust="0"/>
    <p:restoredTop sz="94737" autoAdjust="0"/>
  </p:normalViewPr>
  <p:slideViewPr>
    <p:cSldViewPr>
      <p:cViewPr varScale="1">
        <p:scale>
          <a:sx n="92" d="100"/>
          <a:sy n="92" d="100"/>
        </p:scale>
        <p:origin x="-80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9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536" y="-12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tableStyles" Target="tableStyles.xml"/><Relationship Id="rId31" Type="http://schemas.openxmlformats.org/officeDocument/2006/relationships/printerSettings" Target="printerSettings/printerSettings1.bin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11" Type="http://schemas.openxmlformats.org/officeDocument/2006/relationships/slide" Target="slides/slide10.xml"/><Relationship Id="rId29" Type="http://schemas.openxmlformats.org/officeDocument/2006/relationships/notesMaster" Target="notesMasters/notes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fld id="{9F80AE96-99CB-4B31-8E32-8DCCA76CAA9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defRPr sz="13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GB" alt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GB" alt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 smtClean="0"/>
              <a:t>Click to edit Master text styles</a:t>
            </a:r>
          </a:p>
          <a:p>
            <a:pPr lvl="1"/>
            <a:r>
              <a:rPr lang="en-GB" altLang="en-GB" smtClean="0"/>
              <a:t>Second level</a:t>
            </a:r>
          </a:p>
          <a:p>
            <a:pPr lvl="2"/>
            <a:r>
              <a:rPr lang="en-GB" altLang="en-GB" smtClean="0"/>
              <a:t>Third level</a:t>
            </a:r>
          </a:p>
          <a:p>
            <a:pPr lvl="3"/>
            <a:r>
              <a:rPr lang="en-GB" altLang="en-GB" smtClean="0"/>
              <a:t>Fourth level</a:t>
            </a:r>
          </a:p>
          <a:p>
            <a:pPr lvl="4"/>
            <a:r>
              <a:rPr lang="en-GB" altLang="en-GB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spcBef>
                <a:spcPct val="0"/>
              </a:spcBef>
              <a:defRPr sz="13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endParaRPr lang="en-GB" alt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spcBef>
                <a:spcPct val="0"/>
              </a:spcBef>
              <a:defRPr sz="13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fld id="{5573C993-338A-4935-A031-6B37BF2CD0FA}" type="slidenum">
              <a:rPr lang="en-GB" altLang="en-GB"/>
              <a:pPr/>
              <a:t>‹#›</a:t>
            </a:fld>
            <a:endParaRPr lang="en-GB" alt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3A3E97-B328-4310-9FB9-E2E7A6183E60}" type="slidenum">
              <a:rPr lang="en-GB" altLang="en-GB"/>
              <a:pPr/>
              <a:t>1</a:t>
            </a:fld>
            <a:endParaRPr lang="en-GB" altLang="en-GB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Need to go pretty quickly</a:t>
            </a:r>
            <a:r>
              <a:rPr lang="en-US" baseline="0" dirty="0" smtClean="0"/>
              <a:t> 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C993-338A-4935-A031-6B37BF2CD0FA}" type="slidenum">
              <a:rPr lang="en-GB" altLang="en-GB" smtClean="0"/>
              <a:pPr/>
              <a:t>3</a:t>
            </a:fld>
            <a:endParaRPr lang="en-GB" alt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The solid line denotes the SM prediction. The dotted (long-short dashed) lines correspond to the SUGRA (the MIA-SUSY) model, using the parameters given in Eq. (6.4) (Eq. (6.10)) with the upper and lower curves representing the C7 </a:t>
            </a:r>
            <a:r>
              <a:rPr lang="en-US" sz="1200" kern="1200" dirty="0" err="1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eﬀ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 &lt; 0 and C7 </a:t>
            </a:r>
            <a:r>
              <a:rPr lang="en-US" sz="1200" kern="1200" dirty="0" err="1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eﬀ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 &gt; 0 case, respectively. The dashed curves indicating a positive asymmetry for large </a:t>
            </a:r>
            <a:r>
              <a:rPr lang="en-US" sz="1200" kern="1200" dirty="0" err="1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s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 correspond to the MIA-SUSY models using the parameters given in Eq. (6.11), i.e. the ”best depression scenario” with C&gt; 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C993-338A-4935-A031-6B37BF2CD0FA}" type="slidenum">
              <a:rPr lang="en-GB" altLang="en-GB" smtClean="0"/>
              <a:pPr/>
              <a:t>5</a:t>
            </a:fld>
            <a:endParaRPr lang="en-GB" alt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The color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 scheme is the same for all the plots </a:t>
            </a:r>
            <a:endParaRPr lang="en-US" sz="1200" kern="1200" dirty="0" smtClean="0">
              <a:solidFill>
                <a:schemeClr val="tx1"/>
              </a:solidFill>
              <a:latin typeface="Times" pitchFamily="18" charset="0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Times" pitchFamily="18" charset="0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Plots of our results for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AFB and</a:t>
            </a:r>
            <a:r>
              <a:rPr lang="en-US" sz="1200" kern="1200" baseline="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Fl for the decay B→K∗ℓ + ℓ− showing comparisons with SM (solid); C7=−C SM 7 (</a:t>
            </a:r>
            <a:r>
              <a:rPr lang="en-US" sz="1200" kern="1200" dirty="0" err="1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longdash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); C9C10=−C SM 9 C SM 10 (short-dash); C7 =−C SM 7 ,C9C10 =−C SM 9 C SM 10 (dash-dot). Statistical and systematic errors are added in </a:t>
            </a:r>
            <a:r>
              <a:rPr lang="en-US" sz="1200" kern="1200" dirty="0" err="1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quadrature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. Expected FL values integrated </a:t>
            </a:r>
            <a:r>
              <a:rPr lang="en-US" sz="1200" kern="1200" dirty="0" err="1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overeachq</a:t>
            </a:r>
            <a:r>
              <a:rPr lang="en-US" sz="1200" kern="1200" dirty="0" smtClean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rPr>
              <a:t> 2 region are also shown. The FL curves with C9C10 =−C SM 9 C SM 10 are nearly identical to the two curves shown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C993-338A-4935-A031-6B37BF2CD0FA}" type="slidenum">
              <a:rPr lang="en-GB" altLang="en-GB" smtClean="0"/>
              <a:pPr/>
              <a:t>6</a:t>
            </a:fld>
            <a:endParaRPr lang="en-GB" alt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I need to present the two methods as being a useful cross-check for each other. The binned approach will be easier to calibrate, but the </a:t>
            </a:r>
            <a:r>
              <a:rPr lang="en-US" dirty="0" err="1" smtClean="0"/>
              <a:t>unbinned</a:t>
            </a:r>
            <a:r>
              <a:rPr lang="en-US" dirty="0" smtClean="0"/>
              <a:t> approach will produce slightly better results once the </a:t>
            </a:r>
            <a:r>
              <a:rPr lang="en-US" dirty="0" err="1" smtClean="0"/>
              <a:t>systematics</a:t>
            </a:r>
            <a:r>
              <a:rPr lang="en-US" dirty="0" smtClean="0"/>
              <a:t> have been understood.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C993-338A-4935-A031-6B37BF2CD0FA}" type="slidenum">
              <a:rPr lang="en-GB" altLang="en-GB" smtClean="0"/>
              <a:pPr/>
              <a:t>12</a:t>
            </a:fld>
            <a:endParaRPr lang="en-GB" alt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3C993-338A-4935-A031-6B37BF2CD0FA}" type="slidenum">
              <a:rPr lang="en-GB" altLang="en-GB" smtClean="0"/>
              <a:pPr/>
              <a:t>13</a:t>
            </a:fld>
            <a:endParaRPr lang="en-GB" alt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tif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wmf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13000" y="1628775"/>
            <a:ext cx="4751388" cy="1514475"/>
          </a:xfrm>
        </p:spPr>
        <p:txBody>
          <a:bodyPr/>
          <a:lstStyle>
            <a:lvl1pPr>
              <a:defRPr sz="3600">
                <a:solidFill>
                  <a:srgbClr val="0E207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7650" y="5437188"/>
            <a:ext cx="2154238" cy="703262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01835F"/>
                </a:solidFill>
              </a:defRPr>
            </a:lvl1pPr>
          </a:lstStyle>
          <a:p>
            <a:r>
              <a:rPr lang="en-GB"/>
              <a:t>Name of presenter</a:t>
            </a:r>
          </a:p>
          <a:p>
            <a:r>
              <a:rPr lang="en-GB"/>
              <a:t>Job title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 dirty="0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8D1063DF-CAB0-4312-8E70-4FE29924ECCF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81000"/>
            <a:ext cx="312420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imperial_logo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000" y="228600"/>
            <a:ext cx="3429000" cy="898398"/>
          </a:xfrm>
          <a:prstGeom prst="rect">
            <a:avLst/>
          </a:prstGeom>
        </p:spPr>
      </p:pic>
      <p:pic>
        <p:nvPicPr>
          <p:cNvPr id="9" name="Picture 8" descr="lhcb_logo.tif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467600" y="228600"/>
            <a:ext cx="1275591" cy="870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F0E2C75F-046E-48ED-83C9-2EE14468D9F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40450" y="171450"/>
            <a:ext cx="1946275" cy="5353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0038" y="171450"/>
            <a:ext cx="5688012" cy="5353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55B929FE-48F9-4A2F-B9E6-B188466BEA3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8" y="1714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4097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325" y="3543300"/>
            <a:ext cx="77724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411413" y="63087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250825" y="63087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014CB0B3-A12C-4B20-9502-5D97E4EACC9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8" y="17145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14325" y="14097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76725" y="14097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411413" y="63087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250825" y="63087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FCBA3D83-9F64-49B6-AC16-98AECA7D10C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F085C729-1D07-4B93-B5AE-6906E9A604E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D4090D3B-A08A-4682-BDC8-F99AD920C92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1409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76725" y="1409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57EEC6D1-89D9-43F6-84BC-F9A375D16B7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CB3ADFC9-92AB-4F0D-8102-7F2CA1E1796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A2C73B4F-1D22-48AF-AECB-B6E9389F6CF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2E668AF5-06F8-46A3-BEB5-DE0DDB7057C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A2721BF7-4044-425F-9351-6D46B22333A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Page </a:t>
            </a:r>
            <a:fld id="{1DDA9794-BA0A-447F-9DC7-387A16E24EF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0038" y="1714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5" y="1409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3087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>
                <a:solidFill>
                  <a:srgbClr val="0E207F"/>
                </a:solidFill>
              </a:defRPr>
            </a:lvl1pPr>
          </a:lstStyle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0825" y="6308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000">
                <a:solidFill>
                  <a:srgbClr val="0E207F"/>
                </a:solidFill>
              </a:defRPr>
            </a:lvl1pPr>
          </a:lstStyle>
          <a:p>
            <a:r>
              <a:rPr lang="en-US" altLang="en-US"/>
              <a:t>Page </a:t>
            </a:r>
            <a:fld id="{F39F2F10-073A-4A05-BF53-0A2137EBED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000">
          <a:solidFill>
            <a:srgbClr val="01835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>
          <a:solidFill>
            <a:srgbClr val="0E207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rgbClr val="0E207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E207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d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df"/><Relationship Id="rId4" Type="http://schemas.openxmlformats.org/officeDocument/2006/relationships/image" Target="../media/image55.pdf"/><Relationship Id="rId10" Type="http://schemas.openxmlformats.org/officeDocument/2006/relationships/image" Target="../media/image61.pdf"/><Relationship Id="rId5" Type="http://schemas.openxmlformats.org/officeDocument/2006/relationships/image" Target="../media/image56.png"/><Relationship Id="rId7" Type="http://schemas.openxmlformats.org/officeDocument/2006/relationships/image" Target="../media/image58.png"/><Relationship Id="rId11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3.wmf"/><Relationship Id="rId9" Type="http://schemas.openxmlformats.org/officeDocument/2006/relationships/image" Target="../media/image60.png"/><Relationship Id="rId3" Type="http://schemas.openxmlformats.org/officeDocument/2006/relationships/image" Target="../media/image54.wmf"/><Relationship Id="rId6" Type="http://schemas.openxmlformats.org/officeDocument/2006/relationships/image" Target="../media/image57.pd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image" Target="../media/image66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3.pdf"/><Relationship Id="rId5" Type="http://schemas.openxmlformats.org/officeDocument/2006/relationships/image" Target="../media/image65.pd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4" Type="http://schemas.openxmlformats.org/officeDocument/2006/relationships/image" Target="../media/image68.png"/><Relationship Id="rId10" Type="http://schemas.openxmlformats.org/officeDocument/2006/relationships/image" Target="../media/image74.png"/><Relationship Id="rId5" Type="http://schemas.openxmlformats.org/officeDocument/2006/relationships/image" Target="../media/image69.pdf"/><Relationship Id="rId7" Type="http://schemas.openxmlformats.org/officeDocument/2006/relationships/image" Target="../media/image71.pd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9" Type="http://schemas.openxmlformats.org/officeDocument/2006/relationships/image" Target="../media/image73.pdf"/><Relationship Id="rId3" Type="http://schemas.openxmlformats.org/officeDocument/2006/relationships/image" Target="../media/image67.png"/><Relationship Id="rId6" Type="http://schemas.openxmlformats.org/officeDocument/2006/relationships/image" Target="../media/image70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image" Target="../media/image77.pdf"/><Relationship Id="rId7" Type="http://schemas.openxmlformats.org/officeDocument/2006/relationships/image" Target="../media/image80.png"/><Relationship Id="rId11" Type="http://schemas.openxmlformats.org/officeDocument/2006/relationships/image" Target="../media/image8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9.pdf"/><Relationship Id="rId8" Type="http://schemas.openxmlformats.org/officeDocument/2006/relationships/image" Target="../media/image81.pdf"/><Relationship Id="rId13" Type="http://schemas.openxmlformats.org/officeDocument/2006/relationships/image" Target="../media/image86.png"/><Relationship Id="rId10" Type="http://schemas.openxmlformats.org/officeDocument/2006/relationships/image" Target="../media/image83.pdf"/><Relationship Id="rId5" Type="http://schemas.openxmlformats.org/officeDocument/2006/relationships/image" Target="../media/image78.png"/><Relationship Id="rId12" Type="http://schemas.openxmlformats.org/officeDocument/2006/relationships/image" Target="../media/image85.pdf"/><Relationship Id="rId2" Type="http://schemas.openxmlformats.org/officeDocument/2006/relationships/image" Target="../media/image75.pdf"/><Relationship Id="rId9" Type="http://schemas.openxmlformats.org/officeDocument/2006/relationships/image" Target="../media/image82.png"/><Relationship Id="rId3" Type="http://schemas.openxmlformats.org/officeDocument/2006/relationships/image" Target="../media/image76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89.pdf"/><Relationship Id="rId5" Type="http://schemas.openxmlformats.org/officeDocument/2006/relationships/image" Target="../media/image90.png"/><Relationship Id="rId7" Type="http://schemas.openxmlformats.org/officeDocument/2006/relationships/image" Target="../media/image9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7.pdf"/><Relationship Id="rId3" Type="http://schemas.openxmlformats.org/officeDocument/2006/relationships/image" Target="../media/image88.png"/><Relationship Id="rId6" Type="http://schemas.openxmlformats.org/officeDocument/2006/relationships/image" Target="../media/image91.pd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df"/><Relationship Id="rId3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3" Type="http://schemas.openxmlformats.org/officeDocument/2006/relationships/image" Target="../media/image95.png"/><Relationship Id="rId1" Type="http://schemas.openxmlformats.org/officeDocument/2006/relationships/audio" Target="../media/audio1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2.png"/><Relationship Id="rId4" Type="http://schemas.openxmlformats.org/officeDocument/2006/relationships/image" Target="../media/image98.png"/><Relationship Id="rId5" Type="http://schemas.openxmlformats.org/officeDocument/2006/relationships/image" Target="../media/image99.png"/><Relationship Id="rId7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Relationship Id="rId9" Type="http://schemas.openxmlformats.org/officeDocument/2006/relationships/image" Target="../media/image103.png"/><Relationship Id="rId3" Type="http://schemas.openxmlformats.org/officeDocument/2006/relationships/image" Target="../media/image97.png"/><Relationship Id="rId6" Type="http://schemas.openxmlformats.org/officeDocument/2006/relationships/image" Target="../media/image10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df"/><Relationship Id="rId4" Type="http://schemas.openxmlformats.org/officeDocument/2006/relationships/image" Target="../media/image7.pdf"/><Relationship Id="rId5" Type="http://schemas.openxmlformats.org/officeDocument/2006/relationships/image" Target="../media/image8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df"/><Relationship Id="rId9" Type="http://schemas.openxmlformats.org/officeDocument/2006/relationships/image" Target="../media/image12.png"/><Relationship Id="rId3" Type="http://schemas.openxmlformats.org/officeDocument/2006/relationships/image" Target="../media/image6.png"/><Relationship Id="rId6" Type="http://schemas.openxmlformats.org/officeDocument/2006/relationships/image" Target="../media/image9.pdf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6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df"/><Relationship Id="rId3" Type="http://schemas.openxmlformats.org/officeDocument/2006/relationships/image" Target="../media/image105.png"/><Relationship Id="rId5" Type="http://schemas.openxmlformats.org/officeDocument/2006/relationships/image" Target="../media/image107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2.png"/><Relationship Id="rId4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8.png"/><Relationship Id="rId3" Type="http://schemas.openxmlformats.org/officeDocument/2006/relationships/image" Target="../media/image109.png"/><Relationship Id="rId5" Type="http://schemas.openxmlformats.org/officeDocument/2006/relationships/image" Target="../media/image11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df"/><Relationship Id="rId3" Type="http://schemas.openxmlformats.org/officeDocument/2006/relationships/image" Target="../media/image1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9.png"/><Relationship Id="rId4" Type="http://schemas.openxmlformats.org/officeDocument/2006/relationships/image" Target="../media/image117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df"/><Relationship Id="rId3" Type="http://schemas.openxmlformats.org/officeDocument/2006/relationships/image" Target="../media/image116.png"/><Relationship Id="rId5" Type="http://schemas.openxmlformats.org/officeDocument/2006/relationships/image" Target="../media/image11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png"/><Relationship Id="rId3" Type="http://schemas.openxmlformats.org/officeDocument/2006/relationships/image" Target="../media/image122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4.png"/><Relationship Id="rId4" Type="http://schemas.openxmlformats.org/officeDocument/2006/relationships/image" Target="../media/image14.png"/><Relationship Id="rId7" Type="http://schemas.openxmlformats.org/officeDocument/2006/relationships/image" Target="../media/image17.pdf"/><Relationship Id="rId11" Type="http://schemas.openxmlformats.org/officeDocument/2006/relationships/image" Target="../media/image21.pd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8" Type="http://schemas.openxmlformats.org/officeDocument/2006/relationships/image" Target="../media/image18.png"/><Relationship Id="rId13" Type="http://schemas.openxmlformats.org/officeDocument/2006/relationships/image" Target="../media/image23.pdf"/><Relationship Id="rId10" Type="http://schemas.openxmlformats.org/officeDocument/2006/relationships/image" Target="../media/image20.png"/><Relationship Id="rId5" Type="http://schemas.openxmlformats.org/officeDocument/2006/relationships/image" Target="../media/image15.pdf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9" Type="http://schemas.openxmlformats.org/officeDocument/2006/relationships/image" Target="../media/image19.pdf"/><Relationship Id="rId3" Type="http://schemas.openxmlformats.org/officeDocument/2006/relationships/image" Target="../media/image13.pdf"/></Relationships>
</file>

<file path=ppt/slides/_rels/slide4.xml.rels><?xml version="1.0" encoding="UTF-8" standalone="yes"?>
<Relationships xmlns="http://schemas.openxmlformats.org/package/2006/relationships"><Relationship Id="rId14" Type="http://schemas.openxmlformats.org/officeDocument/2006/relationships/image" Target="../media/image37.pdf"/><Relationship Id="rId4" Type="http://schemas.openxmlformats.org/officeDocument/2006/relationships/image" Target="../media/image27.pdf"/><Relationship Id="rId7" Type="http://schemas.openxmlformats.org/officeDocument/2006/relationships/image" Target="../media/image30.png"/><Relationship Id="rId11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9.pdf"/><Relationship Id="rId8" Type="http://schemas.openxmlformats.org/officeDocument/2006/relationships/image" Target="../media/image31.pdf"/><Relationship Id="rId13" Type="http://schemas.openxmlformats.org/officeDocument/2006/relationships/image" Target="../media/image36.png"/><Relationship Id="rId10" Type="http://schemas.openxmlformats.org/officeDocument/2006/relationships/image" Target="../media/image33.pdf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2" Type="http://schemas.openxmlformats.org/officeDocument/2006/relationships/image" Target="../media/image35.pdf"/><Relationship Id="rId2" Type="http://schemas.openxmlformats.org/officeDocument/2006/relationships/image" Target="../media/image25.pdf"/><Relationship Id="rId9" Type="http://schemas.openxmlformats.org/officeDocument/2006/relationships/image" Target="../media/image32.png"/><Relationship Id="rId3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4" Type="http://schemas.openxmlformats.org/officeDocument/2006/relationships/image" Target="../media/image41.png"/><Relationship Id="rId5" Type="http://schemas.openxmlformats.org/officeDocument/2006/relationships/image" Target="../media/image42.pdf"/><Relationship Id="rId7" Type="http://schemas.openxmlformats.org/officeDocument/2006/relationships/image" Target="../media/image44.pd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0.png"/><Relationship Id="rId6" Type="http://schemas.openxmlformats.org/officeDocument/2006/relationships/image" Target="../media/image4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4" Type="http://schemas.openxmlformats.org/officeDocument/2006/relationships/image" Target="../media/image42.pdf"/><Relationship Id="rId5" Type="http://schemas.openxmlformats.org/officeDocument/2006/relationships/image" Target="../media/image43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Relationship Id="rId9" Type="http://schemas.openxmlformats.org/officeDocument/2006/relationships/image" Target="../media/image47.png"/><Relationship Id="rId3" Type="http://schemas.openxmlformats.org/officeDocument/2006/relationships/image" Target="../media/image41.png"/><Relationship Id="rId6" Type="http://schemas.openxmlformats.org/officeDocument/2006/relationships/image" Target="../media/image44.pd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50.pd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pdf"/><Relationship Id="rId3" Type="http://schemas.openxmlformats.org/officeDocument/2006/relationships/image" Target="../media/image49.png"/><Relationship Id="rId5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4283" y="1600200"/>
            <a:ext cx="8605868" cy="4343400"/>
          </a:xfrm>
        </p:spPr>
        <p:txBody>
          <a:bodyPr/>
          <a:lstStyle/>
          <a:p>
            <a:r>
              <a:rPr lang="en-US" sz="6000" dirty="0" smtClean="0"/>
              <a:t>Prospects for</a:t>
            </a:r>
            <a:r>
              <a:rPr lang="en-US" sz="3200" dirty="0" smtClean="0"/>
              <a:t>	</a:t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						      </a:t>
            </a:r>
            <a:r>
              <a:rPr lang="en-US" sz="6000" dirty="0" smtClean="0"/>
              <a:t>at </a:t>
            </a:r>
            <a:r>
              <a:rPr lang="en-US" sz="6000" dirty="0" err="1" smtClean="0"/>
              <a:t>LHCb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William Reece</a:t>
            </a:r>
            <a:br>
              <a:rPr lang="en-US" sz="3200" dirty="0" smtClean="0"/>
            </a:br>
            <a:r>
              <a:rPr lang="en-US" sz="2400" dirty="0" smtClean="0"/>
              <a:t>Imperial College London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Physics at the LHC, 3</a:t>
            </a:r>
            <a:r>
              <a:rPr lang="en-US" sz="2400" baseline="30000" dirty="0" smtClean="0">
                <a:solidFill>
                  <a:schemeClr val="bg1">
                    <a:lumMod val="65000"/>
                  </a:schemeClr>
                </a:solidFill>
              </a:rPr>
              <a:t>rd</a:t>
            </a: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October 2008</a:t>
            </a:r>
            <a:endParaRPr lang="en-US" sz="24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ma="http://schemas.microsoft.com/office/mac/drawingml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429000" y="2819400"/>
            <a:ext cx="5270500" cy="863600"/>
          </a:xfrm>
          <a:prstGeom prst="rect">
            <a:avLst/>
          </a:prstGeom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14324" y="1409700"/>
            <a:ext cx="6238876" cy="4533900"/>
          </a:xfrm>
        </p:spPr>
        <p:txBody>
          <a:bodyPr/>
          <a:lstStyle/>
          <a:p>
            <a:r>
              <a:rPr lang="en-US" dirty="0" smtClean="0"/>
              <a:t>Dominated by genuine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from </a:t>
            </a:r>
            <a:r>
              <a:rPr lang="en-US" dirty="0" err="1" smtClean="0"/>
              <a:t>B</a:t>
            </a:r>
            <a:r>
              <a:rPr lang="en-US" baseline="-25000" dirty="0" err="1" smtClean="0"/>
              <a:t>d</a:t>
            </a:r>
            <a:endParaRPr lang="en-US" baseline="-25000" dirty="0" smtClean="0"/>
          </a:p>
          <a:p>
            <a:pPr lvl="1"/>
            <a:r>
              <a:rPr lang="en-US" dirty="0" smtClean="0"/>
              <a:t>Little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</a:t>
            </a:r>
            <a:r>
              <a:rPr lang="en-US" dirty="0" err="1" smtClean="0"/>
              <a:t>mis</a:t>
            </a:r>
            <a:r>
              <a:rPr lang="en-US" dirty="0" smtClean="0"/>
              <a:t>-ID in MC</a:t>
            </a:r>
          </a:p>
          <a:p>
            <a:r>
              <a:rPr lang="en-US" dirty="0" smtClean="0"/>
              <a:t> 		        dominant contribution</a:t>
            </a:r>
          </a:p>
          <a:p>
            <a:pPr lvl="1"/>
            <a:r>
              <a:rPr lang="en-US" dirty="0" smtClean="0"/>
              <a:t>Symmetric in 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,  scales A</a:t>
            </a:r>
            <a:r>
              <a:rPr lang="en-US" baseline="-25000" dirty="0" smtClean="0"/>
              <a:t>FB</a:t>
            </a:r>
            <a:r>
              <a:rPr lang="en-US" dirty="0" smtClean="0"/>
              <a:t> observed</a:t>
            </a:r>
          </a:p>
          <a:p>
            <a:r>
              <a:rPr lang="en-US" dirty="0" smtClean="0"/>
              <a:t> 			      significant</a:t>
            </a:r>
          </a:p>
          <a:p>
            <a:pPr lvl="1"/>
            <a:r>
              <a:rPr lang="en-US" dirty="0" smtClean="0"/>
              <a:t>Asymmetric in 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,  affects A</a:t>
            </a:r>
            <a:r>
              <a:rPr lang="en-US" baseline="-25000" dirty="0" smtClean="0"/>
              <a:t>FB</a:t>
            </a:r>
            <a:r>
              <a:rPr lang="en-US" dirty="0" smtClean="0"/>
              <a:t> </a:t>
            </a:r>
          </a:p>
          <a:p>
            <a:r>
              <a:rPr lang="en-US" dirty="0" smtClean="0"/>
              <a:t>Non-resonant			</a:t>
            </a:r>
            <a:br>
              <a:rPr lang="en-US" dirty="0" smtClean="0"/>
            </a:br>
            <a:r>
              <a:rPr lang="en-US" dirty="0" smtClean="0"/>
              <a:t>thought to be small</a:t>
            </a:r>
          </a:p>
          <a:p>
            <a:pPr lvl="1"/>
            <a:r>
              <a:rPr lang="en-US" dirty="0" smtClean="0"/>
              <a:t>Limits set from  </a:t>
            </a:r>
          </a:p>
          <a:p>
            <a:pPr lvl="1"/>
            <a:r>
              <a:rPr lang="en-US" dirty="0" smtClean="0"/>
              <a:t>Will measure in data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at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57EEC6D1-89D9-43F6-84BC-F9A375D16B7B}" type="slidenum">
              <a:rPr lang="en-US" altLang="en-US" smtClean="0"/>
              <a:pPr/>
              <a:t>10</a:t>
            </a:fld>
            <a:endParaRPr lang="en-US" altLang="en-US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/>
          <a:srcRect b="5743"/>
          <a:stretch>
            <a:fillRect/>
          </a:stretch>
        </p:blipFill>
        <p:spPr bwMode="auto">
          <a:xfrm>
            <a:off x="6465887" y="533400"/>
            <a:ext cx="2520950" cy="234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/>
          <a:srcRect l="7631" b="6960"/>
          <a:stretch>
            <a:fillRect/>
          </a:stretch>
        </p:blipFill>
        <p:spPr bwMode="auto">
          <a:xfrm>
            <a:off x="6465887" y="3117850"/>
            <a:ext cx="25939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 rot="16200000">
            <a:off x="5457031" y="1281906"/>
            <a:ext cx="164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solidFill>
                  <a:schemeClr val="accent2"/>
                </a:solidFill>
              </a:rPr>
              <a:t>No. of Events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6538912" y="3270250"/>
            <a:ext cx="2519363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smtClean="0"/>
              <a:t>background  </a:t>
            </a:r>
            <a:r>
              <a:rPr lang="en-GB" sz="1400" dirty="0"/>
              <a:t>from:</a:t>
            </a:r>
          </a:p>
          <a:p>
            <a:pPr>
              <a:spcBef>
                <a:spcPct val="50000"/>
              </a:spcBef>
            </a:pPr>
            <a:r>
              <a:rPr lang="en-GB" sz="1400" dirty="0" err="1">
                <a:solidFill>
                  <a:schemeClr val="accent2"/>
                </a:solidFill>
              </a:rPr>
              <a:t>b→</a:t>
            </a:r>
            <a:r>
              <a:rPr lang="en-GB" sz="1400" dirty="0" err="1" smtClean="0">
                <a:solidFill>
                  <a:schemeClr val="accent2"/>
                </a:solidFill>
              </a:rPr>
              <a:t>μ</a:t>
            </a:r>
            <a:r>
              <a:rPr lang="en-GB" sz="1400" dirty="0" smtClean="0">
                <a:solidFill>
                  <a:schemeClr val="accent2"/>
                </a:solidFill>
              </a:rPr>
              <a:t> + </a:t>
            </a:r>
            <a:r>
              <a:rPr lang="en-GB" sz="1400" dirty="0" err="1" smtClean="0">
                <a:solidFill>
                  <a:schemeClr val="accent2"/>
                </a:solidFill>
              </a:rPr>
              <a:t>c</a:t>
            </a:r>
            <a:r>
              <a:rPr lang="en-GB" sz="1400" dirty="0" smtClean="0">
                <a:solidFill>
                  <a:schemeClr val="accent2"/>
                </a:solidFill>
              </a:rPr>
              <a:t>, </a:t>
            </a:r>
            <a:r>
              <a:rPr lang="en-GB" sz="1400" dirty="0" err="1" smtClean="0">
                <a:solidFill>
                  <a:schemeClr val="accent2"/>
                </a:solidFill>
              </a:rPr>
              <a:t>c</a:t>
            </a:r>
            <a:r>
              <a:rPr lang="en-GB" sz="1400" dirty="0" err="1">
                <a:solidFill>
                  <a:schemeClr val="accent2"/>
                </a:solidFill>
              </a:rPr>
              <a:t>→μ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6538912" y="606425"/>
            <a:ext cx="2519363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dirty="0" smtClean="0"/>
              <a:t>background  </a:t>
            </a:r>
            <a:r>
              <a:rPr lang="en-GB" sz="1400" dirty="0"/>
              <a:t>from:</a:t>
            </a:r>
          </a:p>
          <a:p>
            <a:pPr>
              <a:spcBef>
                <a:spcPct val="50000"/>
              </a:spcBef>
            </a:pPr>
            <a:r>
              <a:rPr lang="en-GB" sz="1400" dirty="0" err="1">
                <a:solidFill>
                  <a:schemeClr val="accent2"/>
                </a:solidFill>
              </a:rPr>
              <a:t>b</a:t>
            </a:r>
            <a:r>
              <a:rPr lang="en-GB" sz="1400" dirty="0" err="1">
                <a:solidFill>
                  <a:schemeClr val="accent2"/>
                </a:solidFill>
                <a:ea typeface="Arial" charset="0"/>
                <a:cs typeface="Arial" charset="0"/>
              </a:rPr>
              <a:t>→</a:t>
            </a:r>
            <a:r>
              <a:rPr lang="en-GB" sz="1400" dirty="0" err="1">
                <a:solidFill>
                  <a:schemeClr val="accent2"/>
                </a:solidFill>
                <a:latin typeface="Symbol" charset="2"/>
                <a:ea typeface="Arial" charset="0"/>
                <a:cs typeface="Arial" charset="0"/>
              </a:rPr>
              <a:t>m</a:t>
            </a:r>
            <a:r>
              <a:rPr lang="en-GB" sz="1400" dirty="0">
                <a:solidFill>
                  <a:schemeClr val="accent2"/>
                </a:solidFill>
                <a:ea typeface="Arial" charset="0"/>
                <a:cs typeface="Arial" charset="0"/>
              </a:rPr>
              <a:t> </a:t>
            </a:r>
            <a:r>
              <a:rPr lang="en-GB" sz="1400" dirty="0" err="1">
                <a:solidFill>
                  <a:schemeClr val="accent2"/>
                </a:solidFill>
              </a:rPr>
              <a:t>b</a:t>
            </a:r>
            <a:r>
              <a:rPr lang="en-GB" sz="1400" dirty="0" err="1">
                <a:solidFill>
                  <a:schemeClr val="accent2"/>
                </a:solidFill>
                <a:ea typeface="Arial" charset="0"/>
                <a:cs typeface="Arial" charset="0"/>
              </a:rPr>
              <a:t>→</a:t>
            </a:r>
            <a:r>
              <a:rPr lang="en-GB" sz="1400" dirty="0" err="1">
                <a:solidFill>
                  <a:schemeClr val="accent2"/>
                </a:solidFill>
                <a:latin typeface="Symbol" charset="2"/>
                <a:ea typeface="Arial" charset="0"/>
                <a:cs typeface="Arial" charset="0"/>
              </a:rPr>
              <a:t>m</a:t>
            </a:r>
            <a:endParaRPr lang="en-US" sz="1400" dirty="0">
              <a:solidFill>
                <a:schemeClr val="accent2"/>
              </a:solidFill>
              <a:latin typeface="Symbol" charset="2"/>
              <a:ea typeface="Arial" charset="0"/>
              <a:cs typeface="Arial" charset="0"/>
            </a:endParaRPr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 rot="16200000">
            <a:off x="5457031" y="4018756"/>
            <a:ext cx="164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>
                <a:solidFill>
                  <a:schemeClr val="accent2"/>
                </a:solidFill>
              </a:rPr>
              <a:t>No. of Events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8159750" y="2787650"/>
            <a:ext cx="9001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err="1">
                <a:solidFill>
                  <a:schemeClr val="accent2"/>
                </a:solidFill>
                <a:latin typeface="Symbol" charset="2"/>
              </a:rPr>
              <a:t>q</a:t>
            </a:r>
            <a:r>
              <a:rPr lang="en-GB" b="1" baseline="-25000" dirty="0" err="1">
                <a:solidFill>
                  <a:schemeClr val="accent2"/>
                </a:solidFill>
              </a:rPr>
              <a:t>l</a:t>
            </a:r>
            <a:r>
              <a:rPr lang="en-GB" b="1" dirty="0">
                <a:solidFill>
                  <a:schemeClr val="accent2"/>
                </a:solidFill>
              </a:rPr>
              <a:t> / </a:t>
            </a:r>
            <a:r>
              <a:rPr lang="en-GB" b="1" dirty="0" err="1">
                <a:solidFill>
                  <a:schemeClr val="accent2"/>
                </a:solidFill>
              </a:rPr>
              <a:t>rad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8159750" y="5448300"/>
            <a:ext cx="9001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 dirty="0" err="1">
                <a:solidFill>
                  <a:schemeClr val="accent2"/>
                </a:solidFill>
                <a:latin typeface="Symbol" charset="2"/>
              </a:rPr>
              <a:t>q</a:t>
            </a:r>
            <a:r>
              <a:rPr lang="en-GB" b="1" baseline="-25000" dirty="0" err="1">
                <a:solidFill>
                  <a:schemeClr val="accent2"/>
                </a:solidFill>
              </a:rPr>
              <a:t>l</a:t>
            </a:r>
            <a:r>
              <a:rPr lang="en-GB" b="1" dirty="0">
                <a:solidFill>
                  <a:schemeClr val="accent2"/>
                </a:solidFill>
              </a:rPr>
              <a:t> / </a:t>
            </a:r>
            <a:r>
              <a:rPr lang="en-GB" b="1" dirty="0" err="1">
                <a:solidFill>
                  <a:schemeClr val="accent2"/>
                </a:solidFill>
              </a:rPr>
              <a:t>rad</a:t>
            </a:r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21" name="Picture 2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62000" y="2486025"/>
            <a:ext cx="1968500" cy="342900"/>
          </a:xfrm>
          <a:prstGeom prst="rect">
            <a:avLst/>
          </a:prstGeom>
        </p:spPr>
      </p:pic>
      <p:pic>
        <p:nvPicPr>
          <p:cNvPr id="23" name="Picture 2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946400" y="4419600"/>
            <a:ext cx="1930400" cy="330200"/>
          </a:xfrm>
          <a:prstGeom prst="rect">
            <a:avLst/>
          </a:prstGeom>
        </p:spPr>
      </p:pic>
      <p:pic>
        <p:nvPicPr>
          <p:cNvPr id="20" name="Picture 1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774700" y="3454400"/>
            <a:ext cx="2730500" cy="355600"/>
          </a:xfrm>
          <a:prstGeom prst="rect">
            <a:avLst/>
          </a:prstGeom>
        </p:spPr>
      </p:pic>
      <p:pic>
        <p:nvPicPr>
          <p:cNvPr id="22" name="Picture 2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3187700" y="5257800"/>
            <a:ext cx="1612900" cy="381000"/>
          </a:xfrm>
          <a:prstGeom prst="rect">
            <a:avLst/>
          </a:prstGeom>
        </p:spPr>
      </p:pic>
    </p:spTree>
  </p:cSld>
  <p:clrMapOvr>
    <a:masterClrMapping/>
  </p:clrMapOvr>
  <p:transition advTm="98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4325" y="1143000"/>
            <a:ext cx="8601075" cy="5105400"/>
          </a:xfrm>
        </p:spPr>
        <p:txBody>
          <a:bodyPr/>
          <a:lstStyle/>
          <a:p>
            <a:r>
              <a:rPr lang="en-US" dirty="0" smtClean="0"/>
              <a:t>A</a:t>
            </a:r>
            <a:r>
              <a:rPr lang="en-US" baseline="-25000" dirty="0" smtClean="0"/>
              <a:t>FB</a:t>
            </a:r>
            <a:r>
              <a:rPr lang="en-US" dirty="0" smtClean="0"/>
              <a:t> first – can do a counting experiment</a:t>
            </a:r>
          </a:p>
          <a:p>
            <a:pPr lvl="1"/>
            <a:r>
              <a:rPr lang="en-US" dirty="0" smtClean="0"/>
              <a:t>Zero crossing also accessible</a:t>
            </a:r>
          </a:p>
          <a:p>
            <a:pPr lvl="1"/>
            <a:r>
              <a:rPr lang="en-US" sz="1800" dirty="0" smtClean="0"/>
              <a:t>CERN-LHCb-2007-039</a:t>
            </a:r>
          </a:p>
          <a:p>
            <a:r>
              <a:rPr lang="en-US" dirty="0" smtClean="0"/>
              <a:t>Perform fits to decay angles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F</a:t>
            </a:r>
            <a:r>
              <a:rPr lang="en-US" baseline="-25000" dirty="0" smtClean="0">
                <a:sym typeface="Wingdings"/>
              </a:rPr>
              <a:t>L</a:t>
            </a:r>
            <a:r>
              <a:rPr lang="en-US" dirty="0" smtClean="0">
                <a:sym typeface="Wingdings"/>
              </a:rPr>
              <a:t>, A</a:t>
            </a:r>
            <a:r>
              <a:rPr lang="en-US" baseline="-25000" dirty="0" smtClean="0">
                <a:sym typeface="Wingdings"/>
              </a:rPr>
              <a:t>T</a:t>
            </a:r>
            <a:r>
              <a:rPr lang="en-US" baseline="30000" dirty="0" smtClean="0">
                <a:sym typeface="Wingdings"/>
              </a:rPr>
              <a:t>(2)</a:t>
            </a:r>
          </a:p>
          <a:p>
            <a:pPr lvl="1"/>
            <a:r>
              <a:rPr lang="en-US" dirty="0" smtClean="0">
                <a:sym typeface="Wingdings"/>
              </a:rPr>
              <a:t>Fit just to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q</a:t>
            </a:r>
            <a:r>
              <a:rPr lang="en-US" baseline="-25000" dirty="0" err="1" smtClean="0">
                <a:sym typeface="Wingdings"/>
              </a:rPr>
              <a:t>l</a:t>
            </a:r>
            <a:r>
              <a:rPr lang="en-US" dirty="0" smtClean="0">
                <a:sym typeface="Wingdings"/>
              </a:rPr>
              <a:t> or all three angles</a:t>
            </a:r>
          </a:p>
          <a:p>
            <a:pPr lvl="1"/>
            <a:r>
              <a:rPr lang="en-US" sz="1800" dirty="0" smtClean="0"/>
              <a:t>CERN-LHCb-2007-057</a:t>
            </a:r>
          </a:p>
          <a:p>
            <a:r>
              <a:rPr lang="en-US" dirty="0" smtClean="0"/>
              <a:t>Full angular analysis</a:t>
            </a:r>
          </a:p>
          <a:p>
            <a:pPr lvl="1"/>
            <a:r>
              <a:rPr lang="en-US" dirty="0" smtClean="0"/>
              <a:t>Many observables + improved resolution</a:t>
            </a:r>
          </a:p>
          <a:p>
            <a:r>
              <a:rPr lang="en-US" dirty="0" smtClean="0"/>
              <a:t>Steps limited by understanding not statistics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Timeline (2fb</a:t>
            </a:r>
            <a:r>
              <a:rPr lang="en-US" baseline="30000" dirty="0" smtClean="0"/>
              <a:t>-1</a:t>
            </a:r>
            <a:r>
              <a:rPr lang="en-US" dirty="0" smtClean="0"/>
              <a:t> means 1 nominal year!)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57EEC6D1-89D9-43F6-84BC-F9A375D16B7B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9" name="TextBox 8"/>
          <p:cNvSpPr txBox="1"/>
          <p:nvPr/>
        </p:nvSpPr>
        <p:spPr>
          <a:xfrm>
            <a:off x="7239000" y="1143000"/>
            <a:ext cx="190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+mn-lt"/>
                <a:cs typeface="Col"/>
              </a:rPr>
              <a:t>0.5 – 2 fb</a:t>
            </a:r>
            <a:r>
              <a:rPr lang="en-US" sz="3000" baseline="30000" dirty="0" smtClean="0">
                <a:latin typeface="+mn-lt"/>
                <a:cs typeface="Col"/>
              </a:rPr>
              <a:t>-1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43800" y="2494002"/>
            <a:ext cx="190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+mn-lt"/>
                <a:cs typeface="Col"/>
              </a:rPr>
              <a:t>2 – 4 fb</a:t>
            </a:r>
            <a:r>
              <a:rPr lang="en-US" sz="3000" baseline="30000" dirty="0" smtClean="0">
                <a:latin typeface="+mn-lt"/>
                <a:cs typeface="Col"/>
              </a:rPr>
              <a:t>-1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15200" y="4246602"/>
            <a:ext cx="1905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latin typeface="+mn-lt"/>
                <a:cs typeface="Col"/>
              </a:rPr>
              <a:t>3 – 10 fb</a:t>
            </a:r>
            <a:r>
              <a:rPr lang="en-US" sz="3000" baseline="30000" dirty="0" smtClean="0">
                <a:latin typeface="+mn-lt"/>
                <a:cs typeface="Col"/>
              </a:rPr>
              <a:t>-1</a:t>
            </a:r>
          </a:p>
        </p:txBody>
      </p:sp>
    </p:spTree>
  </p:cSld>
  <p:clrMapOvr>
    <a:masterClrMapping/>
  </p:clrMapOvr>
  <p:transition advTm="48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8" y="-76200"/>
            <a:ext cx="7772400" cy="1143000"/>
          </a:xfrm>
        </p:spPr>
        <p:txBody>
          <a:bodyPr/>
          <a:lstStyle/>
          <a:p>
            <a:r>
              <a:rPr lang="en-US" dirty="0" smtClean="0"/>
              <a:t>Counting Experiments for AFB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7391400" cy="2895600"/>
          </a:xfrm>
        </p:spPr>
        <p:txBody>
          <a:bodyPr/>
          <a:lstStyle/>
          <a:p>
            <a:r>
              <a:rPr lang="en-US" dirty="0" smtClean="0"/>
              <a:t>Can extract A</a:t>
            </a:r>
            <a:r>
              <a:rPr lang="en-US" baseline="-25000" dirty="0" smtClean="0"/>
              <a:t>FB</a:t>
            </a:r>
            <a:r>
              <a:rPr lang="en-US" dirty="0" smtClean="0"/>
              <a:t> by counting</a:t>
            </a:r>
            <a:br>
              <a:rPr lang="en-US" dirty="0" smtClean="0"/>
            </a:br>
            <a:r>
              <a:rPr lang="en-US" dirty="0" smtClean="0"/>
              <a:t>forward and backward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endParaRPr lang="en-US" dirty="0" smtClean="0"/>
          </a:p>
          <a:p>
            <a:pPr lvl="1"/>
            <a:r>
              <a:rPr lang="en-US" sz="2000" dirty="0" smtClean="0"/>
              <a:t>Relatively simple</a:t>
            </a:r>
          </a:p>
          <a:p>
            <a:pPr lvl="1"/>
            <a:r>
              <a:rPr lang="en-US" sz="2000" dirty="0" smtClean="0"/>
              <a:t>Requires only small integrated</a:t>
            </a:r>
            <a:br>
              <a:rPr lang="en-US" sz="2000" dirty="0" smtClean="0"/>
            </a:br>
            <a:r>
              <a:rPr lang="en-US" sz="2000" dirty="0" smtClean="0"/>
              <a:t>luminosity</a:t>
            </a:r>
          </a:p>
          <a:p>
            <a:r>
              <a:rPr lang="en-US" dirty="0" smtClean="0"/>
              <a:t>Allows zero-crossing extraction</a:t>
            </a:r>
          </a:p>
          <a:p>
            <a:pPr lvl="1"/>
            <a:r>
              <a:rPr lang="en-US" sz="2000" dirty="0" smtClean="0">
                <a:latin typeface="Symbol" charset="2"/>
                <a:cs typeface="Symbol" charset="2"/>
              </a:rPr>
              <a:t>s</a:t>
            </a:r>
            <a:r>
              <a:rPr lang="en-US" sz="2000" dirty="0" smtClean="0"/>
              <a:t>(q</a:t>
            </a:r>
            <a:r>
              <a:rPr lang="en-US" sz="2000" baseline="30000" dirty="0" smtClean="0"/>
              <a:t>2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) ~ 0.8 GeV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/c</a:t>
            </a:r>
            <a:r>
              <a:rPr lang="en-US" sz="2000" baseline="30000" dirty="0" smtClean="0"/>
              <a:t>4</a:t>
            </a:r>
            <a:r>
              <a:rPr lang="en-US" sz="2000" dirty="0" smtClean="0"/>
              <a:t> (0.5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), 0.5 GeV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/c</a:t>
            </a:r>
            <a:r>
              <a:rPr lang="en-US" sz="2000" baseline="30000" dirty="0" smtClean="0"/>
              <a:t>4 </a:t>
            </a:r>
            <a:r>
              <a:rPr lang="en-US" sz="2000" dirty="0" smtClean="0"/>
              <a:t>(2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) 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12</a:t>
            </a:fld>
            <a:endParaRPr lang="en-US" alt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181600" y="304800"/>
            <a:ext cx="3863271" cy="2710368"/>
            <a:chOff x="5181600" y="387284"/>
            <a:chExt cx="3863271" cy="2710368"/>
          </a:xfrm>
        </p:grpSpPr>
        <p:grpSp>
          <p:nvGrpSpPr>
            <p:cNvPr id="18" name="Group 17"/>
            <p:cNvGrpSpPr/>
            <p:nvPr/>
          </p:nvGrpSpPr>
          <p:grpSpPr>
            <a:xfrm>
              <a:off x="5181600" y="387284"/>
              <a:ext cx="3863271" cy="2710368"/>
              <a:chOff x="5181600" y="387284"/>
              <a:chExt cx="3863271" cy="2710368"/>
            </a:xfrm>
          </p:grpSpPr>
          <p:pic>
            <p:nvPicPr>
              <p:cNvPr id="15" name="Picture 14" descr="wreece.eps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3"/>
                  <a:stretch>
                    <a:fillRect/>
                  </a:stretch>
                </p:blipFill>
              </mc:Choice>
              <mc:Fallback>
                <p:blipFill>
                  <a:blip r:embed="rId4"/>
                  <a:stretch>
                    <a:fillRect/>
                  </a:stretch>
                </p:blipFill>
              </mc:Fallback>
            </mc:AlternateContent>
            <p:spPr>
              <a:xfrm>
                <a:off x="5181600" y="387284"/>
                <a:ext cx="3863271" cy="2710368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943600" y="2297668"/>
                <a:ext cx="2895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latin typeface="Symbol" charset="2"/>
                    <a:cs typeface="Symbol" charset="2"/>
                  </a:rPr>
                  <a:t>s</a:t>
                </a:r>
                <a:r>
                  <a:rPr lang="en-US" dirty="0" smtClean="0"/>
                  <a:t>(q</a:t>
                </a:r>
                <a:r>
                  <a:rPr lang="en-US" baseline="30000" dirty="0" smtClean="0"/>
                  <a:t>2</a:t>
                </a:r>
                <a:r>
                  <a:rPr lang="en-US" baseline="-25000" dirty="0" smtClean="0"/>
                  <a:t>0</a:t>
                </a:r>
                <a:r>
                  <a:rPr lang="en-US" dirty="0" smtClean="0"/>
                  <a:t>) </a:t>
                </a:r>
                <a:r>
                  <a:rPr lang="en-US" dirty="0" smtClean="0">
                    <a:latin typeface="Symbol" charset="2"/>
                    <a:cs typeface="Symbol" charset="2"/>
                  </a:rPr>
                  <a:t>a </a:t>
                </a:r>
                <a:r>
                  <a:rPr lang="en-US" dirty="0" smtClean="0"/>
                  <a:t>A</a:t>
                </a:r>
                <a:r>
                  <a:rPr lang="en-US" baseline="-25000" dirty="0" smtClean="0"/>
                  <a:t>FB</a:t>
                </a:r>
                <a:r>
                  <a:rPr lang="en-US" dirty="0" smtClean="0"/>
                  <a:t> gradient</a:t>
                </a:r>
                <a:endParaRPr lang="en-US" dirty="0"/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6934200" y="533400"/>
              <a:ext cx="1905000" cy="701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Binned in q</a:t>
              </a:r>
              <a:r>
                <a:rPr lang="en-US" baseline="30000" dirty="0" smtClean="0"/>
                <a:t>2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Simple Counting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57200" y="3810000"/>
            <a:ext cx="8242300" cy="2463800"/>
            <a:chOff x="457200" y="3810000"/>
            <a:chExt cx="8242300" cy="2463800"/>
          </a:xfrm>
        </p:grpSpPr>
        <p:pic>
          <p:nvPicPr>
            <p:cNvPr id="10" name="Picture 9" descr="afb_nicola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tretch>
                  <a:fillRect/>
                </a:stretch>
              </p:blipFill>
            </mc:Choice>
            <mc:Fallback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457200" y="3810000"/>
              <a:ext cx="8242300" cy="2463800"/>
            </a:xfrm>
            <a:prstGeom prst="rect">
              <a:avLst/>
            </a:prstGeom>
            <a:ln w="2857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762000" y="5193470"/>
              <a:ext cx="1828800" cy="9787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 smtClean="0"/>
                <a:t>Unbinned</a:t>
              </a:r>
              <a:r>
                <a:rPr lang="en-US" dirty="0" smtClean="0"/>
                <a:t> in q</a:t>
              </a:r>
              <a:r>
                <a:rPr lang="en-US" baseline="30000" dirty="0" smtClean="0"/>
                <a:t>2</a:t>
              </a:r>
              <a:endParaRPr lang="en-US" dirty="0" smtClean="0"/>
            </a:p>
            <a:p>
              <a:r>
                <a:rPr lang="en-US" dirty="0" smtClean="0">
                  <a:solidFill>
                    <a:schemeClr val="accent6"/>
                  </a:solidFill>
                </a:rPr>
                <a:t>Beyond Simple</a:t>
              </a:r>
              <a:br>
                <a:rPr lang="en-US" dirty="0" smtClean="0">
                  <a:solidFill>
                    <a:schemeClr val="accent6"/>
                  </a:solidFill>
                </a:rPr>
              </a:br>
              <a:r>
                <a:rPr lang="en-US" dirty="0" smtClean="0">
                  <a:solidFill>
                    <a:schemeClr val="accent6"/>
                  </a:solidFill>
                </a:rPr>
                <a:t>Counting</a:t>
              </a:r>
              <a:endParaRPr lang="en-US" dirty="0">
                <a:solidFill>
                  <a:schemeClr val="accent6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77000" y="4419600"/>
              <a:ext cx="2133600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Find A</a:t>
              </a:r>
              <a:r>
                <a:rPr lang="en-US" baseline="-25000" dirty="0" smtClean="0"/>
                <a:t>FB</a:t>
              </a:r>
              <a:r>
                <a:rPr lang="en-US" dirty="0" smtClean="0"/>
                <a:t> from</a:t>
              </a:r>
              <a:br>
                <a:rPr lang="en-US" dirty="0" smtClean="0"/>
              </a:br>
              <a:r>
                <a:rPr lang="en-US" dirty="0" smtClean="0"/>
                <a:t>polynomials</a:t>
              </a:r>
            </a:p>
            <a:p>
              <a:endParaRPr lang="en-US" baseline="30000" dirty="0" smtClean="0"/>
            </a:p>
            <a:p>
              <a:r>
                <a:rPr lang="en-US" dirty="0" smtClean="0">
                  <a:solidFill>
                    <a:schemeClr val="tx1"/>
                  </a:solidFill>
                </a:rPr>
                <a:t>Useful cross-check</a:t>
              </a:r>
              <a:br>
                <a:rPr lang="en-US" dirty="0" smtClean="0">
                  <a:solidFill>
                    <a:schemeClr val="tx1"/>
                  </a:solidFill>
                </a:rPr>
              </a:br>
              <a:r>
                <a:rPr lang="en-US" dirty="0" smtClean="0">
                  <a:solidFill>
                    <a:schemeClr val="tx1"/>
                  </a:solidFill>
                </a:rPr>
                <a:t>between methods</a:t>
              </a:r>
              <a:br>
                <a:rPr lang="en-US" dirty="0" smtClean="0">
                  <a:solidFill>
                    <a:schemeClr val="tx1"/>
                  </a:solidFill>
                </a:rPr>
              </a:br>
              <a:r>
                <a:rPr lang="en-US" dirty="0" smtClean="0">
                  <a:solidFill>
                    <a:schemeClr val="tx1"/>
                  </a:solidFill>
                </a:rPr>
                <a:t>+ more robust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038600" y="5650468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Fit polynomials</a:t>
              </a:r>
              <a:endParaRPr lang="en-US" baseline="30000" dirty="0"/>
            </a:p>
          </p:txBody>
        </p:sp>
      </p:grpSp>
    </p:spTree>
  </p:cSld>
  <p:clrMapOvr>
    <a:masterClrMapping/>
  </p:clrMapOvr>
  <p:transition advTm="106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l_lhcb-2007-057-2fb-babar-bel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7811" y="304800"/>
            <a:ext cx="3959989" cy="2591003"/>
          </a:xfrm>
          <a:prstGeom prst="rect">
            <a:avLst/>
          </a:prstGeom>
        </p:spPr>
      </p:pic>
      <p:sp>
        <p:nvSpPr>
          <p:cNvPr id="31" name="Rectangular Callout 30"/>
          <p:cNvSpPr/>
          <p:nvPr/>
        </p:nvSpPr>
        <p:spPr bwMode="auto">
          <a:xfrm>
            <a:off x="7924800" y="1752600"/>
            <a:ext cx="1143000" cy="609600"/>
          </a:xfrm>
          <a:prstGeom prst="wedgeRectCallout">
            <a:avLst>
              <a:gd name="adj1" fmla="val 37517"/>
              <a:gd name="adj2" fmla="val -174917"/>
            </a:avLst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E9914"/>
                </a:solidFill>
                <a:effectLst/>
                <a:latin typeface="Arial" charset="0"/>
              </a:rPr>
              <a:t>SM input</a:t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FE9914"/>
                </a:solidFill>
                <a:effectLst/>
                <a:latin typeface="Arial" charset="0"/>
              </a:rPr>
            </a:b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64FE64"/>
                </a:solidFill>
                <a:effectLst/>
                <a:latin typeface="Arial" charset="0"/>
              </a:rPr>
              <a:t>+ </a:t>
            </a:r>
            <a:r>
              <a:rPr lang="en-US" dirty="0" smtClean="0">
                <a:solidFill>
                  <a:srgbClr val="64FE64"/>
                </a:solidFill>
              </a:rPr>
              <a:t>errors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64FE64"/>
              </a:solidFill>
              <a:effectLst/>
              <a:latin typeface="Arial" charset="0"/>
            </a:endParaRPr>
          </a:p>
        </p:txBody>
      </p:sp>
      <p:pic>
        <p:nvPicPr>
          <p:cNvPr id="19" name="Picture 18" descr="at2_lhcb-2007-057-2f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7509" y="3399763"/>
            <a:ext cx="4090291" cy="2696237"/>
          </a:xfrm>
          <a:prstGeom prst="rect">
            <a:avLst/>
          </a:prstGeom>
        </p:spPr>
      </p:pic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19200"/>
            <a:ext cx="5992812" cy="5257800"/>
          </a:xfrm>
        </p:spPr>
        <p:txBody>
          <a:bodyPr/>
          <a:lstStyle/>
          <a:p>
            <a:r>
              <a:rPr lang="en-GB" sz="2400" dirty="0" smtClean="0">
                <a:cs typeface=""/>
              </a:rPr>
              <a:t>Three decay angles </a:t>
            </a:r>
            <a:r>
              <a:rPr lang="en-US" sz="2400" dirty="0" err="1" smtClean="0">
                <a:cs typeface=""/>
                <a:sym typeface="Wingdings"/>
              </a:rPr>
              <a:t></a:t>
            </a:r>
            <a:r>
              <a:rPr lang="en-US" sz="2400" dirty="0" smtClean="0">
                <a:cs typeface=""/>
                <a:sym typeface="Wingdings"/>
              </a:rPr>
              <a:t> beyond 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q</a:t>
            </a:r>
            <a:r>
              <a:rPr lang="en-US" sz="2400" baseline="-25000" dirty="0" err="1" smtClean="0">
                <a:cs typeface=""/>
                <a:sym typeface="Wingdings"/>
              </a:rPr>
              <a:t>l</a:t>
            </a:r>
            <a:r>
              <a:rPr lang="en-US" sz="2600" dirty="0" smtClean="0">
                <a:cs typeface=""/>
                <a:sym typeface="Wingdings"/>
              </a:rPr>
              <a:t> </a:t>
            </a:r>
            <a:endParaRPr lang="en-US" sz="2600" dirty="0" smtClean="0">
              <a:ea typeface="Times New Roman" charset="0"/>
              <a:cs typeface=""/>
            </a:endParaRPr>
          </a:p>
          <a:p>
            <a:pPr lvl="1"/>
            <a:r>
              <a:rPr lang="en-GB" sz="1800" dirty="0" smtClean="0">
                <a:ea typeface="Times New Roman" charset="0"/>
                <a:cs typeface=""/>
              </a:rPr>
              <a:t>Angular projections </a:t>
            </a:r>
            <a:r>
              <a:rPr lang="en-GB" sz="1800" dirty="0">
                <a:ea typeface="Times New Roman" charset="0"/>
                <a:cs typeface=""/>
              </a:rPr>
              <a:t>of </a:t>
            </a:r>
            <a:r>
              <a:rPr lang="en-GB" sz="1800" dirty="0" err="1">
                <a:solidFill>
                  <a:schemeClr val="accent2"/>
                </a:solidFill>
                <a:latin typeface="Symbol" charset="2"/>
                <a:ea typeface="Arial Unicode MS" charset="0"/>
                <a:cs typeface="Symbol" charset="2"/>
              </a:rPr>
              <a:t>q</a:t>
            </a:r>
            <a:r>
              <a:rPr lang="en-US" sz="1800" baseline="-25000" dirty="0" err="1">
                <a:solidFill>
                  <a:schemeClr val="accent2"/>
                </a:solidFill>
                <a:ea typeface="Times New Roman" charset="0"/>
                <a:cs typeface=""/>
              </a:rPr>
              <a:t>l</a:t>
            </a:r>
            <a:r>
              <a:rPr lang="en-US" sz="1800" dirty="0">
                <a:ea typeface="Times New Roman" charset="0"/>
                <a:cs typeface=""/>
              </a:rPr>
              <a:t>, </a:t>
            </a:r>
            <a:r>
              <a:rPr lang="en-GB" sz="1800" dirty="0" err="1">
                <a:solidFill>
                  <a:schemeClr val="accent2"/>
                </a:solidFill>
                <a:latin typeface="Symbol" charset="2"/>
                <a:ea typeface="Arial" charset="0"/>
                <a:cs typeface="Symbol" charset="2"/>
              </a:rPr>
              <a:t>f</a:t>
            </a:r>
            <a:r>
              <a:rPr lang="en-US" sz="1800" dirty="0">
                <a:ea typeface="Arial" charset="0"/>
                <a:cs typeface=""/>
              </a:rPr>
              <a:t>, </a:t>
            </a:r>
            <a:r>
              <a:rPr lang="en-GB" sz="1800" dirty="0" err="1">
                <a:solidFill>
                  <a:schemeClr val="accent2"/>
                </a:solidFill>
                <a:latin typeface="Symbol" charset="2"/>
                <a:ea typeface="Arial Unicode MS" charset="0"/>
                <a:cs typeface="Symbol" charset="2"/>
              </a:rPr>
              <a:t>q</a:t>
            </a:r>
            <a:r>
              <a:rPr lang="en-US" sz="1800" baseline="-25000" dirty="0">
                <a:solidFill>
                  <a:schemeClr val="accent2"/>
                </a:solidFill>
                <a:ea typeface="Arial Unicode MS" charset="0"/>
                <a:cs typeface=""/>
              </a:rPr>
              <a:t>K</a:t>
            </a:r>
            <a:r>
              <a:rPr lang="en-GB" sz="1800" dirty="0" smtClean="0">
                <a:ea typeface="Times New Roman" charset="0"/>
                <a:cs typeface=""/>
              </a:rPr>
              <a:t> dist.</a:t>
            </a:r>
          </a:p>
          <a:p>
            <a:pPr lvl="1"/>
            <a:endParaRPr lang="en-GB" sz="2000" dirty="0" smtClean="0">
              <a:ea typeface="Times New Roman" charset="0"/>
              <a:cs typeface=""/>
            </a:endParaRPr>
          </a:p>
          <a:p>
            <a:pPr lvl="1"/>
            <a:endParaRPr lang="en-GB" sz="2000" dirty="0" smtClean="0">
              <a:ea typeface="Times New Roman" charset="0"/>
              <a:cs typeface=""/>
            </a:endParaRPr>
          </a:p>
          <a:p>
            <a:pPr lvl="1"/>
            <a:endParaRPr lang="en-GB" sz="2000" dirty="0" smtClean="0">
              <a:ea typeface="Times New Roman" charset="0"/>
              <a:cs typeface=""/>
            </a:endParaRPr>
          </a:p>
          <a:p>
            <a:pPr lvl="1"/>
            <a:endParaRPr lang="en-GB" sz="2000" dirty="0" smtClean="0">
              <a:ea typeface="Times New Roman" charset="0"/>
              <a:cs typeface=""/>
            </a:endParaRPr>
          </a:p>
          <a:p>
            <a:pPr lvl="1">
              <a:buNone/>
            </a:pPr>
            <a:endParaRPr lang="en-GB" sz="2000" dirty="0" smtClean="0">
              <a:ea typeface="Times New Roman" charset="0"/>
              <a:cs typeface=""/>
            </a:endParaRPr>
          </a:p>
          <a:p>
            <a:r>
              <a:rPr lang="en-GB" sz="2400" dirty="0" smtClean="0">
                <a:ea typeface="Arial Unicode MS" charset="0"/>
                <a:cs typeface=""/>
              </a:rPr>
              <a:t>Perform simultaneous fit in q</a:t>
            </a:r>
            <a:r>
              <a:rPr lang="en-GB" sz="2400" baseline="30000" dirty="0" smtClean="0">
                <a:ea typeface="Arial Unicode MS" charset="0"/>
                <a:cs typeface=""/>
              </a:rPr>
              <a:t>2</a:t>
            </a:r>
            <a:r>
              <a:rPr lang="en-GB" sz="2400" dirty="0" smtClean="0">
                <a:ea typeface="Arial Unicode MS" charset="0"/>
                <a:cs typeface=""/>
              </a:rPr>
              <a:t> bins</a:t>
            </a:r>
            <a:endParaRPr lang="en-GB" sz="2400" baseline="30000" dirty="0" smtClean="0">
              <a:ea typeface="Times New Roman" charset="0"/>
              <a:cs typeface=""/>
            </a:endParaRPr>
          </a:p>
          <a:p>
            <a:r>
              <a:rPr lang="en-GB" sz="2400" dirty="0" smtClean="0">
                <a:ea typeface="Times New Roman" charset="0"/>
                <a:cs typeface=""/>
              </a:rPr>
              <a:t>Improve </a:t>
            </a:r>
            <a:r>
              <a:rPr lang="en-GB" sz="2400" dirty="0">
                <a:ea typeface="Times New Roman" charset="0"/>
                <a:cs typeface=""/>
              </a:rPr>
              <a:t>precision on </a:t>
            </a:r>
            <a:r>
              <a:rPr lang="en-GB" sz="2400" dirty="0" smtClean="0">
                <a:solidFill>
                  <a:srgbClr val="000090"/>
                </a:solidFill>
                <a:ea typeface="Times New Roman" charset="0"/>
                <a:cs typeface=""/>
              </a:rPr>
              <a:t>A</a:t>
            </a:r>
            <a:r>
              <a:rPr lang="en-GB" sz="2400" baseline="-25000" dirty="0" smtClean="0">
                <a:solidFill>
                  <a:srgbClr val="000090"/>
                </a:solidFill>
                <a:ea typeface="Times New Roman" charset="0"/>
                <a:cs typeface=""/>
              </a:rPr>
              <a:t>FB</a:t>
            </a:r>
            <a:r>
              <a:rPr lang="en-GB" sz="2400" dirty="0" smtClean="0">
                <a:ea typeface="Times New Roman" charset="0"/>
                <a:cs typeface=""/>
              </a:rPr>
              <a:t> by ~2</a:t>
            </a:r>
          </a:p>
          <a:p>
            <a:r>
              <a:rPr lang="en-GB" sz="2400" dirty="0" smtClean="0">
                <a:solidFill>
                  <a:srgbClr val="000090"/>
                </a:solidFill>
                <a:ea typeface="Times New Roman" charset="0"/>
                <a:cs typeface=""/>
              </a:rPr>
              <a:t>F</a:t>
            </a:r>
            <a:r>
              <a:rPr lang="en-GB" sz="2400" baseline="-25000" dirty="0" smtClean="0">
                <a:solidFill>
                  <a:srgbClr val="000090"/>
                </a:solidFill>
                <a:ea typeface="Times New Roman" charset="0"/>
                <a:cs typeface=""/>
              </a:rPr>
              <a:t>L</a:t>
            </a:r>
            <a:r>
              <a:rPr lang="en-GB" sz="2400" dirty="0" smtClean="0">
                <a:solidFill>
                  <a:srgbClr val="000090"/>
                </a:solidFill>
                <a:ea typeface="Times New Roman" charset="0"/>
                <a:cs typeface=""/>
              </a:rPr>
              <a:t> precision </a:t>
            </a:r>
            <a:r>
              <a:rPr lang="en-GB" sz="2400" dirty="0" smtClean="0">
                <a:ea typeface="Times New Roman" charset="0"/>
                <a:cs typeface=""/>
              </a:rPr>
              <a:t>also improved</a:t>
            </a:r>
          </a:p>
          <a:p>
            <a:r>
              <a:rPr lang="en-GB" sz="2400" dirty="0" smtClean="0">
                <a:ea typeface="Times New Roman" charset="0"/>
                <a:cs typeface=""/>
              </a:rPr>
              <a:t>Measure new observable A</a:t>
            </a:r>
            <a:r>
              <a:rPr lang="en-GB" sz="2400" baseline="-25000" dirty="0" smtClean="0">
                <a:ea typeface="Times New Roman" charset="0"/>
                <a:cs typeface=""/>
              </a:rPr>
              <a:t>T</a:t>
            </a:r>
            <a:r>
              <a:rPr lang="en-GB" sz="2400" baseline="30000" dirty="0" smtClean="0">
                <a:ea typeface="Times New Roman" charset="0"/>
                <a:cs typeface=""/>
              </a:rPr>
              <a:t>(2)</a:t>
            </a:r>
            <a:br>
              <a:rPr lang="en-GB" sz="2400" baseline="30000" dirty="0" smtClean="0">
                <a:ea typeface="Times New Roman" charset="0"/>
                <a:cs typeface=""/>
              </a:rPr>
            </a:br>
            <a:r>
              <a:rPr lang="en-GB" sz="2400" dirty="0" smtClean="0">
                <a:ea typeface="Times New Roman" charset="0"/>
                <a:cs typeface=""/>
              </a:rPr>
              <a:t>with poor resolution in 1-6 GeV</a:t>
            </a:r>
            <a:r>
              <a:rPr lang="en-GB" sz="2400" baseline="30000" dirty="0" smtClean="0">
                <a:ea typeface="Times New Roman" charset="0"/>
                <a:cs typeface=""/>
              </a:rPr>
              <a:t>2</a:t>
            </a:r>
            <a:r>
              <a:rPr lang="en-GB" sz="2400" dirty="0" smtClean="0">
                <a:ea typeface="Times New Roman" charset="0"/>
                <a:cs typeface=""/>
              </a:rPr>
              <a:t>/c</a:t>
            </a:r>
            <a:r>
              <a:rPr lang="en-GB" sz="2400" baseline="30000" dirty="0" smtClean="0">
                <a:ea typeface="Times New Roman" charset="0"/>
                <a:cs typeface=""/>
              </a:rPr>
              <a:t>4</a:t>
            </a:r>
            <a:r>
              <a:rPr lang="en-GB" sz="2400" dirty="0" smtClean="0">
                <a:ea typeface="Times New Roman" charset="0"/>
                <a:cs typeface=""/>
              </a:rPr>
              <a:t/>
            </a:r>
            <a:br>
              <a:rPr lang="en-GB" sz="2400" dirty="0" smtClean="0">
                <a:ea typeface="Times New Roman" charset="0"/>
                <a:cs typeface=""/>
              </a:rPr>
            </a:br>
            <a:r>
              <a:rPr lang="en-GB" sz="2400" dirty="0" smtClean="0">
                <a:ea typeface="Times New Roman" charset="0"/>
                <a:cs typeface=""/>
              </a:rPr>
              <a:t>region due to (1-F</a:t>
            </a:r>
            <a:r>
              <a:rPr lang="en-GB" sz="2400" baseline="-25000" dirty="0" smtClean="0">
                <a:ea typeface="Times New Roman" charset="0"/>
                <a:cs typeface=""/>
              </a:rPr>
              <a:t>L</a:t>
            </a:r>
            <a:r>
              <a:rPr lang="en-GB" sz="2400" dirty="0" smtClean="0">
                <a:ea typeface="Times New Roman" charset="0"/>
                <a:cs typeface=""/>
              </a:rPr>
              <a:t>) suppression</a:t>
            </a:r>
            <a:endParaRPr lang="en-GB" sz="2400" baseline="30000" dirty="0" smtClean="0">
              <a:ea typeface="Times New Roman" charset="0"/>
              <a:cs typeface="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228600"/>
            <a:ext cx="7772400" cy="1143000"/>
          </a:xfrm>
        </p:spPr>
        <p:txBody>
          <a:bodyPr/>
          <a:lstStyle/>
          <a:p>
            <a:r>
              <a:rPr lang="en-GB" dirty="0"/>
              <a:t>Projection Fits</a:t>
            </a:r>
            <a:endParaRPr lang="en-US" dirty="0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6019800" y="5105400"/>
            <a:ext cx="3008312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sz="1000" dirty="0"/>
              <a:t>[</a:t>
            </a:r>
            <a:r>
              <a:rPr lang="en-US" sz="1000" dirty="0">
                <a:solidFill>
                  <a:schemeClr val="accent2"/>
                </a:solidFill>
              </a:rPr>
              <a:t>CERN-LHCb-2007-057</a:t>
            </a:r>
            <a:r>
              <a:rPr lang="en-GB" sz="1000" dirty="0">
                <a:solidFill>
                  <a:srgbClr val="FF9900"/>
                </a:solidFill>
              </a:rPr>
              <a:t>]</a:t>
            </a:r>
            <a:endParaRPr lang="en-US" sz="1000" dirty="0">
              <a:solidFill>
                <a:srgbClr val="FF9900"/>
              </a:solidFill>
            </a:endParaRPr>
          </a:p>
          <a:p>
            <a:pPr algn="r">
              <a:spcBef>
                <a:spcPct val="50000"/>
              </a:spcBef>
            </a:pPr>
            <a:r>
              <a:rPr lang="en-GB" sz="1000" dirty="0" smtClean="0"/>
              <a:t>[</a:t>
            </a:r>
            <a:r>
              <a:rPr lang="en-GB" sz="1000" i="1" dirty="0" err="1" smtClean="0">
                <a:solidFill>
                  <a:schemeClr val="accent2"/>
                </a:solidFill>
              </a:rPr>
              <a:t>Lunghi</a:t>
            </a:r>
            <a:r>
              <a:rPr lang="en-GB" sz="1000" i="1" dirty="0" smtClean="0">
                <a:solidFill>
                  <a:schemeClr val="accent2"/>
                </a:solidFill>
              </a:rPr>
              <a:t> et al</a:t>
            </a:r>
            <a:r>
              <a:rPr lang="en-GB" sz="1000" dirty="0" smtClean="0">
                <a:solidFill>
                  <a:schemeClr val="accent2"/>
                </a:solidFill>
              </a:rPr>
              <a:t>, </a:t>
            </a:r>
            <a:r>
              <a:rPr lang="en-US" sz="1000" dirty="0" smtClean="0">
                <a:solidFill>
                  <a:srgbClr val="3333CC"/>
                </a:solidFill>
              </a:rPr>
              <a:t>JHEP 0704 (2007) 058</a:t>
            </a:r>
            <a:r>
              <a:rPr lang="en-GB" sz="1000" dirty="0" smtClean="0"/>
              <a:t>]</a:t>
            </a:r>
            <a:endParaRPr lang="en-GB" sz="10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112968" y="2218302"/>
            <a:ext cx="5525832" cy="1591698"/>
            <a:chOff x="76200" y="2218302"/>
            <a:chExt cx="5525832" cy="1591698"/>
          </a:xfrm>
        </p:grpSpPr>
        <p:pic>
          <p:nvPicPr>
            <p:cNvPr id="27" name="Picture 26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5"/>
                <a:stretch>
                  <a:fillRect/>
                </a:stretch>
              </p:blipFill>
            </mc:Choice>
            <mc:Fallback>
              <p:blipFill>
                <a:blip r:embed="rId6"/>
                <a:stretch>
                  <a:fillRect/>
                </a:stretch>
              </p:blipFill>
            </mc:Fallback>
          </mc:AlternateContent>
          <p:spPr>
            <a:xfrm>
              <a:off x="499666" y="2218302"/>
              <a:ext cx="4300934" cy="448698"/>
            </a:xfrm>
            <a:prstGeom prst="rect">
              <a:avLst/>
            </a:prstGeom>
          </p:spPr>
        </p:pic>
        <p:pic>
          <p:nvPicPr>
            <p:cNvPr id="28" name="Picture 27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7"/>
                <a:stretch>
                  <a:fillRect/>
                </a:stretch>
              </p:blipFill>
            </mc:Choice>
            <mc:Fallback>
              <p:blipFill>
                <a:blip r:embed="rId8"/>
                <a:stretch>
                  <a:fillRect/>
                </a:stretch>
              </p:blipFill>
            </mc:Fallback>
          </mc:AlternateContent>
          <p:spPr>
            <a:xfrm>
              <a:off x="228600" y="2751702"/>
              <a:ext cx="5373432" cy="448698"/>
            </a:xfrm>
            <a:prstGeom prst="rect">
              <a:avLst/>
            </a:prstGeom>
          </p:spPr>
        </p:pic>
        <p:pic>
          <p:nvPicPr>
            <p:cNvPr id="29" name="Picture 28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76200" y="3350700"/>
              <a:ext cx="4263246" cy="45930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5638800" y="2819400"/>
            <a:ext cx="3581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>
                <a:solidFill>
                  <a:schemeClr val="accent4"/>
                </a:solidFill>
              </a:rPr>
              <a:t>LHCb</a:t>
            </a:r>
            <a:r>
              <a:rPr lang="en-US" sz="2200" dirty="0" smtClean="0">
                <a:solidFill>
                  <a:schemeClr val="accent4"/>
                </a:solidFill>
              </a:rPr>
              <a:t> 2fb</a:t>
            </a:r>
            <a:r>
              <a:rPr lang="en-US" sz="2200" baseline="30000" dirty="0" smtClean="0">
                <a:solidFill>
                  <a:schemeClr val="accent4"/>
                </a:solidFill>
              </a:rPr>
              <a:t>-1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FF0000"/>
                </a:solidFill>
              </a:rPr>
              <a:t>BaBar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0000FF"/>
                </a:solidFill>
              </a:rPr>
              <a:t>Belle 08</a:t>
            </a:r>
            <a:endParaRPr lang="en-US" sz="2200" baseline="30000" dirty="0">
              <a:solidFill>
                <a:srgbClr val="0000FF"/>
              </a:solidFill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5867400" y="5257800"/>
            <a:ext cx="609600" cy="304800"/>
          </a:xfrm>
          <a:prstGeom prst="ellips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2411413" y="6308725"/>
            <a:ext cx="2895600" cy="476250"/>
          </a:xfrm>
        </p:spPr>
        <p:txBody>
          <a:bodyPr/>
          <a:lstStyle/>
          <a:p>
            <a:r>
              <a:rPr lang="en-US" altLang="en-GB" dirty="0" smtClean="0"/>
              <a:t>William Reece - Imperial College London</a:t>
            </a:r>
            <a:endParaRPr lang="en-US" altLang="en-US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250825" y="6308725"/>
            <a:ext cx="2133600" cy="476250"/>
          </a:xfrm>
        </p:spPr>
        <p:txBody>
          <a:bodyPr/>
          <a:lstStyle/>
          <a:p>
            <a:r>
              <a:rPr lang="en-US" altLang="en-US" dirty="0" smtClean="0"/>
              <a:t>Page </a:t>
            </a:r>
            <a:fld id="{F085C729-1D07-4B93-B5AE-6906E9A604EC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</p:cSld>
  <p:clrMapOvr>
    <a:masterClrMapping/>
  </p:clrMapOvr>
  <p:transition advTm="8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t3_bands_compare_final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181600" y="990600"/>
            <a:ext cx="3810000" cy="2489200"/>
          </a:xfrm>
          <a:prstGeom prst="rect">
            <a:avLst/>
          </a:prstGeom>
        </p:spPr>
      </p:pic>
      <p:pic>
        <p:nvPicPr>
          <p:cNvPr id="19" name="Picture 18" descr="at4_bands_compare_final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181600" y="3505200"/>
            <a:ext cx="3810000" cy="260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Angular Analysis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14324" y="1219200"/>
            <a:ext cx="7762876" cy="4953000"/>
          </a:xfrm>
        </p:spPr>
        <p:txBody>
          <a:bodyPr/>
          <a:lstStyle/>
          <a:p>
            <a:r>
              <a:rPr lang="en-US" dirty="0" smtClean="0"/>
              <a:t>  		   </a:t>
            </a:r>
            <a:r>
              <a:rPr lang="en-US" sz="2400" dirty="0" smtClean="0"/>
              <a:t>parameterized by</a:t>
            </a:r>
            <a:br>
              <a:rPr lang="en-US" sz="2400" dirty="0" smtClean="0"/>
            </a:br>
            <a:r>
              <a:rPr lang="en-US" sz="2400" dirty="0" smtClean="0"/>
              <a:t>K* spin amplitudes</a:t>
            </a:r>
          </a:p>
          <a:p>
            <a:pPr lvl="1"/>
            <a:r>
              <a:rPr lang="en-US" dirty="0" smtClean="0"/>
              <a:t> 			</a:t>
            </a:r>
          </a:p>
          <a:p>
            <a:r>
              <a:rPr lang="en-US" sz="2400" dirty="0" smtClean="0"/>
              <a:t>Perform fit for amplitudes</a:t>
            </a:r>
          </a:p>
          <a:p>
            <a:pPr lvl="1"/>
            <a:r>
              <a:rPr lang="en-US" sz="2000" dirty="0" smtClean="0"/>
              <a:t>Assume polynomial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variation</a:t>
            </a:r>
          </a:p>
          <a:p>
            <a:r>
              <a:rPr lang="en-US" sz="2400" dirty="0" smtClean="0"/>
              <a:t>Calc. observables from amplitudes</a:t>
            </a:r>
          </a:p>
          <a:p>
            <a:pPr lvl="1"/>
            <a:r>
              <a:rPr lang="en-US" sz="2000" dirty="0" smtClean="0"/>
              <a:t>New observables A</a:t>
            </a:r>
            <a:r>
              <a:rPr lang="en-US" sz="2000" baseline="-25000" dirty="0" smtClean="0"/>
              <a:t>T</a:t>
            </a:r>
            <a:r>
              <a:rPr lang="en-US" sz="2000" baseline="30000" dirty="0" smtClean="0"/>
              <a:t>(3)</a:t>
            </a:r>
            <a:r>
              <a:rPr lang="en-US" sz="2000" dirty="0" smtClean="0"/>
              <a:t> A</a:t>
            </a:r>
            <a:r>
              <a:rPr lang="en-US" sz="2000" baseline="-25000" dirty="0" smtClean="0"/>
              <a:t>T</a:t>
            </a:r>
            <a:r>
              <a:rPr lang="en-US" sz="2000" baseline="30000" dirty="0" smtClean="0"/>
              <a:t>(4)</a:t>
            </a:r>
            <a:br>
              <a:rPr lang="en-US" sz="2000" baseline="30000" dirty="0" smtClean="0"/>
            </a:br>
            <a:r>
              <a:rPr lang="en-US" sz="2000" baseline="30000" dirty="0" smtClean="0"/>
              <a:t/>
            </a:r>
            <a:br>
              <a:rPr lang="en-US" sz="2000" baseline="30000" dirty="0" smtClean="0"/>
            </a:br>
            <a:r>
              <a:rPr lang="en-US" sz="2000" baseline="30000" dirty="0" smtClean="0"/>
              <a:t/>
            </a:r>
            <a:br>
              <a:rPr lang="en-US" sz="2000" baseline="30000" dirty="0" smtClean="0"/>
            </a:br>
            <a:endParaRPr lang="en-US" sz="2000" baseline="30000" dirty="0" smtClean="0"/>
          </a:p>
          <a:p>
            <a:pPr lvl="1"/>
            <a:r>
              <a:rPr lang="en-US" sz="2000" dirty="0" smtClean="0">
                <a:solidFill>
                  <a:srgbClr val="6563FF"/>
                </a:solidFill>
              </a:rPr>
              <a:t>10fb</a:t>
            </a:r>
            <a:r>
              <a:rPr lang="en-US" sz="2000" baseline="30000" dirty="0" smtClean="0">
                <a:solidFill>
                  <a:srgbClr val="6563FF"/>
                </a:solidFill>
              </a:rPr>
              <a:t>-1</a:t>
            </a:r>
            <a:r>
              <a:rPr lang="en-US" sz="2000" dirty="0" smtClean="0">
                <a:solidFill>
                  <a:srgbClr val="6563FF"/>
                </a:solidFill>
              </a:rPr>
              <a:t> sensitivities for SUSY input</a:t>
            </a:r>
          </a:p>
          <a:p>
            <a:pPr lvl="2"/>
            <a:r>
              <a:rPr lang="en-US" sz="1600" dirty="0" smtClean="0">
                <a:solidFill>
                  <a:srgbClr val="000090"/>
                </a:solidFill>
              </a:rPr>
              <a:t>JHEP 0704 (2007) 058 – model ‘</a:t>
            </a:r>
            <a:r>
              <a:rPr lang="en-US" sz="1600" dirty="0" err="1" smtClean="0">
                <a:solidFill>
                  <a:srgbClr val="000090"/>
                </a:solidFill>
              </a:rPr>
              <a:t>b</a:t>
            </a:r>
            <a:r>
              <a:rPr lang="en-US" sz="1600" dirty="0" smtClean="0">
                <a:solidFill>
                  <a:srgbClr val="000090"/>
                </a:solidFill>
              </a:rPr>
              <a:t>’</a:t>
            </a:r>
            <a:endParaRPr lang="en-US" dirty="0" smtClean="0">
              <a:solidFill>
                <a:srgbClr val="000090"/>
              </a:solidFill>
            </a:endParaRPr>
          </a:p>
          <a:p>
            <a:r>
              <a:rPr lang="en-US" sz="2400" dirty="0" smtClean="0"/>
              <a:t>MC Fits converge with 2fb</a:t>
            </a:r>
            <a:r>
              <a:rPr lang="en-US" sz="2400" baseline="30000" dirty="0" smtClean="0"/>
              <a:t>-1</a:t>
            </a:r>
          </a:p>
          <a:p>
            <a:pPr lvl="1"/>
            <a:r>
              <a:rPr lang="en-US" sz="2000" dirty="0" smtClean="0"/>
              <a:t>Acceptance a challenge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dirty="0" smtClean="0"/>
              <a:t>William Reece - Imperial College London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F085C729-1D07-4B93-B5AE-6906E9A604EC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1181100" y="2235200"/>
            <a:ext cx="2247900" cy="279400"/>
          </a:xfrm>
          <a:prstGeom prst="rect">
            <a:avLst/>
          </a:prstGeom>
        </p:spPr>
      </p:pic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6934200" y="1066800"/>
            <a:ext cx="2057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 smtClean="0">
                <a:solidFill>
                  <a:srgbClr val="FF9900"/>
                </a:solidFill>
              </a:rPr>
              <a:t>CERN-</a:t>
            </a:r>
            <a:r>
              <a:rPr lang="en-US" sz="1400" dirty="0">
                <a:solidFill>
                  <a:srgbClr val="FF9900"/>
                </a:solidFill>
              </a:rPr>
              <a:t>LHCb-2008-</a:t>
            </a:r>
            <a:r>
              <a:rPr lang="en-US" sz="1400" dirty="0" smtClean="0">
                <a:solidFill>
                  <a:srgbClr val="FF9900"/>
                </a:solidFill>
              </a:rPr>
              <a:t>041</a:t>
            </a:r>
            <a:br>
              <a:rPr lang="en-US" sz="1400" dirty="0" smtClean="0">
                <a:solidFill>
                  <a:srgbClr val="FF9900"/>
                </a:solidFill>
              </a:rPr>
            </a:br>
            <a:r>
              <a:rPr lang="en-US" sz="1400" dirty="0" err="1" smtClean="0">
                <a:solidFill>
                  <a:srgbClr val="FF9900"/>
                </a:solidFill>
              </a:rPr>
              <a:t>arXiv</a:t>
            </a:r>
            <a:r>
              <a:rPr lang="en-US" sz="1400" dirty="0" smtClean="0">
                <a:solidFill>
                  <a:srgbClr val="FF9900"/>
                </a:solidFill>
              </a:rPr>
              <a:t> 0807.2589</a:t>
            </a:r>
            <a:endParaRPr lang="en-US" sz="1400" dirty="0">
              <a:solidFill>
                <a:srgbClr val="FF9900"/>
              </a:solidFill>
            </a:endParaRPr>
          </a:p>
        </p:txBody>
      </p:sp>
      <p:pic>
        <p:nvPicPr>
          <p:cNvPr id="23" name="Picture 2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714970" y="4241800"/>
            <a:ext cx="1995845" cy="429599"/>
          </a:xfrm>
          <a:prstGeom prst="rect">
            <a:avLst/>
          </a:prstGeom>
        </p:spPr>
      </p:pic>
      <p:pic>
        <p:nvPicPr>
          <p:cNvPr id="24" name="Picture 2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2863215" y="4243902"/>
            <a:ext cx="2165985" cy="427497"/>
          </a:xfrm>
          <a:prstGeom prst="rect">
            <a:avLst/>
          </a:prstGeom>
        </p:spPr>
      </p:pic>
      <p:pic>
        <p:nvPicPr>
          <p:cNvPr id="27" name="Picture 2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762000" y="1066800"/>
            <a:ext cx="1587500" cy="609600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419600" y="136469"/>
            <a:ext cx="4724400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FF5F"/>
                </a:solidFill>
              </a:rPr>
              <a:t>SM Theory Distribution</a:t>
            </a:r>
          </a:p>
          <a:p>
            <a:r>
              <a:rPr lang="en-US" dirty="0" smtClean="0">
                <a:solidFill>
                  <a:srgbClr val="6563FF"/>
                </a:solidFill>
              </a:rPr>
              <a:t>Toy fits to SUSY </a:t>
            </a:r>
            <a:r>
              <a:rPr lang="en-US" b="1" dirty="0" smtClean="0">
                <a:solidFill>
                  <a:srgbClr val="6563FF"/>
                </a:solidFill>
              </a:rPr>
              <a:t>model </a:t>
            </a:r>
            <a:r>
              <a:rPr lang="en-US" b="1" dirty="0" err="1" smtClean="0">
                <a:solidFill>
                  <a:srgbClr val="6563FF"/>
                </a:solidFill>
              </a:rPr>
              <a:t>b</a:t>
            </a:r>
            <a:r>
              <a:rPr lang="en-US" dirty="0" smtClean="0">
                <a:solidFill>
                  <a:srgbClr val="6563FF"/>
                </a:solidFill>
              </a:rPr>
              <a:t> (C’</a:t>
            </a:r>
            <a:r>
              <a:rPr lang="en-US" baseline="-25000" dirty="0" smtClean="0">
                <a:solidFill>
                  <a:srgbClr val="6563FF"/>
                </a:solidFill>
              </a:rPr>
              <a:t>7</a:t>
            </a:r>
            <a:r>
              <a:rPr lang="en-US" dirty="0" smtClean="0">
                <a:solidFill>
                  <a:srgbClr val="6563FF"/>
                </a:solidFill>
              </a:rPr>
              <a:t> != 0) </a:t>
            </a:r>
            <a:r>
              <a:rPr lang="en-US" dirty="0" smtClean="0">
                <a:solidFill>
                  <a:srgbClr val="B3B2FF"/>
                </a:solidFill>
              </a:rPr>
              <a:t>1</a:t>
            </a:r>
            <a:r>
              <a:rPr lang="en-US" dirty="0" smtClean="0">
                <a:solidFill>
                  <a:srgbClr val="6563FF"/>
                </a:solidFill>
              </a:rPr>
              <a:t>, 2</a:t>
            </a:r>
            <a:r>
              <a:rPr lang="en-US" dirty="0" smtClean="0">
                <a:solidFill>
                  <a:srgbClr val="6563FF"/>
                </a:solidFill>
                <a:latin typeface="Symbol" charset="2"/>
                <a:cs typeface="Symbol" charset="2"/>
              </a:rPr>
              <a:t>s</a:t>
            </a:r>
            <a:r>
              <a:rPr lang="en-US" dirty="0" smtClean="0">
                <a:solidFill>
                  <a:srgbClr val="6563FF"/>
                </a:solidFill>
              </a:rPr>
              <a:t> </a:t>
            </a:r>
            <a:endParaRPr lang="en-US" dirty="0">
              <a:solidFill>
                <a:srgbClr val="6563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39000" y="6172200"/>
            <a:ext cx="1752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err="1" smtClean="0"/>
              <a:t>LHCb</a:t>
            </a:r>
            <a:r>
              <a:rPr lang="en-US" sz="2200" dirty="0" smtClean="0"/>
              <a:t> 10fb</a:t>
            </a:r>
            <a:r>
              <a:rPr lang="en-US" sz="2200" baseline="30000" dirty="0" smtClean="0"/>
              <a:t>-1</a:t>
            </a:r>
            <a:endParaRPr lang="en-US" sz="2200" baseline="30000" dirty="0"/>
          </a:p>
        </p:txBody>
      </p:sp>
    </p:spTree>
  </p:cSld>
  <p:clrMapOvr>
    <a:masterClrMapping/>
  </p:clrMapOvr>
  <p:transition advTm="137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Contour-C7np-C7p-com-power-resized.eps"/>
          <p:cNvPicPr>
            <a:picLocks noGrp="1" noChangeAspect="1"/>
          </p:cNvPicPr>
          <p:nvPr>
            <p:ph sz="half"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-463" r="-463"/>
              <a:stretch>
                <a:fillRect/>
              </a:stretch>
            </p:blipFill>
          </mc:Choice>
          <mc:Fallback>
            <p:blipFill>
              <a:blip r:embed="rId3"/>
              <a:srcRect l="-463" r="-463"/>
              <a:stretch>
                <a:fillRect/>
              </a:stretch>
            </p:blipFill>
          </mc:Fallback>
        </mc:AlternateContent>
        <p:spPr>
          <a:xfrm>
            <a:off x="152400" y="1219200"/>
            <a:ext cx="3810000" cy="41148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Finding NP in C</a:t>
            </a:r>
            <a:r>
              <a:rPr lang="en-US" baseline="-25000" dirty="0" smtClean="0"/>
              <a:t>7</a:t>
            </a:r>
            <a:endParaRPr lang="en-US" baseline="-25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dirty="0" smtClean="0"/>
              <a:t>William Reece - Imperial College London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7EEC6D1-89D9-43F6-84BC-F9A375D16B7B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800600" y="1918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(3)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993299"/>
                </a:solidFill>
              </a:rPr>
              <a:t>TH + </a:t>
            </a:r>
            <a:r>
              <a:rPr lang="en-US" dirty="0" err="1" smtClean="0">
                <a:solidFill>
                  <a:srgbClr val="993299"/>
                </a:solidFill>
              </a:rPr>
              <a:t>LHCb</a:t>
            </a:r>
            <a:r>
              <a:rPr lang="en-US" dirty="0" smtClean="0">
                <a:solidFill>
                  <a:srgbClr val="993299"/>
                </a:solidFill>
              </a:rPr>
              <a:t> 10fb</a:t>
            </a:r>
            <a:r>
              <a:rPr lang="en-US" baseline="30000" dirty="0" smtClean="0">
                <a:solidFill>
                  <a:srgbClr val="993299"/>
                </a:solidFill>
              </a:rPr>
              <a:t>-1</a:t>
            </a:r>
            <a:endParaRPr lang="en-US" baseline="30000" dirty="0">
              <a:solidFill>
                <a:srgbClr val="99329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34200" y="3544669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(4)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993299"/>
                </a:solidFill>
              </a:rPr>
              <a:t>TH + </a:t>
            </a:r>
            <a:r>
              <a:rPr lang="en-US" dirty="0" err="1" smtClean="0">
                <a:solidFill>
                  <a:srgbClr val="993299"/>
                </a:solidFill>
              </a:rPr>
              <a:t>LHCb</a:t>
            </a:r>
            <a:r>
              <a:rPr lang="en-US" dirty="0" smtClean="0">
                <a:solidFill>
                  <a:srgbClr val="993299"/>
                </a:solidFill>
              </a:rPr>
              <a:t> 10fb</a:t>
            </a:r>
            <a:r>
              <a:rPr lang="en-US" baseline="30000" dirty="0" smtClean="0">
                <a:solidFill>
                  <a:srgbClr val="993299"/>
                </a:solidFill>
              </a:rPr>
              <a:t>-1</a:t>
            </a:r>
            <a:endParaRPr lang="en-US" baseline="30000" dirty="0">
              <a:solidFill>
                <a:srgbClr val="993299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34200" y="17526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Egede</a:t>
            </a:r>
            <a:r>
              <a:rPr lang="en-US" dirty="0" smtClean="0"/>
              <a:t>, Hurth,</a:t>
            </a:r>
            <a:br>
              <a:rPr lang="en-US" dirty="0" smtClean="0"/>
            </a:br>
            <a:r>
              <a:rPr lang="en-US" dirty="0" err="1" smtClean="0"/>
              <a:t>Matias</a:t>
            </a:r>
            <a:r>
              <a:rPr lang="en-US" dirty="0" smtClean="0"/>
              <a:t>, Ramon,</a:t>
            </a:r>
            <a:br>
              <a:rPr lang="en-US" dirty="0" smtClean="0"/>
            </a:br>
            <a:r>
              <a:rPr lang="en-US" b="1" dirty="0" smtClean="0"/>
              <a:t>WR</a:t>
            </a:r>
            <a:r>
              <a:rPr lang="en-US" dirty="0" smtClean="0"/>
              <a:t>. Preliminary</a:t>
            </a:r>
            <a:endParaRPr lang="en-US" dirty="0"/>
          </a:p>
        </p:txBody>
      </p:sp>
      <p:sp>
        <p:nvSpPr>
          <p:cNvPr id="23" name="Oval 22"/>
          <p:cNvSpPr>
            <a:spLocks noChangeAspect="1"/>
          </p:cNvSpPr>
          <p:nvPr/>
        </p:nvSpPr>
        <p:spPr bwMode="auto">
          <a:xfrm>
            <a:off x="1285444" y="3048000"/>
            <a:ext cx="390956" cy="390956"/>
          </a:xfrm>
          <a:prstGeom prst="ellipse">
            <a:avLst/>
          </a:prstGeom>
          <a:solidFill>
            <a:srgbClr val="99329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7" name="Multiply 16"/>
          <p:cNvSpPr>
            <a:spLocks noChangeAspect="1"/>
          </p:cNvSpPr>
          <p:nvPr/>
        </p:nvSpPr>
        <p:spPr bwMode="auto">
          <a:xfrm>
            <a:off x="1355146" y="3124200"/>
            <a:ext cx="245054" cy="251993"/>
          </a:xfrm>
          <a:prstGeom prst="mathMultiply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sp>
      <p:sp>
        <p:nvSpPr>
          <p:cNvPr id="19" name="TextBox 18"/>
          <p:cNvSpPr txBox="1"/>
          <p:nvPr/>
        </p:nvSpPr>
        <p:spPr>
          <a:xfrm>
            <a:off x="1600200" y="30480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</a:t>
            </a:r>
            <a:endParaRPr lang="en-US" dirty="0"/>
          </a:p>
        </p:txBody>
      </p:sp>
      <p:sp>
        <p:nvSpPr>
          <p:cNvPr id="12" name="Rectangular Callout 11"/>
          <p:cNvSpPr/>
          <p:nvPr/>
        </p:nvSpPr>
        <p:spPr bwMode="auto">
          <a:xfrm>
            <a:off x="304800" y="5334000"/>
            <a:ext cx="3276600" cy="990600"/>
          </a:xfrm>
          <a:prstGeom prst="wedgeRectCallout">
            <a:avLst>
              <a:gd name="adj1" fmla="val -13355"/>
              <a:gd name="adj2" fmla="val -216695"/>
            </a:avLst>
          </a:prstGeom>
          <a:noFill/>
          <a:ln w="127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llowed </a:t>
            </a:r>
            <a:r>
              <a:rPr lang="en-US" dirty="0" smtClean="0">
                <a:solidFill>
                  <a:schemeClr val="tx1"/>
                </a:solidFill>
              </a:rPr>
              <a:t>r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egions - C</a:t>
            </a:r>
            <a:r>
              <a:rPr kumimoji="0" lang="en-US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7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real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>
                <a:solidFill>
                  <a:srgbClr val="000000"/>
                </a:solidFill>
              </a:rPr>
              <a:t>JHEP 0807:106,2008</a:t>
            </a:r>
          </a:p>
          <a:p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A289B"/>
                </a:solidFill>
                <a:effectLst/>
                <a:latin typeface="Arial" charset="0"/>
              </a:rPr>
              <a:t>After 10fb</a:t>
            </a:r>
            <a:r>
              <a:rPr kumimoji="0" lang="en-US" sz="1800" b="0" i="0" u="none" strike="noStrike" cap="none" normalizeH="0" baseline="30000" dirty="0" smtClean="0">
                <a:ln>
                  <a:noFill/>
                </a:ln>
                <a:solidFill>
                  <a:srgbClr val="AA289B"/>
                </a:solidFill>
                <a:effectLst/>
                <a:latin typeface="Arial" charset="0"/>
              </a:rPr>
              <a:t>-1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AA289B"/>
                </a:solidFill>
                <a:effectLst/>
                <a:latin typeface="Arial" charset="0"/>
              </a:rPr>
              <a:t> FA analysis?</a:t>
            </a:r>
          </a:p>
        </p:txBody>
      </p:sp>
      <p:pic>
        <p:nvPicPr>
          <p:cNvPr id="16" name="Picture 15" descr="at3_th_ex_10fb_c7_spl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033800" y="73000"/>
            <a:ext cx="5034000" cy="3356000"/>
          </a:xfrm>
          <a:prstGeom prst="rect">
            <a:avLst/>
          </a:prstGeom>
        </p:spPr>
      </p:pic>
      <p:pic>
        <p:nvPicPr>
          <p:cNvPr id="18" name="Picture 17" descr="at4_th_ex_10fb_c7_split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038600" y="3429000"/>
            <a:ext cx="5040000" cy="3326400"/>
          </a:xfrm>
          <a:prstGeom prst="rect">
            <a:avLst/>
          </a:prstGeom>
        </p:spPr>
      </p:pic>
      <p:sp>
        <p:nvSpPr>
          <p:cNvPr id="20" name="Multiply 19"/>
          <p:cNvSpPr>
            <a:spLocks noChangeAspect="1"/>
          </p:cNvSpPr>
          <p:nvPr/>
        </p:nvSpPr>
        <p:spPr bwMode="auto">
          <a:xfrm>
            <a:off x="1583746" y="3886200"/>
            <a:ext cx="245054" cy="251993"/>
          </a:xfrm>
          <a:prstGeom prst="mathMultiply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sp>
      <p:cxnSp>
        <p:nvCxnSpPr>
          <p:cNvPr id="25" name="Straight Arrow Connector 24"/>
          <p:cNvCxnSpPr/>
          <p:nvPr/>
        </p:nvCxnSpPr>
        <p:spPr bwMode="auto">
          <a:xfrm>
            <a:off x="1828800" y="4038600"/>
            <a:ext cx="3505200" cy="228600"/>
          </a:xfrm>
          <a:prstGeom prst="straightConnector1">
            <a:avLst/>
          </a:prstGeom>
          <a:noFill/>
          <a:ln w="412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 rot="166650">
            <a:off x="2819400" y="37338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(0.083,-0.21)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34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4325" y="1409700"/>
            <a:ext cx="7772400" cy="4610100"/>
          </a:xfrm>
        </p:spPr>
        <p:txBody>
          <a:bodyPr/>
          <a:lstStyle/>
          <a:p>
            <a:r>
              <a:rPr lang="en-US" dirty="0" smtClean="0"/>
              <a:t> Excellent prospects for discovery of NP</a:t>
            </a:r>
          </a:p>
          <a:p>
            <a:pPr lvl="1"/>
            <a:r>
              <a:rPr lang="en-US" dirty="0" smtClean="0"/>
              <a:t>Hints from B-factories + theory</a:t>
            </a:r>
          </a:p>
          <a:p>
            <a:r>
              <a:rPr lang="en-US" dirty="0" smtClean="0"/>
              <a:t>Expect 7.2k signal events per year</a:t>
            </a:r>
            <a:br>
              <a:rPr lang="en-US" dirty="0" smtClean="0"/>
            </a:br>
            <a:r>
              <a:rPr lang="en-US" dirty="0" smtClean="0"/>
              <a:t>over whole q</a:t>
            </a:r>
            <a:r>
              <a:rPr lang="en-US" baseline="30000" dirty="0" smtClean="0"/>
              <a:t>2</a:t>
            </a:r>
            <a:r>
              <a:rPr lang="en-US" dirty="0" smtClean="0"/>
              <a:t> range</a:t>
            </a:r>
            <a:endParaRPr lang="en-US" baseline="30000" dirty="0" smtClean="0"/>
          </a:p>
          <a:p>
            <a:r>
              <a:rPr lang="en-US" dirty="0" smtClean="0"/>
              <a:t>Exciting Physics program</a:t>
            </a:r>
          </a:p>
          <a:p>
            <a:r>
              <a:rPr lang="en-US" dirty="0" smtClean="0"/>
              <a:t>Many observables to study</a:t>
            </a:r>
          </a:p>
          <a:p>
            <a:pPr lvl="1"/>
            <a:r>
              <a:rPr lang="en-US" dirty="0" smtClean="0"/>
              <a:t>Counting experiments, projections, full angular</a:t>
            </a:r>
          </a:p>
          <a:p>
            <a:pPr lvl="1"/>
            <a:r>
              <a:rPr lang="en-US" dirty="0" smtClean="0"/>
              <a:t>Real discriminating power for NP</a:t>
            </a:r>
          </a:p>
          <a:p>
            <a:r>
              <a:rPr lang="en-US" dirty="0" smtClean="0"/>
              <a:t>Exciting times ahead!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57EEC6D1-89D9-43F6-84BC-F9A375D16B7B}" type="slidenum">
              <a:rPr lang="en-US" altLang="en-US" smtClean="0"/>
              <a:pPr/>
              <a:t>16</a:t>
            </a:fld>
            <a:endParaRPr lang="en-US" altLang="en-US"/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33600" y="533400"/>
            <a:ext cx="2628900" cy="431800"/>
          </a:xfrm>
          <a:prstGeom prst="rect">
            <a:avLst/>
          </a:prstGeo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UP Slides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17</a:t>
            </a:fld>
            <a:endParaRPr lang="en-US" altLang="en-US"/>
          </a:p>
        </p:txBody>
      </p:sp>
      <p:pic>
        <p:nvPicPr>
          <p:cNvPr id="6" name="PowerPoint Temp">
            <a:hlinkClick r:id="" action="ppaction://media"/>
          </p:cNvPr>
          <p:cNvPicPr>
            <a:picLocks noRot="1" noChangeAspect="1"/>
          </p:cNvPicPr>
          <p:nvPr>
            <a:wavAudioFile r:embed="rId1" name="PowerPoint Temp"/>
          </p:nvPr>
        </p:nvPicPr>
        <p:blipFill>
          <a:blip r:embed="rId3"/>
          <a:stretch>
            <a:fillRect/>
          </a:stretch>
        </p:blipFill>
        <p:spPr>
          <a:xfrm>
            <a:off x="8716963" y="6430963"/>
            <a:ext cx="274637" cy="274637"/>
          </a:xfrm>
          <a:prstGeom prst="rect">
            <a:avLst/>
          </a:prstGeom>
        </p:spPr>
      </p:pic>
    </p:spTree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0038" y="-152400"/>
            <a:ext cx="7772400" cy="1143000"/>
          </a:xfrm>
        </p:spPr>
        <p:txBody>
          <a:bodyPr/>
          <a:lstStyle/>
          <a:p>
            <a:r>
              <a:rPr lang="en-GB" dirty="0" smtClean="0"/>
              <a:t>Acceptance Effects for A</a:t>
            </a:r>
            <a:r>
              <a:rPr lang="en-GB" baseline="-25000" dirty="0" smtClean="0"/>
              <a:t>FB</a:t>
            </a:r>
            <a:endParaRPr lang="en-US" dirty="0"/>
          </a:p>
        </p:txBody>
      </p:sp>
      <p:grpSp>
        <p:nvGrpSpPr>
          <p:cNvPr id="2" name="Group 50"/>
          <p:cNvGrpSpPr>
            <a:grpSpLocks/>
          </p:cNvGrpSpPr>
          <p:nvPr/>
        </p:nvGrpSpPr>
        <p:grpSpPr bwMode="auto">
          <a:xfrm>
            <a:off x="76200" y="698500"/>
            <a:ext cx="9263062" cy="4787900"/>
            <a:chOff x="77" y="1046"/>
            <a:chExt cx="5835" cy="3016"/>
          </a:xfrm>
        </p:grpSpPr>
        <p:pic>
          <p:nvPicPr>
            <p:cNvPr id="28678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71" y="1110"/>
              <a:ext cx="1648" cy="91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8679" name="Picture 7"/>
            <p:cNvPicPr>
              <a:picLocks noChangeAspect="1" noChangeArrowheads="1"/>
            </p:cNvPicPr>
            <p:nvPr/>
          </p:nvPicPr>
          <p:blipFill>
            <a:blip r:embed="rId3"/>
            <a:srcRect r="2942"/>
            <a:stretch>
              <a:fillRect/>
            </a:stretch>
          </p:blipFill>
          <p:spPr bwMode="auto">
            <a:xfrm>
              <a:off x="171" y="2085"/>
              <a:ext cx="1650" cy="8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8681" name="Picture 9"/>
            <p:cNvPicPr>
              <a:picLocks noChangeAspect="1" noChangeArrowheads="1"/>
            </p:cNvPicPr>
            <p:nvPr/>
          </p:nvPicPr>
          <p:blipFill>
            <a:blip r:embed="rId3"/>
            <a:srcRect r="2942"/>
            <a:stretch>
              <a:fillRect/>
            </a:stretch>
          </p:blipFill>
          <p:spPr bwMode="auto">
            <a:xfrm>
              <a:off x="172" y="3058"/>
              <a:ext cx="1650" cy="89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8682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186" y="1087"/>
              <a:ext cx="1167" cy="96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8683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01" y="2039"/>
              <a:ext cx="1118" cy="9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8684" name="Picture 1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52" y="3037"/>
              <a:ext cx="1143" cy="9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8685" name="Picture 1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692" y="1077"/>
              <a:ext cx="1849" cy="962"/>
            </a:xfrm>
            <a:prstGeom prst="rect">
              <a:avLst/>
            </a:prstGeom>
            <a:blipFill dpi="0" rotWithShape="0">
              <a:blip/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8686" name="Picture 1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84" y="2058"/>
              <a:ext cx="1875" cy="98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8687" name="Picture 1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660" y="3049"/>
              <a:ext cx="1858" cy="91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8688" name="Text Box 16"/>
            <p:cNvSpPr txBox="1">
              <a:spLocks noChangeArrowheads="1"/>
            </p:cNvSpPr>
            <p:nvPr/>
          </p:nvSpPr>
          <p:spPr bwMode="auto">
            <a:xfrm>
              <a:off x="1645" y="2853"/>
              <a:ext cx="56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  <a:latin typeface="Symbol" charset="2"/>
                </a:rPr>
                <a:t>q</a:t>
              </a:r>
              <a:r>
                <a:rPr lang="en-GB" sz="1600" b="1" baseline="-25000">
                  <a:solidFill>
                    <a:schemeClr val="accent2"/>
                  </a:solidFill>
                </a:rPr>
                <a:t>l</a:t>
              </a:r>
              <a:r>
                <a:rPr lang="en-GB" sz="1600" b="1">
                  <a:solidFill>
                    <a:schemeClr val="accent2"/>
                  </a:solidFill>
                </a:rPr>
                <a:t>/rad</a:t>
              </a:r>
              <a:endParaRPr lang="en-US" sz="1600" b="1">
                <a:solidFill>
                  <a:schemeClr val="accent2"/>
                </a:solidFill>
              </a:endParaRPr>
            </a:p>
          </p:txBody>
        </p:sp>
        <p:sp>
          <p:nvSpPr>
            <p:cNvPr id="28689" name="Text Box 17"/>
            <p:cNvSpPr txBox="1">
              <a:spLocks noChangeArrowheads="1"/>
            </p:cNvSpPr>
            <p:nvPr/>
          </p:nvSpPr>
          <p:spPr bwMode="auto">
            <a:xfrm>
              <a:off x="1640" y="3828"/>
              <a:ext cx="56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  <a:latin typeface="Symbol" charset="2"/>
                </a:rPr>
                <a:t>q</a:t>
              </a:r>
              <a:r>
                <a:rPr lang="en-GB" sz="1600" b="1" baseline="-25000">
                  <a:solidFill>
                    <a:schemeClr val="accent2"/>
                  </a:solidFill>
                </a:rPr>
                <a:t>K</a:t>
              </a:r>
              <a:r>
                <a:rPr lang="en-GB" sz="1600" b="1">
                  <a:solidFill>
                    <a:schemeClr val="accent2"/>
                  </a:solidFill>
                </a:rPr>
                <a:t>/rad</a:t>
              </a:r>
              <a:endParaRPr lang="en-US" sz="1600" b="1">
                <a:solidFill>
                  <a:schemeClr val="accent2"/>
                </a:solidFill>
              </a:endParaRPr>
            </a:p>
          </p:txBody>
        </p:sp>
        <p:sp>
          <p:nvSpPr>
            <p:cNvPr id="28690" name="Text Box 18"/>
            <p:cNvSpPr txBox="1">
              <a:spLocks noChangeArrowheads="1"/>
            </p:cNvSpPr>
            <p:nvPr/>
          </p:nvSpPr>
          <p:spPr bwMode="auto">
            <a:xfrm>
              <a:off x="1640" y="1879"/>
              <a:ext cx="6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 dirty="0">
                  <a:solidFill>
                    <a:schemeClr val="accent2"/>
                  </a:solidFill>
                </a:rPr>
                <a:t>q</a:t>
              </a:r>
              <a:r>
                <a:rPr lang="en-GB" sz="1600" b="1" baseline="30000" dirty="0">
                  <a:solidFill>
                    <a:schemeClr val="accent2"/>
                  </a:solidFill>
                </a:rPr>
                <a:t>2</a:t>
              </a:r>
              <a:r>
                <a:rPr lang="en-GB" sz="1600" b="1" dirty="0">
                  <a:solidFill>
                    <a:schemeClr val="accent2"/>
                  </a:solidFill>
                </a:rPr>
                <a:t>/GeV</a:t>
              </a:r>
              <a:r>
                <a:rPr lang="en-GB" sz="1600" b="1" baseline="30000" dirty="0">
                  <a:solidFill>
                    <a:schemeClr val="accent2"/>
                  </a:solidFill>
                </a:rPr>
                <a:t>2</a:t>
              </a:r>
              <a:endParaRPr lang="en-US" sz="1600" b="1" baseline="30000" dirty="0">
                <a:solidFill>
                  <a:schemeClr val="accent2"/>
                </a:solidFill>
              </a:endParaRPr>
            </a:p>
          </p:txBody>
        </p:sp>
        <p:sp>
          <p:nvSpPr>
            <p:cNvPr id="28691" name="Text Box 19"/>
            <p:cNvSpPr txBox="1">
              <a:spLocks noChangeArrowheads="1"/>
            </p:cNvSpPr>
            <p:nvPr/>
          </p:nvSpPr>
          <p:spPr bwMode="auto">
            <a:xfrm rot="16200000">
              <a:off x="-332" y="1467"/>
              <a:ext cx="10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solidFill>
                    <a:schemeClr val="accent2"/>
                  </a:solidFill>
                </a:rPr>
                <a:t>Efficiency </a:t>
              </a:r>
              <a:r>
                <a:rPr lang="en-GB" sz="1400" b="1">
                  <a:solidFill>
                    <a:schemeClr val="accent2"/>
                  </a:solidFill>
                  <a:latin typeface="Symbol" charset="2"/>
                </a:rPr>
                <a:t>e </a:t>
              </a:r>
              <a:r>
                <a:rPr lang="en-GB" sz="1400" b="1">
                  <a:solidFill>
                    <a:schemeClr val="accent2"/>
                  </a:solidFill>
                </a:rPr>
                <a:t>/ a.u.</a:t>
              </a:r>
              <a:endParaRPr lang="en-US" sz="14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692" name="Text Box 20"/>
            <p:cNvSpPr txBox="1">
              <a:spLocks noChangeArrowheads="1"/>
            </p:cNvSpPr>
            <p:nvPr/>
          </p:nvSpPr>
          <p:spPr bwMode="auto">
            <a:xfrm rot="16200000">
              <a:off x="-340" y="2443"/>
              <a:ext cx="10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solidFill>
                    <a:schemeClr val="accent2"/>
                  </a:solidFill>
                </a:rPr>
                <a:t>Efficiency </a:t>
              </a:r>
              <a:r>
                <a:rPr lang="en-GB" sz="1400" b="1">
                  <a:solidFill>
                    <a:schemeClr val="accent2"/>
                  </a:solidFill>
                  <a:latin typeface="Symbol" charset="2"/>
                </a:rPr>
                <a:t>e </a:t>
              </a:r>
              <a:r>
                <a:rPr lang="en-GB" sz="1400" b="1">
                  <a:solidFill>
                    <a:schemeClr val="accent2"/>
                  </a:solidFill>
                </a:rPr>
                <a:t>/ a.u.</a:t>
              </a:r>
              <a:endParaRPr lang="en-US" sz="14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693" name="Text Box 21"/>
            <p:cNvSpPr txBox="1">
              <a:spLocks noChangeArrowheads="1"/>
            </p:cNvSpPr>
            <p:nvPr/>
          </p:nvSpPr>
          <p:spPr bwMode="auto">
            <a:xfrm rot="16200000">
              <a:off x="-344" y="3400"/>
              <a:ext cx="10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solidFill>
                    <a:schemeClr val="accent2"/>
                  </a:solidFill>
                </a:rPr>
                <a:t>Efficiency </a:t>
              </a:r>
              <a:r>
                <a:rPr lang="en-GB" sz="1400" b="1">
                  <a:solidFill>
                    <a:schemeClr val="accent2"/>
                  </a:solidFill>
                  <a:latin typeface="Symbol" charset="2"/>
                </a:rPr>
                <a:t>e </a:t>
              </a:r>
              <a:r>
                <a:rPr lang="en-GB" sz="1400" b="1">
                  <a:solidFill>
                    <a:schemeClr val="accent2"/>
                  </a:solidFill>
                </a:rPr>
                <a:t>/ a.u.</a:t>
              </a:r>
              <a:endParaRPr lang="en-US" sz="14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694" name="Text Box 22"/>
            <p:cNvSpPr txBox="1">
              <a:spLocks noChangeArrowheads="1"/>
            </p:cNvSpPr>
            <p:nvPr/>
          </p:nvSpPr>
          <p:spPr bwMode="auto">
            <a:xfrm rot="16200000">
              <a:off x="1761" y="1493"/>
              <a:ext cx="10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solidFill>
                    <a:schemeClr val="accent2"/>
                  </a:solidFill>
                </a:rPr>
                <a:t>Efficiency </a:t>
              </a:r>
              <a:r>
                <a:rPr lang="en-GB" sz="1400" b="1">
                  <a:solidFill>
                    <a:schemeClr val="accent2"/>
                  </a:solidFill>
                  <a:latin typeface="Symbol" charset="2"/>
                </a:rPr>
                <a:t>e </a:t>
              </a:r>
              <a:r>
                <a:rPr lang="en-GB" sz="1400" b="1">
                  <a:solidFill>
                    <a:schemeClr val="accent2"/>
                  </a:solidFill>
                </a:rPr>
                <a:t>/ a.u.</a:t>
              </a:r>
              <a:endParaRPr lang="en-US" sz="14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695" name="Text Box 23"/>
            <p:cNvSpPr txBox="1">
              <a:spLocks noChangeArrowheads="1"/>
            </p:cNvSpPr>
            <p:nvPr/>
          </p:nvSpPr>
          <p:spPr bwMode="auto">
            <a:xfrm rot="16200000">
              <a:off x="1753" y="2469"/>
              <a:ext cx="10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solidFill>
                    <a:schemeClr val="accent2"/>
                  </a:solidFill>
                </a:rPr>
                <a:t>Efficiency </a:t>
              </a:r>
              <a:r>
                <a:rPr lang="en-GB" sz="1400" b="1">
                  <a:solidFill>
                    <a:schemeClr val="accent2"/>
                  </a:solidFill>
                  <a:latin typeface="Symbol" charset="2"/>
                </a:rPr>
                <a:t>e </a:t>
              </a:r>
              <a:r>
                <a:rPr lang="en-GB" sz="1400" b="1">
                  <a:solidFill>
                    <a:schemeClr val="accent2"/>
                  </a:solidFill>
                </a:rPr>
                <a:t>/ a.u.</a:t>
              </a:r>
              <a:endParaRPr lang="en-US" sz="14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696" name="Text Box 24"/>
            <p:cNvSpPr txBox="1">
              <a:spLocks noChangeArrowheads="1"/>
            </p:cNvSpPr>
            <p:nvPr/>
          </p:nvSpPr>
          <p:spPr bwMode="auto">
            <a:xfrm rot="16200000">
              <a:off x="1749" y="3426"/>
              <a:ext cx="103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solidFill>
                    <a:schemeClr val="accent2"/>
                  </a:solidFill>
                </a:rPr>
                <a:t>Efficiency </a:t>
              </a:r>
              <a:r>
                <a:rPr lang="en-GB" sz="1400" b="1">
                  <a:solidFill>
                    <a:schemeClr val="accent2"/>
                  </a:solidFill>
                  <a:latin typeface="Symbol" charset="2"/>
                </a:rPr>
                <a:t>e </a:t>
              </a:r>
              <a:r>
                <a:rPr lang="en-GB" sz="1400" b="1">
                  <a:solidFill>
                    <a:schemeClr val="accent2"/>
                  </a:solidFill>
                </a:rPr>
                <a:t>/ a.u.</a:t>
              </a:r>
              <a:endParaRPr lang="en-US" sz="14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697" name="Text Box 25"/>
            <p:cNvSpPr txBox="1">
              <a:spLocks noChangeArrowheads="1"/>
            </p:cNvSpPr>
            <p:nvPr/>
          </p:nvSpPr>
          <p:spPr bwMode="auto">
            <a:xfrm>
              <a:off x="3185" y="1892"/>
              <a:ext cx="6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</a:rPr>
                <a:t>q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r>
                <a:rPr lang="en-GB" sz="1600" b="1">
                  <a:solidFill>
                    <a:schemeClr val="accent2"/>
                  </a:solidFill>
                </a:rPr>
                <a:t>/GeV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endParaRPr lang="en-US" sz="16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698" name="Text Box 26"/>
            <p:cNvSpPr txBox="1">
              <a:spLocks noChangeArrowheads="1"/>
            </p:cNvSpPr>
            <p:nvPr/>
          </p:nvSpPr>
          <p:spPr bwMode="auto">
            <a:xfrm>
              <a:off x="3186" y="2874"/>
              <a:ext cx="6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</a:rPr>
                <a:t>q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r>
                <a:rPr lang="en-GB" sz="1600" b="1">
                  <a:solidFill>
                    <a:schemeClr val="accent2"/>
                  </a:solidFill>
                </a:rPr>
                <a:t>/GeV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endParaRPr lang="en-US" sz="16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699" name="Text Box 27"/>
            <p:cNvSpPr txBox="1">
              <a:spLocks noChangeArrowheads="1"/>
            </p:cNvSpPr>
            <p:nvPr/>
          </p:nvSpPr>
          <p:spPr bwMode="auto">
            <a:xfrm>
              <a:off x="3181" y="3843"/>
              <a:ext cx="6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</a:rPr>
                <a:t>q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r>
                <a:rPr lang="en-GB" sz="1600" b="1">
                  <a:solidFill>
                    <a:schemeClr val="accent2"/>
                  </a:solidFill>
                </a:rPr>
                <a:t>/GeV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endParaRPr lang="en-US" sz="16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700" name="Text Box 28"/>
            <p:cNvSpPr txBox="1">
              <a:spLocks noChangeArrowheads="1"/>
            </p:cNvSpPr>
            <p:nvPr/>
          </p:nvSpPr>
          <p:spPr bwMode="auto">
            <a:xfrm>
              <a:off x="5227" y="3850"/>
              <a:ext cx="6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</a:rPr>
                <a:t>q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r>
                <a:rPr lang="en-GB" sz="1600" b="1">
                  <a:solidFill>
                    <a:schemeClr val="accent2"/>
                  </a:solidFill>
                </a:rPr>
                <a:t>/GeV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endParaRPr lang="en-US" sz="16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701" name="Text Box 29"/>
            <p:cNvSpPr txBox="1">
              <a:spLocks noChangeArrowheads="1"/>
            </p:cNvSpPr>
            <p:nvPr/>
          </p:nvSpPr>
          <p:spPr bwMode="auto">
            <a:xfrm>
              <a:off x="5227" y="2908"/>
              <a:ext cx="6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</a:rPr>
                <a:t>q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r>
                <a:rPr lang="en-GB" sz="1600" b="1">
                  <a:solidFill>
                    <a:schemeClr val="accent2"/>
                  </a:solidFill>
                </a:rPr>
                <a:t>/GeV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endParaRPr lang="en-US" sz="16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702" name="Text Box 30"/>
            <p:cNvSpPr txBox="1">
              <a:spLocks noChangeArrowheads="1"/>
            </p:cNvSpPr>
            <p:nvPr/>
          </p:nvSpPr>
          <p:spPr bwMode="auto">
            <a:xfrm>
              <a:off x="5235" y="1887"/>
              <a:ext cx="6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</a:rPr>
                <a:t>q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r>
                <a:rPr lang="en-GB" sz="1600" b="1">
                  <a:solidFill>
                    <a:schemeClr val="accent2"/>
                  </a:solidFill>
                </a:rPr>
                <a:t>/GeV</a:t>
              </a:r>
              <a:r>
                <a:rPr lang="en-GB" sz="1600" b="1" baseline="30000">
                  <a:solidFill>
                    <a:schemeClr val="accent2"/>
                  </a:solidFill>
                </a:rPr>
                <a:t>2</a:t>
              </a:r>
              <a:endParaRPr lang="en-US" sz="1600" b="1" baseline="30000">
                <a:solidFill>
                  <a:schemeClr val="accent2"/>
                </a:solidFill>
              </a:endParaRPr>
            </a:p>
          </p:txBody>
        </p:sp>
        <p:sp>
          <p:nvSpPr>
            <p:cNvPr id="28704" name="Rectangle 32"/>
            <p:cNvSpPr>
              <a:spLocks noChangeArrowheads="1"/>
            </p:cNvSpPr>
            <p:nvPr/>
          </p:nvSpPr>
          <p:spPr bwMode="auto">
            <a:xfrm rot="16200000">
              <a:off x="3537" y="1155"/>
              <a:ext cx="32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</a:rPr>
                <a:t>A</a:t>
              </a:r>
              <a:r>
                <a:rPr lang="en-GB" sz="1600" b="1" baseline="-25000">
                  <a:solidFill>
                    <a:schemeClr val="accent2"/>
                  </a:solidFill>
                </a:rPr>
                <a:t>FB</a:t>
              </a:r>
              <a:endParaRPr lang="en-US" sz="1600" b="1" baseline="-25000">
                <a:solidFill>
                  <a:schemeClr val="accent2"/>
                </a:solidFill>
              </a:endParaRPr>
            </a:p>
          </p:txBody>
        </p:sp>
        <p:sp>
          <p:nvSpPr>
            <p:cNvPr id="28705" name="Rectangle 33"/>
            <p:cNvSpPr>
              <a:spLocks noChangeArrowheads="1"/>
            </p:cNvSpPr>
            <p:nvPr/>
          </p:nvSpPr>
          <p:spPr bwMode="auto">
            <a:xfrm rot="16200000">
              <a:off x="3521" y="2180"/>
              <a:ext cx="32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</a:rPr>
                <a:t>A</a:t>
              </a:r>
              <a:r>
                <a:rPr lang="en-GB" sz="1600" b="1" baseline="-25000">
                  <a:solidFill>
                    <a:schemeClr val="accent2"/>
                  </a:solidFill>
                </a:rPr>
                <a:t>FB</a:t>
              </a:r>
              <a:endParaRPr lang="en-US" sz="1600" b="1" baseline="-25000">
                <a:solidFill>
                  <a:schemeClr val="accent2"/>
                </a:solidFill>
              </a:endParaRPr>
            </a:p>
          </p:txBody>
        </p:sp>
        <p:sp>
          <p:nvSpPr>
            <p:cNvPr id="28706" name="Rectangle 34"/>
            <p:cNvSpPr>
              <a:spLocks noChangeArrowheads="1"/>
            </p:cNvSpPr>
            <p:nvPr/>
          </p:nvSpPr>
          <p:spPr bwMode="auto">
            <a:xfrm rot="16200000">
              <a:off x="3492" y="3137"/>
              <a:ext cx="32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600" b="1">
                  <a:solidFill>
                    <a:schemeClr val="accent2"/>
                  </a:solidFill>
                </a:rPr>
                <a:t>A</a:t>
              </a:r>
              <a:r>
                <a:rPr lang="en-GB" sz="1600" b="1" baseline="-25000">
                  <a:solidFill>
                    <a:schemeClr val="accent2"/>
                  </a:solidFill>
                </a:rPr>
                <a:t>FB</a:t>
              </a:r>
              <a:endParaRPr lang="en-US" sz="1600" b="1" baseline="-25000">
                <a:solidFill>
                  <a:schemeClr val="accent2"/>
                </a:solidFill>
              </a:endParaRPr>
            </a:p>
          </p:txBody>
        </p:sp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2457" y="1235"/>
              <a:ext cx="790" cy="443"/>
              <a:chOff x="2421" y="1373"/>
              <a:chExt cx="790" cy="443"/>
            </a:xfrm>
          </p:grpSpPr>
          <p:sp>
            <p:nvSpPr>
              <p:cNvPr id="28707" name="Text Box 35"/>
              <p:cNvSpPr txBox="1">
                <a:spLocks noChangeArrowheads="1"/>
              </p:cNvSpPr>
              <p:nvPr/>
            </p:nvSpPr>
            <p:spPr bwMode="auto">
              <a:xfrm>
                <a:off x="2421" y="1373"/>
                <a:ext cx="790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GB" sz="1600">
                  <a:solidFill>
                    <a:schemeClr val="accent2"/>
                  </a:solidFill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GB" sz="1600">
                    <a:solidFill>
                      <a:srgbClr val="FF0000"/>
                    </a:solidFill>
                    <a:latin typeface="Symbol" charset="2"/>
                  </a:rPr>
                  <a:t>e</a:t>
                </a:r>
                <a:r>
                  <a:rPr lang="en-GB" sz="1600">
                    <a:solidFill>
                      <a:srgbClr val="FF0000"/>
                    </a:solidFill>
                  </a:rPr>
                  <a:t> backward</a:t>
                </a:r>
                <a:endParaRPr lang="en-US" sz="1600">
                  <a:solidFill>
                    <a:srgbClr val="FF0000"/>
                  </a:solidFill>
                </a:endParaRPr>
              </a:p>
            </p:txBody>
          </p:sp>
          <p:sp>
            <p:nvSpPr>
              <p:cNvPr id="28709" name="Rectangle 37"/>
              <p:cNvSpPr>
                <a:spLocks noChangeArrowheads="1"/>
              </p:cNvSpPr>
              <p:nvPr/>
            </p:nvSpPr>
            <p:spPr bwMode="auto">
              <a:xfrm>
                <a:off x="2423" y="1465"/>
                <a:ext cx="63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chemeClr val="accent2"/>
                    </a:solidFill>
                    <a:latin typeface="Symbol" charset="2"/>
                  </a:rPr>
                  <a:t>e</a:t>
                </a:r>
                <a:r>
                  <a:rPr lang="en-GB" sz="1600">
                    <a:solidFill>
                      <a:schemeClr val="accent2"/>
                    </a:solidFill>
                  </a:rPr>
                  <a:t> forward</a:t>
                </a:r>
                <a:endParaRPr lang="en-US" sz="160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4" name="Group 39"/>
            <p:cNvGrpSpPr>
              <a:grpSpLocks/>
            </p:cNvGrpSpPr>
            <p:nvPr/>
          </p:nvGrpSpPr>
          <p:grpSpPr bwMode="auto">
            <a:xfrm>
              <a:off x="2455" y="2181"/>
              <a:ext cx="790" cy="443"/>
              <a:chOff x="2421" y="1373"/>
              <a:chExt cx="790" cy="443"/>
            </a:xfrm>
          </p:grpSpPr>
          <p:sp>
            <p:nvSpPr>
              <p:cNvPr id="28712" name="Text Box 40"/>
              <p:cNvSpPr txBox="1">
                <a:spLocks noChangeArrowheads="1"/>
              </p:cNvSpPr>
              <p:nvPr/>
            </p:nvSpPr>
            <p:spPr bwMode="auto">
              <a:xfrm>
                <a:off x="2421" y="1373"/>
                <a:ext cx="790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GB" sz="1600">
                  <a:solidFill>
                    <a:schemeClr val="accent2"/>
                  </a:solidFill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GB" sz="1600">
                    <a:solidFill>
                      <a:srgbClr val="FF0000"/>
                    </a:solidFill>
                    <a:latin typeface="Symbol" charset="2"/>
                  </a:rPr>
                  <a:t>e</a:t>
                </a:r>
                <a:r>
                  <a:rPr lang="en-GB" sz="1600">
                    <a:solidFill>
                      <a:srgbClr val="FF0000"/>
                    </a:solidFill>
                  </a:rPr>
                  <a:t> backward</a:t>
                </a:r>
                <a:endParaRPr lang="en-US" sz="1600">
                  <a:solidFill>
                    <a:srgbClr val="FF0000"/>
                  </a:solidFill>
                </a:endParaRPr>
              </a:p>
            </p:txBody>
          </p:sp>
          <p:sp>
            <p:nvSpPr>
              <p:cNvPr id="28713" name="Rectangle 41"/>
              <p:cNvSpPr>
                <a:spLocks noChangeArrowheads="1"/>
              </p:cNvSpPr>
              <p:nvPr/>
            </p:nvSpPr>
            <p:spPr bwMode="auto">
              <a:xfrm>
                <a:off x="2423" y="1465"/>
                <a:ext cx="63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chemeClr val="accent2"/>
                    </a:solidFill>
                    <a:latin typeface="Symbol" charset="2"/>
                  </a:rPr>
                  <a:t>e</a:t>
                </a:r>
                <a:r>
                  <a:rPr lang="en-GB" sz="1600">
                    <a:solidFill>
                      <a:schemeClr val="accent2"/>
                    </a:solidFill>
                  </a:rPr>
                  <a:t> forward</a:t>
                </a:r>
                <a:endParaRPr lang="en-US" sz="1600">
                  <a:solidFill>
                    <a:schemeClr val="accent2"/>
                  </a:solidFill>
                </a:endParaRPr>
              </a:p>
            </p:txBody>
          </p:sp>
        </p:grpSp>
        <p:grpSp>
          <p:nvGrpSpPr>
            <p:cNvPr id="5" name="Group 42"/>
            <p:cNvGrpSpPr>
              <a:grpSpLocks/>
            </p:cNvGrpSpPr>
            <p:nvPr/>
          </p:nvGrpSpPr>
          <p:grpSpPr bwMode="auto">
            <a:xfrm>
              <a:off x="2453" y="3163"/>
              <a:ext cx="790" cy="443"/>
              <a:chOff x="2421" y="1373"/>
              <a:chExt cx="790" cy="443"/>
            </a:xfrm>
          </p:grpSpPr>
          <p:sp>
            <p:nvSpPr>
              <p:cNvPr id="28715" name="Text Box 43"/>
              <p:cNvSpPr txBox="1">
                <a:spLocks noChangeArrowheads="1"/>
              </p:cNvSpPr>
              <p:nvPr/>
            </p:nvSpPr>
            <p:spPr bwMode="auto">
              <a:xfrm>
                <a:off x="2421" y="1373"/>
                <a:ext cx="790" cy="4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endParaRPr lang="en-GB" sz="1600">
                  <a:solidFill>
                    <a:schemeClr val="accent2"/>
                  </a:solidFill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en-GB" sz="1600">
                    <a:solidFill>
                      <a:srgbClr val="FF0000"/>
                    </a:solidFill>
                    <a:latin typeface="Symbol" charset="2"/>
                  </a:rPr>
                  <a:t>e</a:t>
                </a:r>
                <a:r>
                  <a:rPr lang="en-GB" sz="1600">
                    <a:solidFill>
                      <a:srgbClr val="FF0000"/>
                    </a:solidFill>
                  </a:rPr>
                  <a:t> backward</a:t>
                </a:r>
                <a:endParaRPr lang="en-US" sz="1600">
                  <a:solidFill>
                    <a:srgbClr val="FF0000"/>
                  </a:solidFill>
                </a:endParaRPr>
              </a:p>
            </p:txBody>
          </p:sp>
          <p:sp>
            <p:nvSpPr>
              <p:cNvPr id="28716" name="Rectangle 44"/>
              <p:cNvSpPr>
                <a:spLocks noChangeArrowheads="1"/>
              </p:cNvSpPr>
              <p:nvPr/>
            </p:nvSpPr>
            <p:spPr bwMode="auto">
              <a:xfrm>
                <a:off x="2423" y="1465"/>
                <a:ext cx="63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chemeClr val="accent2"/>
                    </a:solidFill>
                    <a:latin typeface="Symbol" charset="2"/>
                  </a:rPr>
                  <a:t>e</a:t>
                </a:r>
                <a:r>
                  <a:rPr lang="en-GB" sz="1600">
                    <a:solidFill>
                      <a:schemeClr val="accent2"/>
                    </a:solidFill>
                  </a:rPr>
                  <a:t> forward</a:t>
                </a:r>
                <a:endParaRPr lang="en-US" sz="1600">
                  <a:solidFill>
                    <a:schemeClr val="accent2"/>
                  </a:solidFill>
                </a:endParaRPr>
              </a:p>
            </p:txBody>
          </p:sp>
        </p:grpSp>
        <p:sp>
          <p:nvSpPr>
            <p:cNvPr id="28717" name="Line 45"/>
            <p:cNvSpPr>
              <a:spLocks noChangeShapeType="1"/>
            </p:cNvSpPr>
            <p:nvPr/>
          </p:nvSpPr>
          <p:spPr bwMode="auto">
            <a:xfrm>
              <a:off x="4345" y="2194"/>
              <a:ext cx="343" cy="36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 type="stealth" w="lg" len="lg"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18" name="Text Box 46"/>
            <p:cNvSpPr txBox="1">
              <a:spLocks noChangeArrowheads="1"/>
            </p:cNvSpPr>
            <p:nvPr/>
          </p:nvSpPr>
          <p:spPr bwMode="auto">
            <a:xfrm>
              <a:off x="4663" y="2107"/>
              <a:ext cx="57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Input</a:t>
              </a: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28719" name="Text Box 47"/>
            <p:cNvSpPr txBox="1">
              <a:spLocks noChangeArrowheads="1"/>
            </p:cNvSpPr>
            <p:nvPr/>
          </p:nvSpPr>
          <p:spPr bwMode="auto">
            <a:xfrm>
              <a:off x="3990" y="2628"/>
              <a:ext cx="63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/>
                <a:t>output</a:t>
              </a:r>
              <a:endParaRPr lang="en-US"/>
            </a:p>
          </p:txBody>
        </p:sp>
        <p:sp>
          <p:nvSpPr>
            <p:cNvPr id="28720" name="Line 48"/>
            <p:cNvSpPr>
              <a:spLocks noChangeShapeType="1"/>
            </p:cNvSpPr>
            <p:nvPr/>
          </p:nvSpPr>
          <p:spPr bwMode="auto">
            <a:xfrm flipV="1">
              <a:off x="4504" y="2708"/>
              <a:ext cx="472" cy="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Text Box 49"/>
            <p:cNvSpPr txBox="1">
              <a:spLocks noChangeArrowheads="1"/>
            </p:cNvSpPr>
            <p:nvPr/>
          </p:nvSpPr>
          <p:spPr bwMode="auto">
            <a:xfrm>
              <a:off x="4741" y="3148"/>
              <a:ext cx="949" cy="3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1400" b="1">
                  <a:solidFill>
                    <a:schemeClr val="accent2"/>
                  </a:solidFill>
                </a:rPr>
                <a:t>In all cases, no bias on 0-pt</a:t>
              </a:r>
              <a:endParaRPr lang="en-US" sz="1400" b="1">
                <a:solidFill>
                  <a:schemeClr val="accent2"/>
                </a:solidFill>
              </a:endParaRPr>
            </a:p>
          </p:txBody>
        </p:sp>
      </p:grpSp>
      <p:sp>
        <p:nvSpPr>
          <p:cNvPr id="48" name="Content Placeholder 7"/>
          <p:cNvSpPr>
            <a:spLocks noGrp="1"/>
          </p:cNvSpPr>
          <p:nvPr>
            <p:ph idx="1"/>
          </p:nvPr>
        </p:nvSpPr>
        <p:spPr>
          <a:xfrm>
            <a:off x="314325" y="5486400"/>
            <a:ext cx="8601075" cy="1066800"/>
          </a:xfrm>
        </p:spPr>
        <p:txBody>
          <a:bodyPr/>
          <a:lstStyle/>
          <a:p>
            <a:r>
              <a:rPr lang="en-US" dirty="0" smtClean="0"/>
              <a:t>Take toy efficiencies for q</a:t>
            </a:r>
            <a:r>
              <a:rPr lang="en-US" baseline="30000" dirty="0" smtClean="0"/>
              <a:t>2</a:t>
            </a:r>
            <a:r>
              <a:rPr lang="en-US" dirty="0" smtClean="0"/>
              <a:t>, 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, 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baseline="-25000" dirty="0" err="1" smtClean="0"/>
              <a:t>K</a:t>
            </a:r>
            <a:endParaRPr lang="en-US" baseline="-25000" dirty="0" smtClean="0"/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baseline="-25000" dirty="0" err="1" smtClean="0"/>
              <a:t>K</a:t>
            </a:r>
            <a:r>
              <a:rPr lang="en-US" dirty="0" smtClean="0"/>
              <a:t> biases A</a:t>
            </a:r>
            <a:r>
              <a:rPr lang="en-US" baseline="-25000" dirty="0" smtClean="0"/>
              <a:t>FB</a:t>
            </a:r>
            <a:r>
              <a:rPr lang="en-US" dirty="0" smtClean="0"/>
              <a:t> even though are only using 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baseline="-25000" dirty="0" err="1" smtClean="0"/>
              <a:t>l</a:t>
            </a:r>
            <a:r>
              <a:rPr lang="en-US" dirty="0" smtClean="0"/>
              <a:t> directly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 the Theoretically Clean Region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1219200"/>
            <a:ext cx="7772400" cy="4953000"/>
          </a:xfrm>
        </p:spPr>
        <p:txBody>
          <a:bodyPr/>
          <a:lstStyle/>
          <a:p>
            <a:r>
              <a:rPr lang="en-US" sz="2400" dirty="0" smtClean="0"/>
              <a:t>B </a:t>
            </a:r>
            <a:r>
              <a:rPr lang="en-US" sz="2400" dirty="0" err="1" smtClean="0"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 Vector</a:t>
            </a:r>
            <a:r>
              <a:rPr lang="en-US" sz="2400" dirty="0" smtClean="0"/>
              <a:t> form factors large source of theoretical uncertainty</a:t>
            </a:r>
          </a:p>
          <a:p>
            <a:pPr lvl="1"/>
            <a:r>
              <a:rPr lang="en-US" dirty="0" smtClean="0"/>
              <a:t>Dominated by low energy effects</a:t>
            </a:r>
          </a:p>
          <a:p>
            <a:pPr lvl="1"/>
            <a:r>
              <a:rPr lang="en-US" dirty="0" smtClean="0"/>
              <a:t>7 independent  functions of q</a:t>
            </a:r>
            <a:r>
              <a:rPr lang="en-US" baseline="30000" dirty="0" smtClean="0"/>
              <a:t>2</a:t>
            </a:r>
            <a:r>
              <a:rPr lang="en-US" dirty="0" smtClean="0"/>
              <a:t> – V, T</a:t>
            </a:r>
            <a:r>
              <a:rPr lang="en-US" baseline="-25000" dirty="0" smtClean="0"/>
              <a:t>1,2,3</a:t>
            </a:r>
            <a:r>
              <a:rPr lang="en-US" dirty="0" smtClean="0"/>
              <a:t>, A</a:t>
            </a:r>
            <a:r>
              <a:rPr lang="en-US" baseline="-25000" dirty="0" smtClean="0"/>
              <a:t>0,1,2</a:t>
            </a:r>
            <a:r>
              <a:rPr lang="en-US" dirty="0" smtClean="0"/>
              <a:t> </a:t>
            </a:r>
          </a:p>
          <a:p>
            <a:r>
              <a:rPr lang="en-US" sz="2400" dirty="0" smtClean="0"/>
              <a:t>Use SCET to reduce 7</a:t>
            </a:r>
            <a:r>
              <a:rPr lang="en-US" sz="2400" dirty="0" smtClean="0">
                <a:sym typeface="Wingdings"/>
              </a:rPr>
              <a:t> 2 at Leading Order</a:t>
            </a:r>
          </a:p>
          <a:p>
            <a:pPr lvl="1"/>
            <a:r>
              <a:rPr lang="en-US" dirty="0" smtClean="0"/>
              <a:t>Only valid in range 1-6 GeV</a:t>
            </a:r>
            <a:r>
              <a:rPr lang="en-US" baseline="30000" dirty="0" smtClean="0"/>
              <a:t>2</a:t>
            </a:r>
            <a:r>
              <a:rPr lang="en-US" dirty="0" smtClean="0"/>
              <a:t>/c</a:t>
            </a:r>
            <a:r>
              <a:rPr lang="en-US" baseline="30000" dirty="0" smtClean="0"/>
              <a:t>4</a:t>
            </a:r>
          </a:p>
          <a:p>
            <a:pPr lvl="1"/>
            <a:r>
              <a:rPr lang="en-US" dirty="0" smtClean="0"/>
              <a:t>Can not handle resonances or low q</a:t>
            </a:r>
            <a:r>
              <a:rPr lang="en-US" baseline="30000" dirty="0" smtClean="0"/>
              <a:t>2</a:t>
            </a:r>
            <a:r>
              <a:rPr lang="en-US" dirty="0" smtClean="0"/>
              <a:t> region</a:t>
            </a:r>
          </a:p>
          <a:p>
            <a:r>
              <a:rPr lang="en-US" sz="2400" dirty="0" smtClean="0"/>
              <a:t>Observables where 2 remaining FF cancel</a:t>
            </a:r>
          </a:p>
          <a:p>
            <a:pPr lvl="1"/>
            <a:r>
              <a:rPr lang="en-US" dirty="0" smtClean="0"/>
              <a:t>A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(2,3,4) </a:t>
            </a:r>
            <a:r>
              <a:rPr lang="en-US" dirty="0" smtClean="0"/>
              <a:t>and AFB zero-crossing point</a:t>
            </a:r>
          </a:p>
          <a:p>
            <a:r>
              <a:rPr lang="en-US" sz="2400" dirty="0" smtClean="0"/>
              <a:t>Uncertainties outside region much greater</a:t>
            </a:r>
          </a:p>
          <a:p>
            <a:r>
              <a:rPr lang="en-US" sz="2400" dirty="0" smtClean="0"/>
              <a:t>See </a:t>
            </a:r>
            <a:r>
              <a:rPr lang="en-US" sz="2400" dirty="0" err="1" smtClean="0"/>
              <a:t>Beneke</a:t>
            </a:r>
            <a:r>
              <a:rPr lang="en-US" sz="2400" dirty="0" smtClean="0"/>
              <a:t> et al, </a:t>
            </a:r>
            <a:r>
              <a:rPr lang="en-US" sz="2400" dirty="0" err="1" smtClean="0"/>
              <a:t>Nucl</a:t>
            </a:r>
            <a:r>
              <a:rPr lang="en-US" sz="2400" dirty="0" smtClean="0"/>
              <a:t>. Phys. B612 (2001) 26-58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14324" y="1447800"/>
            <a:ext cx="8372475" cy="4648200"/>
          </a:xfrm>
        </p:spPr>
        <p:txBody>
          <a:bodyPr/>
          <a:lstStyle/>
          <a:p>
            <a:r>
              <a:rPr lang="en-US" dirty="0" smtClean="0"/>
              <a:t>FCNC              quark transitions occur via a loop</a:t>
            </a:r>
          </a:p>
          <a:p>
            <a:r>
              <a:rPr lang="en-US" dirty="0" smtClean="0"/>
              <a:t>New physics (NP) can enter the loop</a:t>
            </a:r>
          </a:p>
          <a:p>
            <a:r>
              <a:rPr lang="en-US" dirty="0" smtClean="0"/>
              <a:t>Treat with Operator Product Expansion</a:t>
            </a:r>
          </a:p>
          <a:p>
            <a:pPr lvl="1"/>
            <a:r>
              <a:rPr lang="en-US" dirty="0" smtClean="0"/>
              <a:t>Model independent approach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Wilson Coefficients give short range Physics</a:t>
            </a:r>
          </a:p>
          <a:p>
            <a:pPr lvl="1"/>
            <a:r>
              <a:rPr lang="en-US" dirty="0" smtClean="0"/>
              <a:t>Measure to discover or exclude entire classes of NP</a:t>
            </a:r>
          </a:p>
          <a:p>
            <a:endParaRPr lang="en-US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52600" y="1625600"/>
            <a:ext cx="901700" cy="279400"/>
          </a:xfrm>
          <a:prstGeom prst="rect">
            <a:avLst/>
          </a:prstGeom>
        </p:spPr>
      </p:pic>
      <p:pic>
        <p:nvPicPr>
          <p:cNvPr id="9" name="Picture 8" descr="b_to_s_jaxo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715000" y="228600"/>
            <a:ext cx="2503382" cy="874197"/>
          </a:xfrm>
          <a:prstGeom prst="rect">
            <a:avLst/>
          </a:prstGeom>
          <a:ln>
            <a:noFill/>
          </a:ln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253999" y="3581400"/>
            <a:ext cx="8661401" cy="11176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7493000" y="2743200"/>
            <a:ext cx="1422400" cy="317500"/>
          </a:xfrm>
          <a:prstGeom prst="rect">
            <a:avLst/>
          </a:prstGeom>
        </p:spPr>
      </p:pic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Projection Fit Resolutions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from CERN-LHCb-2007-057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20</a:t>
            </a:fld>
            <a:endParaRPr lang="en-US" altLang="en-US"/>
          </a:p>
        </p:txBody>
      </p:sp>
      <p:pic>
        <p:nvPicPr>
          <p:cNvPr id="6" name="Picture 5" descr="ulrik_note_057_res_tabl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14500" y="1892300"/>
            <a:ext cx="5829300" cy="1765300"/>
          </a:xfrm>
          <a:prstGeom prst="rect">
            <a:avLst/>
          </a:prstGeom>
        </p:spPr>
      </p:pic>
      <p:pic>
        <p:nvPicPr>
          <p:cNvPr id="7" name="Picture 6" descr="ulrik_note_057_res_at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892300" y="3733800"/>
            <a:ext cx="5575300" cy="2540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Observables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21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447800"/>
            <a:ext cx="3382895" cy="611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2370" y="1447800"/>
            <a:ext cx="2961915" cy="6245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2514600"/>
            <a:ext cx="1840400" cy="688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3481201"/>
            <a:ext cx="3095998" cy="15479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3350" y="5410200"/>
            <a:ext cx="5063652" cy="5758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Drell</a:t>
            </a:r>
            <a:r>
              <a:rPr lang="en-US" dirty="0" smtClean="0"/>
              <a:t>-Yan Backgrounds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significant background at </a:t>
            </a:r>
            <a:r>
              <a:rPr lang="en-US" dirty="0" err="1" smtClean="0"/>
              <a:t>LHCb</a:t>
            </a:r>
            <a:endParaRPr lang="en-US" dirty="0" smtClean="0"/>
          </a:p>
          <a:p>
            <a:r>
              <a:rPr lang="en-US" dirty="0" smtClean="0"/>
              <a:t>Full simulation study:</a:t>
            </a:r>
          </a:p>
          <a:p>
            <a:pPr lvl="1"/>
            <a:r>
              <a:rPr lang="en-US" dirty="0" smtClean="0"/>
              <a:t>       decays dominant source of </a:t>
            </a:r>
            <a:r>
              <a:rPr lang="en-US" dirty="0" smtClean="0">
                <a:latin typeface="Symbol" charset="2"/>
                <a:cs typeface="Symbol" charset="2"/>
              </a:rPr>
              <a:t>mm</a:t>
            </a:r>
            <a:r>
              <a:rPr lang="en-US" dirty="0" smtClean="0"/>
              <a:t> in mass range</a:t>
            </a:r>
          </a:p>
          <a:p>
            <a:pPr lvl="1"/>
            <a:r>
              <a:rPr lang="en-US" dirty="0" err="1" smtClean="0"/>
              <a:t>Drell</a:t>
            </a:r>
            <a:r>
              <a:rPr lang="en-US" dirty="0" smtClean="0"/>
              <a:t>-Yan production much lower</a:t>
            </a:r>
          </a:p>
          <a:p>
            <a:r>
              <a:rPr lang="en-US" dirty="0" smtClean="0"/>
              <a:t>Reconstruction Efficiency: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Fake signal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need a K* from elsewhere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Wrongly associate this with 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mm</a:t>
            </a:r>
            <a:r>
              <a:rPr lang="en-US" dirty="0" smtClean="0">
                <a:sym typeface="Wingdings"/>
              </a:rPr>
              <a:t> vertex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>
                <a:sym typeface="Wingdings"/>
              </a:rPr>
              <a:t>Miss-ID rate should be very low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22</a:t>
            </a:fld>
            <a:endParaRPr lang="en-US" altLang="en-US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19200" y="2546350"/>
            <a:ext cx="304800" cy="3429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 in C</a:t>
            </a:r>
            <a:r>
              <a:rPr lang="en-US" baseline="-25000" dirty="0" smtClean="0"/>
              <a:t>7</a:t>
            </a:r>
            <a:r>
              <a:rPr lang="en-US" dirty="0" smtClean="0"/>
              <a:t> Legend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23</a:t>
            </a:fld>
            <a:endParaRPr lang="en-US" altLang="en-US"/>
          </a:p>
        </p:txBody>
      </p:sp>
      <p:pic>
        <p:nvPicPr>
          <p:cNvPr id="6" name="Picture 5" descr="at3_th_ex_10fb_c7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381000" y="1219200"/>
            <a:ext cx="3810000" cy="2489200"/>
          </a:xfrm>
          <a:prstGeom prst="rect">
            <a:avLst/>
          </a:prstGeom>
        </p:spPr>
      </p:pic>
      <p:pic>
        <p:nvPicPr>
          <p:cNvPr id="7" name="Picture 6" descr="at4_th_ex_10fb_c7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381000" y="3835400"/>
            <a:ext cx="3810000" cy="2489200"/>
          </a:xfrm>
          <a:prstGeom prst="rect">
            <a:avLst/>
          </a:prstGeom>
        </p:spPr>
      </p:pic>
      <p:pic>
        <p:nvPicPr>
          <p:cNvPr id="8" name="Picture 7" descr="c7_th_ex_10fb_legen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05400" y="0"/>
            <a:ext cx="234863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Selection Cuts from LHCB-2007-038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24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1066800"/>
            <a:ext cx="5867400" cy="513080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Angular Distribution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25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500" y="1905000"/>
            <a:ext cx="5189164" cy="4326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429600"/>
            <a:ext cx="4779000" cy="637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1295400"/>
            <a:ext cx="5983711" cy="590600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Sensitivity to K* Spin Amplitudes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26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447800"/>
            <a:ext cx="6681177" cy="3983897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Constraints for C7 Plot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085C729-1D07-4B93-B5AE-6906E9A604EC}" type="slidenum">
              <a:rPr lang="en-US" altLang="en-US" smtClean="0"/>
              <a:pPr/>
              <a:t>27</a:t>
            </a:fld>
            <a:endParaRPr lang="en-US" alt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828800"/>
            <a:ext cx="7994606" cy="33574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altLang="en-GB" dirty="0" smtClean="0"/>
              <a:t>William Reece - Imperial College London</a:t>
            </a:r>
            <a:endParaRPr lang="en-US" altLang="en-US" dirty="0" smtClean="0"/>
          </a:p>
        </p:txBody>
      </p:sp>
      <p:sp>
        <p:nvSpPr>
          <p:cNvPr id="8195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Page </a:t>
            </a:r>
            <a:fld id="{6F26B263-E469-42A0-9728-3DC967CC9E26}" type="slidenum">
              <a:rPr lang="en-US" altLang="en-US" smtClean="0"/>
              <a:pPr/>
              <a:t>3</a:t>
            </a:fld>
            <a:endParaRPr lang="en-US" altLang="en-US" smtClean="0"/>
          </a:p>
        </p:txBody>
      </p:sp>
      <p:sp>
        <p:nvSpPr>
          <p:cNvPr id="81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/>
                </a:solidFill>
              </a:rPr>
              <a:t>  </a:t>
            </a:r>
          </a:p>
        </p:txBody>
      </p:sp>
      <p:sp>
        <p:nvSpPr>
          <p:cNvPr id="819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066800"/>
            <a:ext cx="4648200" cy="5257800"/>
          </a:xfrm>
        </p:spPr>
        <p:txBody>
          <a:bodyPr/>
          <a:lstStyle/>
          <a:p>
            <a:r>
              <a:rPr lang="en-GB" sz="2600" dirty="0" smtClean="0">
                <a:sym typeface="Wingdings" pitchFamily="2" charset="2"/>
              </a:rPr>
              <a:t>First observed at Belle</a:t>
            </a:r>
          </a:p>
          <a:p>
            <a:pPr lvl="1"/>
            <a:r>
              <a:rPr lang="en-GB" sz="2000" dirty="0" smtClean="0">
                <a:sym typeface="Wingdings" pitchFamily="2" charset="2"/>
              </a:rPr>
              <a:t> </a:t>
            </a:r>
            <a:endParaRPr lang="en-GB" sz="800" dirty="0" smtClean="0">
              <a:sym typeface="Wingdings" pitchFamily="2" charset="2"/>
            </a:endParaRPr>
          </a:p>
          <a:p>
            <a:r>
              <a:rPr lang="en-GB" sz="2600" dirty="0" smtClean="0"/>
              <a:t>Particles in Loop</a:t>
            </a:r>
          </a:p>
          <a:p>
            <a:pPr lvl="1"/>
            <a:r>
              <a:rPr lang="en-GB" sz="1800" dirty="0" smtClean="0"/>
              <a:t>Both neutral and charged NP</a:t>
            </a:r>
            <a:br>
              <a:rPr lang="en-GB" sz="1800" dirty="0" smtClean="0"/>
            </a:br>
            <a:r>
              <a:rPr lang="en-GB" sz="1800" dirty="0" smtClean="0"/>
              <a:t>(replace W</a:t>
            </a:r>
            <a:r>
              <a:rPr lang="en-GB" sz="1800" baseline="30000" dirty="0" smtClean="0"/>
              <a:t>±</a:t>
            </a:r>
            <a:r>
              <a:rPr lang="en-GB" sz="1800" dirty="0" smtClean="0"/>
              <a:t>, Z</a:t>
            </a:r>
            <a:r>
              <a:rPr lang="en-GB" sz="1800" baseline="30000" dirty="0" smtClean="0"/>
              <a:t>0</a:t>
            </a:r>
            <a:r>
              <a:rPr lang="en-GB" sz="1800" dirty="0" smtClean="0"/>
              <a:t>/</a:t>
            </a:r>
            <a:r>
              <a:rPr lang="en-GB" sz="1800" dirty="0" smtClean="0">
                <a:latin typeface="Symbol" pitchFamily="18" charset="2"/>
              </a:rPr>
              <a:t>g</a:t>
            </a:r>
            <a:r>
              <a:rPr lang="en-GB" sz="1800" dirty="0" smtClean="0"/>
              <a:t>, u/c/t)</a:t>
            </a:r>
          </a:p>
          <a:p>
            <a:r>
              <a:rPr lang="en-GB" sz="2600" dirty="0" smtClean="0"/>
              <a:t>Sensitive to NP</a:t>
            </a:r>
          </a:p>
          <a:p>
            <a:pPr lvl="1"/>
            <a:r>
              <a:rPr lang="en-GB" sz="1800" dirty="0" smtClean="0"/>
              <a:t>Dominated by C</a:t>
            </a:r>
            <a:r>
              <a:rPr lang="en-GB" sz="1800" baseline="-25000" dirty="0" smtClean="0"/>
              <a:t>7</a:t>
            </a:r>
            <a:r>
              <a:rPr lang="en-GB" sz="1800" dirty="0" smtClean="0"/>
              <a:t>, C</a:t>
            </a:r>
            <a:r>
              <a:rPr lang="en-GB" sz="1800" baseline="-25000" dirty="0" smtClean="0"/>
              <a:t>9</a:t>
            </a:r>
            <a:r>
              <a:rPr lang="en-GB" sz="1800" dirty="0" smtClean="0"/>
              <a:t>, C</a:t>
            </a:r>
            <a:r>
              <a:rPr lang="en-GB" sz="1800" baseline="-25000" dirty="0" smtClean="0"/>
              <a:t>10</a:t>
            </a:r>
            <a:endParaRPr lang="en-GB" sz="1800" dirty="0" smtClean="0"/>
          </a:p>
          <a:p>
            <a:pPr lvl="1"/>
            <a:r>
              <a:rPr lang="en-GB" sz="1800" dirty="0" smtClean="0"/>
              <a:t>Studied with NP from SUSY,</a:t>
            </a:r>
            <a:br>
              <a:rPr lang="en-GB" sz="1800" dirty="0" smtClean="0"/>
            </a:br>
            <a:r>
              <a:rPr lang="en-GB" sz="1800" dirty="0" smtClean="0"/>
              <a:t>Littlest Higgs, </a:t>
            </a:r>
            <a:r>
              <a:rPr lang="en-US" sz="1800" dirty="0" smtClean="0"/>
              <a:t>Randall-</a:t>
            </a:r>
            <a:r>
              <a:rPr lang="en-US" sz="1800" dirty="0" err="1" smtClean="0"/>
              <a:t>Sundrum</a:t>
            </a:r>
            <a:r>
              <a:rPr lang="en-GB" sz="1800" dirty="0" smtClean="0"/>
              <a:t>,</a:t>
            </a:r>
            <a:br>
              <a:rPr lang="en-GB" sz="1800" dirty="0" smtClean="0"/>
            </a:br>
            <a:r>
              <a:rPr lang="en-GB" sz="1800" dirty="0" smtClean="0"/>
              <a:t>Universal Extra Dimensions etc</a:t>
            </a:r>
          </a:p>
          <a:p>
            <a:r>
              <a:rPr lang="en-GB" sz="2600" dirty="0" smtClean="0"/>
              <a:t>Laboratory for Studying NP</a:t>
            </a:r>
          </a:p>
          <a:p>
            <a:pPr lvl="1"/>
            <a:r>
              <a:rPr lang="en-US" sz="1800" dirty="0" smtClean="0"/>
              <a:t>Complementary</a:t>
            </a:r>
            <a:r>
              <a:rPr lang="en-GB" sz="1800" dirty="0" smtClean="0"/>
              <a:t> to direct searches</a:t>
            </a:r>
          </a:p>
          <a:p>
            <a:pPr lvl="1"/>
            <a:r>
              <a:rPr lang="en-GB" sz="1800" dirty="0" smtClean="0"/>
              <a:t>Offers NP model discrimination</a:t>
            </a:r>
            <a:br>
              <a:rPr lang="en-GB" sz="1800" dirty="0" smtClean="0"/>
            </a:br>
            <a:r>
              <a:rPr lang="en-GB" sz="1800" dirty="0" smtClean="0"/>
              <a:t>for any LHC discoveries</a:t>
            </a:r>
          </a:p>
        </p:txBody>
      </p:sp>
      <p:sp>
        <p:nvSpPr>
          <p:cNvPr id="8199" name="Rectangular Callout 7"/>
          <p:cNvSpPr>
            <a:spLocks noChangeArrowheads="1"/>
          </p:cNvSpPr>
          <p:nvPr/>
        </p:nvSpPr>
        <p:spPr bwMode="auto">
          <a:xfrm>
            <a:off x="5214938" y="1214438"/>
            <a:ext cx="1857375" cy="785812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5" name="Picture 1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927100" y="1600200"/>
            <a:ext cx="4635500" cy="304800"/>
          </a:xfrm>
          <a:prstGeom prst="rect">
            <a:avLst/>
          </a:prstGeom>
        </p:spPr>
      </p:pic>
      <p:pic>
        <p:nvPicPr>
          <p:cNvPr id="12" name="Picture 11" descr="BdKstarMuMu3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4602736" y="2438400"/>
            <a:ext cx="4469264" cy="1727996"/>
          </a:xfrm>
          <a:prstGeom prst="rect">
            <a:avLst/>
          </a:prstGeom>
          <a:ln>
            <a:noFill/>
          </a:ln>
          <a:effectLst/>
        </p:spPr>
      </p:pic>
      <p:pic>
        <p:nvPicPr>
          <p:cNvPr id="11" name="Picture 10" descr="BdKstarMuMu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4572000" y="4419594"/>
            <a:ext cx="4500000" cy="1612353"/>
          </a:xfrm>
          <a:prstGeom prst="rect">
            <a:avLst/>
          </a:prstGeom>
          <a:ln>
            <a:noFill/>
          </a:ln>
          <a:effectLst/>
        </p:spPr>
      </p:pic>
      <p:sp>
        <p:nvSpPr>
          <p:cNvPr id="13" name="Rectangle 12"/>
          <p:cNvSpPr/>
          <p:nvPr/>
        </p:nvSpPr>
        <p:spPr bwMode="auto">
          <a:xfrm>
            <a:off x="5915606" y="4573699"/>
            <a:ext cx="1981200" cy="1251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947800" y="2819400"/>
            <a:ext cx="1981200" cy="125100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rgbClr val="FE9914"/>
              </a:solidFill>
              <a:effectLst/>
              <a:latin typeface="Arial" charset="0"/>
            </a:endParaRPr>
          </a:p>
        </p:txBody>
      </p:sp>
      <p:pic>
        <p:nvPicPr>
          <p:cNvPr id="17" name="Picture 16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304800" y="558800"/>
            <a:ext cx="2628900" cy="43180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6096000" y="304800"/>
            <a:ext cx="2730500" cy="1680865"/>
            <a:chOff x="6096000" y="304800"/>
            <a:chExt cx="2730500" cy="1680865"/>
          </a:xfrm>
        </p:grpSpPr>
        <p:pic>
          <p:nvPicPr>
            <p:cNvPr id="14" name="Picture 13" descr="07_photon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1"/>
                <a:stretch>
                  <a:fillRect/>
                </a:stretch>
              </p:blipFill>
            </mc:Choice>
            <mc:Fallback>
              <p:blipFill>
                <a:blip r:embed="rId12"/>
                <a:stretch>
                  <a:fillRect/>
                </a:stretch>
              </p:blipFill>
            </mc:Fallback>
          </mc:AlternateContent>
          <p:spPr>
            <a:xfrm>
              <a:off x="6096000" y="304800"/>
              <a:ext cx="1282700" cy="1206500"/>
            </a:xfrm>
            <a:prstGeom prst="rect">
              <a:avLst/>
            </a:prstGeom>
          </p:spPr>
        </p:pic>
        <p:pic>
          <p:nvPicPr>
            <p:cNvPr id="20" name="Picture 19" descr="09_10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3"/>
                <a:stretch>
                  <a:fillRect/>
                </a:stretch>
              </p:blipFill>
            </mc:Choice>
            <mc:Fallback>
              <p:blipFill>
                <a:blip r:embed="rId14"/>
                <a:stretch>
                  <a:fillRect/>
                </a:stretch>
              </p:blipFill>
            </mc:Fallback>
          </mc:AlternateContent>
          <p:spPr>
            <a:xfrm>
              <a:off x="7543800" y="304800"/>
              <a:ext cx="1282700" cy="121920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6477000" y="1524000"/>
              <a:ext cx="685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1"/>
                  </a:solidFill>
                </a:rPr>
                <a:t>O</a:t>
              </a:r>
              <a:r>
                <a:rPr lang="en-US" sz="2400" baseline="-25000" dirty="0" smtClean="0">
                  <a:solidFill>
                    <a:schemeClr val="tx1"/>
                  </a:solidFill>
                </a:rPr>
                <a:t>7</a:t>
              </a:r>
              <a:r>
                <a:rPr lang="en-US" sz="2400" baseline="-25000" dirty="0" smtClean="0">
                  <a:solidFill>
                    <a:schemeClr val="tx1"/>
                  </a:solidFill>
                  <a:latin typeface="Symbol" charset="2"/>
                  <a:cs typeface="Symbol" charset="2"/>
                </a:rPr>
                <a:t>g</a:t>
              </a:r>
              <a:endParaRPr lang="en-US" sz="2400" baseline="-25000" dirty="0">
                <a:solidFill>
                  <a:schemeClr val="tx1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848600" y="1524000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tx1"/>
                  </a:solidFill>
                </a:rPr>
                <a:t>O</a:t>
              </a:r>
              <a:r>
                <a:rPr lang="en-US" sz="2400" baseline="-25000" dirty="0" smtClean="0">
                  <a:solidFill>
                    <a:schemeClr val="tx1"/>
                  </a:solidFill>
                </a:rPr>
                <a:t>9,10</a:t>
              </a:r>
              <a:endParaRPr lang="en-US" sz="2400" baseline="-25000" dirty="0">
                <a:solidFill>
                  <a:schemeClr val="tx1"/>
                </a:solidFill>
                <a:latin typeface="Symbol" charset="2"/>
                <a:cs typeface="Symbol" charset="2"/>
              </a:endParaRPr>
            </a:p>
          </p:txBody>
        </p:sp>
      </p:grpSp>
    </p:spTree>
  </p:cSld>
  <p:clrMapOvr>
    <a:masterClrMapping/>
  </p:clrMapOvr>
  <p:transition advTm="18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 smtClean="0"/>
          </a:p>
        </p:txBody>
      </p:sp>
      <p:sp>
        <p:nvSpPr>
          <p:cNvPr id="921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altLang="en-US" smtClean="0"/>
              <a:t>Page </a:t>
            </a:r>
            <a:fld id="{16911734-23C8-4544-90A0-347B5EE2ED26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  <p:sp>
        <p:nvSpPr>
          <p:cNvPr id="92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Decay Kinematics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221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4495800"/>
            <a:ext cx="8101013" cy="1143000"/>
          </a:xfrm>
        </p:spPr>
        <p:txBody>
          <a:bodyPr/>
          <a:lstStyle/>
          <a:p>
            <a:r>
              <a:rPr lang="en-GB" sz="2400" dirty="0" smtClean="0"/>
              <a:t>Decay in terms of 3 Angles and 1 Invariant Mass</a:t>
            </a:r>
          </a:p>
          <a:p>
            <a:pPr lvl="1"/>
            <a:r>
              <a:rPr lang="el-GR" dirty="0" smtClean="0">
                <a:cs typeface="Arial" charset="0"/>
              </a:rPr>
              <a:t>θ</a:t>
            </a:r>
            <a:r>
              <a:rPr lang="el-GR" baseline="-25000" dirty="0" smtClean="0">
                <a:cs typeface="Arial" charset="0"/>
              </a:rPr>
              <a:t>l</a:t>
            </a:r>
            <a:r>
              <a:rPr lang="en-GB" dirty="0" smtClean="0">
                <a:cs typeface="Arial" charset="0"/>
              </a:rPr>
              <a:t>, </a:t>
            </a:r>
            <a:r>
              <a:rPr lang="el-GR" dirty="0" smtClean="0">
                <a:cs typeface="Arial" charset="0"/>
              </a:rPr>
              <a:t>θ</a:t>
            </a:r>
            <a:r>
              <a:rPr lang="en-GB" baseline="-25000" dirty="0" smtClean="0">
                <a:cs typeface="Arial" charset="0"/>
              </a:rPr>
              <a:t>K</a:t>
            </a:r>
            <a:r>
              <a:rPr lang="en-GB" dirty="0" smtClean="0">
                <a:cs typeface="Arial" charset="0"/>
              </a:rPr>
              <a:t>, </a:t>
            </a:r>
            <a:r>
              <a:rPr lang="en-GB" dirty="0" smtClean="0">
                <a:latin typeface="Symbol" charset="2"/>
                <a:cs typeface="Symbol" charset="2"/>
              </a:rPr>
              <a:t>f</a:t>
            </a:r>
            <a:r>
              <a:rPr lang="en-GB" dirty="0" smtClean="0">
                <a:cs typeface="Arial" charset="0"/>
              </a:rPr>
              <a:t> and q</a:t>
            </a:r>
            <a:r>
              <a:rPr lang="en-GB" baseline="30000" dirty="0" smtClean="0">
                <a:cs typeface="Arial" charset="0"/>
              </a:rPr>
              <a:t>2</a:t>
            </a:r>
            <a:r>
              <a:rPr lang="en-GB" dirty="0" smtClean="0">
                <a:cs typeface="Arial" charset="0"/>
              </a:rPr>
              <a:t>, the invariant mass squared of </a:t>
            </a:r>
            <a:r>
              <a:rPr lang="en-GB" dirty="0" err="1" smtClean="0">
                <a:latin typeface="Symbol" pitchFamily="18" charset="2"/>
                <a:cs typeface="Arial" charset="0"/>
              </a:rPr>
              <a:t>m</a:t>
            </a:r>
            <a:r>
              <a:rPr lang="en-GB" dirty="0" smtClean="0">
                <a:cs typeface="Arial" charset="0"/>
              </a:rPr>
              <a:t> pair</a:t>
            </a:r>
          </a:p>
        </p:txBody>
      </p:sp>
      <p:pic>
        <p:nvPicPr>
          <p:cNvPr id="12" name="Picture 11" descr="angleBbar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27700" y="1049700"/>
            <a:ext cx="4977700" cy="34461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953000" y="3429000"/>
            <a:ext cx="1600200" cy="558800"/>
          </a:xfrm>
          <a:prstGeom prst="rect">
            <a:avLst/>
          </a:prstGeom>
        </p:spPr>
      </p:pic>
      <p:pic>
        <p:nvPicPr>
          <p:cNvPr id="11" name="Picture 1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7061200" y="3429000"/>
            <a:ext cx="1930400" cy="533400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4953000" y="4152900"/>
            <a:ext cx="2247900" cy="2667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tretch>
                <a:fillRect/>
              </a:stretch>
            </p:blipFill>
          </mc:Choice>
          <mc:Fallback>
            <p:blipFill>
              <a:blip r:embed="rId11"/>
              <a:stretch>
                <a:fillRect/>
              </a:stretch>
            </p:blipFill>
          </mc:Fallback>
        </mc:AlternateContent>
        <p:spPr>
          <a:xfrm>
            <a:off x="7391400" y="4152900"/>
            <a:ext cx="1651000" cy="2413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2"/>
              <a:stretch>
                <a:fillRect/>
              </a:stretch>
            </p:blipFill>
          </mc:Choice>
          <mc:Fallback>
            <p:blipFill>
              <a:blip r:embed="rId13"/>
              <a:stretch>
                <a:fillRect/>
              </a:stretch>
            </p:blipFill>
          </mc:Fallback>
        </mc:AlternateContent>
        <p:spPr>
          <a:xfrm>
            <a:off x="1752600" y="5664200"/>
            <a:ext cx="6045200" cy="584200"/>
          </a:xfrm>
          <a:prstGeom prst="rect">
            <a:avLst/>
          </a:prstGeom>
        </p:spPr>
      </p:pic>
      <p:pic>
        <p:nvPicPr>
          <p:cNvPr id="29" name="Picture 2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4"/>
              <a:stretch>
                <a:fillRect/>
              </a:stretch>
            </p:blipFill>
          </mc:Choice>
          <mc:Fallback>
            <p:blipFill>
              <a:blip r:embed="rId15"/>
              <a:stretch>
                <a:fillRect/>
              </a:stretch>
            </p:blipFill>
          </mc:Fallback>
        </mc:AlternateContent>
        <p:spPr>
          <a:xfrm>
            <a:off x="4800600" y="76200"/>
            <a:ext cx="4292600" cy="2641600"/>
          </a:xfrm>
          <a:prstGeom prst="rect">
            <a:avLst/>
          </a:prstGeom>
          <a:ln w="3175" cap="flat" cmpd="sng" algn="ctr">
            <a:noFill/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0" name="TextBox 29"/>
          <p:cNvSpPr txBox="1"/>
          <p:nvPr/>
        </p:nvSpPr>
        <p:spPr>
          <a:xfrm>
            <a:off x="5562600" y="2819400"/>
            <a:ext cx="32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2D2DB9"/>
                </a:solidFill>
                <a:cs typeface=""/>
                <a:sym typeface="Symbol" pitchFamily="18" charset="2"/>
              </a:rPr>
              <a:t>See e.g. </a:t>
            </a:r>
            <a:r>
              <a:rPr lang="en-US" sz="2000" dirty="0" err="1" smtClean="0">
                <a:solidFill>
                  <a:srgbClr val="2D2DB9"/>
                </a:solidFill>
                <a:cs typeface=""/>
                <a:sym typeface="Symbol" pitchFamily="18" charset="2"/>
              </a:rPr>
              <a:t>arXiv</a:t>
            </a:r>
            <a:r>
              <a:rPr lang="en-US" sz="2000" dirty="0" smtClean="0">
                <a:solidFill>
                  <a:srgbClr val="2D2DB9"/>
                </a:solidFill>
                <a:cs typeface=""/>
                <a:sym typeface="Symbol" pitchFamily="18" charset="2"/>
              </a:rPr>
              <a:t>: 0807.2589</a:t>
            </a:r>
            <a:endParaRPr lang="en-US" sz="2000" dirty="0"/>
          </a:p>
        </p:txBody>
      </p:sp>
    </p:spTree>
  </p:cSld>
  <p:clrMapOvr>
    <a:masterClrMapping/>
  </p:clrMapOvr>
  <p:transition advTm="1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to Measure?</a:t>
            </a:r>
            <a:endParaRPr lang="en-US" baseline="30000" dirty="0" smtClean="0"/>
          </a:p>
        </p:txBody>
      </p:sp>
      <p:pic>
        <p:nvPicPr>
          <p:cNvPr id="13315" name="Content Placeholder 13" descr="BKstAFBsusy.tif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3941" t="10120" r="5946" b="21643"/>
          <a:stretch>
            <a:fillRect/>
          </a:stretch>
        </p:blipFill>
        <p:spPr>
          <a:xfrm>
            <a:off x="214313" y="1428750"/>
            <a:ext cx="4271962" cy="4186238"/>
          </a:xfrm>
        </p:spPr>
      </p:pic>
      <p:sp>
        <p:nvSpPr>
          <p:cNvPr id="13316" name="Content Placeholder 14"/>
          <p:cNvSpPr>
            <a:spLocks noGrp="1"/>
          </p:cNvSpPr>
          <p:nvPr>
            <p:ph sz="half" idx="2"/>
          </p:nvPr>
        </p:nvSpPr>
        <p:spPr>
          <a:xfrm>
            <a:off x="4567238" y="685800"/>
            <a:ext cx="4500562" cy="5638800"/>
          </a:xfrm>
        </p:spPr>
        <p:txBody>
          <a:bodyPr/>
          <a:lstStyle/>
          <a:p>
            <a:r>
              <a:rPr lang="en-GB" dirty="0" smtClean="0">
                <a:cs typeface="Arial" charset="0"/>
              </a:rPr>
              <a:t>Angular observables</a:t>
            </a:r>
          </a:p>
          <a:p>
            <a:pPr lvl="1"/>
            <a:r>
              <a:rPr lang="en-GB" sz="2000" dirty="0" smtClean="0">
                <a:cs typeface="Arial" charset="0"/>
              </a:rPr>
              <a:t>Small theory error</a:t>
            </a:r>
          </a:p>
          <a:p>
            <a:pPr lvl="1"/>
            <a:r>
              <a:rPr lang="en-GB" sz="2000" dirty="0" smtClean="0">
                <a:cs typeface="Arial" charset="0"/>
              </a:rPr>
              <a:t>Experimentally accessible</a:t>
            </a:r>
          </a:p>
          <a:p>
            <a:r>
              <a:rPr lang="en-GB" dirty="0" smtClean="0">
                <a:cs typeface="Arial" charset="0"/>
              </a:rPr>
              <a:t>E.g. forward-backward asymmetry of </a:t>
            </a:r>
            <a:r>
              <a:rPr lang="en-GB" dirty="0" smtClean="0">
                <a:latin typeface="Symbol" pitchFamily="18" charset="2"/>
                <a:cs typeface="Arial" charset="0"/>
              </a:rPr>
              <a:t>mm</a:t>
            </a:r>
          </a:p>
          <a:p>
            <a:pPr lvl="1"/>
            <a:r>
              <a:rPr lang="en-GB" sz="2000" dirty="0" smtClean="0">
                <a:cs typeface="Arial" charset="0"/>
              </a:rPr>
              <a:t>Sensitive to interference</a:t>
            </a:r>
            <a:br>
              <a:rPr lang="en-GB" sz="2000" dirty="0" smtClean="0">
                <a:cs typeface="Arial" charset="0"/>
              </a:rPr>
            </a:br>
            <a:r>
              <a:rPr lang="en-GB" sz="2000" dirty="0" smtClean="0">
                <a:cs typeface="Arial" charset="0"/>
              </a:rPr>
              <a:t>between C</a:t>
            </a:r>
            <a:r>
              <a:rPr lang="en-GB" sz="2000" baseline="-25000" dirty="0" smtClean="0">
                <a:cs typeface="Arial" charset="0"/>
              </a:rPr>
              <a:t>7</a:t>
            </a:r>
            <a:r>
              <a:rPr lang="en-GB" sz="2000" dirty="0" smtClean="0">
                <a:cs typeface="Arial" charset="0"/>
              </a:rPr>
              <a:t>, C</a:t>
            </a:r>
            <a:r>
              <a:rPr lang="en-GB" sz="2000" baseline="-25000" dirty="0" smtClean="0">
                <a:cs typeface="Arial" charset="0"/>
              </a:rPr>
              <a:t>9</a:t>
            </a:r>
            <a:r>
              <a:rPr lang="en-GB" sz="2000" dirty="0" smtClean="0">
                <a:cs typeface="Arial" charset="0"/>
              </a:rPr>
              <a:t> &amp; C</a:t>
            </a:r>
            <a:r>
              <a:rPr lang="en-GB" sz="2000" baseline="-25000" dirty="0" smtClean="0">
                <a:cs typeface="Arial" charset="0"/>
              </a:rPr>
              <a:t>10</a:t>
            </a:r>
          </a:p>
          <a:p>
            <a:r>
              <a:rPr lang="en-GB" dirty="0" smtClean="0"/>
              <a:t>Plausible NP models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 </a:t>
            </a:r>
            <a:r>
              <a:rPr lang="en-GB" sz="2000" dirty="0" smtClean="0">
                <a:sym typeface="Wingdings" pitchFamily="2" charset="2"/>
              </a:rPr>
              <a:t>Large deviations</a:t>
            </a:r>
          </a:p>
          <a:p>
            <a:r>
              <a:rPr lang="en-GB" dirty="0" smtClean="0">
                <a:sym typeface="Wingdings" pitchFamily="2" charset="2"/>
              </a:rPr>
              <a:t>Zero crossing point (q</a:t>
            </a:r>
            <a:r>
              <a:rPr lang="en-GB" baseline="30000" dirty="0" smtClean="0">
                <a:sym typeface="Wingdings" pitchFamily="2" charset="2"/>
              </a:rPr>
              <a:t>2</a:t>
            </a:r>
            <a:r>
              <a:rPr lang="en-GB" baseline="-25000" dirty="0" smtClean="0">
                <a:sym typeface="Wingdings" pitchFamily="2" charset="2"/>
              </a:rPr>
              <a:t>0</a:t>
            </a:r>
            <a:r>
              <a:rPr lang="en-GB" dirty="0" smtClean="0">
                <a:sym typeface="Wingdings" pitchFamily="2" charset="2"/>
              </a:rPr>
              <a:t>)</a:t>
            </a:r>
          </a:p>
          <a:p>
            <a:pPr lvl="1"/>
            <a:r>
              <a:rPr lang="en-GB" sz="2000" dirty="0" smtClean="0">
                <a:sym typeface="Wingdings" pitchFamily="2" charset="2"/>
              </a:rPr>
              <a:t>Accessible with small integrated luminosities (~0.5fb</a:t>
            </a:r>
            <a:r>
              <a:rPr lang="en-GB" sz="2000" baseline="30000" dirty="0" smtClean="0">
                <a:sym typeface="Wingdings" pitchFamily="2" charset="2"/>
              </a:rPr>
              <a:t>-1</a:t>
            </a:r>
            <a:r>
              <a:rPr lang="en-GB" sz="2000" dirty="0" smtClean="0">
                <a:sym typeface="Wingdings" pitchFamily="2" charset="2"/>
              </a:rPr>
              <a:t>)</a:t>
            </a:r>
          </a:p>
          <a:p>
            <a:pPr lvl="1"/>
            <a:r>
              <a:rPr lang="en-GB" sz="2000" dirty="0" smtClean="0">
                <a:sym typeface="Wingdings" pitchFamily="2" charset="2"/>
              </a:rPr>
              <a:t>Form factors cancel</a:t>
            </a:r>
            <a:br>
              <a:rPr lang="en-GB" sz="2000" dirty="0" smtClean="0">
                <a:sym typeface="Wingdings" pitchFamily="2" charset="2"/>
              </a:rPr>
            </a:br>
            <a:r>
              <a:rPr lang="en-GB" sz="2000" dirty="0" smtClean="0">
                <a:sym typeface="Wingdings" pitchFamily="2" charset="2"/>
              </a:rPr>
              <a:t>at leading order</a:t>
            </a:r>
          </a:p>
          <a:p>
            <a:pPr>
              <a:buFontTx/>
              <a:buNone/>
            </a:pPr>
            <a:endParaRPr lang="en-GB" dirty="0" smtClean="0">
              <a:sym typeface="Wingdings" pitchFamily="2" charset="2"/>
            </a:endParaRPr>
          </a:p>
        </p:txBody>
      </p:sp>
      <p:sp>
        <p:nvSpPr>
          <p:cNvPr id="13317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GB" altLang="en-GB" dirty="0" smtClean="0"/>
              <a:t>William Reece - Imperial College London</a:t>
            </a:r>
            <a:endParaRPr lang="en-US" altLang="en-US" dirty="0" smtClean="0"/>
          </a:p>
        </p:txBody>
      </p:sp>
      <p:sp>
        <p:nvSpPr>
          <p:cNvPr id="1331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altLang="en-US" dirty="0" smtClean="0"/>
              <a:t>Page </a:t>
            </a:r>
            <a:fld id="{169DF8D2-BC8C-49E5-8AB6-6AFB2DA2142D}" type="slidenum">
              <a:rPr lang="en-US" altLang="en-US" smtClean="0"/>
              <a:pPr/>
              <a:t>5</a:t>
            </a:fld>
            <a:endParaRPr lang="en-US" altLang="en-US" dirty="0" smtClean="0"/>
          </a:p>
        </p:txBody>
      </p:sp>
      <p:sp>
        <p:nvSpPr>
          <p:cNvPr id="13319" name="TextBox 16"/>
          <p:cNvSpPr txBox="1">
            <a:spLocks noChangeArrowheads="1"/>
          </p:cNvSpPr>
          <p:nvPr/>
        </p:nvSpPr>
        <p:spPr bwMode="auto">
          <a:xfrm>
            <a:off x="714375" y="5845175"/>
            <a:ext cx="414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/>
              <a:t>Ali </a:t>
            </a:r>
            <a:r>
              <a:rPr lang="en-GB" i="1" dirty="0"/>
              <a:t>et al</a:t>
            </a:r>
            <a:r>
              <a:rPr lang="en-GB" dirty="0"/>
              <a:t>, </a:t>
            </a:r>
            <a:r>
              <a:rPr lang="en-GB" dirty="0" smtClean="0"/>
              <a:t>PR </a:t>
            </a:r>
            <a:r>
              <a:rPr lang="en-GB" b="1" dirty="0" smtClean="0"/>
              <a:t>D61</a:t>
            </a:r>
            <a:r>
              <a:rPr lang="en-GB" dirty="0"/>
              <a:t>:</a:t>
            </a:r>
            <a:r>
              <a:rPr lang="en-GB" dirty="0" smtClean="0"/>
              <a:t>074024 (2000)</a:t>
            </a:r>
            <a:endParaRPr lang="en-US" dirty="0"/>
          </a:p>
        </p:txBody>
      </p:sp>
      <p:sp>
        <p:nvSpPr>
          <p:cNvPr id="13320" name="Rectangular Callout 16"/>
          <p:cNvSpPr>
            <a:spLocks noChangeArrowheads="1"/>
          </p:cNvSpPr>
          <p:nvPr/>
        </p:nvSpPr>
        <p:spPr bwMode="auto">
          <a:xfrm>
            <a:off x="1571625" y="1143000"/>
            <a:ext cx="1285875" cy="571500"/>
          </a:xfrm>
          <a:prstGeom prst="wedgeRectCallout">
            <a:avLst>
              <a:gd name="adj1" fmla="val -20833"/>
              <a:gd name="adj2" fmla="val 62500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21" name="Rectangular Callout 18"/>
          <p:cNvSpPr>
            <a:spLocks noChangeArrowheads="1"/>
          </p:cNvSpPr>
          <p:nvPr/>
        </p:nvSpPr>
        <p:spPr bwMode="auto">
          <a:xfrm>
            <a:off x="1357313" y="2305050"/>
            <a:ext cx="571500" cy="438150"/>
          </a:xfrm>
          <a:prstGeom prst="wedgeRectCallout">
            <a:avLst>
              <a:gd name="adj1" fmla="val -25772"/>
              <a:gd name="adj2" fmla="val 104227"/>
            </a:avLst>
          </a:prstGeom>
          <a:noFill/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n-GB" sz="2000" dirty="0">
                <a:solidFill>
                  <a:srgbClr val="FF6600"/>
                </a:solidFill>
              </a:rPr>
              <a:t>SM</a:t>
            </a:r>
            <a:endParaRPr lang="en-US" sz="2000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5334000"/>
            <a:ext cx="1524000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</a:t>
            </a:r>
            <a:r>
              <a:rPr lang="en-GB" sz="2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(GeV</a:t>
            </a:r>
            <a:r>
              <a:rPr lang="en-GB" sz="240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</a:t>
            </a: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0800000">
            <a:off x="131801" y="2286000"/>
            <a:ext cx="553998" cy="2143125"/>
          </a:xfrm>
          <a:prstGeom prst="rect">
            <a:avLst/>
          </a:prstGeom>
          <a:solidFill>
            <a:schemeClr val="bg1"/>
          </a:solidFill>
        </p:spPr>
        <p:txBody>
          <a:bodyPr vert="eaVert">
            <a:spAutoFit/>
          </a:bodyPr>
          <a:lstStyle/>
          <a:p>
            <a:pPr algn="ctr">
              <a:defRPr/>
            </a:pPr>
            <a:r>
              <a:rPr lang="en-GB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</a:t>
            </a:r>
            <a:r>
              <a:rPr lang="en-GB" sz="2400" baseline="-25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FB</a:t>
            </a:r>
            <a:endParaRPr lang="en-US" sz="2400" baseline="-25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Rectangular Callout 20"/>
          <p:cNvSpPr/>
          <p:nvPr/>
        </p:nvSpPr>
        <p:spPr bwMode="auto">
          <a:xfrm>
            <a:off x="1219200" y="4419600"/>
            <a:ext cx="1371600" cy="457200"/>
          </a:xfrm>
          <a:prstGeom prst="wedgeRectCallout">
            <a:avLst>
              <a:gd name="adj1" fmla="val -8231"/>
              <a:gd name="adj2" fmla="val -10869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</a:rPr>
              <a:t>C</a:t>
            </a:r>
            <a:r>
              <a:rPr kumimoji="0" lang="en-US" sz="2000" b="0" i="0" u="none" strike="noStrike" cap="none" normalizeH="0" baseline="-2500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</a:rPr>
              <a:t>7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</a:rPr>
              <a:t> = -C</a:t>
            </a:r>
            <a:r>
              <a:rPr kumimoji="0" lang="en-US" sz="2000" b="0" i="0" u="none" strike="noStrike" cap="none" normalizeH="0" baseline="-2500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</a:rPr>
              <a:t>7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</a:rPr>
              <a:t>SM</a:t>
            </a:r>
          </a:p>
        </p:txBody>
      </p:sp>
      <p:sp>
        <p:nvSpPr>
          <p:cNvPr id="22" name="Rectangular Callout 21"/>
          <p:cNvSpPr/>
          <p:nvPr/>
        </p:nvSpPr>
        <p:spPr bwMode="auto">
          <a:xfrm>
            <a:off x="2514600" y="1828800"/>
            <a:ext cx="1676400" cy="457200"/>
          </a:xfrm>
          <a:prstGeom prst="wedgeRectCallout">
            <a:avLst>
              <a:gd name="adj1" fmla="val 22598"/>
              <a:gd name="adj2" fmla="val 127102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</a:rPr>
              <a:t>C</a:t>
            </a:r>
            <a:r>
              <a:rPr lang="en-US" sz="2000" baseline="-25000" dirty="0" smtClean="0">
                <a:solidFill>
                  <a:srgbClr val="FF6600"/>
                </a:solidFill>
              </a:rPr>
              <a:t>10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</a:rPr>
              <a:t> = </a:t>
            </a:r>
            <a:r>
              <a:rPr lang="en-US" sz="2000" dirty="0" smtClean="0">
                <a:solidFill>
                  <a:srgbClr val="FF6600"/>
                </a:solidFill>
              </a:rPr>
              <a:t>-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</a:rPr>
              <a:t>C</a:t>
            </a:r>
            <a:r>
              <a:rPr lang="en-US" sz="2000" baseline="-25000" dirty="0" smtClean="0">
                <a:solidFill>
                  <a:srgbClr val="FF6600"/>
                </a:solidFill>
              </a:rPr>
              <a:t>10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rgbClr val="FF6600"/>
                </a:solidFill>
                <a:effectLst/>
                <a:latin typeface="Arial" charset="0"/>
              </a:rPr>
              <a:t>SM</a:t>
            </a:r>
          </a:p>
        </p:txBody>
      </p:sp>
    </p:spTree>
  </p:cSld>
  <p:clrMapOvr>
    <a:masterClrMapping/>
  </p:clrMapOvr>
  <p:transition advTm="39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– Interesting Hints?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CBA3D83-9F64-49B6-AC16-98AECA7D10C4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12" name="Picture 11" descr="belle_afb_ichep.png"/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994" y="1219200"/>
            <a:ext cx="4187606" cy="2438198"/>
          </a:xfrm>
          <a:prstGeom prst="rect">
            <a:avLst/>
          </a:prstGeom>
        </p:spPr>
      </p:pic>
      <p:pic>
        <p:nvPicPr>
          <p:cNvPr id="13" name="Picture 12" descr="belle_fl_ichep.png"/>
          <p:cNvPicPr>
            <a:picLocks noChangeAspect="1"/>
          </p:cNvPicPr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8448" y="1195020"/>
            <a:ext cx="4260752" cy="2462580"/>
          </a:xfrm>
          <a:prstGeom prst="rect">
            <a:avLst/>
          </a:prstGeom>
        </p:spPr>
      </p:pic>
      <p:pic>
        <p:nvPicPr>
          <p:cNvPr id="16" name="Picture 15" descr="babar_afb_2008-resize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>
                <a:alphaModFix/>
              </a:blip>
              <a:stretch>
                <a:fillRect/>
              </a:stretch>
            </p:blipFill>
          </mc:Choice>
          <mc:Fallback>
            <p:blipFill>
              <a:blip r:embed="rId6">
                <a:alphaModFix/>
              </a:blip>
              <a:stretch>
                <a:fillRect/>
              </a:stretch>
            </p:blipFill>
          </mc:Fallback>
        </mc:AlternateContent>
        <p:spPr>
          <a:xfrm>
            <a:off x="228600" y="3733800"/>
            <a:ext cx="4212000" cy="2288001"/>
          </a:xfrm>
          <a:prstGeom prst="rect">
            <a:avLst/>
          </a:prstGeom>
        </p:spPr>
      </p:pic>
      <p:pic>
        <p:nvPicPr>
          <p:cNvPr id="17" name="Picture 16" descr="babar_fl_2008-resize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>
                <a:alphaModFix/>
              </a:blip>
              <a:stretch>
                <a:fillRect/>
              </a:stretch>
            </p:blipFill>
          </mc:Choice>
          <mc:Fallback>
            <p:blipFill>
              <a:blip r:embed="rId8">
                <a:alphaModFix/>
              </a:blip>
              <a:stretch>
                <a:fillRect/>
              </a:stretch>
            </p:blipFill>
          </mc:Fallback>
        </mc:AlternateContent>
        <p:spPr>
          <a:xfrm>
            <a:off x="4648200" y="3744985"/>
            <a:ext cx="4211982" cy="25034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72000" y="3657600"/>
            <a:ext cx="4419600" cy="461108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</a:t>
            </a:r>
            <a:r>
              <a:rPr lang="en-US" sz="2000" baseline="-25000" dirty="0" smtClean="0"/>
              <a:t>L</a:t>
            </a:r>
            <a:r>
              <a:rPr lang="en-US" sz="2000" dirty="0" smtClean="0"/>
              <a:t> – longitudinal polarization of the K*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981200" y="13716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Belle 657 BB Pairs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62000" y="3810001"/>
            <a:ext cx="2514600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BaBar</a:t>
            </a:r>
            <a:r>
              <a:rPr lang="en-US" sz="2000" dirty="0" smtClean="0">
                <a:solidFill>
                  <a:srgbClr val="FF0000"/>
                </a:solidFill>
              </a:rPr>
              <a:t> 384 BB Pairs</a:t>
            </a:r>
            <a:endParaRPr lang="en-US" sz="1200" baseline="30000" dirty="0">
              <a:solidFill>
                <a:srgbClr val="FF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19800" y="365069"/>
            <a:ext cx="2895600" cy="7017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Belle (2008) - ICHEP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BaBar</a:t>
            </a:r>
            <a:r>
              <a:rPr lang="en-US" dirty="0" smtClean="0">
                <a:solidFill>
                  <a:srgbClr val="FF0000"/>
                </a:solidFill>
              </a:rPr>
              <a:t> (2008) – 0804.4412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200" y="3352800"/>
            <a:ext cx="4419600" cy="400110"/>
          </a:xfrm>
          <a:prstGeom prst="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Opposite sign convention </a:t>
            </a:r>
            <a:r>
              <a:rPr lang="en-US" sz="2000" dirty="0" err="1" smtClean="0"/>
              <a:t>w.r.t</a:t>
            </a:r>
            <a:r>
              <a:rPr lang="en-US" sz="2000" dirty="0" smtClean="0"/>
              <a:t>. </a:t>
            </a:r>
            <a:r>
              <a:rPr lang="en-US" sz="2000" dirty="0" err="1" smtClean="0"/>
              <a:t>LHCb</a:t>
            </a:r>
            <a:endParaRPr lang="en-US" dirty="0"/>
          </a:p>
        </p:txBody>
      </p:sp>
    </p:spTree>
  </p:cSld>
  <p:clrMapOvr>
    <a:masterClrMapping/>
  </p:clrMapOvr>
  <p:transition advTm="44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 – Zooming In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FCBA3D83-9F64-49B6-AC16-98AECA7D10C4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12" name="Picture 11" descr="belle_afb_ichep.png"/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31994" y="1219200"/>
            <a:ext cx="4187606" cy="2438198"/>
          </a:xfrm>
          <a:prstGeom prst="rect">
            <a:avLst/>
          </a:prstGeom>
        </p:spPr>
      </p:pic>
      <p:pic>
        <p:nvPicPr>
          <p:cNvPr id="13" name="Picture 12" descr="belle_fl_ichep.png"/>
          <p:cNvPicPr>
            <a:picLocks noChangeAspect="1"/>
          </p:cNvPicPr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4578448" y="1195020"/>
            <a:ext cx="4260752" cy="2462580"/>
          </a:xfrm>
          <a:prstGeom prst="rect">
            <a:avLst/>
          </a:prstGeom>
        </p:spPr>
      </p:pic>
      <p:pic>
        <p:nvPicPr>
          <p:cNvPr id="16" name="Picture 15" descr="babar_afb_2008-resize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>
                <a:alphaModFix amt="10000"/>
              </a:blip>
              <a:stretch>
                <a:fillRect/>
              </a:stretch>
            </p:blipFill>
          </mc:Choice>
          <mc:Fallback>
            <p:blipFill>
              <a:blip r:embed="rId5">
                <a:alphaModFix amt="10000"/>
              </a:blip>
              <a:stretch>
                <a:fillRect/>
              </a:stretch>
            </p:blipFill>
          </mc:Fallback>
        </mc:AlternateContent>
        <p:spPr>
          <a:xfrm>
            <a:off x="228600" y="3733800"/>
            <a:ext cx="4212000" cy="2288001"/>
          </a:xfrm>
          <a:prstGeom prst="rect">
            <a:avLst/>
          </a:prstGeom>
        </p:spPr>
      </p:pic>
      <p:pic>
        <p:nvPicPr>
          <p:cNvPr id="17" name="Picture 16" descr="babar_fl_2008-resize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>
                <a:alphaModFix amt="10000"/>
              </a:blip>
              <a:stretch>
                <a:fillRect/>
              </a:stretch>
            </p:blipFill>
          </mc:Choice>
          <mc:Fallback>
            <p:blipFill>
              <a:blip r:embed="rId7">
                <a:alphaModFix amt="10000"/>
              </a:blip>
              <a:stretch>
                <a:fillRect/>
              </a:stretch>
            </p:blipFill>
          </mc:Fallback>
        </mc:AlternateContent>
        <p:spPr>
          <a:xfrm>
            <a:off x="4648200" y="3744985"/>
            <a:ext cx="4211982" cy="25034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19800" y="365069"/>
            <a:ext cx="2895600" cy="7017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Belle (2008) - ICHEP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BaBar</a:t>
            </a:r>
            <a:r>
              <a:rPr lang="en-US" dirty="0" smtClean="0">
                <a:solidFill>
                  <a:srgbClr val="FF0000"/>
                </a:solidFill>
              </a:rPr>
              <a:t> (2008) – 0804.4412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76400" y="4572000"/>
            <a:ext cx="6781800" cy="192052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Observables only </a:t>
            </a:r>
            <a:r>
              <a:rPr lang="en-US" u="sng" dirty="0" smtClean="0"/>
              <a:t>reliably calculable</a:t>
            </a:r>
            <a:r>
              <a:rPr lang="en-US" dirty="0" smtClean="0"/>
              <a:t> in q</a:t>
            </a:r>
            <a:r>
              <a:rPr lang="en-US" baseline="30000" dirty="0" smtClean="0"/>
              <a:t>2</a:t>
            </a:r>
            <a:r>
              <a:rPr lang="en-US" dirty="0" smtClean="0"/>
              <a:t> region 1-6 GeV</a:t>
            </a:r>
            <a:r>
              <a:rPr lang="en-US" baseline="30000" dirty="0" smtClean="0"/>
              <a:t>2</a:t>
            </a:r>
            <a:r>
              <a:rPr lang="en-US" dirty="0" smtClean="0"/>
              <a:t>/c</a:t>
            </a:r>
            <a:r>
              <a:rPr lang="en-US" baseline="30000" dirty="0" smtClean="0"/>
              <a:t>4</a:t>
            </a:r>
          </a:p>
          <a:p>
            <a:pPr algn="ctr"/>
            <a:r>
              <a:rPr lang="en-US" dirty="0" smtClean="0"/>
              <a:t>Up to </a:t>
            </a:r>
            <a:r>
              <a:rPr lang="en-US" dirty="0" err="1" smtClean="0"/>
              <a:t>LHCb</a:t>
            </a:r>
            <a:r>
              <a:rPr lang="en-US" dirty="0" smtClean="0"/>
              <a:t> to see what is really going on!</a:t>
            </a:r>
          </a:p>
          <a:p>
            <a:pPr algn="ctr"/>
            <a:r>
              <a:rPr lang="en-US" dirty="0" smtClean="0">
                <a:solidFill>
                  <a:srgbClr val="2D2DB9"/>
                </a:solidFill>
              </a:rPr>
              <a:t>(SM + Errors from </a:t>
            </a:r>
            <a:r>
              <a:rPr lang="en-US" dirty="0" err="1" smtClean="0">
                <a:solidFill>
                  <a:srgbClr val="2D2DB9"/>
                </a:solidFill>
                <a:cs typeface=""/>
                <a:sym typeface="Symbol" pitchFamily="18" charset="2"/>
              </a:rPr>
              <a:t>arXiv</a:t>
            </a:r>
            <a:r>
              <a:rPr lang="en-US" dirty="0" smtClean="0">
                <a:solidFill>
                  <a:srgbClr val="2D2DB9"/>
                </a:solidFill>
                <a:cs typeface=""/>
                <a:sym typeface="Symbol" pitchFamily="18" charset="2"/>
              </a:rPr>
              <a:t>: 0807.2589)</a:t>
            </a:r>
          </a:p>
          <a:p>
            <a:pPr algn="ctr"/>
            <a:r>
              <a:rPr lang="en-US" dirty="0" err="1" smtClean="0">
                <a:solidFill>
                  <a:srgbClr val="FF0000"/>
                </a:solidFill>
                <a:cs typeface=""/>
                <a:sym typeface="Symbol" pitchFamily="18" charset="2"/>
              </a:rPr>
              <a:t>BaBar</a:t>
            </a:r>
            <a:r>
              <a:rPr lang="en-US" dirty="0" smtClean="0">
                <a:solidFill>
                  <a:srgbClr val="FF0000"/>
                </a:solidFill>
                <a:cs typeface=""/>
                <a:sym typeface="Symbol" pitchFamily="18" charset="2"/>
              </a:rPr>
              <a:t> (2008) ~100 events</a:t>
            </a:r>
            <a:r>
              <a:rPr lang="en-US" dirty="0" smtClean="0">
                <a:solidFill>
                  <a:srgbClr val="2D2DB9"/>
                </a:solidFill>
                <a:cs typeface=""/>
                <a:sym typeface="Symbol" pitchFamily="18" charset="2"/>
              </a:rPr>
              <a:t>, </a:t>
            </a:r>
            <a:r>
              <a:rPr lang="en-US" dirty="0" smtClean="0">
                <a:solidFill>
                  <a:srgbClr val="0000FF"/>
                </a:solidFill>
                <a:cs typeface=""/>
                <a:sym typeface="Symbol" pitchFamily="18" charset="2"/>
              </a:rPr>
              <a:t>Belle (2008) ~ 200 events</a:t>
            </a:r>
            <a:r>
              <a:rPr lang="en-US" dirty="0" smtClean="0">
                <a:solidFill>
                  <a:srgbClr val="2D2DB9"/>
                </a:solidFill>
                <a:cs typeface=""/>
                <a:sym typeface="Symbol" pitchFamily="18" charset="2"/>
              </a:rPr>
              <a:t/>
            </a:r>
            <a:br>
              <a:rPr lang="en-US" dirty="0" smtClean="0">
                <a:solidFill>
                  <a:srgbClr val="2D2DB9"/>
                </a:solidFill>
                <a:cs typeface=""/>
                <a:sym typeface="Symbol" pitchFamily="18" charset="2"/>
              </a:rPr>
            </a:br>
            <a:r>
              <a:rPr lang="en-US" dirty="0" smtClean="0">
                <a:solidFill>
                  <a:srgbClr val="01835F"/>
                </a:solidFill>
                <a:cs typeface=""/>
                <a:sym typeface="Symbol" pitchFamily="18" charset="2"/>
              </a:rPr>
              <a:t>Less than 0.1fb</a:t>
            </a:r>
            <a:r>
              <a:rPr lang="en-US" baseline="30000" dirty="0" smtClean="0">
                <a:solidFill>
                  <a:srgbClr val="01835F"/>
                </a:solidFill>
                <a:cs typeface=""/>
                <a:sym typeface="Symbol" pitchFamily="18" charset="2"/>
              </a:rPr>
              <a:t>-1 </a:t>
            </a:r>
            <a:r>
              <a:rPr lang="en-US" dirty="0" smtClean="0">
                <a:solidFill>
                  <a:srgbClr val="01835F"/>
                </a:solidFill>
                <a:cs typeface=""/>
                <a:sym typeface="Symbol" pitchFamily="18" charset="2"/>
              </a:rPr>
              <a:t>will give same statistics as currently available</a:t>
            </a:r>
            <a:br>
              <a:rPr lang="en-US" dirty="0" smtClean="0">
                <a:solidFill>
                  <a:srgbClr val="01835F"/>
                </a:solidFill>
                <a:cs typeface=""/>
                <a:sym typeface="Symbol" pitchFamily="18" charset="2"/>
              </a:rPr>
            </a:br>
            <a:r>
              <a:rPr lang="en-US" dirty="0" err="1" smtClean="0">
                <a:solidFill>
                  <a:srgbClr val="01835F"/>
                </a:solidFill>
                <a:cs typeface=""/>
                <a:sym typeface="Symbol" pitchFamily="18" charset="2"/>
              </a:rPr>
              <a:t>LHCb</a:t>
            </a:r>
            <a:r>
              <a:rPr lang="en-US" dirty="0" smtClean="0">
                <a:solidFill>
                  <a:srgbClr val="01835F"/>
                </a:solidFill>
                <a:cs typeface=""/>
                <a:sym typeface="Symbol" pitchFamily="18" charset="2"/>
              </a:rPr>
              <a:t> (2fb</a:t>
            </a:r>
            <a:r>
              <a:rPr lang="en-US" baseline="30000" dirty="0" smtClean="0">
                <a:solidFill>
                  <a:srgbClr val="01835F"/>
                </a:solidFill>
                <a:cs typeface=""/>
                <a:sym typeface="Symbol" pitchFamily="18" charset="2"/>
              </a:rPr>
              <a:t>-1</a:t>
            </a:r>
            <a:r>
              <a:rPr lang="en-US" dirty="0" smtClean="0">
                <a:solidFill>
                  <a:srgbClr val="01835F"/>
                </a:solidFill>
                <a:cs typeface=""/>
                <a:sym typeface="Symbol" pitchFamily="18" charset="2"/>
              </a:rPr>
              <a:t>) ~ 7.2k events</a:t>
            </a:r>
            <a:endParaRPr lang="en-US" baseline="30000" dirty="0">
              <a:solidFill>
                <a:srgbClr val="01835F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7804" y="988971"/>
            <a:ext cx="8999996" cy="3354429"/>
            <a:chOff x="67804" y="1676400"/>
            <a:chExt cx="8999996" cy="3354429"/>
          </a:xfrm>
        </p:grpSpPr>
        <p:sp>
          <p:nvSpPr>
            <p:cNvPr id="18" name="TextBox 17"/>
            <p:cNvSpPr txBox="1"/>
            <p:nvPr/>
          </p:nvSpPr>
          <p:spPr>
            <a:xfrm>
              <a:off x="76200" y="1752600"/>
              <a:ext cx="6858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AFB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572000" y="1676400"/>
              <a:ext cx="685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FL</a:t>
              </a:r>
              <a:endParaRPr lang="en-US" dirty="0"/>
            </a:p>
          </p:txBody>
        </p:sp>
        <p:pic>
          <p:nvPicPr>
            <p:cNvPr id="21" name="Picture 20" descr="afb_babar_belle_bands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7804" y="2133599"/>
              <a:ext cx="4427996" cy="2832358"/>
            </a:xfrm>
            <a:prstGeom prst="rect">
              <a:avLst/>
            </a:prstGeom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pic>
        <p:pic>
          <p:nvPicPr>
            <p:cNvPr id="22" name="Picture 21" descr="fl_babar_belle_bands.png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639804" y="2133601"/>
              <a:ext cx="4427996" cy="2897228"/>
            </a:xfrm>
            <a:prstGeom prst="rect">
              <a:avLst/>
            </a:prstGeom>
            <a:ln w="63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</p:pic>
      </p:grp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ichpid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201089" y="3326017"/>
            <a:ext cx="3790511" cy="32271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the Signal at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6019800" cy="5105400"/>
          </a:xfrm>
        </p:spPr>
        <p:txBody>
          <a:bodyPr vert="horz"/>
          <a:lstStyle/>
          <a:p>
            <a:r>
              <a:rPr lang="en-US" dirty="0" smtClean="0"/>
              <a:t>Challenging Environment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Optimized for B-physics</a:t>
            </a:r>
          </a:p>
          <a:p>
            <a:r>
              <a:rPr lang="en-US" dirty="0" smtClean="0"/>
              <a:t>L0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trigger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threshold ~ 1GeV</a:t>
            </a:r>
          </a:p>
          <a:p>
            <a:r>
              <a:rPr lang="en-US" dirty="0" err="1" smtClean="0"/>
              <a:t>B</a:t>
            </a:r>
            <a:r>
              <a:rPr lang="en-US" baseline="-25000" dirty="0" err="1" smtClean="0"/>
              <a:t>d</a:t>
            </a:r>
            <a:r>
              <a:rPr lang="en-US" dirty="0" smtClean="0"/>
              <a:t> vertex res. ~130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</a:t>
            </a:r>
          </a:p>
          <a:p>
            <a:r>
              <a:rPr lang="en-US" dirty="0" smtClean="0"/>
              <a:t>Track momentum ~0.5%</a:t>
            </a:r>
          </a:p>
          <a:p>
            <a:pPr lvl="1"/>
            <a:r>
              <a:rPr lang="en-US" dirty="0" err="1" smtClean="0"/>
              <a:t>B</a:t>
            </a:r>
            <a:r>
              <a:rPr lang="en-US" baseline="-25000" dirty="0" err="1" smtClean="0"/>
              <a:t>d</a:t>
            </a:r>
            <a:r>
              <a:rPr lang="en-US" dirty="0" smtClean="0"/>
              <a:t> mass res. ~ 18 </a:t>
            </a:r>
            <a:r>
              <a:rPr lang="en-US" dirty="0" err="1" smtClean="0"/>
              <a:t>MeV</a:t>
            </a:r>
            <a:endParaRPr lang="en-US" dirty="0" smtClean="0"/>
          </a:p>
          <a:p>
            <a:r>
              <a:rPr lang="en-US" dirty="0" smtClean="0">
                <a:cs typeface="Calibri"/>
              </a:rPr>
              <a:t>Good</a:t>
            </a:r>
            <a:r>
              <a:rPr lang="en-US" dirty="0" smtClean="0">
                <a:cs typeface="Symbol" charset="2"/>
              </a:rPr>
              <a:t>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 ID performance key</a:t>
            </a:r>
          </a:p>
          <a:p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/K separation from </a:t>
            </a:r>
            <a:r>
              <a:rPr lang="en-US" dirty="0" err="1" smtClean="0"/>
              <a:t>RICHs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dirty="0" smtClean="0"/>
              <a:t>William Reece - Imperial College London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dirty="0" smtClean="0"/>
              <a:t>Page </a:t>
            </a:r>
            <a:fld id="{57EEC6D1-89D9-43F6-84BC-F9A375D16B7B}" type="slidenum">
              <a:rPr lang="en-US" altLang="en-US" smtClean="0"/>
              <a:pPr/>
              <a:t>8</a:t>
            </a:fld>
            <a:endParaRPr lang="en-US" altLang="en-US" dirty="0"/>
          </a:p>
        </p:txBody>
      </p:sp>
      <p:pic>
        <p:nvPicPr>
          <p:cNvPr id="8" name="Picture 7" descr="bmas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5524466" y="137200"/>
            <a:ext cx="3467134" cy="3139400"/>
          </a:xfrm>
          <a:prstGeom prst="rect">
            <a:avLst/>
          </a:prstGeom>
        </p:spPr>
      </p:pic>
    </p:spTree>
  </p:cSld>
  <p:clrMapOvr>
    <a:masterClrMapping/>
  </p:clrMapOvr>
  <p:transition advTm="5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3" descr="forMitesh2"/>
          <p:cNvPicPr>
            <a:picLocks noChangeAspect="1" noChangeArrowheads="1"/>
          </p:cNvPicPr>
          <p:nvPr/>
        </p:nvPicPr>
        <p:blipFill>
          <a:blip r:embed="rId2"/>
          <a:srcRect r="5605"/>
          <a:stretch>
            <a:fillRect/>
          </a:stretch>
        </p:blipFill>
        <p:spPr bwMode="auto">
          <a:xfrm>
            <a:off x="4821906" y="609600"/>
            <a:ext cx="4322094" cy="441258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Yields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4" y="1219200"/>
            <a:ext cx="5781676" cy="4724400"/>
          </a:xfrm>
        </p:spPr>
        <p:txBody>
          <a:bodyPr/>
          <a:lstStyle/>
          <a:p>
            <a:r>
              <a:rPr lang="en-US" dirty="0" smtClean="0"/>
              <a:t>Latest full MC studies:</a:t>
            </a:r>
          </a:p>
          <a:p>
            <a:pPr lvl="1"/>
            <a:r>
              <a:rPr lang="en-US" dirty="0" smtClean="0"/>
              <a:t>Total selection eff. 1.1%</a:t>
            </a:r>
          </a:p>
          <a:p>
            <a:pPr lvl="1"/>
            <a:r>
              <a:rPr lang="en-US" dirty="0" smtClean="0"/>
              <a:t>~7.2k per 2fb</a:t>
            </a:r>
            <a:r>
              <a:rPr lang="en-US" baseline="30000" dirty="0" smtClean="0"/>
              <a:t>-1</a:t>
            </a:r>
            <a:r>
              <a:rPr lang="en-US" dirty="0" smtClean="0"/>
              <a:t> (full q</a:t>
            </a:r>
            <a:r>
              <a:rPr lang="en-US" baseline="30000" dirty="0" smtClean="0"/>
              <a:t>2</a:t>
            </a:r>
            <a:r>
              <a:rPr lang="en-US" dirty="0" smtClean="0"/>
              <a:t> range)</a:t>
            </a:r>
          </a:p>
          <a:p>
            <a:pPr lvl="2"/>
            <a:r>
              <a:rPr lang="en-US" dirty="0" smtClean="0"/>
              <a:t>~3.7k per 2fb</a:t>
            </a:r>
            <a:r>
              <a:rPr lang="en-US" baseline="30000" dirty="0" smtClean="0"/>
              <a:t>-1</a:t>
            </a:r>
            <a:r>
              <a:rPr lang="en-US" dirty="0" smtClean="0"/>
              <a:t> (q</a:t>
            </a:r>
            <a:r>
              <a:rPr lang="en-US" baseline="30000" dirty="0" smtClean="0"/>
              <a:t>2</a:t>
            </a:r>
            <a:r>
              <a:rPr lang="en-US" dirty="0" smtClean="0"/>
              <a:t> &lt; m</a:t>
            </a:r>
            <a:r>
              <a:rPr lang="en-US" baseline="-25000" dirty="0" smtClean="0"/>
              <a:t>J/</a:t>
            </a:r>
            <a:r>
              <a:rPr lang="en-US" baseline="-25000" dirty="0" smtClean="0">
                <a:latin typeface="Symbol" charset="2"/>
                <a:cs typeface="Symbol" charset="2"/>
              </a:rPr>
              <a:t>y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~1.1k of background events</a:t>
            </a:r>
          </a:p>
          <a:p>
            <a:pPr lvl="2"/>
            <a:r>
              <a:rPr lang="en-US" dirty="0" smtClean="0"/>
              <a:t>See </a:t>
            </a:r>
            <a:r>
              <a:rPr lang="en-US" sz="1600" dirty="0" smtClean="0"/>
              <a:t>CERN-LHCb-2007-038</a:t>
            </a:r>
          </a:p>
          <a:p>
            <a:r>
              <a:rPr lang="en-US" dirty="0" smtClean="0">
                <a:sym typeface="Wingdings"/>
              </a:rPr>
              <a:t>Use multivariate techniques</a:t>
            </a:r>
          </a:p>
          <a:p>
            <a:pPr lvl="1"/>
            <a:r>
              <a:rPr lang="en-US" dirty="0" err="1" smtClean="0">
                <a:sym typeface="Wingdings"/>
              </a:rPr>
              <a:t>B</a:t>
            </a:r>
            <a:r>
              <a:rPr lang="en-US" baseline="-25000" dirty="0" err="1" smtClean="0">
                <a:sym typeface="Wingdings"/>
              </a:rPr>
              <a:t>d</a:t>
            </a:r>
            <a:r>
              <a:rPr lang="en-US" dirty="0" smtClean="0">
                <a:sym typeface="Wingdings"/>
              </a:rPr>
              <a:t> flight distance, IP,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PID likelihoods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GB" smtClean="0"/>
              <a:t>William Reece - Imperial College London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 altLang="en-US" smtClean="0"/>
              <a:t>Page </a:t>
            </a:r>
            <a:fld id="{57EEC6D1-89D9-43F6-84BC-F9A375D16B7B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638800" y="502027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 fb</a:t>
            </a:r>
            <a:r>
              <a:rPr lang="en-US" baseline="30000" dirty="0" smtClean="0"/>
              <a:t>-1</a:t>
            </a:r>
            <a:r>
              <a:rPr lang="en-US" dirty="0" smtClean="0"/>
              <a:t> is the expected integrated luminosity for one nominal year of smooth </a:t>
            </a:r>
            <a:r>
              <a:rPr lang="en-US" dirty="0" err="1" smtClean="0"/>
              <a:t>LHCb</a:t>
            </a:r>
            <a:r>
              <a:rPr lang="en-US" dirty="0" smtClean="0"/>
              <a:t> data taking</a:t>
            </a:r>
            <a:endParaRPr lang="en-US" dirty="0"/>
          </a:p>
        </p:txBody>
      </p:sp>
    </p:spTree>
  </p:cSld>
  <p:clrMapOvr>
    <a:masterClrMapping/>
  </p:clrMapOvr>
  <p:transition advTm="54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2">
      <a:maj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FE9914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8375</TotalTime>
  <Words>1925</Words>
  <Application>Microsoft PowerPoint</Application>
  <PresentationFormat>On-screen Show (4:3)</PresentationFormat>
  <Paragraphs>298</Paragraphs>
  <Slides>27</Slides>
  <Notes>6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1_Blank Presentation</vt:lpstr>
      <vt:lpstr>Prospects for                at LHCb William Reece Imperial College London Physics at the LHC, 3rd October 2008</vt:lpstr>
      <vt:lpstr>Introduction</vt:lpstr>
      <vt:lpstr>  </vt:lpstr>
      <vt:lpstr>Decay Kinematics</vt:lpstr>
      <vt:lpstr>What to Measure?</vt:lpstr>
      <vt:lpstr>Current Status – Interesting Hints? </vt:lpstr>
      <vt:lpstr>Current Status – Zooming In </vt:lpstr>
      <vt:lpstr>Selecting the Signal at LHCb</vt:lpstr>
      <vt:lpstr>Signal Yields</vt:lpstr>
      <vt:lpstr>Background at LHCb</vt:lpstr>
      <vt:lpstr>Analysis Timeline (2fb-1 means 1 nominal year!)</vt:lpstr>
      <vt:lpstr>Counting Experiments for AFB</vt:lpstr>
      <vt:lpstr>Projection Fits</vt:lpstr>
      <vt:lpstr>Full Angular Analysis</vt:lpstr>
      <vt:lpstr>Finding NP in C7</vt:lpstr>
      <vt:lpstr>Summary</vt:lpstr>
      <vt:lpstr>Back UP Slides</vt:lpstr>
      <vt:lpstr>Acceptance Effects for AFB</vt:lpstr>
      <vt:lpstr>Outside the Theoretically Clean Region</vt:lpstr>
      <vt:lpstr>Projection Fit Resolutions</vt:lpstr>
      <vt:lpstr>Observables</vt:lpstr>
      <vt:lpstr>Drell-Yan Backgrounds</vt:lpstr>
      <vt:lpstr>NP in C7 Legend</vt:lpstr>
      <vt:lpstr>Selection Cuts from LHCB-2007-038</vt:lpstr>
      <vt:lpstr>Angular Distribution</vt:lpstr>
      <vt:lpstr>Physics Sensitivity to K* Spin Amplitudes</vt:lpstr>
      <vt:lpstr>Experimental Constraints for C7 Plot</vt:lpstr>
    </vt:vector>
  </TitlesOfParts>
  <Company>FutureBrand</Company>
  <LinksUpToDate>false</LinksUpToDate>
  <SharedDoc>false</SharedDoc>
  <HyperlinksChanged>false</HyperlinksChanged>
  <AppVersion>12.0258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Emma Graham</dc:creator>
  <cp:lastModifiedBy>Will Reece</cp:lastModifiedBy>
  <cp:revision>1029</cp:revision>
  <dcterms:created xsi:type="dcterms:W3CDTF">2008-10-02T18:45:04Z</dcterms:created>
  <dcterms:modified xsi:type="dcterms:W3CDTF">2008-10-02T21:37:20Z</dcterms:modified>
</cp:coreProperties>
</file>