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309" r:id="rId3"/>
    <p:sldId id="266" r:id="rId4"/>
    <p:sldId id="321" r:id="rId5"/>
    <p:sldId id="320" r:id="rId6"/>
    <p:sldId id="319" r:id="rId7"/>
    <p:sldId id="317" r:id="rId8"/>
    <p:sldId id="310" r:id="rId9"/>
    <p:sldId id="318" r:id="rId10"/>
    <p:sldId id="316" r:id="rId11"/>
    <p:sldId id="313" r:id="rId12"/>
    <p:sldId id="314" r:id="rId13"/>
    <p:sldId id="315" r:id="rId14"/>
    <p:sldId id="322" r:id="rId15"/>
    <p:sldId id="323" r:id="rId16"/>
    <p:sldId id="324" r:id="rId17"/>
    <p:sldId id="325" r:id="rId18"/>
    <p:sldId id="326" r:id="rId19"/>
    <p:sldId id="330" r:id="rId20"/>
    <p:sldId id="327" r:id="rId21"/>
    <p:sldId id="331" r:id="rId22"/>
    <p:sldId id="328" r:id="rId23"/>
    <p:sldId id="329" r:id="rId24"/>
    <p:sldId id="268" r:id="rId25"/>
    <p:sldId id="270" r:id="rId26"/>
    <p:sldId id="271" r:id="rId27"/>
    <p:sldId id="272" r:id="rId28"/>
    <p:sldId id="275" r:id="rId29"/>
    <p:sldId id="276" r:id="rId30"/>
    <p:sldId id="286" r:id="rId31"/>
    <p:sldId id="288" r:id="rId32"/>
    <p:sldId id="289" r:id="rId33"/>
    <p:sldId id="290" r:id="rId34"/>
    <p:sldId id="292" r:id="rId35"/>
    <p:sldId id="293" r:id="rId36"/>
    <p:sldId id="294" r:id="rId37"/>
    <p:sldId id="295" r:id="rId38"/>
    <p:sldId id="298" r:id="rId39"/>
    <p:sldId id="299" r:id="rId40"/>
    <p:sldId id="300" r:id="rId41"/>
    <p:sldId id="301" r:id="rId42"/>
    <p:sldId id="304" r:id="rId43"/>
    <p:sldId id="305" r:id="rId44"/>
    <p:sldId id="306" r:id="rId45"/>
    <p:sldId id="307" r:id="rId46"/>
    <p:sldId id="308" r:id="rId47"/>
  </p:sldIdLst>
  <p:sldSz cx="9144000" cy="6858000" type="screen4x3"/>
  <p:notesSz cx="9296400" cy="7010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buChar char="•"/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EBFA"/>
    <a:srgbClr val="DE15D7"/>
    <a:srgbClr val="073277"/>
    <a:srgbClr val="062C78"/>
    <a:srgbClr val="002A7E"/>
    <a:srgbClr val="FF9933"/>
    <a:srgbClr val="FFCC00"/>
    <a:srgbClr val="009900"/>
    <a:srgbClr val="E3FA22"/>
    <a:srgbClr val="F38C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32" autoAdjust="0"/>
    <p:restoredTop sz="98580" autoAdjust="0"/>
  </p:normalViewPr>
  <p:slideViewPr>
    <p:cSldViewPr snapToGrid="0">
      <p:cViewPr varScale="1">
        <p:scale>
          <a:sx n="119" d="100"/>
          <a:sy n="119" d="100"/>
        </p:scale>
        <p:origin x="-1016" y="-104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14688"/>
    </p:cViewPr>
  </p:sorterViewPr>
  <p:notesViewPr>
    <p:cSldViewPr snapToGrid="0">
      <p:cViewPr varScale="1">
        <p:scale>
          <a:sx n="109" d="100"/>
          <a:sy n="109" d="100"/>
        </p:scale>
        <p:origin x="-504" y="-78"/>
      </p:cViewPr>
      <p:guideLst>
        <p:guide orient="horz" pos="2208"/>
        <p:guide pos="292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672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672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CFCF9EDA-EFA6-4253-8994-803BAA0DE1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634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672" y="1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00363" y="527050"/>
            <a:ext cx="3502025" cy="2627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41135" y="3329038"/>
            <a:ext cx="6814138" cy="315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672" y="6660334"/>
            <a:ext cx="4028733" cy="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9BCA9A7B-F6C4-487B-ACDE-DAE6CA17D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5950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9A7B-F6C4-487B-ACDE-DAE6CA17DE7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20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9A7B-F6C4-487B-ACDE-DAE6CA17DE72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55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0"/>
            <a:ext cx="7425783" cy="8928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92885"/>
            <a:ext cx="1943100" cy="5050714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3642"/>
            <a:ext cx="5676900" cy="503995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36541" cy="8928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658761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0732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7953"/>
            <a:ext cx="7404268" cy="88493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6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085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24263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0857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24263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25783" cy="90364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853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2885"/>
            <a:ext cx="5111750" cy="573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8499"/>
            <a:ext cx="3008313" cy="45448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80308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248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4704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641691"/>
            <a:ext cx="9144000" cy="216309"/>
          </a:xfrm>
          <a:prstGeom prst="rect">
            <a:avLst/>
          </a:prstGeom>
          <a:solidFill>
            <a:srgbClr val="07327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0" y="6637468"/>
            <a:ext cx="182879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576" y="6626710"/>
            <a:ext cx="1143000" cy="23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 b="1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1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47450" cy="8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LIC-Logo-DarkCernBlue-72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251114" y="-8389"/>
            <a:ext cx="900000" cy="900000"/>
          </a:xfrm>
          <a:prstGeom prst="rect">
            <a:avLst/>
          </a:prstGeom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880844" y="0"/>
            <a:ext cx="7358232" cy="835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770989" y="6636759"/>
            <a:ext cx="3920268" cy="231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4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CTF3 meeting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8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66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9pPr>
    </p:titleStyle>
    <p:bodyStyle>
      <a:lvl1pPr marL="404813" indent="-404813" algn="l" rtl="0" eaLnBrk="0" fontAlgn="base" hangingPunct="0">
        <a:spcBef>
          <a:spcPct val="0"/>
        </a:spcBef>
        <a:spcAft>
          <a:spcPct val="0"/>
        </a:spcAft>
        <a:buBlip>
          <a:blip r:embed="rId16"/>
        </a:buBlip>
        <a:defRPr sz="2400">
          <a:solidFill>
            <a:srgbClr val="40458C"/>
          </a:solidFill>
          <a:latin typeface="+mn-lt"/>
          <a:ea typeface="+mn-ea"/>
          <a:cs typeface="+mn-cs"/>
        </a:defRPr>
      </a:lvl1pPr>
      <a:lvl2pPr marL="804863" indent="-28575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2000">
          <a:solidFill>
            <a:srgbClr val="C46EE6"/>
          </a:solidFill>
          <a:latin typeface="+mn-lt"/>
          <a:cs typeface="+mn-cs"/>
        </a:defRPr>
      </a:lvl2pPr>
      <a:lvl3pPr marL="1147763" indent="-228600" algn="l" rtl="0" eaLnBrk="0" fontAlgn="base" hangingPunct="0">
        <a:spcBef>
          <a:spcPct val="0"/>
        </a:spcBef>
        <a:spcAft>
          <a:spcPct val="0"/>
        </a:spcAft>
        <a:buSzPct val="60000"/>
        <a:buBlip>
          <a:blip r:embed="rId17"/>
        </a:buBlip>
        <a:defRPr>
          <a:solidFill>
            <a:srgbClr val="40458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>
          <a:solidFill>
            <a:srgbClr val="40458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200">
          <a:solidFill>
            <a:srgbClr val="40458C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g"/><Relationship Id="rId3" Type="http://schemas.openxmlformats.org/officeDocument/2006/relationships/image" Target="../media/image5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b-dep-op-elogbook.web.cern.ch/ab-dep-op-elogbook/elogbook/secure/attach.php?attachId=1111118&amp;type=zip&amp;fname=1n.zip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9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png"/><Relationship Id="rId7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04.png"/><Relationship Id="rId7" Type="http://schemas.openxmlformats.org/officeDocument/2006/relationships/image" Target="../media/image105.png"/><Relationship Id="rId8" Type="http://schemas.openxmlformats.org/officeDocument/2006/relationships/image" Target="../media/image106.png"/><Relationship Id="rId9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09.png"/><Relationship Id="rId7" Type="http://schemas.openxmlformats.org/officeDocument/2006/relationships/image" Target="../media/image110.png"/><Relationship Id="rId8" Type="http://schemas.openxmlformats.org/officeDocument/2006/relationships/image" Target="../media/image111.png"/><Relationship Id="rId9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20.png"/><Relationship Id="rId7" Type="http://schemas.openxmlformats.org/officeDocument/2006/relationships/image" Target="../media/image121.png"/><Relationship Id="rId8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6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Relationship Id="rId3" Type="http://schemas.openxmlformats.org/officeDocument/2006/relationships/image" Target="../media/image12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4" Type="http://schemas.openxmlformats.org/officeDocument/2006/relationships/image" Target="../media/image132.png"/><Relationship Id="rId5" Type="http://schemas.openxmlformats.org/officeDocument/2006/relationships/image" Target="../media/image133.png"/><Relationship Id="rId6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4" Type="http://schemas.openxmlformats.org/officeDocument/2006/relationships/image" Target="../media/image137.png"/><Relationship Id="rId5" Type="http://schemas.openxmlformats.org/officeDocument/2006/relationships/image" Target="../media/image138.png"/><Relationship Id="rId6" Type="http://schemas.openxmlformats.org/officeDocument/2006/relationships/image" Target="../media/image139.png"/><Relationship Id="rId7" Type="http://schemas.openxmlformats.org/officeDocument/2006/relationships/image" Target="../media/image140.png"/><Relationship Id="rId8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2.png"/><Relationship Id="rId3" Type="http://schemas.openxmlformats.org/officeDocument/2006/relationships/image" Target="../media/image14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b-dep-op-elogbook.web.cern.ch/ab-dep-op-elogbook/elogbook/secure/attach.php?attachId=1111118&amp;type=zip&amp;fname=1n.zip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2736" y="797006"/>
            <a:ext cx="7813964" cy="2763981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Operational Experience with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Switches</a:t>
            </a:r>
          </a:p>
        </p:txBody>
      </p:sp>
      <p:sp>
        <p:nvSpPr>
          <p:cNvPr id="6147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673766" y="3886201"/>
            <a:ext cx="8200726" cy="2531532"/>
          </a:xfrm>
        </p:spPr>
        <p:txBody>
          <a:bodyPr/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Piotr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Skowroński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5200" y="6637468"/>
            <a:ext cx="1828799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70989" y="6636759"/>
            <a:ext cx="3920268" cy="231289"/>
          </a:xfrm>
        </p:spPr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1576" y="6626710"/>
            <a:ext cx="1143000" cy="231289"/>
          </a:xfrm>
        </p:spPr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elogbook.cern.ch/eLogbook/attach_reader?attach_id=11945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723" y="763223"/>
            <a:ext cx="5037992" cy="342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 smtClean="0"/>
              <a:t>SHB exit, effect depends on phase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/>
              <a:t>Friday </a:t>
            </a:r>
            <a:r>
              <a:rPr lang="en-GB" sz="1200" dirty="0"/>
              <a:t>09-Sep-2011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4098" name="Picture 2" descr="http://elogbook.cern.ch/eLogbook/attach_reader?attach_id=11945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3223"/>
            <a:ext cx="5302538" cy="34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elogbook.cern.ch/eLogbook/attach_reader?attach_id=11945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792" y="3844574"/>
            <a:ext cx="4577739" cy="301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elogbook.cern.ch/eLogbook/attach_reader?attach_id=11945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29380"/>
            <a:ext cx="4448907" cy="292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 bwMode="auto">
          <a:xfrm>
            <a:off x="298841" y="4898381"/>
            <a:ext cx="715084" cy="704341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045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203200"/>
          </a:xfrm>
        </p:spPr>
        <p:txBody>
          <a:bodyPr>
            <a:noAutofit/>
          </a:bodyPr>
          <a:lstStyle/>
          <a:p>
            <a:r>
              <a:rPr lang="en-GB" sz="1800" dirty="0" smtClean="0"/>
              <a:t>08-Aug-2011 </a:t>
            </a:r>
            <a:r>
              <a:rPr lang="en-US" sz="1800" dirty="0"/>
              <a:t>Just one switch with only first SHB. (PS FT) </a:t>
            </a:r>
            <a:r>
              <a:rPr lang="en-GB" sz="1800" dirty="0" smtClean="0"/>
              <a:t> </a:t>
            </a:r>
            <a:endParaRPr lang="en-GB" sz="1800" dirty="0"/>
          </a:p>
        </p:txBody>
      </p:sp>
      <p:pic>
        <p:nvPicPr>
          <p:cNvPr id="15364" name="Picture 4" descr="http://elogbook.cern.ch/eLogbook/attach_reader?attach_id=118549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0302"/>
            <a:ext cx="5721670" cy="300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elogbook.cern.ch/eLogbook/attach_reader?attach_id=118549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846"/>
            <a:ext cx="4601817" cy="241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://elogbook.cern.ch/eLogbook/attach_reader?attach_id=11855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053" y="271847"/>
            <a:ext cx="4455947" cy="234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elogbook.cern.ch/eLogbook/attach_reader?attach_id=118549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931" y="4283766"/>
            <a:ext cx="4878069" cy="256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860" y="2756825"/>
            <a:ext cx="1669983" cy="3586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98112" y="2945522"/>
            <a:ext cx="6316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kern="0" dirty="0" smtClean="0">
                <a:solidFill>
                  <a:srgbClr val="073277"/>
                </a:solidFill>
                <a:latin typeface="Helvetica"/>
                <a:ea typeface="+mj-ea"/>
                <a:cs typeface="+mj-cs"/>
              </a:rPr>
              <a:t>Ringing after a switch can take as long as 500ns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45658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https://ab-dep-op-elogbook.web.cern.ch/ab-dep-op-elogbook/elogbook/secure/attach.php?attachId=1183135&amp;type=png&amp;fname=201107291659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4281487"/>
            <a:ext cx="3619560" cy="519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504825"/>
          </a:xfrm>
        </p:spPr>
        <p:txBody>
          <a:bodyPr>
            <a:normAutofit/>
          </a:bodyPr>
          <a:lstStyle/>
          <a:p>
            <a:r>
              <a:rPr lang="en-GB" sz="2400" dirty="0"/>
              <a:t>Fri 29-07-11 The same as </a:t>
            </a:r>
            <a:r>
              <a:rPr lang="en-GB" sz="2400" dirty="0" smtClean="0"/>
              <a:t>previous, </a:t>
            </a:r>
            <a:r>
              <a:rPr lang="en-GB" sz="2400" dirty="0" err="1" smtClean="0"/>
              <a:t>Spectro</a:t>
            </a:r>
            <a:r>
              <a:rPr lang="en-GB" sz="2400" dirty="0" smtClean="0"/>
              <a:t> 4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145" name="Picture 1" descr="https://ab-dep-op-elogbook.web.cern.ch/ab-dep-op-elogbook/elogbook/secure/attach.php?attachId=1183137&amp;type=png&amp;fname=201107291701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42712"/>
            <a:ext cx="3920017" cy="379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b-dep-op-elogbook.web.cern.ch/ab-dep-op-elogbook/elogbook/secure/attach.php?attachId=1183138&amp;type=png&amp;fname=201107291703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016" y="1042712"/>
            <a:ext cx="5223982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10993" y="673380"/>
            <a:ext cx="1330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/>
              <a:t>No switch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461015" y="673380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/>
              <a:t>1</a:t>
            </a:r>
            <a:r>
              <a:rPr lang="en-US" dirty="0" smtClean="0"/>
              <a:t> switch 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593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Fri 29-07-11 The same as previous, </a:t>
            </a:r>
            <a:r>
              <a:rPr lang="en-GB" sz="2400" dirty="0" err="1"/>
              <a:t>Spectro</a:t>
            </a:r>
            <a:r>
              <a:rPr lang="en-GB" sz="2400" dirty="0"/>
              <a:t> </a:t>
            </a:r>
            <a:r>
              <a:rPr lang="en-GB" sz="2400" dirty="0" smtClean="0"/>
              <a:t>10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169" name="Picture 1" descr="https://ab-dep-op-elogbook.web.cern.ch/ab-dep-op-elogbook/elogbook/secure/attach.php?attachId=1183146&amp;type=png&amp;fname=201107291723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5325"/>
            <a:ext cx="3724892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ab-dep-op-elogbook.web.cern.ch/ab-dep-op-elogbook/elogbook/secure/attach.php?attachId=1183147&amp;type=png&amp;fname=2011072917250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5" y="695325"/>
            <a:ext cx="4086225" cy="493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ttps://ab-dep-op-elogbook.web.cern.ch/ab-dep-op-elogbook/elogbook/secure/attach.php?attachId=1183148&amp;type=png&amp;fname=2011072917345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3800475"/>
            <a:ext cx="3825026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112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Corrections from the gun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2" name="Picture 11" descr="2011080416281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282" y="1041525"/>
            <a:ext cx="4259483" cy="2474961"/>
          </a:xfrm>
          <a:prstGeom prst="rect">
            <a:avLst/>
          </a:prstGeom>
        </p:spPr>
      </p:pic>
      <p:pic>
        <p:nvPicPr>
          <p:cNvPr id="9" name="Picture 8" descr="201108041626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90" y="1009326"/>
            <a:ext cx="4012032" cy="2495367"/>
          </a:xfrm>
          <a:prstGeom prst="rect">
            <a:avLst/>
          </a:prstGeom>
        </p:spPr>
      </p:pic>
      <p:pic>
        <p:nvPicPr>
          <p:cNvPr id="15" name="Picture 14" descr="201108041635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2182"/>
            <a:ext cx="5741043" cy="333581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75252" y="4088010"/>
            <a:ext cx="169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spike corrected</a:t>
            </a:r>
            <a:endParaRPr lang="en-US" dirty="0"/>
          </a:p>
        </p:txBody>
      </p:sp>
      <p:pic>
        <p:nvPicPr>
          <p:cNvPr id="19" name="Picture 18" descr="2011080416351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528" y="3518123"/>
            <a:ext cx="3504580" cy="310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34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Corrections from the gun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78056" y="1005465"/>
            <a:ext cx="3664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402 with switches and with correction </a:t>
            </a:r>
          </a:p>
        </p:txBody>
      </p:sp>
      <p:pic>
        <p:nvPicPr>
          <p:cNvPr id="11" name="Picture 10" descr="201108041701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368" y="780559"/>
            <a:ext cx="5960903" cy="3463567"/>
          </a:xfrm>
          <a:prstGeom prst="rect">
            <a:avLst/>
          </a:prstGeom>
        </p:spPr>
      </p:pic>
      <p:pic>
        <p:nvPicPr>
          <p:cNvPr id="14" name="Picture 13" descr="201108041702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093" y="2989936"/>
            <a:ext cx="6215907" cy="361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459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Corrections from the gun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61602" y="6186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To get 502 flat we have to overcompensate 0402 </a:t>
            </a:r>
          </a:p>
        </p:txBody>
      </p:sp>
      <p:pic>
        <p:nvPicPr>
          <p:cNvPr id="10" name="Picture 9" descr="201108041706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6995" y="1271304"/>
            <a:ext cx="6045292" cy="3512601"/>
          </a:xfrm>
          <a:prstGeom prst="rect">
            <a:avLst/>
          </a:prstGeom>
        </p:spPr>
      </p:pic>
      <p:pic>
        <p:nvPicPr>
          <p:cNvPr id="13" name="Picture 12" descr="201108041706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596" y="3107110"/>
            <a:ext cx="5863404" cy="34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98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Corrections from the </a:t>
            </a:r>
            <a:r>
              <a:rPr lang="en-US" dirty="0" smtClean="0"/>
              <a:t>gun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12" name="Picture 11" descr="201108041708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633" y="701180"/>
            <a:ext cx="5400417" cy="3137898"/>
          </a:xfrm>
          <a:prstGeom prst="rect">
            <a:avLst/>
          </a:prstGeom>
        </p:spPr>
      </p:pic>
      <p:pic>
        <p:nvPicPr>
          <p:cNvPr id="9" name="Picture 8" descr="20110804170738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5659" y="899627"/>
            <a:ext cx="4329167" cy="2515451"/>
          </a:xfrm>
          <a:prstGeom prst="rect">
            <a:avLst/>
          </a:prstGeom>
        </p:spPr>
      </p:pic>
      <p:pic>
        <p:nvPicPr>
          <p:cNvPr id="15" name="Picture 14" descr="201108041708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625" y="949819"/>
            <a:ext cx="5159002" cy="2997624"/>
          </a:xfrm>
          <a:prstGeom prst="rect">
            <a:avLst/>
          </a:prstGeom>
        </p:spPr>
      </p:pic>
      <p:pic>
        <p:nvPicPr>
          <p:cNvPr id="21" name="Picture 20" descr="2011080417082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9749"/>
            <a:ext cx="3697100" cy="2148190"/>
          </a:xfrm>
          <a:prstGeom prst="rect">
            <a:avLst/>
          </a:prstGeom>
        </p:spPr>
      </p:pic>
      <p:pic>
        <p:nvPicPr>
          <p:cNvPr id="24" name="Picture 23" descr="2011080417083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460" y="3876333"/>
            <a:ext cx="5131539" cy="2981667"/>
          </a:xfrm>
          <a:prstGeom prst="rect">
            <a:avLst/>
          </a:prstGeom>
        </p:spPr>
      </p:pic>
      <p:pic>
        <p:nvPicPr>
          <p:cNvPr id="27" name="Picture 26" descr="20110804170911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7388"/>
            <a:ext cx="4630624" cy="26906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21883" y="6027003"/>
            <a:ext cx="77579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kern="0" dirty="0">
                <a:solidFill>
                  <a:srgbClr val="073277"/>
                </a:solidFill>
                <a:latin typeface="Helvetica"/>
                <a:ea typeface="+mj-ea"/>
                <a:cs typeface="+mj-cs"/>
              </a:rPr>
              <a:t>At the moment </a:t>
            </a:r>
            <a:r>
              <a:rPr lang="en-US" sz="2400" kern="0" dirty="0" smtClean="0">
                <a:solidFill>
                  <a:srgbClr val="073277"/>
                </a:solidFill>
                <a:latin typeface="Helvetica"/>
                <a:ea typeface="+mj-ea"/>
                <a:cs typeface="+mj-cs"/>
              </a:rPr>
              <a:t>the gun has no range to correct both, the droop and the switches effect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98398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 descr="http://elogbook.cern.ch/eLogbook/attach_reader?attach_id=11979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963" y="1019989"/>
            <a:ext cx="4460372" cy="305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http://elogbook.cern.ch/eLogbook/attach_reader?attach_id=11979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2691"/>
            <a:ext cx="4227598" cy="289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501577"/>
          </a:xfrm>
        </p:spPr>
        <p:txBody>
          <a:bodyPr>
            <a:normAutofit fontScale="90000"/>
          </a:bodyPr>
          <a:lstStyle/>
          <a:p>
            <a:r>
              <a:rPr lang="en-GB" sz="1800" dirty="0"/>
              <a:t>Wednesday 21-Sep-2011 </a:t>
            </a:r>
            <a:r>
              <a:rPr lang="en-GB" sz="1800" dirty="0" smtClean="0"/>
              <a:t>DAY</a:t>
            </a:r>
            <a:br>
              <a:rPr lang="en-GB" sz="1800" dirty="0" smtClean="0"/>
            </a:br>
            <a:r>
              <a:rPr lang="en-GB" sz="1800" dirty="0" smtClean="0"/>
              <a:t>Problem only </a:t>
            </a:r>
            <a:r>
              <a:rPr lang="en-GB" sz="1800" dirty="0" smtClean="0"/>
              <a:t>with cavity 1?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14900" y="599810"/>
            <a:ext cx="383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Only SHB01 in. (TP) </a:t>
            </a:r>
            <a:br>
              <a:rPr lang="en-GB" dirty="0"/>
            </a:br>
            <a:endParaRPr lang="en-GB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46141"/>
            <a:ext cx="4432300" cy="1646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69998" y="599810"/>
            <a:ext cx="365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/>
              <a:t>Only </a:t>
            </a:r>
            <a:r>
              <a:rPr lang="en-GB" dirty="0" smtClean="0"/>
              <a:t>SHB03 </a:t>
            </a:r>
            <a:r>
              <a:rPr lang="en-GB" dirty="0"/>
              <a:t>in. (TP) </a:t>
            </a:r>
            <a:br>
              <a:rPr lang="en-GB" dirty="0"/>
            </a:br>
            <a:endParaRPr lang="en-GB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1207437"/>
            <a:ext cx="4711699" cy="1723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1" y="4771942"/>
            <a:ext cx="4774285" cy="178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28600" y="4312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Bot SHBs </a:t>
            </a:r>
            <a:r>
              <a:rPr lang="en-GB" dirty="0"/>
              <a:t>in. (TP) </a:t>
            </a:r>
            <a:br>
              <a:rPr lang="en-GB" dirty="0"/>
            </a:br>
            <a:endParaRPr lang="en-GB" dirty="0"/>
          </a:p>
        </p:txBody>
      </p:sp>
      <p:pic>
        <p:nvPicPr>
          <p:cNvPr id="10251" name="Picture 11" descr="http://elogbook.cern.ch/eLogbook/attach_reader?attach_id=119792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536" y="4771942"/>
            <a:ext cx="2599225" cy="178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961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8" name="Picture 7" descr="SHB measur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5063735" cy="35180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799827" y="898864"/>
            <a:ext cx="39880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0" smtClean="0"/>
          </a:p>
          <a:p>
            <a:r>
              <a:rPr lang="en-US" b="0" smtClean="0"/>
              <a:t> UP: CW RF signal produced by switching system n.1 (modulator n.1 RF input); </a:t>
            </a:r>
          </a:p>
          <a:p>
            <a:r>
              <a:rPr lang="en-US" b="0" smtClean="0"/>
              <a:t>DOWN: pulsed RF output of TWT1.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020081"/>
            <a:ext cx="27778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0" dirty="0"/>
          </a:p>
          <a:p>
            <a:pPr>
              <a:buNone/>
            </a:pPr>
            <a:r>
              <a:rPr lang="el-GR" b="0" dirty="0" smtClean="0"/>
              <a:t>Δ= </a:t>
            </a:r>
            <a:r>
              <a:rPr lang="el-GR" b="0" dirty="0"/>
              <a:t>0.731dB </a:t>
            </a:r>
            <a:endParaRPr lang="en-US" dirty="0"/>
          </a:p>
        </p:txBody>
      </p:sp>
      <p:pic>
        <p:nvPicPr>
          <p:cNvPr id="11" name="Picture 10" descr="SHB measu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900" y="2916802"/>
            <a:ext cx="5591099" cy="394119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597638"/>
            <a:ext cx="32096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0" dirty="0"/>
          </a:p>
          <a:p>
            <a:r>
              <a:rPr lang="en-US" b="0" dirty="0"/>
              <a:t> Signal induced by the beam on SHB3 output.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83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759976"/>
          </a:xfrm>
        </p:spPr>
        <p:txBody>
          <a:bodyPr>
            <a:normAutofit fontScale="90000"/>
          </a:bodyPr>
          <a:lstStyle/>
          <a:p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3100" dirty="0" smtClean="0"/>
              <a:t>PHASE SWITCH IS FAST, below 10ns</a:t>
            </a:r>
            <a:r>
              <a:rPr lang="en-GB" sz="3100" dirty="0"/>
              <a:t/>
            </a:r>
            <a:br>
              <a:rPr lang="en-GB" sz="3100" dirty="0"/>
            </a:br>
            <a:r>
              <a:rPr lang="en-GB" sz="1600" dirty="0" smtClean="0"/>
              <a:t>Fri </a:t>
            </a:r>
            <a:r>
              <a:rPr lang="en-GB" sz="1600" dirty="0"/>
              <a:t>01-10-10 Streak Camera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42948"/>
            <a:ext cx="77724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900" dirty="0" smtClean="0"/>
              <a:t>Streak camera data under the following link</a:t>
            </a:r>
            <a:endParaRPr lang="en-GB" sz="900" dirty="0" smtClean="0"/>
          </a:p>
          <a:p>
            <a:pPr marL="0" indent="0">
              <a:buNone/>
            </a:pPr>
            <a:r>
              <a:rPr lang="en-GB" sz="900" dirty="0" smtClean="0">
                <a:hlinkClick r:id="rId2"/>
              </a:rPr>
              <a:t>https</a:t>
            </a:r>
            <a:r>
              <a:rPr lang="en-GB" sz="900" dirty="0">
                <a:hlinkClick r:id="rId2"/>
              </a:rPr>
              <a:t>://</a:t>
            </a:r>
            <a:r>
              <a:rPr lang="en-GB" sz="900" dirty="0" smtClean="0">
                <a:hlinkClick r:id="rId2"/>
              </a:rPr>
              <a:t>ab-dep-op-elogbook.web.cern.ch/ab-dep-op-elogbook/elogbook/secure/attach.php?attachId=1111118&amp;type=zip&amp;fname=1n.zip</a:t>
            </a:r>
            <a:endParaRPr lang="en-GB" sz="900" dirty="0" smtClean="0"/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1050" dirty="0" smtClean="0"/>
              <a:t>				think </a:t>
            </a:r>
            <a:r>
              <a:rPr lang="en-US" sz="1050" dirty="0"/>
              <a:t>we found the phase switch</a:t>
            </a:r>
            <a:br>
              <a:rPr lang="en-US" sz="1050" dirty="0"/>
            </a:br>
            <a:r>
              <a:rPr lang="en-US" sz="1050" dirty="0" smtClean="0"/>
              <a:t>			we </a:t>
            </a:r>
            <a:r>
              <a:rPr lang="en-US" sz="1050" dirty="0"/>
              <a:t>think that the phase switch occurs over 7/8 ns {to be checked offline}</a:t>
            </a:r>
            <a:br>
              <a:rPr lang="en-US" sz="1050" dirty="0"/>
            </a:br>
            <a:r>
              <a:rPr lang="en-US" sz="1050" dirty="0" smtClean="0"/>
              <a:t>			measured from: 16724 </a:t>
            </a:r>
            <a:r>
              <a:rPr lang="en-US" sz="1050" dirty="0"/>
              <a:t>460 </a:t>
            </a:r>
            <a:r>
              <a:rPr lang="en-US" sz="1050" dirty="0" smtClean="0"/>
              <a:t>to 16742 </a:t>
            </a:r>
            <a:r>
              <a:rPr lang="en-US" sz="1050" dirty="0"/>
              <a:t>460 </a:t>
            </a:r>
            <a:br>
              <a:rPr lang="en-US" sz="1050" dirty="0"/>
            </a:br>
            <a:r>
              <a:rPr lang="en-US" sz="1050" dirty="0" smtClean="0"/>
              <a:t>			</a:t>
            </a:r>
            <a:endParaRPr lang="en-GB" sz="10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1265" name="Picture 1" descr="https://ab-dep-op-elogbook.web.cern.ch/ab-dep-op-elogbook/elogbook/secure/attach.php?attachId=1111119&amp;type=png&amp;fname=2010100117224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57" y="1825907"/>
            <a:ext cx="419824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https://ab-dep-op-elogbook.web.cern.ch/ab-dep-op-elogbook/elogbook/secure/attach.php?attachId=1113830&amp;type=png&amp;fname=Summary_of_phase_switch_measurement_edit_summ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03096"/>
            <a:ext cx="4413897" cy="555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7881730" y="4055607"/>
            <a:ext cx="248479" cy="14014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6013174" y="3974916"/>
            <a:ext cx="1311965" cy="15516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907696" y="5484955"/>
            <a:ext cx="1570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Misplaced?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748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3791"/>
            <a:ext cx="6457950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212" y="3050198"/>
            <a:ext cx="4943475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8300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1033670"/>
          </a:xfrm>
        </p:spPr>
        <p:txBody>
          <a:bodyPr>
            <a:normAutofit fontScale="90000"/>
          </a:bodyPr>
          <a:lstStyle/>
          <a:p>
            <a:r>
              <a:rPr lang="en-GB" sz="2000" dirty="0" smtClean="0"/>
              <a:t>08-Aug-2011</a:t>
            </a:r>
            <a:br>
              <a:rPr lang="en-GB" sz="2000" dirty="0" smtClean="0"/>
            </a:br>
            <a:r>
              <a:rPr lang="en-US" sz="1800" dirty="0"/>
              <a:t>Luca measured the output of the TWT01 and it shows the ringing, as well. </a:t>
            </a:r>
            <a:r>
              <a:rPr lang="en-US" sz="1800" dirty="0" smtClean="0"/>
              <a:t>In </a:t>
            </a:r>
            <a:r>
              <a:rPr lang="en-US" sz="1800" dirty="0"/>
              <a:t>the image: UP is the signal TWT1_out; DOWN is the LLRF signal on ch1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1025" name="Picture 1" descr="https://ab-dep-op-elogbook.web.cern.ch/ab-dep-op-elogbook/elogbook/secure/attach.php?attachId=1185599&amp;type=png&amp;fname=2011080815444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88" y="1262270"/>
            <a:ext cx="7503932" cy="536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327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44748" cy="4179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154" y="3471722"/>
            <a:ext cx="4747845" cy="3386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505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596"/>
            <a:ext cx="4133850" cy="621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137" y="979609"/>
            <a:ext cx="13906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2098431"/>
            <a:ext cx="20193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3707423"/>
            <a:ext cx="1247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552" y="5154125"/>
            <a:ext cx="20288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654" y="3122299"/>
            <a:ext cx="4176346" cy="3747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723" y="3363058"/>
            <a:ext cx="1371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704" y="1425452"/>
            <a:ext cx="202882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371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596347"/>
          </a:xfrm>
        </p:spPr>
        <p:txBody>
          <a:bodyPr>
            <a:normAutofit fontScale="90000"/>
          </a:bodyPr>
          <a:lstStyle/>
          <a:p>
            <a:r>
              <a:rPr lang="en-GB" sz="2000" dirty="0"/>
              <a:t>Thu </a:t>
            </a:r>
            <a:r>
              <a:rPr lang="en-GB" sz="2000" dirty="0" smtClean="0"/>
              <a:t>28-07-11</a:t>
            </a:r>
            <a:br>
              <a:rPr lang="en-GB" sz="2000" dirty="0" smtClean="0"/>
            </a:br>
            <a:r>
              <a:rPr lang="en-US" sz="1800" dirty="0" smtClean="0"/>
              <a:t>Programmed </a:t>
            </a:r>
            <a:r>
              <a:rPr lang="en-US" sz="1800" dirty="0"/>
              <a:t>a 20 degree phase step on TWT01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Ringing at the beginning of the pulse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9" name="Picture 8" descr="201107280851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7033"/>
            <a:ext cx="4571141" cy="4740967"/>
          </a:xfrm>
          <a:prstGeom prst="rect">
            <a:avLst/>
          </a:prstGeom>
        </p:spPr>
      </p:pic>
      <p:pic>
        <p:nvPicPr>
          <p:cNvPr id="8" name="Picture 7" descr="201107281047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192" y="2171698"/>
            <a:ext cx="4532808" cy="4701210"/>
          </a:xfrm>
          <a:prstGeom prst="rect">
            <a:avLst/>
          </a:prstGeom>
        </p:spPr>
      </p:pic>
      <p:pic>
        <p:nvPicPr>
          <p:cNvPr id="14337" name="Picture 1" descr="https://ab-dep-op-elogbook.web.cern.ch/ab-dep-op-elogbook/elogbook/secure/attach.php?attachId=1182667&amp;type=png&amp;fname=2011072810253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181" y="492912"/>
            <a:ext cx="2274819" cy="162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398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9" name="Picture 8" descr="201107281605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388" y="2391846"/>
            <a:ext cx="3883612" cy="4466154"/>
          </a:xfrm>
          <a:prstGeom prst="rect">
            <a:avLst/>
          </a:prstGeom>
        </p:spPr>
      </p:pic>
      <p:pic>
        <p:nvPicPr>
          <p:cNvPr id="12" name="Picture 11" descr="201107281605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80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06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12" name="Picture 11" descr="201107281608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3536"/>
            <a:ext cx="3199885" cy="3674464"/>
          </a:xfrm>
          <a:prstGeom prst="rect">
            <a:avLst/>
          </a:prstGeom>
        </p:spPr>
      </p:pic>
      <p:pic>
        <p:nvPicPr>
          <p:cNvPr id="15" name="Picture 14" descr="201107281650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896" y="3183630"/>
            <a:ext cx="3195104" cy="3674370"/>
          </a:xfrm>
          <a:prstGeom prst="rect">
            <a:avLst/>
          </a:prstGeom>
        </p:spPr>
      </p:pic>
      <p:pic>
        <p:nvPicPr>
          <p:cNvPr id="21" name="Picture 20" descr="2011072816513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003" y="2523810"/>
            <a:ext cx="3768861" cy="4334190"/>
          </a:xfrm>
          <a:prstGeom prst="rect">
            <a:avLst/>
          </a:prstGeom>
        </p:spPr>
      </p:pic>
      <p:pic>
        <p:nvPicPr>
          <p:cNvPr id="24" name="Picture 23" descr="2011072816525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470" y="0"/>
            <a:ext cx="4489111" cy="351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5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9" name="Picture 8" descr="2011072818052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1269"/>
            <a:ext cx="3139652" cy="37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16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9" name="Picture 8" descr="201108011642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101" y="961020"/>
            <a:ext cx="4799508" cy="551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776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291" y="923362"/>
            <a:ext cx="7772400" cy="4419600"/>
          </a:xfrm>
        </p:spPr>
        <p:txBody>
          <a:bodyPr/>
          <a:lstStyle/>
          <a:p>
            <a:r>
              <a:rPr lang="en-US" dirty="0" smtClean="0"/>
              <a:t>Satellites 0.6A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9" name="Picture 8" descr="201108011835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8063"/>
            <a:ext cx="9144000" cy="369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95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731" y="75828"/>
            <a:ext cx="5542401" cy="10589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After phase switch we observe more than 100ns transient 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2560"/>
            <a:ext cx="6338956" cy="2555969"/>
          </a:xfrm>
        </p:spPr>
        <p:txBody>
          <a:bodyPr/>
          <a:lstStyle/>
          <a:p>
            <a:pPr marL="350838" indent="-315913"/>
            <a:r>
              <a:rPr lang="en-US" sz="2000" dirty="0" smtClean="0"/>
              <a:t>TWT output (only if beam present)</a:t>
            </a:r>
          </a:p>
          <a:p>
            <a:pPr marL="350838" indent="-315913"/>
            <a:r>
              <a:rPr lang="en-US" sz="2000" dirty="0" smtClean="0"/>
              <a:t>SHB output (only if beam present)</a:t>
            </a:r>
          </a:p>
          <a:p>
            <a:pPr marL="350838" indent="-315913"/>
            <a:r>
              <a:rPr lang="en-US" sz="2000" dirty="0" smtClean="0"/>
              <a:t>Bunch length</a:t>
            </a:r>
          </a:p>
          <a:p>
            <a:pPr marL="350838" indent="-315913"/>
            <a:r>
              <a:rPr lang="en-US" sz="2000" dirty="0" smtClean="0"/>
              <a:t>Beam current (capture efficiency)</a:t>
            </a:r>
          </a:p>
          <a:p>
            <a:pPr marL="350838" indent="-315913"/>
            <a:r>
              <a:rPr lang="en-US" sz="2000" dirty="0" smtClean="0"/>
              <a:t>It gives effect on energy</a:t>
            </a:r>
          </a:p>
          <a:p>
            <a:pPr marL="350838" indent="-315913"/>
            <a:r>
              <a:rPr lang="en-US" sz="2000" dirty="0" smtClean="0"/>
              <a:t>And position in dispersive sections</a:t>
            </a:r>
          </a:p>
          <a:p>
            <a:pPr marL="350838" indent="-315913"/>
            <a:r>
              <a:rPr lang="en-US" sz="2000" dirty="0" smtClean="0"/>
              <a:t>Pulse needs more space</a:t>
            </a:r>
          </a:p>
          <a:p>
            <a:pPr marL="350838" indent="-315913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832087"/>
            <a:ext cx="6036308" cy="30259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091" y="4381501"/>
            <a:ext cx="2770909" cy="24764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0309" y="0"/>
            <a:ext cx="2723691" cy="432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60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elogbook.cern.ch/eLogbook/attach_reader?attach_id=11945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28" y="3194310"/>
            <a:ext cx="4179360" cy="372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Friday 09-Sep-2011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777" y="600809"/>
            <a:ext cx="7306408" cy="820488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smtClean="0"/>
              <a:t>“Delayed </a:t>
            </a:r>
            <a:r>
              <a:rPr lang="en-US" sz="1400" dirty="0"/>
              <a:t>TWT03 after the beam and put switches on again (still two missing, as before). Loading on SHB03 looks reasonable. </a:t>
            </a:r>
            <a:r>
              <a:rPr lang="en-US" sz="1400" dirty="0" smtClean="0"/>
              <a:t>So </a:t>
            </a:r>
            <a:r>
              <a:rPr lang="en-US" sz="1400" dirty="0"/>
              <a:t>is there a problem with SHB02 or only the measurement there? </a:t>
            </a:r>
            <a:r>
              <a:rPr lang="en-US" sz="1400" dirty="0" smtClean="0"/>
              <a:t>“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5122" name="Picture 2" descr="http://elogbook.cern.ch/eLogbook/attach_reader?attach_id=11945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948" y="1261761"/>
            <a:ext cx="4804051" cy="326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elogbook.cern.ch/eLogbook/attach_reader?attach_id=11945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3835"/>
            <a:ext cx="4830417" cy="328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3253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355601"/>
          </a:xfrm>
        </p:spPr>
        <p:txBody>
          <a:bodyPr>
            <a:normAutofit fontScale="90000"/>
          </a:bodyPr>
          <a:lstStyle/>
          <a:p>
            <a:r>
              <a:rPr lang="en-GB" sz="2400" dirty="0"/>
              <a:t>Monday 19-Sep-2011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700" y="254000"/>
            <a:ext cx="7340600" cy="11049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raising time after a switch to nominal power is ~130 ns.  </a:t>
            </a:r>
            <a:r>
              <a:rPr lang="en-US" sz="1600" dirty="0" smtClean="0"/>
              <a:t>We </a:t>
            </a:r>
            <a:r>
              <a:rPr lang="en-US" sz="1600" dirty="0"/>
              <a:t>disable every second switch to let the power to get back to nominal. However the come back to a higher power instead.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7170" name="Picture 2" descr="http://elogbook.cern.ch/eLogbook/attach_reader?attach_id=11971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6546"/>
            <a:ext cx="4064000" cy="534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elogbook.cern.ch/eLogbook/attach_reader?attach_id=11971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800" y="1249708"/>
            <a:ext cx="4114800" cy="541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9897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355601"/>
          </a:xfrm>
        </p:spPr>
        <p:txBody>
          <a:bodyPr>
            <a:normAutofit fontScale="90000"/>
          </a:bodyPr>
          <a:lstStyle/>
          <a:p>
            <a:r>
              <a:rPr lang="en-GB" sz="2400" dirty="0"/>
              <a:t>Monday 19-Sep-2011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200" y="300335"/>
            <a:ext cx="7175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Effect of phase correction in the amplitude. </a:t>
            </a:r>
            <a:br>
              <a:rPr lang="en-US" dirty="0"/>
            </a:br>
            <a:endParaRPr lang="en-GB" dirty="0"/>
          </a:p>
        </p:txBody>
      </p:sp>
      <p:pic>
        <p:nvPicPr>
          <p:cNvPr id="8194" name="Picture 2" descr="http://elogbook.cern.ch/eLogbook/attach_reader?attach_id=11971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6925"/>
            <a:ext cx="4425950" cy="582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elogbook.cern.ch/eLogbook/attach_reader?attach_id=11971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798441"/>
            <a:ext cx="4470400" cy="588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5551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elogbook.cern.ch/eLogbook/attach_reader?attach_id=11972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801812"/>
            <a:ext cx="6172200" cy="448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355601"/>
          </a:xfrm>
        </p:spPr>
        <p:txBody>
          <a:bodyPr>
            <a:normAutofit fontScale="90000"/>
          </a:bodyPr>
          <a:lstStyle/>
          <a:p>
            <a:r>
              <a:rPr lang="en-GB" sz="2400" dirty="0"/>
              <a:t>Monday 19-Sep-2011</a:t>
            </a:r>
          </a:p>
        </p:txBody>
      </p:sp>
      <p:pic>
        <p:nvPicPr>
          <p:cNvPr id="9218" name="Picture 2" descr="http://elogbook.cern.ch/eLogbook/attach_reader?attach_id=11971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3913"/>
            <a:ext cx="4364167" cy="574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354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http://elogbook.cern.ch/eLogbook/attach_reader?attach_id=119797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9220"/>
            <a:ext cx="4546600" cy="327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190499"/>
          </a:xfrm>
        </p:spPr>
        <p:txBody>
          <a:bodyPr>
            <a:noAutofit/>
          </a:bodyPr>
          <a:lstStyle/>
          <a:p>
            <a:r>
              <a:rPr lang="en-GB" sz="2000" dirty="0"/>
              <a:t>Wednesday 21-Sep-2011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4200"/>
            <a:ext cx="7518400" cy="914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11266" name="Picture 2" descr="http://elogbook.cern.ch/eLogbook/attach_reader?attach_id=11979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9029"/>
            <a:ext cx="3714750" cy="2511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elogbook.cern.ch/eLogbook/attach_reader?attach_id=11979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150" y="544512"/>
            <a:ext cx="3838575" cy="259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elogbook.cern.ch/eLogbook/attach_reader?attach_id=11979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488" y="3695700"/>
            <a:ext cx="4207235" cy="284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127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7" name="Picture 9" descr="http://elogbook.cern.ch/eLogbook/attach_reader?attach_id=11854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688" y="3162176"/>
            <a:ext cx="5085003" cy="345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203200"/>
          </a:xfrm>
        </p:spPr>
        <p:txBody>
          <a:bodyPr>
            <a:noAutofit/>
          </a:bodyPr>
          <a:lstStyle/>
          <a:p>
            <a:r>
              <a:rPr lang="en-GB" sz="1800" dirty="0"/>
              <a:t>08-Aug-2011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300" y="317500"/>
            <a:ext cx="7277100" cy="6731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effect of switches strongly depends on </a:t>
            </a:r>
            <a:r>
              <a:rPr lang="en-US" sz="2000" dirty="0" smtClean="0"/>
              <a:t>pre-buncher </a:t>
            </a:r>
            <a:r>
              <a:rPr lang="en-US" sz="2000" dirty="0"/>
              <a:t>phase </a:t>
            </a:r>
            <a:r>
              <a:rPr lang="en-US" sz="2000" dirty="0" smtClean="0"/>
              <a:t>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12290" name="Picture 2" descr="http://elogbook.cern.ch/eLogbook/attach_reader?attach_id=11854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767"/>
            <a:ext cx="4279900" cy="227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49" y="3174684"/>
            <a:ext cx="5236227" cy="2476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 descr="http://elogbook.cern.ch/eLogbook/attach_reader?attach_id=118546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083" y="762767"/>
            <a:ext cx="4322467" cy="197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://elogbook.cern.ch/eLogbook/attach_reader?attach_id=118546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887" y="2844103"/>
            <a:ext cx="3740113" cy="254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59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 descr="http://elogbook.cern.ch/eLogbook/attach_reader?attach_id=11854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27" y="3896138"/>
            <a:ext cx="3958162" cy="269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203200"/>
          </a:xfrm>
        </p:spPr>
        <p:txBody>
          <a:bodyPr>
            <a:noAutofit/>
          </a:bodyPr>
          <a:lstStyle/>
          <a:p>
            <a:r>
              <a:rPr lang="en-GB" sz="1800" dirty="0"/>
              <a:t>08-Aug-2011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003300" y="228048"/>
            <a:ext cx="72771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04813" indent="-404813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40458C"/>
                </a:solidFill>
                <a:latin typeface="+mn-lt"/>
                <a:ea typeface="+mn-ea"/>
                <a:cs typeface="+mn-cs"/>
              </a:defRPr>
            </a:lvl1pPr>
            <a:lvl2pPr marL="804863" indent="-28575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rgbClr val="C46EE6"/>
                </a:solidFill>
                <a:latin typeface="+mn-lt"/>
                <a:cs typeface="+mn-cs"/>
              </a:defRPr>
            </a:lvl2pPr>
            <a:lvl3pPr marL="1147763" indent="-228600"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Blip>
                <a:blip r:embed="rId4"/>
              </a:buBlip>
              <a:defRPr>
                <a:solidFill>
                  <a:srgbClr val="40458C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40458C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200">
                <a:solidFill>
                  <a:srgbClr val="40458C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The effect of switches strongly depends on pre-buncher phase  +70 units</a:t>
            </a:r>
            <a:endParaRPr lang="en-GB" sz="2000" dirty="0"/>
          </a:p>
        </p:txBody>
      </p:sp>
      <p:pic>
        <p:nvPicPr>
          <p:cNvPr id="13314" name="Picture 2" descr="http://elogbook.cern.ch/eLogbook/attach_reader?attach_id=118547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1148"/>
            <a:ext cx="4025194" cy="214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elogbook.cern.ch/eLogbook/attach_reader?attach_id=11854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533" y="919272"/>
            <a:ext cx="4600437" cy="210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elogbook.cern.ch/eLogbook/attach_reader?attach_id=118547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496" y="3014678"/>
            <a:ext cx="3748093" cy="254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3113227"/>
            <a:ext cx="4733097" cy="3411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3003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http://elogbook.cern.ch/eLogbook/attach_reader?attach_id=11854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860" y="3350324"/>
            <a:ext cx="5159099" cy="350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203200"/>
          </a:xfrm>
        </p:spPr>
        <p:txBody>
          <a:bodyPr>
            <a:noAutofit/>
          </a:bodyPr>
          <a:lstStyle/>
          <a:p>
            <a:r>
              <a:rPr lang="en-GB" sz="1800" dirty="0"/>
              <a:t>08-Aug-2011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003300" y="228048"/>
            <a:ext cx="72771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04813" indent="-404813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rgbClr val="40458C"/>
                </a:solidFill>
                <a:latin typeface="+mn-lt"/>
                <a:ea typeface="+mn-ea"/>
                <a:cs typeface="+mn-cs"/>
              </a:defRPr>
            </a:lvl1pPr>
            <a:lvl2pPr marL="804863" indent="-28575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rgbClr val="C46EE6"/>
                </a:solidFill>
                <a:latin typeface="+mn-lt"/>
                <a:cs typeface="+mn-cs"/>
              </a:defRPr>
            </a:lvl2pPr>
            <a:lvl3pPr marL="1147763" indent="-228600" algn="l" rtl="0" eaLnBrk="0" fontAlgn="base" hangingPunct="0">
              <a:spcBef>
                <a:spcPct val="0"/>
              </a:spcBef>
              <a:spcAft>
                <a:spcPct val="0"/>
              </a:spcAft>
              <a:buSzPct val="60000"/>
              <a:buBlip>
                <a:blip r:embed="rId4"/>
              </a:buBlip>
              <a:defRPr>
                <a:solidFill>
                  <a:srgbClr val="40458C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rgbClr val="40458C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200">
                <a:solidFill>
                  <a:srgbClr val="40458C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rgbClr val="40458C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The effect of switches strongly depends on pre-buncher phase, adjusted to minimize the effect</a:t>
            </a:r>
            <a:endParaRPr lang="en-GB" sz="2000" dirty="0"/>
          </a:p>
        </p:txBody>
      </p:sp>
      <p:pic>
        <p:nvPicPr>
          <p:cNvPr id="14338" name="Picture 2" descr="http://elogbook.cern.ch/eLogbook/attach_reader?attach_id=118547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1"/>
            <a:ext cx="4561837" cy="24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elogbook.cern.ch/eLogbook/attach_reader?attach_id=118548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886" y="914415"/>
            <a:ext cx="5632865" cy="25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3312"/>
            <a:ext cx="4731026" cy="337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 descr="http://elogbook.cern.ch/eLogbook/attach_reader?attach_id=118548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331" y="3578087"/>
            <a:ext cx="3493628" cy="237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359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457200"/>
          </a:xfrm>
        </p:spPr>
        <p:txBody>
          <a:bodyPr/>
          <a:lstStyle/>
          <a:p>
            <a:r>
              <a:rPr lang="en-GB" sz="1800" dirty="0" smtClean="0"/>
              <a:t>04-Aug-2011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644" y="480391"/>
            <a:ext cx="7772400" cy="4419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2049" name="Picture 1" descr="https://ab-dep-op-elogbook.web.cern.ch/ab-dep-op-elogbook/elogbook/secure/attach.php?attachId=1184493&amp;type=png&amp;fname=201108041050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74035"/>
            <a:ext cx="4214069" cy="272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ab-dep-op-elogbook.web.cern.ch/ab-dep-op-elogbook/elogbook/secure/attach.php?attachId=1184494&amp;type=png&amp;fname=2011080410510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751" y="864703"/>
            <a:ext cx="4383249" cy="283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1614"/>
            <a:ext cx="6023113" cy="294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37691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3073" name="Picture 1" descr="https://ab-dep-op-elogbook.web.cern.ch/ab-dep-op-elogbook/elogbook/secure/attach.php?attachId=1183109&amp;type=png&amp;fname=201107291621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12" y="932453"/>
            <a:ext cx="4380491" cy="166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b-dep-op-elogbook.web.cern.ch/ab-dep-op-elogbook/elogbook/secure/attach.php?attachId=1183111&amp;type=png&amp;fname=201107291622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9" y="932454"/>
            <a:ext cx="4333875" cy="16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b-dep-op-elogbook.web.cern.ch/ab-dep-op-elogbook/elogbook/secure/attach.php?attachId=1183112&amp;type=png&amp;fname=2011072916243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80" y="2599473"/>
            <a:ext cx="2814656" cy="178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12" y="2828925"/>
            <a:ext cx="3357114" cy="286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https://ab-dep-op-elogbook.web.cern.ch/ab-dep-op-elogbook/elogbook/secure/attach.php?attachId=1183115&amp;type=png&amp;fname=2011072916253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5" y="2657948"/>
            <a:ext cx="2500759" cy="158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75" y="4380049"/>
            <a:ext cx="2123034" cy="2477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703" y="4409285"/>
            <a:ext cx="1908740" cy="244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834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3885880" cy="658761"/>
          </a:xfrm>
        </p:spPr>
        <p:txBody>
          <a:bodyPr/>
          <a:lstStyle/>
          <a:p>
            <a:r>
              <a:rPr lang="en-US" dirty="0" smtClean="0"/>
              <a:t>Beam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492" y="915705"/>
            <a:ext cx="6539747" cy="631714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147" y="-5008"/>
            <a:ext cx="4319853" cy="686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900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ab-dep-op-elogbook.web.cern.ch/ab-dep-op-elogbook/elogbook/secure/attach.php?attachId=1183134&amp;type=png&amp;fname=2011072916524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709146"/>
            <a:ext cx="6810375" cy="259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561975"/>
          </a:xfrm>
        </p:spPr>
        <p:txBody>
          <a:bodyPr>
            <a:normAutofit fontScale="90000"/>
          </a:bodyPr>
          <a:lstStyle/>
          <a:p>
            <a:r>
              <a:rPr lang="en-GB" sz="2000" dirty="0"/>
              <a:t>Fri </a:t>
            </a:r>
            <a:r>
              <a:rPr lang="en-GB" sz="2000" dirty="0" smtClean="0"/>
              <a:t>29-07-11 </a:t>
            </a:r>
            <a:r>
              <a:rPr lang="en-GB" sz="2000" dirty="0" err="1" smtClean="0"/>
              <a:t>Kind’a</a:t>
            </a:r>
            <a:r>
              <a:rPr lang="en-GB" sz="2000" dirty="0" smtClean="0"/>
              <a:t> extreme situation, when the phases are not adjusted properly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575454"/>
            <a:ext cx="4705350" cy="3698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https://ab-dep-op-elogbook.web.cern.ch/ab-dep-op-elogbook/elogbook/secure/attach.php?attachId=1183126&amp;type=png&amp;fname=20110729163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575454"/>
            <a:ext cx="3028950" cy="191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b-dep-op-elogbook.web.cern.ch/ab-dep-op-elogbook/elogbook/secure/attach.php?attachId=1183128&amp;type=png&amp;fname=2011072916480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7275" y="4619624"/>
            <a:ext cx="3946128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s://ab-dep-op-elogbook.web.cern.ch/ab-dep-op-elogbook/elogbook/secure/attach.php?attachId=1183130&amp;type=png&amp;fname=2011072916493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4321052"/>
            <a:ext cx="4400550" cy="253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0946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342899"/>
          </a:xfrm>
        </p:spPr>
        <p:txBody>
          <a:bodyPr>
            <a:noAutofit/>
          </a:bodyPr>
          <a:lstStyle/>
          <a:p>
            <a:r>
              <a:rPr lang="en-GB" sz="2400" dirty="0"/>
              <a:t>Fri </a:t>
            </a:r>
            <a:r>
              <a:rPr lang="en-GB" sz="2400" dirty="0" smtClean="0"/>
              <a:t>29-07-11 The same as previous, but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5121" name="Picture 1" descr="https://ab-dep-op-elogbook.web.cern.ch/ab-dep-op-elogbook/elogbook/secure/attach.php?attachId=1183131&amp;type=png&amp;fname=201107291650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211" y="1344923"/>
            <a:ext cx="5915026" cy="341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ab-dep-op-elogbook.web.cern.ch/ab-dep-op-elogbook/elogbook/secure/attach.php?attachId=1183133&amp;type=png&amp;fname=201107291651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8275" y="1344923"/>
            <a:ext cx="5915026" cy="341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77552" y="975591"/>
            <a:ext cx="248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TWT1 moved away</a:t>
            </a:r>
          </a:p>
        </p:txBody>
      </p:sp>
      <p:sp>
        <p:nvSpPr>
          <p:cNvPr id="8" name="Rectangle 7"/>
          <p:cNvSpPr/>
          <p:nvPr/>
        </p:nvSpPr>
        <p:spPr>
          <a:xfrm>
            <a:off x="5225789" y="975591"/>
            <a:ext cx="248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TWT3 moved away</a:t>
            </a:r>
          </a:p>
        </p:txBody>
      </p:sp>
    </p:spTree>
    <p:extLst>
      <p:ext uri="{BB962C8B-B14F-4D97-AF65-F5344CB8AC3E}">
        <p14:creationId xmlns:p14="http://schemas.microsoft.com/office/powerpoint/2010/main" val="13912512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b-dep-op-elogbook.web.cern.ch/ab-dep-op-elogbook/elogbook/secure/attach.php?attachId=1124567&amp;type=png&amp;fname=201011151109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581994"/>
            <a:ext cx="4057891" cy="264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1"/>
            <a:ext cx="7413522" cy="381000"/>
          </a:xfrm>
        </p:spPr>
        <p:txBody>
          <a:bodyPr>
            <a:normAutofit fontScale="90000"/>
          </a:bodyPr>
          <a:lstStyle/>
          <a:p>
            <a:r>
              <a:rPr lang="en-GB" sz="2000" dirty="0"/>
              <a:t>Mon </a:t>
            </a:r>
            <a:r>
              <a:rPr lang="en-GB" sz="2000" dirty="0" smtClean="0"/>
              <a:t>15-11-10 Production x8 Beam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pic>
        <p:nvPicPr>
          <p:cNvPr id="8193" name="Picture 1" descr="https://ab-dep-op-elogbook.web.cern.ch/ab-dep-op-elogbook/elogbook/secure/attach.php?attachId=1124566&amp;type=png&amp;fname=2010111511084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1225" y="581993"/>
            <a:ext cx="3893189" cy="264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ttps://ab-dep-op-elogbook.web.cern.ch/ab-dep-op-elogbook/elogbook/secure/attach.php?attachId=1124603&amp;type=png&amp;fname=2010111514195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533" y="820117"/>
            <a:ext cx="3727467" cy="240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ab-dep-op-elogbook.web.cern.ch/ab-dep-op-elogbook/elogbook/secure/attach.php?attachId=1124604&amp;type=png&amp;fname=2010111514201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0494"/>
            <a:ext cx="4191000" cy="270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https://ab-dep-op-elogbook.web.cern.ch/ab-dep-op-elogbook/elogbook/secure/attach.php?attachId=1124605&amp;type=png&amp;fname=2010111514203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3900518"/>
            <a:ext cx="4206437" cy="271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71932" y="3820626"/>
            <a:ext cx="2305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GB" dirty="0" smtClean="0"/>
              <a:t>Combined with DL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802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295275"/>
          </a:xfrm>
        </p:spPr>
        <p:txBody>
          <a:bodyPr>
            <a:normAutofit fontScale="90000"/>
          </a:bodyPr>
          <a:lstStyle/>
          <a:p>
            <a:r>
              <a:rPr lang="en-GB" sz="2000" dirty="0"/>
              <a:t>Fri 01-10-10 </a:t>
            </a:r>
            <a:r>
              <a:rPr lang="en-GB" sz="2000" dirty="0" smtClean="0"/>
              <a:t>Streak Camera measurements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228600"/>
            <a:ext cx="7772400" cy="4419600"/>
          </a:xfrm>
        </p:spPr>
        <p:txBody>
          <a:bodyPr/>
          <a:lstStyle/>
          <a:p>
            <a:r>
              <a:rPr lang="en-US" sz="800" dirty="0"/>
              <a:t>Trying to optimize SHB switch </a:t>
            </a:r>
            <a:r>
              <a:rPr lang="en-US" sz="800" dirty="0" err="1"/>
              <a:t>synchronisation</a:t>
            </a:r>
            <a:r>
              <a:rPr lang="en-US" sz="800" dirty="0"/>
              <a:t>.</a:t>
            </a:r>
            <a:br>
              <a:rPr lang="en-US" sz="800" dirty="0"/>
            </a:br>
            <a:r>
              <a:rPr lang="en-US" sz="800" dirty="0"/>
              <a:t>Disabled two switches, so there is a switch only every 280ns, so I can see the steady state.</a:t>
            </a:r>
            <a:br>
              <a:rPr lang="en-US" sz="800" dirty="0"/>
            </a:br>
            <a:r>
              <a:rPr lang="en-US" sz="800" dirty="0"/>
              <a:t>-1st plot: cable length 2ns to TWT1, 4ns to TWT3</a:t>
            </a:r>
            <a:br>
              <a:rPr lang="en-US" sz="800" dirty="0"/>
            </a:br>
            <a:r>
              <a:rPr lang="en-US" sz="800" dirty="0"/>
              <a:t>-2nd: 4+10+16=30ns to TWT3</a:t>
            </a:r>
            <a:br>
              <a:rPr lang="en-US" sz="800" dirty="0"/>
            </a:br>
            <a:r>
              <a:rPr lang="en-US" sz="800" dirty="0"/>
              <a:t>-3rd: 2+10+16=28ns to TWT1, 4ns to TWT3</a:t>
            </a:r>
            <a:br>
              <a:rPr lang="en-US" sz="800" dirty="0"/>
            </a:br>
            <a:r>
              <a:rPr lang="en-US" sz="800" dirty="0"/>
              <a:t>-4th: 2/4ns as initially with all switches enabled.</a:t>
            </a:r>
            <a:br>
              <a:rPr lang="en-US" sz="800" dirty="0"/>
            </a:br>
            <a:r>
              <a:rPr lang="en-US" sz="800" dirty="0"/>
              <a:t>As a conclusion, the 2/4ns configuration looks the best. But there is an apparent amplitude transient of ~50ns on TWT3 which is reflected in a loading transient in SHB03 of the same length. </a:t>
            </a:r>
            <a:br>
              <a:rPr lang="en-US" sz="800" dirty="0"/>
            </a:br>
            <a:r>
              <a:rPr lang="en-US" sz="800" dirty="0"/>
              <a:t>TWT1 does not show this effect (see plot #5) (FT)</a:t>
            </a:r>
            <a:br>
              <a:rPr lang="en-US" sz="800" dirty="0"/>
            </a:br>
            <a:r>
              <a:rPr lang="en-US" sz="800" dirty="0"/>
              <a:t>Piotr suggested to check without beam: the variation on TWT3 is gone (plot #6).</a:t>
            </a:r>
            <a:br>
              <a:rPr lang="en-US" sz="800" dirty="0"/>
            </a:br>
            <a:r>
              <a:rPr lang="en-US" sz="800" dirty="0"/>
              <a:t>Having another look at the loading of SHB02 now: there is a 2-3 step </a:t>
            </a:r>
            <a:r>
              <a:rPr lang="en-US" sz="800" dirty="0" err="1"/>
              <a:t>behaviour</a:t>
            </a:r>
            <a:r>
              <a:rPr lang="en-US" sz="800" dirty="0"/>
              <a:t> in the signal after each phase switch. (</a:t>
            </a:r>
            <a:r>
              <a:rPr lang="en-US" sz="800" dirty="0" err="1"/>
              <a:t>PSk+FT</a:t>
            </a:r>
            <a:r>
              <a:rPr lang="en-US" sz="800" dirty="0"/>
              <a:t>)</a:t>
            </a:r>
            <a:br>
              <a:rPr lang="en-US" sz="800" dirty="0"/>
            </a:br>
            <a:endParaRPr lang="en-GB" sz="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pic>
        <p:nvPicPr>
          <p:cNvPr id="9219" name="Picture 3" descr="https://ab-dep-op-elogbook.web.cern.ch/ab-dep-op-elogbook/elogbook/secure/attach.php?attachId=1111035&amp;type=png&amp;fname=201010011117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666875"/>
            <a:ext cx="2266950" cy="210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ab-dep-op-elogbook.web.cern.ch/ab-dep-op-elogbook/elogbook/secure/attach.php?attachId=1111036&amp;type=png&amp;fname=201010011119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666875"/>
            <a:ext cx="2222788" cy="210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https://ab-dep-op-elogbook.web.cern.ch/ab-dep-op-elogbook/elogbook/secure/attach.php?attachId=1111037&amp;type=png&amp;fname=2010100111203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413" y="1666875"/>
            <a:ext cx="2222789" cy="210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ab-dep-op-elogbook.web.cern.ch/ab-dep-op-elogbook/elogbook/secure/attach.php?attachId=1111038&amp;type=png&amp;fname=2010100111244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202" y="1666875"/>
            <a:ext cx="2266950" cy="210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https://ab-dep-op-elogbook.web.cern.ch/ab-dep-op-elogbook/elogbook/secure/attach.php?attachId=1111041&amp;type=png&amp;fname=2010100111295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9358"/>
            <a:ext cx="2266950" cy="210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ab-dep-op-elogbook.web.cern.ch/ab-dep-op-elogbook/elogbook/secure/attach.php?attachId=1111048&amp;type=png&amp;fname=2010100111474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4119358"/>
            <a:ext cx="2619375" cy="210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https://ab-dep-op-elogbook.web.cern.ch/ab-dep-op-elogbook/elogbook/secure/attach.php?attachId=1111069&amp;type=png&amp;fname=2010100112130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761674"/>
            <a:ext cx="3200399" cy="286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374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295275"/>
          </a:xfrm>
        </p:spPr>
        <p:txBody>
          <a:bodyPr>
            <a:normAutofit fontScale="90000"/>
          </a:bodyPr>
          <a:lstStyle/>
          <a:p>
            <a:r>
              <a:rPr lang="en-GB" sz="1800" dirty="0"/>
              <a:t>Fri 01-10-10 Streak Camera measurements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10241" name="Picture 1" descr="https://ab-dep-op-elogbook.web.cern.ch/ab-dep-op-elogbook/elogbook/secure/attach.php?attachId=1111114&amp;type=png&amp;fname=201010011637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374"/>
            <a:ext cx="4576586" cy="353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ab-dep-op-elogbook.web.cern.ch/ab-dep-op-elogbook/elogbook/secure/attach.php?attachId=1111115&amp;type=png&amp;fname=201010011641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586" y="1095374"/>
            <a:ext cx="4567414" cy="352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16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276225"/>
          </a:xfrm>
        </p:spPr>
        <p:txBody>
          <a:bodyPr>
            <a:normAutofit fontScale="90000"/>
          </a:bodyPr>
          <a:lstStyle/>
          <a:p>
            <a:r>
              <a:rPr lang="en-GB" sz="1600" dirty="0"/>
              <a:t>Fri 01-10-10 Streak Camera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5275"/>
            <a:ext cx="77724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900" dirty="0" smtClean="0"/>
              <a:t>Streak camera data under the following link</a:t>
            </a:r>
            <a:endParaRPr lang="en-GB" sz="900" dirty="0" smtClean="0"/>
          </a:p>
          <a:p>
            <a:pPr marL="0" indent="0">
              <a:buNone/>
            </a:pPr>
            <a:r>
              <a:rPr lang="en-GB" sz="900" dirty="0" smtClean="0">
                <a:hlinkClick r:id="rId2"/>
              </a:rPr>
              <a:t>https</a:t>
            </a:r>
            <a:r>
              <a:rPr lang="en-GB" sz="900" dirty="0">
                <a:hlinkClick r:id="rId2"/>
              </a:rPr>
              <a:t>://</a:t>
            </a:r>
            <a:r>
              <a:rPr lang="en-GB" sz="900" dirty="0" smtClean="0">
                <a:hlinkClick r:id="rId2"/>
              </a:rPr>
              <a:t>ab-dep-op-elogbook.web.cern.ch/ab-dep-op-elogbook/elogbook/secure/attach.php?attachId=1111118&amp;type=zip&amp;fname=1n.zip</a:t>
            </a:r>
            <a:endParaRPr lang="en-GB" sz="900" dirty="0" smtClean="0"/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1050" dirty="0" smtClean="0"/>
              <a:t>				think </a:t>
            </a:r>
            <a:r>
              <a:rPr lang="en-US" sz="1050" dirty="0"/>
              <a:t>we found the phase switch</a:t>
            </a:r>
            <a:br>
              <a:rPr lang="en-US" sz="1050" dirty="0"/>
            </a:br>
            <a:r>
              <a:rPr lang="en-US" sz="1050" dirty="0" smtClean="0"/>
              <a:t>			we </a:t>
            </a:r>
            <a:r>
              <a:rPr lang="en-US" sz="1050" dirty="0"/>
              <a:t>think that the phase switch occurs over 7/8 ns {to be checked offline}</a:t>
            </a:r>
            <a:br>
              <a:rPr lang="en-US" sz="1050" dirty="0"/>
            </a:br>
            <a:r>
              <a:rPr lang="en-US" sz="1050" dirty="0" smtClean="0"/>
              <a:t>			measured from: 16724 </a:t>
            </a:r>
            <a:r>
              <a:rPr lang="en-US" sz="1050" dirty="0"/>
              <a:t>460 </a:t>
            </a:r>
            <a:r>
              <a:rPr lang="en-US" sz="1050" dirty="0" smtClean="0"/>
              <a:t>to 16742 </a:t>
            </a:r>
            <a:r>
              <a:rPr lang="en-US" sz="1050" dirty="0"/>
              <a:t>460 </a:t>
            </a:r>
            <a:br>
              <a:rPr lang="en-US" sz="1050" dirty="0"/>
            </a:br>
            <a:r>
              <a:rPr lang="en-US" sz="1050" dirty="0" smtClean="0"/>
              <a:t>			</a:t>
            </a:r>
            <a:endParaRPr lang="en-GB" sz="10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pic>
        <p:nvPicPr>
          <p:cNvPr id="11265" name="Picture 1" descr="https://ab-dep-op-elogbook.web.cern.ch/ab-dep-op-elogbook/elogbook/secure/attach.php?attachId=1111119&amp;type=png&amp;fname=2010100117224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57" y="1524000"/>
            <a:ext cx="419824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https://ab-dep-op-elogbook.web.cern.ch/ab-dep-op-elogbook/elogbook/secure/attach.php?attachId=1113830&amp;type=png&amp;fname=Summary_of_phase_switch_measurement_edit_summar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33748"/>
            <a:ext cx="4945757" cy="622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7881730" y="3826565"/>
            <a:ext cx="248479" cy="14014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6013174" y="3745874"/>
            <a:ext cx="1311965" cy="15516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907696" y="5297557"/>
            <a:ext cx="1570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Misplaced?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42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542925"/>
          </a:xfrm>
        </p:spPr>
        <p:txBody>
          <a:bodyPr>
            <a:normAutofit/>
          </a:bodyPr>
          <a:lstStyle/>
          <a:p>
            <a:r>
              <a:rPr lang="en-GB" sz="1600" dirty="0"/>
              <a:t>Fri 01-10-10 Streak Camera </a:t>
            </a:r>
            <a:r>
              <a:rPr lang="en-GB" sz="1600" dirty="0" smtClean="0"/>
              <a:t>measurements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pic>
        <p:nvPicPr>
          <p:cNvPr id="13313" name="Picture 1" descr="https://ab-dep-op-elogbook.web.cern.ch/ab-dep-op-elogbook/elogbook/secure/attach.php?attachId=1113750&amp;type=png&amp;fname=Summary_of_phase_switch_measurement_ed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762077"/>
            <a:ext cx="8115300" cy="609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126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current, 2011 factor 8 ref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8151"/>
            <a:ext cx="4279830" cy="33436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1942" y="918939"/>
            <a:ext cx="4672058" cy="32217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7862" y="4258070"/>
            <a:ext cx="2998317" cy="235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228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BPR-W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39" y="1000034"/>
            <a:ext cx="4345846" cy="3249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035" y="3110290"/>
            <a:ext cx="4511965" cy="352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877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Exit, 2011 factor 8 ref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54" y="880334"/>
            <a:ext cx="4237140" cy="30060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474" y="800388"/>
            <a:ext cx="4330526" cy="30670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8184" y="3948585"/>
            <a:ext cx="4255815" cy="28240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22" y="3927242"/>
            <a:ext cx="4270891" cy="27829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32260" y="4204710"/>
            <a:ext cx="1739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Pre-</a:t>
            </a:r>
            <a:r>
              <a:rPr lang="en-US" dirty="0" err="1" smtClean="0"/>
              <a:t>Buncher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87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TWT exit, w. and </a:t>
            </a:r>
            <a:r>
              <a:rPr lang="en-US" dirty="0" err="1" smtClean="0"/>
              <a:t>w.o</a:t>
            </a:r>
            <a:r>
              <a:rPr lang="en-US" dirty="0" smtClean="0"/>
              <a:t>. 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2" name="Picture 11" descr="201108011234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615" y="2326859"/>
            <a:ext cx="5803385" cy="428203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0" y="1289872"/>
            <a:ext cx="6338956" cy="2555969"/>
          </a:xfrm>
        </p:spPr>
        <p:txBody>
          <a:bodyPr/>
          <a:lstStyle/>
          <a:p>
            <a:r>
              <a:rPr lang="en-US" sz="2000" dirty="0"/>
              <a:t>No change on TWT1</a:t>
            </a:r>
          </a:p>
          <a:p>
            <a:r>
              <a:rPr lang="en-US" sz="2000" dirty="0"/>
              <a:t>Big change on TWT3</a:t>
            </a:r>
          </a:p>
          <a:p>
            <a:pPr lvl="1"/>
            <a:r>
              <a:rPr lang="en-US" sz="1600" dirty="0" smtClean="0"/>
              <a:t>Related to beam loading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4119736" y="3628430"/>
            <a:ext cx="693737" cy="661655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792128" y="4919726"/>
            <a:ext cx="512299" cy="512248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944528" y="3663442"/>
            <a:ext cx="512299" cy="512248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390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IQ measurement</a:t>
            </a:r>
            <a:br>
              <a:rPr lang="en-GB" dirty="0" smtClean="0"/>
            </a:br>
            <a:r>
              <a:rPr lang="en-GB" sz="1600" dirty="0" smtClean="0"/>
              <a:t>Monday </a:t>
            </a:r>
            <a:r>
              <a:rPr lang="en-GB" sz="1600" dirty="0"/>
              <a:t>19-Sep-2011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 February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CTF3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3E13D-D8BC-4ABD-87C5-97EF97636C3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146" name="Picture 2" descr="http://elogbook.cern.ch/eLogbook/attach_reader?attach_id=11971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31252"/>
            <a:ext cx="4482615" cy="589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elogbook.cern.ch/eLogbook/attach_reader?attach_id=11971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89" y="714081"/>
            <a:ext cx="4533312" cy="596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61108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900CC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9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34171</TotalTime>
  <Words>945</Words>
  <Application>Microsoft Macintosh PowerPoint</Application>
  <PresentationFormat>On-screen Show (4:3)</PresentationFormat>
  <Paragraphs>227</Paragraphs>
  <Slides>46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Default Design</vt:lpstr>
      <vt:lpstr>Operational Experience with Phase Switches</vt:lpstr>
      <vt:lpstr> PHASE SWITCH IS FAST, below 10ns Fri 01-10-10 Streak Camera measurements</vt:lpstr>
      <vt:lpstr>After phase switch we observe more than 100ns transient on</vt:lpstr>
      <vt:lpstr>Beam energy</vt:lpstr>
      <vt:lpstr>Beam current, 2011 factor 8 ref</vt:lpstr>
      <vt:lpstr>BPR-W</vt:lpstr>
      <vt:lpstr>Cavity Exit, 2011 factor 8 ref</vt:lpstr>
      <vt:lpstr>TWT exit, w. and w.o. beam</vt:lpstr>
      <vt:lpstr>IQ measurement Monday 19-Sep-2011</vt:lpstr>
      <vt:lpstr>SHB exit, effect depends on phase Friday 09-Sep-2011</vt:lpstr>
      <vt:lpstr>08-Aug-2011 Just one switch with only first SHB. (PS FT)  </vt:lpstr>
      <vt:lpstr>Fri 29-07-11 The same as previous, Spectro 4</vt:lpstr>
      <vt:lpstr>Fri 29-07-11 The same as previous, Spectro 10</vt:lpstr>
      <vt:lpstr>Corrections from the gun</vt:lpstr>
      <vt:lpstr>Corrections from the gun</vt:lpstr>
      <vt:lpstr>Corrections from the gun</vt:lpstr>
      <vt:lpstr>Corrections from the gun</vt:lpstr>
      <vt:lpstr>Wednesday 21-Sep-2011 DAY Problem only with cavity 1?</vt:lpstr>
      <vt:lpstr>PowerPoint Presentation</vt:lpstr>
      <vt:lpstr>PowerPoint Presentation</vt:lpstr>
      <vt:lpstr>08-Aug-2011 Luca measured the output of the TWT01 and it shows the ringing, as well. In the image: UP is the signal TWT1_out; DOWN is the LLRF signal on ch1</vt:lpstr>
      <vt:lpstr>PowerPoint Presentation</vt:lpstr>
      <vt:lpstr>PowerPoint Presentation</vt:lpstr>
      <vt:lpstr>Thu 28-07-11 Programmed a 20 degree phase step on TWT01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Friday 09-Sep-2011</vt:lpstr>
      <vt:lpstr>Monday 19-Sep-2011</vt:lpstr>
      <vt:lpstr>Monday 19-Sep-2011</vt:lpstr>
      <vt:lpstr>Monday 19-Sep-2011</vt:lpstr>
      <vt:lpstr>Wednesday 21-Sep-2011</vt:lpstr>
      <vt:lpstr>08-Aug-2011 </vt:lpstr>
      <vt:lpstr>08-Aug-2011 </vt:lpstr>
      <vt:lpstr>08-Aug-2011 </vt:lpstr>
      <vt:lpstr>04-Aug-2011</vt:lpstr>
      <vt:lpstr>PowerPoint Presentation</vt:lpstr>
      <vt:lpstr>Fri 29-07-11 Kind’a extreme situation, when the phases are not adjusted properly</vt:lpstr>
      <vt:lpstr>Fri 29-07-11 The same as previous, but</vt:lpstr>
      <vt:lpstr>Mon 15-11-10 Production x8 Beam</vt:lpstr>
      <vt:lpstr>Fri 01-10-10 Streak Camera measurements</vt:lpstr>
      <vt:lpstr>Fri 01-10-10 Streak Camera measurements</vt:lpstr>
      <vt:lpstr>Fri 01-10-10 Streak Camera measurements</vt:lpstr>
      <vt:lpstr>Fri 01-10-10 Streak Camera measurements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Skowroński</dc:creator>
  <cp:lastModifiedBy>Piotr Skowronski</cp:lastModifiedBy>
  <cp:revision>3667</cp:revision>
  <dcterms:created xsi:type="dcterms:W3CDTF">2003-05-09T23:48:05Z</dcterms:created>
  <dcterms:modified xsi:type="dcterms:W3CDTF">2012-02-10T09:57:00Z</dcterms:modified>
</cp:coreProperties>
</file>