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7" r:id="rId2"/>
    <p:sldId id="293" r:id="rId3"/>
    <p:sldId id="294" r:id="rId4"/>
    <p:sldId id="284" r:id="rId5"/>
    <p:sldId id="295" r:id="rId6"/>
    <p:sldId id="282" r:id="rId7"/>
    <p:sldId id="283" r:id="rId8"/>
    <p:sldId id="296" r:id="rId9"/>
    <p:sldId id="258" r:id="rId10"/>
    <p:sldId id="285" r:id="rId11"/>
    <p:sldId id="273" r:id="rId12"/>
    <p:sldId id="274" r:id="rId13"/>
    <p:sldId id="275" r:id="rId14"/>
    <p:sldId id="286" r:id="rId15"/>
    <p:sldId id="287" r:id="rId16"/>
    <p:sldId id="277" r:id="rId17"/>
    <p:sldId id="259" r:id="rId18"/>
    <p:sldId id="260" r:id="rId19"/>
    <p:sldId id="269" r:id="rId20"/>
    <p:sldId id="288" r:id="rId21"/>
    <p:sldId id="289" r:id="rId22"/>
    <p:sldId id="297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07" r:id="rId33"/>
    <p:sldId id="308" r:id="rId34"/>
    <p:sldId id="309" r:id="rId35"/>
    <p:sldId id="310" r:id="rId36"/>
    <p:sldId id="311" r:id="rId37"/>
    <p:sldId id="312" r:id="rId38"/>
    <p:sldId id="316" r:id="rId39"/>
    <p:sldId id="317" r:id="rId40"/>
    <p:sldId id="313" r:id="rId41"/>
    <p:sldId id="314" r:id="rId42"/>
    <p:sldId id="315" r:id="rId4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8283" autoAdjust="0"/>
  </p:normalViewPr>
  <p:slideViewPr>
    <p:cSldViewPr>
      <p:cViewPr varScale="1">
        <p:scale>
          <a:sx n="117" d="100"/>
          <a:sy n="117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7.wmf"/><Relationship Id="rId2" Type="http://schemas.openxmlformats.org/officeDocument/2006/relationships/image" Target="../media/image36.wmf"/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07C1E7-7522-4441-AC60-01EE82355188}" type="datetimeFigureOut">
              <a:rPr lang="en-US" smtClean="0"/>
              <a:pPr/>
              <a:t>2/9/2012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07415C-DF1D-44BD-B9FD-3335A6CB4D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Say that we have spectrometer</a:t>
            </a:r>
            <a:r>
              <a:rPr lang="en-US" baseline="0" dirty="0" smtClean="0"/>
              <a:t> and </a:t>
            </a:r>
            <a:r>
              <a:rPr lang="en-US" baseline="0" dirty="0" err="1" smtClean="0"/>
              <a:t>emittance</a:t>
            </a:r>
            <a:r>
              <a:rPr lang="en-US" baseline="0" dirty="0" smtClean="0"/>
              <a:t> screens with different energies, different materials and important: different optical lines…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7415C-DF1D-44BD-B9FD-3335A6CB4D9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Check </a:t>
            </a:r>
            <a:r>
              <a:rPr lang="en-US" dirty="0" err="1" smtClean="0"/>
              <a:t>vignetting</a:t>
            </a:r>
            <a:r>
              <a:rPr lang="en-US" dirty="0" smtClean="0"/>
              <a:t>, but</a:t>
            </a:r>
            <a:r>
              <a:rPr lang="en-US" baseline="0" dirty="0" smtClean="0"/>
              <a:t> also other staffs we don’t know like misalignment, damage</a:t>
            </a:r>
          </a:p>
          <a:p>
            <a:r>
              <a:rPr lang="en-US" baseline="0" dirty="0" smtClean="0"/>
              <a:t>Put less text, more pictures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7415C-DF1D-44BD-B9FD-3335A6CB4D9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7415C-DF1D-44BD-B9FD-3335A6CB4D9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Maybe not put the plot of beam size since it is obvious not to do measurements with a damaged screen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7415C-DF1D-44BD-B9FD-3335A6CB4D9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Don’t put the</a:t>
            </a:r>
            <a:r>
              <a:rPr lang="en-US" baseline="0" dirty="0" smtClean="0"/>
              <a:t> results of the calibration since it does not work but says that we are investing some solutions for CL.MTV1026 and CL.MTV500 (calibration or other things)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7415C-DF1D-44BD-B9FD-3335A6CB4D9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Older system:</a:t>
            </a:r>
            <a:r>
              <a:rPr lang="en-US" baseline="0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> or tl1 (kind</a:t>
            </a:r>
            <a:r>
              <a:rPr lang="en-US" baseline="0" dirty="0" smtClean="0"/>
              <a:t> of system like in spectrometer 4)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07415C-DF1D-44BD-B9FD-3335A6CB4D9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A7672-83C3-4026-9164-0A8C35F6D23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586657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6A7672-83C3-4026-9164-0A8C35F6D23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41D0D-8815-48F3-B3D6-B85666A655C0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D84097-DF3E-4B94-8056-934BCFD6FED5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FBF6C7-1060-4EB9-A803-F4C6CFE31175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18916E-498D-4B03-BF3B-D03DC778DEA5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F6160-1B38-4F61-9B97-BF04DE5DB5D0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2B8171-B077-4BBB-A409-2F7C4F190DD9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B5EB55-1C2B-47E5-AF44-6A90240D32C6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9F5902-F834-4909-B450-F4DF18220BAC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216BC-820D-4BE4-BC8E-61CF22219A35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96065-6315-4E44-A1D8-2BD8C5E67B1A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A1C91A-64CA-40B1-A779-5D31777351D2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7C127-6CBA-457B-854A-6295953B996A}" type="datetime1">
              <a:rPr lang="en-US" smtClean="0"/>
              <a:pPr/>
              <a:t>2/9/2012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844D05-7227-452F-BF26-994546994C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38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2130425"/>
            <a:ext cx="91440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Results of the screens measurement campaign                and action for this shutdown</a:t>
            </a:r>
            <a:endParaRPr lang="en-US" sz="32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19077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Benoit BOLZON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52120" y="6488668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CTF3 working meeting, 09/02/2012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91149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0" y="62707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Emittance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screens</a:t>
            </a:r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6" name="ZoneTexte 7"/>
          <p:cNvSpPr txBox="1"/>
          <p:nvPr/>
        </p:nvSpPr>
        <p:spPr>
          <a:xfrm>
            <a:off x="495315" y="1229787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177"/>
              </a:lnSpc>
              <a:buFont typeface="Wingdings" pitchFamily="2" charset="2"/>
              <a:buChar char="Ø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effect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important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for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spectrometer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oneTexte 8"/>
          <p:cNvSpPr txBox="1"/>
          <p:nvPr/>
        </p:nvSpPr>
        <p:spPr>
          <a:xfrm>
            <a:off x="35496" y="822291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relatively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order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few mm) for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8"/>
          <p:cNvSpPr txBox="1"/>
          <p:nvPr/>
        </p:nvSpPr>
        <p:spPr>
          <a:xfrm>
            <a:off x="0" y="5508714"/>
            <a:ext cx="910850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fr-FR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Variations of the measured beam size (across the screen) was within ±10% for almost all the screens except for CL.MTV0500 and CL.MTV1026</a:t>
            </a:r>
          </a:p>
        </p:txBody>
      </p:sp>
      <p:grpSp>
        <p:nvGrpSpPr>
          <p:cNvPr id="9" name="Groupe 105"/>
          <p:cNvGrpSpPr/>
          <p:nvPr/>
        </p:nvGrpSpPr>
        <p:grpSpPr>
          <a:xfrm>
            <a:off x="4777692" y="1772742"/>
            <a:ext cx="2818643" cy="1393503"/>
            <a:chOff x="4777692" y="2996952"/>
            <a:chExt cx="2818643" cy="1393503"/>
          </a:xfrm>
        </p:grpSpPr>
        <p:cxnSp>
          <p:nvCxnSpPr>
            <p:cNvPr id="10" name="Connecteur droit 10"/>
            <p:cNvCxnSpPr/>
            <p:nvPr/>
          </p:nvCxnSpPr>
          <p:spPr>
            <a:xfrm>
              <a:off x="4777692" y="3302037"/>
              <a:ext cx="315820" cy="810890"/>
            </a:xfrm>
            <a:prstGeom prst="line">
              <a:avLst/>
            </a:prstGeom>
            <a:ln w="3175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93"/>
            <p:cNvGrpSpPr>
              <a:grpSpLocks/>
            </p:cNvGrpSpPr>
            <p:nvPr/>
          </p:nvGrpSpPr>
          <p:grpSpPr bwMode="auto">
            <a:xfrm>
              <a:off x="5251422" y="3429074"/>
              <a:ext cx="144016" cy="792162"/>
              <a:chOff x="4307" y="3113"/>
              <a:chExt cx="46" cy="499"/>
            </a:xfrm>
            <a:scene3d>
              <a:camera prst="orthographicFront">
                <a:rot lat="0" lon="0" rev="4200000"/>
              </a:camera>
              <a:lightRig rig="threePt" dir="t"/>
            </a:scene3d>
          </p:grpSpPr>
          <p:sp>
            <p:nvSpPr>
              <p:cNvPr id="30" name="Line 94"/>
              <p:cNvSpPr>
                <a:spLocks noChangeShapeType="1"/>
              </p:cNvSpPr>
              <p:nvPr/>
            </p:nvSpPr>
            <p:spPr bwMode="auto">
              <a:xfrm flipH="1">
                <a:off x="4326" y="3113"/>
                <a:ext cx="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31" name="Group 95"/>
              <p:cNvGrpSpPr>
                <a:grpSpLocks/>
              </p:cNvGrpSpPr>
              <p:nvPr/>
            </p:nvGrpSpPr>
            <p:grpSpPr bwMode="auto">
              <a:xfrm rot="10800000">
                <a:off x="4307" y="3113"/>
                <a:ext cx="46" cy="393"/>
                <a:chOff x="3083" y="576"/>
                <a:chExt cx="65" cy="922"/>
              </a:xfrm>
            </p:grpSpPr>
            <p:sp>
              <p:nvSpPr>
                <p:cNvPr id="32" name="Freeform 9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3" name="Freeform 9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2" name="Group 93"/>
            <p:cNvGrpSpPr>
              <a:grpSpLocks/>
            </p:cNvGrpSpPr>
            <p:nvPr/>
          </p:nvGrpSpPr>
          <p:grpSpPr bwMode="auto">
            <a:xfrm>
              <a:off x="5251422" y="3212976"/>
              <a:ext cx="144016" cy="792162"/>
              <a:chOff x="4307" y="3113"/>
              <a:chExt cx="46" cy="499"/>
            </a:xfrm>
            <a:scene3d>
              <a:camera prst="orthographicFront">
                <a:rot lat="0" lon="0" rev="5400000"/>
              </a:camera>
              <a:lightRig rig="threePt" dir="t"/>
            </a:scene3d>
          </p:grpSpPr>
          <p:sp>
            <p:nvSpPr>
              <p:cNvPr id="26" name="Line 94"/>
              <p:cNvSpPr>
                <a:spLocks noChangeShapeType="1"/>
              </p:cNvSpPr>
              <p:nvPr/>
            </p:nvSpPr>
            <p:spPr bwMode="auto">
              <a:xfrm flipH="1">
                <a:off x="4326" y="3113"/>
                <a:ext cx="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27" name="Group 95"/>
              <p:cNvGrpSpPr>
                <a:grpSpLocks/>
              </p:cNvGrpSpPr>
              <p:nvPr/>
            </p:nvGrpSpPr>
            <p:grpSpPr bwMode="auto">
              <a:xfrm rot="10800000">
                <a:off x="4307" y="3113"/>
                <a:ext cx="46" cy="393"/>
                <a:chOff x="3083" y="576"/>
                <a:chExt cx="65" cy="922"/>
              </a:xfrm>
            </p:grpSpPr>
            <p:sp>
              <p:nvSpPr>
                <p:cNvPr id="28" name="Freeform 9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9" name="Freeform 9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4" name="Group 93"/>
            <p:cNvGrpSpPr>
              <a:grpSpLocks/>
            </p:cNvGrpSpPr>
            <p:nvPr/>
          </p:nvGrpSpPr>
          <p:grpSpPr bwMode="auto">
            <a:xfrm>
              <a:off x="5179414" y="2996952"/>
              <a:ext cx="144016" cy="792162"/>
              <a:chOff x="4307" y="3113"/>
              <a:chExt cx="46" cy="499"/>
            </a:xfrm>
            <a:scene3d>
              <a:camera prst="orthographicFront">
                <a:rot lat="0" lon="0" rev="6600000"/>
              </a:camera>
              <a:lightRig rig="threePt" dir="t"/>
            </a:scene3d>
          </p:grpSpPr>
          <p:sp>
            <p:nvSpPr>
              <p:cNvPr id="22" name="Line 94"/>
              <p:cNvSpPr>
                <a:spLocks noChangeShapeType="1"/>
              </p:cNvSpPr>
              <p:nvPr/>
            </p:nvSpPr>
            <p:spPr bwMode="auto">
              <a:xfrm flipH="1">
                <a:off x="4326" y="3113"/>
                <a:ext cx="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23" name="Group 95"/>
              <p:cNvGrpSpPr>
                <a:grpSpLocks/>
              </p:cNvGrpSpPr>
              <p:nvPr/>
            </p:nvGrpSpPr>
            <p:grpSpPr bwMode="auto">
              <a:xfrm rot="10800000">
                <a:off x="4307" y="3113"/>
                <a:ext cx="46" cy="393"/>
                <a:chOff x="3083" y="576"/>
                <a:chExt cx="65" cy="922"/>
              </a:xfrm>
            </p:grpSpPr>
            <p:sp>
              <p:nvSpPr>
                <p:cNvPr id="24" name="Freeform 9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5" name="Freeform 9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sp>
          <p:nvSpPr>
            <p:cNvPr id="15" name="Ellipse 52"/>
            <p:cNvSpPr/>
            <p:nvPr/>
          </p:nvSpPr>
          <p:spPr>
            <a:xfrm>
              <a:off x="5763694" y="3024508"/>
              <a:ext cx="216024" cy="136594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6" name="Group 67"/>
            <p:cNvGrpSpPr>
              <a:grpSpLocks/>
            </p:cNvGrpSpPr>
            <p:nvPr/>
          </p:nvGrpSpPr>
          <p:grpSpPr bwMode="auto">
            <a:xfrm rot="16200000">
              <a:off x="7163742" y="3452687"/>
              <a:ext cx="360362" cy="504825"/>
              <a:chOff x="1202" y="2976"/>
              <a:chExt cx="317" cy="772"/>
            </a:xfrm>
          </p:grpSpPr>
          <p:sp>
            <p:nvSpPr>
              <p:cNvPr id="19" name="Rectangle 68"/>
              <p:cNvSpPr>
                <a:spLocks noChangeArrowheads="1"/>
              </p:cNvSpPr>
              <p:nvPr/>
            </p:nvSpPr>
            <p:spPr bwMode="auto">
              <a:xfrm>
                <a:off x="1202" y="3203"/>
                <a:ext cx="317" cy="54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0" name="Rectangle 69"/>
              <p:cNvSpPr>
                <a:spLocks noChangeArrowheads="1"/>
              </p:cNvSpPr>
              <p:nvPr/>
            </p:nvSpPr>
            <p:spPr bwMode="auto">
              <a:xfrm>
                <a:off x="1292" y="3158"/>
                <a:ext cx="137" cy="4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21" name="Rectangle 70"/>
              <p:cNvSpPr>
                <a:spLocks noChangeArrowheads="1"/>
              </p:cNvSpPr>
              <p:nvPr/>
            </p:nvSpPr>
            <p:spPr bwMode="auto">
              <a:xfrm>
                <a:off x="1247" y="2976"/>
                <a:ext cx="227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cxnSp>
          <p:nvCxnSpPr>
            <p:cNvPr id="17" name="Connecteur droit 58"/>
            <p:cNvCxnSpPr>
              <a:stCxn id="15" idx="7"/>
              <a:endCxn id="21" idx="0"/>
            </p:cNvCxnSpPr>
            <p:nvPr/>
          </p:nvCxnSpPr>
          <p:spPr>
            <a:xfrm>
              <a:off x="5948082" y="3224546"/>
              <a:ext cx="1143429" cy="48055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62"/>
            <p:cNvCxnSpPr>
              <a:endCxn id="21" idx="0"/>
            </p:cNvCxnSpPr>
            <p:nvPr/>
          </p:nvCxnSpPr>
          <p:spPr>
            <a:xfrm flipV="1">
              <a:off x="5979718" y="3705099"/>
              <a:ext cx="1111793" cy="3736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" name="ZoneTexte 73"/>
          <p:cNvSpPr txBox="1"/>
          <p:nvPr/>
        </p:nvSpPr>
        <p:spPr>
          <a:xfrm>
            <a:off x="0" y="2204790"/>
            <a:ext cx="4319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~ 5mm </a:t>
            </a:r>
          </a:p>
        </p:txBody>
      </p:sp>
      <p:sp>
        <p:nvSpPr>
          <p:cNvPr id="35" name="ZoneTexte 74"/>
          <p:cNvSpPr txBox="1"/>
          <p:nvPr/>
        </p:nvSpPr>
        <p:spPr>
          <a:xfrm>
            <a:off x="-18668" y="4074195"/>
            <a:ext cx="512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Spectrometer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~ few cm </a:t>
            </a:r>
          </a:p>
        </p:txBody>
      </p:sp>
      <p:cxnSp>
        <p:nvCxnSpPr>
          <p:cNvPr id="36" name="Connecteur droit 75"/>
          <p:cNvCxnSpPr/>
          <p:nvPr/>
        </p:nvCxnSpPr>
        <p:spPr>
          <a:xfrm>
            <a:off x="4644008" y="3573016"/>
            <a:ext cx="544986" cy="1448508"/>
          </a:xfrm>
          <a:prstGeom prst="line">
            <a:avLst/>
          </a:prstGeom>
          <a:ln w="317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93"/>
          <p:cNvGrpSpPr>
            <a:grpSpLocks/>
          </p:cNvGrpSpPr>
          <p:nvPr/>
        </p:nvGrpSpPr>
        <p:grpSpPr bwMode="auto">
          <a:xfrm>
            <a:off x="5436096" y="4509046"/>
            <a:ext cx="144016" cy="792162"/>
            <a:chOff x="4307" y="3113"/>
            <a:chExt cx="46" cy="499"/>
          </a:xfrm>
          <a:scene3d>
            <a:camera prst="orthographicFront">
              <a:rot lat="0" lon="0" rev="4200000"/>
            </a:camera>
            <a:lightRig rig="threePt" dir="t"/>
          </a:scene3d>
        </p:grpSpPr>
        <p:sp>
          <p:nvSpPr>
            <p:cNvPr id="38" name="Line 94"/>
            <p:cNvSpPr>
              <a:spLocks noChangeShapeType="1"/>
            </p:cNvSpPr>
            <p:nvPr/>
          </p:nvSpPr>
          <p:spPr bwMode="auto">
            <a:xfrm flipH="1">
              <a:off x="4326" y="3113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39" name="Group 95"/>
            <p:cNvGrpSpPr>
              <a:grpSpLocks/>
            </p:cNvGrpSpPr>
            <p:nvPr/>
          </p:nvGrpSpPr>
          <p:grpSpPr bwMode="auto">
            <a:xfrm rot="10800000">
              <a:off x="4307" y="3113"/>
              <a:ext cx="46" cy="393"/>
              <a:chOff x="3083" y="576"/>
              <a:chExt cx="65" cy="922"/>
            </a:xfrm>
          </p:grpSpPr>
          <p:sp>
            <p:nvSpPr>
              <p:cNvPr id="40" name="Freeform 96"/>
              <p:cNvSpPr>
                <a:spLocks/>
              </p:cNvSpPr>
              <p:nvPr/>
            </p:nvSpPr>
            <p:spPr bwMode="auto">
              <a:xfrm rot="217685">
                <a:off x="3120" y="576"/>
                <a:ext cx="28" cy="916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1" name="Freeform 97"/>
              <p:cNvSpPr>
                <a:spLocks/>
              </p:cNvSpPr>
              <p:nvPr/>
            </p:nvSpPr>
            <p:spPr bwMode="auto">
              <a:xfrm rot="-77723">
                <a:off x="3083" y="576"/>
                <a:ext cx="31" cy="922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42" name="Group 93"/>
          <p:cNvGrpSpPr>
            <a:grpSpLocks/>
          </p:cNvGrpSpPr>
          <p:nvPr/>
        </p:nvGrpSpPr>
        <p:grpSpPr bwMode="auto">
          <a:xfrm>
            <a:off x="5292080" y="3789040"/>
            <a:ext cx="144016" cy="792162"/>
            <a:chOff x="4307" y="3113"/>
            <a:chExt cx="46" cy="499"/>
          </a:xfrm>
          <a:scene3d>
            <a:camera prst="orthographicFront">
              <a:rot lat="0" lon="0" rev="5400000"/>
            </a:camera>
            <a:lightRig rig="threePt" dir="t"/>
          </a:scene3d>
        </p:grpSpPr>
        <p:sp>
          <p:nvSpPr>
            <p:cNvPr id="43" name="Line 94"/>
            <p:cNvSpPr>
              <a:spLocks noChangeShapeType="1"/>
            </p:cNvSpPr>
            <p:nvPr/>
          </p:nvSpPr>
          <p:spPr bwMode="auto">
            <a:xfrm flipH="1">
              <a:off x="4326" y="3113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44" name="Group 95"/>
            <p:cNvGrpSpPr>
              <a:grpSpLocks/>
            </p:cNvGrpSpPr>
            <p:nvPr/>
          </p:nvGrpSpPr>
          <p:grpSpPr bwMode="auto">
            <a:xfrm rot="10800000">
              <a:off x="4307" y="3113"/>
              <a:ext cx="46" cy="393"/>
              <a:chOff x="3083" y="576"/>
              <a:chExt cx="65" cy="922"/>
            </a:xfrm>
          </p:grpSpPr>
          <p:sp>
            <p:nvSpPr>
              <p:cNvPr id="45" name="Freeform 96"/>
              <p:cNvSpPr>
                <a:spLocks/>
              </p:cNvSpPr>
              <p:nvPr/>
            </p:nvSpPr>
            <p:spPr bwMode="auto">
              <a:xfrm rot="217685">
                <a:off x="3120" y="576"/>
                <a:ext cx="28" cy="916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46" name="Freeform 97"/>
              <p:cNvSpPr>
                <a:spLocks/>
              </p:cNvSpPr>
              <p:nvPr/>
            </p:nvSpPr>
            <p:spPr bwMode="auto">
              <a:xfrm rot="-77723">
                <a:off x="3083" y="576"/>
                <a:ext cx="31" cy="922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47" name="Ellipse 91"/>
          <p:cNvSpPr/>
          <p:nvPr/>
        </p:nvSpPr>
        <p:spPr>
          <a:xfrm>
            <a:off x="5774026" y="3575221"/>
            <a:ext cx="216024" cy="13659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48" name="Group 67"/>
          <p:cNvGrpSpPr>
            <a:grpSpLocks/>
          </p:cNvGrpSpPr>
          <p:nvPr/>
        </p:nvGrpSpPr>
        <p:grpSpPr bwMode="auto">
          <a:xfrm rot="16200000">
            <a:off x="7174074" y="4003400"/>
            <a:ext cx="360362" cy="504825"/>
            <a:chOff x="1202" y="2976"/>
            <a:chExt cx="317" cy="772"/>
          </a:xfrm>
        </p:grpSpPr>
        <p:sp>
          <p:nvSpPr>
            <p:cNvPr id="49" name="Rectangle 68"/>
            <p:cNvSpPr>
              <a:spLocks noChangeArrowheads="1"/>
            </p:cNvSpPr>
            <p:nvPr/>
          </p:nvSpPr>
          <p:spPr bwMode="auto">
            <a:xfrm>
              <a:off x="1202" y="3203"/>
              <a:ext cx="317" cy="5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0" name="Rectangle 69"/>
            <p:cNvSpPr>
              <a:spLocks noChangeArrowheads="1"/>
            </p:cNvSpPr>
            <p:nvPr/>
          </p:nvSpPr>
          <p:spPr bwMode="auto">
            <a:xfrm>
              <a:off x="1292" y="3158"/>
              <a:ext cx="137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51" name="Rectangle 70"/>
            <p:cNvSpPr>
              <a:spLocks noChangeArrowheads="1"/>
            </p:cNvSpPr>
            <p:nvPr/>
          </p:nvSpPr>
          <p:spPr bwMode="auto">
            <a:xfrm>
              <a:off x="1247" y="2976"/>
              <a:ext cx="227" cy="18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cxnSp>
        <p:nvCxnSpPr>
          <p:cNvPr id="52" name="Connecteur droit 96"/>
          <p:cNvCxnSpPr>
            <a:stCxn id="47" idx="7"/>
            <a:endCxn id="51" idx="0"/>
          </p:cNvCxnSpPr>
          <p:nvPr/>
        </p:nvCxnSpPr>
        <p:spPr>
          <a:xfrm>
            <a:off x="5958414" y="3775259"/>
            <a:ext cx="1143429" cy="48055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Connecteur droit 97"/>
          <p:cNvCxnSpPr>
            <a:endCxn id="51" idx="0"/>
          </p:cNvCxnSpPr>
          <p:nvPr/>
        </p:nvCxnSpPr>
        <p:spPr>
          <a:xfrm flipV="1">
            <a:off x="5990050" y="4255812"/>
            <a:ext cx="1111793" cy="3736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4" name="Group 93"/>
          <p:cNvGrpSpPr>
            <a:grpSpLocks/>
          </p:cNvGrpSpPr>
          <p:nvPr/>
        </p:nvGrpSpPr>
        <p:grpSpPr bwMode="auto">
          <a:xfrm>
            <a:off x="5076056" y="3140968"/>
            <a:ext cx="144016" cy="792162"/>
            <a:chOff x="4307" y="3113"/>
            <a:chExt cx="46" cy="499"/>
          </a:xfrm>
          <a:scene3d>
            <a:camera prst="orthographicFront">
              <a:rot lat="0" lon="0" rev="6600000"/>
            </a:camera>
            <a:lightRig rig="threePt" dir="t"/>
          </a:scene3d>
        </p:grpSpPr>
        <p:sp>
          <p:nvSpPr>
            <p:cNvPr id="55" name="Line 94"/>
            <p:cNvSpPr>
              <a:spLocks noChangeShapeType="1"/>
            </p:cNvSpPr>
            <p:nvPr/>
          </p:nvSpPr>
          <p:spPr bwMode="auto">
            <a:xfrm flipH="1">
              <a:off x="4326" y="3113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56" name="Group 95"/>
            <p:cNvGrpSpPr>
              <a:grpSpLocks/>
            </p:cNvGrpSpPr>
            <p:nvPr/>
          </p:nvGrpSpPr>
          <p:grpSpPr bwMode="auto">
            <a:xfrm rot="10800000">
              <a:off x="4307" y="3113"/>
              <a:ext cx="46" cy="393"/>
              <a:chOff x="3083" y="576"/>
              <a:chExt cx="65" cy="922"/>
            </a:xfrm>
          </p:grpSpPr>
          <p:sp>
            <p:nvSpPr>
              <p:cNvPr id="57" name="Freeform 96"/>
              <p:cNvSpPr>
                <a:spLocks/>
              </p:cNvSpPr>
              <p:nvPr/>
            </p:nvSpPr>
            <p:spPr bwMode="auto">
              <a:xfrm rot="217685">
                <a:off x="3120" y="576"/>
                <a:ext cx="28" cy="916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8" name="Freeform 97"/>
              <p:cNvSpPr>
                <a:spLocks/>
              </p:cNvSpPr>
              <p:nvPr/>
            </p:nvSpPr>
            <p:spPr bwMode="auto">
              <a:xfrm rot="-77723">
                <a:off x="3083" y="576"/>
                <a:ext cx="31" cy="922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59" name="Group 93"/>
          <p:cNvGrpSpPr>
            <a:grpSpLocks/>
          </p:cNvGrpSpPr>
          <p:nvPr/>
        </p:nvGrpSpPr>
        <p:grpSpPr bwMode="auto">
          <a:xfrm>
            <a:off x="5148064" y="3428852"/>
            <a:ext cx="144016" cy="792162"/>
            <a:chOff x="4307" y="3113"/>
            <a:chExt cx="46" cy="499"/>
          </a:xfrm>
          <a:scene3d>
            <a:camera prst="orthographicFront">
              <a:rot lat="0" lon="0" rev="6600000"/>
            </a:camera>
            <a:lightRig rig="threePt" dir="t"/>
          </a:scene3d>
        </p:grpSpPr>
        <p:sp>
          <p:nvSpPr>
            <p:cNvPr id="60" name="Line 94"/>
            <p:cNvSpPr>
              <a:spLocks noChangeShapeType="1"/>
            </p:cNvSpPr>
            <p:nvPr/>
          </p:nvSpPr>
          <p:spPr bwMode="auto">
            <a:xfrm flipH="1">
              <a:off x="4326" y="3113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61" name="Group 95"/>
            <p:cNvGrpSpPr>
              <a:grpSpLocks/>
            </p:cNvGrpSpPr>
            <p:nvPr/>
          </p:nvGrpSpPr>
          <p:grpSpPr bwMode="auto">
            <a:xfrm rot="10800000">
              <a:off x="4307" y="3113"/>
              <a:ext cx="46" cy="393"/>
              <a:chOff x="3083" y="576"/>
              <a:chExt cx="65" cy="922"/>
            </a:xfrm>
          </p:grpSpPr>
          <p:sp>
            <p:nvSpPr>
              <p:cNvPr id="62" name="Freeform 96"/>
              <p:cNvSpPr>
                <a:spLocks/>
              </p:cNvSpPr>
              <p:nvPr/>
            </p:nvSpPr>
            <p:spPr bwMode="auto">
              <a:xfrm rot="217685">
                <a:off x="3120" y="576"/>
                <a:ext cx="28" cy="916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3" name="Freeform 97"/>
              <p:cNvSpPr>
                <a:spLocks/>
              </p:cNvSpPr>
              <p:nvPr/>
            </p:nvSpPr>
            <p:spPr bwMode="auto">
              <a:xfrm rot="-77723">
                <a:off x="3083" y="576"/>
                <a:ext cx="31" cy="922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64" name="Group 93"/>
          <p:cNvGrpSpPr>
            <a:grpSpLocks/>
          </p:cNvGrpSpPr>
          <p:nvPr/>
        </p:nvGrpSpPr>
        <p:grpSpPr bwMode="auto">
          <a:xfrm rot="-840000">
            <a:off x="5364088" y="4154662"/>
            <a:ext cx="144016" cy="792162"/>
            <a:chOff x="4307" y="3113"/>
            <a:chExt cx="46" cy="499"/>
          </a:xfrm>
          <a:scene3d>
            <a:camera prst="orthographicFront">
              <a:rot lat="0" lon="0" rev="4200000"/>
            </a:camera>
            <a:lightRig rig="threePt" dir="t"/>
          </a:scene3d>
        </p:grpSpPr>
        <p:sp>
          <p:nvSpPr>
            <p:cNvPr id="65" name="Line 94"/>
            <p:cNvSpPr>
              <a:spLocks noChangeShapeType="1"/>
            </p:cNvSpPr>
            <p:nvPr/>
          </p:nvSpPr>
          <p:spPr bwMode="auto">
            <a:xfrm flipH="1">
              <a:off x="4326" y="3113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66" name="Group 95"/>
            <p:cNvGrpSpPr>
              <a:grpSpLocks/>
            </p:cNvGrpSpPr>
            <p:nvPr/>
          </p:nvGrpSpPr>
          <p:grpSpPr bwMode="auto">
            <a:xfrm rot="10800000">
              <a:off x="4307" y="3113"/>
              <a:ext cx="46" cy="393"/>
              <a:chOff x="3083" y="576"/>
              <a:chExt cx="65" cy="922"/>
            </a:xfrm>
          </p:grpSpPr>
          <p:sp>
            <p:nvSpPr>
              <p:cNvPr id="67" name="Freeform 96"/>
              <p:cNvSpPr>
                <a:spLocks/>
              </p:cNvSpPr>
              <p:nvPr/>
            </p:nvSpPr>
            <p:spPr bwMode="auto">
              <a:xfrm rot="217685">
                <a:off x="3120" y="576"/>
                <a:ext cx="28" cy="916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8" name="Freeform 97"/>
              <p:cNvSpPr>
                <a:spLocks/>
              </p:cNvSpPr>
              <p:nvPr/>
            </p:nvSpPr>
            <p:spPr bwMode="auto">
              <a:xfrm rot="-77723">
                <a:off x="3083" y="576"/>
                <a:ext cx="31" cy="922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cxnSp>
        <p:nvCxnSpPr>
          <p:cNvPr id="69" name="Connecteur droit avec flèche 8"/>
          <p:cNvCxnSpPr/>
          <p:nvPr/>
        </p:nvCxnSpPr>
        <p:spPr>
          <a:xfrm>
            <a:off x="4716016" y="2300708"/>
            <a:ext cx="146733" cy="36702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70"/>
          <p:cNvCxnSpPr/>
          <p:nvPr/>
        </p:nvCxnSpPr>
        <p:spPr>
          <a:xfrm>
            <a:off x="4608512" y="3740795"/>
            <a:ext cx="447994" cy="119729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Slide Number Placeholder 7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Emittance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screens</a:t>
            </a:r>
          </a:p>
        </p:txBody>
      </p:sp>
      <p:cxnSp>
        <p:nvCxnSpPr>
          <p:cNvPr id="5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52033" y="1370384"/>
            <a:ext cx="94885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Damage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observed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on the Al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in)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the position -6mm (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charge)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4860033" y="2586266"/>
            <a:ext cx="4086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Fall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the light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intensity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30%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860032" y="4713020"/>
            <a:ext cx="4086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Increase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of 10%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52033" y="6177498"/>
            <a:ext cx="90919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/>
              <a:buChar char="è"/>
            </a:pP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Screen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scan: Good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tool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to observe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screen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damage and to know the impact on the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measured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beam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size</a:t>
            </a:r>
          </a:p>
        </p:txBody>
      </p:sp>
      <p:sp>
        <p:nvSpPr>
          <p:cNvPr id="20" name="TextBox 5"/>
          <p:cNvSpPr txBox="1"/>
          <p:nvPr/>
        </p:nvSpPr>
        <p:spPr>
          <a:xfrm>
            <a:off x="0" y="83671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Investigation of damage</a:t>
            </a: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" name="Picture 17" descr="intensity_pos_rel_x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1772815"/>
            <a:ext cx="3960440" cy="2187417"/>
          </a:xfrm>
          <a:prstGeom prst="rect">
            <a:avLst/>
          </a:prstGeom>
        </p:spPr>
      </p:pic>
      <p:sp>
        <p:nvSpPr>
          <p:cNvPr id="19" name="Ellipse 8"/>
          <p:cNvSpPr/>
          <p:nvPr/>
        </p:nvSpPr>
        <p:spPr>
          <a:xfrm>
            <a:off x="2195736" y="2564903"/>
            <a:ext cx="416549" cy="115212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22" name="Picture 21" descr="sigma_pos_rel_x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005064"/>
            <a:ext cx="3960440" cy="2187416"/>
          </a:xfrm>
          <a:prstGeom prst="rect">
            <a:avLst/>
          </a:prstGeom>
        </p:spPr>
      </p:pic>
      <p:sp>
        <p:nvSpPr>
          <p:cNvPr id="23" name="Ellipse 9"/>
          <p:cNvSpPr/>
          <p:nvPr/>
        </p:nvSpPr>
        <p:spPr>
          <a:xfrm>
            <a:off x="2195736" y="4365104"/>
            <a:ext cx="504056" cy="744325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09770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Emittance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screens</a:t>
            </a:r>
          </a:p>
        </p:txBody>
      </p:sp>
      <p:cxnSp>
        <p:nvCxnSpPr>
          <p:cNvPr id="5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83671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Investigation of </a:t>
            </a:r>
            <a:r>
              <a:rPr lang="en-US" sz="24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and alignment</a:t>
            </a: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7504" y="1340768"/>
            <a:ext cx="3024336" cy="2268252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35496" y="3617148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Decrease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intensity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when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approaching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edges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6" y="4409236"/>
            <a:ext cx="36724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profile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modified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33264" y="4809346"/>
            <a:ext cx="36724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size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underestimated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at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edges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5496" y="5673442"/>
            <a:ext cx="41764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constant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within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5% in the range of 1cm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" name="Picture 14" descr="intensity_pos_rel_y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1340768"/>
            <a:ext cx="4680520" cy="2585128"/>
          </a:xfrm>
          <a:prstGeom prst="rect">
            <a:avLst/>
          </a:prstGeom>
        </p:spPr>
      </p:pic>
      <p:pic>
        <p:nvPicPr>
          <p:cNvPr id="16" name="Picture 15" descr="sigma_pos_rel_y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54981" y="4005064"/>
            <a:ext cx="4693483" cy="2592288"/>
          </a:xfrm>
          <a:prstGeom prst="rect">
            <a:avLst/>
          </a:prstGeom>
        </p:spPr>
      </p:pic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Emittance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screens</a:t>
            </a:r>
          </a:p>
        </p:txBody>
      </p:sp>
      <p:cxnSp>
        <p:nvCxnSpPr>
          <p:cNvPr id="5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/>
        </p:nvSpPr>
        <p:spPr>
          <a:xfrm>
            <a:off x="3707904" y="2649106"/>
            <a:ext cx="53640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position-dependent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response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observed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short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contrary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to long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3779912" y="4757082"/>
            <a:ext cx="4464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stays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constant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within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±10%</a:t>
            </a:r>
          </a:p>
        </p:txBody>
      </p:sp>
      <p:sp>
        <p:nvSpPr>
          <p:cNvPr id="12" name="ZoneTexte 11"/>
          <p:cNvSpPr txBox="1"/>
          <p:nvPr/>
        </p:nvSpPr>
        <p:spPr>
          <a:xfrm>
            <a:off x="72008" y="6237312"/>
            <a:ext cx="9756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/>
              <a:buChar char="è"/>
            </a:pP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New MTV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systems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of CLEX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give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better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results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in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terms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of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vignetting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</a:p>
        </p:txBody>
      </p:sp>
      <p:sp>
        <p:nvSpPr>
          <p:cNvPr id="13" name="TextBox 5"/>
          <p:cNvSpPr txBox="1"/>
          <p:nvPr/>
        </p:nvSpPr>
        <p:spPr>
          <a:xfrm>
            <a:off x="-36512" y="807095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Investigation of </a:t>
            </a:r>
            <a:r>
              <a:rPr lang="en-US" sz="24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and alignment for short lines (CLEX system)</a:t>
            </a: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ZoneTexte 9"/>
          <p:cNvSpPr txBox="1"/>
          <p:nvPr/>
        </p:nvSpPr>
        <p:spPr>
          <a:xfrm>
            <a:off x="0" y="1352962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MTV system of CLEX: new design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allowing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shorter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less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lenses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mirrors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) and more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accurate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alignment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" name="Picture 19" descr="intensit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060848"/>
            <a:ext cx="3707904" cy="2047936"/>
          </a:xfrm>
          <a:prstGeom prst="rect">
            <a:avLst/>
          </a:prstGeom>
        </p:spPr>
      </p:pic>
      <p:pic>
        <p:nvPicPr>
          <p:cNvPr id="21" name="Picture 20" descr="sigm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149081"/>
            <a:ext cx="3707904" cy="2047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8597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ntensity_pos_rel_x_screen_in_filter_i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2048" y="1268760"/>
            <a:ext cx="4041610" cy="2232248"/>
          </a:xfrm>
          <a:prstGeom prst="rect">
            <a:avLst/>
          </a:prstGeom>
        </p:spPr>
      </p:pic>
      <p:pic>
        <p:nvPicPr>
          <p:cNvPr id="5" name="Picture 4" descr="sigma_pos_rel_x_screen_in_filter_i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933056"/>
            <a:ext cx="4032448" cy="2227187"/>
          </a:xfrm>
          <a:prstGeom prst="rect">
            <a:avLst/>
          </a:prstGeom>
        </p:spPr>
      </p:pic>
      <p:pic>
        <p:nvPicPr>
          <p:cNvPr id="6" name="Picture 5" descr="intensity_pos_rel_y_screen_in_filter_in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268760"/>
            <a:ext cx="4041609" cy="2232248"/>
          </a:xfrm>
          <a:prstGeom prst="rect">
            <a:avLst/>
          </a:prstGeom>
        </p:spPr>
      </p:pic>
      <p:pic>
        <p:nvPicPr>
          <p:cNvPr id="7" name="Picture 6" descr="sigma_pos_rel_y_screen_in_filter_in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3933056"/>
            <a:ext cx="4032448" cy="2227188"/>
          </a:xfrm>
          <a:prstGeom prst="rect">
            <a:avLst/>
          </a:prstGeom>
        </p:spPr>
      </p:pic>
      <p:sp>
        <p:nvSpPr>
          <p:cNvPr id="8" name="TextBox 1"/>
          <p:cNvSpPr txBox="1"/>
          <p:nvPr/>
        </p:nvSpPr>
        <p:spPr>
          <a:xfrm>
            <a:off x="0" y="62707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Emittance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screens</a:t>
            </a:r>
          </a:p>
        </p:txBody>
      </p:sp>
      <p:sp>
        <p:nvSpPr>
          <p:cNvPr id="9" name="Line 2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0" name="TextBox 5"/>
          <p:cNvSpPr txBox="1"/>
          <p:nvPr/>
        </p:nvSpPr>
        <p:spPr>
          <a:xfrm>
            <a:off x="0" y="735087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Case of CL.MTV1026</a:t>
            </a: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27784" y="3501008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</a:t>
            </a:r>
            <a:r>
              <a:rPr lang="en-US" dirty="0" err="1" smtClean="0"/>
              <a:t>Vignetting</a:t>
            </a:r>
            <a:r>
              <a:rPr lang="en-US" dirty="0" smtClean="0"/>
              <a:t> in X and Y for both screens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55576" y="6165304"/>
            <a:ext cx="32319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Beam size variation of ±10% over the whole range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6165304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Beam size variation of ±20% over a range of 12mm, and much bigger at the screen edges 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 flipV="1">
            <a:off x="5508104" y="4149080"/>
            <a:ext cx="0" cy="1800200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7596336" y="4149080"/>
            <a:ext cx="0" cy="1800200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V="1">
            <a:off x="5148064" y="5400000"/>
            <a:ext cx="3168352" cy="8384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899592" y="5652864"/>
            <a:ext cx="3168352" cy="8384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899592" y="4644752"/>
            <a:ext cx="3168352" cy="8384"/>
          </a:xfrm>
          <a:prstGeom prst="line">
            <a:avLst/>
          </a:prstGeom>
          <a:ln w="25400"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0" y="62707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Emittance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screens</a:t>
            </a:r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6" name="Picture 5" descr="intensity_pos_r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496" y="1236149"/>
            <a:ext cx="4833778" cy="2624900"/>
          </a:xfrm>
          <a:prstGeom prst="rect">
            <a:avLst/>
          </a:prstGeom>
        </p:spPr>
      </p:pic>
      <p:pic>
        <p:nvPicPr>
          <p:cNvPr id="7" name="Picture 6" descr="sigma_pos_re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496" y="4188477"/>
            <a:ext cx="4833778" cy="2624899"/>
          </a:xfrm>
          <a:prstGeom prst="rect">
            <a:avLst/>
          </a:prstGeom>
        </p:spPr>
      </p:pic>
      <p:sp>
        <p:nvSpPr>
          <p:cNvPr id="8" name="ZoneTexte 6"/>
          <p:cNvSpPr txBox="1"/>
          <p:nvPr/>
        </p:nvSpPr>
        <p:spPr>
          <a:xfrm>
            <a:off x="4860032" y="1380165"/>
            <a:ext cx="4283968" cy="7720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Y: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but no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misalignement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(maximum of light intensity at center)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907"/>
              </a:lnSpc>
            </a:pPr>
            <a:endParaRPr lang="en-US" altLang="zh-CN" sz="2000" dirty="0"/>
          </a:p>
        </p:txBody>
      </p:sp>
      <p:sp>
        <p:nvSpPr>
          <p:cNvPr id="9" name="ZoneTexte 6"/>
          <p:cNvSpPr txBox="1"/>
          <p:nvPr/>
        </p:nvSpPr>
        <p:spPr>
          <a:xfrm>
            <a:off x="4824536" y="2244261"/>
            <a:ext cx="4283968" cy="1092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X: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and misalignment              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Intensity fall of 55% for a position of -5mm from the center of the screen  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907"/>
              </a:lnSpc>
            </a:pPr>
            <a:endParaRPr lang="en-US" altLang="zh-CN" sz="2000" dirty="0"/>
          </a:p>
        </p:txBody>
      </p:sp>
      <p:sp>
        <p:nvSpPr>
          <p:cNvPr id="11" name="ZoneTexte 6"/>
          <p:cNvSpPr txBox="1"/>
          <p:nvPr/>
        </p:nvSpPr>
        <p:spPr>
          <a:xfrm>
            <a:off x="4860032" y="4928639"/>
            <a:ext cx="4355976" cy="1092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X and Y: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Beam size variation of 20% for a position of -5mm from the screen center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907"/>
              </a:lnSpc>
            </a:pPr>
            <a:endParaRPr lang="en-US" altLang="zh-CN" sz="2000" dirty="0"/>
          </a:p>
        </p:txBody>
      </p:sp>
      <p:sp>
        <p:nvSpPr>
          <p:cNvPr id="12" name="TextBox 5"/>
          <p:cNvSpPr txBox="1"/>
          <p:nvPr/>
        </p:nvSpPr>
        <p:spPr>
          <a:xfrm>
            <a:off x="0" y="735087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Case of CL.MTV0500</a:t>
            </a: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79512" y="1407408"/>
          <a:ext cx="8784975" cy="2453640"/>
        </p:xfrm>
        <a:graphic>
          <a:graphicData uri="http://schemas.openxmlformats.org/drawingml/2006/table">
            <a:tbl>
              <a:tblPr/>
              <a:tblGrid>
                <a:gridCol w="1728192"/>
                <a:gridCol w="1762057"/>
                <a:gridCol w="3259545"/>
                <a:gridCol w="2035181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Screen name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Screen type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Problem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Calibri"/>
                          <a:ea typeface="Calibri"/>
                          <a:cs typeface="Times New Roman"/>
                        </a:rPr>
                        <a:t>Actions</a:t>
                      </a:r>
                      <a:endParaRPr lang="en-U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CT.MTV0435 </a:t>
                      </a: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        screen </a:t>
                      </a: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in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Flat, reflective (Al)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Damaged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Change screen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CL.MTV0500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Flat, reflective          (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Al, C)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Big misalignment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in X,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big </a:t>
                      </a:r>
                      <a:r>
                        <a:rPr lang="en-US" sz="2000" dirty="0" err="1">
                          <a:latin typeface="Calibri"/>
                          <a:ea typeface="Calibri"/>
                          <a:cs typeface="Times New Roman"/>
                        </a:rPr>
                        <a:t>vignetting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 effect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in 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X and 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calibration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Calibri"/>
                          <a:ea typeface="Calibri"/>
                          <a:cs typeface="Times New Roman"/>
                        </a:rPr>
                        <a:t>CL.MTV1026 </a:t>
                      </a:r>
                      <a:r>
                        <a:rPr lang="en-US" sz="2000" b="1" dirty="0" smtClean="0">
                          <a:latin typeface="Calibri"/>
                          <a:ea typeface="Calibri"/>
                          <a:cs typeface="Times New Roman"/>
                        </a:rPr>
                        <a:t>(Both screens)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Flat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, reflective              (Al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, C)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Big misalignment and </a:t>
                      </a:r>
                      <a:r>
                        <a:rPr lang="en-US" sz="2000" dirty="0" err="1">
                          <a:latin typeface="Calibri"/>
                          <a:ea typeface="Calibri"/>
                          <a:cs typeface="Times New Roman"/>
                        </a:rPr>
                        <a:t>vignetting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effect</a:t>
                      </a:r>
                      <a:r>
                        <a:rPr lang="en-US" sz="2000" baseline="0" dirty="0" smtClean="0">
                          <a:latin typeface="Calibri"/>
                          <a:ea typeface="Calibri"/>
                          <a:cs typeface="Times New Roman"/>
                        </a:rPr>
                        <a:t> in </a:t>
                      </a: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Y</a:t>
                      </a:r>
                      <a:endParaRPr lang="en-U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 smtClean="0">
                          <a:latin typeface="Calibri"/>
                          <a:ea typeface="Calibri"/>
                          <a:cs typeface="Times New Roman"/>
                        </a:rPr>
                        <a:t>calibration</a:t>
                      </a:r>
                      <a:r>
                        <a:rPr lang="en-US" sz="2000" dirty="0">
                          <a:latin typeface="Calibri"/>
                          <a:ea typeface="Calibri"/>
                          <a:cs typeface="Times New Roman"/>
                        </a:rPr>
                        <a:t>?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TextBox 1"/>
          <p:cNvSpPr txBox="1"/>
          <p:nvPr/>
        </p:nvSpPr>
        <p:spPr>
          <a:xfrm>
            <a:off x="0" y="62707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Emittance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screens</a:t>
            </a:r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0" y="831344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Actions during the shutdown</a:t>
            </a:r>
            <a:endParaRPr lang="en-US" sz="2400" dirty="0">
              <a:solidFill>
                <a:srgbClr val="FFC000"/>
              </a:solidFill>
            </a:endParaRPr>
          </a:p>
        </p:txBody>
      </p:sp>
      <p:sp>
        <p:nvSpPr>
          <p:cNvPr id="22" name="ZoneTexte 9"/>
          <p:cNvSpPr txBox="1"/>
          <p:nvPr/>
        </p:nvSpPr>
        <p:spPr>
          <a:xfrm>
            <a:off x="0" y="4149080"/>
            <a:ext cx="910850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For CL.MTV0500 and CL.MTV1026,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we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investigating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solutions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like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the calibration of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intensity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measured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by the camera in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order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to correct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profile…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0" y="62707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Spectrometer screens</a:t>
            </a:r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9" name="ZoneTexte 7"/>
          <p:cNvSpPr txBox="1"/>
          <p:nvPr/>
        </p:nvSpPr>
        <p:spPr>
          <a:xfrm>
            <a:off x="495315" y="1229787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177"/>
              </a:lnSpc>
              <a:buFont typeface="Wingdings" pitchFamily="2" charset="2"/>
              <a:buChar char="Ø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effect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important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with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standard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reflectivity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flat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ZoneTexte 8"/>
          <p:cNvSpPr txBox="1"/>
          <p:nvPr/>
        </p:nvSpPr>
        <p:spPr>
          <a:xfrm>
            <a:off x="35496" y="822291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relatively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large (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order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cm) for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spectrometer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ZoneTexte 9"/>
          <p:cNvSpPr txBox="1"/>
          <p:nvPr/>
        </p:nvSpPr>
        <p:spPr>
          <a:xfrm>
            <a:off x="107504" y="1700808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Parabolic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and diffusive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have been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installed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order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to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mitigate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vignetting</a:t>
            </a:r>
            <a:endParaRPr lang="fr-FR" sz="20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7504" y="2710661"/>
            <a:ext cx="26642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effect is reduced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88224" y="2862317"/>
            <a:ext cx="25557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effect is efficiently reduced compared to a standard flat screen</a:t>
            </a:r>
          </a:p>
        </p:txBody>
      </p:sp>
      <p:sp>
        <p:nvSpPr>
          <p:cNvPr id="24" name="Rectangle 23"/>
          <p:cNvSpPr/>
          <p:nvPr/>
        </p:nvSpPr>
        <p:spPr>
          <a:xfrm>
            <a:off x="72008" y="3366373"/>
            <a:ext cx="2843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But maximum of light intensity when the beam is off-centered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79512" y="4221088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Misalignment on               both screens certainly</a:t>
            </a:r>
          </a:p>
        </p:txBody>
      </p:sp>
      <p:sp>
        <p:nvSpPr>
          <p:cNvPr id="26" name="Rectangle 25"/>
          <p:cNvSpPr/>
          <p:nvPr/>
        </p:nvSpPr>
        <p:spPr>
          <a:xfrm>
            <a:off x="0" y="5229200"/>
            <a:ext cx="47160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Harder requirements for manufacturing and alignment.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Parabolic screens should only be considered where light intensity is an issue.</a:t>
            </a:r>
          </a:p>
        </p:txBody>
      </p:sp>
      <p:sp>
        <p:nvSpPr>
          <p:cNvPr id="27" name="Rectangle 26"/>
          <p:cNvSpPr/>
          <p:nvPr/>
        </p:nvSpPr>
        <p:spPr>
          <a:xfrm>
            <a:off x="4716016" y="5201324"/>
            <a:ext cx="48245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terms of manufacturing and installation, this is a less complicated improvement, compared to parabolic screens. Where the light density allows it, diffusive screens should be the primary choice.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0" y="490109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C000"/>
                </a:solidFill>
              </a:rPr>
              <a:t>Conclusion</a:t>
            </a:r>
          </a:p>
        </p:txBody>
      </p:sp>
      <p:pic>
        <p:nvPicPr>
          <p:cNvPr id="21" name="Picture 20" descr="figure_diff_para_flat_screens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43808" y="2348880"/>
            <a:ext cx="3744416" cy="2568584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0" y="2348880"/>
            <a:ext cx="27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C000"/>
                </a:solidFill>
              </a:rPr>
              <a:t>Parabolic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660232" y="2348880"/>
            <a:ext cx="2483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C000"/>
                </a:solidFill>
              </a:rPr>
              <a:t>Diffusive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347864" y="1988840"/>
            <a:ext cx="27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 smtClean="0">
                <a:solidFill>
                  <a:srgbClr val="FFC000"/>
                </a:solidFill>
              </a:rPr>
              <a:t>Results</a:t>
            </a: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374405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02507226"/>
              </p:ext>
            </p:extLst>
          </p:nvPr>
        </p:nvGraphicFramePr>
        <p:xfrm>
          <a:off x="215515" y="1124744"/>
          <a:ext cx="8712969" cy="1752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29607"/>
                <a:gridCol w="1722922"/>
                <a:gridCol w="3960440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Screen name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Screen type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Problem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CLS.MTV1050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Parabolic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Damaged, misaligned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CCS.MTV0980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Parabolic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Misaligned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CMS.MTV0630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>
                          <a:effectLst/>
                        </a:rPr>
                        <a:t>Parabolic</a:t>
                      </a:r>
                      <a:endParaRPr lang="fr-FR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Misaligned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CLS.MTV0440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Flat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Misaligned, </a:t>
                      </a:r>
                      <a:r>
                        <a:rPr lang="en-US" sz="2000" dirty="0" smtClean="0">
                          <a:effectLst/>
                        </a:rPr>
                        <a:t>synchrotron </a:t>
                      </a:r>
                      <a:r>
                        <a:rPr lang="en-US" sz="2000" dirty="0">
                          <a:effectLst/>
                        </a:rPr>
                        <a:t>radiation</a:t>
                      </a:r>
                      <a:endParaRPr lang="fr-FR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1"/>
          <p:cNvSpPr txBox="1"/>
          <p:nvPr/>
        </p:nvSpPr>
        <p:spPr>
          <a:xfrm>
            <a:off x="0" y="62707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Spectrometer screens</a:t>
            </a:r>
          </a:p>
        </p:txBody>
      </p:sp>
      <p:sp>
        <p:nvSpPr>
          <p:cNvPr id="7" name="Line 2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8" name="TextBox 7"/>
          <p:cNvSpPr txBox="1"/>
          <p:nvPr/>
        </p:nvSpPr>
        <p:spPr>
          <a:xfrm>
            <a:off x="0" y="69269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Actions during the shutdown</a:t>
            </a:r>
            <a:endParaRPr lang="en-US" sz="2400" dirty="0">
              <a:solidFill>
                <a:srgbClr val="FFC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5496" y="2884874"/>
            <a:ext cx="93610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Actions</a:t>
            </a:r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: change parabolic screens by diffusive screens except for CLS.MTV0440</a:t>
            </a:r>
          </a:p>
        </p:txBody>
      </p:sp>
      <p:sp>
        <p:nvSpPr>
          <p:cNvPr id="10" name="ZoneTexte 8"/>
          <p:cNvSpPr txBox="1"/>
          <p:nvPr/>
        </p:nvSpPr>
        <p:spPr>
          <a:xfrm>
            <a:off x="0" y="338893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All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have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carbon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foil to stop synchrotron radiation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except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CLS.MTV0440.</a:t>
            </a:r>
          </a:p>
        </p:txBody>
      </p:sp>
      <p:pic>
        <p:nvPicPr>
          <p:cNvPr id="12" name="Picture 11"/>
          <p:cNvPicPr/>
          <p:nvPr/>
        </p:nvPicPr>
        <p:blipFill>
          <a:blip r:embed="rId2" cstate="print">
            <a:extLst>
              <a:ext uri="{28A0092B-C50C-407E-A947-70E740481C1C}">
                <a14:useLocalDpi xmlns:ve="http://schemas.openxmlformats.org/markup-compatibility/2006" xmlns:m="http://schemas.openxmlformats.org/officeDocument/2006/math" xmlns:wp="http://schemas.openxmlformats.org/drawingml/2006/wordprocessingDrawing" xmlns:wne="http://schemas.microsoft.com/office/word/2006/wordml" xmlns:a14="http://schemas.microsoft.com/office/drawing/2010/main" xmlns="" xmlns:w="http://schemas.openxmlformats.org/wordprocessingml/2006/main" xmlns:w10="urn:schemas-microsoft-com:office:word" xmlns:v="urn:schemas-microsoft-com:vml" xmlns:o="urn:schemas-microsoft-com:office:office" xmlns:pic="http://schemas.openxmlformats.org/drawingml/2006/picture" xmlns:lc="http://schemas.openxmlformats.org/drawingml/2006/lockedCanvas" val="0"/>
              </a:ext>
            </a:extLst>
          </a:blip>
          <a:stretch>
            <a:fillRect/>
          </a:stretch>
        </p:blipFill>
        <p:spPr>
          <a:xfrm>
            <a:off x="886660" y="4712370"/>
            <a:ext cx="3528392" cy="194421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79512" y="3861048"/>
            <a:ext cx="914400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For CLS.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MTV0440, a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carbon foil will be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added.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But the screen will stay a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flat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, high reflective screen since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light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intensity is already very low with the existing screen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15" name="Picture 14" descr="220px-Syncrotr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4689395"/>
            <a:ext cx="3541365" cy="2044333"/>
          </a:xfrm>
          <a:prstGeom prst="rect">
            <a:avLst/>
          </a:prstGeom>
        </p:spPr>
      </p:pic>
      <p:sp>
        <p:nvSpPr>
          <p:cNvPr id="16" name="ZoneTexte 8"/>
          <p:cNvSpPr txBox="1"/>
          <p:nvPr/>
        </p:nvSpPr>
        <p:spPr>
          <a:xfrm>
            <a:off x="5711198" y="4653136"/>
            <a:ext cx="2533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Generated</a:t>
            </a:r>
            <a:r>
              <a:rPr lang="fr-FR" dirty="0" smtClean="0">
                <a:solidFill>
                  <a:schemeClr val="bg1"/>
                </a:solidFill>
              </a:rPr>
              <a:t> on the </a:t>
            </a:r>
            <a:r>
              <a:rPr lang="fr-FR" dirty="0" err="1" smtClean="0">
                <a:solidFill>
                  <a:schemeClr val="bg1"/>
                </a:solidFill>
              </a:rPr>
              <a:t>left</a:t>
            </a:r>
            <a:r>
              <a:rPr lang="fr-FR" dirty="0" smtClean="0">
                <a:solidFill>
                  <a:schemeClr val="bg1"/>
                </a:solidFill>
              </a:rPr>
              <a:t> part of the </a:t>
            </a:r>
            <a:r>
              <a:rPr lang="fr-FR" dirty="0" err="1" smtClean="0">
                <a:solidFill>
                  <a:schemeClr val="bg1"/>
                </a:solidFill>
              </a:rPr>
              <a:t>beam</a:t>
            </a:r>
            <a:r>
              <a:rPr lang="fr-FR" dirty="0" smtClean="0">
                <a:solidFill>
                  <a:schemeClr val="bg1"/>
                </a:solidFill>
              </a:rPr>
              <a:t> profile</a:t>
            </a:r>
          </a:p>
          <a:p>
            <a:r>
              <a:rPr lang="fr-FR" dirty="0" smtClean="0">
                <a:solidFill>
                  <a:schemeClr val="bg1"/>
                </a:solidFill>
                <a:sym typeface="Wingdings" pitchFamily="2" charset="2"/>
              </a:rPr>
              <a:t>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sym typeface="Wingdings" pitchFamily="2" charset="2"/>
              </a:rPr>
              <a:t>Asymmetric</a:t>
            </a:r>
            <a:r>
              <a:rPr lang="fr-FR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sym typeface="Wingdings" pitchFamily="2" charset="2"/>
              </a:rPr>
              <a:t>gaussian</a:t>
            </a:r>
            <a:endParaRPr lang="fr-FR" dirty="0" smtClean="0">
              <a:solidFill>
                <a:schemeClr val="bg1"/>
              </a:solidFill>
              <a:sym typeface="Wingdings" pitchFamily="2" charset="2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2420888"/>
            <a:ext cx="8229600" cy="1143000"/>
          </a:xfrm>
        </p:spPr>
        <p:txBody>
          <a:bodyPr/>
          <a:lstStyle/>
          <a:p>
            <a:r>
              <a:rPr lang="en-US" dirty="0" smtClean="0"/>
              <a:t>Additional slides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Outline</a:t>
            </a:r>
            <a:endParaRPr lang="en-US" sz="3200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548680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95536" y="1311151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OTR screens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CTF3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5536" y="2132857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: origin and methods for mitigation</a:t>
            </a:r>
            <a:br>
              <a:rPr lang="en-US" sz="2400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95536" y="3068960"/>
            <a:ext cx="79208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Screen scan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measurements and action for this shutdown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ntensity_pos_r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196752"/>
            <a:ext cx="4834166" cy="26735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1"/>
          <p:cNvSpPr txBox="1"/>
          <p:nvPr/>
        </p:nvSpPr>
        <p:spPr>
          <a:xfrm>
            <a:off x="0" y="62707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CALIFES spectrometer screens</a:t>
            </a:r>
          </a:p>
        </p:txBody>
      </p:sp>
      <p:sp>
        <p:nvSpPr>
          <p:cNvPr id="6" name="Line 2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19459" name="Picture 3" descr="sigma_pos_r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4005064"/>
            <a:ext cx="4824536" cy="266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69269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CAS.MTV0420</a:t>
            </a:r>
            <a:endParaRPr lang="en-US" sz="2400" dirty="0">
              <a:solidFill>
                <a:srgbClr val="FFC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0" y="62707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CALIFES spectrometer screens</a:t>
            </a:r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20482" name="Picture 2" descr="intensity_pos_r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268760"/>
            <a:ext cx="4824536" cy="266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 descr="sigma_pos_r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23728" y="3977680"/>
            <a:ext cx="4817419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0" y="69269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FFC000"/>
                </a:solidFill>
              </a:rPr>
              <a:t>CAS.MTV0830</a:t>
            </a:r>
            <a:endParaRPr lang="en-US" sz="2400" dirty="0">
              <a:solidFill>
                <a:srgbClr val="FFC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323528" y="1268760"/>
            <a:ext cx="7491603" cy="606135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en-US" altLang="zh-CN" sz="2000" dirty="0" smtClean="0">
                <a:latin typeface="Segoe UI" pitchFamily="18" charset="0"/>
                <a:cs typeface="Segoe UI" pitchFamily="18" charset="0"/>
              </a:rPr>
              <a:t> 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Beam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intensity: from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3.5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A during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1.4 µs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, to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28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A, 140 ns.  Beam size</a:t>
            </a:r>
          </a:p>
          <a:p>
            <a:pPr>
              <a:lnSpc>
                <a:spcPts val="2177"/>
              </a:lnSpc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~1 mm, pulse repetition rate up to 5 Hz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715085" y="1988840"/>
            <a:ext cx="4989571" cy="683079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996"/>
              </a:lnSpc>
              <a:buFont typeface="Wingdings" pitchFamily="2" charset="2"/>
              <a:buChar char="Ø"/>
            </a:pPr>
            <a:r>
              <a:rPr lang="en-US" altLang="zh-CN" i="1" dirty="0" smtClean="0">
                <a:latin typeface="Segoe UI" pitchFamily="18" charset="0"/>
                <a:cs typeface="Segoe UI" pitchFamily="18" charset="0"/>
              </a:rPr>
              <a:t>  Thermal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load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too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high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for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scintillating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screens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2086"/>
              </a:lnSpc>
              <a:buFont typeface="Wingdings" pitchFamily="2" charset="2"/>
              <a:buChar char="Ø"/>
            </a:pPr>
            <a:r>
              <a:rPr lang="en-US" altLang="zh-CN" i="1" dirty="0" smtClean="0">
                <a:latin typeface="Segoe UI" pitchFamily="18" charset="0"/>
                <a:cs typeface="Segoe UI" pitchFamily="18" charset="0"/>
              </a:rPr>
              <a:t>  High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intensity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compensates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for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lower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light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yield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323528" y="3100508"/>
            <a:ext cx="7072642" cy="439423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Up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to coherence, perfectly linear with beam charge (no saturation)</a:t>
            </a:r>
          </a:p>
          <a:p>
            <a:pPr>
              <a:lnSpc>
                <a:spcPts val="907"/>
              </a:lnSpc>
            </a:pPr>
            <a:endParaRPr lang="en-US" altLang="zh-CN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"/>
          <p:cNvSpPr txBox="1"/>
          <p:nvPr/>
        </p:nvSpPr>
        <p:spPr>
          <a:xfrm>
            <a:off x="693025" y="4149080"/>
            <a:ext cx="5602688" cy="298358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996"/>
              </a:lnSpc>
              <a:buFont typeface="Wingdings" pitchFamily="2" charset="2"/>
              <a:buChar char="Ø"/>
            </a:pPr>
            <a:r>
              <a:rPr lang="en-US" altLang="zh-CN" i="1" dirty="0" smtClean="0">
                <a:latin typeface="Segoe UI" pitchFamily="18" charset="0"/>
                <a:cs typeface="Segoe UI" pitchFamily="18" charset="0"/>
              </a:rPr>
              <a:t>  Allows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for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longitudinal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profile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imaging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(bunch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i="1" dirty="0">
                <a:latin typeface="Segoe UI" pitchFamily="18" charset="0"/>
                <a:cs typeface="Segoe UI" pitchFamily="18" charset="0"/>
              </a:rPr>
              <a:t>length)</a:t>
            </a:r>
          </a:p>
        </p:txBody>
      </p:sp>
      <p:sp>
        <p:nvSpPr>
          <p:cNvPr id="13" name="TextBox 1"/>
          <p:cNvSpPr txBox="1"/>
          <p:nvPr/>
        </p:nvSpPr>
        <p:spPr>
          <a:xfrm>
            <a:off x="323528" y="4797152"/>
            <a:ext cx="7003520" cy="606135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Due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to properties of the emitted light, it can be used to determine</a:t>
            </a:r>
          </a:p>
          <a:p>
            <a:pPr>
              <a:lnSpc>
                <a:spcPts val="2177"/>
              </a:lnSpc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several beam properties.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2411760" y="134715"/>
            <a:ext cx="4194803" cy="557981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4445"/>
              </a:lnSpc>
            </a:pPr>
            <a:r>
              <a:rPr lang="en-US" altLang="zh-CN" sz="3200" dirty="0">
                <a:latin typeface="Segoe UI" pitchFamily="18" charset="0"/>
                <a:cs typeface="Segoe UI" pitchFamily="18" charset="0"/>
              </a:rPr>
              <a:t>Choice of OTR for CTF3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251520" y="3707740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err="1">
                <a:latin typeface="Times New Roman" pitchFamily="18" charset="0"/>
                <a:cs typeface="Times New Roman" pitchFamily="18" charset="0"/>
              </a:rPr>
              <a:t>Femto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-second time resolution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possible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9883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1979712" y="116632"/>
            <a:ext cx="5290487" cy="606135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Requirements of OTR at CTF3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6" name="Straight Connector 20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"/>
          <p:cNvSpPr txBox="1"/>
          <p:nvPr/>
        </p:nvSpPr>
        <p:spPr>
          <a:xfrm>
            <a:off x="395536" y="1196752"/>
            <a:ext cx="7192416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Small beam size typically of the order of few mm: 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23"/>
          <p:cNvSpPr txBox="1"/>
          <p:nvPr/>
        </p:nvSpPr>
        <p:spPr>
          <a:xfrm>
            <a:off x="611560" y="1520759"/>
            <a:ext cx="903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High thermal load due to the high charge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403920" y="2456112"/>
            <a:ext cx="8056512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For quad scan measurements, beam size can increase consequently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"/>
          <p:cNvSpPr txBox="1"/>
          <p:nvPr/>
        </p:nvSpPr>
        <p:spPr>
          <a:xfrm>
            <a:off x="386962" y="2918920"/>
            <a:ext cx="8056512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In the spectrometer lines, large beam size of the order of  ~ cm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775536" y="3428191"/>
            <a:ext cx="8056512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marL="342900" indent="-342900">
              <a:lnSpc>
                <a:spcPts val="2177"/>
              </a:lnSpc>
              <a:buFont typeface="Wingdings" pitchFamily="2" charset="2"/>
              <a:buChar char="Ø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Large 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factor can decrease the accuracy of measurements 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3625" y="3852530"/>
            <a:ext cx="9076750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</a:pPr>
            <a:r>
              <a:rPr lang="fr-FR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linearity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in position for all of the CTF3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due to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problems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of 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acceptance</a:t>
            </a:r>
            <a:r>
              <a:rPr lang="fr-FR" sz="2000" b="1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fr-FR" sz="2000" b="1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endParaRPr lang="fr-FR" altLang="zh-CN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"/>
          <p:cNvSpPr txBox="1"/>
          <p:nvPr/>
        </p:nvSpPr>
        <p:spPr>
          <a:xfrm>
            <a:off x="251520" y="5054950"/>
            <a:ext cx="8056512" cy="352028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ü"/>
              <a:tabLst>
                <a:tab pos="5816600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Test Beam Line (TBL) at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CTF3: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a small-scale test of the CLIC decelerator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683568" y="5481257"/>
            <a:ext cx="8056512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marL="342900" indent="-342900">
              <a:lnSpc>
                <a:spcPts val="2177"/>
              </a:lnSpc>
              <a:buFont typeface="Wingdings" pitchFamily="2" charset="2"/>
              <a:buChar char="Ø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High energy spread: need to investigate the accuracy of measurements</a:t>
            </a:r>
          </a:p>
        </p:txBody>
      </p:sp>
      <p:sp>
        <p:nvSpPr>
          <p:cNvPr id="2" name="Accolade ouvrante 1"/>
          <p:cNvSpPr/>
          <p:nvPr/>
        </p:nvSpPr>
        <p:spPr>
          <a:xfrm>
            <a:off x="183799" y="2467713"/>
            <a:ext cx="135442" cy="624811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0068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3924" y="1659751"/>
            <a:ext cx="3339748" cy="2213002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5346" y="4276164"/>
            <a:ext cx="2095980" cy="1590595"/>
          </a:xfrm>
          <a:prstGeom prst="rect">
            <a:avLst/>
          </a:prstGeom>
          <a:noFill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3992904"/>
            <a:ext cx="3333560" cy="2342552"/>
          </a:xfrm>
          <a:prstGeom prst="rect">
            <a:avLst/>
          </a:prstGeom>
          <a:noFill/>
        </p:spPr>
      </p:pic>
      <p:sp>
        <p:nvSpPr>
          <p:cNvPr id="14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Screen damages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15" name="Straight Connector 20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/>
          <p:cNvSpPr txBox="1"/>
          <p:nvPr/>
        </p:nvSpPr>
        <p:spPr>
          <a:xfrm>
            <a:off x="323528" y="1124744"/>
            <a:ext cx="5250396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177"/>
              </a:lnSpc>
              <a:buFont typeface="Wingdings" pitchFamily="2" charset="2"/>
              <a:buChar char="ü"/>
              <a:tabLst>
                <a:tab pos="2730280" algn="l"/>
                <a:tab pos="2972204" algn="l"/>
                <a:tab pos="4216382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CTF3 high intensity electron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beam constitutes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a high thermal load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on intrusive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devices – even OTR screens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329716" y="2296892"/>
            <a:ext cx="5250396" cy="15414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40"/>
              </a:lnSpc>
              <a:buFont typeface="Wingdings" pitchFamily="2" charset="2"/>
              <a:buChar char="ü"/>
              <a:tabLst>
                <a:tab pos="2730280" algn="l"/>
                <a:tab pos="2972204" algn="l"/>
                <a:tab pos="4216382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Solution: Thermally resistant materials as</a:t>
            </a:r>
          </a:p>
          <a:p>
            <a:pPr>
              <a:lnSpc>
                <a:spcPts val="2177"/>
              </a:lnSpc>
              <a:tabLst>
                <a:tab pos="2730280" algn="l"/>
                <a:tab pos="2972204" algn="l"/>
                <a:tab pos="4216382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radiators, at the expense of total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light intensity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(reflectivity). Specific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heat capacity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, melting temperature, 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and thermal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conductivity key properties.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257708" y="4074457"/>
            <a:ext cx="5250396" cy="695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40"/>
              </a:lnSpc>
              <a:buFont typeface="Wingdings" pitchFamily="2" charset="2"/>
              <a:buChar char="ü"/>
              <a:tabLst>
                <a:tab pos="2730280" algn="l"/>
                <a:tab pos="2972204" algn="l"/>
                <a:tab pos="4216382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Intensified camera</a:t>
            </a:r>
          </a:p>
          <a:p>
            <a:pPr>
              <a:lnSpc>
                <a:spcPts val="2177"/>
              </a:lnSpc>
              <a:tabLst>
                <a:tab pos="2730280" algn="l"/>
                <a:tab pos="2972204" algn="l"/>
                <a:tab pos="4216382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where necessary.</a:t>
            </a:r>
          </a:p>
        </p:txBody>
      </p:sp>
      <p:sp>
        <p:nvSpPr>
          <p:cNvPr id="19" name="ZoneTexte 18"/>
          <p:cNvSpPr txBox="1"/>
          <p:nvPr/>
        </p:nvSpPr>
        <p:spPr>
          <a:xfrm>
            <a:off x="257708" y="4939329"/>
            <a:ext cx="5250396" cy="6950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540"/>
              </a:lnSpc>
              <a:buFont typeface="Wingdings" pitchFamily="2" charset="2"/>
              <a:buChar char="ü"/>
              <a:tabLst>
                <a:tab pos="2730280" algn="l"/>
                <a:tab pos="2972204" algn="l"/>
                <a:tab pos="4216382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Si and 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SiC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tested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2177"/>
              </a:lnSpc>
              <a:tabLst>
                <a:tab pos="2730280" algn="l"/>
                <a:tab pos="2972204" algn="l"/>
                <a:tab pos="4216382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successfully.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3635896" y="546665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Si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4788024" y="5479340"/>
            <a:ext cx="5760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SiC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0832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"/>
          <p:cNvSpPr txBox="1"/>
          <p:nvPr/>
        </p:nvSpPr>
        <p:spPr>
          <a:xfrm>
            <a:off x="6084168" y="2492896"/>
            <a:ext cx="3059832" cy="2863163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1996"/>
              </a:lnSpc>
              <a:tabLst>
                <a:tab pos="288004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1.  Tilted screen(s)</a:t>
            </a:r>
          </a:p>
          <a:p>
            <a:pPr>
              <a:lnSpc>
                <a:spcPts val="1996"/>
              </a:lnSpc>
              <a:tabLst>
                <a:tab pos="288004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inside a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vacuum tank</a:t>
            </a:r>
          </a:p>
          <a:p>
            <a:pPr>
              <a:lnSpc>
                <a:spcPts val="1996"/>
              </a:lnSpc>
              <a:tabLst>
                <a:tab pos="288004" algn="l"/>
              </a:tabLst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996"/>
              </a:lnSpc>
              <a:tabLst>
                <a:tab pos="288004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2.  View port, mirrors</a:t>
            </a:r>
          </a:p>
          <a:p>
            <a:pPr>
              <a:lnSpc>
                <a:spcPts val="1996"/>
              </a:lnSpc>
              <a:tabLst>
                <a:tab pos="288004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achromat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lenses</a:t>
            </a:r>
          </a:p>
          <a:p>
            <a:pPr>
              <a:lnSpc>
                <a:spcPts val="1996"/>
              </a:lnSpc>
              <a:tabLst>
                <a:tab pos="288004" algn="l"/>
              </a:tabLst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996"/>
              </a:lnSpc>
              <a:tabLst>
                <a:tab pos="288004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3.  Filter wheel for light</a:t>
            </a:r>
          </a:p>
          <a:p>
            <a:pPr>
              <a:lnSpc>
                <a:spcPts val="1996"/>
              </a:lnSpc>
              <a:tabLst>
                <a:tab pos="288004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	attenuation</a:t>
            </a:r>
          </a:p>
          <a:p>
            <a:pPr>
              <a:lnSpc>
                <a:spcPts val="1996"/>
              </a:lnSpc>
              <a:tabLst>
                <a:tab pos="288004" algn="l"/>
              </a:tabLst>
            </a:pP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996"/>
              </a:lnSpc>
              <a:tabLst>
                <a:tab pos="288004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4.  CCD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camera, digitization box and shielding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1979712" y="116632"/>
            <a:ext cx="4855688" cy="606135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OTR screen system at CTF3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"/>
          <p:cNvSpPr txBox="1"/>
          <p:nvPr/>
        </p:nvSpPr>
        <p:spPr>
          <a:xfrm>
            <a:off x="683568" y="2168889"/>
            <a:ext cx="5760640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Ø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“Standard” system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(subject to local variation)	</a:t>
            </a:r>
            <a:endParaRPr lang="en-US" altLang="zh-CN" sz="2000" dirty="0">
              <a:solidFill>
                <a:srgbClr val="3C3C3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TextBox 1"/>
          <p:cNvSpPr txBox="1"/>
          <p:nvPr/>
        </p:nvSpPr>
        <p:spPr>
          <a:xfrm>
            <a:off x="6300192" y="5553265"/>
            <a:ext cx="2376264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Resolution 70-200</a:t>
            </a:r>
            <a:r>
              <a:rPr lang="en-US" altLang="zh-CN" sz="2000" dirty="0" smtClean="0">
                <a:latin typeface="Times New Roman"/>
                <a:cs typeface="Times New Roman"/>
              </a:rPr>
              <a:t>µm</a:t>
            </a:r>
            <a:endParaRPr lang="en-US" altLang="zh-CN" sz="2000" dirty="0">
              <a:solidFill>
                <a:srgbClr val="3C3C3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1"/>
          <p:cNvSpPr txBox="1"/>
          <p:nvPr/>
        </p:nvSpPr>
        <p:spPr>
          <a:xfrm>
            <a:off x="395536" y="908720"/>
            <a:ext cx="7192416" cy="32400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In the past: radiation hard cameras directly on top of the tank  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1"/>
          <p:cNvSpPr txBox="1"/>
          <p:nvPr/>
        </p:nvSpPr>
        <p:spPr>
          <a:xfrm>
            <a:off x="395536" y="1412776"/>
            <a:ext cx="8748464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Optics of “all” systems was modified in order to replace these types of cameras by CCD cameras to improve the sensitivity of the measurement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36"/>
          <p:cNvGrpSpPr/>
          <p:nvPr/>
        </p:nvGrpSpPr>
        <p:grpSpPr>
          <a:xfrm>
            <a:off x="611560" y="2492896"/>
            <a:ext cx="5395237" cy="3600400"/>
            <a:chOff x="179513" y="2564906"/>
            <a:chExt cx="5827299" cy="4235887"/>
          </a:xfrm>
        </p:grpSpPr>
        <p:grpSp>
          <p:nvGrpSpPr>
            <p:cNvPr id="8" name="Group 25"/>
            <p:cNvGrpSpPr/>
            <p:nvPr/>
          </p:nvGrpSpPr>
          <p:grpSpPr>
            <a:xfrm>
              <a:off x="179513" y="2564906"/>
              <a:ext cx="5827299" cy="4235887"/>
              <a:chOff x="323528" y="2480046"/>
              <a:chExt cx="5827285" cy="4379899"/>
            </a:xfrm>
          </p:grpSpPr>
          <p:sp>
            <p:nvSpPr>
              <p:cNvPr id="5" name="Freeform 3"/>
              <p:cNvSpPr/>
              <p:nvPr/>
            </p:nvSpPr>
            <p:spPr>
              <a:xfrm>
                <a:off x="547603" y="2775086"/>
                <a:ext cx="107102" cy="29967"/>
              </a:xfrm>
              <a:custGeom>
                <a:avLst/>
                <a:gdLst>
                  <a:gd name="connsiteX0" fmla="*/ 8255 w 118110"/>
                  <a:gd name="connsiteY0" fmla="*/ 8254 h 33019"/>
                  <a:gd name="connsiteX1" fmla="*/ 109855 w 118110"/>
                  <a:gd name="connsiteY1" fmla="*/ 8254 h 33019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</a:cxnLst>
                <a:rect l="l" t="t" r="r" b="b"/>
                <a:pathLst>
                  <a:path w="118110" h="33019">
                    <a:moveTo>
                      <a:pt x="8255" y="8254"/>
                    </a:moveTo>
                    <a:lnTo>
                      <a:pt x="109855" y="8254"/>
                    </a:lnTo>
                  </a:path>
                </a:pathLst>
              </a:custGeom>
              <a:ln w="12700">
                <a:solidFill>
                  <a:srgbClr val="3C3C3C">
                    <a:alpha val="100000"/>
                  </a:srgbClr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82945" tIns="41473" rIns="82945" bIns="41473"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Freeform 3"/>
              <p:cNvSpPr/>
              <p:nvPr/>
            </p:nvSpPr>
            <p:spPr>
              <a:xfrm>
                <a:off x="1270257" y="5111991"/>
                <a:ext cx="246449" cy="246657"/>
              </a:xfrm>
              <a:custGeom>
                <a:avLst/>
                <a:gdLst>
                  <a:gd name="connsiteX0" fmla="*/ 12700 w 271779"/>
                  <a:gd name="connsiteY0" fmla="*/ 0 h 271780"/>
                  <a:gd name="connsiteX1" fmla="*/ 271779 w 271779"/>
                  <a:gd name="connsiteY1" fmla="*/ 257810 h 271780"/>
                  <a:gd name="connsiteX2" fmla="*/ 265429 w 271779"/>
                  <a:gd name="connsiteY2" fmla="*/ 265430 h 271780"/>
                  <a:gd name="connsiteX3" fmla="*/ 257810 w 271779"/>
                  <a:gd name="connsiteY3" fmla="*/ 271780 h 271780"/>
                  <a:gd name="connsiteX4" fmla="*/ 0 w 271779"/>
                  <a:gd name="connsiteY4" fmla="*/ 12700 h 271780"/>
                  <a:gd name="connsiteX5" fmla="*/ 6350 w 271779"/>
                  <a:gd name="connsiteY5" fmla="*/ 6350 h 271780"/>
                  <a:gd name="connsiteX6" fmla="*/ 12700 w 271779"/>
                  <a:gd name="connsiteY6" fmla="*/ 0 h 271780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  <a:cxn ang="2">
                    <a:pos x="connsiteX2" y="connsiteY2"/>
                  </a:cxn>
                  <a:cxn ang="3">
                    <a:pos x="connsiteX3" y="connsiteY3"/>
                  </a:cxn>
                  <a:cxn ang="4">
                    <a:pos x="connsiteX4" y="connsiteY4"/>
                  </a:cxn>
                  <a:cxn ang="5">
                    <a:pos x="connsiteX5" y="connsiteY5"/>
                  </a:cxn>
                  <a:cxn ang="6">
                    <a:pos x="connsiteX6" y="connsiteY6"/>
                  </a:cxn>
                </a:cxnLst>
                <a:rect l="l" t="t" r="r" b="b"/>
                <a:pathLst>
                  <a:path w="271779" h="271780">
                    <a:moveTo>
                      <a:pt x="12700" y="0"/>
                    </a:moveTo>
                    <a:lnTo>
                      <a:pt x="271779" y="257810"/>
                    </a:lnTo>
                    <a:lnTo>
                      <a:pt x="265429" y="265430"/>
                    </a:lnTo>
                    <a:lnTo>
                      <a:pt x="257810" y="271780"/>
                    </a:lnTo>
                    <a:lnTo>
                      <a:pt x="0" y="12700"/>
                    </a:lnTo>
                    <a:lnTo>
                      <a:pt x="6350" y="6350"/>
                    </a:lnTo>
                    <a:lnTo>
                      <a:pt x="12700" y="0"/>
                    </a:lnTo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2700">
                <a:solidFill>
                  <a:srgbClr val="000000">
                    <a:alpha val="0"/>
                  </a:srgb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2945" tIns="41473" rIns="82945" bIns="41473"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Freeform 3"/>
              <p:cNvSpPr/>
              <p:nvPr/>
            </p:nvSpPr>
            <p:spPr>
              <a:xfrm>
                <a:off x="1452214" y="5294104"/>
                <a:ext cx="114012" cy="114107"/>
              </a:xfrm>
              <a:custGeom>
                <a:avLst/>
                <a:gdLst>
                  <a:gd name="connsiteX0" fmla="*/ 125730 w 125730"/>
                  <a:gd name="connsiteY0" fmla="*/ 125729 h 125729"/>
                  <a:gd name="connsiteX1" fmla="*/ 97790 w 125730"/>
                  <a:gd name="connsiteY1" fmla="*/ 0 h 125729"/>
                  <a:gd name="connsiteX2" fmla="*/ 0 w 125730"/>
                  <a:gd name="connsiteY2" fmla="*/ 97789 h 125729"/>
                  <a:gd name="connsiteX3" fmla="*/ 125730 w 125730"/>
                  <a:gd name="connsiteY3" fmla="*/ 125729 h 125729"/>
                </a:gdLst>
                <a:ahLst/>
                <a:cxnLst>
                  <a:cxn ang="0">
                    <a:pos x="connsiteX0" y="connsiteY0"/>
                  </a:cxn>
                  <a:cxn ang="1">
                    <a:pos x="connsiteX1" y="connsiteY1"/>
                  </a:cxn>
                  <a:cxn ang="2">
                    <a:pos x="connsiteX2" y="connsiteY2"/>
                  </a:cxn>
                  <a:cxn ang="3">
                    <a:pos x="connsiteX3" y="connsiteY3"/>
                  </a:cxn>
                </a:cxnLst>
                <a:rect l="l" t="t" r="r" b="b"/>
                <a:pathLst>
                  <a:path w="125730" h="125729">
                    <a:moveTo>
                      <a:pt x="125730" y="125729"/>
                    </a:moveTo>
                    <a:lnTo>
                      <a:pt x="97790" y="0"/>
                    </a:lnTo>
                    <a:lnTo>
                      <a:pt x="0" y="97789"/>
                    </a:lnTo>
                    <a:lnTo>
                      <a:pt x="125730" y="125729"/>
                    </a:lnTo>
                  </a:path>
                </a:pathLst>
              </a:custGeom>
              <a:solidFill>
                <a:srgbClr val="000000">
                  <a:alpha val="100000"/>
                </a:srgbClr>
              </a:solidFill>
              <a:ln w="12700">
                <a:solidFill>
                  <a:srgbClr val="000000">
                    <a:alpha val="0"/>
                  </a:srgb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82945" tIns="41473" rIns="82945" bIns="41473" rtlCol="0" anchor="ctr"/>
              <a:lstStyle/>
              <a:p>
                <a:pPr algn="ctr"/>
                <a:endParaRPr lang="zh-CN" altLang="en-US"/>
              </a:p>
            </p:txBody>
          </p:sp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323528" y="2480046"/>
                <a:ext cx="5827285" cy="4379899"/>
              </a:xfrm>
              <a:prstGeom prst="rect">
                <a:avLst/>
              </a:prstGeom>
              <a:noFill/>
            </p:spPr>
          </p:pic>
          <p:sp>
            <p:nvSpPr>
              <p:cNvPr id="12" name="TextBox 1"/>
              <p:cNvSpPr txBox="1"/>
              <p:nvPr/>
            </p:nvSpPr>
            <p:spPr>
              <a:xfrm>
                <a:off x="3347864" y="3463275"/>
                <a:ext cx="110608" cy="280726"/>
              </a:xfrm>
              <a:prstGeom prst="rect">
                <a:avLst/>
              </a:prstGeom>
              <a:noFill/>
            </p:spPr>
            <p:txBody>
              <a:bodyPr wrap="none" lIns="0" tIns="0" rIns="0" bIns="41473" rtlCol="0">
                <a:spAutoFit/>
              </a:bodyPr>
              <a:lstStyle/>
              <a:p>
                <a:pPr>
                  <a:lnSpc>
                    <a:spcPts val="1814"/>
                  </a:lnSpc>
                </a:pPr>
                <a:r>
                  <a:rPr lang="en-US" altLang="zh-CN" sz="1600" dirty="0">
                    <a:solidFill>
                      <a:srgbClr val="0000FF"/>
                    </a:solidFill>
                    <a:latin typeface="Segoe UI" pitchFamily="18" charset="0"/>
                    <a:cs typeface="Segoe UI" pitchFamily="18" charset="0"/>
                  </a:rPr>
                  <a:t>1</a:t>
                </a:r>
              </a:p>
            </p:txBody>
          </p:sp>
          <p:sp>
            <p:nvSpPr>
              <p:cNvPr id="13" name="TextBox 1"/>
              <p:cNvSpPr txBox="1"/>
              <p:nvPr/>
            </p:nvSpPr>
            <p:spPr>
              <a:xfrm>
                <a:off x="4572000" y="2644256"/>
                <a:ext cx="110608" cy="280726"/>
              </a:xfrm>
              <a:prstGeom prst="rect">
                <a:avLst/>
              </a:prstGeom>
              <a:noFill/>
            </p:spPr>
            <p:txBody>
              <a:bodyPr wrap="none" lIns="0" tIns="0" rIns="0" bIns="41473" rtlCol="0">
                <a:spAutoFit/>
              </a:bodyPr>
              <a:lstStyle/>
              <a:p>
                <a:pPr>
                  <a:lnSpc>
                    <a:spcPts val="1814"/>
                  </a:lnSpc>
                </a:pPr>
                <a:r>
                  <a:rPr lang="en-US" altLang="zh-CN" sz="1600" dirty="0">
                    <a:solidFill>
                      <a:srgbClr val="0000FF"/>
                    </a:solidFill>
                    <a:latin typeface="Segoe UI" pitchFamily="18" charset="0"/>
                    <a:cs typeface="Segoe UI" pitchFamily="18" charset="0"/>
                  </a:rPr>
                  <a:t>2</a:t>
                </a:r>
              </a:p>
            </p:txBody>
          </p:sp>
          <p:sp>
            <p:nvSpPr>
              <p:cNvPr id="14" name="TextBox 1"/>
              <p:cNvSpPr txBox="1"/>
              <p:nvPr/>
            </p:nvSpPr>
            <p:spPr>
              <a:xfrm>
                <a:off x="4788024" y="4580118"/>
                <a:ext cx="110608" cy="280726"/>
              </a:xfrm>
              <a:prstGeom prst="rect">
                <a:avLst/>
              </a:prstGeom>
              <a:noFill/>
            </p:spPr>
            <p:txBody>
              <a:bodyPr wrap="none" lIns="0" tIns="0" rIns="0" bIns="41473" rtlCol="0">
                <a:spAutoFit/>
              </a:bodyPr>
              <a:lstStyle/>
              <a:p>
                <a:pPr>
                  <a:lnSpc>
                    <a:spcPts val="1814"/>
                  </a:lnSpc>
                </a:pPr>
                <a:r>
                  <a:rPr lang="en-US" altLang="zh-CN" sz="1600" dirty="0">
                    <a:solidFill>
                      <a:srgbClr val="0000FF"/>
                    </a:solidFill>
                    <a:latin typeface="Segoe UI" pitchFamily="18" charset="0"/>
                    <a:cs typeface="Segoe UI" pitchFamily="18" charset="0"/>
                  </a:rPr>
                  <a:t>3</a:t>
                </a:r>
              </a:p>
            </p:txBody>
          </p:sp>
          <p:sp>
            <p:nvSpPr>
              <p:cNvPr id="15" name="TextBox 1"/>
              <p:cNvSpPr txBox="1"/>
              <p:nvPr/>
            </p:nvSpPr>
            <p:spPr>
              <a:xfrm>
                <a:off x="5190480" y="4827259"/>
                <a:ext cx="110608" cy="280726"/>
              </a:xfrm>
              <a:prstGeom prst="rect">
                <a:avLst/>
              </a:prstGeom>
              <a:noFill/>
            </p:spPr>
            <p:txBody>
              <a:bodyPr wrap="none" lIns="0" tIns="0" rIns="0" bIns="41473" rtlCol="0">
                <a:spAutoFit/>
              </a:bodyPr>
              <a:lstStyle/>
              <a:p>
                <a:pPr>
                  <a:lnSpc>
                    <a:spcPts val="1814"/>
                  </a:lnSpc>
                </a:pPr>
                <a:r>
                  <a:rPr lang="en-US" altLang="zh-CN" sz="1600" dirty="0">
                    <a:solidFill>
                      <a:srgbClr val="0000FF"/>
                    </a:solidFill>
                    <a:latin typeface="Segoe UI" pitchFamily="18" charset="0"/>
                    <a:cs typeface="Segoe UI" pitchFamily="18" charset="0"/>
                  </a:rPr>
                  <a:t>4</a:t>
                </a:r>
              </a:p>
            </p:txBody>
          </p:sp>
          <p:sp>
            <p:nvSpPr>
              <p:cNvPr id="16" name="TextBox 1"/>
              <p:cNvSpPr txBox="1"/>
              <p:nvPr/>
            </p:nvSpPr>
            <p:spPr>
              <a:xfrm>
                <a:off x="400278" y="4582398"/>
                <a:ext cx="682879" cy="221415"/>
              </a:xfrm>
              <a:prstGeom prst="rect">
                <a:avLst/>
              </a:prstGeom>
              <a:noFill/>
            </p:spPr>
            <p:txBody>
              <a:bodyPr wrap="none" lIns="0" tIns="0" rIns="0" bIns="41473" rtlCol="0">
                <a:spAutoFit/>
              </a:bodyPr>
              <a:lstStyle/>
              <a:p>
                <a:pPr>
                  <a:lnSpc>
                    <a:spcPts val="1361"/>
                  </a:lnSpc>
                </a:pPr>
                <a:r>
                  <a:rPr lang="en-US" altLang="zh-CN" sz="1300" dirty="0">
                    <a:solidFill>
                      <a:srgbClr val="0000FF"/>
                    </a:solidFill>
                    <a:latin typeface="Segoe UI" pitchFamily="18" charset="0"/>
                    <a:cs typeface="Segoe UI" pitchFamily="18" charset="0"/>
                  </a:rPr>
                  <a:t>view</a:t>
                </a:r>
                <a:r>
                  <a:rPr lang="en-US" altLang="zh-CN" sz="1300" dirty="0"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altLang="zh-CN" sz="1300" dirty="0">
                    <a:solidFill>
                      <a:srgbClr val="0000FF"/>
                    </a:solidFill>
                    <a:latin typeface="Segoe UI" pitchFamily="18" charset="0"/>
                    <a:cs typeface="Segoe UI" pitchFamily="18" charset="0"/>
                  </a:rPr>
                  <a:t>port</a:t>
                </a:r>
              </a:p>
            </p:txBody>
          </p:sp>
        </p:grpSp>
        <p:sp>
          <p:nvSpPr>
            <p:cNvPr id="27" name="Rectangle 26"/>
            <p:cNvSpPr/>
            <p:nvPr/>
          </p:nvSpPr>
          <p:spPr>
            <a:xfrm>
              <a:off x="4500000" y="5099984"/>
              <a:ext cx="648073" cy="288032"/>
            </a:xfrm>
            <a:prstGeom prst="rect">
              <a:avLst/>
            </a:prstGeom>
            <a:solidFill>
              <a:schemeClr val="tx1">
                <a:alpha val="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/>
            <p:cNvCxnSpPr/>
            <p:nvPr/>
          </p:nvCxnSpPr>
          <p:spPr>
            <a:xfrm rot="5400000" flipH="1" flipV="1">
              <a:off x="4455728" y="5144256"/>
              <a:ext cx="304569" cy="2160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 flipH="1" flipV="1">
              <a:off x="4599744" y="5144256"/>
              <a:ext cx="304569" cy="2160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 flipH="1" flipV="1">
              <a:off x="4743763" y="5144259"/>
              <a:ext cx="304569" cy="2160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 flipH="1" flipV="1">
              <a:off x="4887768" y="5144251"/>
              <a:ext cx="304569" cy="21602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107504" y="6093296"/>
            <a:ext cx="8784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N.B: in this scheme, the line is said “long” (1.5m) since the light is first transported to the top and then go down to the camera (old system)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11665" y="5184000"/>
            <a:ext cx="2240455" cy="86409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1557" y="4299706"/>
            <a:ext cx="3339748" cy="2512679"/>
          </a:xfrm>
          <a:prstGeom prst="rect">
            <a:avLst/>
          </a:prstGeom>
          <a:noFill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68508" y="2882993"/>
            <a:ext cx="2095980" cy="3930383"/>
          </a:xfrm>
          <a:prstGeom prst="rect">
            <a:avLst/>
          </a:prstGeom>
          <a:noFill/>
        </p:spPr>
      </p:pic>
      <p:sp>
        <p:nvSpPr>
          <p:cNvPr id="7" name="TextBox 1"/>
          <p:cNvSpPr txBox="1"/>
          <p:nvPr/>
        </p:nvSpPr>
        <p:spPr>
          <a:xfrm>
            <a:off x="3924000" y="5445224"/>
            <a:ext cx="2475742" cy="1221688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814"/>
              </a:lnSpc>
              <a:tabLst>
                <a:tab pos="230403" algn="l"/>
              </a:tabLst>
            </a:pPr>
            <a:r>
              <a:rPr lang="en-US" altLang="zh-CN" sz="1600" b="1" dirty="0">
                <a:solidFill>
                  <a:srgbClr val="C90016"/>
                </a:solidFill>
                <a:latin typeface="Segoe UI" pitchFamily="18" charset="0"/>
                <a:cs typeface="Segoe UI" pitchFamily="18" charset="0"/>
              </a:rPr>
              <a:t>3.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Less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reflective,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thermally</a:t>
            </a:r>
          </a:p>
          <a:p>
            <a:pPr>
              <a:lnSpc>
                <a:spcPts val="1814"/>
              </a:lnSpc>
              <a:tabLst>
                <a:tab pos="230403" algn="l"/>
              </a:tabLst>
            </a:pPr>
            <a:r>
              <a:rPr lang="en-US" altLang="zh-CN" dirty="0" smtClean="0"/>
              <a:t>	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resistant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screen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(SiC)</a:t>
            </a:r>
          </a:p>
          <a:p>
            <a:pPr>
              <a:lnSpc>
                <a:spcPts val="1814"/>
              </a:lnSpc>
              <a:tabLst>
                <a:tab pos="230403" algn="l"/>
              </a:tabLst>
            </a:pPr>
            <a:r>
              <a:rPr lang="en-US" altLang="zh-CN" sz="1600" b="1" dirty="0">
                <a:solidFill>
                  <a:srgbClr val="C90016"/>
                </a:solidFill>
                <a:latin typeface="Segoe UI" pitchFamily="18" charset="0"/>
                <a:cs typeface="Segoe UI" pitchFamily="18" charset="0"/>
              </a:rPr>
              <a:t>4.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Replacement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chamber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to</a:t>
            </a:r>
          </a:p>
          <a:p>
            <a:pPr>
              <a:lnSpc>
                <a:spcPts val="1814"/>
              </a:lnSpc>
              <a:tabLst>
                <a:tab pos="230403" algn="l"/>
              </a:tabLst>
            </a:pPr>
            <a:r>
              <a:rPr lang="en-US" altLang="zh-CN" dirty="0" smtClean="0"/>
              <a:t>	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reduce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beam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impedance</a:t>
            </a:r>
          </a:p>
          <a:p>
            <a:pPr>
              <a:lnSpc>
                <a:spcPts val="1814"/>
              </a:lnSpc>
              <a:tabLst>
                <a:tab pos="230403" algn="l"/>
              </a:tabLst>
            </a:pPr>
            <a:r>
              <a:rPr lang="en-US" altLang="zh-CN" dirty="0" smtClean="0"/>
              <a:t>	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while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not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in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use.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990408" y="5876281"/>
            <a:ext cx="133050" cy="554839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996"/>
              </a:lnSpc>
            </a:pPr>
            <a:r>
              <a:rPr lang="en-US" altLang="zh-CN" b="1" dirty="0">
                <a:solidFill>
                  <a:srgbClr val="FFFFFF"/>
                </a:solidFill>
                <a:latin typeface="Segoe UI" pitchFamily="18" charset="0"/>
                <a:cs typeface="Segoe UI" pitchFamily="18" charset="0"/>
              </a:rPr>
              <a:t>1</a:t>
            </a:r>
          </a:p>
          <a:p>
            <a:pPr>
              <a:lnSpc>
                <a:spcPts val="1996"/>
              </a:lnSpc>
            </a:pPr>
            <a:r>
              <a:rPr lang="en-US" altLang="zh-CN" b="1" dirty="0">
                <a:solidFill>
                  <a:srgbClr val="FFFFFF"/>
                </a:solidFill>
                <a:latin typeface="Segoe UI" pitchFamily="18" charset="0"/>
                <a:cs typeface="Segoe UI" pitchFamily="18" charset="0"/>
              </a:rPr>
              <a:t>.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2222660" y="5568514"/>
            <a:ext cx="133050" cy="554839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996"/>
              </a:lnSpc>
            </a:pPr>
            <a:r>
              <a:rPr lang="en-US" altLang="zh-CN" b="1" dirty="0">
                <a:latin typeface="Segoe UI" pitchFamily="18" charset="0"/>
                <a:cs typeface="Segoe UI" pitchFamily="18" charset="0"/>
              </a:rPr>
              <a:t>4</a:t>
            </a:r>
          </a:p>
          <a:p>
            <a:pPr>
              <a:lnSpc>
                <a:spcPts val="1996"/>
              </a:lnSpc>
            </a:pPr>
            <a:r>
              <a:rPr lang="en-US" altLang="zh-CN" b="1" dirty="0">
                <a:latin typeface="Segoe UI" pitchFamily="18" charset="0"/>
                <a:cs typeface="Segoe UI" pitchFamily="18" charset="0"/>
              </a:rPr>
              <a:t>.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338765" y="5804273"/>
            <a:ext cx="496931" cy="606135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2358"/>
              </a:lnSpc>
            </a:pPr>
            <a:r>
              <a:rPr lang="en-US" altLang="zh-CN" b="1" dirty="0">
                <a:solidFill>
                  <a:srgbClr val="FFFFFF"/>
                </a:solidFill>
                <a:latin typeface="Segoe UI" pitchFamily="18" charset="0"/>
                <a:cs typeface="Segoe UI" pitchFamily="18" charset="0"/>
              </a:rPr>
              <a:t>2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altLang="zh-CN" b="1" dirty="0">
                <a:solidFill>
                  <a:srgbClr val="FFFFFF"/>
                </a:solidFill>
                <a:latin typeface="Segoe UI" pitchFamily="18" charset="0"/>
                <a:cs typeface="Segoe UI" pitchFamily="18" charset="0"/>
              </a:rPr>
              <a:t>3</a:t>
            </a:r>
          </a:p>
          <a:p>
            <a:pPr>
              <a:lnSpc>
                <a:spcPts val="1996"/>
              </a:lnSpc>
            </a:pPr>
            <a:r>
              <a:rPr lang="en-US" altLang="zh-CN" b="1" dirty="0">
                <a:solidFill>
                  <a:srgbClr val="FFFFFF"/>
                </a:solidFill>
                <a:latin typeface="Segoe UI" pitchFamily="18" charset="0"/>
                <a:cs typeface="Segoe UI" pitchFamily="18" charset="0"/>
              </a:rPr>
              <a:t>.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altLang="zh-CN" b="1" dirty="0">
                <a:solidFill>
                  <a:srgbClr val="FFFFFF"/>
                </a:solidFill>
                <a:latin typeface="Segoe UI" pitchFamily="18" charset="0"/>
                <a:cs typeface="Segoe UI" pitchFamily="18" charset="0"/>
              </a:rPr>
              <a:t>.</a:t>
            </a:r>
          </a:p>
        </p:txBody>
      </p:sp>
      <p:sp>
        <p:nvSpPr>
          <p:cNvPr id="12" name="TextBox 1"/>
          <p:cNvSpPr txBox="1"/>
          <p:nvPr/>
        </p:nvSpPr>
        <p:spPr>
          <a:xfrm>
            <a:off x="690969" y="4108120"/>
            <a:ext cx="5897255" cy="1337104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2268"/>
              </a:lnSpc>
              <a:tabLst>
                <a:tab pos="3225648" algn="l"/>
              </a:tabLst>
            </a:pPr>
            <a:r>
              <a:rPr lang="en-US" altLang="zh-CN" dirty="0" smtClean="0"/>
              <a:t>	</a:t>
            </a:r>
            <a:r>
              <a:rPr lang="en-US" altLang="zh-CN" sz="1600" b="1" dirty="0">
                <a:solidFill>
                  <a:srgbClr val="000000"/>
                </a:solidFill>
                <a:latin typeface="Segoe UI" pitchFamily="18" charset="0"/>
                <a:cs typeface="Segoe UI" pitchFamily="18" charset="0"/>
              </a:rPr>
              <a:t>Screen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Segoe UI" pitchFamily="18" charset="0"/>
                <a:cs typeface="Segoe UI" pitchFamily="18" charset="0"/>
              </a:rPr>
              <a:t>system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Segoe UI" pitchFamily="18" charset="0"/>
                <a:cs typeface="Segoe UI" pitchFamily="18" charset="0"/>
              </a:rPr>
              <a:t>with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Segoe UI" pitchFamily="18" charset="0"/>
                <a:cs typeface="Segoe UI" pitchFamily="18" charset="0"/>
              </a:rPr>
              <a:t>four</a:t>
            </a:r>
          </a:p>
          <a:p>
            <a:pPr>
              <a:lnSpc>
                <a:spcPts val="1814"/>
              </a:lnSpc>
              <a:tabLst>
                <a:tab pos="3225648" algn="l"/>
              </a:tabLst>
            </a:pPr>
            <a:r>
              <a:rPr lang="en-US" altLang="zh-CN" dirty="0" smtClean="0"/>
              <a:t>	</a:t>
            </a:r>
            <a:r>
              <a:rPr lang="en-US" altLang="zh-CN" sz="1600" b="1" dirty="0">
                <a:solidFill>
                  <a:srgbClr val="000000"/>
                </a:solidFill>
                <a:latin typeface="Segoe UI" pitchFamily="18" charset="0"/>
                <a:cs typeface="Segoe UI" pitchFamily="18" charset="0"/>
              </a:rPr>
              <a:t>different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b="1" dirty="0">
                <a:solidFill>
                  <a:srgbClr val="000000"/>
                </a:solidFill>
                <a:latin typeface="Segoe UI" pitchFamily="18" charset="0"/>
                <a:cs typeface="Segoe UI" pitchFamily="18" charset="0"/>
              </a:rPr>
              <a:t>positions:</a:t>
            </a:r>
          </a:p>
          <a:p>
            <a:pPr>
              <a:lnSpc>
                <a:spcPts val="2358"/>
              </a:lnSpc>
              <a:tabLst>
                <a:tab pos="3225648" algn="l"/>
              </a:tabLst>
            </a:pPr>
            <a:r>
              <a:rPr lang="en-US" altLang="zh-CN" dirty="0" smtClean="0"/>
              <a:t>	</a:t>
            </a:r>
            <a:r>
              <a:rPr lang="en-US" altLang="zh-CN" sz="1600" b="1" dirty="0">
                <a:solidFill>
                  <a:srgbClr val="C90016"/>
                </a:solidFill>
                <a:latin typeface="Segoe UI" pitchFamily="18" charset="0"/>
                <a:cs typeface="Segoe UI" pitchFamily="18" charset="0"/>
              </a:rPr>
              <a:t>1.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Calibration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target</a:t>
            </a:r>
          </a:p>
          <a:p>
            <a:pPr>
              <a:lnSpc>
                <a:spcPts val="1814"/>
              </a:lnSpc>
              <a:tabLst>
                <a:tab pos="3225648" algn="l"/>
              </a:tabLst>
            </a:pPr>
            <a:r>
              <a:rPr lang="en-US" altLang="zh-CN" dirty="0" smtClean="0"/>
              <a:t>	</a:t>
            </a:r>
            <a:r>
              <a:rPr lang="en-US" altLang="zh-CN" sz="1600" b="1" dirty="0">
                <a:solidFill>
                  <a:srgbClr val="C90016"/>
                </a:solidFill>
                <a:latin typeface="Segoe UI" pitchFamily="18" charset="0"/>
                <a:cs typeface="Segoe UI" pitchFamily="18" charset="0"/>
              </a:rPr>
              <a:t>2.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Highly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reflective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screen</a:t>
            </a:r>
            <a:r>
              <a:rPr lang="en-US" altLang="zh-CN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dirty="0">
                <a:latin typeface="Segoe UI" pitchFamily="18" charset="0"/>
                <a:cs typeface="Segoe UI" pitchFamily="18" charset="0"/>
              </a:rPr>
              <a:t>(Si)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OTR based </a:t>
            </a: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emittance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measurements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07504" y="1889536"/>
            <a:ext cx="82809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Improved design for high current (28-30A) when the beam is combined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14141" y="2771636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 Screen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- beam angle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reduced</a:t>
            </a:r>
            <a:r>
              <a:rPr lang="en-US" altLang="zh-CN" dirty="0" smtClean="0">
                <a:latin typeface="Times New Roman"/>
                <a:cs typeface="Times New Roman"/>
              </a:rPr>
              <a:t>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minimize field depth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errors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11560" y="2385755"/>
            <a:ext cx="741682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14"/>
              </a:lnSpc>
              <a:buFont typeface="Wingdings" pitchFamily="2" charset="2"/>
              <a:buChar char="Ø"/>
              <a:tabLst>
                <a:tab pos="3225648" algn="l"/>
              </a:tabLst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Special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shielding designed for the camera –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huge radiation at </a:t>
            </a: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CTF3.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1560" y="3225750"/>
            <a:ext cx="63001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Shorter lines and better alignment designed: the light is transported directly down to the camera (less lenses and mirrors)</a:t>
            </a:r>
          </a:p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 Less light losses (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vignetting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)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07504" y="836712"/>
            <a:ext cx="903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Beam size typically of the order of few mm: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11560" y="126876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 Active size of the screens: diameter of 3cm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Screens for spectrometry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0" y="3999176"/>
            <a:ext cx="5868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 All systems for spectrometry have fixed     aluminum screens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0" y="4797152"/>
            <a:ext cx="5546075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40"/>
              </a:lnSpc>
              <a:buFont typeface="Wingdings" pitchFamily="2" charset="2"/>
              <a:buChar char="ü"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New standard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: block synchrotron radiation using a carbon foil</a:t>
            </a:r>
          </a:p>
        </p:txBody>
      </p:sp>
      <p:pic>
        <p:nvPicPr>
          <p:cNvPr id="28" name="Picture 27" descr="220px-Syncrotr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5" y="4725143"/>
            <a:ext cx="3626305" cy="209336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107504" y="836712"/>
            <a:ext cx="90364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2000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Beam size typically of the order of 1 cm: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11560" y="1268760"/>
            <a:ext cx="6552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  Active size of the screens: 10cm*4cm</a:t>
            </a:r>
            <a:endParaRPr lang="en-US" altLang="zh-CN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496" y="1903378"/>
            <a:ext cx="910850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40"/>
              </a:lnSpc>
              <a:buFont typeface="Wingdings" pitchFamily="2" charset="2"/>
              <a:buChar char="ü"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 Synchrotron radiation can increase highly the background for energies above 80MeV and makes the beam profile to be much asymmetric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 35"/>
          <p:cNvGrpSpPr/>
          <p:nvPr/>
        </p:nvGrpSpPr>
        <p:grpSpPr>
          <a:xfrm>
            <a:off x="1520284" y="5240130"/>
            <a:ext cx="3339748" cy="1429230"/>
            <a:chOff x="598851" y="3244128"/>
            <a:chExt cx="3339748" cy="1429230"/>
          </a:xfrm>
        </p:grpSpPr>
        <p:pic>
          <p:nvPicPr>
            <p:cNvPr id="37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98851" y="3244128"/>
              <a:ext cx="3339748" cy="1429230"/>
            </a:xfrm>
            <a:prstGeom prst="rect">
              <a:avLst/>
            </a:prstGeom>
            <a:noFill/>
          </p:spPr>
        </p:pic>
        <p:sp>
          <p:nvSpPr>
            <p:cNvPr id="38" name="TextBox 1"/>
            <p:cNvSpPr txBox="1"/>
            <p:nvPr/>
          </p:nvSpPr>
          <p:spPr>
            <a:xfrm>
              <a:off x="633400" y="4396256"/>
              <a:ext cx="1764907" cy="272710"/>
            </a:xfrm>
            <a:prstGeom prst="rect">
              <a:avLst/>
            </a:prstGeom>
            <a:noFill/>
          </p:spPr>
          <p:txBody>
            <a:bodyPr wrap="none" lIns="0" tIns="0" rIns="0" bIns="41473" rtlCol="0">
              <a:spAutoFit/>
            </a:bodyPr>
            <a:lstStyle/>
            <a:p>
              <a:pPr>
                <a:lnSpc>
                  <a:spcPts val="1814"/>
                </a:lnSpc>
              </a:pPr>
              <a:r>
                <a:rPr lang="en-US" altLang="zh-CN" sz="1600" dirty="0" smtClean="0">
                  <a:latin typeface="Times New Roman" pitchFamily="18" charset="0"/>
                  <a:cs typeface="Times New Roman" pitchFamily="18" charset="0"/>
                </a:rPr>
                <a:t>50 </a:t>
              </a:r>
              <a:r>
                <a:rPr lang="en-US" altLang="zh-CN" sz="1600" dirty="0" smtClean="0">
                  <a:latin typeface="Times New Roman"/>
                  <a:cs typeface="Times New Roman"/>
                </a:rPr>
                <a:t>µ</a:t>
              </a:r>
              <a:r>
                <a:rPr lang="en-US" altLang="zh-CN" sz="1600" dirty="0" smtClean="0">
                  <a:latin typeface="Segoe UI" pitchFamily="18" charset="0"/>
                  <a:cs typeface="Segoe UI" pitchFamily="18" charset="0"/>
                </a:rPr>
                <a:t>m</a:t>
              </a:r>
              <a:r>
                <a:rPr lang="en-US" altLang="zh-CN" sz="1600" dirty="0" smtClean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1600" dirty="0">
                  <a:latin typeface="Segoe UI" pitchFamily="18" charset="0"/>
                  <a:cs typeface="Segoe UI" pitchFamily="18" charset="0"/>
                </a:rPr>
                <a:t>foil</a:t>
              </a:r>
              <a:r>
                <a:rPr lang="en-US" altLang="zh-CN" sz="16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1600" dirty="0">
                  <a:latin typeface="Segoe UI" pitchFamily="18" charset="0"/>
                  <a:cs typeface="Segoe UI" pitchFamily="18" charset="0"/>
                </a:rPr>
                <a:t>thickness</a:t>
              </a:r>
            </a:p>
          </p:txBody>
        </p:sp>
      </p:grpSp>
      <p:pic>
        <p:nvPicPr>
          <p:cNvPr id="3" name="Imag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564904"/>
            <a:ext cx="3626305" cy="2124464"/>
          </a:xfrm>
          <a:prstGeom prst="rect">
            <a:avLst/>
          </a:prstGeom>
        </p:spPr>
      </p:pic>
      <p:graphicFrame>
        <p:nvGraphicFramePr>
          <p:cNvPr id="4" name="Tableau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450124075"/>
              </p:ext>
            </p:extLst>
          </p:nvPr>
        </p:nvGraphicFramePr>
        <p:xfrm>
          <a:off x="528914" y="2743390"/>
          <a:ext cx="4331118" cy="12616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3040"/>
                <a:gridCol w="1440160"/>
                <a:gridCol w="1647918"/>
              </a:tblGrid>
              <a:tr h="285431">
                <a:tc>
                  <a:txBody>
                    <a:bodyPr/>
                    <a:lstStyle/>
                    <a:p>
                      <a:r>
                        <a:rPr lang="fr-FR" sz="1400" dirty="0" err="1" smtClean="0"/>
                        <a:t>Beam</a:t>
                      </a:r>
                      <a:r>
                        <a:rPr lang="fr-FR" sz="1400" baseline="0" dirty="0" smtClean="0"/>
                        <a:t> </a:t>
                      </a:r>
                      <a:r>
                        <a:rPr lang="fr-FR" sz="1400" baseline="0" dirty="0" err="1" smtClean="0"/>
                        <a:t>energy</a:t>
                      </a:r>
                      <a:endParaRPr lang="fr-FR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#</a:t>
                      </a:r>
                      <a:r>
                        <a:rPr lang="fr-FR" sz="1400" baseline="0" dirty="0" smtClean="0"/>
                        <a:t> SR photons/e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# OTR photons/e</a:t>
                      </a:r>
                      <a:endParaRPr lang="fr-FR" sz="1400" dirty="0"/>
                    </a:p>
                  </a:txBody>
                  <a:tcPr/>
                </a:tc>
              </a:tr>
              <a:tr h="285431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50MeV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1.5E-09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7.7E-03</a:t>
                      </a:r>
                      <a:endParaRPr lang="fr-FR" sz="1400" dirty="0"/>
                    </a:p>
                  </a:txBody>
                  <a:tcPr/>
                </a:tc>
              </a:tr>
              <a:tr h="302143"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80MeV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5.0E-04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dirty="0" smtClean="0"/>
                        <a:t>8.6E-03</a:t>
                      </a:r>
                      <a:endParaRPr lang="fr-FR" sz="1400" dirty="0"/>
                    </a:p>
                  </a:txBody>
                  <a:tcPr/>
                </a:tc>
              </a:tr>
              <a:tr h="347274">
                <a:tc>
                  <a:txBody>
                    <a:bodyPr/>
                    <a:lstStyle/>
                    <a:p>
                      <a:r>
                        <a:rPr lang="fr-FR" sz="1400" b="1" dirty="0" smtClean="0"/>
                        <a:t>100MeV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/>
                        <a:t>4.0E-03</a:t>
                      </a:r>
                      <a:endParaRPr lang="fr-FR" sz="1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400" b="1" dirty="0" smtClean="0"/>
                        <a:t>9.0E-03</a:t>
                      </a:r>
                      <a:endParaRPr lang="fr-FR" sz="1400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ZoneTexte 8"/>
          <p:cNvSpPr txBox="1"/>
          <p:nvPr/>
        </p:nvSpPr>
        <p:spPr>
          <a:xfrm>
            <a:off x="6516217" y="4665910"/>
            <a:ext cx="25332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>
                <a:solidFill>
                  <a:schemeClr val="bg1"/>
                </a:solidFill>
              </a:rPr>
              <a:t>Generated</a:t>
            </a:r>
            <a:r>
              <a:rPr lang="fr-FR" dirty="0" smtClean="0">
                <a:solidFill>
                  <a:schemeClr val="bg1"/>
                </a:solidFill>
              </a:rPr>
              <a:t> on the </a:t>
            </a:r>
            <a:r>
              <a:rPr lang="fr-FR" dirty="0" err="1" smtClean="0">
                <a:solidFill>
                  <a:schemeClr val="bg1"/>
                </a:solidFill>
              </a:rPr>
              <a:t>left</a:t>
            </a:r>
            <a:r>
              <a:rPr lang="fr-FR" dirty="0" smtClean="0">
                <a:solidFill>
                  <a:schemeClr val="bg1"/>
                </a:solidFill>
              </a:rPr>
              <a:t> part of the </a:t>
            </a:r>
            <a:r>
              <a:rPr lang="fr-FR" dirty="0" err="1" smtClean="0">
                <a:solidFill>
                  <a:schemeClr val="bg1"/>
                </a:solidFill>
              </a:rPr>
              <a:t>beam</a:t>
            </a:r>
            <a:r>
              <a:rPr lang="fr-FR" dirty="0" smtClean="0">
                <a:solidFill>
                  <a:schemeClr val="bg1"/>
                </a:solidFill>
              </a:rPr>
              <a:t> profile</a:t>
            </a:r>
          </a:p>
          <a:p>
            <a:r>
              <a:rPr lang="fr-FR" dirty="0" smtClean="0">
                <a:solidFill>
                  <a:schemeClr val="bg1"/>
                </a:solidFill>
                <a:sym typeface="Wingdings" pitchFamily="2" charset="2"/>
              </a:rPr>
              <a:t></a:t>
            </a:r>
            <a:r>
              <a:rPr lang="fr-FR" dirty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sym typeface="Wingdings" pitchFamily="2" charset="2"/>
              </a:rPr>
              <a:t>Asymmetric</a:t>
            </a:r>
            <a:r>
              <a:rPr lang="fr-FR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fr-FR" dirty="0" err="1" smtClean="0">
                <a:solidFill>
                  <a:schemeClr val="bg1"/>
                </a:solidFill>
                <a:sym typeface="Wingdings" pitchFamily="2" charset="2"/>
              </a:rPr>
              <a:t>gaussian</a:t>
            </a:r>
            <a:endParaRPr lang="fr-FR" dirty="0" smtClean="0">
              <a:solidFill>
                <a:schemeClr val="bg1"/>
              </a:solidFill>
              <a:sym typeface="Wingdings" pitchFamily="2" charset="2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78092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2. </a:t>
            </a:r>
            <a:r>
              <a:rPr lang="en-US" sz="3200" dirty="0" err="1" smtClean="0"/>
              <a:t>Vignetting</a:t>
            </a:r>
            <a:r>
              <a:rPr lang="en-US" sz="3200" dirty="0" smtClean="0"/>
              <a:t> effect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2327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"/>
          <p:cNvSpPr txBox="1"/>
          <p:nvPr/>
        </p:nvSpPr>
        <p:spPr>
          <a:xfrm>
            <a:off x="1" y="44624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Angular distribution of OTR emission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grpSp>
        <p:nvGrpSpPr>
          <p:cNvPr id="2" name="Group 34"/>
          <p:cNvGrpSpPr/>
          <p:nvPr/>
        </p:nvGrpSpPr>
        <p:grpSpPr>
          <a:xfrm>
            <a:off x="5652120" y="3645024"/>
            <a:ext cx="3164699" cy="2993315"/>
            <a:chOff x="-396552" y="4108093"/>
            <a:chExt cx="3164699" cy="2993315"/>
          </a:xfrm>
        </p:grpSpPr>
        <p:sp>
          <p:nvSpPr>
            <p:cNvPr id="7" name="Freeform 3"/>
            <p:cNvSpPr/>
            <p:nvPr/>
          </p:nvSpPr>
          <p:spPr>
            <a:xfrm>
              <a:off x="-396552" y="4108093"/>
              <a:ext cx="3164699" cy="2993315"/>
            </a:xfrm>
            <a:custGeom>
              <a:avLst/>
              <a:gdLst>
                <a:gd name="connsiteX0" fmla="*/ 1744980 w 3489960"/>
                <a:gd name="connsiteY0" fmla="*/ 3291839 h 3298190"/>
                <a:gd name="connsiteX1" fmla="*/ 6350 w 3489960"/>
                <a:gd name="connsiteY1" fmla="*/ 3291839 h 3298190"/>
                <a:gd name="connsiteX2" fmla="*/ 6350 w 3489960"/>
                <a:gd name="connsiteY2" fmla="*/ 6350 h 3298190"/>
                <a:gd name="connsiteX3" fmla="*/ 3483609 w 3489960"/>
                <a:gd name="connsiteY3" fmla="*/ 6350 h 3298190"/>
                <a:gd name="connsiteX4" fmla="*/ 3483609 w 3489960"/>
                <a:gd name="connsiteY4" fmla="*/ 3291839 h 3298190"/>
                <a:gd name="connsiteX5" fmla="*/ 1744980 w 3489960"/>
                <a:gd name="connsiteY5" fmla="*/ 3291839 h 3298190"/>
              </a:gdLst>
              <a:ahLst/>
              <a:cxnLst>
                <a:cxn ang="0">
                  <a:pos x="connsiteX0" y="connsiteY0"/>
                </a:cxn>
                <a:cxn ang="1">
                  <a:pos x="connsiteX1" y="connsiteY1"/>
                </a:cxn>
                <a:cxn ang="2">
                  <a:pos x="connsiteX2" y="connsiteY2"/>
                </a:cxn>
                <a:cxn ang="3">
                  <a:pos x="connsiteX3" y="connsiteY3"/>
                </a:cxn>
                <a:cxn ang="4">
                  <a:pos x="connsiteX4" y="connsiteY4"/>
                </a:cxn>
                <a:cxn ang="5">
                  <a:pos x="connsiteX5" y="connsiteY5"/>
                </a:cxn>
              </a:cxnLst>
              <a:rect l="l" t="t" r="r" b="b"/>
              <a:pathLst>
                <a:path w="3489960" h="3298190">
                  <a:moveTo>
                    <a:pt x="1744980" y="3291839"/>
                  </a:moveTo>
                  <a:lnTo>
                    <a:pt x="6350" y="3291839"/>
                  </a:lnTo>
                  <a:lnTo>
                    <a:pt x="6350" y="6350"/>
                  </a:lnTo>
                  <a:lnTo>
                    <a:pt x="3483609" y="6350"/>
                  </a:lnTo>
                  <a:lnTo>
                    <a:pt x="3483609" y="3291839"/>
                  </a:lnTo>
                  <a:lnTo>
                    <a:pt x="1744980" y="3291839"/>
                  </a:lnTo>
                </a:path>
              </a:pathLst>
            </a:custGeom>
            <a:solidFill>
              <a:srgbClr val="000000">
                <a:alpha val="0"/>
              </a:srgbClr>
            </a:solidFill>
            <a:ln w="12700">
              <a:solidFill>
                <a:srgbClr val="000000">
                  <a:alpha val="100000"/>
                </a:srgb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2945" tIns="41473" rIns="82945" bIns="41473"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2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255937" y="4602938"/>
              <a:ext cx="2925159" cy="2431997"/>
            </a:xfrm>
            <a:prstGeom prst="rect">
              <a:avLst/>
            </a:prstGeom>
            <a:noFill/>
          </p:spPr>
        </p:pic>
        <p:sp>
          <p:nvSpPr>
            <p:cNvPr id="17" name="TextBox 1"/>
            <p:cNvSpPr txBox="1"/>
            <p:nvPr/>
          </p:nvSpPr>
          <p:spPr>
            <a:xfrm>
              <a:off x="158653" y="4176474"/>
              <a:ext cx="2030492" cy="503543"/>
            </a:xfrm>
            <a:prstGeom prst="rect">
              <a:avLst/>
            </a:prstGeom>
            <a:noFill/>
          </p:spPr>
          <p:txBody>
            <a:bodyPr wrap="none" lIns="0" tIns="0" rIns="0" bIns="41473" rtlCol="0">
              <a:spAutoFit/>
            </a:bodyPr>
            <a:lstStyle/>
            <a:p>
              <a:pPr>
                <a:lnSpc>
                  <a:spcPts val="1814"/>
                </a:lnSpc>
                <a:tabLst>
                  <a:tab pos="345605" algn="l"/>
                </a:tabLst>
              </a:pPr>
              <a:r>
                <a:rPr lang="en-US" altLang="zh-CN" sz="1600" dirty="0">
                  <a:latin typeface="Segoe UI" pitchFamily="18" charset="0"/>
                  <a:cs typeface="Segoe UI" pitchFamily="18" charset="0"/>
                </a:rPr>
                <a:t>Angular</a:t>
              </a:r>
              <a:r>
                <a:rPr lang="en-US" altLang="zh-CN" sz="16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1600" dirty="0">
                  <a:latin typeface="Segoe UI" pitchFamily="18" charset="0"/>
                  <a:cs typeface="Segoe UI" pitchFamily="18" charset="0"/>
                </a:rPr>
                <a:t>distribution</a:t>
              </a:r>
              <a:r>
                <a:rPr lang="en-US" altLang="zh-CN" sz="16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1600" dirty="0">
                  <a:latin typeface="Segoe UI" pitchFamily="18" charset="0"/>
                  <a:cs typeface="Segoe UI" pitchFamily="18" charset="0"/>
                </a:rPr>
                <a:t>of</a:t>
              </a:r>
            </a:p>
            <a:p>
              <a:pPr>
                <a:lnSpc>
                  <a:spcPts val="1814"/>
                </a:lnSpc>
                <a:tabLst>
                  <a:tab pos="345605" algn="l"/>
                </a:tabLst>
              </a:pPr>
              <a:r>
                <a:rPr lang="en-US" altLang="zh-CN" dirty="0" smtClean="0"/>
                <a:t>	</a:t>
              </a:r>
              <a:r>
                <a:rPr lang="en-US" altLang="zh-CN" sz="1600" dirty="0">
                  <a:latin typeface="Segoe UI" pitchFamily="18" charset="0"/>
                  <a:cs typeface="Segoe UI" pitchFamily="18" charset="0"/>
                </a:rPr>
                <a:t>OTR</a:t>
              </a:r>
              <a:r>
                <a:rPr lang="en-US" altLang="zh-CN" sz="1600" dirty="0">
                  <a:latin typeface="Times New Roman" pitchFamily="18" charset="0"/>
                  <a:cs typeface="Times New Roman" pitchFamily="18" charset="0"/>
                </a:rPr>
                <a:t> </a:t>
              </a:r>
              <a:r>
                <a:rPr lang="en-US" altLang="zh-CN" sz="1600" dirty="0">
                  <a:latin typeface="Segoe UI" pitchFamily="18" charset="0"/>
                  <a:cs typeface="Segoe UI" pitchFamily="18" charset="0"/>
                </a:rPr>
                <a:t>emission</a:t>
              </a:r>
            </a:p>
          </p:txBody>
        </p:sp>
      </p:grpSp>
      <p:sp>
        <p:nvSpPr>
          <p:cNvPr id="18" name="TextBox 1"/>
          <p:cNvSpPr txBox="1"/>
          <p:nvPr/>
        </p:nvSpPr>
        <p:spPr>
          <a:xfrm>
            <a:off x="395536" y="1124744"/>
            <a:ext cx="4341253" cy="888328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/>
              <a:t>	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OTR emitted when a charged particle</a:t>
            </a:r>
          </a:p>
          <a:p>
            <a:pPr>
              <a:lnSpc>
                <a:spcPts val="2177"/>
              </a:lnSpc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goes from a medium to another with</a:t>
            </a:r>
          </a:p>
          <a:p>
            <a:pPr>
              <a:lnSpc>
                <a:spcPts val="2177"/>
              </a:lnSpc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different dielectric properties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ts val="0"/>
              </a:lnSpc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dirty="0" smtClean="0"/>
              <a:t>				</a:t>
            </a:r>
            <a:endParaRPr lang="en-US" altLang="zh-CN" sz="1600" dirty="0">
              <a:solidFill>
                <a:srgbClr val="3C3C3C"/>
              </a:solidFill>
              <a:latin typeface="Segoe UI" pitchFamily="18" charset="0"/>
              <a:cs typeface="Segoe UI" pitchFamily="18" charset="0"/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626318"/>
              </p:ext>
            </p:extLst>
          </p:nvPr>
        </p:nvGraphicFramePr>
        <p:xfrm>
          <a:off x="611560" y="3944878"/>
          <a:ext cx="1296144" cy="348218"/>
        </p:xfrm>
        <a:graphic>
          <a:graphicData uri="http://schemas.openxmlformats.org/presentationml/2006/ole">
            <p:oleObj spid="_x0000_s22530" name="Équation" r:id="rId4" imgW="850900" imgH="228600" progId="Equation.3">
              <p:embed/>
            </p:oleObj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129665258"/>
              </p:ext>
            </p:extLst>
          </p:nvPr>
        </p:nvGraphicFramePr>
        <p:xfrm>
          <a:off x="2339752" y="3829896"/>
          <a:ext cx="2520280" cy="679224"/>
        </p:xfrm>
        <a:graphic>
          <a:graphicData uri="http://schemas.openxmlformats.org/presentationml/2006/ole">
            <p:oleObj spid="_x0000_s22531" name="Equation" r:id="rId5" imgW="1790700" imgH="482600" progId="Equation.3">
              <p:embed/>
            </p:oleObj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72055983"/>
              </p:ext>
            </p:extLst>
          </p:nvPr>
        </p:nvGraphicFramePr>
        <p:xfrm>
          <a:off x="3817811" y="4797152"/>
          <a:ext cx="1114229" cy="432048"/>
        </p:xfrm>
        <a:graphic>
          <a:graphicData uri="http://schemas.openxmlformats.org/presentationml/2006/ole">
            <p:oleObj spid="_x0000_s22532" name="Equation" r:id="rId6" imgW="622030" imgH="241195" progId="Equation.3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251520" y="2178910"/>
            <a:ext cx="4536504" cy="10340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40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Radiation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is emitted in forward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and backward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direction, of which the latter is generally used due to easier extraction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79512" y="3356992"/>
            <a:ext cx="40324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ultra-relativistic particles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5496" y="5661248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Emitted light cone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gets narrower with increasing beam energy.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467544" y="4797152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dirty="0" smtClean="0">
                <a:latin typeface="Times New Roman" pitchFamily="18" charset="0"/>
                <a:cs typeface="Times New Roman" pitchFamily="18" charset="0"/>
              </a:rPr>
              <a:t>By differentiating this equation: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22"/>
          <p:cNvGrpSpPr/>
          <p:nvPr/>
        </p:nvGrpSpPr>
        <p:grpSpPr>
          <a:xfrm>
            <a:off x="5796136" y="980728"/>
            <a:ext cx="2841873" cy="2520280"/>
            <a:chOff x="5796136" y="980728"/>
            <a:chExt cx="2841873" cy="2520280"/>
          </a:xfrm>
        </p:grpSpPr>
        <p:sp>
          <p:nvSpPr>
            <p:cNvPr id="48" name="Rectangle 47"/>
            <p:cNvSpPr/>
            <p:nvPr/>
          </p:nvSpPr>
          <p:spPr>
            <a:xfrm>
              <a:off x="5796136" y="2708920"/>
              <a:ext cx="2840400" cy="79208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2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796136" y="980728"/>
              <a:ext cx="2841873" cy="1785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3" name="Rectangle 52"/>
            <p:cNvSpPr/>
            <p:nvPr/>
          </p:nvSpPr>
          <p:spPr>
            <a:xfrm>
              <a:off x="7236296" y="3212976"/>
              <a:ext cx="360040" cy="2606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7344000" y="3140968"/>
              <a:ext cx="144016" cy="7200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Oval 54"/>
            <p:cNvSpPr/>
            <p:nvPr/>
          </p:nvSpPr>
          <p:spPr>
            <a:xfrm>
              <a:off x="7020272" y="2780928"/>
              <a:ext cx="720080" cy="216024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56" name="Straight Connector 55"/>
          <p:cNvCxnSpPr/>
          <p:nvPr/>
        </p:nvCxnSpPr>
        <p:spPr>
          <a:xfrm>
            <a:off x="0" y="620688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7221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-108520" y="2348880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/>
              <a:t>1. OTR screens at CTF3</a:t>
            </a:r>
            <a:endParaRPr lang="en-US" altLang="zh-CN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35212"/>
            <a:ext cx="2680729" cy="17585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0281" y="3239091"/>
            <a:ext cx="2679613" cy="1754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Vignetting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effect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9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0" y="908720"/>
            <a:ext cx="91440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optics: less light collected from the edges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system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Rectangle 4"/>
          <p:cNvSpPr/>
          <p:nvPr/>
        </p:nvSpPr>
        <p:spPr>
          <a:xfrm>
            <a:off x="31156" y="1568986"/>
            <a:ext cx="91128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Here: less light collected from the edges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screen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due to finite optical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aperture of the optical system (the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lens being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strong limiting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factor) and the screen size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155" y="2505090"/>
            <a:ext cx="91128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effect is stronger for higher beam energy,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due to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distribution of the OTR emission.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1712339" y="3140968"/>
            <a:ext cx="13474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rgbClr val="00B0F0"/>
                </a:solidFill>
              </a:rPr>
              <a:t>Low</a:t>
            </a:r>
            <a:r>
              <a:rPr lang="fr-FR" b="1" dirty="0" smtClean="0">
                <a:solidFill>
                  <a:srgbClr val="00B0F0"/>
                </a:solidFill>
              </a:rPr>
              <a:t> </a:t>
            </a:r>
            <a:r>
              <a:rPr lang="fr-FR" b="1" dirty="0" err="1" smtClean="0">
                <a:solidFill>
                  <a:srgbClr val="00B0F0"/>
                </a:solidFill>
              </a:rPr>
              <a:t>energy</a:t>
            </a:r>
            <a:endParaRPr lang="fr-FR" b="1" dirty="0">
              <a:solidFill>
                <a:srgbClr val="00B0F0"/>
              </a:solidFill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4524068" y="3140968"/>
            <a:ext cx="1416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>
                <a:solidFill>
                  <a:srgbClr val="FF0000"/>
                </a:solidFill>
              </a:rPr>
              <a:t>High </a:t>
            </a:r>
            <a:r>
              <a:rPr lang="fr-FR" b="1" dirty="0" err="1" smtClean="0">
                <a:solidFill>
                  <a:srgbClr val="FF0000"/>
                </a:solidFill>
              </a:rPr>
              <a:t>energy</a:t>
            </a:r>
            <a:endParaRPr lang="fr-FR" b="1" dirty="0">
              <a:solidFill>
                <a:srgbClr val="FF0000"/>
              </a:solidFill>
            </a:endParaRPr>
          </a:p>
        </p:txBody>
      </p:sp>
      <p:grpSp>
        <p:nvGrpSpPr>
          <p:cNvPr id="2" name="Groupe 13"/>
          <p:cNvGrpSpPr/>
          <p:nvPr/>
        </p:nvGrpSpPr>
        <p:grpSpPr>
          <a:xfrm>
            <a:off x="6071250" y="3235211"/>
            <a:ext cx="3072747" cy="1758539"/>
            <a:chOff x="5940152" y="4891397"/>
            <a:chExt cx="2880320" cy="1591938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4891397"/>
              <a:ext cx="2736304" cy="1591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ZoneTexte 18"/>
            <p:cNvSpPr txBox="1"/>
            <p:nvPr/>
          </p:nvSpPr>
          <p:spPr>
            <a:xfrm>
              <a:off x="7524328" y="5085184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err="1" smtClean="0">
                  <a:solidFill>
                    <a:srgbClr val="002060"/>
                  </a:solidFill>
                </a:rPr>
                <a:t>Zemax</a:t>
              </a:r>
              <a:r>
                <a:rPr lang="fr-FR" b="1" dirty="0" smtClean="0">
                  <a:solidFill>
                    <a:srgbClr val="002060"/>
                  </a:solidFill>
                </a:rPr>
                <a:t> simulation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3665" y="5013176"/>
            <a:ext cx="91128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effect is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also enhanced if the beam angle is stronger 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ectangle 121"/>
          <p:cNvSpPr>
            <a:spLocks noChangeArrowheads="1"/>
          </p:cNvSpPr>
          <p:nvPr/>
        </p:nvSpPr>
        <p:spPr bwMode="auto">
          <a:xfrm>
            <a:off x="4139729" y="5373216"/>
            <a:ext cx="865188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5" name="Rectangle 122"/>
          <p:cNvSpPr>
            <a:spLocks noChangeArrowheads="1"/>
          </p:cNvSpPr>
          <p:nvPr/>
        </p:nvSpPr>
        <p:spPr bwMode="auto">
          <a:xfrm>
            <a:off x="3877792" y="6092353"/>
            <a:ext cx="1368425" cy="714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0" name="Line 127"/>
          <p:cNvSpPr>
            <a:spLocks noChangeShapeType="1"/>
          </p:cNvSpPr>
          <p:nvPr/>
        </p:nvSpPr>
        <p:spPr bwMode="auto">
          <a:xfrm>
            <a:off x="1907704" y="5700241"/>
            <a:ext cx="3455988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" name="Text Box 128"/>
          <p:cNvSpPr txBox="1">
            <a:spLocks noChangeArrowheads="1"/>
          </p:cNvSpPr>
          <p:nvPr/>
        </p:nvSpPr>
        <p:spPr bwMode="auto">
          <a:xfrm>
            <a:off x="2123728" y="5818038"/>
            <a:ext cx="151197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FF3300"/>
                </a:solidFill>
                <a:latin typeface="Times New Roman" pitchFamily="18" charset="0"/>
              </a:rPr>
              <a:t>Beam (hitting the screen at 3 locations)</a:t>
            </a:r>
            <a:endParaRPr lang="en-US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32" name="Line 129"/>
          <p:cNvSpPr>
            <a:spLocks noChangeShapeType="1"/>
          </p:cNvSpPr>
          <p:nvPr/>
        </p:nvSpPr>
        <p:spPr bwMode="auto">
          <a:xfrm flipV="1">
            <a:off x="1907704" y="5476403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3" name="Line 130"/>
          <p:cNvSpPr>
            <a:spLocks noChangeShapeType="1"/>
          </p:cNvSpPr>
          <p:nvPr/>
        </p:nvSpPr>
        <p:spPr bwMode="auto">
          <a:xfrm>
            <a:off x="1907704" y="5708178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6" name="Group 192"/>
          <p:cNvGrpSpPr>
            <a:grpSpLocks/>
          </p:cNvGrpSpPr>
          <p:nvPr/>
        </p:nvGrpSpPr>
        <p:grpSpPr bwMode="auto">
          <a:xfrm>
            <a:off x="4284192" y="5416078"/>
            <a:ext cx="576262" cy="1223963"/>
            <a:chOff x="3833" y="1888"/>
            <a:chExt cx="363" cy="771"/>
          </a:xfrm>
        </p:grpSpPr>
        <p:sp>
          <p:nvSpPr>
            <p:cNvPr id="36" name="Line 193"/>
            <p:cNvSpPr>
              <a:spLocks noChangeShapeType="1"/>
            </p:cNvSpPr>
            <p:nvPr/>
          </p:nvSpPr>
          <p:spPr bwMode="auto">
            <a:xfrm rot="2700000">
              <a:off x="3833" y="2092"/>
              <a:ext cx="4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10" name="Group 194"/>
            <p:cNvGrpSpPr>
              <a:grpSpLocks/>
            </p:cNvGrpSpPr>
            <p:nvPr/>
          </p:nvGrpSpPr>
          <p:grpSpPr bwMode="auto">
            <a:xfrm>
              <a:off x="3833" y="1978"/>
              <a:ext cx="363" cy="681"/>
              <a:chOff x="3833" y="1978"/>
              <a:chExt cx="363" cy="681"/>
            </a:xfrm>
          </p:grpSpPr>
          <p:sp>
            <p:nvSpPr>
              <p:cNvPr id="38" name="Line 195"/>
              <p:cNvSpPr>
                <a:spLocks noChangeShapeType="1"/>
              </p:cNvSpPr>
              <p:nvPr/>
            </p:nvSpPr>
            <p:spPr bwMode="auto">
              <a:xfrm flipH="1">
                <a:off x="3833" y="1978"/>
                <a:ext cx="9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39" name="Line 196"/>
              <p:cNvSpPr>
                <a:spLocks noChangeShapeType="1"/>
              </p:cNvSpPr>
              <p:nvPr/>
            </p:nvSpPr>
            <p:spPr bwMode="auto">
              <a:xfrm flipH="1">
                <a:off x="4032" y="2069"/>
                <a:ext cx="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" name="Line 197"/>
              <p:cNvSpPr>
                <a:spLocks noChangeShapeType="1"/>
              </p:cNvSpPr>
              <p:nvPr/>
            </p:nvSpPr>
            <p:spPr bwMode="auto">
              <a:xfrm>
                <a:off x="4151" y="2206"/>
                <a:ext cx="44" cy="453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1" name="Group 198"/>
              <p:cNvGrpSpPr>
                <a:grpSpLocks/>
              </p:cNvGrpSpPr>
              <p:nvPr/>
            </p:nvGrpSpPr>
            <p:grpSpPr bwMode="auto">
              <a:xfrm rot="10800000">
                <a:off x="4013" y="2069"/>
                <a:ext cx="46" cy="393"/>
                <a:chOff x="3083" y="576"/>
                <a:chExt cx="65" cy="922"/>
              </a:xfrm>
            </p:grpSpPr>
            <p:sp>
              <p:nvSpPr>
                <p:cNvPr id="48" name="Freeform 199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9" name="Freeform 200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12" name="Group 201"/>
              <p:cNvGrpSpPr>
                <a:grpSpLocks/>
              </p:cNvGrpSpPr>
              <p:nvPr/>
            </p:nvGrpSpPr>
            <p:grpSpPr bwMode="auto">
              <a:xfrm rot="10514602">
                <a:off x="4151" y="2204"/>
                <a:ext cx="45" cy="409"/>
                <a:chOff x="3083" y="576"/>
                <a:chExt cx="65" cy="922"/>
              </a:xfrm>
            </p:grpSpPr>
            <p:sp>
              <p:nvSpPr>
                <p:cNvPr id="46" name="Freeform 202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  <a:scene3d>
                  <a:camera prst="orthographicFront">
                    <a:rot lat="0" lon="0" rev="600000"/>
                  </a:camera>
                  <a:lightRig rig="threePt" dir="t"/>
                </a:scene3d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7" name="Freeform 203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  <a:scene3d>
                  <a:camera prst="orthographicFront">
                    <a:rot lat="0" lon="0" rev="600000"/>
                  </a:camera>
                  <a:lightRig rig="threePt" dir="t"/>
                </a:scene3d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14" name="Group 204"/>
              <p:cNvGrpSpPr>
                <a:grpSpLocks/>
              </p:cNvGrpSpPr>
              <p:nvPr/>
            </p:nvGrpSpPr>
            <p:grpSpPr bwMode="auto">
              <a:xfrm rot="-10104531">
                <a:off x="3869" y="1979"/>
                <a:ext cx="46" cy="393"/>
                <a:chOff x="3083" y="576"/>
                <a:chExt cx="65" cy="922"/>
              </a:xfrm>
            </p:grpSpPr>
            <p:sp>
              <p:nvSpPr>
                <p:cNvPr id="44" name="Freeform 205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5" name="Freeform 206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  <a:scene3d>
                  <a:camera prst="orthographicFront">
                    <a:rot lat="0" lon="0" rev="21299999"/>
                  </a:camera>
                  <a:lightRig rig="threePt" dir="t"/>
                </a:scene3d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16" name="Ellipse 15"/>
          <p:cNvSpPr/>
          <p:nvPr/>
        </p:nvSpPr>
        <p:spPr>
          <a:xfrm>
            <a:off x="4177245" y="6597352"/>
            <a:ext cx="754795" cy="18466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ZoneTexte 16"/>
          <p:cNvSpPr txBox="1"/>
          <p:nvPr/>
        </p:nvSpPr>
        <p:spPr>
          <a:xfrm>
            <a:off x="4983139" y="6516052"/>
            <a:ext cx="23251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Optical aperture</a:t>
            </a:r>
            <a:endParaRPr lang="fr-FR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138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087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Mitigating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effect means removing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correlation between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position on the screen and the amount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light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seen by the camera.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2784" y="1700808"/>
            <a:ext cx="91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ways: concentrate the light (parabolic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screens) or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diffuse the light (diffusive screens).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Mitigation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8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65"/>
          <p:cNvSpPr>
            <a:spLocks noChangeArrowheads="1"/>
          </p:cNvSpPr>
          <p:nvPr/>
        </p:nvSpPr>
        <p:spPr bwMode="auto">
          <a:xfrm>
            <a:off x="7668071" y="2924944"/>
            <a:ext cx="865188" cy="7191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Rectangle 66"/>
          <p:cNvSpPr>
            <a:spLocks noChangeArrowheads="1"/>
          </p:cNvSpPr>
          <p:nvPr/>
        </p:nvSpPr>
        <p:spPr bwMode="auto">
          <a:xfrm>
            <a:off x="7406134" y="3644082"/>
            <a:ext cx="1368425" cy="714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7955409" y="4074294"/>
            <a:ext cx="360362" cy="504825"/>
            <a:chOff x="1202" y="2976"/>
            <a:chExt cx="317" cy="772"/>
          </a:xfrm>
        </p:grpSpPr>
        <p:sp>
          <p:nvSpPr>
            <p:cNvPr id="12" name="Rectangle 68"/>
            <p:cNvSpPr>
              <a:spLocks noChangeArrowheads="1"/>
            </p:cNvSpPr>
            <p:nvPr/>
          </p:nvSpPr>
          <p:spPr bwMode="auto">
            <a:xfrm>
              <a:off x="1202" y="3203"/>
              <a:ext cx="317" cy="5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1292" y="3158"/>
              <a:ext cx="137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Rectangle 70"/>
            <p:cNvSpPr>
              <a:spLocks noChangeArrowheads="1"/>
            </p:cNvSpPr>
            <p:nvPr/>
          </p:nvSpPr>
          <p:spPr bwMode="auto">
            <a:xfrm>
              <a:off x="1247" y="2976"/>
              <a:ext cx="227" cy="18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5" name="Line 71"/>
          <p:cNvSpPr>
            <a:spLocks noChangeShapeType="1"/>
          </p:cNvSpPr>
          <p:nvPr/>
        </p:nvSpPr>
        <p:spPr bwMode="auto">
          <a:xfrm>
            <a:off x="5436046" y="3251969"/>
            <a:ext cx="3455988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Line 73"/>
          <p:cNvSpPr>
            <a:spLocks noChangeShapeType="1"/>
          </p:cNvSpPr>
          <p:nvPr/>
        </p:nvSpPr>
        <p:spPr bwMode="auto">
          <a:xfrm flipV="1">
            <a:off x="5436046" y="3028132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Line 74"/>
          <p:cNvSpPr>
            <a:spLocks noChangeShapeType="1"/>
          </p:cNvSpPr>
          <p:nvPr/>
        </p:nvSpPr>
        <p:spPr bwMode="auto">
          <a:xfrm>
            <a:off x="5436046" y="3259907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6" name="Group 91"/>
          <p:cNvGrpSpPr>
            <a:grpSpLocks/>
          </p:cNvGrpSpPr>
          <p:nvPr/>
        </p:nvGrpSpPr>
        <p:grpSpPr bwMode="auto">
          <a:xfrm>
            <a:off x="7741096" y="3066232"/>
            <a:ext cx="568325" cy="1008062"/>
            <a:chOff x="4876" y="2704"/>
            <a:chExt cx="358" cy="635"/>
          </a:xfrm>
        </p:grpSpPr>
        <p:sp>
          <p:nvSpPr>
            <p:cNvPr id="20" name="Arc 92"/>
            <p:cNvSpPr>
              <a:spLocks/>
            </p:cNvSpPr>
            <p:nvPr/>
          </p:nvSpPr>
          <p:spPr bwMode="auto">
            <a:xfrm>
              <a:off x="4876" y="2704"/>
              <a:ext cx="358" cy="390"/>
            </a:xfrm>
            <a:custGeom>
              <a:avLst/>
              <a:gdLst>
                <a:gd name="T0" fmla="*/ 81 w 21319"/>
                <a:gd name="T1" fmla="*/ 0 h 21048"/>
                <a:gd name="T2" fmla="*/ 358 w 21319"/>
                <a:gd name="T3" fmla="*/ 326 h 21048"/>
                <a:gd name="T4" fmla="*/ 0 w 21319"/>
                <a:gd name="T5" fmla="*/ 390 h 21048"/>
                <a:gd name="T6" fmla="*/ 0 60000 65536"/>
                <a:gd name="T7" fmla="*/ 0 60000 65536"/>
                <a:gd name="T8" fmla="*/ 0 60000 65536"/>
                <a:gd name="T9" fmla="*/ 0 w 21319"/>
                <a:gd name="T10" fmla="*/ 0 h 21048"/>
                <a:gd name="T11" fmla="*/ 21319 w 21319"/>
                <a:gd name="T12" fmla="*/ 21048 h 210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19" h="21048" fill="none" extrusionOk="0">
                  <a:moveTo>
                    <a:pt x="4851" y="-1"/>
                  </a:moveTo>
                  <a:cubicBezTo>
                    <a:pt x="13400" y="1970"/>
                    <a:pt x="19908" y="8915"/>
                    <a:pt x="21318" y="17575"/>
                  </a:cubicBezTo>
                </a:path>
                <a:path w="21319" h="21048" stroke="0" extrusionOk="0">
                  <a:moveTo>
                    <a:pt x="4851" y="-1"/>
                  </a:moveTo>
                  <a:cubicBezTo>
                    <a:pt x="13400" y="1970"/>
                    <a:pt x="19908" y="8915"/>
                    <a:pt x="21318" y="17575"/>
                  </a:cubicBezTo>
                  <a:lnTo>
                    <a:pt x="0" y="21048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1" name="Group 93"/>
            <p:cNvGrpSpPr>
              <a:grpSpLocks/>
            </p:cNvGrpSpPr>
            <p:nvPr/>
          </p:nvGrpSpPr>
          <p:grpSpPr bwMode="auto">
            <a:xfrm>
              <a:off x="5103" y="2795"/>
              <a:ext cx="46" cy="499"/>
              <a:chOff x="4307" y="3113"/>
              <a:chExt cx="46" cy="499"/>
            </a:xfrm>
          </p:grpSpPr>
          <p:sp>
            <p:nvSpPr>
              <p:cNvPr id="32" name="Line 94"/>
              <p:cNvSpPr>
                <a:spLocks noChangeShapeType="1"/>
              </p:cNvSpPr>
              <p:nvPr/>
            </p:nvSpPr>
            <p:spPr bwMode="auto">
              <a:xfrm flipH="1">
                <a:off x="4326" y="3113"/>
                <a:ext cx="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6" name="Group 95"/>
              <p:cNvGrpSpPr>
                <a:grpSpLocks/>
              </p:cNvGrpSpPr>
              <p:nvPr/>
            </p:nvGrpSpPr>
            <p:grpSpPr bwMode="auto">
              <a:xfrm rot="10800000">
                <a:off x="4307" y="3113"/>
                <a:ext cx="46" cy="393"/>
                <a:chOff x="3083" y="576"/>
                <a:chExt cx="65" cy="922"/>
              </a:xfrm>
            </p:grpSpPr>
            <p:sp>
              <p:nvSpPr>
                <p:cNvPr id="34" name="Freeform 9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5" name="Freeform 9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9" name="Group 98"/>
            <p:cNvGrpSpPr>
              <a:grpSpLocks/>
            </p:cNvGrpSpPr>
            <p:nvPr/>
          </p:nvGrpSpPr>
          <p:grpSpPr bwMode="auto">
            <a:xfrm>
              <a:off x="5006" y="2721"/>
              <a:ext cx="45" cy="455"/>
              <a:chOff x="4445" y="3248"/>
              <a:chExt cx="45" cy="455"/>
            </a:xfrm>
          </p:grpSpPr>
          <p:sp>
            <p:nvSpPr>
              <p:cNvPr id="28" name="Line 99"/>
              <p:cNvSpPr>
                <a:spLocks noChangeShapeType="1"/>
              </p:cNvSpPr>
              <p:nvPr/>
            </p:nvSpPr>
            <p:spPr bwMode="auto">
              <a:xfrm>
                <a:off x="4445" y="3250"/>
                <a:ext cx="44" cy="453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21" name="Group 100"/>
              <p:cNvGrpSpPr>
                <a:grpSpLocks/>
              </p:cNvGrpSpPr>
              <p:nvPr/>
            </p:nvGrpSpPr>
            <p:grpSpPr bwMode="auto">
              <a:xfrm rot="10514602">
                <a:off x="4445" y="3248"/>
                <a:ext cx="45" cy="409"/>
                <a:chOff x="3083" y="576"/>
                <a:chExt cx="65" cy="922"/>
              </a:xfrm>
            </p:grpSpPr>
            <p:sp>
              <p:nvSpPr>
                <p:cNvPr id="30" name="Freeform 101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1" name="Freeform 102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22" name="Group 103"/>
            <p:cNvGrpSpPr>
              <a:grpSpLocks/>
            </p:cNvGrpSpPr>
            <p:nvPr/>
          </p:nvGrpSpPr>
          <p:grpSpPr bwMode="auto">
            <a:xfrm>
              <a:off x="5133" y="2976"/>
              <a:ext cx="90" cy="363"/>
              <a:chOff x="4127" y="3022"/>
              <a:chExt cx="90" cy="499"/>
            </a:xfrm>
          </p:grpSpPr>
          <p:sp>
            <p:nvSpPr>
              <p:cNvPr id="24" name="Line 104"/>
              <p:cNvSpPr>
                <a:spLocks noChangeShapeType="1"/>
              </p:cNvSpPr>
              <p:nvPr/>
            </p:nvSpPr>
            <p:spPr bwMode="auto">
              <a:xfrm flipH="1">
                <a:off x="4127" y="3022"/>
                <a:ext cx="9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23" name="Group 105"/>
              <p:cNvGrpSpPr>
                <a:grpSpLocks/>
              </p:cNvGrpSpPr>
              <p:nvPr/>
            </p:nvGrpSpPr>
            <p:grpSpPr bwMode="auto">
              <a:xfrm rot="-10104531">
                <a:off x="4163" y="3023"/>
                <a:ext cx="46" cy="393"/>
                <a:chOff x="3083" y="576"/>
                <a:chExt cx="65" cy="922"/>
              </a:xfrm>
            </p:grpSpPr>
            <p:sp>
              <p:nvSpPr>
                <p:cNvPr id="26" name="Freeform 10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7" name="Freeform 10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36" name="Rectangle 123"/>
          <p:cNvSpPr>
            <a:spLocks noChangeArrowheads="1"/>
          </p:cNvSpPr>
          <p:nvPr/>
        </p:nvSpPr>
        <p:spPr bwMode="auto">
          <a:xfrm>
            <a:off x="7812534" y="4984056"/>
            <a:ext cx="865187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" name="Rectangle 124"/>
          <p:cNvSpPr>
            <a:spLocks noChangeArrowheads="1"/>
          </p:cNvSpPr>
          <p:nvPr/>
        </p:nvSpPr>
        <p:spPr bwMode="auto">
          <a:xfrm>
            <a:off x="7550596" y="5703193"/>
            <a:ext cx="1368425" cy="714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5" name="Group 125"/>
          <p:cNvGrpSpPr>
            <a:grpSpLocks/>
          </p:cNvGrpSpPr>
          <p:nvPr/>
        </p:nvGrpSpPr>
        <p:grpSpPr bwMode="auto">
          <a:xfrm>
            <a:off x="8052246" y="6090543"/>
            <a:ext cx="360363" cy="504825"/>
            <a:chOff x="1202" y="2976"/>
            <a:chExt cx="317" cy="772"/>
          </a:xfrm>
        </p:grpSpPr>
        <p:sp>
          <p:nvSpPr>
            <p:cNvPr id="39" name="Rectangle 126"/>
            <p:cNvSpPr>
              <a:spLocks noChangeArrowheads="1"/>
            </p:cNvSpPr>
            <p:nvPr/>
          </p:nvSpPr>
          <p:spPr bwMode="auto">
            <a:xfrm>
              <a:off x="1202" y="3203"/>
              <a:ext cx="317" cy="5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" name="Rectangle 127"/>
            <p:cNvSpPr>
              <a:spLocks noChangeArrowheads="1"/>
            </p:cNvSpPr>
            <p:nvPr/>
          </p:nvSpPr>
          <p:spPr bwMode="auto">
            <a:xfrm>
              <a:off x="1292" y="3158"/>
              <a:ext cx="137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" name="Rectangle 128"/>
            <p:cNvSpPr>
              <a:spLocks noChangeArrowheads="1"/>
            </p:cNvSpPr>
            <p:nvPr/>
          </p:nvSpPr>
          <p:spPr bwMode="auto">
            <a:xfrm>
              <a:off x="1247" y="2976"/>
              <a:ext cx="227" cy="18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2" name="Line 129"/>
          <p:cNvSpPr>
            <a:spLocks noChangeShapeType="1"/>
          </p:cNvSpPr>
          <p:nvPr/>
        </p:nvSpPr>
        <p:spPr bwMode="auto">
          <a:xfrm>
            <a:off x="5580509" y="5311081"/>
            <a:ext cx="345598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4" name="Line 131"/>
          <p:cNvSpPr>
            <a:spLocks noChangeShapeType="1"/>
          </p:cNvSpPr>
          <p:nvPr/>
        </p:nvSpPr>
        <p:spPr bwMode="auto">
          <a:xfrm flipV="1">
            <a:off x="5580509" y="5087243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5" name="Line 132"/>
          <p:cNvSpPr>
            <a:spLocks noChangeShapeType="1"/>
          </p:cNvSpPr>
          <p:nvPr/>
        </p:nvSpPr>
        <p:spPr bwMode="auto">
          <a:xfrm>
            <a:off x="5580509" y="5319018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29" name="Group 166"/>
          <p:cNvGrpSpPr>
            <a:grpSpLocks/>
          </p:cNvGrpSpPr>
          <p:nvPr/>
        </p:nvGrpSpPr>
        <p:grpSpPr bwMode="auto">
          <a:xfrm>
            <a:off x="7868093" y="4939606"/>
            <a:ext cx="828674" cy="1223962"/>
            <a:chOff x="5065" y="2160"/>
            <a:chExt cx="522" cy="771"/>
          </a:xfrm>
        </p:grpSpPr>
        <p:sp>
          <p:nvSpPr>
            <p:cNvPr id="47" name="Line 167"/>
            <p:cNvSpPr>
              <a:spLocks noChangeShapeType="1"/>
            </p:cNvSpPr>
            <p:nvPr/>
          </p:nvSpPr>
          <p:spPr bwMode="auto">
            <a:xfrm rot="2700000">
              <a:off x="5103" y="2364"/>
              <a:ext cx="4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8" name="Line 168"/>
            <p:cNvSpPr>
              <a:spLocks noChangeShapeType="1"/>
            </p:cNvSpPr>
            <p:nvPr/>
          </p:nvSpPr>
          <p:spPr bwMode="auto">
            <a:xfrm flipH="1">
              <a:off x="5103" y="2250"/>
              <a:ext cx="9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9" name="Line 169"/>
            <p:cNvSpPr>
              <a:spLocks noChangeShapeType="1"/>
            </p:cNvSpPr>
            <p:nvPr/>
          </p:nvSpPr>
          <p:spPr bwMode="auto">
            <a:xfrm flipH="1">
              <a:off x="5302" y="2359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Line 170"/>
            <p:cNvSpPr>
              <a:spLocks noChangeShapeType="1"/>
            </p:cNvSpPr>
            <p:nvPr/>
          </p:nvSpPr>
          <p:spPr bwMode="auto">
            <a:xfrm>
              <a:off x="5421" y="2478"/>
              <a:ext cx="44" cy="453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33" name="Group 171"/>
            <p:cNvGrpSpPr>
              <a:grpSpLocks/>
            </p:cNvGrpSpPr>
            <p:nvPr/>
          </p:nvGrpSpPr>
          <p:grpSpPr bwMode="auto">
            <a:xfrm>
              <a:off x="5200" y="2357"/>
              <a:ext cx="200" cy="394"/>
              <a:chOff x="4808" y="2931"/>
              <a:chExt cx="200" cy="394"/>
            </a:xfrm>
          </p:grpSpPr>
          <p:sp>
            <p:nvSpPr>
              <p:cNvPr id="58" name="Freeform 172"/>
              <p:cNvSpPr>
                <a:spLocks/>
              </p:cNvSpPr>
              <p:nvPr/>
            </p:nvSpPr>
            <p:spPr bwMode="auto">
              <a:xfrm rot="12155991">
                <a:off x="4808" y="2935"/>
                <a:ext cx="159" cy="390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" name="Freeform 173"/>
              <p:cNvSpPr>
                <a:spLocks/>
              </p:cNvSpPr>
              <p:nvPr/>
            </p:nvSpPr>
            <p:spPr bwMode="auto">
              <a:xfrm rot="10623907">
                <a:off x="4921" y="2931"/>
                <a:ext cx="87" cy="393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38" name="Group 174"/>
            <p:cNvGrpSpPr>
              <a:grpSpLocks/>
            </p:cNvGrpSpPr>
            <p:nvPr/>
          </p:nvGrpSpPr>
          <p:grpSpPr bwMode="auto">
            <a:xfrm rot="-587184">
              <a:off x="5311" y="2445"/>
              <a:ext cx="276" cy="417"/>
              <a:chOff x="4779" y="2906"/>
              <a:chExt cx="276" cy="417"/>
            </a:xfrm>
          </p:grpSpPr>
          <p:sp>
            <p:nvSpPr>
              <p:cNvPr id="56" name="Freeform 175"/>
              <p:cNvSpPr>
                <a:spLocks/>
              </p:cNvSpPr>
              <p:nvPr/>
            </p:nvSpPr>
            <p:spPr bwMode="auto">
              <a:xfrm rot="12155991">
                <a:off x="4779" y="2906"/>
                <a:ext cx="161" cy="407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Freeform 176"/>
              <p:cNvSpPr>
                <a:spLocks/>
              </p:cNvSpPr>
              <p:nvPr/>
            </p:nvSpPr>
            <p:spPr bwMode="auto">
              <a:xfrm rot="10623907">
                <a:off x="4893" y="2930"/>
                <a:ext cx="162" cy="393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43" name="Group 177"/>
            <p:cNvGrpSpPr>
              <a:grpSpLocks/>
            </p:cNvGrpSpPr>
            <p:nvPr/>
          </p:nvGrpSpPr>
          <p:grpSpPr bwMode="auto">
            <a:xfrm rot="483185">
              <a:off x="5065" y="2257"/>
              <a:ext cx="249" cy="399"/>
              <a:chOff x="4819" y="2929"/>
              <a:chExt cx="249" cy="399"/>
            </a:xfrm>
          </p:grpSpPr>
          <p:sp>
            <p:nvSpPr>
              <p:cNvPr id="54" name="Freeform 178"/>
              <p:cNvSpPr>
                <a:spLocks/>
              </p:cNvSpPr>
              <p:nvPr/>
            </p:nvSpPr>
            <p:spPr bwMode="auto">
              <a:xfrm rot="12155991">
                <a:off x="4819" y="2938"/>
                <a:ext cx="154" cy="390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5" name="Freeform 179"/>
              <p:cNvSpPr>
                <a:spLocks/>
              </p:cNvSpPr>
              <p:nvPr/>
            </p:nvSpPr>
            <p:spPr bwMode="auto">
              <a:xfrm rot="10623907">
                <a:off x="4921" y="2929"/>
                <a:ext cx="147" cy="393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60" name="ZoneTexte 59"/>
          <p:cNvSpPr txBox="1"/>
          <p:nvPr/>
        </p:nvSpPr>
        <p:spPr>
          <a:xfrm>
            <a:off x="395536" y="2614745"/>
            <a:ext cx="5040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Parabolic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possible to – already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emission point – concentrate the light onto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optical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aperture.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395335" y="4499820"/>
            <a:ext cx="540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Diffusive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depolished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screen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diffuse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generated light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5270086"/>
            <a:ext cx="1901233" cy="1462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8937" y="5276201"/>
            <a:ext cx="1938273" cy="145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72" name="ZoneTexte 3071"/>
          <p:cNvSpPr txBox="1"/>
          <p:nvPr/>
        </p:nvSpPr>
        <p:spPr>
          <a:xfrm>
            <a:off x="683568" y="530120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Diffusive</a:t>
            </a:r>
            <a:endParaRPr lang="fr-FR" dirty="0"/>
          </a:p>
        </p:txBody>
      </p:sp>
      <p:sp>
        <p:nvSpPr>
          <p:cNvPr id="67" name="ZoneTexte 66"/>
          <p:cNvSpPr txBox="1"/>
          <p:nvPr/>
        </p:nvSpPr>
        <p:spPr>
          <a:xfrm>
            <a:off x="2411760" y="53639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Flat (</a:t>
            </a:r>
            <a:r>
              <a:rPr lang="fr-FR" dirty="0" err="1" smtClean="0"/>
              <a:t>regular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073" name="Rectangle 3072"/>
          <p:cNvSpPr/>
          <p:nvPr/>
        </p:nvSpPr>
        <p:spPr>
          <a:xfrm>
            <a:off x="4027210" y="5653697"/>
            <a:ext cx="36411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 average, this leads to a more isotropic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light emission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the low energy scenario is recovered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ZoneTexte 3073"/>
          <p:cNvSpPr txBox="1"/>
          <p:nvPr/>
        </p:nvSpPr>
        <p:spPr>
          <a:xfrm>
            <a:off x="755576" y="3685357"/>
            <a:ext cx="5040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Curvature</a:t>
            </a:r>
            <a:r>
              <a:rPr lang="fr-FR" dirty="0" smtClean="0"/>
              <a:t>: z=x</a:t>
            </a:r>
            <a:r>
              <a:rPr lang="fr-FR" baseline="30000" dirty="0" smtClean="0"/>
              <a:t>2</a:t>
            </a:r>
            <a:r>
              <a:rPr lang="fr-FR" dirty="0" smtClean="0"/>
              <a:t>/f  (f: distance </a:t>
            </a:r>
            <a:r>
              <a:rPr lang="fr-FR" dirty="0" err="1" smtClean="0"/>
              <a:t>between</a:t>
            </a:r>
            <a:r>
              <a:rPr lang="fr-FR" dirty="0" smtClean="0"/>
              <a:t> the </a:t>
            </a:r>
            <a:r>
              <a:rPr lang="fr-FR" dirty="0" err="1" smtClean="0"/>
              <a:t>screen</a:t>
            </a:r>
            <a:r>
              <a:rPr lang="fr-FR" dirty="0" smtClean="0"/>
              <a:t> and the first </a:t>
            </a:r>
            <a:r>
              <a:rPr lang="fr-FR" dirty="0" err="1" smtClean="0"/>
              <a:t>lens</a:t>
            </a:r>
            <a:r>
              <a:rPr lang="fr-FR" dirty="0" smtClean="0"/>
              <a:t>) </a:t>
            </a:r>
            <a:endParaRPr lang="fr-FR" dirty="0"/>
          </a:p>
        </p:txBody>
      </p:sp>
      <p:sp>
        <p:nvSpPr>
          <p:cNvPr id="66" name="Text Box 128"/>
          <p:cNvSpPr txBox="1">
            <a:spLocks noChangeArrowheads="1"/>
          </p:cNvSpPr>
          <p:nvPr/>
        </p:nvSpPr>
        <p:spPr bwMode="auto">
          <a:xfrm>
            <a:off x="5760813" y="3834956"/>
            <a:ext cx="151197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FF3300"/>
                </a:solidFill>
                <a:latin typeface="Times New Roman" pitchFamily="18" charset="0"/>
              </a:rPr>
              <a:t>Beam (hitting the screen at 3 locations)</a:t>
            </a:r>
            <a:endParaRPr lang="en-US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65" name="Slide Number Placeholder 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53477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Mitigation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5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ZoneTexte 5"/>
          <p:cNvSpPr txBox="1"/>
          <p:nvPr/>
        </p:nvSpPr>
        <p:spPr>
          <a:xfrm>
            <a:off x="36512" y="122869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effect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higher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in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spectrometer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since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larger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ZoneTexte 6"/>
          <p:cNvSpPr txBox="1"/>
          <p:nvPr/>
        </p:nvSpPr>
        <p:spPr>
          <a:xfrm>
            <a:off x="395536" y="230881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Parabolic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and diffusive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have been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tested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in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such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CTF3</a:t>
            </a:r>
          </a:p>
        </p:txBody>
      </p:sp>
      <p:grpSp>
        <p:nvGrpSpPr>
          <p:cNvPr id="2" name="Groupe 105"/>
          <p:cNvGrpSpPr/>
          <p:nvPr/>
        </p:nvGrpSpPr>
        <p:grpSpPr>
          <a:xfrm>
            <a:off x="4777692" y="2996952"/>
            <a:ext cx="2818643" cy="1393503"/>
            <a:chOff x="4777692" y="2996952"/>
            <a:chExt cx="2818643" cy="1393503"/>
          </a:xfrm>
        </p:grpSpPr>
        <p:cxnSp>
          <p:nvCxnSpPr>
            <p:cNvPr id="11" name="Connecteur droit 10"/>
            <p:cNvCxnSpPr/>
            <p:nvPr/>
          </p:nvCxnSpPr>
          <p:spPr>
            <a:xfrm>
              <a:off x="4777692" y="3302037"/>
              <a:ext cx="315820" cy="810890"/>
            </a:xfrm>
            <a:prstGeom prst="line">
              <a:avLst/>
            </a:prstGeom>
            <a:ln w="31750" cmpd="dbl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" name="Group 93"/>
            <p:cNvGrpSpPr>
              <a:grpSpLocks/>
            </p:cNvGrpSpPr>
            <p:nvPr/>
          </p:nvGrpSpPr>
          <p:grpSpPr bwMode="auto">
            <a:xfrm>
              <a:off x="5251422" y="3429074"/>
              <a:ext cx="144016" cy="792162"/>
              <a:chOff x="4307" y="3113"/>
              <a:chExt cx="46" cy="499"/>
            </a:xfrm>
            <a:scene3d>
              <a:camera prst="orthographicFront">
                <a:rot lat="0" lon="0" rev="4200000"/>
              </a:camera>
              <a:lightRig rig="threePt" dir="t"/>
            </a:scene3d>
          </p:grpSpPr>
          <p:sp>
            <p:nvSpPr>
              <p:cNvPr id="34" name="Line 94"/>
              <p:cNvSpPr>
                <a:spLocks noChangeShapeType="1"/>
              </p:cNvSpPr>
              <p:nvPr/>
            </p:nvSpPr>
            <p:spPr bwMode="auto">
              <a:xfrm flipH="1">
                <a:off x="4326" y="3113"/>
                <a:ext cx="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0" name="Group 95"/>
              <p:cNvGrpSpPr>
                <a:grpSpLocks/>
              </p:cNvGrpSpPr>
              <p:nvPr/>
            </p:nvGrpSpPr>
            <p:grpSpPr bwMode="auto">
              <a:xfrm rot="10800000">
                <a:off x="4307" y="3113"/>
                <a:ext cx="46" cy="393"/>
                <a:chOff x="3083" y="576"/>
                <a:chExt cx="65" cy="922"/>
              </a:xfrm>
            </p:grpSpPr>
            <p:sp>
              <p:nvSpPr>
                <p:cNvPr id="36" name="Freeform 9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7" name="Freeform 9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2" name="Group 93"/>
            <p:cNvGrpSpPr>
              <a:grpSpLocks/>
            </p:cNvGrpSpPr>
            <p:nvPr/>
          </p:nvGrpSpPr>
          <p:grpSpPr bwMode="auto">
            <a:xfrm>
              <a:off x="5251422" y="3212976"/>
              <a:ext cx="144016" cy="792162"/>
              <a:chOff x="4307" y="3113"/>
              <a:chExt cx="46" cy="499"/>
            </a:xfrm>
            <a:scene3d>
              <a:camera prst="orthographicFront">
                <a:rot lat="0" lon="0" rev="5400000"/>
              </a:camera>
              <a:lightRig rig="threePt" dir="t"/>
            </a:scene3d>
          </p:grpSpPr>
          <p:sp>
            <p:nvSpPr>
              <p:cNvPr id="39" name="Line 94"/>
              <p:cNvSpPr>
                <a:spLocks noChangeShapeType="1"/>
              </p:cNvSpPr>
              <p:nvPr/>
            </p:nvSpPr>
            <p:spPr bwMode="auto">
              <a:xfrm flipH="1">
                <a:off x="4326" y="3113"/>
                <a:ext cx="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3" name="Group 95"/>
              <p:cNvGrpSpPr>
                <a:grpSpLocks/>
              </p:cNvGrpSpPr>
              <p:nvPr/>
            </p:nvGrpSpPr>
            <p:grpSpPr bwMode="auto">
              <a:xfrm rot="10800000">
                <a:off x="4307" y="3113"/>
                <a:ext cx="46" cy="393"/>
                <a:chOff x="3083" y="576"/>
                <a:chExt cx="65" cy="922"/>
              </a:xfrm>
            </p:grpSpPr>
            <p:sp>
              <p:nvSpPr>
                <p:cNvPr id="41" name="Freeform 9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2" name="Freeform 9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4" name="Group 93"/>
            <p:cNvGrpSpPr>
              <a:grpSpLocks/>
            </p:cNvGrpSpPr>
            <p:nvPr/>
          </p:nvGrpSpPr>
          <p:grpSpPr bwMode="auto">
            <a:xfrm>
              <a:off x="5179414" y="2996952"/>
              <a:ext cx="144016" cy="792162"/>
              <a:chOff x="4307" y="3113"/>
              <a:chExt cx="46" cy="499"/>
            </a:xfrm>
            <a:scene3d>
              <a:camera prst="orthographicFront">
                <a:rot lat="0" lon="0" rev="6600000"/>
              </a:camera>
              <a:lightRig rig="threePt" dir="t"/>
            </a:scene3d>
          </p:grpSpPr>
          <p:sp>
            <p:nvSpPr>
              <p:cNvPr id="44" name="Line 94"/>
              <p:cNvSpPr>
                <a:spLocks noChangeShapeType="1"/>
              </p:cNvSpPr>
              <p:nvPr/>
            </p:nvSpPr>
            <p:spPr bwMode="auto">
              <a:xfrm flipH="1">
                <a:off x="4326" y="3113"/>
                <a:ext cx="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5" name="Group 95"/>
              <p:cNvGrpSpPr>
                <a:grpSpLocks/>
              </p:cNvGrpSpPr>
              <p:nvPr/>
            </p:nvGrpSpPr>
            <p:grpSpPr bwMode="auto">
              <a:xfrm rot="10800000">
                <a:off x="4307" y="3113"/>
                <a:ext cx="46" cy="393"/>
                <a:chOff x="3083" y="576"/>
                <a:chExt cx="65" cy="922"/>
              </a:xfrm>
            </p:grpSpPr>
            <p:sp>
              <p:nvSpPr>
                <p:cNvPr id="46" name="Freeform 9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47" name="Freeform 9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sp>
          <p:nvSpPr>
            <p:cNvPr id="53" name="Ellipse 52"/>
            <p:cNvSpPr/>
            <p:nvPr/>
          </p:nvSpPr>
          <p:spPr>
            <a:xfrm>
              <a:off x="5763694" y="3024508"/>
              <a:ext cx="216024" cy="136594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16" name="Group 67"/>
            <p:cNvGrpSpPr>
              <a:grpSpLocks/>
            </p:cNvGrpSpPr>
            <p:nvPr/>
          </p:nvGrpSpPr>
          <p:grpSpPr bwMode="auto">
            <a:xfrm rot="16200000">
              <a:off x="7163742" y="3452687"/>
              <a:ext cx="360362" cy="504825"/>
              <a:chOff x="1202" y="2976"/>
              <a:chExt cx="317" cy="772"/>
            </a:xfrm>
          </p:grpSpPr>
          <p:sp>
            <p:nvSpPr>
              <p:cNvPr id="55" name="Rectangle 68"/>
              <p:cNvSpPr>
                <a:spLocks noChangeArrowheads="1"/>
              </p:cNvSpPr>
              <p:nvPr/>
            </p:nvSpPr>
            <p:spPr bwMode="auto">
              <a:xfrm>
                <a:off x="1202" y="3203"/>
                <a:ext cx="317" cy="54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6" name="Rectangle 69"/>
              <p:cNvSpPr>
                <a:spLocks noChangeArrowheads="1"/>
              </p:cNvSpPr>
              <p:nvPr/>
            </p:nvSpPr>
            <p:spPr bwMode="auto">
              <a:xfrm>
                <a:off x="1292" y="3158"/>
                <a:ext cx="137" cy="45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Rectangle 70"/>
              <p:cNvSpPr>
                <a:spLocks noChangeArrowheads="1"/>
              </p:cNvSpPr>
              <p:nvPr/>
            </p:nvSpPr>
            <p:spPr bwMode="auto">
              <a:xfrm>
                <a:off x="1247" y="2976"/>
                <a:ext cx="227" cy="182"/>
              </a:xfrm>
              <a:prstGeom prst="rect">
                <a:avLst/>
              </a:prstGeom>
              <a:solidFill>
                <a:schemeClr val="tx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cxnSp>
          <p:nvCxnSpPr>
            <p:cNvPr id="59" name="Connecteur droit 58"/>
            <p:cNvCxnSpPr>
              <a:stCxn id="53" idx="7"/>
              <a:endCxn id="57" idx="0"/>
            </p:cNvCxnSpPr>
            <p:nvPr/>
          </p:nvCxnSpPr>
          <p:spPr>
            <a:xfrm>
              <a:off x="5948082" y="3224546"/>
              <a:ext cx="1143429" cy="48055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>
              <a:endCxn id="57" idx="0"/>
            </p:cNvCxnSpPr>
            <p:nvPr/>
          </p:nvCxnSpPr>
          <p:spPr>
            <a:xfrm flipV="1">
              <a:off x="5979718" y="3705099"/>
              <a:ext cx="1111793" cy="373692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ZoneTexte 73"/>
          <p:cNvSpPr txBox="1"/>
          <p:nvPr/>
        </p:nvSpPr>
        <p:spPr>
          <a:xfrm>
            <a:off x="0" y="3429000"/>
            <a:ext cx="4319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~ 5mm 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-18668" y="5298405"/>
            <a:ext cx="5124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Spectrometer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~ few cm </a:t>
            </a:r>
          </a:p>
        </p:txBody>
      </p:sp>
      <p:cxnSp>
        <p:nvCxnSpPr>
          <p:cNvPr id="76" name="Connecteur droit 75"/>
          <p:cNvCxnSpPr/>
          <p:nvPr/>
        </p:nvCxnSpPr>
        <p:spPr>
          <a:xfrm>
            <a:off x="4644008" y="4797226"/>
            <a:ext cx="544986" cy="1448508"/>
          </a:xfrm>
          <a:prstGeom prst="line">
            <a:avLst/>
          </a:prstGeom>
          <a:ln w="31750" cmpd="dbl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" name="Group 93"/>
          <p:cNvGrpSpPr>
            <a:grpSpLocks/>
          </p:cNvGrpSpPr>
          <p:nvPr/>
        </p:nvGrpSpPr>
        <p:grpSpPr bwMode="auto">
          <a:xfrm>
            <a:off x="5436096" y="5733256"/>
            <a:ext cx="144016" cy="792162"/>
            <a:chOff x="4307" y="3113"/>
            <a:chExt cx="46" cy="499"/>
          </a:xfrm>
          <a:scene3d>
            <a:camera prst="orthographicFront">
              <a:rot lat="0" lon="0" rev="4200000"/>
            </a:camera>
            <a:lightRig rig="threePt" dir="t"/>
          </a:scene3d>
        </p:grpSpPr>
        <p:sp>
          <p:nvSpPr>
            <p:cNvPr id="78" name="Line 94"/>
            <p:cNvSpPr>
              <a:spLocks noChangeShapeType="1"/>
            </p:cNvSpPr>
            <p:nvPr/>
          </p:nvSpPr>
          <p:spPr bwMode="auto">
            <a:xfrm flipH="1">
              <a:off x="4326" y="3113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18" name="Group 95"/>
            <p:cNvGrpSpPr>
              <a:grpSpLocks/>
            </p:cNvGrpSpPr>
            <p:nvPr/>
          </p:nvGrpSpPr>
          <p:grpSpPr bwMode="auto">
            <a:xfrm rot="10800000">
              <a:off x="4307" y="3113"/>
              <a:ext cx="46" cy="393"/>
              <a:chOff x="3083" y="576"/>
              <a:chExt cx="65" cy="922"/>
            </a:xfrm>
          </p:grpSpPr>
          <p:sp>
            <p:nvSpPr>
              <p:cNvPr id="80" name="Freeform 96"/>
              <p:cNvSpPr>
                <a:spLocks/>
              </p:cNvSpPr>
              <p:nvPr/>
            </p:nvSpPr>
            <p:spPr bwMode="auto">
              <a:xfrm rot="217685">
                <a:off x="3120" y="576"/>
                <a:ext cx="28" cy="916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1" name="Freeform 97"/>
              <p:cNvSpPr>
                <a:spLocks/>
              </p:cNvSpPr>
              <p:nvPr/>
            </p:nvSpPr>
            <p:spPr bwMode="auto">
              <a:xfrm rot="-77723">
                <a:off x="3083" y="576"/>
                <a:ext cx="31" cy="922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19" name="Group 93"/>
          <p:cNvGrpSpPr>
            <a:grpSpLocks/>
          </p:cNvGrpSpPr>
          <p:nvPr/>
        </p:nvGrpSpPr>
        <p:grpSpPr bwMode="auto">
          <a:xfrm>
            <a:off x="5292080" y="5013250"/>
            <a:ext cx="144016" cy="792162"/>
            <a:chOff x="4307" y="3113"/>
            <a:chExt cx="46" cy="499"/>
          </a:xfrm>
          <a:scene3d>
            <a:camera prst="orthographicFront">
              <a:rot lat="0" lon="0" rev="5400000"/>
            </a:camera>
            <a:lightRig rig="threePt" dir="t"/>
          </a:scene3d>
        </p:grpSpPr>
        <p:sp>
          <p:nvSpPr>
            <p:cNvPr id="83" name="Line 94"/>
            <p:cNvSpPr>
              <a:spLocks noChangeShapeType="1"/>
            </p:cNvSpPr>
            <p:nvPr/>
          </p:nvSpPr>
          <p:spPr bwMode="auto">
            <a:xfrm flipH="1">
              <a:off x="4326" y="3113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20" name="Group 95"/>
            <p:cNvGrpSpPr>
              <a:grpSpLocks/>
            </p:cNvGrpSpPr>
            <p:nvPr/>
          </p:nvGrpSpPr>
          <p:grpSpPr bwMode="auto">
            <a:xfrm rot="10800000">
              <a:off x="4307" y="3113"/>
              <a:ext cx="46" cy="393"/>
              <a:chOff x="3083" y="576"/>
              <a:chExt cx="65" cy="922"/>
            </a:xfrm>
          </p:grpSpPr>
          <p:sp>
            <p:nvSpPr>
              <p:cNvPr id="85" name="Freeform 96"/>
              <p:cNvSpPr>
                <a:spLocks/>
              </p:cNvSpPr>
              <p:nvPr/>
            </p:nvSpPr>
            <p:spPr bwMode="auto">
              <a:xfrm rot="217685">
                <a:off x="3120" y="576"/>
                <a:ext cx="28" cy="916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86" name="Freeform 97"/>
              <p:cNvSpPr>
                <a:spLocks/>
              </p:cNvSpPr>
              <p:nvPr/>
            </p:nvSpPr>
            <p:spPr bwMode="auto">
              <a:xfrm rot="-77723">
                <a:off x="3083" y="576"/>
                <a:ext cx="31" cy="922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92" name="Ellipse 91"/>
          <p:cNvSpPr/>
          <p:nvPr/>
        </p:nvSpPr>
        <p:spPr>
          <a:xfrm>
            <a:off x="5774026" y="4799431"/>
            <a:ext cx="216024" cy="136594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21" name="Group 67"/>
          <p:cNvGrpSpPr>
            <a:grpSpLocks/>
          </p:cNvGrpSpPr>
          <p:nvPr/>
        </p:nvGrpSpPr>
        <p:grpSpPr bwMode="auto">
          <a:xfrm rot="16200000">
            <a:off x="7174074" y="5227610"/>
            <a:ext cx="360362" cy="504825"/>
            <a:chOff x="1202" y="2976"/>
            <a:chExt cx="317" cy="772"/>
          </a:xfrm>
        </p:grpSpPr>
        <p:sp>
          <p:nvSpPr>
            <p:cNvPr id="94" name="Rectangle 68"/>
            <p:cNvSpPr>
              <a:spLocks noChangeArrowheads="1"/>
            </p:cNvSpPr>
            <p:nvPr/>
          </p:nvSpPr>
          <p:spPr bwMode="auto">
            <a:xfrm>
              <a:off x="1202" y="3203"/>
              <a:ext cx="317" cy="5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5" name="Rectangle 69"/>
            <p:cNvSpPr>
              <a:spLocks noChangeArrowheads="1"/>
            </p:cNvSpPr>
            <p:nvPr/>
          </p:nvSpPr>
          <p:spPr bwMode="auto">
            <a:xfrm>
              <a:off x="1292" y="3158"/>
              <a:ext cx="137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96" name="Rectangle 70"/>
            <p:cNvSpPr>
              <a:spLocks noChangeArrowheads="1"/>
            </p:cNvSpPr>
            <p:nvPr/>
          </p:nvSpPr>
          <p:spPr bwMode="auto">
            <a:xfrm>
              <a:off x="1247" y="2976"/>
              <a:ext cx="227" cy="18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cxnSp>
        <p:nvCxnSpPr>
          <p:cNvPr id="97" name="Connecteur droit 96"/>
          <p:cNvCxnSpPr>
            <a:stCxn id="92" idx="7"/>
            <a:endCxn id="96" idx="0"/>
          </p:cNvCxnSpPr>
          <p:nvPr/>
        </p:nvCxnSpPr>
        <p:spPr>
          <a:xfrm>
            <a:off x="5958414" y="4999469"/>
            <a:ext cx="1143429" cy="48055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Connecteur droit 97"/>
          <p:cNvCxnSpPr>
            <a:endCxn id="96" idx="0"/>
          </p:cNvCxnSpPr>
          <p:nvPr/>
        </p:nvCxnSpPr>
        <p:spPr>
          <a:xfrm flipV="1">
            <a:off x="5990050" y="5480022"/>
            <a:ext cx="1111793" cy="373692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" name="Group 93"/>
          <p:cNvGrpSpPr>
            <a:grpSpLocks/>
          </p:cNvGrpSpPr>
          <p:nvPr/>
        </p:nvGrpSpPr>
        <p:grpSpPr bwMode="auto">
          <a:xfrm>
            <a:off x="5076056" y="4365178"/>
            <a:ext cx="144016" cy="792162"/>
            <a:chOff x="4307" y="3113"/>
            <a:chExt cx="46" cy="499"/>
          </a:xfrm>
          <a:scene3d>
            <a:camera prst="orthographicFront">
              <a:rot lat="0" lon="0" rev="6600000"/>
            </a:camera>
            <a:lightRig rig="threePt" dir="t"/>
          </a:scene3d>
        </p:grpSpPr>
        <p:sp>
          <p:nvSpPr>
            <p:cNvPr id="101" name="Line 94"/>
            <p:cNvSpPr>
              <a:spLocks noChangeShapeType="1"/>
            </p:cNvSpPr>
            <p:nvPr/>
          </p:nvSpPr>
          <p:spPr bwMode="auto">
            <a:xfrm flipH="1">
              <a:off x="4326" y="3113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23" name="Group 95"/>
            <p:cNvGrpSpPr>
              <a:grpSpLocks/>
            </p:cNvGrpSpPr>
            <p:nvPr/>
          </p:nvGrpSpPr>
          <p:grpSpPr bwMode="auto">
            <a:xfrm rot="10800000">
              <a:off x="4307" y="3113"/>
              <a:ext cx="46" cy="393"/>
              <a:chOff x="3083" y="576"/>
              <a:chExt cx="65" cy="922"/>
            </a:xfrm>
          </p:grpSpPr>
          <p:sp>
            <p:nvSpPr>
              <p:cNvPr id="103" name="Freeform 96"/>
              <p:cNvSpPr>
                <a:spLocks/>
              </p:cNvSpPr>
              <p:nvPr/>
            </p:nvSpPr>
            <p:spPr bwMode="auto">
              <a:xfrm rot="217685">
                <a:off x="3120" y="576"/>
                <a:ext cx="28" cy="916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104" name="Freeform 97"/>
              <p:cNvSpPr>
                <a:spLocks/>
              </p:cNvSpPr>
              <p:nvPr/>
            </p:nvSpPr>
            <p:spPr bwMode="auto">
              <a:xfrm rot="-77723">
                <a:off x="3083" y="576"/>
                <a:ext cx="31" cy="922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105" name="Rectangle 104"/>
          <p:cNvSpPr/>
          <p:nvPr/>
        </p:nvSpPr>
        <p:spPr>
          <a:xfrm>
            <a:off x="395536" y="1797203"/>
            <a:ext cx="87484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optical acceptance decreases rapidly as the beam position changes</a:t>
            </a:r>
          </a:p>
        </p:txBody>
      </p:sp>
      <p:grpSp>
        <p:nvGrpSpPr>
          <p:cNvPr id="24" name="Group 93"/>
          <p:cNvGrpSpPr>
            <a:grpSpLocks/>
          </p:cNvGrpSpPr>
          <p:nvPr/>
        </p:nvGrpSpPr>
        <p:grpSpPr bwMode="auto">
          <a:xfrm>
            <a:off x="5148064" y="4653062"/>
            <a:ext cx="144016" cy="792162"/>
            <a:chOff x="4307" y="3113"/>
            <a:chExt cx="46" cy="499"/>
          </a:xfrm>
          <a:scene3d>
            <a:camera prst="orthographicFront">
              <a:rot lat="0" lon="0" rev="6600000"/>
            </a:camera>
            <a:lightRig rig="threePt" dir="t"/>
          </a:scene3d>
        </p:grpSpPr>
        <p:sp>
          <p:nvSpPr>
            <p:cNvPr id="60" name="Line 94"/>
            <p:cNvSpPr>
              <a:spLocks noChangeShapeType="1"/>
            </p:cNvSpPr>
            <p:nvPr/>
          </p:nvSpPr>
          <p:spPr bwMode="auto">
            <a:xfrm flipH="1">
              <a:off x="4326" y="3113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25" name="Group 95"/>
            <p:cNvGrpSpPr>
              <a:grpSpLocks/>
            </p:cNvGrpSpPr>
            <p:nvPr/>
          </p:nvGrpSpPr>
          <p:grpSpPr bwMode="auto">
            <a:xfrm rot="10800000">
              <a:off x="4307" y="3113"/>
              <a:ext cx="46" cy="393"/>
              <a:chOff x="3083" y="576"/>
              <a:chExt cx="65" cy="922"/>
            </a:xfrm>
          </p:grpSpPr>
          <p:sp>
            <p:nvSpPr>
              <p:cNvPr id="62" name="Freeform 96"/>
              <p:cNvSpPr>
                <a:spLocks/>
              </p:cNvSpPr>
              <p:nvPr/>
            </p:nvSpPr>
            <p:spPr bwMode="auto">
              <a:xfrm rot="217685">
                <a:off x="3120" y="576"/>
                <a:ext cx="28" cy="916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4" name="Freeform 97"/>
              <p:cNvSpPr>
                <a:spLocks/>
              </p:cNvSpPr>
              <p:nvPr/>
            </p:nvSpPr>
            <p:spPr bwMode="auto">
              <a:xfrm rot="-77723">
                <a:off x="3083" y="576"/>
                <a:ext cx="31" cy="922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grpSp>
        <p:nvGrpSpPr>
          <p:cNvPr id="26" name="Group 93"/>
          <p:cNvGrpSpPr>
            <a:grpSpLocks/>
          </p:cNvGrpSpPr>
          <p:nvPr/>
        </p:nvGrpSpPr>
        <p:grpSpPr bwMode="auto">
          <a:xfrm rot="-840000">
            <a:off x="5364088" y="5378872"/>
            <a:ext cx="144016" cy="792162"/>
            <a:chOff x="4307" y="3113"/>
            <a:chExt cx="46" cy="499"/>
          </a:xfrm>
          <a:scene3d>
            <a:camera prst="orthographicFront">
              <a:rot lat="0" lon="0" rev="4200000"/>
            </a:camera>
            <a:lightRig rig="threePt" dir="t"/>
          </a:scene3d>
        </p:grpSpPr>
        <p:sp>
          <p:nvSpPr>
            <p:cNvPr id="66" name="Line 94"/>
            <p:cNvSpPr>
              <a:spLocks noChangeShapeType="1"/>
            </p:cNvSpPr>
            <p:nvPr/>
          </p:nvSpPr>
          <p:spPr bwMode="auto">
            <a:xfrm flipH="1">
              <a:off x="4326" y="3113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27" name="Group 95"/>
            <p:cNvGrpSpPr>
              <a:grpSpLocks/>
            </p:cNvGrpSpPr>
            <p:nvPr/>
          </p:nvGrpSpPr>
          <p:grpSpPr bwMode="auto">
            <a:xfrm rot="10800000">
              <a:off x="4307" y="3113"/>
              <a:ext cx="46" cy="393"/>
              <a:chOff x="3083" y="576"/>
              <a:chExt cx="65" cy="922"/>
            </a:xfrm>
          </p:grpSpPr>
          <p:sp>
            <p:nvSpPr>
              <p:cNvPr id="68" name="Freeform 96"/>
              <p:cNvSpPr>
                <a:spLocks/>
              </p:cNvSpPr>
              <p:nvPr/>
            </p:nvSpPr>
            <p:spPr bwMode="auto">
              <a:xfrm rot="217685">
                <a:off x="3120" y="576"/>
                <a:ext cx="28" cy="916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69" name="Freeform 97"/>
              <p:cNvSpPr>
                <a:spLocks/>
              </p:cNvSpPr>
              <p:nvPr/>
            </p:nvSpPr>
            <p:spPr bwMode="auto">
              <a:xfrm rot="-77723">
                <a:off x="3083" y="576"/>
                <a:ext cx="31" cy="922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cxnSp>
        <p:nvCxnSpPr>
          <p:cNvPr id="9" name="Connecteur droit avec flèche 8"/>
          <p:cNvCxnSpPr/>
          <p:nvPr/>
        </p:nvCxnSpPr>
        <p:spPr>
          <a:xfrm>
            <a:off x="4716016" y="3524918"/>
            <a:ext cx="146733" cy="367027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Connecteur droit avec flèche 70"/>
          <p:cNvCxnSpPr/>
          <p:nvPr/>
        </p:nvCxnSpPr>
        <p:spPr>
          <a:xfrm>
            <a:off x="4608512" y="4965005"/>
            <a:ext cx="447994" cy="119729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Slide Number Placeholder 6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7221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5"/>
          <p:cNvSpPr txBox="1"/>
          <p:nvPr/>
        </p:nvSpPr>
        <p:spPr>
          <a:xfrm>
            <a:off x="-180528" y="90872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sz="2400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screens</a:t>
            </a: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5496" y="1556792"/>
            <a:ext cx="910850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Since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relatively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order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few mm) for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effect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not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very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high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7" name="ZoneTexte 6"/>
          <p:cNvSpPr txBox="1"/>
          <p:nvPr/>
        </p:nvSpPr>
        <p:spPr>
          <a:xfrm>
            <a:off x="3347864" y="3282369"/>
            <a:ext cx="6192688" cy="1220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Important in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linac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for quad scan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lnSpc>
                <a:spcPts val="2177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   -Large range on quad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current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 large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</a:t>
            </a:r>
          </a:p>
          <a:p>
            <a:pPr>
              <a:lnSpc>
                <a:spcPts val="2177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    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Vignetting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effect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underestimating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size!!</a:t>
            </a:r>
          </a:p>
          <a:p>
            <a:pPr>
              <a:lnSpc>
                <a:spcPts val="2177"/>
              </a:lnSpc>
            </a:pPr>
            <a:r>
              <a:rPr lang="fr-FR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           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Emittance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overestimated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!!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323528" y="2268354"/>
            <a:ext cx="910850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177"/>
              </a:lnSpc>
              <a:buFont typeface="Wingdings" pitchFamily="2" charset="2"/>
              <a:buChar char="Ø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Try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apply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 correction on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for all the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from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instead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changing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standard flat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other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Goal of these measurements</a:t>
            </a:r>
          </a:p>
        </p:txBody>
      </p:sp>
      <p:cxnSp>
        <p:nvCxnSpPr>
          <p:cNvPr id="11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-15164" y="4716626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Help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also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to analyse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misalignments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damages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7748" y="5243487"/>
            <a:ext cx="910850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Comparison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energies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short and long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lines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between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different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materials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… </a:t>
            </a:r>
          </a:p>
        </p:txBody>
      </p:sp>
      <p:sp>
        <p:nvSpPr>
          <p:cNvPr id="14" name="ZoneTexte 13"/>
          <p:cNvSpPr txBox="1"/>
          <p:nvPr/>
        </p:nvSpPr>
        <p:spPr>
          <a:xfrm>
            <a:off x="-36512" y="6084778"/>
            <a:ext cx="9108504" cy="656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understand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all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need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to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perform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optics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simulations… not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yet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done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…</a:t>
            </a:r>
          </a:p>
          <a:p>
            <a:pPr>
              <a:lnSpc>
                <a:spcPts val="2177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but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some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measurements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shown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3016936"/>
            <a:ext cx="1738713" cy="1689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1087" y="3016936"/>
            <a:ext cx="1732801" cy="169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ZoneTexte 2"/>
          <p:cNvSpPr txBox="1"/>
          <p:nvPr/>
        </p:nvSpPr>
        <p:spPr>
          <a:xfrm>
            <a:off x="539552" y="3140968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Narrow range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17" name="ZoneTexte 16"/>
          <p:cNvSpPr txBox="1"/>
          <p:nvPr/>
        </p:nvSpPr>
        <p:spPr>
          <a:xfrm>
            <a:off x="2483768" y="3140968"/>
            <a:ext cx="1008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bg1"/>
                </a:solidFill>
              </a:rPr>
              <a:t>Large range</a:t>
            </a:r>
            <a:endParaRPr lang="fr-FR" dirty="0">
              <a:solidFill>
                <a:schemeClr val="bg1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827584" y="422108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r</a:t>
            </a:r>
            <a:endParaRPr lang="fr-FR" dirty="0"/>
          </a:p>
        </p:txBody>
      </p:sp>
      <p:sp>
        <p:nvSpPr>
          <p:cNvPr id="15" name="ZoneTexte 14"/>
          <p:cNvSpPr txBox="1"/>
          <p:nvPr/>
        </p:nvSpPr>
        <p:spPr>
          <a:xfrm>
            <a:off x="611560" y="40770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fr-FR" baseline="-25000" dirty="0" smtClean="0">
                <a:solidFill>
                  <a:schemeClr val="bg1"/>
                </a:solidFill>
              </a:rPr>
              <a:t>x</a:t>
            </a:r>
            <a:r>
              <a:rPr lang="fr-FR" dirty="0" smtClean="0">
                <a:solidFill>
                  <a:schemeClr val="bg1"/>
                </a:solidFill>
              </a:rPr>
              <a:t>=127µm</a:t>
            </a:r>
            <a:endParaRPr lang="fr-FR" baseline="-25000" dirty="0" smtClean="0">
              <a:solidFill>
                <a:schemeClr val="bg1"/>
              </a:solidFill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2411760" y="4077072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bg1"/>
                </a:solidFill>
              </a:rPr>
              <a:t>ε</a:t>
            </a:r>
            <a:r>
              <a:rPr lang="fr-FR" baseline="-25000" dirty="0" smtClean="0">
                <a:solidFill>
                  <a:schemeClr val="bg1"/>
                </a:solidFill>
              </a:rPr>
              <a:t>x</a:t>
            </a:r>
            <a:r>
              <a:rPr lang="fr-FR" dirty="0" smtClean="0">
                <a:solidFill>
                  <a:schemeClr val="bg1"/>
                </a:solidFill>
              </a:rPr>
              <a:t>=259µm</a:t>
            </a:r>
            <a:endParaRPr lang="fr-FR" baseline="-25000" dirty="0" smtClean="0">
              <a:solidFill>
                <a:schemeClr val="bg1"/>
              </a:solidFill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4015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Goal of these measurements</a:t>
            </a:r>
          </a:p>
        </p:txBody>
      </p:sp>
      <p:cxnSp>
        <p:nvCxnSpPr>
          <p:cNvPr id="5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0" y="90872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For spectrometer screens</a:t>
            </a:r>
            <a:endParaRPr lang="en-US" sz="24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39552" y="2108304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177"/>
              </a:lnSpc>
              <a:buFont typeface="Wingdings" pitchFamily="2" charset="2"/>
              <a:buChar char="Ø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effect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should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important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79733" y="1700808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relatively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large (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order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cm) for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spectrometer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endParaRPr lang="fr-FR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220060" y="2708920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Parabolic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and diffusive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have been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installed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in CTF3 </a:t>
            </a:r>
          </a:p>
        </p:txBody>
      </p:sp>
      <p:sp>
        <p:nvSpPr>
          <p:cNvPr id="11" name="ZoneTexte 10"/>
          <p:cNvSpPr txBox="1"/>
          <p:nvPr/>
        </p:nvSpPr>
        <p:spPr>
          <a:xfrm>
            <a:off x="79733" y="3429000"/>
            <a:ext cx="9108504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scan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measurements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can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reveal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which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system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most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efficient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099840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78092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4. Large energy spread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8033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862936" y="1408409"/>
            <a:ext cx="4849084" cy="409736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 marL="342900" indent="-342900">
              <a:lnSpc>
                <a:spcPts val="3175"/>
              </a:lnSpc>
              <a:buFont typeface="Wingdings" pitchFamily="2" charset="2"/>
              <a:buChar char="ü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Extrapolate from CTF3 to CLIC parameters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331640" y="2492896"/>
            <a:ext cx="7018702" cy="52919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907"/>
              </a:lnSpc>
            </a:pP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ts val="2903"/>
              </a:lnSpc>
              <a:buFont typeface="Wingdings" pitchFamily="2" charset="2"/>
              <a:buChar char="Ø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Main beam: higher energy, smaller beam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size, shorter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bunches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827584" y="4106185"/>
            <a:ext cx="3888885" cy="618959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907"/>
              </a:lnSpc>
            </a:pP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ts val="3628"/>
              </a:lnSpc>
              <a:buFont typeface="Wingdings" pitchFamily="2" charset="2"/>
              <a:buChar char="ü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Develop cheap and robust systems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1232250" y="2060848"/>
            <a:ext cx="7444205" cy="421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812"/>
              </a:lnSpc>
              <a:buFont typeface="Wingdings" pitchFamily="2" charset="2"/>
              <a:buChar char="Ø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Drive Beam: higher energy, higher intensity,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larger energy spread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"/>
          <p:cNvSpPr txBox="1"/>
          <p:nvPr/>
        </p:nvSpPr>
        <p:spPr>
          <a:xfrm>
            <a:off x="862936" y="3501008"/>
            <a:ext cx="4975914" cy="409736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 marL="342900" indent="-342900">
              <a:lnSpc>
                <a:spcPts val="3175"/>
              </a:lnSpc>
              <a:buFont typeface="Wingdings" pitchFamily="2" charset="2"/>
              <a:buChar char="ü"/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Error in size/</a:t>
            </a:r>
            <a:r>
              <a:rPr lang="en-US" altLang="zh-CN" sz="2000" dirty="0" err="1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 due to energy spread?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What’s next?</a:t>
            </a:r>
          </a:p>
        </p:txBody>
      </p:sp>
      <p:cxnSp>
        <p:nvCxnSpPr>
          <p:cNvPr id="16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24249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"/>
          <p:cNvSpPr/>
          <p:nvPr/>
        </p:nvSpPr>
        <p:spPr>
          <a:xfrm>
            <a:off x="543593" y="5325115"/>
            <a:ext cx="2289101" cy="696173"/>
          </a:xfrm>
          <a:custGeom>
            <a:avLst/>
            <a:gdLst>
              <a:gd name="connsiteX0" fmla="*/ 1179829 w 2358389"/>
              <a:gd name="connsiteY0" fmla="*/ 767079 h 767080"/>
              <a:gd name="connsiteX1" fmla="*/ 0 w 2358389"/>
              <a:gd name="connsiteY1" fmla="*/ 767079 h 767080"/>
              <a:gd name="connsiteX2" fmla="*/ 0 w 2358389"/>
              <a:gd name="connsiteY2" fmla="*/ 0 h 767080"/>
              <a:gd name="connsiteX3" fmla="*/ 2358389 w 2358389"/>
              <a:gd name="connsiteY3" fmla="*/ 0 h 767080"/>
              <a:gd name="connsiteX4" fmla="*/ 2358389 w 2358389"/>
              <a:gd name="connsiteY4" fmla="*/ 767079 h 767080"/>
              <a:gd name="connsiteX5" fmla="*/ 1179829 w 2358389"/>
              <a:gd name="connsiteY5" fmla="*/ 767079 h 76708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2358389" h="767080">
                <a:moveTo>
                  <a:pt x="1179829" y="767079"/>
                </a:moveTo>
                <a:lnTo>
                  <a:pt x="0" y="767079"/>
                </a:lnTo>
                <a:lnTo>
                  <a:pt x="0" y="0"/>
                </a:lnTo>
                <a:lnTo>
                  <a:pt x="2358389" y="0"/>
                </a:lnTo>
                <a:lnTo>
                  <a:pt x="2358389" y="767079"/>
                </a:lnTo>
                <a:lnTo>
                  <a:pt x="1179829" y="767079"/>
                </a:lnTo>
              </a:path>
            </a:pathLst>
          </a:custGeom>
          <a:solidFill>
            <a:srgbClr val="FFFF75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6" name="Freeform 3"/>
          <p:cNvSpPr/>
          <p:nvPr/>
        </p:nvSpPr>
        <p:spPr>
          <a:xfrm>
            <a:off x="395536" y="4477870"/>
            <a:ext cx="2550877" cy="12679"/>
          </a:xfrm>
          <a:custGeom>
            <a:avLst/>
            <a:gdLst>
              <a:gd name="connsiteX0" fmla="*/ 6350 w 2813050"/>
              <a:gd name="connsiteY0" fmla="*/ 6350 h 13970"/>
              <a:gd name="connsiteX1" fmla="*/ 2806700 w 2813050"/>
              <a:gd name="connsiteY1" fmla="*/ 6350 h 1397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</a:cxnLst>
            <a:rect l="l" t="t" r="r" b="b"/>
            <a:pathLst>
              <a:path w="2813050" h="13970">
                <a:moveTo>
                  <a:pt x="6350" y="6350"/>
                </a:moveTo>
                <a:lnTo>
                  <a:pt x="2806700" y="6350"/>
                </a:lnTo>
              </a:path>
            </a:pathLst>
          </a:custGeom>
          <a:ln w="127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8" name="Freeform 3"/>
          <p:cNvSpPr/>
          <p:nvPr/>
        </p:nvSpPr>
        <p:spPr>
          <a:xfrm>
            <a:off x="4227661" y="4900877"/>
            <a:ext cx="712863" cy="314660"/>
          </a:xfrm>
          <a:custGeom>
            <a:avLst/>
            <a:gdLst>
              <a:gd name="connsiteX0" fmla="*/ 393700 w 786129"/>
              <a:gd name="connsiteY0" fmla="*/ 346709 h 346709"/>
              <a:gd name="connsiteX1" fmla="*/ 0 w 786129"/>
              <a:gd name="connsiteY1" fmla="*/ 346709 h 346709"/>
              <a:gd name="connsiteX2" fmla="*/ 0 w 786129"/>
              <a:gd name="connsiteY2" fmla="*/ 0 h 346709"/>
              <a:gd name="connsiteX3" fmla="*/ 786129 w 786129"/>
              <a:gd name="connsiteY3" fmla="*/ 0 h 346709"/>
              <a:gd name="connsiteX4" fmla="*/ 786129 w 786129"/>
              <a:gd name="connsiteY4" fmla="*/ 346709 h 346709"/>
              <a:gd name="connsiteX5" fmla="*/ 393700 w 786129"/>
              <a:gd name="connsiteY5" fmla="*/ 346709 h 34670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786129" h="346709">
                <a:moveTo>
                  <a:pt x="393700" y="346709"/>
                </a:moveTo>
                <a:lnTo>
                  <a:pt x="0" y="346709"/>
                </a:lnTo>
                <a:lnTo>
                  <a:pt x="0" y="0"/>
                </a:lnTo>
                <a:lnTo>
                  <a:pt x="786129" y="0"/>
                </a:lnTo>
                <a:lnTo>
                  <a:pt x="786129" y="346709"/>
                </a:lnTo>
                <a:lnTo>
                  <a:pt x="393700" y="346709"/>
                </a:lnTo>
              </a:path>
            </a:pathLst>
          </a:custGeom>
          <a:solidFill>
            <a:srgbClr val="E6E6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9" name="Freeform 3"/>
          <p:cNvSpPr/>
          <p:nvPr/>
        </p:nvSpPr>
        <p:spPr>
          <a:xfrm>
            <a:off x="7664146" y="4606963"/>
            <a:ext cx="872941" cy="286998"/>
          </a:xfrm>
          <a:custGeom>
            <a:avLst/>
            <a:gdLst>
              <a:gd name="connsiteX0" fmla="*/ 481330 w 962660"/>
              <a:gd name="connsiteY0" fmla="*/ 316229 h 316229"/>
              <a:gd name="connsiteX1" fmla="*/ 0 w 962660"/>
              <a:gd name="connsiteY1" fmla="*/ 316229 h 316229"/>
              <a:gd name="connsiteX2" fmla="*/ 0 w 962660"/>
              <a:gd name="connsiteY2" fmla="*/ 0 h 316229"/>
              <a:gd name="connsiteX3" fmla="*/ 962659 w 962660"/>
              <a:gd name="connsiteY3" fmla="*/ 0 h 316229"/>
              <a:gd name="connsiteX4" fmla="*/ 962659 w 962660"/>
              <a:gd name="connsiteY4" fmla="*/ 316229 h 316229"/>
              <a:gd name="connsiteX5" fmla="*/ 481330 w 962660"/>
              <a:gd name="connsiteY5" fmla="*/ 316229 h 316229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962660" h="316229">
                <a:moveTo>
                  <a:pt x="481330" y="316229"/>
                </a:moveTo>
                <a:lnTo>
                  <a:pt x="0" y="316229"/>
                </a:lnTo>
                <a:lnTo>
                  <a:pt x="0" y="0"/>
                </a:lnTo>
                <a:lnTo>
                  <a:pt x="962659" y="0"/>
                </a:lnTo>
                <a:lnTo>
                  <a:pt x="962659" y="316229"/>
                </a:lnTo>
                <a:lnTo>
                  <a:pt x="481330" y="316229"/>
                </a:lnTo>
              </a:path>
            </a:pathLst>
          </a:custGeom>
          <a:solidFill>
            <a:srgbClr val="FFFFFF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3"/>
          <p:cNvSpPr/>
          <p:nvPr/>
        </p:nvSpPr>
        <p:spPr>
          <a:xfrm>
            <a:off x="7882957" y="5228216"/>
            <a:ext cx="714015" cy="313509"/>
          </a:xfrm>
          <a:custGeom>
            <a:avLst/>
            <a:gdLst>
              <a:gd name="connsiteX0" fmla="*/ 393700 w 787400"/>
              <a:gd name="connsiteY0" fmla="*/ 345439 h 345440"/>
              <a:gd name="connsiteX1" fmla="*/ 0 w 787400"/>
              <a:gd name="connsiteY1" fmla="*/ 345439 h 345440"/>
              <a:gd name="connsiteX2" fmla="*/ 0 w 787400"/>
              <a:gd name="connsiteY2" fmla="*/ 0 h 345440"/>
              <a:gd name="connsiteX3" fmla="*/ 787400 w 787400"/>
              <a:gd name="connsiteY3" fmla="*/ 0 h 345440"/>
              <a:gd name="connsiteX4" fmla="*/ 787400 w 787400"/>
              <a:gd name="connsiteY4" fmla="*/ 345439 h 345440"/>
              <a:gd name="connsiteX5" fmla="*/ 393700 w 787400"/>
              <a:gd name="connsiteY5" fmla="*/ 345439 h 34544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787400" h="345440">
                <a:moveTo>
                  <a:pt x="393700" y="345439"/>
                </a:moveTo>
                <a:lnTo>
                  <a:pt x="0" y="345439"/>
                </a:lnTo>
                <a:lnTo>
                  <a:pt x="0" y="0"/>
                </a:lnTo>
                <a:lnTo>
                  <a:pt x="787400" y="0"/>
                </a:lnTo>
                <a:lnTo>
                  <a:pt x="787400" y="345439"/>
                </a:lnTo>
                <a:lnTo>
                  <a:pt x="393700" y="345439"/>
                </a:lnTo>
              </a:path>
            </a:pathLst>
          </a:custGeom>
          <a:solidFill>
            <a:srgbClr val="E6E6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3"/>
          <p:cNvSpPr/>
          <p:nvPr/>
        </p:nvSpPr>
        <p:spPr>
          <a:xfrm>
            <a:off x="7724031" y="4100968"/>
            <a:ext cx="712863" cy="314661"/>
          </a:xfrm>
          <a:custGeom>
            <a:avLst/>
            <a:gdLst>
              <a:gd name="connsiteX0" fmla="*/ 392429 w 786130"/>
              <a:gd name="connsiteY0" fmla="*/ 346710 h 346710"/>
              <a:gd name="connsiteX1" fmla="*/ 0 w 786130"/>
              <a:gd name="connsiteY1" fmla="*/ 346710 h 346710"/>
              <a:gd name="connsiteX2" fmla="*/ 0 w 786130"/>
              <a:gd name="connsiteY2" fmla="*/ 0 h 346710"/>
              <a:gd name="connsiteX3" fmla="*/ 786129 w 786130"/>
              <a:gd name="connsiteY3" fmla="*/ 0 h 346710"/>
              <a:gd name="connsiteX4" fmla="*/ 786129 w 786130"/>
              <a:gd name="connsiteY4" fmla="*/ 346710 h 346710"/>
              <a:gd name="connsiteX5" fmla="*/ 392429 w 786130"/>
              <a:gd name="connsiteY5" fmla="*/ 346710 h 34671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786130" h="346710">
                <a:moveTo>
                  <a:pt x="392429" y="346710"/>
                </a:moveTo>
                <a:lnTo>
                  <a:pt x="0" y="346710"/>
                </a:lnTo>
                <a:lnTo>
                  <a:pt x="0" y="0"/>
                </a:lnTo>
                <a:lnTo>
                  <a:pt x="786129" y="0"/>
                </a:lnTo>
                <a:lnTo>
                  <a:pt x="786129" y="346710"/>
                </a:lnTo>
                <a:lnTo>
                  <a:pt x="392429" y="346710"/>
                </a:lnTo>
              </a:path>
            </a:pathLst>
          </a:custGeom>
          <a:solidFill>
            <a:srgbClr val="E6E6E6">
              <a:alpha val="100000"/>
            </a:srgbClr>
          </a:solidFill>
          <a:ln w="12700">
            <a:solidFill>
              <a:srgbClr val="000000">
                <a:alpha val="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3"/>
          <p:cNvSpPr/>
          <p:nvPr/>
        </p:nvSpPr>
        <p:spPr>
          <a:xfrm>
            <a:off x="7294471" y="4658830"/>
            <a:ext cx="1409604" cy="1137621"/>
          </a:xfrm>
          <a:custGeom>
            <a:avLst/>
            <a:gdLst>
              <a:gd name="connsiteX0" fmla="*/ 778509 w 1554480"/>
              <a:gd name="connsiteY0" fmla="*/ 1247139 h 1253490"/>
              <a:gd name="connsiteX1" fmla="*/ 6350 w 1554480"/>
              <a:gd name="connsiteY1" fmla="*/ 1247139 h 1253490"/>
              <a:gd name="connsiteX2" fmla="*/ 6350 w 1554480"/>
              <a:gd name="connsiteY2" fmla="*/ 6350 h 1253490"/>
              <a:gd name="connsiteX3" fmla="*/ 1548129 w 1554480"/>
              <a:gd name="connsiteY3" fmla="*/ 6350 h 1253490"/>
              <a:gd name="connsiteX4" fmla="*/ 1548129 w 1554480"/>
              <a:gd name="connsiteY4" fmla="*/ 1247139 h 1253490"/>
              <a:gd name="connsiteX5" fmla="*/ 778509 w 1554480"/>
              <a:gd name="connsiteY5" fmla="*/ 1247139 h 1253490"/>
            </a:gdLst>
            <a:ahLst/>
            <a:cxnLst>
              <a:cxn ang="0">
                <a:pos x="connsiteX0" y="connsiteY0"/>
              </a:cxn>
              <a:cxn ang="1">
                <a:pos x="connsiteX1" y="connsiteY1"/>
              </a:cxn>
              <a:cxn ang="2">
                <a:pos x="connsiteX2" y="connsiteY2"/>
              </a:cxn>
              <a:cxn ang="3">
                <a:pos x="connsiteX3" y="connsiteY3"/>
              </a:cxn>
              <a:cxn ang="4">
                <a:pos x="connsiteX4" y="connsiteY4"/>
              </a:cxn>
              <a:cxn ang="5">
                <a:pos x="connsiteX5" y="connsiteY5"/>
              </a:cxn>
            </a:cxnLst>
            <a:rect l="l" t="t" r="r" b="b"/>
            <a:pathLst>
              <a:path w="1554480" h="1253490">
                <a:moveTo>
                  <a:pt x="778509" y="1247139"/>
                </a:moveTo>
                <a:lnTo>
                  <a:pt x="6350" y="1247139"/>
                </a:lnTo>
                <a:lnTo>
                  <a:pt x="6350" y="6350"/>
                </a:lnTo>
                <a:lnTo>
                  <a:pt x="1548129" y="6350"/>
                </a:lnTo>
                <a:lnTo>
                  <a:pt x="1548129" y="1247139"/>
                </a:lnTo>
                <a:lnTo>
                  <a:pt x="778509" y="1247139"/>
                </a:lnTo>
              </a:path>
            </a:pathLst>
          </a:custGeom>
          <a:solidFill>
            <a:srgbClr val="000000">
              <a:alpha val="0"/>
            </a:srgbClr>
          </a:solidFill>
          <a:ln w="12700">
            <a:solidFill>
              <a:srgbClr val="000000">
                <a:alpha val="100000"/>
              </a:srgb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rtlCol="0" anchor="ctr"/>
          <a:lstStyle/>
          <a:p>
            <a:pPr algn="ctr"/>
            <a:endParaRPr lang="zh-CN" alt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4655" y="3792071"/>
            <a:ext cx="1750489" cy="322729"/>
          </a:xfrm>
          <a:prstGeom prst="rect">
            <a:avLst/>
          </a:prstGeom>
          <a:noFill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27964" y="4022592"/>
            <a:ext cx="2595673" cy="2109267"/>
          </a:xfrm>
          <a:prstGeom prst="rect">
            <a:avLst/>
          </a:prstGeom>
          <a:noFill/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38801" y="3976488"/>
            <a:ext cx="2890610" cy="215537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7992363" y="4933150"/>
            <a:ext cx="320601" cy="234238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542"/>
              </a:lnSpc>
            </a:pPr>
            <a:r>
              <a:rPr lang="en-US" altLang="zh-CN" sz="1500" dirty="0">
                <a:solidFill>
                  <a:srgbClr val="AECF00"/>
                </a:solidFill>
                <a:latin typeface="Segoe UI" pitchFamily="18" charset="0"/>
                <a:cs typeface="Segoe UI" pitchFamily="18" charset="0"/>
              </a:rPr>
              <a:t>min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686486" y="5382665"/>
            <a:ext cx="2089355" cy="234238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 marL="285750" indent="-285750">
              <a:lnSpc>
                <a:spcPts val="1542"/>
              </a:lnSpc>
              <a:buFont typeface="Arial" pitchFamily="34" charset="0"/>
              <a:buChar char="•"/>
            </a:pPr>
            <a:r>
              <a:rPr lang="en-US" altLang="zh-CN" sz="1500" dirty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high</a:t>
            </a:r>
            <a:r>
              <a:rPr lang="en-US" altLang="zh-CN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00" dirty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energy</a:t>
            </a:r>
            <a:r>
              <a:rPr lang="en-US" altLang="zh-CN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500" dirty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transient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412811" y="4483634"/>
            <a:ext cx="578685" cy="760023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723"/>
              </a:lnSpc>
            </a:pPr>
            <a:r>
              <a:rPr lang="en-US" altLang="zh-CN" sz="1300" dirty="0">
                <a:latin typeface="Segoe UI" pitchFamily="18" charset="0"/>
                <a:cs typeface="Segoe UI" pitchFamily="18" charset="0"/>
              </a:rPr>
              <a:t>E</a:t>
            </a:r>
            <a:r>
              <a:rPr lang="en-US" altLang="zh-CN" sz="1000" dirty="0">
                <a:latin typeface="Segoe UI" pitchFamily="18" charset="0"/>
                <a:cs typeface="Segoe UI" pitchFamily="18" charset="0"/>
              </a:rPr>
              <a:t>min</a:t>
            </a:r>
          </a:p>
          <a:p>
            <a:pPr>
              <a:lnSpc>
                <a:spcPts val="1996"/>
              </a:lnSpc>
            </a:pPr>
            <a:r>
              <a:rPr lang="en-US" altLang="zh-CN" sz="1300" dirty="0">
                <a:latin typeface="Segoe UI" pitchFamily="18" charset="0"/>
                <a:cs typeface="Segoe UI" pitchFamily="18" charset="0"/>
              </a:rPr>
              <a:t>E</a:t>
            </a:r>
            <a:r>
              <a:rPr lang="en-US" altLang="zh-CN" sz="1000" dirty="0">
                <a:latin typeface="Segoe UI" pitchFamily="18" charset="0"/>
                <a:cs typeface="Segoe UI" pitchFamily="18" charset="0"/>
              </a:rPr>
              <a:t>max</a:t>
            </a:r>
          </a:p>
          <a:p>
            <a:pPr>
              <a:lnSpc>
                <a:spcPts val="1905"/>
              </a:lnSpc>
            </a:pPr>
            <a:r>
              <a:rPr lang="en-US" altLang="zh-CN" sz="1300" dirty="0">
                <a:latin typeface="Segoe UI" pitchFamily="18" charset="0"/>
                <a:cs typeface="Segoe UI" pitchFamily="18" charset="0"/>
              </a:rPr>
              <a:t>E</a:t>
            </a:r>
            <a:r>
              <a:rPr lang="en-US" altLang="zh-CN" sz="1000" dirty="0">
                <a:latin typeface="Segoe UI" pitchFamily="18" charset="0"/>
                <a:cs typeface="Segoe UI" pitchFamily="18" charset="0"/>
              </a:rPr>
              <a:t>transient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1299571" y="4253113"/>
            <a:ext cx="654025" cy="1003680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542"/>
              </a:lnSpc>
              <a:tabLst>
                <a:tab pos="57601" algn="l"/>
                <a:tab pos="69121" algn="l"/>
              </a:tabLst>
            </a:pPr>
            <a:r>
              <a:rPr lang="en-US" altLang="zh-CN" dirty="0" smtClean="0"/>
              <a:t>		</a:t>
            </a:r>
            <a:r>
              <a:rPr lang="en-US" altLang="zh-CN" sz="1300" dirty="0">
                <a:latin typeface="Segoe UI" pitchFamily="18" charset="0"/>
                <a:cs typeface="Segoe UI" pitchFamily="18" charset="0"/>
              </a:rPr>
              <a:t>CLIC</a:t>
            </a:r>
          </a:p>
          <a:p>
            <a:pPr>
              <a:lnSpc>
                <a:spcPts val="1996"/>
              </a:lnSpc>
              <a:tabLst>
                <a:tab pos="57601" algn="l"/>
                <a:tab pos="69121" algn="l"/>
              </a:tabLst>
            </a:pPr>
            <a:r>
              <a:rPr lang="en-US" altLang="zh-CN" sz="1300" dirty="0">
                <a:latin typeface="Segoe UI" pitchFamily="18" charset="0"/>
                <a:cs typeface="Segoe UI" pitchFamily="18" charset="0"/>
              </a:rPr>
              <a:t>240 MeV</a:t>
            </a:r>
          </a:p>
          <a:p>
            <a:pPr>
              <a:lnSpc>
                <a:spcPts val="1996"/>
              </a:lnSpc>
              <a:tabLst>
                <a:tab pos="57601" algn="l"/>
                <a:tab pos="69121" algn="l"/>
              </a:tabLst>
            </a:pPr>
            <a:r>
              <a:rPr lang="en-US" altLang="zh-CN" dirty="0" smtClean="0"/>
              <a:t>	</a:t>
            </a:r>
            <a:r>
              <a:rPr lang="en-US" altLang="zh-CN" sz="1300" dirty="0">
                <a:latin typeface="Segoe UI" pitchFamily="18" charset="0"/>
                <a:cs typeface="Segoe UI" pitchFamily="18" charset="0"/>
              </a:rPr>
              <a:t>1.0 GeV</a:t>
            </a:r>
          </a:p>
          <a:p>
            <a:pPr>
              <a:lnSpc>
                <a:spcPts val="1996"/>
              </a:lnSpc>
              <a:tabLst>
                <a:tab pos="57601" algn="l"/>
                <a:tab pos="69121" algn="l"/>
              </a:tabLst>
            </a:pPr>
            <a:r>
              <a:rPr lang="en-US" altLang="zh-CN" dirty="0" smtClean="0"/>
              <a:t>	</a:t>
            </a:r>
            <a:r>
              <a:rPr lang="en-US" altLang="zh-CN" sz="1300" dirty="0">
                <a:latin typeface="Segoe UI" pitchFamily="18" charset="0"/>
                <a:cs typeface="Segoe UI" pitchFamily="18" charset="0"/>
              </a:rPr>
              <a:t>2.4 GeV</a:t>
            </a:r>
          </a:p>
        </p:txBody>
      </p:sp>
      <p:sp>
        <p:nvSpPr>
          <p:cNvPr id="21" name="TextBox 1"/>
          <p:cNvSpPr txBox="1"/>
          <p:nvPr/>
        </p:nvSpPr>
        <p:spPr>
          <a:xfrm>
            <a:off x="2243914" y="4253113"/>
            <a:ext cx="657231" cy="1003680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542"/>
              </a:lnSpc>
              <a:tabLst>
                <a:tab pos="57601" algn="l"/>
                <a:tab pos="92161" algn="l"/>
              </a:tabLst>
            </a:pPr>
            <a:r>
              <a:rPr lang="en-US" altLang="zh-CN" dirty="0" smtClean="0"/>
              <a:t>	</a:t>
            </a:r>
            <a:r>
              <a:rPr lang="en-US" altLang="zh-CN" sz="1300" dirty="0">
                <a:latin typeface="Segoe UI" pitchFamily="18" charset="0"/>
                <a:cs typeface="Segoe UI" pitchFamily="18" charset="0"/>
              </a:rPr>
              <a:t>TBL</a:t>
            </a:r>
          </a:p>
          <a:p>
            <a:pPr>
              <a:lnSpc>
                <a:spcPts val="1996"/>
              </a:lnSpc>
              <a:tabLst>
                <a:tab pos="57601" algn="l"/>
                <a:tab pos="92161" algn="l"/>
              </a:tabLst>
            </a:pPr>
            <a:r>
              <a:rPr lang="en-US" altLang="zh-CN" dirty="0" smtClean="0"/>
              <a:t>		</a:t>
            </a:r>
            <a:r>
              <a:rPr lang="en-US" altLang="zh-CN" sz="1300" dirty="0">
                <a:latin typeface="Segoe UI" pitchFamily="18" charset="0"/>
                <a:cs typeface="Segoe UI" pitchFamily="18" charset="0"/>
              </a:rPr>
              <a:t>60 MeV</a:t>
            </a:r>
          </a:p>
          <a:p>
            <a:pPr>
              <a:lnSpc>
                <a:spcPts val="1996"/>
              </a:lnSpc>
              <a:tabLst>
                <a:tab pos="57601" algn="l"/>
                <a:tab pos="92161" algn="l"/>
              </a:tabLst>
            </a:pPr>
            <a:r>
              <a:rPr lang="en-US" altLang="zh-CN" dirty="0" smtClean="0"/>
              <a:t>		</a:t>
            </a:r>
            <a:r>
              <a:rPr lang="en-US" altLang="zh-CN" sz="1300" dirty="0">
                <a:latin typeface="Segoe UI" pitchFamily="18" charset="0"/>
                <a:cs typeface="Segoe UI" pitchFamily="18" charset="0"/>
              </a:rPr>
              <a:t>90 MeV</a:t>
            </a:r>
          </a:p>
          <a:p>
            <a:pPr>
              <a:lnSpc>
                <a:spcPts val="1996"/>
              </a:lnSpc>
              <a:tabLst>
                <a:tab pos="57601" algn="l"/>
                <a:tab pos="92161" algn="l"/>
              </a:tabLst>
            </a:pPr>
            <a:r>
              <a:rPr lang="en-US" altLang="zh-CN" sz="1300" dirty="0">
                <a:latin typeface="Segoe UI" pitchFamily="18" charset="0"/>
                <a:cs typeface="Segoe UI" pitchFamily="18" charset="0"/>
              </a:rPr>
              <a:t>150 MeV</a:t>
            </a:r>
          </a:p>
        </p:txBody>
      </p:sp>
      <p:sp>
        <p:nvSpPr>
          <p:cNvPr id="22" name="TextBox 1"/>
          <p:cNvSpPr txBox="1"/>
          <p:nvPr/>
        </p:nvSpPr>
        <p:spPr>
          <a:xfrm>
            <a:off x="4395415" y="4956490"/>
            <a:ext cx="320601" cy="272710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814"/>
              </a:lnSpc>
            </a:pPr>
            <a:r>
              <a:rPr lang="en-US" altLang="zh-CN" sz="1600" dirty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TBL</a:t>
            </a:r>
          </a:p>
        </p:txBody>
      </p:sp>
      <p:sp>
        <p:nvSpPr>
          <p:cNvPr id="23" name="TextBox 1"/>
          <p:cNvSpPr txBox="1"/>
          <p:nvPr/>
        </p:nvSpPr>
        <p:spPr>
          <a:xfrm>
            <a:off x="214279" y="2584145"/>
            <a:ext cx="8894225" cy="772847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907"/>
              </a:lnSpc>
            </a:pPr>
            <a:endParaRPr lang="en-US" altLang="zh-CN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lnSpc>
                <a:spcPts val="2358"/>
              </a:lnSpc>
              <a:buFont typeface="Wingdings" pitchFamily="2" charset="2"/>
              <a:buChar char="ü"/>
              <a:tabLst>
                <a:tab pos="5276238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To be investigated: how “wrong” we measure transverse profile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using standard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OTR screens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TextBox 1"/>
          <p:cNvSpPr txBox="1"/>
          <p:nvPr/>
        </p:nvSpPr>
        <p:spPr>
          <a:xfrm>
            <a:off x="6426136" y="4276165"/>
            <a:ext cx="1243930" cy="695903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542"/>
              </a:lnSpc>
              <a:tabLst>
                <a:tab pos="207363" algn="l"/>
                <a:tab pos="495367" algn="l"/>
              </a:tabLst>
            </a:pPr>
            <a:r>
              <a:rPr lang="en-US" altLang="zh-CN" dirty="0" smtClean="0"/>
              <a:t>		</a:t>
            </a:r>
            <a:r>
              <a:rPr lang="en-US" altLang="zh-CN" sz="1500" dirty="0">
                <a:solidFill>
                  <a:srgbClr val="B84700"/>
                </a:solidFill>
                <a:latin typeface="Segoe UI" pitchFamily="18" charset="0"/>
                <a:cs typeface="Segoe UI" pitchFamily="18" charset="0"/>
              </a:rPr>
              <a:t>transient</a:t>
            </a:r>
          </a:p>
          <a:p>
            <a:pPr>
              <a:lnSpc>
                <a:spcPts val="1451"/>
              </a:lnSpc>
              <a:tabLst>
                <a:tab pos="207363" algn="l"/>
                <a:tab pos="495367" algn="l"/>
              </a:tabLst>
            </a:pPr>
            <a:r>
              <a:rPr lang="en-US" altLang="zh-CN" dirty="0" smtClean="0"/>
              <a:t>	</a:t>
            </a:r>
            <a:r>
              <a:rPr lang="en-US" altLang="zh-CN" sz="1500" dirty="0">
                <a:solidFill>
                  <a:srgbClr val="C90016"/>
                </a:solidFill>
                <a:latin typeface="Segoe UI" pitchFamily="18" charset="0"/>
                <a:cs typeface="Segoe UI" pitchFamily="18" charset="0"/>
              </a:rPr>
              <a:t>max</a:t>
            </a:r>
          </a:p>
          <a:p>
            <a:pPr>
              <a:lnSpc>
                <a:spcPts val="2086"/>
              </a:lnSpc>
              <a:tabLst>
                <a:tab pos="207363" algn="l"/>
                <a:tab pos="495367" algn="l"/>
              </a:tabLst>
            </a:pPr>
            <a:r>
              <a:rPr lang="en-US" altLang="zh-CN" sz="1500" dirty="0">
                <a:solidFill>
                  <a:srgbClr val="FFB515"/>
                </a:solidFill>
                <a:latin typeface="Segoe UI" pitchFamily="18" charset="0"/>
                <a:cs typeface="Segoe UI" pitchFamily="18" charset="0"/>
              </a:rPr>
              <a:t>min</a:t>
            </a:r>
          </a:p>
        </p:txBody>
      </p:sp>
      <p:sp>
        <p:nvSpPr>
          <p:cNvPr id="26" name="TextBox 1"/>
          <p:cNvSpPr txBox="1"/>
          <p:nvPr/>
        </p:nvSpPr>
        <p:spPr>
          <a:xfrm>
            <a:off x="7739003" y="4137852"/>
            <a:ext cx="816570" cy="926736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814"/>
              </a:lnSpc>
              <a:tabLst>
                <a:tab pos="57601" algn="l"/>
                <a:tab pos="460807" algn="l"/>
              </a:tabLst>
            </a:pPr>
            <a:r>
              <a:rPr lang="en-US" altLang="zh-CN" dirty="0" smtClean="0"/>
              <a:t>	</a:t>
            </a:r>
            <a:r>
              <a:rPr lang="en-US" altLang="zh-CN" sz="1600" dirty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CLIC</a:t>
            </a:r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907"/>
              </a:lnSpc>
            </a:pPr>
            <a:endParaRPr lang="en-US" altLang="zh-CN" dirty="0" smtClean="0"/>
          </a:p>
          <a:p>
            <a:pPr>
              <a:lnSpc>
                <a:spcPts val="1905"/>
              </a:lnSpc>
              <a:tabLst>
                <a:tab pos="57601" algn="l"/>
                <a:tab pos="460807" algn="l"/>
              </a:tabLst>
            </a:pPr>
            <a:r>
              <a:rPr lang="en-US" altLang="zh-CN" sz="1500" dirty="0">
                <a:solidFill>
                  <a:srgbClr val="00CCCC"/>
                </a:solidFill>
                <a:latin typeface="Segoe UI" pitchFamily="18" charset="0"/>
                <a:cs typeface="Segoe UI" pitchFamily="18" charset="0"/>
              </a:rPr>
              <a:t>transient</a:t>
            </a:r>
          </a:p>
          <a:p>
            <a:pPr>
              <a:lnSpc>
                <a:spcPts val="1361"/>
              </a:lnSpc>
              <a:tabLst>
                <a:tab pos="57601" algn="l"/>
                <a:tab pos="460807" algn="l"/>
              </a:tabLst>
            </a:pPr>
            <a:r>
              <a:rPr lang="en-US" altLang="zh-CN" dirty="0" smtClean="0"/>
              <a:t>		</a:t>
            </a:r>
            <a:r>
              <a:rPr lang="en-US" altLang="zh-CN" sz="1500" dirty="0">
                <a:solidFill>
                  <a:srgbClr val="0000FF"/>
                </a:solidFill>
                <a:latin typeface="Segoe UI" pitchFamily="18" charset="0"/>
                <a:cs typeface="Segoe UI" pitchFamily="18" charset="0"/>
              </a:rPr>
              <a:t>max</a:t>
            </a:r>
          </a:p>
        </p:txBody>
      </p:sp>
      <p:sp>
        <p:nvSpPr>
          <p:cNvPr id="28" name="TextBox 1"/>
          <p:cNvSpPr txBox="1"/>
          <p:nvPr/>
        </p:nvSpPr>
        <p:spPr>
          <a:xfrm>
            <a:off x="0" y="116632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Large energy spread beams</a:t>
            </a:r>
          </a:p>
        </p:txBody>
      </p:sp>
      <p:cxnSp>
        <p:nvCxnSpPr>
          <p:cNvPr id="29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108520" y="980728"/>
            <a:ext cx="914400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1996"/>
              </a:lnSpc>
              <a:buFont typeface="Wingdings" pitchFamily="2" charset="2"/>
              <a:buChar char="ü"/>
              <a:tabLst>
                <a:tab pos="5276238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The beam in the CLIC Drive Beam decelerator will go from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an initial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energy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of 2.4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ts val="1996"/>
              </a:lnSpc>
              <a:tabLst>
                <a:tab pos="5276238" algn="l"/>
              </a:tabLst>
            </a:pPr>
            <a:r>
              <a:rPr lang="en-US" altLang="zh-CN" sz="2000" dirty="0" err="1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 to 0.24 </a:t>
            </a:r>
            <a:r>
              <a:rPr lang="en-US" altLang="zh-CN" sz="2000" dirty="0" err="1">
                <a:latin typeface="Times New Roman" pitchFamily="18" charset="0"/>
                <a:cs typeface="Times New Roman" pitchFamily="18" charset="0"/>
              </a:rPr>
              <a:t>GeV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 (90 % energy extraction), with a large intra-bunch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energy spread.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107504" y="1948770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ts val="2358"/>
              </a:lnSpc>
              <a:buFont typeface="Wingdings" pitchFamily="2" charset="2"/>
              <a:buChar char="ü"/>
              <a:tabLst>
                <a:tab pos="5276238" algn="l"/>
              </a:tabLst>
            </a:pP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Test Beam Line (TBL) at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CTF3: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a small-scale test of the CLIC decelerator.</a:t>
            </a:r>
          </a:p>
        </p:txBody>
      </p:sp>
      <p:sp>
        <p:nvSpPr>
          <p:cNvPr id="32" name="TextBox 1"/>
          <p:cNvSpPr txBox="1"/>
          <p:nvPr/>
        </p:nvSpPr>
        <p:spPr>
          <a:xfrm>
            <a:off x="661279" y="5616903"/>
            <a:ext cx="2089355" cy="426599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marL="285750" indent="-285750">
              <a:lnSpc>
                <a:spcPts val="1542"/>
              </a:lnSpc>
              <a:buFont typeface="Arial" pitchFamily="34" charset="0"/>
              <a:buChar char="•"/>
            </a:pPr>
            <a:r>
              <a:rPr lang="en-US" altLang="zh-CN" sz="1500" dirty="0" smtClean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6% (1</a:t>
            </a:r>
            <a:r>
              <a:rPr lang="el-GR" altLang="zh-CN" sz="1500" dirty="0" smtClean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σ</a:t>
            </a:r>
            <a:r>
              <a:rPr lang="fr-FR" altLang="zh-CN" sz="1500" dirty="0" smtClean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) intra-</a:t>
            </a:r>
            <a:r>
              <a:rPr lang="fr-FR" altLang="zh-CN" sz="1500" dirty="0" err="1" smtClean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bunch</a:t>
            </a:r>
            <a:r>
              <a:rPr lang="fr-FR" altLang="zh-CN" sz="1500" dirty="0" smtClean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 </a:t>
            </a:r>
            <a:r>
              <a:rPr lang="fr-FR" altLang="zh-CN" sz="1500" dirty="0" err="1" smtClean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energy</a:t>
            </a:r>
            <a:r>
              <a:rPr lang="fr-FR" altLang="zh-CN" sz="1500" dirty="0" smtClean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 </a:t>
            </a:r>
            <a:r>
              <a:rPr lang="fr-FR" altLang="zh-CN" sz="1500" dirty="0" err="1" smtClean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spread</a:t>
            </a:r>
            <a:endParaRPr lang="fr-FR" altLang="zh-CN" sz="1500" dirty="0">
              <a:solidFill>
                <a:srgbClr val="3C3C3C"/>
              </a:solidFill>
              <a:latin typeface="Segoe UI" pitchFamily="18" charset="0"/>
              <a:cs typeface="Segoe UI" pitchFamily="18" charset="0"/>
            </a:endParaRPr>
          </a:p>
        </p:txBody>
      </p:sp>
      <p:sp>
        <p:nvSpPr>
          <p:cNvPr id="33" name="ZoneTexte 32"/>
          <p:cNvSpPr txBox="1"/>
          <p:nvPr/>
        </p:nvSpPr>
        <p:spPr>
          <a:xfrm>
            <a:off x="5814698" y="3635732"/>
            <a:ext cx="3005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#OTR photons – </a:t>
            </a:r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energy</a:t>
            </a:r>
            <a:endParaRPr lang="fr-FR" dirty="0"/>
          </a:p>
        </p:txBody>
      </p:sp>
      <p:sp>
        <p:nvSpPr>
          <p:cNvPr id="35" name="TextBox 1"/>
          <p:cNvSpPr txBox="1"/>
          <p:nvPr/>
        </p:nvSpPr>
        <p:spPr>
          <a:xfrm>
            <a:off x="8067823" y="5301208"/>
            <a:ext cx="320601" cy="272710"/>
          </a:xfrm>
          <a:prstGeom prst="rect">
            <a:avLst/>
          </a:prstGeom>
          <a:noFill/>
        </p:spPr>
        <p:txBody>
          <a:bodyPr wrap="none" lIns="0" tIns="0" rIns="0" bIns="41473" rtlCol="0">
            <a:spAutoFit/>
          </a:bodyPr>
          <a:lstStyle/>
          <a:p>
            <a:pPr>
              <a:lnSpc>
                <a:spcPts val="1814"/>
              </a:lnSpc>
            </a:pPr>
            <a:r>
              <a:rPr lang="en-US" altLang="zh-CN" sz="1600" dirty="0">
                <a:solidFill>
                  <a:srgbClr val="3C3C3C"/>
                </a:solidFill>
                <a:latin typeface="Segoe UI" pitchFamily="18" charset="0"/>
                <a:cs typeface="Segoe UI" pitchFamily="18" charset="0"/>
              </a:rPr>
              <a:t>TBL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12118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5"/>
          <p:cNvSpPr txBox="1"/>
          <p:nvPr/>
        </p:nvSpPr>
        <p:spPr>
          <a:xfrm>
            <a:off x="0" y="836712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Comparison between scintillating screens (YAG) and OTR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874" y="1476652"/>
            <a:ext cx="9139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system (CA.MTV0390),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types of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YAG and OTR,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whose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mechanical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supports are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similar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211960" y="2797188"/>
            <a:ext cx="48449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terms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light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intensity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cintillating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more stable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OTR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as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expected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4211960" y="4745470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in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terms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accuracy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OTR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are as good as YAG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     (+-10% of variation over a range of 12mm)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"/>
          <p:cNvSpPr txBox="1"/>
          <p:nvPr/>
        </p:nvSpPr>
        <p:spPr>
          <a:xfrm>
            <a:off x="0" y="116632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Large energy spread beams</a:t>
            </a:r>
          </a:p>
        </p:txBody>
      </p:sp>
      <p:cxnSp>
        <p:nvCxnSpPr>
          <p:cNvPr id="14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/>
          <p:cNvSpPr/>
          <p:nvPr/>
        </p:nvSpPr>
        <p:spPr>
          <a:xfrm>
            <a:off x="-17728" y="6208192"/>
            <a:ext cx="9630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YAG could be a good compromise: almost not sensitive to beam energy fluctuations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04864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0" y="62707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CALIFES </a:t>
            </a: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emittance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screens</a:t>
            </a:r>
          </a:p>
        </p:txBody>
      </p:sp>
      <p:sp>
        <p:nvSpPr>
          <p:cNvPr id="5" name="Line 2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pic>
        <p:nvPicPr>
          <p:cNvPr id="21506" name="Picture 2" descr="int_pos_2_ratio_aut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1844825"/>
            <a:ext cx="3888432" cy="215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 descr="sigma_pos_2_ratio_aut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077073"/>
            <a:ext cx="3888432" cy="2150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5"/>
          <p:cNvSpPr txBox="1"/>
          <p:nvPr/>
        </p:nvSpPr>
        <p:spPr>
          <a:xfrm>
            <a:off x="0" y="692696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Comparison between scintillating screens (YAG) and OTR</a:t>
            </a:r>
          </a:p>
        </p:txBody>
      </p:sp>
      <p:sp>
        <p:nvSpPr>
          <p:cNvPr id="9" name="ZoneTexte 7"/>
          <p:cNvSpPr txBox="1"/>
          <p:nvPr/>
        </p:nvSpPr>
        <p:spPr>
          <a:xfrm>
            <a:off x="4874" y="1196752"/>
            <a:ext cx="913912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this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system (CA.MTV0390),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there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two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types of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YAG and OTR,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whose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mechanical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supports are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similar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ZoneTexte 9"/>
          <p:cNvSpPr txBox="1"/>
          <p:nvPr/>
        </p:nvSpPr>
        <p:spPr>
          <a:xfrm>
            <a:off x="3995936" y="2492896"/>
            <a:ext cx="5148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terms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light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intensity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cintillating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much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more stable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than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OTR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as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expected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ZoneTexte 11"/>
          <p:cNvSpPr txBox="1"/>
          <p:nvPr/>
        </p:nvSpPr>
        <p:spPr>
          <a:xfrm>
            <a:off x="3995936" y="4509120"/>
            <a:ext cx="51480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However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in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terms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size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accuracy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OTR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are as good as YAG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     (+-10% of variation over a range of 12mm)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17728" y="6269250"/>
            <a:ext cx="96302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YAG could be a good compromise: almost not sensitive to beam energy fluctuations</a:t>
            </a: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48680"/>
            <a:ext cx="875937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6228184" y="4365104"/>
            <a:ext cx="305983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altLang="zh-CN" sz="2000" dirty="0" smtClean="0"/>
              <a:t> 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Different screen shapes, screen  materials, energies, current and optical lines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57319044"/>
              </p:ext>
            </p:extLst>
          </p:nvPr>
        </p:nvGraphicFramePr>
        <p:xfrm>
          <a:off x="107504" y="3284984"/>
          <a:ext cx="5976664" cy="3189732"/>
        </p:xfrm>
        <a:graphic>
          <a:graphicData uri="http://schemas.openxmlformats.org/drawingml/2006/table">
            <a:tbl>
              <a:tblPr/>
              <a:tblGrid>
                <a:gridCol w="1368152"/>
                <a:gridCol w="1296144"/>
                <a:gridCol w="1008112"/>
                <a:gridCol w="1224136"/>
                <a:gridCol w="1080120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Screens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Screen type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Materials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Energy (</a:t>
                      </a:r>
                      <a:r>
                        <a:rPr lang="en-US" sz="1400" dirty="0" err="1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MeV</a:t>
                      </a:r>
                      <a:r>
                        <a:rPr lang="en-US" sz="14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Current</a:t>
                      </a:r>
                      <a:r>
                        <a:rPr lang="en-US" sz="140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(A)                                                              </a:t>
                      </a:r>
                      <a:endParaRPr lang="en-US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CT.MTV0435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 reflective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Al, C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118.5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CL.MTV0500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reflective</a:t>
                      </a:r>
                      <a:endParaRPr lang="en-US" sz="1400" kern="1200" dirty="0" smtClean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Al,C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18.5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81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CL.MTV1026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reflective</a:t>
                      </a:r>
                      <a:endParaRPr lang="en-US" sz="1400" kern="1200" dirty="0" smtClean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Al, 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65.4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CC.MTV0253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reflective</a:t>
                      </a:r>
                      <a:endParaRPr lang="en-US" sz="1400" kern="1200" dirty="0" smtClean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Si, </a:t>
                      </a:r>
                      <a:r>
                        <a:rPr lang="en-US" sz="14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SiC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118.5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CC.MTV0970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reflective</a:t>
                      </a:r>
                      <a:endParaRPr lang="en-US" sz="1400" kern="1200" dirty="0" smtClean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Si, </a:t>
                      </a:r>
                      <a:r>
                        <a:rPr lang="en-US" sz="14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SiC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118.5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CTS.MTV0550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reflective</a:t>
                      </a:r>
                      <a:endParaRPr lang="en-US" sz="1400" kern="1200" dirty="0" smtClean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Si, </a:t>
                      </a:r>
                      <a:r>
                        <a:rPr lang="en-US" sz="14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SiC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en-US" sz="1400" dirty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CLS.MTV0440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reflective</a:t>
                      </a:r>
                      <a:endParaRPr lang="en-US" sz="1400" kern="1200" dirty="0" smtClean="0">
                        <a:solidFill>
                          <a:srgbClr val="FFFF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3.5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CLS.MTV1050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Parabolic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60-75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3.5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CTS.MTV0840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diffusive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100-150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CCS.MTV0980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parabolic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100-150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CMS.MTV0630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parabolic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100-150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CBS.MTV0300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Flat,</a:t>
                      </a:r>
                      <a:r>
                        <a:rPr lang="en-US" sz="1400" kern="1200" baseline="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en-US" sz="1400" kern="12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diffusive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Al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60-150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28</a:t>
                      </a:r>
                      <a:endParaRPr lang="en-US" sz="14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588224" y="3335704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US" sz="16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screen</a:t>
            </a:r>
            <a:endParaRPr lang="en-US" sz="16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660232" y="3695744"/>
            <a:ext cx="20882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Spectrometer  screen</a:t>
            </a:r>
            <a:endParaRPr lang="en-US" sz="16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2780928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5. Conclusion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40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731784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266529" y="428125"/>
            <a:ext cx="6436057" cy="37959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ü"/>
              <a:tabLst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OTR screens important tool in everyday operation of CTF3</a:t>
            </a:r>
          </a:p>
        </p:txBody>
      </p:sp>
      <p:sp>
        <p:nvSpPr>
          <p:cNvPr id="14" name="TextBox 1"/>
          <p:cNvSpPr txBox="1"/>
          <p:nvPr/>
        </p:nvSpPr>
        <p:spPr>
          <a:xfrm>
            <a:off x="539552" y="811868"/>
            <a:ext cx="7027087" cy="35631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Ø"/>
              <a:tabLst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Enough light intensity, better for high intensity beams</a:t>
            </a:r>
          </a:p>
        </p:txBody>
      </p:sp>
      <p:sp>
        <p:nvSpPr>
          <p:cNvPr id="15" name="TextBox 1"/>
          <p:cNvSpPr txBox="1"/>
          <p:nvPr/>
        </p:nvSpPr>
        <p:spPr>
          <a:xfrm>
            <a:off x="251520" y="2689369"/>
            <a:ext cx="8892480" cy="71301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ü"/>
              <a:tabLst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Screen scan measurements performed on all the screens of CTF3 to analyze 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effects, misalignments, damages…</a:t>
            </a:r>
          </a:p>
        </p:txBody>
      </p:sp>
      <p:sp>
        <p:nvSpPr>
          <p:cNvPr id="16" name="TextBox 1"/>
          <p:cNvSpPr txBox="1"/>
          <p:nvPr/>
        </p:nvSpPr>
        <p:spPr>
          <a:xfrm>
            <a:off x="251520" y="3845908"/>
            <a:ext cx="8136904" cy="35631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ü"/>
              <a:tabLst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screens: deeper studies must be done with optics simulation </a:t>
            </a:r>
          </a:p>
        </p:txBody>
      </p:sp>
      <p:sp>
        <p:nvSpPr>
          <p:cNvPr id="17" name="TextBox 1"/>
          <p:cNvSpPr txBox="1"/>
          <p:nvPr/>
        </p:nvSpPr>
        <p:spPr>
          <a:xfrm>
            <a:off x="538064" y="4220481"/>
            <a:ext cx="8605936" cy="71301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Ø"/>
              <a:tabLst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However, first studies show that 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effect does not have a big impact on the beam size (except on the very edges of the screen)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574576" y="5664972"/>
            <a:ext cx="8605936" cy="35631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Ø"/>
              <a:tabLst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These studies will help to identify misaligned and damaged screens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559527" y="4951956"/>
            <a:ext cx="8605936" cy="71301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Ø"/>
              <a:tabLst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Calibration versus position will be anyway done thanks to these studies (very important for quad scan measurements in the 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linac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1" name="TextBox 1"/>
          <p:cNvSpPr txBox="1"/>
          <p:nvPr/>
        </p:nvSpPr>
        <p:spPr>
          <a:xfrm>
            <a:off x="251521" y="1635864"/>
            <a:ext cx="8892480" cy="71301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ü"/>
              <a:tabLst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OTR screens will be a basic tool for imaging system as well as for </a:t>
            </a:r>
            <a:r>
              <a:rPr lang="en-US" altLang="zh-CN" sz="2000" dirty="0" err="1" smtClean="0">
                <a:latin typeface="Times New Roman" pitchFamily="18" charset="0"/>
                <a:cs typeface="Times New Roman" pitchFamily="18" charset="0"/>
              </a:rPr>
              <a:t>emittance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measurements in CLIC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3336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>
          <a:xfrm>
            <a:off x="216496" y="491574"/>
            <a:ext cx="8927504" cy="1713290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ü"/>
              <a:tabLst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For spectrometer screens: parabolic and diffusive screens recover performance which decreases with standard flat screens when going to higher beam energy</a:t>
            </a: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Parabolic screen: no light losses but manufacturing and alignment are tricky</a:t>
            </a:r>
          </a:p>
          <a:p>
            <a:pPr marL="800100" lvl="1" indent="-342900">
              <a:lnSpc>
                <a:spcPts val="2600"/>
              </a:lnSpc>
              <a:buFont typeface="Wingdings" pitchFamily="2" charset="2"/>
              <a:buChar char="Ø"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Diffusive screen: very easy to install and should be the primary choice when light density allows it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81000" y="2636912"/>
            <a:ext cx="8927504" cy="356316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342900" indent="-342900">
              <a:lnSpc>
                <a:spcPts val="2600"/>
              </a:lnSpc>
              <a:buFont typeface="Wingdings" pitchFamily="2" charset="2"/>
              <a:buChar char="ü"/>
              <a:tabLst/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Next step: focus on OTR based diagnostics for beams of large energy spread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7048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683568" y="2268161"/>
            <a:ext cx="81213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/>
              <a:t>2. </a:t>
            </a:r>
            <a:r>
              <a:rPr lang="en-US" altLang="zh-CN" sz="3200" dirty="0" err="1" smtClean="0"/>
              <a:t>Vignetting</a:t>
            </a:r>
            <a:r>
              <a:rPr lang="en-US" altLang="zh-CN" sz="3200" dirty="0" smtClean="0"/>
              <a:t>: origin and methods for mitigation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err="1" smtClean="0">
                <a:latin typeface="Segoe UI" pitchFamily="18" charset="0"/>
                <a:cs typeface="Segoe UI" pitchFamily="18" charset="0"/>
              </a:rPr>
              <a:t>Vignetting</a:t>
            </a: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 effect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cxnSp>
        <p:nvCxnSpPr>
          <p:cNvPr id="9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31157" y="3945250"/>
            <a:ext cx="911284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less light collected from the edges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screen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due 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finite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optical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aperture of the optical system (first lens: strong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limiting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factor) and the screen size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4339" y="4685074"/>
            <a:ext cx="91128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Effect stronger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for higher beam energy,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due to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distribution of the OTR emission.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" name="Groupe 13"/>
          <p:cNvGrpSpPr/>
          <p:nvPr/>
        </p:nvGrpSpPr>
        <p:grpSpPr>
          <a:xfrm>
            <a:off x="4919123" y="5054836"/>
            <a:ext cx="3109261" cy="1758539"/>
            <a:chOff x="5940152" y="4891397"/>
            <a:chExt cx="2914547" cy="1591938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0152" y="4891397"/>
              <a:ext cx="2736304" cy="159193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ZoneTexte 18"/>
            <p:cNvSpPr txBox="1"/>
            <p:nvPr/>
          </p:nvSpPr>
          <p:spPr>
            <a:xfrm>
              <a:off x="7558555" y="5085184"/>
              <a:ext cx="1296144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b="1" dirty="0" err="1" smtClean="0">
                  <a:solidFill>
                    <a:srgbClr val="002060"/>
                  </a:solidFill>
                </a:rPr>
                <a:t>Zemax</a:t>
              </a:r>
              <a:r>
                <a:rPr lang="fr-FR" b="1" dirty="0" smtClean="0">
                  <a:solidFill>
                    <a:srgbClr val="002060"/>
                  </a:solidFill>
                </a:rPr>
                <a:t> simulation</a:t>
              </a:r>
              <a:endParaRPr lang="fr-FR" b="1" dirty="0">
                <a:solidFill>
                  <a:srgbClr val="002060"/>
                </a:solidFill>
              </a:endParaRP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0" y="836712"/>
            <a:ext cx="9108504" cy="7335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540"/>
              </a:lnSpc>
              <a:buFont typeface="Wingdings" pitchFamily="2" charset="2"/>
              <a:buChar char="ü"/>
              <a:tabLst>
                <a:tab pos="138242" algn="l"/>
                <a:tab pos="276484" algn="l"/>
                <a:tab pos="1624344" algn="l"/>
                <a:tab pos="2096671" algn="l"/>
              </a:tabLst>
            </a:pP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 OTR radiation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is emitted in forward 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and backward </a:t>
            </a:r>
            <a:r>
              <a:rPr lang="en-US" altLang="zh-CN" sz="2000" dirty="0">
                <a:latin typeface="Times New Roman" pitchFamily="18" charset="0"/>
                <a:cs typeface="Times New Roman" pitchFamily="18" charset="0"/>
              </a:rPr>
              <a:t>direction, of which the latter is generally used due to easier extraction</a:t>
            </a:r>
            <a:r>
              <a:rPr lang="en-US" altLang="zh-CN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altLang="zh-CN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9" name="Espace réservé du numéro de diapositive 2"/>
          <p:cNvSpPr txBox="1">
            <a:spLocks/>
          </p:cNvSpPr>
          <p:nvPr/>
        </p:nvSpPr>
        <p:spPr>
          <a:xfrm>
            <a:off x="5553472" y="65087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3C10D69-D273-4C82-9F1E-20CE3020A0F9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1556792"/>
            <a:ext cx="2808311" cy="2334849"/>
          </a:xfrm>
          <a:prstGeom prst="rect">
            <a:avLst/>
          </a:prstGeom>
          <a:noFill/>
        </p:spPr>
      </p:pic>
      <p:sp>
        <p:nvSpPr>
          <p:cNvPr id="61" name="TextBox 1"/>
          <p:cNvSpPr txBox="1"/>
          <p:nvPr/>
        </p:nvSpPr>
        <p:spPr>
          <a:xfrm>
            <a:off x="4644008" y="1556792"/>
            <a:ext cx="1368152" cy="503543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>
              <a:lnSpc>
                <a:spcPts val="1814"/>
              </a:lnSpc>
              <a:tabLst>
                <a:tab pos="345605" algn="l"/>
              </a:tabLst>
            </a:pPr>
            <a:r>
              <a:rPr lang="en-US" altLang="zh-CN" sz="1600" b="1" dirty="0" smtClean="0">
                <a:solidFill>
                  <a:schemeClr val="bg1"/>
                </a:solidFill>
                <a:latin typeface="Segoe UI" pitchFamily="18" charset="0"/>
                <a:cs typeface="Segoe UI" pitchFamily="18" charset="0"/>
              </a:rPr>
              <a:t>OTR Angular</a:t>
            </a:r>
            <a:r>
              <a:rPr lang="en-US" altLang="zh-CN" sz="1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600" b="1" dirty="0" smtClean="0">
                <a:solidFill>
                  <a:schemeClr val="bg1"/>
                </a:solidFill>
                <a:latin typeface="Segoe UI" pitchFamily="18" charset="0"/>
                <a:cs typeface="Segoe UI" pitchFamily="18" charset="0"/>
              </a:rPr>
              <a:t>distribution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1556792"/>
            <a:ext cx="2592288" cy="239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5047529"/>
            <a:ext cx="3888432" cy="1765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6012160" y="2060848"/>
            <a:ext cx="313184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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Emitted light cone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gets narrower with increasing beam energy.</a:t>
            </a:r>
          </a:p>
        </p:txBody>
      </p:sp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31388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90872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Mitigating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effect means removing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correlation between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position on the screen and the amount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of light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seen by the camera.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-12784" y="1700808"/>
            <a:ext cx="91439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Two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ways: concentrate the light (parabolic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screens) or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diffuse the light (diffusive screens).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Connector 21"/>
          <p:cNvCxnSpPr/>
          <p:nvPr/>
        </p:nvCxnSpPr>
        <p:spPr>
          <a:xfrm>
            <a:off x="0" y="764704"/>
            <a:ext cx="9144000" cy="0"/>
          </a:xfrm>
          <a:prstGeom prst="line">
            <a:avLst/>
          </a:prstGeom>
          <a:ln w="31750" cmpd="thinThick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65"/>
          <p:cNvSpPr>
            <a:spLocks noChangeArrowheads="1"/>
          </p:cNvSpPr>
          <p:nvPr/>
        </p:nvSpPr>
        <p:spPr bwMode="auto">
          <a:xfrm>
            <a:off x="7668071" y="2924944"/>
            <a:ext cx="865188" cy="7191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0" name="Rectangle 66"/>
          <p:cNvSpPr>
            <a:spLocks noChangeArrowheads="1"/>
          </p:cNvSpPr>
          <p:nvPr/>
        </p:nvSpPr>
        <p:spPr bwMode="auto">
          <a:xfrm>
            <a:off x="7406134" y="3644082"/>
            <a:ext cx="1368425" cy="7143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" name="Group 67"/>
          <p:cNvGrpSpPr>
            <a:grpSpLocks/>
          </p:cNvGrpSpPr>
          <p:nvPr/>
        </p:nvGrpSpPr>
        <p:grpSpPr bwMode="auto">
          <a:xfrm>
            <a:off x="7955409" y="4074294"/>
            <a:ext cx="360362" cy="504825"/>
            <a:chOff x="1202" y="2976"/>
            <a:chExt cx="317" cy="772"/>
          </a:xfrm>
        </p:grpSpPr>
        <p:sp>
          <p:nvSpPr>
            <p:cNvPr id="12" name="Rectangle 68"/>
            <p:cNvSpPr>
              <a:spLocks noChangeArrowheads="1"/>
            </p:cNvSpPr>
            <p:nvPr/>
          </p:nvSpPr>
          <p:spPr bwMode="auto">
            <a:xfrm>
              <a:off x="1202" y="3203"/>
              <a:ext cx="317" cy="5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3" name="Rectangle 69"/>
            <p:cNvSpPr>
              <a:spLocks noChangeArrowheads="1"/>
            </p:cNvSpPr>
            <p:nvPr/>
          </p:nvSpPr>
          <p:spPr bwMode="auto">
            <a:xfrm>
              <a:off x="1292" y="3158"/>
              <a:ext cx="137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14" name="Rectangle 70"/>
            <p:cNvSpPr>
              <a:spLocks noChangeArrowheads="1"/>
            </p:cNvSpPr>
            <p:nvPr/>
          </p:nvSpPr>
          <p:spPr bwMode="auto">
            <a:xfrm>
              <a:off x="1247" y="2976"/>
              <a:ext cx="227" cy="18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15" name="Line 71"/>
          <p:cNvSpPr>
            <a:spLocks noChangeShapeType="1"/>
          </p:cNvSpPr>
          <p:nvPr/>
        </p:nvSpPr>
        <p:spPr bwMode="auto">
          <a:xfrm>
            <a:off x="5436046" y="3251969"/>
            <a:ext cx="3455988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7" name="Line 73"/>
          <p:cNvSpPr>
            <a:spLocks noChangeShapeType="1"/>
          </p:cNvSpPr>
          <p:nvPr/>
        </p:nvSpPr>
        <p:spPr bwMode="auto">
          <a:xfrm flipV="1">
            <a:off x="5436046" y="3028132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18" name="Line 74"/>
          <p:cNvSpPr>
            <a:spLocks noChangeShapeType="1"/>
          </p:cNvSpPr>
          <p:nvPr/>
        </p:nvSpPr>
        <p:spPr bwMode="auto">
          <a:xfrm>
            <a:off x="5436046" y="3259907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6" name="Group 91"/>
          <p:cNvGrpSpPr>
            <a:grpSpLocks/>
          </p:cNvGrpSpPr>
          <p:nvPr/>
        </p:nvGrpSpPr>
        <p:grpSpPr bwMode="auto">
          <a:xfrm>
            <a:off x="7741096" y="3066232"/>
            <a:ext cx="568325" cy="1008062"/>
            <a:chOff x="4876" y="2704"/>
            <a:chExt cx="358" cy="635"/>
          </a:xfrm>
        </p:grpSpPr>
        <p:sp>
          <p:nvSpPr>
            <p:cNvPr id="20" name="Arc 92"/>
            <p:cNvSpPr>
              <a:spLocks/>
            </p:cNvSpPr>
            <p:nvPr/>
          </p:nvSpPr>
          <p:spPr bwMode="auto">
            <a:xfrm>
              <a:off x="4876" y="2704"/>
              <a:ext cx="358" cy="390"/>
            </a:xfrm>
            <a:custGeom>
              <a:avLst/>
              <a:gdLst>
                <a:gd name="T0" fmla="*/ 81 w 21319"/>
                <a:gd name="T1" fmla="*/ 0 h 21048"/>
                <a:gd name="T2" fmla="*/ 358 w 21319"/>
                <a:gd name="T3" fmla="*/ 326 h 21048"/>
                <a:gd name="T4" fmla="*/ 0 w 21319"/>
                <a:gd name="T5" fmla="*/ 390 h 21048"/>
                <a:gd name="T6" fmla="*/ 0 60000 65536"/>
                <a:gd name="T7" fmla="*/ 0 60000 65536"/>
                <a:gd name="T8" fmla="*/ 0 60000 65536"/>
                <a:gd name="T9" fmla="*/ 0 w 21319"/>
                <a:gd name="T10" fmla="*/ 0 h 21048"/>
                <a:gd name="T11" fmla="*/ 21319 w 21319"/>
                <a:gd name="T12" fmla="*/ 21048 h 21048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319" h="21048" fill="none" extrusionOk="0">
                  <a:moveTo>
                    <a:pt x="4851" y="-1"/>
                  </a:moveTo>
                  <a:cubicBezTo>
                    <a:pt x="13400" y="1970"/>
                    <a:pt x="19908" y="8915"/>
                    <a:pt x="21318" y="17575"/>
                  </a:cubicBezTo>
                </a:path>
                <a:path w="21319" h="21048" stroke="0" extrusionOk="0">
                  <a:moveTo>
                    <a:pt x="4851" y="-1"/>
                  </a:moveTo>
                  <a:cubicBezTo>
                    <a:pt x="13400" y="1970"/>
                    <a:pt x="19908" y="8915"/>
                    <a:pt x="21318" y="17575"/>
                  </a:cubicBezTo>
                  <a:lnTo>
                    <a:pt x="0" y="21048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fr-FR"/>
            </a:p>
          </p:txBody>
        </p:sp>
        <p:grpSp>
          <p:nvGrpSpPr>
            <p:cNvPr id="11" name="Group 93"/>
            <p:cNvGrpSpPr>
              <a:grpSpLocks/>
            </p:cNvGrpSpPr>
            <p:nvPr/>
          </p:nvGrpSpPr>
          <p:grpSpPr bwMode="auto">
            <a:xfrm>
              <a:off x="5103" y="2795"/>
              <a:ext cx="46" cy="499"/>
              <a:chOff x="4307" y="3113"/>
              <a:chExt cx="46" cy="499"/>
            </a:xfrm>
          </p:grpSpPr>
          <p:sp>
            <p:nvSpPr>
              <p:cNvPr id="32" name="Line 94"/>
              <p:cNvSpPr>
                <a:spLocks noChangeShapeType="1"/>
              </p:cNvSpPr>
              <p:nvPr/>
            </p:nvSpPr>
            <p:spPr bwMode="auto">
              <a:xfrm flipH="1">
                <a:off x="4326" y="3113"/>
                <a:ext cx="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16" name="Group 95"/>
              <p:cNvGrpSpPr>
                <a:grpSpLocks/>
              </p:cNvGrpSpPr>
              <p:nvPr/>
            </p:nvGrpSpPr>
            <p:grpSpPr bwMode="auto">
              <a:xfrm rot="10800000">
                <a:off x="4307" y="3113"/>
                <a:ext cx="46" cy="393"/>
                <a:chOff x="3083" y="576"/>
                <a:chExt cx="65" cy="922"/>
              </a:xfrm>
            </p:grpSpPr>
            <p:sp>
              <p:nvSpPr>
                <p:cNvPr id="34" name="Freeform 9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5" name="Freeform 9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19" name="Group 98"/>
            <p:cNvGrpSpPr>
              <a:grpSpLocks/>
            </p:cNvGrpSpPr>
            <p:nvPr/>
          </p:nvGrpSpPr>
          <p:grpSpPr bwMode="auto">
            <a:xfrm>
              <a:off x="5006" y="2721"/>
              <a:ext cx="45" cy="455"/>
              <a:chOff x="4445" y="3248"/>
              <a:chExt cx="45" cy="455"/>
            </a:xfrm>
          </p:grpSpPr>
          <p:sp>
            <p:nvSpPr>
              <p:cNvPr id="28" name="Line 99"/>
              <p:cNvSpPr>
                <a:spLocks noChangeShapeType="1"/>
              </p:cNvSpPr>
              <p:nvPr/>
            </p:nvSpPr>
            <p:spPr bwMode="auto">
              <a:xfrm>
                <a:off x="4445" y="3250"/>
                <a:ext cx="44" cy="453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21" name="Group 100"/>
              <p:cNvGrpSpPr>
                <a:grpSpLocks/>
              </p:cNvGrpSpPr>
              <p:nvPr/>
            </p:nvGrpSpPr>
            <p:grpSpPr bwMode="auto">
              <a:xfrm rot="10514602">
                <a:off x="4445" y="3248"/>
                <a:ext cx="45" cy="409"/>
                <a:chOff x="3083" y="576"/>
                <a:chExt cx="65" cy="922"/>
              </a:xfrm>
            </p:grpSpPr>
            <p:sp>
              <p:nvSpPr>
                <p:cNvPr id="30" name="Freeform 101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31" name="Freeform 102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  <p:grpSp>
          <p:nvGrpSpPr>
            <p:cNvPr id="22" name="Group 103"/>
            <p:cNvGrpSpPr>
              <a:grpSpLocks/>
            </p:cNvGrpSpPr>
            <p:nvPr/>
          </p:nvGrpSpPr>
          <p:grpSpPr bwMode="auto">
            <a:xfrm>
              <a:off x="5133" y="2976"/>
              <a:ext cx="90" cy="363"/>
              <a:chOff x="4127" y="3022"/>
              <a:chExt cx="90" cy="499"/>
            </a:xfrm>
          </p:grpSpPr>
          <p:sp>
            <p:nvSpPr>
              <p:cNvPr id="24" name="Line 104"/>
              <p:cNvSpPr>
                <a:spLocks noChangeShapeType="1"/>
              </p:cNvSpPr>
              <p:nvPr/>
            </p:nvSpPr>
            <p:spPr bwMode="auto">
              <a:xfrm flipH="1">
                <a:off x="4127" y="3022"/>
                <a:ext cx="90" cy="499"/>
              </a:xfrm>
              <a:prstGeom prst="line">
                <a:avLst/>
              </a:prstGeom>
              <a:noFill/>
              <a:ln w="19050">
                <a:solidFill>
                  <a:srgbClr val="0099FF"/>
                </a:solidFill>
                <a:prstDash val="dash"/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grpSp>
            <p:nvGrpSpPr>
              <p:cNvPr id="23" name="Group 105"/>
              <p:cNvGrpSpPr>
                <a:grpSpLocks/>
              </p:cNvGrpSpPr>
              <p:nvPr/>
            </p:nvGrpSpPr>
            <p:grpSpPr bwMode="auto">
              <a:xfrm rot="-10104531">
                <a:off x="4163" y="3023"/>
                <a:ext cx="46" cy="393"/>
                <a:chOff x="3083" y="576"/>
                <a:chExt cx="65" cy="922"/>
              </a:xfrm>
            </p:grpSpPr>
            <p:sp>
              <p:nvSpPr>
                <p:cNvPr id="26" name="Freeform 106"/>
                <p:cNvSpPr>
                  <a:spLocks/>
                </p:cNvSpPr>
                <p:nvPr/>
              </p:nvSpPr>
              <p:spPr bwMode="auto">
                <a:xfrm rot="217685">
                  <a:off x="3120" y="576"/>
                  <a:ext cx="28" cy="916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7" name="Freeform 107"/>
                <p:cNvSpPr>
                  <a:spLocks/>
                </p:cNvSpPr>
                <p:nvPr/>
              </p:nvSpPr>
              <p:spPr bwMode="auto">
                <a:xfrm rot="-77723">
                  <a:off x="3083" y="576"/>
                  <a:ext cx="31" cy="922"/>
                </a:xfrm>
                <a:custGeom>
                  <a:avLst/>
                  <a:gdLst>
                    <a:gd name="T0" fmla="*/ 192 w 224"/>
                    <a:gd name="T1" fmla="*/ 1000 h 1008"/>
                    <a:gd name="T2" fmla="*/ 0 w 224"/>
                    <a:gd name="T3" fmla="*/ 136 h 1008"/>
                    <a:gd name="T4" fmla="*/ 192 w 224"/>
                    <a:gd name="T5" fmla="*/ 184 h 1008"/>
                    <a:gd name="T6" fmla="*/ 192 w 224"/>
                    <a:gd name="T7" fmla="*/ 1000 h 100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24"/>
                    <a:gd name="T13" fmla="*/ 0 h 1008"/>
                    <a:gd name="T14" fmla="*/ 224 w 224"/>
                    <a:gd name="T15" fmla="*/ 1008 h 100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24" h="1008">
                      <a:moveTo>
                        <a:pt x="192" y="1000"/>
                      </a:moveTo>
                      <a:cubicBezTo>
                        <a:pt x="160" y="992"/>
                        <a:pt x="0" y="272"/>
                        <a:pt x="0" y="136"/>
                      </a:cubicBezTo>
                      <a:cubicBezTo>
                        <a:pt x="0" y="0"/>
                        <a:pt x="160" y="40"/>
                        <a:pt x="192" y="184"/>
                      </a:cubicBezTo>
                      <a:cubicBezTo>
                        <a:pt x="224" y="328"/>
                        <a:pt x="224" y="1008"/>
                        <a:pt x="192" y="1000"/>
                      </a:cubicBezTo>
                      <a:close/>
                    </a:path>
                  </a:pathLst>
                </a:custGeom>
                <a:solidFill>
                  <a:srgbClr val="00FF00"/>
                </a:solidFill>
                <a:ln w="9525" cap="flat">
                  <a:solidFill>
                    <a:srgbClr val="0099FF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</p:grpSp>
      </p:grpSp>
      <p:sp>
        <p:nvSpPr>
          <p:cNvPr id="36" name="Rectangle 123"/>
          <p:cNvSpPr>
            <a:spLocks noChangeArrowheads="1"/>
          </p:cNvSpPr>
          <p:nvPr/>
        </p:nvSpPr>
        <p:spPr bwMode="auto">
          <a:xfrm>
            <a:off x="7812534" y="4984056"/>
            <a:ext cx="865187" cy="71913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37" name="Rectangle 124"/>
          <p:cNvSpPr>
            <a:spLocks noChangeArrowheads="1"/>
          </p:cNvSpPr>
          <p:nvPr/>
        </p:nvSpPr>
        <p:spPr bwMode="auto">
          <a:xfrm>
            <a:off x="7550596" y="5703193"/>
            <a:ext cx="1368425" cy="7143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grpSp>
        <p:nvGrpSpPr>
          <p:cNvPr id="25" name="Group 125"/>
          <p:cNvGrpSpPr>
            <a:grpSpLocks/>
          </p:cNvGrpSpPr>
          <p:nvPr/>
        </p:nvGrpSpPr>
        <p:grpSpPr bwMode="auto">
          <a:xfrm>
            <a:off x="8052246" y="6090543"/>
            <a:ext cx="360363" cy="504825"/>
            <a:chOff x="1202" y="2976"/>
            <a:chExt cx="317" cy="772"/>
          </a:xfrm>
        </p:grpSpPr>
        <p:sp>
          <p:nvSpPr>
            <p:cNvPr id="39" name="Rectangle 126"/>
            <p:cNvSpPr>
              <a:spLocks noChangeArrowheads="1"/>
            </p:cNvSpPr>
            <p:nvPr/>
          </p:nvSpPr>
          <p:spPr bwMode="auto">
            <a:xfrm>
              <a:off x="1202" y="3203"/>
              <a:ext cx="317" cy="5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0" name="Rectangle 127"/>
            <p:cNvSpPr>
              <a:spLocks noChangeArrowheads="1"/>
            </p:cNvSpPr>
            <p:nvPr/>
          </p:nvSpPr>
          <p:spPr bwMode="auto">
            <a:xfrm>
              <a:off x="1292" y="3158"/>
              <a:ext cx="137" cy="4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  <p:sp>
          <p:nvSpPr>
            <p:cNvPr id="41" name="Rectangle 128"/>
            <p:cNvSpPr>
              <a:spLocks noChangeArrowheads="1"/>
            </p:cNvSpPr>
            <p:nvPr/>
          </p:nvSpPr>
          <p:spPr bwMode="auto">
            <a:xfrm>
              <a:off x="1247" y="2976"/>
              <a:ext cx="227" cy="18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fr-FR"/>
            </a:p>
          </p:txBody>
        </p:sp>
      </p:grpSp>
      <p:sp>
        <p:nvSpPr>
          <p:cNvPr id="42" name="Line 129"/>
          <p:cNvSpPr>
            <a:spLocks noChangeShapeType="1"/>
          </p:cNvSpPr>
          <p:nvPr/>
        </p:nvSpPr>
        <p:spPr bwMode="auto">
          <a:xfrm>
            <a:off x="5580509" y="5311081"/>
            <a:ext cx="3455987" cy="0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4" name="Line 131"/>
          <p:cNvSpPr>
            <a:spLocks noChangeShapeType="1"/>
          </p:cNvSpPr>
          <p:nvPr/>
        </p:nvSpPr>
        <p:spPr bwMode="auto">
          <a:xfrm flipV="1">
            <a:off x="5580509" y="5087243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45" name="Line 132"/>
          <p:cNvSpPr>
            <a:spLocks noChangeShapeType="1"/>
          </p:cNvSpPr>
          <p:nvPr/>
        </p:nvSpPr>
        <p:spPr bwMode="auto">
          <a:xfrm>
            <a:off x="5580509" y="5319018"/>
            <a:ext cx="3384550" cy="215900"/>
          </a:xfrm>
          <a:prstGeom prst="line">
            <a:avLst/>
          </a:prstGeom>
          <a:noFill/>
          <a:ln w="19050">
            <a:solidFill>
              <a:srgbClr val="FF33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grpSp>
        <p:nvGrpSpPr>
          <p:cNvPr id="29" name="Group 166"/>
          <p:cNvGrpSpPr>
            <a:grpSpLocks/>
          </p:cNvGrpSpPr>
          <p:nvPr/>
        </p:nvGrpSpPr>
        <p:grpSpPr bwMode="auto">
          <a:xfrm>
            <a:off x="7868093" y="4939606"/>
            <a:ext cx="828674" cy="1223962"/>
            <a:chOff x="5065" y="2160"/>
            <a:chExt cx="522" cy="771"/>
          </a:xfrm>
        </p:grpSpPr>
        <p:sp>
          <p:nvSpPr>
            <p:cNvPr id="47" name="Line 167"/>
            <p:cNvSpPr>
              <a:spLocks noChangeShapeType="1"/>
            </p:cNvSpPr>
            <p:nvPr/>
          </p:nvSpPr>
          <p:spPr bwMode="auto">
            <a:xfrm rot="2700000">
              <a:off x="5103" y="2364"/>
              <a:ext cx="4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8" name="Line 168"/>
            <p:cNvSpPr>
              <a:spLocks noChangeShapeType="1"/>
            </p:cNvSpPr>
            <p:nvPr/>
          </p:nvSpPr>
          <p:spPr bwMode="auto">
            <a:xfrm flipH="1">
              <a:off x="5103" y="2250"/>
              <a:ext cx="9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49" name="Line 169"/>
            <p:cNvSpPr>
              <a:spLocks noChangeShapeType="1"/>
            </p:cNvSpPr>
            <p:nvPr/>
          </p:nvSpPr>
          <p:spPr bwMode="auto">
            <a:xfrm flipH="1">
              <a:off x="5302" y="2359"/>
              <a:ext cx="0" cy="499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sp>
          <p:nvSpPr>
            <p:cNvPr id="50" name="Line 170"/>
            <p:cNvSpPr>
              <a:spLocks noChangeShapeType="1"/>
            </p:cNvSpPr>
            <p:nvPr/>
          </p:nvSpPr>
          <p:spPr bwMode="auto">
            <a:xfrm>
              <a:off x="5421" y="2478"/>
              <a:ext cx="44" cy="453"/>
            </a:xfrm>
            <a:prstGeom prst="line">
              <a:avLst/>
            </a:prstGeom>
            <a:noFill/>
            <a:ln w="19050">
              <a:solidFill>
                <a:srgbClr val="0099FF"/>
              </a:solidFill>
              <a:prstDash val="dash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fr-FR"/>
            </a:p>
          </p:txBody>
        </p:sp>
        <p:grpSp>
          <p:nvGrpSpPr>
            <p:cNvPr id="33" name="Group 171"/>
            <p:cNvGrpSpPr>
              <a:grpSpLocks/>
            </p:cNvGrpSpPr>
            <p:nvPr/>
          </p:nvGrpSpPr>
          <p:grpSpPr bwMode="auto">
            <a:xfrm>
              <a:off x="5200" y="2357"/>
              <a:ext cx="200" cy="394"/>
              <a:chOff x="4808" y="2931"/>
              <a:chExt cx="200" cy="394"/>
            </a:xfrm>
          </p:grpSpPr>
          <p:sp>
            <p:nvSpPr>
              <p:cNvPr id="58" name="Freeform 172"/>
              <p:cNvSpPr>
                <a:spLocks/>
              </p:cNvSpPr>
              <p:nvPr/>
            </p:nvSpPr>
            <p:spPr bwMode="auto">
              <a:xfrm rot="12155991">
                <a:off x="4808" y="2935"/>
                <a:ext cx="159" cy="390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9" name="Freeform 173"/>
              <p:cNvSpPr>
                <a:spLocks/>
              </p:cNvSpPr>
              <p:nvPr/>
            </p:nvSpPr>
            <p:spPr bwMode="auto">
              <a:xfrm rot="10623907">
                <a:off x="4921" y="2931"/>
                <a:ext cx="87" cy="393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38" name="Group 174"/>
            <p:cNvGrpSpPr>
              <a:grpSpLocks/>
            </p:cNvGrpSpPr>
            <p:nvPr/>
          </p:nvGrpSpPr>
          <p:grpSpPr bwMode="auto">
            <a:xfrm rot="-587184">
              <a:off x="5311" y="2445"/>
              <a:ext cx="276" cy="417"/>
              <a:chOff x="4779" y="2906"/>
              <a:chExt cx="276" cy="417"/>
            </a:xfrm>
          </p:grpSpPr>
          <p:sp>
            <p:nvSpPr>
              <p:cNvPr id="56" name="Freeform 175"/>
              <p:cNvSpPr>
                <a:spLocks/>
              </p:cNvSpPr>
              <p:nvPr/>
            </p:nvSpPr>
            <p:spPr bwMode="auto">
              <a:xfrm rot="12155991">
                <a:off x="4779" y="2906"/>
                <a:ext cx="161" cy="407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7" name="Freeform 176"/>
              <p:cNvSpPr>
                <a:spLocks/>
              </p:cNvSpPr>
              <p:nvPr/>
            </p:nvSpPr>
            <p:spPr bwMode="auto">
              <a:xfrm rot="10623907">
                <a:off x="4893" y="2930"/>
                <a:ext cx="162" cy="393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fr-FR"/>
              </a:p>
            </p:txBody>
          </p:sp>
        </p:grpSp>
        <p:grpSp>
          <p:nvGrpSpPr>
            <p:cNvPr id="43" name="Group 177"/>
            <p:cNvGrpSpPr>
              <a:grpSpLocks/>
            </p:cNvGrpSpPr>
            <p:nvPr/>
          </p:nvGrpSpPr>
          <p:grpSpPr bwMode="auto">
            <a:xfrm rot="483185">
              <a:off x="5065" y="2257"/>
              <a:ext cx="249" cy="399"/>
              <a:chOff x="4819" y="2929"/>
              <a:chExt cx="249" cy="399"/>
            </a:xfrm>
          </p:grpSpPr>
          <p:sp>
            <p:nvSpPr>
              <p:cNvPr id="54" name="Freeform 178"/>
              <p:cNvSpPr>
                <a:spLocks/>
              </p:cNvSpPr>
              <p:nvPr/>
            </p:nvSpPr>
            <p:spPr bwMode="auto">
              <a:xfrm rot="12155991">
                <a:off x="4819" y="2938"/>
                <a:ext cx="154" cy="390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 anchor="ctr"/>
              <a:lstStyle/>
              <a:p>
                <a:endParaRPr lang="fr-FR"/>
              </a:p>
            </p:txBody>
          </p:sp>
          <p:sp>
            <p:nvSpPr>
              <p:cNvPr id="55" name="Freeform 179"/>
              <p:cNvSpPr>
                <a:spLocks/>
              </p:cNvSpPr>
              <p:nvPr/>
            </p:nvSpPr>
            <p:spPr bwMode="auto">
              <a:xfrm rot="10623907">
                <a:off x="4921" y="2929"/>
                <a:ext cx="147" cy="393"/>
              </a:xfrm>
              <a:custGeom>
                <a:avLst/>
                <a:gdLst>
                  <a:gd name="T0" fmla="*/ 192 w 224"/>
                  <a:gd name="T1" fmla="*/ 1000 h 1008"/>
                  <a:gd name="T2" fmla="*/ 0 w 224"/>
                  <a:gd name="T3" fmla="*/ 136 h 1008"/>
                  <a:gd name="T4" fmla="*/ 192 w 224"/>
                  <a:gd name="T5" fmla="*/ 184 h 1008"/>
                  <a:gd name="T6" fmla="*/ 192 w 224"/>
                  <a:gd name="T7" fmla="*/ 1000 h 100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24"/>
                  <a:gd name="T13" fmla="*/ 0 h 1008"/>
                  <a:gd name="T14" fmla="*/ 224 w 224"/>
                  <a:gd name="T15" fmla="*/ 1008 h 100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24" h="1008">
                    <a:moveTo>
                      <a:pt x="192" y="1000"/>
                    </a:moveTo>
                    <a:cubicBezTo>
                      <a:pt x="160" y="992"/>
                      <a:pt x="0" y="272"/>
                      <a:pt x="0" y="136"/>
                    </a:cubicBezTo>
                    <a:cubicBezTo>
                      <a:pt x="0" y="0"/>
                      <a:pt x="160" y="40"/>
                      <a:pt x="192" y="184"/>
                    </a:cubicBezTo>
                    <a:cubicBezTo>
                      <a:pt x="224" y="328"/>
                      <a:pt x="224" y="1008"/>
                      <a:pt x="192" y="1000"/>
                    </a:cubicBezTo>
                    <a:close/>
                  </a:path>
                </a:pathLst>
              </a:custGeom>
              <a:solidFill>
                <a:srgbClr val="00FF00"/>
              </a:solidFill>
              <a:ln w="9525" cap="flat">
                <a:solidFill>
                  <a:srgbClr val="0099FF"/>
                </a:solidFill>
                <a:prstDash val="solid"/>
                <a:round/>
                <a:headEnd/>
                <a:tailEnd/>
              </a:ln>
              <a:scene3d>
                <a:camera prst="orthographicFront">
                  <a:rot lat="0" lon="0" rev="0"/>
                </a:camera>
                <a:lightRig rig="threePt" dir="t"/>
              </a:scene3d>
            </p:spPr>
            <p:txBody>
              <a:bodyPr wrap="none" anchor="ctr"/>
              <a:lstStyle/>
              <a:p>
                <a:endParaRPr lang="fr-FR"/>
              </a:p>
            </p:txBody>
          </p:sp>
        </p:grpSp>
      </p:grpSp>
      <p:sp>
        <p:nvSpPr>
          <p:cNvPr id="60" name="ZoneTexte 59"/>
          <p:cNvSpPr txBox="1"/>
          <p:nvPr/>
        </p:nvSpPr>
        <p:spPr>
          <a:xfrm>
            <a:off x="395536" y="2614745"/>
            <a:ext cx="50405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Parabolic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it is possible to – already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from the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emission point – concentrate the light onto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optical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aperture.</a:t>
            </a:r>
          </a:p>
        </p:txBody>
      </p:sp>
      <p:sp>
        <p:nvSpPr>
          <p:cNvPr id="61" name="ZoneTexte 60"/>
          <p:cNvSpPr txBox="1"/>
          <p:nvPr/>
        </p:nvSpPr>
        <p:spPr>
          <a:xfrm>
            <a:off x="395335" y="4499820"/>
            <a:ext cx="5400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Diffusive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sz="2000" dirty="0" err="1">
                <a:latin typeface="Times New Roman" pitchFamily="18" charset="0"/>
                <a:cs typeface="Times New Roman" pitchFamily="18" charset="0"/>
              </a:rPr>
              <a:t>depolished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screen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will diffuse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the generated light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86" name="Picture 1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276201"/>
            <a:ext cx="1938273" cy="14563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ZoneTexte 66"/>
          <p:cNvSpPr txBox="1"/>
          <p:nvPr/>
        </p:nvSpPr>
        <p:spPr>
          <a:xfrm>
            <a:off x="1798479" y="5363924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Flat (</a:t>
            </a:r>
            <a:r>
              <a:rPr lang="fr-FR" dirty="0" err="1" smtClean="0"/>
              <a:t>regular</a:t>
            </a:r>
            <a:r>
              <a:rPr lang="fr-FR" dirty="0" smtClean="0"/>
              <a:t>)</a:t>
            </a:r>
            <a:endParaRPr lang="fr-FR" dirty="0"/>
          </a:p>
        </p:txBody>
      </p:sp>
      <p:sp>
        <p:nvSpPr>
          <p:cNvPr id="3073" name="Rectangle 3072"/>
          <p:cNvSpPr/>
          <p:nvPr/>
        </p:nvSpPr>
        <p:spPr>
          <a:xfrm>
            <a:off x="4027210" y="5653697"/>
            <a:ext cx="364113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On average, this leads to a more isotropic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light emission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and the low energy scenario is recovered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4" name="ZoneTexte 3073"/>
          <p:cNvSpPr txBox="1"/>
          <p:nvPr/>
        </p:nvSpPr>
        <p:spPr>
          <a:xfrm>
            <a:off x="755576" y="3685357"/>
            <a:ext cx="50405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err="1" smtClean="0"/>
              <a:t>Curvature</a:t>
            </a:r>
            <a:r>
              <a:rPr lang="fr-FR" dirty="0" smtClean="0"/>
              <a:t>: z=x</a:t>
            </a:r>
            <a:r>
              <a:rPr lang="fr-FR" baseline="30000" dirty="0" smtClean="0"/>
              <a:t>2</a:t>
            </a:r>
            <a:r>
              <a:rPr lang="fr-FR" dirty="0" smtClean="0"/>
              <a:t>/f  (f: distance </a:t>
            </a:r>
            <a:r>
              <a:rPr lang="fr-FR" dirty="0" err="1" smtClean="0"/>
              <a:t>between</a:t>
            </a:r>
            <a:r>
              <a:rPr lang="fr-FR" dirty="0" smtClean="0"/>
              <a:t> the </a:t>
            </a:r>
            <a:r>
              <a:rPr lang="fr-FR" dirty="0" err="1" smtClean="0"/>
              <a:t>screen</a:t>
            </a:r>
            <a:r>
              <a:rPr lang="fr-FR" dirty="0" smtClean="0"/>
              <a:t> and the first </a:t>
            </a:r>
            <a:r>
              <a:rPr lang="fr-FR" dirty="0" err="1" smtClean="0"/>
              <a:t>lens</a:t>
            </a:r>
            <a:r>
              <a:rPr lang="fr-FR" dirty="0" smtClean="0"/>
              <a:t>) </a:t>
            </a:r>
            <a:endParaRPr lang="fr-FR" dirty="0"/>
          </a:p>
        </p:txBody>
      </p:sp>
      <p:sp>
        <p:nvSpPr>
          <p:cNvPr id="66" name="Text Box 128"/>
          <p:cNvSpPr txBox="1">
            <a:spLocks noChangeArrowheads="1"/>
          </p:cNvSpPr>
          <p:nvPr/>
        </p:nvSpPr>
        <p:spPr bwMode="auto">
          <a:xfrm>
            <a:off x="5760813" y="3834956"/>
            <a:ext cx="151197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dirty="0" smtClean="0">
                <a:solidFill>
                  <a:srgbClr val="FF3300"/>
                </a:solidFill>
                <a:latin typeface="Times New Roman" pitchFamily="18" charset="0"/>
              </a:rPr>
              <a:t>Beam (hitting the screen at 3 locations)</a:t>
            </a:r>
            <a:endParaRPr lang="en-US" dirty="0">
              <a:solidFill>
                <a:srgbClr val="FF3300"/>
              </a:solidFill>
              <a:latin typeface="Times New Roman" pitchFamily="18" charset="0"/>
            </a:endParaRPr>
          </a:p>
        </p:txBody>
      </p:sp>
      <p:sp>
        <p:nvSpPr>
          <p:cNvPr id="65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Mitigation</a:t>
            </a:r>
            <a:endParaRPr lang="en-US" altLang="zh-CN" sz="3200" dirty="0">
              <a:latin typeface="Segoe UI" pitchFamily="18" charset="0"/>
              <a:cs typeface="Segoe UI" pitchFamily="18" charset="0"/>
            </a:endParaRPr>
          </a:p>
        </p:txBody>
      </p:sp>
      <p:sp>
        <p:nvSpPr>
          <p:cNvPr id="68" name="Slide Number Placeholder 6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3477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-108520" y="2348880"/>
            <a:ext cx="9144000" cy="606135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/>
              <a:t>3. Screen scan measurements</a:t>
            </a:r>
            <a:endParaRPr lang="en-US" altLang="zh-CN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"/>
          <p:cNvSpPr txBox="1"/>
          <p:nvPr/>
        </p:nvSpPr>
        <p:spPr>
          <a:xfrm>
            <a:off x="0" y="116632"/>
            <a:ext cx="9144000" cy="557981"/>
          </a:xfrm>
          <a:prstGeom prst="rect">
            <a:avLst/>
          </a:prstGeom>
          <a:noFill/>
        </p:spPr>
        <p:txBody>
          <a:bodyPr wrap="square" lIns="0" tIns="0" rIns="0" bIns="41473" rtlCol="0">
            <a:spAutoFit/>
          </a:bodyPr>
          <a:lstStyle/>
          <a:p>
            <a:pPr algn="ctr">
              <a:lnSpc>
                <a:spcPts val="4445"/>
              </a:lnSpc>
            </a:pPr>
            <a:r>
              <a:rPr lang="en-US" altLang="zh-CN" sz="3200" dirty="0" smtClean="0">
                <a:latin typeface="Segoe UI" pitchFamily="18" charset="0"/>
                <a:cs typeface="Segoe UI" pitchFamily="18" charset="0"/>
              </a:rPr>
              <a:t>Goal of these measurements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0738" y="908720"/>
            <a:ext cx="9076750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Analysis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linearity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in position for all of the CTF3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vignetting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fr-FR" altLang="zh-CN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0" y="2132856"/>
            <a:ext cx="8820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Dipole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scan technique: The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dipole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current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increased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small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steps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moving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across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(for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2 scans: in X and Y directions)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0" y="2996952"/>
            <a:ext cx="88204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For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each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setting, 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an image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is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acquired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Assuming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constant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beam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properties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these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images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will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help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quantifying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the variation in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response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across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the </a:t>
            </a:r>
            <a:r>
              <a:rPr lang="fr-FR" sz="2000" dirty="0" err="1">
                <a:latin typeface="Times New Roman" pitchFamily="18" charset="0"/>
                <a:cs typeface="Times New Roman" pitchFamily="18" charset="0"/>
              </a:rPr>
              <a:t>screen</a:t>
            </a: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fr-FR" sz="2000" dirty="0"/>
          </a:p>
        </p:txBody>
      </p:sp>
      <p:sp>
        <p:nvSpPr>
          <p:cNvPr id="27" name="Line 2"/>
          <p:cNvSpPr>
            <a:spLocks noChangeShapeType="1"/>
          </p:cNvSpPr>
          <p:nvPr/>
        </p:nvSpPr>
        <p:spPr bwMode="auto">
          <a:xfrm>
            <a:off x="0" y="692696"/>
            <a:ext cx="9144000" cy="0"/>
          </a:xfrm>
          <a:prstGeom prst="line">
            <a:avLst/>
          </a:prstGeom>
          <a:noFill/>
          <a:ln w="57150" cmpd="thickThin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1" name="ZoneTexte 15"/>
          <p:cNvSpPr txBox="1"/>
          <p:nvPr/>
        </p:nvSpPr>
        <p:spPr>
          <a:xfrm>
            <a:off x="0" y="3861048"/>
            <a:ext cx="94685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fr-FR" sz="2000" dirty="0" smtClean="0"/>
              <a:t> 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Intensity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normalization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by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BPMs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reading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background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subtraction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jitter</a:t>
            </a:r>
            <a:r>
              <a:rPr lang="fr-FR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fr-FR" sz="2000" dirty="0" err="1" smtClean="0">
                <a:latin typeface="Times New Roman" pitchFamily="18" charset="0"/>
                <a:cs typeface="Times New Roman" pitchFamily="18" charset="0"/>
              </a:rPr>
              <a:t>measurement</a:t>
            </a:r>
            <a:endParaRPr lang="fr-FR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ZoneTexte 7"/>
          <p:cNvSpPr txBox="1"/>
          <p:nvPr/>
        </p:nvSpPr>
        <p:spPr>
          <a:xfrm>
            <a:off x="67250" y="1556792"/>
            <a:ext cx="9076750" cy="3744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177"/>
              </a:lnSpc>
              <a:buFont typeface="Wingdings" pitchFamily="2" charset="2"/>
              <a:buChar char="ü"/>
            </a:pPr>
            <a:r>
              <a:rPr lang="fr-FR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Can help identifying other problems like screen damages, misalignments…</a:t>
            </a:r>
            <a:endParaRPr lang="fr-FR" altLang="zh-CN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5400000">
            <a:off x="3131841" y="4293094"/>
            <a:ext cx="2636912" cy="24928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Slide Number Placeholder 3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844D05-7227-452F-BF26-994546994CE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05092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728</TotalTime>
  <Words>2981</Words>
  <Application>Microsoft Office PowerPoint</Application>
  <PresentationFormat>On-screen Show (4:3)</PresentationFormat>
  <Paragraphs>473</Paragraphs>
  <Slides>42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5" baseType="lpstr">
      <vt:lpstr>Office Theme</vt:lpstr>
      <vt:lpstr>Équation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Additional slides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bbolzon</dc:creator>
  <cp:lastModifiedBy>bbolzon</cp:lastModifiedBy>
  <cp:revision>162</cp:revision>
  <dcterms:created xsi:type="dcterms:W3CDTF">2012-02-07T16:02:47Z</dcterms:created>
  <dcterms:modified xsi:type="dcterms:W3CDTF">2012-02-09T12:16:15Z</dcterms:modified>
</cp:coreProperties>
</file>