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6"/>
  </p:notesMasterIdLst>
  <p:handoutMasterIdLst>
    <p:handoutMasterId r:id="rId67"/>
  </p:handoutMasterIdLst>
  <p:sldIdLst>
    <p:sldId id="256" r:id="rId2"/>
    <p:sldId id="263" r:id="rId3"/>
    <p:sldId id="274" r:id="rId4"/>
    <p:sldId id="294" r:id="rId5"/>
    <p:sldId id="322" r:id="rId6"/>
    <p:sldId id="261" r:id="rId7"/>
    <p:sldId id="286" r:id="rId8"/>
    <p:sldId id="293" r:id="rId9"/>
    <p:sldId id="277" r:id="rId10"/>
    <p:sldId id="279" r:id="rId11"/>
    <p:sldId id="265" r:id="rId12"/>
    <p:sldId id="278" r:id="rId13"/>
    <p:sldId id="264" r:id="rId14"/>
    <p:sldId id="282" r:id="rId15"/>
    <p:sldId id="295" r:id="rId16"/>
    <p:sldId id="285" r:id="rId17"/>
    <p:sldId id="284" r:id="rId18"/>
    <p:sldId id="267" r:id="rId19"/>
    <p:sldId id="257" r:id="rId20"/>
    <p:sldId id="259" r:id="rId21"/>
    <p:sldId id="258" r:id="rId22"/>
    <p:sldId id="260" r:id="rId23"/>
    <p:sldId id="275" r:id="rId24"/>
    <p:sldId id="271" r:id="rId25"/>
    <p:sldId id="272" r:id="rId26"/>
    <p:sldId id="292" r:id="rId27"/>
    <p:sldId id="287" r:id="rId28"/>
    <p:sldId id="288" r:id="rId29"/>
    <p:sldId id="290" r:id="rId30"/>
    <p:sldId id="291" r:id="rId31"/>
    <p:sldId id="289" r:id="rId32"/>
    <p:sldId id="304" r:id="rId33"/>
    <p:sldId id="306" r:id="rId34"/>
    <p:sldId id="307" r:id="rId35"/>
    <p:sldId id="308" r:id="rId36"/>
    <p:sldId id="309" r:id="rId37"/>
    <p:sldId id="310" r:id="rId38"/>
    <p:sldId id="311" r:id="rId39"/>
    <p:sldId id="312" r:id="rId40"/>
    <p:sldId id="313" r:id="rId41"/>
    <p:sldId id="314" r:id="rId42"/>
    <p:sldId id="315" r:id="rId43"/>
    <p:sldId id="316" r:id="rId44"/>
    <p:sldId id="317" r:id="rId45"/>
    <p:sldId id="318" r:id="rId46"/>
    <p:sldId id="319" r:id="rId47"/>
    <p:sldId id="320" r:id="rId48"/>
    <p:sldId id="321" r:id="rId49"/>
    <p:sldId id="270" r:id="rId50"/>
    <p:sldId id="281" r:id="rId51"/>
    <p:sldId id="280" r:id="rId52"/>
    <p:sldId id="273" r:id="rId53"/>
    <p:sldId id="266" r:id="rId54"/>
    <p:sldId id="276" r:id="rId55"/>
    <p:sldId id="296" r:id="rId56"/>
    <p:sldId id="299" r:id="rId57"/>
    <p:sldId id="300" r:id="rId58"/>
    <p:sldId id="298" r:id="rId59"/>
    <p:sldId id="297" r:id="rId60"/>
    <p:sldId id="301" r:id="rId61"/>
    <p:sldId id="302" r:id="rId62"/>
    <p:sldId id="303" r:id="rId63"/>
    <p:sldId id="305" r:id="rId64"/>
    <p:sldId id="283" r:id="rId65"/>
  </p:sldIdLst>
  <p:sldSz cx="9144000" cy="6858000" type="screen4x3"/>
  <p:notesSz cx="9296400" cy="70104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buChar char="•"/>
      <a:defRPr b="1"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1pPr>
    <a:lvl2pPr marL="457200" algn="ctr" rtl="0" eaLnBrk="0" fontAlgn="base" hangingPunct="0">
      <a:spcBef>
        <a:spcPct val="0"/>
      </a:spcBef>
      <a:spcAft>
        <a:spcPct val="0"/>
      </a:spcAft>
      <a:buChar char="•"/>
      <a:defRPr b="1"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2pPr>
    <a:lvl3pPr marL="914400" algn="ctr" rtl="0" eaLnBrk="0" fontAlgn="base" hangingPunct="0">
      <a:spcBef>
        <a:spcPct val="0"/>
      </a:spcBef>
      <a:spcAft>
        <a:spcPct val="0"/>
      </a:spcAft>
      <a:buChar char="•"/>
      <a:defRPr b="1"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3pPr>
    <a:lvl4pPr marL="1371600" algn="ctr" rtl="0" eaLnBrk="0" fontAlgn="base" hangingPunct="0">
      <a:spcBef>
        <a:spcPct val="0"/>
      </a:spcBef>
      <a:spcAft>
        <a:spcPct val="0"/>
      </a:spcAft>
      <a:buChar char="•"/>
      <a:defRPr b="1"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4pPr>
    <a:lvl5pPr marL="1828800" algn="ctr" rtl="0" eaLnBrk="0" fontAlgn="base" hangingPunct="0">
      <a:spcBef>
        <a:spcPct val="0"/>
      </a:spcBef>
      <a:spcAft>
        <a:spcPct val="0"/>
      </a:spcAft>
      <a:buChar char="•"/>
      <a:defRPr b="1"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EBFA"/>
    <a:srgbClr val="DE15D7"/>
    <a:srgbClr val="073277"/>
    <a:srgbClr val="062C78"/>
    <a:srgbClr val="002A7E"/>
    <a:srgbClr val="FF9933"/>
    <a:srgbClr val="FFCC00"/>
    <a:srgbClr val="009900"/>
    <a:srgbClr val="E3FA22"/>
    <a:srgbClr val="F38C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497" autoAdjust="0"/>
    <p:restoredTop sz="98580" autoAdjust="0"/>
  </p:normalViewPr>
  <p:slideViewPr>
    <p:cSldViewPr snapToGrid="0">
      <p:cViewPr>
        <p:scale>
          <a:sx n="125" d="100"/>
          <a:sy n="125" d="100"/>
        </p:scale>
        <p:origin x="-420" y="6"/>
      </p:cViewPr>
      <p:guideLst>
        <p:guide orient="horz" pos="864"/>
        <p:guide pos="5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09" d="100"/>
          <a:sy n="109" d="100"/>
        </p:scale>
        <p:origin x="-504" y="-78"/>
      </p:cViewPr>
      <p:guideLst>
        <p:guide orient="horz" pos="2208"/>
        <p:guide pos="2928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1"/>
            <a:ext cx="4028733" cy="350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67672" y="1"/>
            <a:ext cx="4028733" cy="350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" y="6660334"/>
            <a:ext cx="4028733" cy="350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67672" y="6660334"/>
            <a:ext cx="4028733" cy="350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fld id="{CFCF9EDA-EFA6-4253-8994-803BAA0DE12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96348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1"/>
            <a:ext cx="4028733" cy="350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67672" y="1"/>
            <a:ext cx="4028733" cy="350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00363" y="527050"/>
            <a:ext cx="3502025" cy="26273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41135" y="3329038"/>
            <a:ext cx="6814138" cy="3155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6660334"/>
            <a:ext cx="4028733" cy="350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67672" y="6660334"/>
            <a:ext cx="4028733" cy="350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fld id="{9BCA9A7B-F6C4-487B-ACDE-DAE6CA17DE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85950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CA9A7B-F6C4-487B-ACDE-DAE6CA17DE72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71202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CA9A7B-F6C4-487B-ACDE-DAE6CA17DE72}" type="slidenum">
              <a:rPr lang="en-US" smtClean="0"/>
              <a:pPr>
                <a:defRPr/>
              </a:pPr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038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362" y="0"/>
            <a:ext cx="7425783" cy="89288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892885"/>
            <a:ext cx="1943100" cy="5050714"/>
          </a:xfrm>
          <a:prstGeom prst="rect">
            <a:avLst/>
          </a:prstGeo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903642"/>
            <a:ext cx="5676900" cy="5039958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362" y="1"/>
            <a:ext cx="7436541" cy="89288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524000"/>
            <a:ext cx="38100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100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2770989" y="6636759"/>
            <a:ext cx="3920268" cy="231289"/>
          </a:xfrm>
        </p:spPr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903" y="0"/>
            <a:ext cx="7413522" cy="658761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rgbClr val="073277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363" y="7953"/>
            <a:ext cx="7404268" cy="884932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24000"/>
            <a:ext cx="3810000" cy="4419600"/>
          </a:xfrm>
        </p:spPr>
        <p:txBody>
          <a:bodyPr/>
          <a:lstStyle>
            <a:lvl1pPr>
              <a:defRPr sz="2400" b="1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10000" cy="4419600"/>
          </a:xfrm>
        </p:spPr>
        <p:txBody>
          <a:bodyPr/>
          <a:lstStyle>
            <a:lvl1pPr>
              <a:defRPr sz="2400" b="1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364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90857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24263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90857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24263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362" y="1"/>
            <a:ext cx="7425783" cy="903642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853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92885"/>
            <a:ext cx="5111750" cy="57389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08499"/>
            <a:ext cx="3008313" cy="454480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5080308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9248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647046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6641691"/>
            <a:ext cx="9144000" cy="216309"/>
          </a:xfrm>
          <a:prstGeom prst="rect">
            <a:avLst/>
          </a:prstGeom>
          <a:solidFill>
            <a:srgbClr val="07327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315200" y="6637468"/>
            <a:ext cx="1828799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Tx/>
              <a:buNone/>
              <a:defRPr sz="1400">
                <a:solidFill>
                  <a:schemeClr val="bg1">
                    <a:lumMod val="95000"/>
                  </a:schemeClr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31576" y="6626710"/>
            <a:ext cx="1143000" cy="231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Tx/>
              <a:buNone/>
              <a:defRPr sz="1400" b="1">
                <a:solidFill>
                  <a:schemeClr val="bg1">
                    <a:lumMod val="95000"/>
                  </a:schemeClr>
                </a:solidFill>
                <a:latin typeface="Helvetica"/>
              </a:defRPr>
            </a:lvl1pPr>
          </a:lstStyle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" name="Rectangle 7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24000"/>
            <a:ext cx="77724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31" name="Picture 11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847450" cy="871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CLIC-Logo-DarkCernBlue-72.png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8251114" y="-8389"/>
            <a:ext cx="900000" cy="900000"/>
          </a:xfrm>
          <a:prstGeom prst="rect">
            <a:avLst/>
          </a:prstGeom>
        </p:spPr>
      </p:pic>
      <p:sp>
        <p:nvSpPr>
          <p:cNvPr id="14" name="Title Placeholder 13"/>
          <p:cNvSpPr>
            <a:spLocks noGrp="1"/>
          </p:cNvSpPr>
          <p:nvPr>
            <p:ph type="title"/>
          </p:nvPr>
        </p:nvSpPr>
        <p:spPr>
          <a:xfrm>
            <a:off x="880844" y="0"/>
            <a:ext cx="7358232" cy="83574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770989" y="6636759"/>
            <a:ext cx="3920268" cy="231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buNone/>
              <a:defRPr sz="1400">
                <a:solidFill>
                  <a:schemeClr val="bg1">
                    <a:lumMod val="95000"/>
                  </a:schemeClr>
                </a:solidFill>
                <a:latin typeface="+mj-lt"/>
              </a:defRPr>
            </a:lvl1pPr>
          </a:lstStyle>
          <a:p>
            <a:r>
              <a:rPr lang="en-US" smtClean="0"/>
              <a:t>CTF3 Meeting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8" r:id="rId1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206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60066"/>
          </a:solidFill>
          <a:latin typeface="Helvetic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60066"/>
          </a:solidFill>
          <a:latin typeface="Helvetic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60066"/>
          </a:solidFill>
          <a:latin typeface="Helvetic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60066"/>
          </a:solidFill>
          <a:latin typeface="Helvetic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60066"/>
          </a:solidFill>
          <a:latin typeface="Helvetic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60066"/>
          </a:solidFill>
          <a:latin typeface="Helvetic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60066"/>
          </a:solidFill>
          <a:latin typeface="Helvetic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60066"/>
          </a:solidFill>
          <a:latin typeface="Helvetica" pitchFamily="34" charset="0"/>
        </a:defRPr>
      </a:lvl9pPr>
    </p:titleStyle>
    <p:bodyStyle>
      <a:lvl1pPr marL="404813" indent="-404813" algn="l" rtl="0" eaLnBrk="0" fontAlgn="base" hangingPunct="0">
        <a:spcBef>
          <a:spcPct val="0"/>
        </a:spcBef>
        <a:spcAft>
          <a:spcPct val="0"/>
        </a:spcAft>
        <a:buBlip>
          <a:blip r:embed="rId16"/>
        </a:buBlip>
        <a:defRPr sz="2400">
          <a:solidFill>
            <a:srgbClr val="40458C"/>
          </a:solidFill>
          <a:latin typeface="+mn-lt"/>
          <a:ea typeface="+mn-ea"/>
          <a:cs typeface="+mn-cs"/>
        </a:defRPr>
      </a:lvl1pPr>
      <a:lvl2pPr marL="804863" indent="-285750" algn="l" rtl="0" eaLnBrk="0" fontAlgn="base" hangingPunct="0">
        <a:spcBef>
          <a:spcPct val="0"/>
        </a:spcBef>
        <a:spcAft>
          <a:spcPct val="0"/>
        </a:spcAft>
        <a:buFont typeface="Wingdings" pitchFamily="2" charset="2"/>
        <a:buChar char="§"/>
        <a:defRPr sz="2000">
          <a:solidFill>
            <a:srgbClr val="C46EE6"/>
          </a:solidFill>
          <a:latin typeface="+mn-lt"/>
          <a:cs typeface="+mn-cs"/>
        </a:defRPr>
      </a:lvl2pPr>
      <a:lvl3pPr marL="1147763" indent="-228600" algn="l" rtl="0" eaLnBrk="0" fontAlgn="base" hangingPunct="0">
        <a:spcBef>
          <a:spcPct val="0"/>
        </a:spcBef>
        <a:spcAft>
          <a:spcPct val="0"/>
        </a:spcAft>
        <a:buSzPct val="60000"/>
        <a:buBlip>
          <a:blip r:embed="rId17"/>
        </a:buBlip>
        <a:defRPr>
          <a:solidFill>
            <a:srgbClr val="40458C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40458C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buBlip>
          <a:blip r:embed="rId18"/>
        </a:buBlip>
        <a:defRPr sz="1200">
          <a:solidFill>
            <a:srgbClr val="40458C"/>
          </a:solidFill>
          <a:latin typeface="+mn-lt"/>
          <a:cs typeface="+mn-cs"/>
        </a:defRPr>
      </a:lvl5pPr>
      <a:lvl6pPr marL="2514600" indent="-228600" algn="l" rtl="0" eaLnBrk="0" fontAlgn="base" hangingPunct="0">
        <a:spcBef>
          <a:spcPct val="0"/>
        </a:spcBef>
        <a:spcAft>
          <a:spcPct val="0"/>
        </a:spcAft>
        <a:buBlip>
          <a:blip r:embed="rId18"/>
        </a:buBlip>
        <a:defRPr sz="1600">
          <a:solidFill>
            <a:srgbClr val="40458C"/>
          </a:solidFill>
          <a:latin typeface="+mn-lt"/>
          <a:cs typeface="+mn-cs"/>
        </a:defRPr>
      </a:lvl6pPr>
      <a:lvl7pPr marL="2971800" indent="-228600" algn="l" rtl="0" eaLnBrk="0" fontAlgn="base" hangingPunct="0">
        <a:spcBef>
          <a:spcPct val="0"/>
        </a:spcBef>
        <a:spcAft>
          <a:spcPct val="0"/>
        </a:spcAft>
        <a:buBlip>
          <a:blip r:embed="rId18"/>
        </a:buBlip>
        <a:defRPr sz="1600">
          <a:solidFill>
            <a:srgbClr val="40458C"/>
          </a:solidFill>
          <a:latin typeface="+mn-lt"/>
          <a:cs typeface="+mn-cs"/>
        </a:defRPr>
      </a:lvl7pPr>
      <a:lvl8pPr marL="3429000" indent="-228600" algn="l" rtl="0" eaLnBrk="0" fontAlgn="base" hangingPunct="0">
        <a:spcBef>
          <a:spcPct val="0"/>
        </a:spcBef>
        <a:spcAft>
          <a:spcPct val="0"/>
        </a:spcAft>
        <a:buBlip>
          <a:blip r:embed="rId18"/>
        </a:buBlip>
        <a:defRPr sz="1600">
          <a:solidFill>
            <a:srgbClr val="40458C"/>
          </a:solidFill>
          <a:latin typeface="+mn-lt"/>
          <a:cs typeface="+mn-cs"/>
        </a:defRPr>
      </a:lvl8pPr>
      <a:lvl9pPr marL="3886200" indent="-228600" algn="l" rtl="0" eaLnBrk="0" fontAlgn="base" hangingPunct="0">
        <a:spcBef>
          <a:spcPct val="0"/>
        </a:spcBef>
        <a:spcAft>
          <a:spcPct val="0"/>
        </a:spcAft>
        <a:buBlip>
          <a:blip r:embed="rId18"/>
        </a:buBlip>
        <a:defRPr sz="1600">
          <a:solidFill>
            <a:srgbClr val="40458C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f"/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3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image" Target="../media/image74.png"/><Relationship Id="rId7" Type="http://schemas.openxmlformats.org/officeDocument/2006/relationships/image" Target="../media/image7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2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8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3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5.png"/><Relationship Id="rId4" Type="http://schemas.openxmlformats.org/officeDocument/2006/relationships/image" Target="../media/image35.png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1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4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7.png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>
          <a:xfrm>
            <a:off x="682736" y="1216106"/>
            <a:ext cx="7813964" cy="276398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Drive Beam Status</a:t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	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Issues</a:t>
            </a:r>
            <a:b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Drive beam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quality</a:t>
            </a:r>
            <a:b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Dispersion tuning</a:t>
            </a:r>
            <a:b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Emittance </a:t>
            </a:r>
            <a:b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Combination issues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47" name="Subtitle 2" descr="Rectangle: Click to edit Master text styles&#10;Second level&#10;Third level&#10;Fourth level&#10;Fifth level"/>
          <p:cNvSpPr>
            <a:spLocks noGrp="1"/>
          </p:cNvSpPr>
          <p:nvPr>
            <p:ph type="subTitle" idx="1"/>
          </p:nvPr>
        </p:nvSpPr>
        <p:spPr>
          <a:xfrm>
            <a:off x="673766" y="4930139"/>
            <a:ext cx="8200726" cy="1487593"/>
          </a:xfrm>
        </p:spPr>
        <p:txBody>
          <a:bodyPr/>
          <a:lstStyle/>
          <a:p>
            <a:pPr algn="l"/>
            <a:r>
              <a:rPr lang="en-US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Piotr </a:t>
            </a:r>
            <a:r>
              <a:rPr lang="en-US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Skowroński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 Optics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273" y="923637"/>
            <a:ext cx="8358909" cy="2759364"/>
          </a:xfrm>
        </p:spPr>
        <p:txBody>
          <a:bodyPr/>
          <a:lstStyle/>
          <a:p>
            <a:r>
              <a:rPr lang="en-US" sz="2000" dirty="0" smtClean="0"/>
              <a:t>The optics that is in use in the Combiner Ring is not suitable for </a:t>
            </a:r>
            <a:br>
              <a:rPr lang="en-US" sz="2000" dirty="0" smtClean="0"/>
            </a:br>
            <a:r>
              <a:rPr lang="en-US" sz="2000" dirty="0" smtClean="0"/>
              <a:t>3</a:t>
            </a:r>
            <a:r>
              <a:rPr lang="en-US" sz="2000" baseline="30000" dirty="0" smtClean="0"/>
              <a:t>rd</a:t>
            </a:r>
            <a:r>
              <a:rPr lang="en-US" sz="2000" dirty="0" smtClean="0"/>
              <a:t> order corrections because it is not symmetric along the cell</a:t>
            </a:r>
            <a:endParaRPr lang="en-US" sz="2000" dirty="0"/>
          </a:p>
          <a:p>
            <a:pPr lvl="1"/>
            <a:r>
              <a:rPr lang="en-US" sz="1800" dirty="0"/>
              <a:t>W</a:t>
            </a:r>
            <a:r>
              <a:rPr lang="en-US" sz="1800" dirty="0" smtClean="0"/>
              <a:t>hile </a:t>
            </a:r>
            <a:r>
              <a:rPr lang="en-US" sz="1800" dirty="0" err="1" smtClean="0"/>
              <a:t>sextupoles</a:t>
            </a:r>
            <a:r>
              <a:rPr lang="en-US" sz="1800" dirty="0" smtClean="0"/>
              <a:t> are placed and connected symmetrically</a:t>
            </a:r>
          </a:p>
          <a:p>
            <a:pPr lvl="1"/>
            <a:r>
              <a:rPr lang="en-US" sz="1800" dirty="0" smtClean="0"/>
              <a:t>It was made to be as easy as possible in the times we were fighting with the instability from the RF deflectors</a:t>
            </a:r>
          </a:p>
          <a:p>
            <a:pPr lvl="1"/>
            <a:r>
              <a:rPr lang="en-US" sz="1800" dirty="0" smtClean="0"/>
              <a:t>Appropriate optics is prepared (even more than one)</a:t>
            </a:r>
          </a:p>
          <a:p>
            <a:pPr lvl="2"/>
            <a:r>
              <a:rPr lang="en-US" sz="1600" dirty="0" smtClean="0"/>
              <a:t>It was even quickly checked and it looks OK</a:t>
            </a:r>
          </a:p>
          <a:p>
            <a:pPr lvl="2"/>
            <a:r>
              <a:rPr lang="en-US" sz="1600" dirty="0" smtClean="0"/>
              <a:t>However, due to very tight schedule there was never time to perform the switch and  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7" name="Picture 6" descr="CurrentCRoptics.tif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267" y="3552498"/>
            <a:ext cx="3936579" cy="3086138"/>
          </a:xfrm>
          <a:prstGeom prst="rect">
            <a:avLst/>
          </a:prstGeom>
        </p:spPr>
      </p:pic>
      <p:pic>
        <p:nvPicPr>
          <p:cNvPr id="8" name="Picture 7" descr="NewCRoptics.tif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3349" y="3552498"/>
            <a:ext cx="3868662" cy="30861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2363" y="5159867"/>
            <a:ext cx="9405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/>
              <a:t>current</a:t>
            </a:r>
            <a:endParaRPr lang="en-GB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8056267" y="5095567"/>
            <a:ext cx="6203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/>
              <a:t>new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8995564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Orbit and Closure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712" y="999751"/>
            <a:ext cx="4668127" cy="5244470"/>
          </a:xfrm>
        </p:spPr>
        <p:txBody>
          <a:bodyPr/>
          <a:lstStyle/>
          <a:p>
            <a:pPr marL="266700" indent="-266700"/>
            <a:r>
              <a:rPr lang="en-US" sz="2000" dirty="0" smtClean="0"/>
              <a:t>Improvement of the orbit all over the machine: thanks to Guido</a:t>
            </a:r>
          </a:p>
          <a:p>
            <a:pPr marL="446088" lvl="1" indent="-173038"/>
            <a:r>
              <a:rPr lang="en-US" sz="1600" dirty="0" smtClean="0"/>
              <a:t>Summary tomorrow</a:t>
            </a:r>
            <a:endParaRPr lang="en-GB" sz="1600" dirty="0" smtClean="0"/>
          </a:p>
          <a:p>
            <a:pPr marL="266700" indent="-266700"/>
            <a:r>
              <a:rPr lang="en-US" sz="2000" dirty="0" smtClean="0"/>
              <a:t>Some issues persists</a:t>
            </a:r>
            <a:endParaRPr lang="en-GB" sz="2000" dirty="0" smtClean="0"/>
          </a:p>
          <a:p>
            <a:pPr marL="446088" lvl="1" indent="-173038"/>
            <a:r>
              <a:rPr lang="en-GB" sz="1600" dirty="0" smtClean="0"/>
              <a:t>Complication </a:t>
            </a:r>
            <a:r>
              <a:rPr lang="en-GB" sz="1600" dirty="0"/>
              <a:t>from droop in BPI’s that are all over the arcs</a:t>
            </a:r>
          </a:p>
          <a:p>
            <a:pPr marL="625475" lvl="2" indent="-182563" defTabSz="898525"/>
            <a:r>
              <a:rPr lang="en-GB" sz="1400" dirty="0"/>
              <a:t>BPM’s are </a:t>
            </a:r>
            <a:r>
              <a:rPr lang="en-GB" sz="1400" dirty="0" smtClean="0"/>
              <a:t>OK</a:t>
            </a:r>
          </a:p>
          <a:p>
            <a:pPr marL="446088" lvl="1" indent="-173038"/>
            <a:r>
              <a:rPr lang="en-US" sz="1600" dirty="0" smtClean="0"/>
              <a:t>A few problematic points</a:t>
            </a:r>
          </a:p>
          <a:p>
            <a:pPr marL="625475" lvl="2" indent="-182563" defTabSz="898525"/>
            <a:r>
              <a:rPr lang="en-US" sz="1400" dirty="0" smtClean="0"/>
              <a:t>Steering after the first and </a:t>
            </a:r>
            <a:r>
              <a:rPr lang="en-US" sz="1400" dirty="0" smtClean="0"/>
              <a:t>before the last </a:t>
            </a:r>
            <a:r>
              <a:rPr lang="en-US" sz="1400" dirty="0" smtClean="0"/>
              <a:t>bend</a:t>
            </a:r>
          </a:p>
          <a:p>
            <a:pPr marL="625475" lvl="2" indent="-182563" defTabSz="898525"/>
            <a:r>
              <a:rPr lang="en-US" sz="1400" dirty="0" smtClean="0"/>
              <a:t>At the beginning of the long straight section it seems we have </a:t>
            </a:r>
            <a:r>
              <a:rPr lang="en-US" sz="1400" dirty="0" err="1" smtClean="0"/>
              <a:t>iverted</a:t>
            </a:r>
            <a:r>
              <a:rPr lang="en-US" sz="1400" dirty="0" smtClean="0"/>
              <a:t> BPI/corrector or optics error</a:t>
            </a:r>
          </a:p>
          <a:p>
            <a:pPr marL="1077912" lvl="3" indent="-182563" defTabSz="898525"/>
            <a:r>
              <a:rPr lang="en-US" sz="1400" dirty="0" smtClean="0"/>
              <a:t>Must be investigated further</a:t>
            </a:r>
            <a:endParaRPr lang="en-GB" sz="1400" dirty="0" smtClean="0"/>
          </a:p>
          <a:p>
            <a:pPr marL="266700" indent="-266700"/>
            <a:r>
              <a:rPr lang="en-GB" sz="1800" dirty="0" smtClean="0"/>
              <a:t>Computer program to close the orbit out of DL is also in preparation by </a:t>
            </a:r>
            <a:r>
              <a:rPr lang="en-GB" sz="1800" dirty="0" err="1" smtClean="0"/>
              <a:t>Davide</a:t>
            </a:r>
            <a:endParaRPr lang="en-GB" sz="1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7" name="Picture 6" descr="CrClose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8365" y="999751"/>
            <a:ext cx="4225636" cy="5604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2622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 Deflectors in CR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3054" y="591589"/>
            <a:ext cx="7149292" cy="635000"/>
          </a:xfrm>
        </p:spPr>
        <p:txBody>
          <a:bodyPr/>
          <a:lstStyle/>
          <a:p>
            <a:r>
              <a:rPr lang="en-GB" sz="2000" dirty="0" smtClean="0"/>
              <a:t>Most probably </a:t>
            </a:r>
            <a:r>
              <a:rPr lang="en-GB" sz="2000" dirty="0"/>
              <a:t>the RF deflectors in CR are </a:t>
            </a:r>
            <a:r>
              <a:rPr lang="en-GB" sz="2000" dirty="0" smtClean="0"/>
              <a:t>dis-balanced</a:t>
            </a:r>
          </a:p>
          <a:p>
            <a:r>
              <a:rPr lang="en-US" sz="2000" dirty="0" smtClean="0"/>
              <a:t>Ben measured optics to check if it is not phase advance problem (must be 180deg), but he found no problem</a:t>
            </a:r>
            <a:endParaRPr lang="en-GB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7" name="Picture 6" descr="CRclose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22" y="2068884"/>
            <a:ext cx="3276595" cy="4488936"/>
          </a:xfrm>
          <a:prstGeom prst="rect">
            <a:avLst/>
          </a:prstGeom>
        </p:spPr>
      </p:pic>
      <p:pic>
        <p:nvPicPr>
          <p:cNvPr id="8" name="Picture 7" descr="CRclose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1936" y="2060331"/>
            <a:ext cx="3299691" cy="452057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8902" y="1697243"/>
            <a:ext cx="33189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buNone/>
            </a:pPr>
            <a:r>
              <a:rPr lang="en-US" dirty="0" smtClean="0"/>
              <a:t>RF </a:t>
            </a:r>
            <a:r>
              <a:rPr lang="en-US" dirty="0" err="1" smtClean="0"/>
              <a:t>defl</a:t>
            </a:r>
            <a:r>
              <a:rPr lang="en-US" dirty="0" smtClean="0"/>
              <a:t> stopped on 2</a:t>
            </a:r>
            <a:r>
              <a:rPr lang="en-US" baseline="30000" dirty="0" smtClean="0"/>
              <a:t>nd</a:t>
            </a:r>
            <a:r>
              <a:rPr lang="en-US" dirty="0" smtClean="0"/>
              <a:t> turn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812374" y="1641825"/>
            <a:ext cx="23570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buNone/>
            </a:pPr>
            <a:r>
              <a:rPr lang="en-US" dirty="0" smtClean="0"/>
              <a:t>RF </a:t>
            </a:r>
            <a:r>
              <a:rPr lang="en-US" dirty="0" err="1" smtClean="0"/>
              <a:t>defl</a:t>
            </a:r>
            <a:r>
              <a:rPr lang="en-US" dirty="0" smtClean="0"/>
              <a:t> on 3</a:t>
            </a:r>
            <a:r>
              <a:rPr lang="en-US" baseline="30000" dirty="0" smtClean="0"/>
              <a:t>rd</a:t>
            </a:r>
            <a:r>
              <a:rPr lang="en-US" dirty="0" smtClean="0"/>
              <a:t> turn</a:t>
            </a:r>
            <a:endParaRPr lang="en-US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3465946" y="2392218"/>
            <a:ext cx="1983509" cy="320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04813" indent="-404813" algn="l" rtl="0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rgbClr val="40458C"/>
                </a:solidFill>
                <a:latin typeface="+mn-lt"/>
                <a:ea typeface="+mn-ea"/>
                <a:cs typeface="+mn-cs"/>
              </a:defRPr>
            </a:lvl1pPr>
            <a:lvl2pPr marL="804863" indent="-28575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rgbClr val="C46EE6"/>
                </a:solidFill>
                <a:latin typeface="+mn-lt"/>
                <a:cs typeface="+mn-cs"/>
              </a:defRPr>
            </a:lvl2pPr>
            <a:lvl3pPr marL="1147763" indent="-228600" algn="l" rtl="0" eaLnBrk="0" fontAlgn="base" hangingPunct="0">
              <a:spcBef>
                <a:spcPct val="0"/>
              </a:spcBef>
              <a:spcAft>
                <a:spcPct val="0"/>
              </a:spcAft>
              <a:buSzPct val="60000"/>
              <a:buBlip>
                <a:blip r:embed="rId5"/>
              </a:buBlip>
              <a:defRPr>
                <a:solidFill>
                  <a:srgbClr val="40458C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40458C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6"/>
              </a:buBlip>
              <a:defRPr sz="1200">
                <a:solidFill>
                  <a:srgbClr val="40458C"/>
                </a:solidFill>
                <a:latin typeface="+mn-lt"/>
                <a:cs typeface="+mn-cs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6"/>
              </a:buBlip>
              <a:defRPr sz="1600">
                <a:solidFill>
                  <a:srgbClr val="40458C"/>
                </a:solidFill>
                <a:latin typeface="+mn-lt"/>
                <a:cs typeface="+mn-cs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6"/>
              </a:buBlip>
              <a:defRPr sz="1600">
                <a:solidFill>
                  <a:srgbClr val="40458C"/>
                </a:solidFill>
                <a:latin typeface="+mn-lt"/>
                <a:cs typeface="+mn-cs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6"/>
              </a:buBlip>
              <a:defRPr sz="1600">
                <a:solidFill>
                  <a:srgbClr val="40458C"/>
                </a:solidFill>
                <a:latin typeface="+mn-lt"/>
                <a:cs typeface="+mn-cs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6"/>
              </a:buBlip>
              <a:defRPr sz="1600">
                <a:solidFill>
                  <a:srgbClr val="40458C"/>
                </a:solidFill>
                <a:latin typeface="+mn-lt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b="0" dirty="0" smtClean="0">
                <a:solidFill>
                  <a:srgbClr val="FF0000"/>
                </a:solidFill>
              </a:rPr>
              <a:t>Red: 1</a:t>
            </a:r>
            <a:r>
              <a:rPr lang="en-GB" sz="1600" b="0" baseline="30000" dirty="0" smtClean="0">
                <a:solidFill>
                  <a:srgbClr val="FF0000"/>
                </a:solidFill>
              </a:rPr>
              <a:t>st</a:t>
            </a:r>
            <a:r>
              <a:rPr lang="en-GB" sz="1600" b="0" dirty="0" smtClean="0">
                <a:solidFill>
                  <a:srgbClr val="FF0000"/>
                </a:solidFill>
              </a:rPr>
              <a:t> turn</a:t>
            </a:r>
          </a:p>
          <a:p>
            <a:pPr marL="0" indent="0">
              <a:buNone/>
            </a:pPr>
            <a:r>
              <a:rPr lang="en-GB" sz="1600" b="0" dirty="0" smtClean="0"/>
              <a:t>Blue: 2</a:t>
            </a:r>
            <a:r>
              <a:rPr lang="en-GB" sz="1600" b="0" baseline="30000" dirty="0" smtClean="0"/>
              <a:t>nd</a:t>
            </a:r>
            <a:r>
              <a:rPr lang="en-GB" sz="1600" b="0" dirty="0" smtClean="0"/>
              <a:t> turn</a:t>
            </a:r>
          </a:p>
          <a:p>
            <a:pPr marL="0" indent="0">
              <a:buNone/>
            </a:pPr>
            <a:r>
              <a:rPr lang="en-GB" sz="1600" b="0" dirty="0" smtClean="0">
                <a:solidFill>
                  <a:srgbClr val="DE15D7"/>
                </a:solidFill>
              </a:rPr>
              <a:t>Magenta: 3</a:t>
            </a:r>
            <a:r>
              <a:rPr lang="en-GB" sz="1600" b="0" baseline="30000" dirty="0" smtClean="0">
                <a:solidFill>
                  <a:srgbClr val="DE15D7"/>
                </a:solidFill>
              </a:rPr>
              <a:t>rd</a:t>
            </a:r>
            <a:r>
              <a:rPr lang="en-GB" sz="1600" b="0" dirty="0" smtClean="0">
                <a:solidFill>
                  <a:srgbClr val="DE15D7"/>
                </a:solidFill>
              </a:rPr>
              <a:t> turn</a:t>
            </a:r>
          </a:p>
          <a:p>
            <a:pPr marL="0" indent="0">
              <a:buNone/>
            </a:pPr>
            <a:r>
              <a:rPr lang="en-GB" sz="1600" b="0" dirty="0" smtClean="0">
                <a:solidFill>
                  <a:srgbClr val="08EBFA"/>
                </a:solidFill>
              </a:rPr>
              <a:t>Cyan: 3</a:t>
            </a:r>
            <a:r>
              <a:rPr lang="en-GB" sz="1600" b="0" baseline="30000" dirty="0" smtClean="0">
                <a:solidFill>
                  <a:srgbClr val="08EBFA"/>
                </a:solidFill>
              </a:rPr>
              <a:t>rd</a:t>
            </a:r>
            <a:r>
              <a:rPr lang="en-GB" sz="1600" b="0" dirty="0" smtClean="0">
                <a:solidFill>
                  <a:srgbClr val="08EBFA"/>
                </a:solidFill>
              </a:rPr>
              <a:t> minus 2</a:t>
            </a:r>
            <a:r>
              <a:rPr lang="en-GB" sz="1600" b="0" baseline="30000" dirty="0" smtClean="0">
                <a:solidFill>
                  <a:srgbClr val="08EBFA"/>
                </a:solidFill>
              </a:rPr>
              <a:t>nd</a:t>
            </a:r>
            <a:r>
              <a:rPr lang="en-GB" sz="1600" b="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751289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Emittance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8819" y="910178"/>
            <a:ext cx="8438193" cy="2157067"/>
          </a:xfrm>
        </p:spPr>
        <p:txBody>
          <a:bodyPr/>
          <a:lstStyle/>
          <a:p>
            <a:r>
              <a:rPr lang="en-US" sz="2200" dirty="0" smtClean="0"/>
              <a:t>The emittance in the </a:t>
            </a:r>
            <a:r>
              <a:rPr lang="en-US" sz="2200" dirty="0" err="1" smtClean="0"/>
              <a:t>linac</a:t>
            </a:r>
            <a:r>
              <a:rPr lang="en-US" sz="2200" dirty="0" smtClean="0"/>
              <a:t> is 40-50 mm </a:t>
            </a:r>
            <a:r>
              <a:rPr lang="en-US" sz="2200" dirty="0" err="1" smtClean="0"/>
              <a:t>mrad</a:t>
            </a:r>
            <a:r>
              <a:rPr lang="en-US" sz="2200" dirty="0" smtClean="0"/>
              <a:t> in both planes</a:t>
            </a:r>
          </a:p>
          <a:p>
            <a:r>
              <a:rPr lang="en-US" sz="2200" dirty="0" smtClean="0"/>
              <a:t>It increases in horizontal by 10-20% after </a:t>
            </a:r>
            <a:r>
              <a:rPr lang="en-US" sz="2200" dirty="0" err="1" smtClean="0"/>
              <a:t>Frascati</a:t>
            </a:r>
            <a:r>
              <a:rPr lang="en-US" sz="2200" dirty="0" smtClean="0"/>
              <a:t> Chicane</a:t>
            </a:r>
          </a:p>
          <a:p>
            <a:r>
              <a:rPr lang="en-US" sz="2200" dirty="0" smtClean="0"/>
              <a:t>We observe emittance growth in the Combiner Ring and TL2</a:t>
            </a:r>
          </a:p>
          <a:p>
            <a:pPr lvl="1"/>
            <a:r>
              <a:rPr lang="en-US" sz="1800" dirty="0" smtClean="0"/>
              <a:t>Remark: Quad Scans just after ejection from the Combiner Ring are very difficult and of not the best quality because </a:t>
            </a:r>
          </a:p>
          <a:p>
            <a:pPr lvl="2"/>
            <a:r>
              <a:rPr lang="en-US" sz="1600" dirty="0"/>
              <a:t>T</a:t>
            </a:r>
            <a:r>
              <a:rPr lang="en-US" sz="1600" dirty="0" smtClean="0"/>
              <a:t>he optics in the dog leg is very strong to get null dispersion</a:t>
            </a:r>
          </a:p>
          <a:p>
            <a:pPr lvl="2"/>
            <a:r>
              <a:rPr lang="en-US" sz="1600" dirty="0" smtClean="0"/>
              <a:t>The beam is strongly diverging and it is very difficult to find a range</a:t>
            </a:r>
            <a:endParaRPr lang="pl-PL" sz="1600" dirty="0" smtClean="0"/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8" name="Picture 7" descr="v1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6" y="3382818"/>
            <a:ext cx="2110291" cy="3475181"/>
          </a:xfrm>
          <a:prstGeom prst="rect">
            <a:avLst/>
          </a:prstGeom>
        </p:spPr>
      </p:pic>
      <p:pic>
        <p:nvPicPr>
          <p:cNvPr id="9" name="Picture 8" descr="v2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6272" y="3392348"/>
            <a:ext cx="2183361" cy="3465652"/>
          </a:xfrm>
          <a:prstGeom prst="rect">
            <a:avLst/>
          </a:prstGeom>
        </p:spPr>
      </p:pic>
      <p:pic>
        <p:nvPicPr>
          <p:cNvPr id="10" name="Picture 9" descr="v3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8709" y="3371272"/>
            <a:ext cx="1963157" cy="3486727"/>
          </a:xfrm>
          <a:prstGeom prst="rect">
            <a:avLst/>
          </a:prstGeom>
        </p:spPr>
      </p:pic>
      <p:pic>
        <p:nvPicPr>
          <p:cNvPr id="11" name="Picture 10" descr="v4t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4492" y="3394364"/>
            <a:ext cx="1977053" cy="346363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0" y="3174612"/>
            <a:ext cx="371737" cy="275878"/>
          </a:xfrm>
          <a:prstGeom prst="rect">
            <a:avLst/>
          </a:prstGeom>
          <a:noFill/>
        </p:spPr>
        <p:txBody>
          <a:bodyPr wrap="none" rtlCol="0">
            <a:normAutofit fontScale="85000" lnSpcReduction="20000"/>
          </a:bodyPr>
          <a:lstStyle/>
          <a:p>
            <a:pPr algn="l">
              <a:buNone/>
            </a:pPr>
            <a:r>
              <a:rPr lang="en-US" dirty="0" smtClean="0"/>
              <a:t>Vertical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85444" y="4931834"/>
            <a:ext cx="371737" cy="275878"/>
          </a:xfrm>
          <a:prstGeom prst="rect">
            <a:avLst/>
          </a:prstGeom>
          <a:noFill/>
        </p:spPr>
        <p:txBody>
          <a:bodyPr wrap="none" rtlCol="0">
            <a:normAutofit fontScale="85000" lnSpcReduction="20000"/>
          </a:bodyPr>
          <a:lstStyle/>
          <a:p>
            <a:pPr algn="l">
              <a:buNone/>
            </a:pPr>
            <a:r>
              <a:rPr lang="en-US" dirty="0" smtClean="0"/>
              <a:t>46 mm </a:t>
            </a:r>
            <a:r>
              <a:rPr lang="en-US" dirty="0" err="1" smtClean="0"/>
              <a:t>mrad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152296" y="4957234"/>
            <a:ext cx="371737" cy="275878"/>
          </a:xfrm>
          <a:prstGeom prst="rect">
            <a:avLst/>
          </a:prstGeom>
          <a:noFill/>
        </p:spPr>
        <p:txBody>
          <a:bodyPr wrap="none" rtlCol="0">
            <a:normAutofit fontScale="85000" lnSpcReduction="20000"/>
          </a:bodyPr>
          <a:lstStyle/>
          <a:p>
            <a:pPr algn="l">
              <a:buNone/>
            </a:pPr>
            <a:r>
              <a:rPr lang="en-US" dirty="0" smtClean="0"/>
              <a:t>69 mm </a:t>
            </a:r>
            <a:r>
              <a:rPr lang="en-US" dirty="0" err="1" smtClean="0"/>
              <a:t>mrad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484582" y="3176921"/>
            <a:ext cx="371737" cy="275878"/>
          </a:xfrm>
          <a:prstGeom prst="rect">
            <a:avLst/>
          </a:prstGeom>
          <a:noFill/>
        </p:spPr>
        <p:txBody>
          <a:bodyPr wrap="none" rtlCol="0">
            <a:normAutofit fontScale="85000" lnSpcReduction="20000"/>
          </a:bodyPr>
          <a:lstStyle/>
          <a:p>
            <a:pPr algn="l">
              <a:buNone/>
            </a:pPr>
            <a:r>
              <a:rPr lang="en-US" dirty="0" smtClean="0"/>
              <a:t>Turn 2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909129" y="3176921"/>
            <a:ext cx="371737" cy="275878"/>
          </a:xfrm>
          <a:prstGeom prst="rect">
            <a:avLst/>
          </a:prstGeom>
          <a:noFill/>
        </p:spPr>
        <p:txBody>
          <a:bodyPr wrap="none" rtlCol="0">
            <a:normAutofit fontScale="85000" lnSpcReduction="20000"/>
          </a:bodyPr>
          <a:lstStyle/>
          <a:p>
            <a:pPr algn="l">
              <a:buNone/>
            </a:pPr>
            <a:r>
              <a:rPr lang="en-US" dirty="0" smtClean="0"/>
              <a:t>Turn 3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056583" y="3176921"/>
            <a:ext cx="371737" cy="275878"/>
          </a:xfrm>
          <a:prstGeom prst="rect">
            <a:avLst/>
          </a:prstGeom>
          <a:noFill/>
        </p:spPr>
        <p:txBody>
          <a:bodyPr wrap="none" rtlCol="0">
            <a:normAutofit fontScale="85000" lnSpcReduction="20000"/>
          </a:bodyPr>
          <a:lstStyle/>
          <a:p>
            <a:pPr algn="l">
              <a:buNone/>
            </a:pPr>
            <a:r>
              <a:rPr lang="en-US" dirty="0" smtClean="0"/>
              <a:t>Turn 4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018310" y="3176921"/>
            <a:ext cx="371737" cy="275878"/>
          </a:xfrm>
          <a:prstGeom prst="rect">
            <a:avLst/>
          </a:prstGeom>
          <a:noFill/>
        </p:spPr>
        <p:txBody>
          <a:bodyPr wrap="none" rtlCol="0">
            <a:normAutofit fontScale="85000" lnSpcReduction="20000"/>
          </a:bodyPr>
          <a:lstStyle/>
          <a:p>
            <a:pPr algn="l">
              <a:buNone/>
            </a:pPr>
            <a:r>
              <a:rPr lang="en-US" dirty="0" smtClean="0"/>
              <a:t>Turn 1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677663" y="4957234"/>
            <a:ext cx="371737" cy="275878"/>
          </a:xfrm>
          <a:prstGeom prst="rect">
            <a:avLst/>
          </a:prstGeom>
          <a:noFill/>
        </p:spPr>
        <p:txBody>
          <a:bodyPr wrap="none" rtlCol="0">
            <a:normAutofit fontScale="85000" lnSpcReduction="20000"/>
          </a:bodyPr>
          <a:lstStyle/>
          <a:p>
            <a:pPr algn="l">
              <a:buNone/>
            </a:pPr>
            <a:r>
              <a:rPr lang="en-US" dirty="0" smtClean="0"/>
              <a:t>61 mm </a:t>
            </a:r>
            <a:r>
              <a:rPr lang="en-US" dirty="0" err="1" smtClean="0"/>
              <a:t>mrad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4798563" y="4957234"/>
            <a:ext cx="371737" cy="275878"/>
          </a:xfrm>
          <a:prstGeom prst="rect">
            <a:avLst/>
          </a:prstGeom>
          <a:noFill/>
        </p:spPr>
        <p:txBody>
          <a:bodyPr wrap="none" rtlCol="0">
            <a:normAutofit fontScale="85000" lnSpcReduction="20000"/>
          </a:bodyPr>
          <a:lstStyle/>
          <a:p>
            <a:pPr algn="l">
              <a:buNone/>
            </a:pPr>
            <a:r>
              <a:rPr lang="en-US" dirty="0" smtClean="0"/>
              <a:t>87 mm </a:t>
            </a:r>
            <a:r>
              <a:rPr lang="en-US" dirty="0" err="1" smtClean="0"/>
              <a:t>mrad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7282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6833" y="3390153"/>
            <a:ext cx="1834703" cy="3467847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5378" y="3386667"/>
            <a:ext cx="1777364" cy="347133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5915" y="3374416"/>
            <a:ext cx="1842077" cy="348358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376083"/>
            <a:ext cx="1944301" cy="34819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Emittance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833" y="910178"/>
            <a:ext cx="8477179" cy="2157067"/>
          </a:xfrm>
        </p:spPr>
        <p:txBody>
          <a:bodyPr/>
          <a:lstStyle/>
          <a:p>
            <a:r>
              <a:rPr lang="en-US" sz="2200" dirty="0" smtClean="0"/>
              <a:t>The emittance in the </a:t>
            </a:r>
            <a:r>
              <a:rPr lang="en-US" sz="2200" dirty="0" err="1" smtClean="0"/>
              <a:t>linac</a:t>
            </a:r>
            <a:r>
              <a:rPr lang="en-US" sz="2200" dirty="0" smtClean="0"/>
              <a:t> is 40-50 mm </a:t>
            </a:r>
            <a:r>
              <a:rPr lang="en-US" sz="2200" dirty="0" err="1" smtClean="0"/>
              <a:t>mrad</a:t>
            </a:r>
            <a:r>
              <a:rPr lang="en-US" sz="2200" dirty="0" smtClean="0"/>
              <a:t> in both planes</a:t>
            </a:r>
          </a:p>
          <a:p>
            <a:r>
              <a:rPr lang="en-US" sz="2200" dirty="0" smtClean="0"/>
              <a:t>It increases in horizontal by 10-20% after </a:t>
            </a:r>
            <a:r>
              <a:rPr lang="en-US" sz="2200" dirty="0" err="1" smtClean="0"/>
              <a:t>Frascati</a:t>
            </a:r>
            <a:r>
              <a:rPr lang="en-US" sz="2200" dirty="0" smtClean="0"/>
              <a:t> Chicane</a:t>
            </a:r>
          </a:p>
          <a:p>
            <a:r>
              <a:rPr lang="en-US" sz="2200" dirty="0" smtClean="0"/>
              <a:t>We observe emittance growth in the Combiner Ring and TL2</a:t>
            </a:r>
          </a:p>
          <a:p>
            <a:pPr marL="623888" lvl="1"/>
            <a:r>
              <a:rPr lang="en-US" sz="1800" dirty="0" smtClean="0"/>
              <a:t>Remark: Quad Scans just after ejection from the Combiner Ring are very difficult and of not the best quality because </a:t>
            </a:r>
          </a:p>
          <a:p>
            <a:pPr marL="895350" lvl="2"/>
            <a:r>
              <a:rPr lang="en-US" sz="1600" dirty="0"/>
              <a:t>T</a:t>
            </a:r>
            <a:r>
              <a:rPr lang="en-US" sz="1600" dirty="0" smtClean="0"/>
              <a:t>he optics in the dog leg is very strong to get null dispersion</a:t>
            </a:r>
          </a:p>
          <a:p>
            <a:pPr marL="895350" lvl="2"/>
            <a:r>
              <a:rPr lang="en-US" sz="1600" dirty="0" smtClean="0"/>
              <a:t>The beam is strongly diverging at this point and it is very difficult to find a range</a:t>
            </a:r>
            <a:endParaRPr lang="pl-PL" sz="1600" dirty="0" smtClean="0"/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1749" y="3164029"/>
            <a:ext cx="371737" cy="275878"/>
          </a:xfrm>
          <a:prstGeom prst="rect">
            <a:avLst/>
          </a:prstGeom>
          <a:noFill/>
        </p:spPr>
        <p:txBody>
          <a:bodyPr wrap="none" rtlCol="0">
            <a:normAutofit fontScale="85000" lnSpcReduction="20000"/>
          </a:bodyPr>
          <a:lstStyle/>
          <a:p>
            <a:pPr algn="l">
              <a:buNone/>
            </a:pPr>
            <a:r>
              <a:rPr lang="en-US" dirty="0" smtClean="0"/>
              <a:t>Horizontal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85444" y="4931834"/>
            <a:ext cx="371737" cy="275878"/>
          </a:xfrm>
          <a:prstGeom prst="rect">
            <a:avLst/>
          </a:prstGeom>
          <a:noFill/>
        </p:spPr>
        <p:txBody>
          <a:bodyPr wrap="none" rtlCol="0">
            <a:normAutofit fontScale="85000" lnSpcReduction="20000"/>
          </a:bodyPr>
          <a:lstStyle/>
          <a:p>
            <a:pPr algn="l">
              <a:buNone/>
            </a:pPr>
            <a:r>
              <a:rPr lang="en-US" dirty="0" smtClean="0"/>
              <a:t>68 mm </a:t>
            </a:r>
            <a:r>
              <a:rPr lang="en-US" dirty="0" err="1" smtClean="0"/>
              <a:t>mrad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152296" y="4957234"/>
            <a:ext cx="371737" cy="275878"/>
          </a:xfrm>
          <a:prstGeom prst="rect">
            <a:avLst/>
          </a:prstGeom>
          <a:noFill/>
        </p:spPr>
        <p:txBody>
          <a:bodyPr wrap="none" rtlCol="0">
            <a:normAutofit fontScale="85000" lnSpcReduction="20000"/>
          </a:bodyPr>
          <a:lstStyle/>
          <a:p>
            <a:pPr algn="l">
              <a:buNone/>
            </a:pPr>
            <a:r>
              <a:rPr lang="en-US" dirty="0" smtClean="0"/>
              <a:t>142 mm </a:t>
            </a:r>
            <a:r>
              <a:rPr lang="en-US" dirty="0" err="1" smtClean="0"/>
              <a:t>mrad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484582" y="3166338"/>
            <a:ext cx="371737" cy="275878"/>
          </a:xfrm>
          <a:prstGeom prst="rect">
            <a:avLst/>
          </a:prstGeom>
          <a:noFill/>
        </p:spPr>
        <p:txBody>
          <a:bodyPr wrap="none" rtlCol="0">
            <a:normAutofit fontScale="85000" lnSpcReduction="20000"/>
          </a:bodyPr>
          <a:lstStyle/>
          <a:p>
            <a:pPr algn="l">
              <a:buNone/>
            </a:pPr>
            <a:r>
              <a:rPr lang="en-US" dirty="0" smtClean="0"/>
              <a:t>Turn 2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909129" y="3176921"/>
            <a:ext cx="371737" cy="275878"/>
          </a:xfrm>
          <a:prstGeom prst="rect">
            <a:avLst/>
          </a:prstGeom>
          <a:noFill/>
        </p:spPr>
        <p:txBody>
          <a:bodyPr wrap="none" rtlCol="0">
            <a:normAutofit fontScale="85000" lnSpcReduction="20000"/>
          </a:bodyPr>
          <a:lstStyle/>
          <a:p>
            <a:pPr algn="l">
              <a:buNone/>
            </a:pPr>
            <a:r>
              <a:rPr lang="en-US" dirty="0" smtClean="0"/>
              <a:t>Turn 3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056583" y="3176921"/>
            <a:ext cx="371737" cy="275878"/>
          </a:xfrm>
          <a:prstGeom prst="rect">
            <a:avLst/>
          </a:prstGeom>
          <a:noFill/>
        </p:spPr>
        <p:txBody>
          <a:bodyPr wrap="none" rtlCol="0">
            <a:normAutofit fontScale="85000" lnSpcReduction="20000"/>
          </a:bodyPr>
          <a:lstStyle/>
          <a:p>
            <a:pPr algn="l">
              <a:buNone/>
            </a:pPr>
            <a:r>
              <a:rPr lang="en-US" dirty="0" smtClean="0"/>
              <a:t>Turn 4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166472" y="3166338"/>
            <a:ext cx="371737" cy="275878"/>
          </a:xfrm>
          <a:prstGeom prst="rect">
            <a:avLst/>
          </a:prstGeom>
          <a:noFill/>
        </p:spPr>
        <p:txBody>
          <a:bodyPr wrap="none" rtlCol="0">
            <a:normAutofit fontScale="85000" lnSpcReduction="20000"/>
          </a:bodyPr>
          <a:lstStyle/>
          <a:p>
            <a:pPr algn="l">
              <a:buNone/>
            </a:pPr>
            <a:r>
              <a:rPr lang="en-US" dirty="0" smtClean="0"/>
              <a:t>Turn 1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677663" y="4957234"/>
            <a:ext cx="371737" cy="275878"/>
          </a:xfrm>
          <a:prstGeom prst="rect">
            <a:avLst/>
          </a:prstGeom>
          <a:noFill/>
        </p:spPr>
        <p:txBody>
          <a:bodyPr wrap="none" rtlCol="0">
            <a:normAutofit fontScale="85000" lnSpcReduction="20000"/>
          </a:bodyPr>
          <a:lstStyle/>
          <a:p>
            <a:pPr algn="l">
              <a:buNone/>
            </a:pPr>
            <a:r>
              <a:rPr lang="en-US" dirty="0" smtClean="0"/>
              <a:t>42 mm </a:t>
            </a:r>
            <a:r>
              <a:rPr lang="en-US" dirty="0" err="1" smtClean="0"/>
              <a:t>mrad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4798563" y="4957234"/>
            <a:ext cx="371737" cy="275878"/>
          </a:xfrm>
          <a:prstGeom prst="rect">
            <a:avLst/>
          </a:prstGeom>
          <a:noFill/>
        </p:spPr>
        <p:txBody>
          <a:bodyPr wrap="none" rtlCol="0">
            <a:normAutofit fontScale="85000" lnSpcReduction="20000"/>
          </a:bodyPr>
          <a:lstStyle/>
          <a:p>
            <a:pPr algn="l">
              <a:buNone/>
            </a:pPr>
            <a:r>
              <a:rPr lang="en-US" dirty="0" smtClean="0"/>
              <a:t>90 mm </a:t>
            </a:r>
            <a:r>
              <a:rPr lang="en-US" dirty="0" err="1" smtClean="0"/>
              <a:t>mrad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4397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2011 Factor 8 Emittance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7" name="Picture 2" descr="http://elogbook.cern.ch/eLogbook/attach_reader?attach_id=12197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1461532"/>
            <a:ext cx="2636777" cy="5177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http://elogbook.cern.ch/eLogbook/attach_reader?attach_id=12197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2977" y="1478278"/>
            <a:ext cx="2621023" cy="5161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0" y="957348"/>
            <a:ext cx="3925166" cy="4879571"/>
          </a:xfrm>
        </p:spPr>
        <p:txBody>
          <a:bodyPr/>
          <a:lstStyle/>
          <a:p>
            <a:pPr marL="222250" indent="-222250"/>
            <a:r>
              <a:rPr lang="en-US" sz="1600" dirty="0" smtClean="0"/>
              <a:t>Clearly, the biggest issue here is the orbit closure</a:t>
            </a:r>
          </a:p>
          <a:p>
            <a:pPr lvl="1"/>
            <a:r>
              <a:rPr lang="en-US" sz="1200" dirty="0" smtClean="0"/>
              <a:t>We clearly see on the screens that the spot is made of few ones</a:t>
            </a:r>
          </a:p>
          <a:p>
            <a:pPr marL="222250" indent="-222250"/>
            <a:r>
              <a:rPr lang="en-US" sz="1600" dirty="0" smtClean="0"/>
              <a:t>Not closed dispersion in the RF bump</a:t>
            </a:r>
          </a:p>
          <a:p>
            <a:pPr marL="222250" indent="-222250"/>
            <a:r>
              <a:rPr lang="en-US" sz="1600" dirty="0" smtClean="0"/>
              <a:t>Bad orbit itself generates dispersion</a:t>
            </a:r>
          </a:p>
          <a:p>
            <a:pPr marL="222250" indent="-222250"/>
            <a:r>
              <a:rPr lang="en-US" sz="1600" dirty="0" smtClean="0"/>
              <a:t>The large momentum spread combined with strong that we have (due to </a:t>
            </a:r>
            <a:r>
              <a:rPr lang="en-US" sz="1600" dirty="0" err="1" smtClean="0"/>
              <a:t>iso</a:t>
            </a:r>
            <a:r>
              <a:rPr lang="en-US" sz="1600" dirty="0" smtClean="0"/>
              <a:t>-chronicity requirement) also contributes</a:t>
            </a:r>
          </a:p>
          <a:p>
            <a:pPr lvl="1"/>
            <a:r>
              <a:rPr lang="en-US" sz="1200" dirty="0" smtClean="0"/>
              <a:t>We should check if </a:t>
            </a:r>
            <a:r>
              <a:rPr lang="en-US" sz="1200" dirty="0" err="1" smtClean="0"/>
              <a:t>sextupoles</a:t>
            </a:r>
            <a:r>
              <a:rPr lang="en-US" sz="1200" dirty="0" smtClean="0"/>
              <a:t> can help here</a:t>
            </a:r>
          </a:p>
          <a:p>
            <a:pPr marL="519113" lvl="1" indent="0">
              <a:buNone/>
            </a:pPr>
            <a:endParaRPr lang="en-GB" sz="1200" dirty="0" smtClean="0"/>
          </a:p>
        </p:txBody>
      </p:sp>
    </p:spTree>
    <p:extLst>
      <p:ext uri="{BB962C8B-B14F-4D97-AF65-F5344CB8AC3E}">
        <p14:creationId xmlns:p14="http://schemas.microsoft.com/office/powerpoint/2010/main" val="19187679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903" y="39756"/>
            <a:ext cx="7413522" cy="658761"/>
          </a:xfrm>
        </p:spPr>
        <p:txBody>
          <a:bodyPr>
            <a:noAutofit/>
          </a:bodyPr>
          <a:lstStyle/>
          <a:p>
            <a:r>
              <a:rPr lang="en-US" sz="2800" dirty="0" smtClean="0"/>
              <a:t>Summary: Issues and </a:t>
            </a:r>
            <a:br>
              <a:rPr lang="en-US" sz="2800" dirty="0" smtClean="0"/>
            </a:br>
            <a:r>
              <a:rPr lang="en-US" sz="2800" dirty="0" smtClean="0"/>
              <a:t>spaces calling for improvements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44217"/>
            <a:ext cx="7772400" cy="4999383"/>
          </a:xfrm>
        </p:spPr>
        <p:txBody>
          <a:bodyPr/>
          <a:lstStyle/>
          <a:p>
            <a:r>
              <a:rPr lang="en-US" sz="2000" dirty="0" smtClean="0"/>
              <a:t>Switches</a:t>
            </a:r>
          </a:p>
          <a:p>
            <a:r>
              <a:rPr lang="en-US" sz="2000" dirty="0" smtClean="0"/>
              <a:t>Misalignment in the Delay Loop </a:t>
            </a:r>
            <a:endParaRPr lang="en-US" sz="2000" dirty="0" smtClean="0"/>
          </a:p>
          <a:p>
            <a:r>
              <a:rPr lang="en-US" sz="2000" dirty="0" smtClean="0"/>
              <a:t>R56 </a:t>
            </a:r>
            <a:r>
              <a:rPr lang="en-US" sz="2000" dirty="0"/>
              <a:t>of </a:t>
            </a:r>
            <a:r>
              <a:rPr lang="en-US" sz="2000" dirty="0" err="1"/>
              <a:t>Frascati</a:t>
            </a:r>
            <a:r>
              <a:rPr lang="en-US" sz="2000" dirty="0"/>
              <a:t> </a:t>
            </a:r>
            <a:r>
              <a:rPr lang="en-US" sz="2000" dirty="0" smtClean="0"/>
              <a:t>Chicane; </a:t>
            </a:r>
            <a:r>
              <a:rPr lang="en-US" sz="2000" dirty="0" smtClean="0"/>
              <a:t>Spurious </a:t>
            </a:r>
            <a:r>
              <a:rPr lang="en-US" sz="2000" dirty="0" smtClean="0"/>
              <a:t>dispersion from </a:t>
            </a:r>
            <a:r>
              <a:rPr lang="en-US" sz="2000" dirty="0" err="1" smtClean="0"/>
              <a:t>Frascati</a:t>
            </a:r>
            <a:r>
              <a:rPr lang="en-US" sz="2000" dirty="0"/>
              <a:t> </a:t>
            </a:r>
            <a:r>
              <a:rPr lang="en-US" sz="2000" dirty="0" smtClean="0"/>
              <a:t>that appeared </a:t>
            </a:r>
            <a:r>
              <a:rPr lang="en-US" sz="2000" dirty="0" smtClean="0"/>
              <a:t>in </a:t>
            </a:r>
            <a:r>
              <a:rPr lang="en-US" sz="2000" dirty="0" smtClean="0"/>
              <a:t>Aug 2010 </a:t>
            </a:r>
          </a:p>
          <a:p>
            <a:pPr lvl="1"/>
            <a:r>
              <a:rPr lang="en-US" sz="1800" dirty="0" smtClean="0"/>
              <a:t>spent already a lot effort to find the source -&gt; no effect</a:t>
            </a:r>
          </a:p>
          <a:p>
            <a:pPr lvl="1"/>
            <a:r>
              <a:rPr lang="en-US" sz="1800" dirty="0" smtClean="0"/>
              <a:t>Found a work-around by tuning a quad </a:t>
            </a:r>
            <a:r>
              <a:rPr lang="en-US" sz="1800" dirty="0" smtClean="0"/>
              <a:t>inside</a:t>
            </a:r>
          </a:p>
          <a:p>
            <a:pPr lvl="1"/>
            <a:r>
              <a:rPr lang="en-US" sz="1800" dirty="0" smtClean="0"/>
              <a:t>Might be related to the difficulty of setting op smaller R56</a:t>
            </a:r>
            <a:endParaRPr lang="en-US" sz="1800" dirty="0" smtClean="0"/>
          </a:p>
          <a:p>
            <a:r>
              <a:rPr lang="en-US" sz="2000" dirty="0"/>
              <a:t>Optics check and control in TL2 and TBTS</a:t>
            </a:r>
          </a:p>
          <a:p>
            <a:r>
              <a:rPr lang="en-US" sz="2000" dirty="0"/>
              <a:t>Orbit</a:t>
            </a:r>
          </a:p>
          <a:p>
            <a:r>
              <a:rPr lang="en-US" sz="2000" dirty="0"/>
              <a:t>Closure in DL and CR =&gt; </a:t>
            </a:r>
            <a:r>
              <a:rPr lang="en-US" sz="2000" dirty="0" smtClean="0"/>
              <a:t>Emittance</a:t>
            </a:r>
          </a:p>
          <a:p>
            <a:pPr lvl="1"/>
            <a:r>
              <a:rPr lang="en-US" sz="1600" dirty="0" smtClean="0"/>
              <a:t>Need additional attenuation for the 2</a:t>
            </a:r>
            <a:r>
              <a:rPr lang="en-US" sz="1600" baseline="30000" dirty="0" smtClean="0"/>
              <a:t>nd</a:t>
            </a:r>
            <a:r>
              <a:rPr lang="en-US" sz="1600" dirty="0" smtClean="0"/>
              <a:t> RF deflector</a:t>
            </a:r>
          </a:p>
          <a:p>
            <a:r>
              <a:rPr lang="en-US" sz="2000" dirty="0" smtClean="0"/>
              <a:t>Chromatic </a:t>
            </a:r>
            <a:r>
              <a:rPr lang="en-US" sz="2000" dirty="0" smtClean="0"/>
              <a:t>corrections (need good orbit)</a:t>
            </a:r>
          </a:p>
          <a:p>
            <a:r>
              <a:rPr lang="en-US" sz="2000" dirty="0" smtClean="0"/>
              <a:t>Tune measurement and control in CR</a:t>
            </a:r>
          </a:p>
          <a:p>
            <a:r>
              <a:rPr lang="en-US" sz="2000" dirty="0" smtClean="0"/>
              <a:t>For both, DL and CR,  beam trajectory is steered down when passing through or passing by the septa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3887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SLIDES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49349"/>
            <a:ext cx="8907694" cy="4376790"/>
          </a:xfrm>
        </p:spPr>
        <p:txBody>
          <a:bodyPr/>
          <a:lstStyle/>
          <a:p>
            <a:pPr marL="0" indent="0" algn="ctr">
              <a:buNone/>
            </a:pPr>
            <a:r>
              <a:rPr lang="en-US" sz="11500" dirty="0"/>
              <a:t>ADDITIONAL SLIDES</a:t>
            </a:r>
            <a:endParaRPr lang="en-GB" sz="115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08891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 deflector in CR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009" y="1011210"/>
            <a:ext cx="8595742" cy="5220663"/>
          </a:xfrm>
        </p:spPr>
        <p:txBody>
          <a:bodyPr/>
          <a:lstStyle/>
          <a:p>
            <a:r>
              <a:rPr lang="en-GB" sz="2000" dirty="0" smtClean="0"/>
              <a:t>We found that the RF deflectors in CR are </a:t>
            </a:r>
            <a:r>
              <a:rPr lang="en-GB" sz="2000" dirty="0" err="1" smtClean="0"/>
              <a:t>disbalanced</a:t>
            </a:r>
            <a:endParaRPr lang="en-GB" sz="2000" dirty="0" smtClean="0"/>
          </a:p>
          <a:p>
            <a:pPr marL="620713" lvl="1"/>
            <a:r>
              <a:rPr lang="en-GB" sz="1800" dirty="0" smtClean="0"/>
              <a:t>It was inferred that longer waveguide to RFD1 has higher losses than than the short one with the variable attenuator and variable phase shifter to RFD2</a:t>
            </a:r>
          </a:p>
          <a:p>
            <a:pPr marL="620713" lvl="1"/>
            <a:r>
              <a:rPr lang="en-GB" sz="1800" dirty="0" smtClean="0"/>
              <a:t>However, with the minimal setting of the attenuator the kick from RFD1 is still bigger then from RFD2</a:t>
            </a:r>
          </a:p>
          <a:p>
            <a:r>
              <a:rPr lang="en-GB" sz="2000" dirty="0" smtClean="0"/>
              <a:t>In principle, the phase advance in between the deflectors different from the nominal 180deg could also the reason</a:t>
            </a:r>
          </a:p>
          <a:p>
            <a:pPr marL="620713" lvl="1">
              <a:tabLst>
                <a:tab pos="623888" algn="l"/>
              </a:tabLst>
            </a:pPr>
            <a:r>
              <a:rPr lang="en-GB" sz="1800" dirty="0" smtClean="0"/>
              <a:t>The phase advance measurements are in preparation</a:t>
            </a:r>
          </a:p>
          <a:p>
            <a:pPr lvl="2"/>
            <a:r>
              <a:rPr lang="en-GB" sz="1600" dirty="0" smtClean="0"/>
              <a:t>Tune measurement with quad strength modulation</a:t>
            </a:r>
          </a:p>
          <a:p>
            <a:pPr lvl="2"/>
            <a:r>
              <a:rPr lang="en-GB" sz="1600" dirty="0" smtClean="0"/>
              <a:t>Orbit response with 2 correctors (aka phase space painting)</a:t>
            </a:r>
          </a:p>
          <a:p>
            <a:pPr marL="3595688">
              <a:tabLst>
                <a:tab pos="3408363" algn="l"/>
                <a:tab pos="3592513" algn="l"/>
              </a:tabLst>
            </a:pPr>
            <a:endParaRPr lang="en-GB" sz="2000" dirty="0" smtClean="0"/>
          </a:p>
          <a:p>
            <a:pPr marL="3595688">
              <a:tabLst>
                <a:tab pos="3408363" algn="l"/>
                <a:tab pos="3592513" algn="l"/>
              </a:tabLst>
            </a:pPr>
            <a:r>
              <a:rPr lang="en-GB" sz="2000" dirty="0" smtClean="0"/>
              <a:t>Fixed 3dB attenuator will be installed in the waveguide to RFD1 what will give the full flexibility as it was designed</a:t>
            </a:r>
          </a:p>
          <a:p>
            <a:pPr marL="3995738" lvl="1">
              <a:tabLst>
                <a:tab pos="3408363" algn="l"/>
                <a:tab pos="3592513" algn="l"/>
              </a:tabLst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7" name="Isosceles Triangle 6"/>
          <p:cNvSpPr/>
          <p:nvPr/>
        </p:nvSpPr>
        <p:spPr bwMode="auto">
          <a:xfrm rot="10800000">
            <a:off x="70616" y="3280587"/>
            <a:ext cx="611381" cy="482030"/>
          </a:xfrm>
          <a:prstGeom prst="triangl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cxnSp>
        <p:nvCxnSpPr>
          <p:cNvPr id="10" name="Straight Connector 9"/>
          <p:cNvCxnSpPr>
            <a:stCxn id="7" idx="0"/>
          </p:cNvCxnSpPr>
          <p:nvPr/>
        </p:nvCxnSpPr>
        <p:spPr bwMode="auto">
          <a:xfrm flipH="1">
            <a:off x="376267" y="3762617"/>
            <a:ext cx="39" cy="47033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>
            <a:off x="388025" y="4221189"/>
            <a:ext cx="3022033" cy="11759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>
            <a:off x="3421817" y="4209431"/>
            <a:ext cx="11771" cy="186956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Oval 18"/>
          <p:cNvSpPr/>
          <p:nvPr/>
        </p:nvSpPr>
        <p:spPr bwMode="auto">
          <a:xfrm>
            <a:off x="176366" y="4597453"/>
            <a:ext cx="399802" cy="411540"/>
          </a:xfrm>
          <a:prstGeom prst="ellipse">
            <a:avLst/>
          </a:prstGeom>
          <a:solidFill>
            <a:srgbClr val="FFFFFF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20" name="Straight Connector 19"/>
          <p:cNvCxnSpPr/>
          <p:nvPr/>
        </p:nvCxnSpPr>
        <p:spPr bwMode="auto">
          <a:xfrm>
            <a:off x="376267" y="4244706"/>
            <a:ext cx="0" cy="37626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/>
          <p:cNvCxnSpPr/>
          <p:nvPr/>
        </p:nvCxnSpPr>
        <p:spPr bwMode="auto">
          <a:xfrm>
            <a:off x="387095" y="5055112"/>
            <a:ext cx="0" cy="37626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/>
          <p:cNvCxnSpPr/>
          <p:nvPr/>
        </p:nvCxnSpPr>
        <p:spPr bwMode="auto">
          <a:xfrm>
            <a:off x="398388" y="5795425"/>
            <a:ext cx="0" cy="37626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9" name="Oval 28"/>
          <p:cNvSpPr/>
          <p:nvPr/>
        </p:nvSpPr>
        <p:spPr bwMode="auto">
          <a:xfrm>
            <a:off x="187659" y="5431832"/>
            <a:ext cx="399802" cy="411540"/>
          </a:xfrm>
          <a:prstGeom prst="ellipse">
            <a:avLst/>
          </a:prstGeom>
          <a:solidFill>
            <a:srgbClr val="FFFFFF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0" name="Direct Access Storage 29"/>
          <p:cNvSpPr/>
          <p:nvPr/>
        </p:nvSpPr>
        <p:spPr bwMode="auto">
          <a:xfrm>
            <a:off x="282196" y="6102511"/>
            <a:ext cx="1000066" cy="305714"/>
          </a:xfrm>
          <a:prstGeom prst="flowChartMagneticDrum">
            <a:avLst/>
          </a:prstGeom>
          <a:solidFill>
            <a:schemeClr val="accent3">
              <a:lumMod val="75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Direct Access Storage 30"/>
          <p:cNvSpPr/>
          <p:nvPr/>
        </p:nvSpPr>
        <p:spPr bwMode="auto">
          <a:xfrm>
            <a:off x="3292005" y="6102057"/>
            <a:ext cx="905434" cy="305714"/>
          </a:xfrm>
          <a:prstGeom prst="flowChartMagneticDrum">
            <a:avLst/>
          </a:prstGeom>
          <a:solidFill>
            <a:schemeClr val="accent3">
              <a:lumMod val="75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flipV="1">
            <a:off x="131562" y="5369769"/>
            <a:ext cx="519375" cy="53566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366858" y="6138449"/>
            <a:ext cx="517115" cy="275878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RFD2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129319" y="4505359"/>
            <a:ext cx="517116" cy="451083"/>
          </a:xfrm>
          <a:prstGeom prst="rect">
            <a:avLst/>
          </a:prstGeom>
          <a:noFill/>
          <a:ln w="0">
            <a:noFill/>
          </a:ln>
        </p:spPr>
        <p:txBody>
          <a:bodyPr wrap="none" rtlCol="0">
            <a:noAutofit/>
          </a:bodyPr>
          <a:lstStyle/>
          <a:p>
            <a:pPr>
              <a:buNone/>
            </a:pPr>
            <a:r>
              <a:rPr lang="en-US" sz="2800" dirty="0" smtClean="0">
                <a:latin typeface="Symbol" pitchFamily="18" charset="2"/>
              </a:rPr>
              <a:t>f</a:t>
            </a:r>
            <a:endParaRPr lang="en-US" sz="2800" dirty="0">
              <a:latin typeface="Symbol" pitchFamily="18" charset="2"/>
            </a:endParaRPr>
          </a:p>
        </p:txBody>
      </p:sp>
      <p:cxnSp>
        <p:nvCxnSpPr>
          <p:cNvPr id="27" name="Straight Arrow Connector 26"/>
          <p:cNvCxnSpPr/>
          <p:nvPr/>
        </p:nvCxnSpPr>
        <p:spPr bwMode="auto">
          <a:xfrm flipV="1">
            <a:off x="131562" y="4519448"/>
            <a:ext cx="519375" cy="53566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2" name="TextBox 31"/>
          <p:cNvSpPr txBox="1"/>
          <p:nvPr/>
        </p:nvSpPr>
        <p:spPr>
          <a:xfrm>
            <a:off x="3376085" y="6142403"/>
            <a:ext cx="517115" cy="275878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RFD1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139830" y="5394563"/>
            <a:ext cx="517115" cy="275878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noAutofit/>
          </a:bodyPr>
          <a:lstStyle/>
          <a:p>
            <a:pPr>
              <a:buNone/>
            </a:pPr>
            <a:r>
              <a:rPr lang="en-US" sz="2400" dirty="0" smtClean="0"/>
              <a:t>A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7747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2010 Autumn Run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186" y="1156530"/>
            <a:ext cx="5979651" cy="3090729"/>
          </a:xfrm>
        </p:spPr>
        <p:txBody>
          <a:bodyPr/>
          <a:lstStyle/>
          <a:p>
            <a:pPr marL="315913" indent="-315913"/>
            <a:r>
              <a:rPr lang="en-US" sz="2000" dirty="0" smtClean="0"/>
              <a:t>Recombination factor 8</a:t>
            </a:r>
          </a:p>
          <a:p>
            <a:pPr marL="315913" indent="-315913"/>
            <a:r>
              <a:rPr lang="en-US" sz="2000" dirty="0" smtClean="0"/>
              <a:t>Routinely delivered 15-16A</a:t>
            </a:r>
          </a:p>
          <a:p>
            <a:pPr marL="538163" lvl="1"/>
            <a:r>
              <a:rPr lang="en-US" sz="1600" dirty="0" smtClean="0"/>
              <a:t>MKS13 was missing</a:t>
            </a:r>
          </a:p>
          <a:p>
            <a:pPr marL="630238" lvl="2" indent="-185738"/>
            <a:r>
              <a:rPr lang="en-US" sz="1400" dirty="0" smtClean="0"/>
              <a:t>Only 3.5A was accelerated in the Linac to keep energy 120MeV</a:t>
            </a:r>
          </a:p>
          <a:p>
            <a:pPr marL="539750" lvl="1"/>
            <a:r>
              <a:rPr lang="en-US" sz="1600" dirty="0" smtClean="0"/>
              <a:t>One sub-harmonic buncher not powered due to failure of the power source (Travelling Wave Tube)</a:t>
            </a:r>
            <a:endParaRPr lang="en-US" sz="2200" dirty="0" smtClean="0"/>
          </a:p>
          <a:p>
            <a:pPr marL="315913" indent="-315913"/>
            <a:r>
              <a:rPr lang="en-US" sz="2000" dirty="0" smtClean="0"/>
              <a:t>The flatness of the pulse still not good</a:t>
            </a:r>
          </a:p>
          <a:p>
            <a:pPr marL="315913" indent="-315913"/>
            <a:r>
              <a:rPr lang="en-US" sz="2000" dirty="0" smtClean="0"/>
              <a:t>Still losses in CR ejection and TL2</a:t>
            </a:r>
          </a:p>
          <a:p>
            <a:pPr marL="315913" indent="-315913"/>
            <a:r>
              <a:rPr lang="en-US" sz="2000" dirty="0" smtClean="0"/>
              <a:t>Last week of 2010 run 2</a:t>
            </a:r>
            <a:r>
              <a:rPr lang="en-US" sz="2000" baseline="30000" dirty="0" smtClean="0"/>
              <a:t>nd</a:t>
            </a:r>
            <a:r>
              <a:rPr lang="en-US" sz="2000" dirty="0" smtClean="0"/>
              <a:t> TWT fails</a:t>
            </a:r>
          </a:p>
          <a:p>
            <a:pPr marL="538163" lvl="1" indent="-315913"/>
            <a:r>
              <a:rPr lang="en-US" sz="1600" dirty="0" smtClean="0"/>
              <a:t>Came back from reparation in TMD only in July 2011</a:t>
            </a:r>
          </a:p>
          <a:p>
            <a:pPr marL="633413" lvl="2" indent="-188913"/>
            <a:r>
              <a:rPr lang="en-US" sz="1400" dirty="0" smtClean="0"/>
              <a:t>Most of 2011 run was with 3GHz, factor 4 recombined beam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8" name="Picture 7" descr="tl2-tbts-transmission.png"/>
          <p:cNvPicPr>
            <a:picLocks noChangeAspect="1"/>
          </p:cNvPicPr>
          <p:nvPr/>
        </p:nvPicPr>
        <p:blipFill>
          <a:blip r:embed="rId2" cstate="print"/>
          <a:srcRect t="7568" b="65379"/>
          <a:stretch>
            <a:fillRect/>
          </a:stretch>
        </p:blipFill>
        <p:spPr>
          <a:xfrm>
            <a:off x="197199" y="4567665"/>
            <a:ext cx="8705501" cy="1855305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007" y="948583"/>
            <a:ext cx="2675693" cy="3619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6586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025" y="53268"/>
            <a:ext cx="7413522" cy="658761"/>
          </a:xfrm>
        </p:spPr>
        <p:txBody>
          <a:bodyPr/>
          <a:lstStyle/>
          <a:p>
            <a:r>
              <a:rPr lang="en-US" dirty="0" smtClean="0"/>
              <a:t>2011 Improvements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539" y="961422"/>
            <a:ext cx="8756374" cy="4419600"/>
          </a:xfrm>
        </p:spPr>
        <p:txBody>
          <a:bodyPr/>
          <a:lstStyle/>
          <a:p>
            <a:r>
              <a:rPr lang="en-US" sz="2000" dirty="0" smtClean="0"/>
              <a:t>Gun pulse flattening</a:t>
            </a:r>
          </a:p>
          <a:p>
            <a:r>
              <a:rPr lang="en-US" sz="2000" dirty="0" smtClean="0"/>
              <a:t>All RF phase sags made the same, including TWTs and MKS02</a:t>
            </a:r>
          </a:p>
          <a:p>
            <a:r>
              <a:rPr lang="en-US" sz="2000" dirty="0" smtClean="0"/>
              <a:t>Allowed for very quick setup of the factor 4 recombination </a:t>
            </a:r>
          </a:p>
          <a:p>
            <a:r>
              <a:rPr lang="en-US" sz="2000" dirty="0" smtClean="0"/>
              <a:t>CTF3 Monitor: watches all signals stability, complete references, …</a:t>
            </a:r>
          </a:p>
          <a:p>
            <a:r>
              <a:rPr lang="en-US" sz="2000" dirty="0" smtClean="0"/>
              <a:t>Feedbacks</a:t>
            </a:r>
          </a:p>
          <a:p>
            <a:r>
              <a:rPr lang="en-US" sz="2000" dirty="0" smtClean="0"/>
              <a:t>Increased recombined beam stability</a:t>
            </a:r>
          </a:p>
          <a:p>
            <a:r>
              <a:rPr lang="en-US" sz="2000" dirty="0" smtClean="0"/>
              <a:t>The recombination is now much less vulnerable to drifts and </a:t>
            </a:r>
            <a:r>
              <a:rPr lang="en-US" sz="2000" dirty="0" smtClean="0"/>
              <a:t>jitters</a:t>
            </a:r>
          </a:p>
          <a:p>
            <a:r>
              <a:rPr lang="en-US" sz="2000" dirty="0" smtClean="0"/>
              <a:t>14A in CLEX, 13A routinely</a:t>
            </a:r>
            <a:endParaRPr lang="en-US" sz="2000" dirty="0" smtClean="0"/>
          </a:p>
          <a:p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2264" y="3415133"/>
            <a:ext cx="3983386" cy="3442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63968"/>
            <a:ext cx="3927701" cy="329403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5797" y="3903400"/>
            <a:ext cx="2832524" cy="1307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344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Acceleration RF phase sag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804" y="958392"/>
            <a:ext cx="5429839" cy="2284429"/>
          </a:xfrm>
        </p:spPr>
        <p:txBody>
          <a:bodyPr/>
          <a:lstStyle/>
          <a:p>
            <a:pPr marL="292100" indent="-292100"/>
            <a:r>
              <a:rPr lang="en-US" dirty="0" smtClean="0"/>
              <a:t>The pulse compression introduces inevitable phase sag of 7-10 deg</a:t>
            </a:r>
            <a:endParaRPr lang="en-GB" dirty="0" smtClean="0"/>
          </a:p>
          <a:p>
            <a:pPr marL="282575" indent="-282575"/>
            <a:r>
              <a:rPr lang="en-US" dirty="0" smtClean="0"/>
              <a:t>Phases are set inversely for consecutive klystrons</a:t>
            </a:r>
          </a:p>
          <a:p>
            <a:pPr marL="682625" lvl="1" indent="-282575"/>
            <a:r>
              <a:rPr lang="en-US" dirty="0" smtClean="0"/>
              <a:t>In order to minimize single bunch energy spread variation along the pulse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69204" y="919114"/>
            <a:ext cx="3374796" cy="2798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l="20963" b="28562"/>
          <a:stretch>
            <a:fillRect/>
          </a:stretch>
        </p:blipFill>
        <p:spPr bwMode="auto">
          <a:xfrm>
            <a:off x="527901" y="3203676"/>
            <a:ext cx="4892511" cy="1877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424206" y="5184741"/>
            <a:ext cx="5260158" cy="1319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04813" marR="0" lvl="0" indent="-4048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Blip>
                <a:blip r:embed="rId4"/>
              </a:buBlip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40458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This leads to 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40458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energy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40458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40458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bunch spacing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40458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variation along the pulse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40458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01179" y="3864450"/>
            <a:ext cx="3242821" cy="2545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Acceleration RF phase sag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9747" y="1371600"/>
            <a:ext cx="5587164" cy="2535811"/>
          </a:xfrm>
        </p:spPr>
        <p:txBody>
          <a:bodyPr/>
          <a:lstStyle/>
          <a:p>
            <a:r>
              <a:rPr lang="en-GB" dirty="0" smtClean="0"/>
              <a:t>The effects were eventually reduced by </a:t>
            </a:r>
            <a:r>
              <a:rPr lang="en-GB" dirty="0"/>
              <a:t>shaping power RF</a:t>
            </a:r>
            <a:endParaRPr lang="en-GB" dirty="0" smtClean="0"/>
          </a:p>
          <a:p>
            <a:r>
              <a:rPr lang="en-GB" dirty="0" smtClean="0"/>
              <a:t>However,  </a:t>
            </a:r>
            <a:r>
              <a:rPr lang="pl-PL" dirty="0" smtClean="0"/>
              <a:t>large </a:t>
            </a:r>
            <a:r>
              <a:rPr lang="en-GB" dirty="0" smtClean="0"/>
              <a:t>bunch phase variation still present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pic>
        <p:nvPicPr>
          <p:cNvPr id="8" name="Picture 7" descr="mks05-shaped.png"/>
          <p:cNvPicPr>
            <a:picLocks noChangeAspect="1"/>
          </p:cNvPicPr>
          <p:nvPr/>
        </p:nvPicPr>
        <p:blipFill>
          <a:blip r:embed="rId2" cstate="print"/>
          <a:srcRect l="1597" t="24005" r="28729" b="12222"/>
          <a:stretch>
            <a:fillRect/>
          </a:stretch>
        </p:blipFill>
        <p:spPr>
          <a:xfrm>
            <a:off x="5758228" y="1066266"/>
            <a:ext cx="3385772" cy="2777765"/>
          </a:xfrm>
          <a:prstGeom prst="rect">
            <a:avLst/>
          </a:prstGeom>
        </p:spPr>
      </p:pic>
      <p:pic>
        <p:nvPicPr>
          <p:cNvPr id="9" name="Picture 8" descr="energy-pulse-opt.png"/>
          <p:cNvPicPr>
            <a:picLocks noChangeAspect="1"/>
          </p:cNvPicPr>
          <p:nvPr/>
        </p:nvPicPr>
        <p:blipFill>
          <a:blip r:embed="rId3" cstate="print"/>
          <a:srcRect l="1407" t="24076" r="1926" b="14525"/>
          <a:stretch>
            <a:fillRect/>
          </a:stretch>
        </p:blipFill>
        <p:spPr>
          <a:xfrm>
            <a:off x="4552785" y="4655529"/>
            <a:ext cx="4426991" cy="1717367"/>
          </a:xfrm>
          <a:prstGeom prst="rect">
            <a:avLst/>
          </a:prstGeom>
        </p:spPr>
      </p:pic>
      <p:pic>
        <p:nvPicPr>
          <p:cNvPr id="10" name="Picture 9" descr="energy-pulse-no-opt.png"/>
          <p:cNvPicPr>
            <a:picLocks noChangeAspect="1"/>
          </p:cNvPicPr>
          <p:nvPr/>
        </p:nvPicPr>
        <p:blipFill>
          <a:blip r:embed="rId4" cstate="print"/>
          <a:srcRect l="1667" t="24541" r="1667" b="15161"/>
          <a:stretch>
            <a:fillRect/>
          </a:stretch>
        </p:blipFill>
        <p:spPr>
          <a:xfrm>
            <a:off x="0" y="4648948"/>
            <a:ext cx="4495800" cy="174406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306426" y="4683132"/>
            <a:ext cx="10326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buNone/>
            </a:pPr>
            <a:r>
              <a:rPr lang="en-GB" sz="2000" kern="0" dirty="0">
                <a:solidFill>
                  <a:srgbClr val="40458C"/>
                </a:solidFill>
                <a:latin typeface="Tahoma"/>
                <a:cs typeface="Tahoma"/>
              </a:rPr>
              <a:t>B</a:t>
            </a:r>
            <a:r>
              <a:rPr lang="en-GB" sz="2000" kern="0" dirty="0" smtClean="0">
                <a:solidFill>
                  <a:srgbClr val="40458C"/>
                </a:solidFill>
                <a:latin typeface="Tahoma"/>
                <a:cs typeface="Tahoma"/>
              </a:rPr>
              <a:t>efore</a:t>
            </a:r>
            <a:endParaRPr lang="en-GB" sz="1600" dirty="0"/>
          </a:p>
        </p:txBody>
      </p:sp>
      <p:sp>
        <p:nvSpPr>
          <p:cNvPr id="17" name="Rectangle 16"/>
          <p:cNvSpPr/>
          <p:nvPr/>
        </p:nvSpPr>
        <p:spPr>
          <a:xfrm>
            <a:off x="4408344" y="4691678"/>
            <a:ext cx="26997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en-GB" sz="2000" kern="0" dirty="0" smtClean="0">
                <a:solidFill>
                  <a:srgbClr val="40458C"/>
                </a:solidFill>
                <a:latin typeface="Tahoma"/>
                <a:cs typeface="Tahoma"/>
              </a:rPr>
              <a:t>After correction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8961029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025" y="71024"/>
            <a:ext cx="7413522" cy="658761"/>
          </a:xfrm>
        </p:spPr>
        <p:txBody>
          <a:bodyPr/>
          <a:lstStyle/>
          <a:p>
            <a:r>
              <a:rPr lang="en-US" dirty="0" smtClean="0"/>
              <a:t>Improved RF setup scheme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4345" y="1079619"/>
            <a:ext cx="7595076" cy="2143027"/>
          </a:xfrm>
        </p:spPr>
        <p:txBody>
          <a:bodyPr/>
          <a:lstStyle/>
          <a:p>
            <a:r>
              <a:rPr lang="en-US" dirty="0" smtClean="0"/>
              <a:t>This year new scheme was introduced</a:t>
            </a:r>
          </a:p>
          <a:p>
            <a:pPr lvl="1"/>
            <a:r>
              <a:rPr lang="en-US" dirty="0" smtClean="0"/>
              <a:t>All pulses are set the same way</a:t>
            </a:r>
          </a:p>
          <a:p>
            <a:pPr lvl="1"/>
            <a:r>
              <a:rPr lang="en-US" dirty="0" smtClean="0"/>
              <a:t>The same sag is introduced the injector RF </a:t>
            </a:r>
          </a:p>
          <a:p>
            <a:pPr lvl="2"/>
            <a:r>
              <a:rPr lang="en-US" dirty="0" smtClean="0"/>
              <a:t>The RF sources in the injector were equipped with programmable wave form generators to reproduce the sag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476287" y="3102559"/>
            <a:ext cx="7142074" cy="3505390"/>
            <a:chOff x="476287" y="3102559"/>
            <a:chExt cx="7142074" cy="3505390"/>
          </a:xfrm>
        </p:grpSpPr>
        <p:pic>
          <p:nvPicPr>
            <p:cNvPr id="9" name="Picture 8" descr="C:\tmp\dia\ctf3-tbts-layout-v2.png"/>
            <p:cNvPicPr>
              <a:picLocks noChangeAspect="1" noChangeArrowheads="1"/>
            </p:cNvPicPr>
            <p:nvPr/>
          </p:nvPicPr>
          <p:blipFill>
            <a:blip r:embed="rId2" cstate="print"/>
            <a:srcRect r="34120" b="43900"/>
            <a:stretch>
              <a:fillRect/>
            </a:stretch>
          </p:blipFill>
          <p:spPr bwMode="auto">
            <a:xfrm>
              <a:off x="1982837" y="3102559"/>
              <a:ext cx="5635523" cy="1676400"/>
            </a:xfrm>
            <a:prstGeom prst="rect">
              <a:avLst/>
            </a:prstGeom>
            <a:noFill/>
          </p:spPr>
        </p:pic>
        <p:sp>
          <p:nvSpPr>
            <p:cNvPr id="10" name="Arc 9"/>
            <p:cNvSpPr/>
            <p:nvPr/>
          </p:nvSpPr>
          <p:spPr bwMode="auto">
            <a:xfrm>
              <a:off x="3503560" y="4778959"/>
              <a:ext cx="381000" cy="762000"/>
            </a:xfrm>
            <a:prstGeom prst="arc">
              <a:avLst>
                <a:gd name="adj1" fmla="val 16608327"/>
                <a:gd name="adj2" fmla="val 479445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281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</a:endParaRPr>
            </a:p>
          </p:txBody>
        </p:sp>
        <p:sp>
          <p:nvSpPr>
            <p:cNvPr id="11" name="Arc 10"/>
            <p:cNvSpPr/>
            <p:nvPr/>
          </p:nvSpPr>
          <p:spPr bwMode="auto">
            <a:xfrm>
              <a:off x="4570360" y="4778959"/>
              <a:ext cx="381000" cy="762000"/>
            </a:xfrm>
            <a:prstGeom prst="arc">
              <a:avLst>
                <a:gd name="adj1" fmla="val 16608327"/>
                <a:gd name="adj2" fmla="val 479445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281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</a:endParaRPr>
            </a:p>
          </p:txBody>
        </p:sp>
        <p:sp>
          <p:nvSpPr>
            <p:cNvPr id="12" name="Arc 11"/>
            <p:cNvSpPr/>
            <p:nvPr/>
          </p:nvSpPr>
          <p:spPr bwMode="auto">
            <a:xfrm>
              <a:off x="5560960" y="4778959"/>
              <a:ext cx="381000" cy="762000"/>
            </a:xfrm>
            <a:prstGeom prst="arc">
              <a:avLst>
                <a:gd name="adj1" fmla="val 16608327"/>
                <a:gd name="adj2" fmla="val 479445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281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</a:endParaRPr>
            </a:p>
          </p:txBody>
        </p:sp>
        <p:sp>
          <p:nvSpPr>
            <p:cNvPr id="13" name="Arc 12"/>
            <p:cNvSpPr/>
            <p:nvPr/>
          </p:nvSpPr>
          <p:spPr bwMode="auto">
            <a:xfrm>
              <a:off x="6627760" y="4778959"/>
              <a:ext cx="381000" cy="762000"/>
            </a:xfrm>
            <a:prstGeom prst="arc">
              <a:avLst>
                <a:gd name="adj1" fmla="val 16608327"/>
                <a:gd name="adj2" fmla="val 479445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281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</a:endParaRPr>
            </a:p>
          </p:txBody>
        </p:sp>
        <p:sp>
          <p:nvSpPr>
            <p:cNvPr id="14" name="Arc 13"/>
            <p:cNvSpPr/>
            <p:nvPr/>
          </p:nvSpPr>
          <p:spPr bwMode="auto">
            <a:xfrm rot="10800000">
              <a:off x="4113161" y="4778959"/>
              <a:ext cx="381000" cy="762000"/>
            </a:xfrm>
            <a:prstGeom prst="arc">
              <a:avLst>
                <a:gd name="adj1" fmla="val 16608327"/>
                <a:gd name="adj2" fmla="val 479445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281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</a:endParaRPr>
            </a:p>
          </p:txBody>
        </p:sp>
        <p:sp>
          <p:nvSpPr>
            <p:cNvPr id="15" name="Arc 14"/>
            <p:cNvSpPr/>
            <p:nvPr/>
          </p:nvSpPr>
          <p:spPr bwMode="auto">
            <a:xfrm rot="10800000">
              <a:off x="5332360" y="4778959"/>
              <a:ext cx="381000" cy="762000"/>
            </a:xfrm>
            <a:prstGeom prst="arc">
              <a:avLst>
                <a:gd name="adj1" fmla="val 16608327"/>
                <a:gd name="adj2" fmla="val 479445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281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</a:endParaRPr>
            </a:p>
          </p:txBody>
        </p:sp>
        <p:sp>
          <p:nvSpPr>
            <p:cNvPr id="16" name="Arc 15"/>
            <p:cNvSpPr/>
            <p:nvPr/>
          </p:nvSpPr>
          <p:spPr bwMode="auto">
            <a:xfrm rot="10800000">
              <a:off x="6246761" y="4778959"/>
              <a:ext cx="381000" cy="762000"/>
            </a:xfrm>
            <a:prstGeom prst="arc">
              <a:avLst>
                <a:gd name="adj1" fmla="val 16608327"/>
                <a:gd name="adj2" fmla="val 479445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281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</a:endParaRPr>
            </a:p>
          </p:txBody>
        </p:sp>
        <p:sp>
          <p:nvSpPr>
            <p:cNvPr id="17" name="Arc 16"/>
            <p:cNvSpPr/>
            <p:nvPr/>
          </p:nvSpPr>
          <p:spPr bwMode="auto">
            <a:xfrm rot="10800000">
              <a:off x="7237361" y="4778958"/>
              <a:ext cx="381000" cy="762000"/>
            </a:xfrm>
            <a:prstGeom prst="arc">
              <a:avLst>
                <a:gd name="adj1" fmla="val 16608327"/>
                <a:gd name="adj2" fmla="val 479445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281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 bwMode="auto">
            <a:xfrm rot="5400000">
              <a:off x="2893960" y="5159959"/>
              <a:ext cx="762000" cy="158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 rot="5400000">
              <a:off x="2283566" y="5159959"/>
              <a:ext cx="762000" cy="158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 bwMode="auto">
            <a:xfrm rot="5400000">
              <a:off x="2435966" y="5159165"/>
              <a:ext cx="762000" cy="158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1" name="TextBox 20"/>
            <p:cNvSpPr txBox="1"/>
            <p:nvPr/>
          </p:nvSpPr>
          <p:spPr>
            <a:xfrm>
              <a:off x="1750419" y="4908843"/>
              <a:ext cx="8192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Phase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750419" y="5221776"/>
              <a:ext cx="8192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buNone/>
              </a:pPr>
              <a:r>
                <a:rPr lang="en-US" dirty="0">
                  <a:latin typeface="Times New Roman" pitchFamily="18" charset="0"/>
                  <a:cs typeface="Times New Roman" pitchFamily="18" charset="0"/>
                </a:rPr>
                <a:t>0µs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589093" y="4582927"/>
              <a:ext cx="980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buNone/>
              </a:pPr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1200µs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Arc 23"/>
            <p:cNvSpPr/>
            <p:nvPr/>
          </p:nvSpPr>
          <p:spPr bwMode="auto">
            <a:xfrm>
              <a:off x="3502766" y="5770353"/>
              <a:ext cx="381000" cy="762000"/>
            </a:xfrm>
            <a:prstGeom prst="arc">
              <a:avLst>
                <a:gd name="adj1" fmla="val 16608327"/>
                <a:gd name="adj2" fmla="val 479445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281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</a:endParaRPr>
            </a:p>
          </p:txBody>
        </p:sp>
        <p:sp>
          <p:nvSpPr>
            <p:cNvPr id="25" name="Arc 24"/>
            <p:cNvSpPr/>
            <p:nvPr/>
          </p:nvSpPr>
          <p:spPr bwMode="auto">
            <a:xfrm>
              <a:off x="4569566" y="5770353"/>
              <a:ext cx="381000" cy="762000"/>
            </a:xfrm>
            <a:prstGeom prst="arc">
              <a:avLst>
                <a:gd name="adj1" fmla="val 16608327"/>
                <a:gd name="adj2" fmla="val 479445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281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</a:endParaRPr>
            </a:p>
          </p:txBody>
        </p:sp>
        <p:sp>
          <p:nvSpPr>
            <p:cNvPr id="26" name="Arc 25"/>
            <p:cNvSpPr/>
            <p:nvPr/>
          </p:nvSpPr>
          <p:spPr bwMode="auto">
            <a:xfrm>
              <a:off x="5560166" y="5770353"/>
              <a:ext cx="381000" cy="762000"/>
            </a:xfrm>
            <a:prstGeom prst="arc">
              <a:avLst>
                <a:gd name="adj1" fmla="val 16608327"/>
                <a:gd name="adj2" fmla="val 479445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281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</a:endParaRPr>
            </a:p>
          </p:txBody>
        </p:sp>
        <p:sp>
          <p:nvSpPr>
            <p:cNvPr id="27" name="Arc 26"/>
            <p:cNvSpPr/>
            <p:nvPr/>
          </p:nvSpPr>
          <p:spPr bwMode="auto">
            <a:xfrm>
              <a:off x="6626966" y="5770353"/>
              <a:ext cx="381000" cy="762000"/>
            </a:xfrm>
            <a:prstGeom prst="arc">
              <a:avLst>
                <a:gd name="adj1" fmla="val 16608327"/>
                <a:gd name="adj2" fmla="val 479445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281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807129" y="5917329"/>
              <a:ext cx="7617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Phase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045976" y="6238617"/>
              <a:ext cx="5229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buNone/>
              </a:pPr>
              <a:r>
                <a:rPr lang="en-US" dirty="0">
                  <a:latin typeface="Times New Roman" pitchFamily="18" charset="0"/>
                  <a:cs typeface="Times New Roman" pitchFamily="18" charset="0"/>
                </a:rPr>
                <a:t>0µs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674976" y="5585687"/>
              <a:ext cx="8946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buNone/>
              </a:pPr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1200µs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Arc 30"/>
            <p:cNvSpPr/>
            <p:nvPr/>
          </p:nvSpPr>
          <p:spPr bwMode="auto">
            <a:xfrm>
              <a:off x="2435966" y="5770353"/>
              <a:ext cx="381000" cy="762000"/>
            </a:xfrm>
            <a:prstGeom prst="arc">
              <a:avLst>
                <a:gd name="adj1" fmla="val 16608327"/>
                <a:gd name="adj2" fmla="val 4794458"/>
              </a:avLst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281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</a:endParaRPr>
            </a:p>
          </p:txBody>
        </p:sp>
        <p:sp>
          <p:nvSpPr>
            <p:cNvPr id="32" name="Arc 31"/>
            <p:cNvSpPr/>
            <p:nvPr/>
          </p:nvSpPr>
          <p:spPr bwMode="auto">
            <a:xfrm>
              <a:off x="2512166" y="5770353"/>
              <a:ext cx="381000" cy="762000"/>
            </a:xfrm>
            <a:prstGeom prst="arc">
              <a:avLst>
                <a:gd name="adj1" fmla="val 16608327"/>
                <a:gd name="adj2" fmla="val 4794458"/>
              </a:avLst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281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76287" y="4843699"/>
              <a:ext cx="1112805" cy="523220"/>
            </a:xfrm>
            <a:prstGeom prst="rect">
              <a:avLst/>
            </a:prstGeom>
            <a:solidFill>
              <a:srgbClr val="FFFAC9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2800" b="1" dirty="0" smtClean="0">
                  <a:latin typeface="Times New Roman" pitchFamily="18" charset="0"/>
                  <a:cs typeface="Times New Roman" pitchFamily="18" charset="0"/>
                </a:rPr>
                <a:t>- 2010</a:t>
              </a:r>
              <a:endParaRPr lang="en-US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Arc 33"/>
            <p:cNvSpPr/>
            <p:nvPr/>
          </p:nvSpPr>
          <p:spPr bwMode="auto">
            <a:xfrm>
              <a:off x="2969581" y="5770353"/>
              <a:ext cx="381000" cy="762000"/>
            </a:xfrm>
            <a:prstGeom prst="arc">
              <a:avLst>
                <a:gd name="adj1" fmla="val 16608327"/>
                <a:gd name="adj2" fmla="val 4794458"/>
              </a:avLst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281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</a:endParaRPr>
            </a:p>
          </p:txBody>
        </p:sp>
        <p:sp>
          <p:nvSpPr>
            <p:cNvPr id="35" name="Arc 34"/>
            <p:cNvSpPr/>
            <p:nvPr/>
          </p:nvSpPr>
          <p:spPr bwMode="auto">
            <a:xfrm>
              <a:off x="4037176" y="5770353"/>
              <a:ext cx="381000" cy="762000"/>
            </a:xfrm>
            <a:prstGeom prst="arc">
              <a:avLst>
                <a:gd name="adj1" fmla="val 16608327"/>
                <a:gd name="adj2" fmla="val 4794458"/>
              </a:avLst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281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</a:endParaRPr>
            </a:p>
          </p:txBody>
        </p:sp>
        <p:sp>
          <p:nvSpPr>
            <p:cNvPr id="36" name="Arc 35"/>
            <p:cNvSpPr/>
            <p:nvPr/>
          </p:nvSpPr>
          <p:spPr bwMode="auto">
            <a:xfrm>
              <a:off x="5087585" y="5770353"/>
              <a:ext cx="381000" cy="762000"/>
            </a:xfrm>
            <a:prstGeom prst="arc">
              <a:avLst>
                <a:gd name="adj1" fmla="val 16608327"/>
                <a:gd name="adj2" fmla="val 4794458"/>
              </a:avLst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281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</a:endParaRPr>
            </a:p>
          </p:txBody>
        </p:sp>
        <p:sp>
          <p:nvSpPr>
            <p:cNvPr id="37" name="Arc 36"/>
            <p:cNvSpPr/>
            <p:nvPr/>
          </p:nvSpPr>
          <p:spPr bwMode="auto">
            <a:xfrm>
              <a:off x="6110536" y="5770353"/>
              <a:ext cx="381000" cy="762000"/>
            </a:xfrm>
            <a:prstGeom prst="arc">
              <a:avLst>
                <a:gd name="adj1" fmla="val 16608327"/>
                <a:gd name="adj2" fmla="val 4794458"/>
              </a:avLst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281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</a:endParaRPr>
            </a:p>
          </p:txBody>
        </p:sp>
        <p:sp>
          <p:nvSpPr>
            <p:cNvPr id="38" name="Arc 37"/>
            <p:cNvSpPr/>
            <p:nvPr/>
          </p:nvSpPr>
          <p:spPr bwMode="auto">
            <a:xfrm>
              <a:off x="7079426" y="5770353"/>
              <a:ext cx="381000" cy="762000"/>
            </a:xfrm>
            <a:prstGeom prst="arc">
              <a:avLst>
                <a:gd name="adj1" fmla="val 16608327"/>
                <a:gd name="adj2" fmla="val 4794458"/>
              </a:avLst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281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76287" y="5845669"/>
              <a:ext cx="1112805" cy="523220"/>
            </a:xfrm>
            <a:prstGeom prst="rect">
              <a:avLst/>
            </a:prstGeom>
            <a:solidFill>
              <a:srgbClr val="FFFAC9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2800" b="1" dirty="0" smtClean="0">
                  <a:latin typeface="Times New Roman" pitchFamily="18" charset="0"/>
                  <a:cs typeface="Times New Roman" pitchFamily="18" charset="0"/>
                </a:rPr>
                <a:t>2011</a:t>
              </a:r>
              <a:endParaRPr lang="en-US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Gun current droop correction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9166" y="1162972"/>
            <a:ext cx="7772400" cy="4709604"/>
          </a:xfrm>
        </p:spPr>
        <p:txBody>
          <a:bodyPr/>
          <a:lstStyle/>
          <a:p>
            <a:r>
              <a:rPr lang="en-US" dirty="0" smtClean="0"/>
              <a:t>The current delivered from the gun was not constant along the pulse due to high voltage droop</a:t>
            </a:r>
          </a:p>
          <a:p>
            <a:r>
              <a:rPr lang="en-US" dirty="0" smtClean="0"/>
              <a:t>Correction implemented with programmable wave form generator with an amplifier “hooked” to the </a:t>
            </a:r>
            <a:r>
              <a:rPr lang="en-US" dirty="0" err="1" smtClean="0"/>
              <a:t>pulser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799" y="3142695"/>
            <a:ext cx="3806288" cy="32794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8628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903" y="113754"/>
            <a:ext cx="7413522" cy="65876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Machine stability and reproducibility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454" y="1186647"/>
            <a:ext cx="8566727" cy="4419600"/>
          </a:xfrm>
        </p:spPr>
        <p:txBody>
          <a:bodyPr/>
          <a:lstStyle/>
          <a:p>
            <a:r>
              <a:rPr lang="en-US" dirty="0" smtClean="0"/>
              <a:t>Since autumn 2010 all devices are monitored</a:t>
            </a:r>
            <a:endParaRPr lang="en-GB" dirty="0"/>
          </a:p>
          <a:p>
            <a:pPr lvl="1"/>
            <a:r>
              <a:rPr lang="en-US" dirty="0"/>
              <a:t>It allows to spot quickly sources of the beam jitter and the drifts</a:t>
            </a:r>
          </a:p>
          <a:p>
            <a:pPr lvl="1"/>
            <a:r>
              <a:rPr lang="en-US" dirty="0" smtClean="0"/>
              <a:t>The same software stores reference for all signals of a given machine configuration</a:t>
            </a:r>
          </a:p>
          <a:p>
            <a:pPr lvl="2"/>
            <a:r>
              <a:rPr lang="en-US" dirty="0" smtClean="0"/>
              <a:t>Permits to recover quickly the desired conditions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31576" y="6635588"/>
            <a:ext cx="1143000" cy="231289"/>
          </a:xfrm>
        </p:spPr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pic>
        <p:nvPicPr>
          <p:cNvPr id="7" name="Picture 6" descr="Monito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579090"/>
            <a:ext cx="4414767" cy="300160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20091" y="4787503"/>
            <a:ext cx="37592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US" sz="1600" dirty="0" smtClean="0"/>
              <a:t>Example of </a:t>
            </a:r>
            <a:r>
              <a:rPr lang="en-US" sz="1600" dirty="0" err="1" smtClean="0"/>
              <a:t>CTFMonitor</a:t>
            </a:r>
            <a:r>
              <a:rPr lang="en-US" sz="1600" dirty="0" smtClean="0"/>
              <a:t> use:</a:t>
            </a:r>
          </a:p>
          <a:p>
            <a:pPr algn="l">
              <a:buNone/>
            </a:pPr>
            <a:r>
              <a:rPr lang="en-US" sz="1600" dirty="0" smtClean="0"/>
              <a:t>The gun flattening got disabled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2216240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Feed-backs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6922" y="1115627"/>
            <a:ext cx="7772400" cy="4419600"/>
          </a:xfrm>
        </p:spPr>
        <p:txBody>
          <a:bodyPr/>
          <a:lstStyle/>
          <a:p>
            <a:r>
              <a:rPr lang="en-US" dirty="0" smtClean="0"/>
              <a:t>Several drift/jitter sources were identified and feed-backs put in place, predominantly in RF</a:t>
            </a:r>
          </a:p>
          <a:p>
            <a:pPr lvl="1"/>
            <a:r>
              <a:rPr lang="en-US" dirty="0" smtClean="0"/>
              <a:t>Klystron phase</a:t>
            </a:r>
          </a:p>
          <a:p>
            <a:pPr lvl="1"/>
            <a:r>
              <a:rPr lang="en-US" dirty="0" smtClean="0"/>
              <a:t>Coolant temperature for the RF pulse compression cavities correcting the ambient temperature change in the klystron gallery</a:t>
            </a:r>
          </a:p>
          <a:p>
            <a:pPr lvl="2"/>
            <a:r>
              <a:rPr lang="en-US" dirty="0" smtClean="0"/>
              <a:t>Beam was acting as a thermometer of klystron gallery</a:t>
            </a:r>
          </a:p>
          <a:p>
            <a:pPr lvl="1"/>
            <a:r>
              <a:rPr lang="en-US" dirty="0" smtClean="0"/>
              <a:t>RF pulse flatness feedback</a:t>
            </a:r>
          </a:p>
          <a:p>
            <a:pPr lvl="1"/>
            <a:r>
              <a:rPr lang="en-US" dirty="0" smtClean="0"/>
              <a:t>Few others in preparation and tests</a:t>
            </a:r>
          </a:p>
          <a:p>
            <a:pPr lvl="2"/>
            <a:r>
              <a:rPr lang="en-US" dirty="0" smtClean="0"/>
              <a:t>Klystron phase correction to keep constant beam loading</a:t>
            </a:r>
          </a:p>
          <a:p>
            <a:pPr lvl="2"/>
            <a:r>
              <a:rPr lang="en-GB" dirty="0" smtClean="0"/>
              <a:t>Phase of injector RF to keep bunch length and the produced 12GHz RF power stable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1875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elogbook.cern.ch/eLogbook/attach_reader?attach_id=121137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8388" y="880792"/>
            <a:ext cx="4984794" cy="3460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Dispersion: energy step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pic>
        <p:nvPicPr>
          <p:cNvPr id="7170" name="Picture 2" descr="http://elogbook.cern.ch/eLogbook/attach_reader?attach_id=12113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732" y="3740106"/>
            <a:ext cx="4936898" cy="3427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elogbook.cern.ch/eLogbook/attach_reader?attach_id=121137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8687" y="4005262"/>
            <a:ext cx="5014913" cy="3481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://elogbook.cern.ch/eLogbook/attach_reader?attach_id=121134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20777"/>
            <a:ext cx="4808310" cy="3337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140033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Dispersion with step TL1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pic>
        <p:nvPicPr>
          <p:cNvPr id="2050" name="Picture 2" descr="http://elogbook.cern.ch/eLogbook/attach_reader?attach_id=121288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893" y="1460500"/>
            <a:ext cx="7913889" cy="5052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279204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Dispersion with step </a:t>
            </a:r>
            <a:r>
              <a:rPr lang="en-US" dirty="0" smtClean="0"/>
              <a:t>CR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pic>
        <p:nvPicPr>
          <p:cNvPr id="3074" name="Picture 2" descr="http://elogbook.cern.ch/eLogbook/attach_reader?attach_id=121288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363" y="955674"/>
            <a:ext cx="8050537" cy="5595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900408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Dispersion with step </a:t>
            </a:r>
            <a:r>
              <a:rPr lang="en-US" dirty="0" smtClean="0"/>
              <a:t>TL2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pic>
        <p:nvPicPr>
          <p:cNvPr id="5122" name="Picture 2" descr="http://elogbook.cern.ch/eLogbook/attach_reader?attach_id=121289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142" y="1104449"/>
            <a:ext cx="8823893" cy="5339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37045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Drive Beam in CLEX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2552" y="908365"/>
            <a:ext cx="8202437" cy="1861995"/>
          </a:xfrm>
        </p:spPr>
        <p:txBody>
          <a:bodyPr/>
          <a:lstStyle/>
          <a:p>
            <a:r>
              <a:rPr lang="en-US" sz="2000" dirty="0" smtClean="0"/>
              <a:t>Routinely delivered </a:t>
            </a:r>
            <a:r>
              <a:rPr lang="en-US" sz="2000" dirty="0" smtClean="0"/>
              <a:t>13A, up </a:t>
            </a:r>
            <a:r>
              <a:rPr lang="en-US" sz="2000" dirty="0" smtClean="0"/>
              <a:t>to 14 A</a:t>
            </a:r>
          </a:p>
          <a:p>
            <a:r>
              <a:rPr lang="en-US" sz="2000" dirty="0" smtClean="0"/>
              <a:t>10% losses at CR ejection</a:t>
            </a:r>
          </a:p>
          <a:p>
            <a:pPr lvl="1"/>
            <a:r>
              <a:rPr lang="en-US" sz="1800" dirty="0" smtClean="0"/>
              <a:t>Difficult (very strong) optics given by the building geometry</a:t>
            </a:r>
          </a:p>
          <a:p>
            <a:r>
              <a:rPr lang="en-US" sz="2000" dirty="0" smtClean="0"/>
              <a:t>Minor differential losses along TL2</a:t>
            </a:r>
          </a:p>
          <a:p>
            <a:r>
              <a:rPr lang="en-US" sz="2000" dirty="0" smtClean="0"/>
              <a:t>Issue with BPIs calibration</a:t>
            </a:r>
          </a:p>
          <a:p>
            <a:pPr lvl="1"/>
            <a:r>
              <a:rPr lang="en-US" sz="1800" dirty="0" smtClean="0"/>
              <a:t>They measure 10% more current then BPMs and BPS’s</a:t>
            </a:r>
          </a:p>
          <a:p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552" y="3300537"/>
            <a:ext cx="5481300" cy="3290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3852" y="3484966"/>
            <a:ext cx="3400148" cy="3203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17469" y="3912957"/>
            <a:ext cx="5725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100" dirty="0" smtClean="0"/>
              <a:t>BPMs</a:t>
            </a:r>
            <a:endParaRPr lang="en-GB" sz="1100" dirty="0"/>
          </a:p>
        </p:txBody>
      </p:sp>
      <p:sp>
        <p:nvSpPr>
          <p:cNvPr id="13" name="TextBox 12"/>
          <p:cNvSpPr txBox="1"/>
          <p:nvPr/>
        </p:nvSpPr>
        <p:spPr>
          <a:xfrm>
            <a:off x="2230498" y="3912957"/>
            <a:ext cx="5725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100" dirty="0" smtClean="0"/>
              <a:t>BPMs</a:t>
            </a:r>
            <a:endParaRPr lang="en-GB" sz="1100" dirty="0"/>
          </a:p>
        </p:txBody>
      </p:sp>
      <p:sp>
        <p:nvSpPr>
          <p:cNvPr id="14" name="TextBox 13"/>
          <p:cNvSpPr txBox="1"/>
          <p:nvPr/>
        </p:nvSpPr>
        <p:spPr>
          <a:xfrm>
            <a:off x="2877765" y="3912957"/>
            <a:ext cx="57419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100" dirty="0" smtClean="0"/>
              <a:t>BPS’s</a:t>
            </a:r>
            <a:endParaRPr lang="en-GB" sz="1100" dirty="0"/>
          </a:p>
        </p:txBody>
      </p:sp>
      <p:sp>
        <p:nvSpPr>
          <p:cNvPr id="15" name="TextBox 14"/>
          <p:cNvSpPr txBox="1"/>
          <p:nvPr/>
        </p:nvSpPr>
        <p:spPr>
          <a:xfrm>
            <a:off x="1559495" y="3912957"/>
            <a:ext cx="51488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100" dirty="0" smtClean="0"/>
              <a:t>BPIs</a:t>
            </a:r>
            <a:endParaRPr lang="en-GB" sz="1100" dirty="0"/>
          </a:p>
        </p:txBody>
      </p:sp>
      <p:sp>
        <p:nvSpPr>
          <p:cNvPr id="16" name="TextBox 15"/>
          <p:cNvSpPr txBox="1"/>
          <p:nvPr/>
        </p:nvSpPr>
        <p:spPr>
          <a:xfrm>
            <a:off x="371366" y="3916796"/>
            <a:ext cx="51488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100" dirty="0" smtClean="0"/>
              <a:t>BPIs</a:t>
            </a:r>
            <a:endParaRPr lang="en-GB" sz="1100" dirty="0"/>
          </a:p>
        </p:txBody>
      </p:sp>
      <p:cxnSp>
        <p:nvCxnSpPr>
          <p:cNvPr id="10" name="Straight Arrow Connector 9"/>
          <p:cNvCxnSpPr/>
          <p:nvPr/>
        </p:nvCxnSpPr>
        <p:spPr bwMode="auto">
          <a:xfrm>
            <a:off x="3451961" y="4047601"/>
            <a:ext cx="258905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68611919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Dispersion with step </a:t>
            </a:r>
            <a:r>
              <a:rPr lang="en-US" dirty="0" smtClean="0"/>
              <a:t>TL2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pic>
        <p:nvPicPr>
          <p:cNvPr id="6146" name="Picture 2" descr="http://elogbook.cern.ch/eLogbook/attach_reader?attach_id=121195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08" y="1436914"/>
            <a:ext cx="9049692" cy="5231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461042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Dispersion girder 15 power change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  <p:pic>
        <p:nvPicPr>
          <p:cNvPr id="4098" name="Picture 2" descr="http://elogbook.cern.ch/eLogbook/attach_reader?attach_id=121289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42431"/>
            <a:ext cx="5432818" cy="3468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elogbook.cern.ch/eLogbook/attach_reader?attach_id=121289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7598" y="1843314"/>
            <a:ext cx="5980632" cy="5008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9715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 closure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4461" y="470452"/>
            <a:ext cx="7772400" cy="4419600"/>
          </a:xfrm>
        </p:spPr>
        <p:txBody>
          <a:bodyPr/>
          <a:lstStyle/>
          <a:p>
            <a:pPr marL="0" indent="0">
              <a:buNone/>
            </a:pPr>
            <a:r>
              <a:rPr lang="en-US" sz="1400" dirty="0"/>
              <a:t>Moving RF </a:t>
            </a:r>
            <a:r>
              <a:rPr lang="en-US" sz="1400" dirty="0" err="1"/>
              <a:t>defl</a:t>
            </a:r>
            <a:r>
              <a:rPr lang="en-US" sz="1400" dirty="0"/>
              <a:t> to the 2nd turn does not change the orbit. </a:t>
            </a:r>
            <a:br>
              <a:rPr lang="en-US" sz="1400" dirty="0"/>
            </a:br>
            <a:r>
              <a:rPr lang="en-US" sz="1400" dirty="0"/>
              <a:t>Difference is the reference with </a:t>
            </a:r>
            <a:r>
              <a:rPr lang="en-US" sz="1400" dirty="0" err="1"/>
              <a:t>defl</a:t>
            </a:r>
            <a:r>
              <a:rPr lang="en-US" sz="1400" dirty="0"/>
              <a:t> end after </a:t>
            </a:r>
            <a:r>
              <a:rPr lang="en-US" sz="1400" dirty="0" err="1"/>
              <a:t>inj</a:t>
            </a:r>
            <a:r>
              <a:rPr lang="en-US" sz="1400" dirty="0"/>
              <a:t> and the orbit with RF </a:t>
            </a:r>
            <a:r>
              <a:rPr lang="en-US" sz="1400" dirty="0" err="1"/>
              <a:t>defl</a:t>
            </a:r>
            <a:r>
              <a:rPr lang="en-US" sz="1400" dirty="0"/>
              <a:t> in the second turn,</a:t>
            </a:r>
            <a:endParaRPr lang="en-GB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pic>
        <p:nvPicPr>
          <p:cNvPr id="2050" name="Picture 2" descr="http://elogbook.cern.ch/eLogbook/attach_reader?attach_id=118179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263736"/>
            <a:ext cx="4502425" cy="5594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elogbook.cern.ch/eLogbook/attach_reader?attach_id=11818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1574" y="1263735"/>
            <a:ext cx="4502426" cy="5594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587949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 closure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4461" y="470452"/>
            <a:ext cx="7772400" cy="583096"/>
          </a:xfrm>
        </p:spPr>
        <p:txBody>
          <a:bodyPr/>
          <a:lstStyle/>
          <a:p>
            <a:pPr marL="0" indent="0">
              <a:buNone/>
            </a:pPr>
            <a:r>
              <a:rPr lang="en-US" sz="1400" dirty="0"/>
              <a:t>Moving RF </a:t>
            </a:r>
            <a:r>
              <a:rPr lang="en-US" sz="1400" dirty="0" err="1"/>
              <a:t>defl</a:t>
            </a:r>
            <a:r>
              <a:rPr lang="en-US" sz="1400" dirty="0"/>
              <a:t> on the 3rd turn. The orbit is clearly changed. Plotted diff of ref of orbit 3 and orbit 3. Min difference at 570 of MKS14-PHAS</a:t>
            </a:r>
            <a:endParaRPr lang="en-GB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  <p:pic>
        <p:nvPicPr>
          <p:cNvPr id="3074" name="Picture 2" descr="http://elogbook.cern.ch/eLogbook/attach_reader?attach_id=118179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2104" y="1042750"/>
            <a:ext cx="4565236" cy="5672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267231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 closure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4461" y="470451"/>
            <a:ext cx="7772400" cy="1348409"/>
          </a:xfrm>
        </p:spPr>
        <p:txBody>
          <a:bodyPr/>
          <a:lstStyle/>
          <a:p>
            <a:pPr marL="0" indent="0">
              <a:buNone/>
            </a:pPr>
            <a:r>
              <a:rPr lang="en-US" sz="1400" dirty="0"/>
              <a:t>RF on 4th turn. Can not get 4th turn on the reference.</a:t>
            </a:r>
            <a:br>
              <a:rPr lang="en-US" sz="1400" dirty="0"/>
            </a:br>
            <a:r>
              <a:rPr lang="en-US" sz="1400" dirty="0"/>
              <a:t/>
            </a:r>
            <a:br>
              <a:rPr lang="en-US" sz="1400" dirty="0"/>
            </a:br>
            <a:endParaRPr lang="en-GB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  <p:pic>
        <p:nvPicPr>
          <p:cNvPr id="4100" name="Picture 4" descr="http://elogbook.cern.ch/eLogbook/attach_reader?attach_id=118179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523" y="555534"/>
            <a:ext cx="5072407" cy="6302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761318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 closure</a:t>
            </a:r>
            <a:br>
              <a:rPr lang="en-US" dirty="0" smtClean="0"/>
            </a:br>
            <a:r>
              <a:rPr lang="en-US" dirty="0" smtClean="0"/>
              <a:t>TL2 orbit for different turns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  <p:pic>
        <p:nvPicPr>
          <p:cNvPr id="5122" name="Picture 2" descr="http://elogbook.cern.ch/eLogbook/attach_reader?attach_id=11818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3692" y="1160979"/>
            <a:ext cx="7105659" cy="4479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442147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 closure</a:t>
            </a:r>
            <a:br>
              <a:rPr lang="en-US" dirty="0" smtClean="0"/>
            </a:br>
            <a:r>
              <a:rPr lang="en-US" dirty="0" smtClean="0"/>
              <a:t>TL2 orbit for different turns (2nd)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  <p:pic>
        <p:nvPicPr>
          <p:cNvPr id="6146" name="Picture 2" descr="http://elogbook.cern.ch/eLogbook/attach_reader?attach_id=11818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460" y="1063487"/>
            <a:ext cx="8678176" cy="5470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050512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 closure</a:t>
            </a:r>
            <a:br>
              <a:rPr lang="en-US" dirty="0" smtClean="0"/>
            </a:br>
            <a:r>
              <a:rPr lang="en-US" dirty="0" smtClean="0"/>
              <a:t>TL2 orbit for different turns (3rd)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  <p:pic>
        <p:nvPicPr>
          <p:cNvPr id="7170" name="Picture 2" descr="http://elogbook.cern.ch/eLogbook/attach_reader?attach_id=11818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12511"/>
            <a:ext cx="8955157" cy="5645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092581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 closure</a:t>
            </a:r>
            <a:br>
              <a:rPr lang="en-US" dirty="0" smtClean="0"/>
            </a:br>
            <a:r>
              <a:rPr lang="en-US" dirty="0" smtClean="0"/>
              <a:t>TL2 orbit for different turns (4th)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  <p:pic>
        <p:nvPicPr>
          <p:cNvPr id="8194" name="Picture 2" descr="http://elogbook.cern.ch/eLogbook/attach_reader?attach_id=11818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81539"/>
            <a:ext cx="8687036" cy="5476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elogbook.cern.ch/eLogbook/attach_reader?attach_id=11818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8316" y="2365513"/>
            <a:ext cx="3615683" cy="4492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421141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 closure - </a:t>
            </a:r>
            <a:r>
              <a:rPr lang="en-US" dirty="0" err="1" smtClean="0"/>
              <a:t>imroved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TL2 orbit for different turns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  <p:pic>
        <p:nvPicPr>
          <p:cNvPr id="8" name="Picture 2" descr="http://elogbook.cern.ch/eLogbook/attach_reader?attach_id=11818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33" y="1287844"/>
            <a:ext cx="8148692" cy="5137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24372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Factor 8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0011" y="971550"/>
            <a:ext cx="3443989" cy="281668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0011" y="3788230"/>
            <a:ext cx="3443989" cy="3069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3" name="Picture 7" descr="http://elogbook.cern.ch/eLogbook/attach_reader?attach_id=121969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175827"/>
            <a:ext cx="5685496" cy="4682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144780" y="924729"/>
            <a:ext cx="54025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4813" lvl="0" indent="-404813" algn="l">
              <a:buBlip>
                <a:blip r:embed="rId5"/>
              </a:buBlip>
            </a:pPr>
            <a:r>
              <a:rPr lang="en-US" sz="2000" b="0" kern="0" dirty="0" smtClean="0">
                <a:solidFill>
                  <a:srgbClr val="40458C"/>
                </a:solidFill>
                <a:latin typeface="Tahoma"/>
                <a:cs typeface="Tahoma"/>
              </a:rPr>
              <a:t>26A out of 6.5 injected</a:t>
            </a:r>
          </a:p>
          <a:p>
            <a:pPr marL="404813" lvl="0" indent="-404813" algn="l">
              <a:buBlip>
                <a:blip r:embed="rId5"/>
              </a:buBlip>
            </a:pPr>
            <a:r>
              <a:rPr lang="en-US" sz="2000" b="0" kern="0" dirty="0" smtClean="0">
                <a:solidFill>
                  <a:srgbClr val="40458C"/>
                </a:solidFill>
                <a:latin typeface="Tahoma"/>
                <a:cs typeface="Tahoma"/>
              </a:rPr>
              <a:t>20A delivered to CLEX</a:t>
            </a:r>
            <a:endParaRPr lang="en-US" sz="2000" b="0" kern="0" dirty="0">
              <a:solidFill>
                <a:srgbClr val="40458C"/>
              </a:solidFill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398715075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 closure</a:t>
            </a:r>
            <a:r>
              <a:rPr lang="en-US" dirty="0"/>
              <a:t> - </a:t>
            </a:r>
            <a:r>
              <a:rPr lang="en-US" dirty="0" err="1"/>
              <a:t>imroved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TL2 orbit for different turns (2nd)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40</a:t>
            </a:fld>
            <a:endParaRPr lang="en-US" dirty="0"/>
          </a:p>
        </p:txBody>
      </p:sp>
      <p:pic>
        <p:nvPicPr>
          <p:cNvPr id="11266" name="Picture 2" descr="http://elogbook.cern.ch/eLogbook/attach_reader?attach_id=11818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229" y="1222513"/>
            <a:ext cx="8458518" cy="5332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315452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 closure</a:t>
            </a:r>
            <a:r>
              <a:rPr lang="en-US" dirty="0"/>
              <a:t> </a:t>
            </a:r>
            <a:r>
              <a:rPr lang="en-US" dirty="0" smtClean="0"/>
              <a:t>– </a:t>
            </a:r>
            <a:r>
              <a:rPr lang="en-US" dirty="0" err="1" smtClean="0"/>
              <a:t>imroved</a:t>
            </a:r>
            <a:r>
              <a:rPr lang="en-US" dirty="0" smtClean="0"/>
              <a:t> </a:t>
            </a:r>
            <a:r>
              <a:rPr lang="en-US" dirty="0" err="1" smtClean="0"/>
              <a:t>avg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TL2 orbit for different turns (3rd)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41</a:t>
            </a:fld>
            <a:endParaRPr lang="en-US" dirty="0"/>
          </a:p>
        </p:txBody>
      </p:sp>
      <p:pic>
        <p:nvPicPr>
          <p:cNvPr id="10244" name="Picture 4" descr="http://elogbook.cern.ch/eLogbook/attach_reader?attach_id=11818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64704"/>
            <a:ext cx="9112715" cy="5744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413331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 closure</a:t>
            </a:r>
            <a:r>
              <a:rPr lang="en-US" dirty="0"/>
              <a:t> - </a:t>
            </a:r>
            <a:r>
              <a:rPr lang="en-US" dirty="0" err="1"/>
              <a:t>imroved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TL2 orbit for different turns (4th)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42</a:t>
            </a:fld>
            <a:endParaRPr lang="en-US" dirty="0"/>
          </a:p>
        </p:txBody>
      </p:sp>
      <p:pic>
        <p:nvPicPr>
          <p:cNvPr id="9218" name="Picture 2" descr="http://elogbook.cern.ch/eLogbook/attach_reader?attach_id=11818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74802"/>
            <a:ext cx="9144000" cy="5764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655311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 closure – improved </a:t>
            </a:r>
            <a:r>
              <a:rPr lang="en-US" dirty="0" err="1" smtClean="0"/>
              <a:t>avg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Combined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43</a:t>
            </a:fld>
            <a:endParaRPr lang="en-US" dirty="0"/>
          </a:p>
        </p:txBody>
      </p:sp>
      <p:pic>
        <p:nvPicPr>
          <p:cNvPr id="13316" name="Picture 4" descr="http://elogbook.cern.ch/eLogbook/attach_reader?attach_id=11818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02025"/>
            <a:ext cx="8466313" cy="5337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http://elogbook.cern.ch/eLogbook/attach_reader?attach_id=11818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0353" y="1639957"/>
            <a:ext cx="4023647" cy="4999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761263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Closing CR attempt 2</a:t>
            </a:r>
            <a:br>
              <a:rPr lang="en-US" dirty="0" smtClean="0"/>
            </a:br>
            <a:r>
              <a:rPr lang="en-US" dirty="0" smtClean="0"/>
              <a:t>RF </a:t>
            </a:r>
            <a:r>
              <a:rPr lang="en-US" dirty="0" err="1" smtClean="0"/>
              <a:t>defl</a:t>
            </a:r>
            <a:r>
              <a:rPr lang="en-US" dirty="0" smtClean="0"/>
              <a:t> stopped after injection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44</a:t>
            </a:fld>
            <a:endParaRPr lang="en-US" dirty="0"/>
          </a:p>
        </p:txBody>
      </p:sp>
      <p:pic>
        <p:nvPicPr>
          <p:cNvPr id="14338" name="Picture 2" descr="http://elogbook.cern.ch/eLogbook/attach_reader?attach_id=118192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8454" y="921158"/>
            <a:ext cx="4333461" cy="5936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http://elogbook.cern.ch/eLogbook/attach_reader?attach_id=118193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296" y="884583"/>
            <a:ext cx="4360158" cy="5973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251266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842" y="0"/>
            <a:ext cx="7413522" cy="758153"/>
          </a:xfrm>
        </p:spPr>
        <p:txBody>
          <a:bodyPr>
            <a:noAutofit/>
          </a:bodyPr>
          <a:lstStyle/>
          <a:p>
            <a:r>
              <a:rPr lang="en-US" sz="2000" dirty="0"/>
              <a:t>Closing CR attempt 2</a:t>
            </a:r>
            <a:br>
              <a:rPr lang="en-US" sz="2000" dirty="0"/>
            </a:br>
            <a:r>
              <a:rPr lang="en-US" sz="2000" dirty="0"/>
              <a:t>RF </a:t>
            </a:r>
            <a:r>
              <a:rPr lang="en-US" sz="2000" dirty="0" err="1"/>
              <a:t>defl</a:t>
            </a:r>
            <a:r>
              <a:rPr lang="en-US" sz="2000" dirty="0"/>
              <a:t> on 2nd turn, </a:t>
            </a:r>
            <a:r>
              <a:rPr lang="en-US" sz="2000" dirty="0" smtClean="0"/>
              <a:t>adjusted </a:t>
            </a:r>
            <a:r>
              <a:rPr lang="en-US" sz="2000" dirty="0"/>
              <a:t>phase of MKS14-PHAS. </a:t>
            </a:r>
            <a:br>
              <a:rPr lang="en-US" sz="2000" dirty="0"/>
            </a:b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4766" y="649356"/>
            <a:ext cx="7772400" cy="4419600"/>
          </a:xfrm>
        </p:spPr>
        <p:txBody>
          <a:bodyPr/>
          <a:lstStyle/>
          <a:p>
            <a:pPr marL="0" indent="0">
              <a:buNone/>
            </a:pPr>
            <a:r>
              <a:rPr lang="en-US" sz="1400" dirty="0" smtClean="0"/>
              <a:t>Diff </a:t>
            </a:r>
            <a:r>
              <a:rPr lang="en-US" sz="1400" dirty="0"/>
              <a:t>is </a:t>
            </a:r>
            <a:r>
              <a:rPr lang="en-US" sz="1400" dirty="0" smtClean="0"/>
              <a:t> </a:t>
            </a:r>
            <a:r>
              <a:rPr lang="en-US" sz="1400" dirty="0"/>
              <a:t>Reference Turn 2 and Turn 2 </a:t>
            </a:r>
            <a:br>
              <a:rPr lang="en-US" sz="1400" dirty="0"/>
            </a:br>
            <a:endParaRPr lang="en-GB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45</a:t>
            </a:fld>
            <a:endParaRPr lang="en-US" dirty="0"/>
          </a:p>
        </p:txBody>
      </p:sp>
      <p:pic>
        <p:nvPicPr>
          <p:cNvPr id="15362" name="Picture 2" descr="http://elogbook.cern.ch/eLogbook/attach_reader?attach_id=118193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652" y="998258"/>
            <a:ext cx="4277183" cy="5859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536590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1600" dirty="0"/>
              <a:t>Closing CR attempt 2</a:t>
            </a:r>
            <a:br>
              <a:rPr lang="en-US" sz="1600" dirty="0"/>
            </a:br>
            <a:r>
              <a:rPr lang="en-US" sz="1600" dirty="0" smtClean="0"/>
              <a:t>Before </a:t>
            </a:r>
            <a:r>
              <a:rPr lang="en-US" sz="1600" dirty="0"/>
              <a:t>and after </a:t>
            </a:r>
            <a:r>
              <a:rPr lang="en-US" sz="1600" dirty="0" err="1"/>
              <a:t>Rf</a:t>
            </a:r>
            <a:r>
              <a:rPr lang="en-US" sz="1600" dirty="0"/>
              <a:t> </a:t>
            </a:r>
            <a:r>
              <a:rPr lang="en-US" sz="1600" dirty="0" err="1"/>
              <a:t>defl</a:t>
            </a:r>
            <a:r>
              <a:rPr lang="en-US" sz="1600" dirty="0"/>
              <a:t> on turn 3 </a:t>
            </a:r>
            <a:br>
              <a:rPr lang="en-US" sz="1600" dirty="0"/>
            </a:br>
            <a:r>
              <a:rPr lang="en-US" sz="1600" dirty="0" smtClean="0"/>
              <a:t>Diff </a:t>
            </a:r>
            <a:r>
              <a:rPr lang="en-US" sz="1600" dirty="0"/>
              <a:t>is od Reference Turn 3 and Turn 3.</a:t>
            </a:r>
            <a:endParaRPr lang="en-GB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46</a:t>
            </a:fld>
            <a:endParaRPr lang="en-US" dirty="0"/>
          </a:p>
        </p:txBody>
      </p:sp>
      <p:pic>
        <p:nvPicPr>
          <p:cNvPr id="16386" name="Picture 2" descr="http://elogbook.cern.ch/eLogbook/attach_reader?attach_id=118193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417" y="1016474"/>
            <a:ext cx="4263887" cy="5841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http://elogbook.cern.ch/eLogbook/attach_reader?attach_id=118193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1149" y="1016474"/>
            <a:ext cx="4234070" cy="5800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109819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Traces for above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47</a:t>
            </a:fld>
            <a:endParaRPr lang="en-US" dirty="0"/>
          </a:p>
        </p:txBody>
      </p:sp>
      <p:pic>
        <p:nvPicPr>
          <p:cNvPr id="17410" name="Picture 2" descr="http://elogbook.cern.ch/eLogbook/attach_reader?attach_id=118193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35609"/>
            <a:ext cx="3006786" cy="2192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http://elogbook.cern.ch/eLogbook/attach_reader?attach_id=118193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6993" y="1199297"/>
            <a:ext cx="2913631" cy="2229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4" name="Picture 6" descr="http://elogbook.cern.ch/eLogbook/attach_reader?attach_id=118193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1088" y="906884"/>
            <a:ext cx="2862911" cy="2087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6" name="Picture 8" descr="http://elogbook.cern.ch/eLogbook/attach_reader?attach_id=118194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1323" y="3014432"/>
            <a:ext cx="2862678" cy="2190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8" name="Picture 10" descr="http://elogbook.cern.ch/eLogbook/attach_reader?attach_id=118194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28305"/>
            <a:ext cx="3031192" cy="2210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20" name="Picture 12" descr="http://elogbook.cern.ch/eLogbook/attach_reader?attach_id=118194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1192" y="3428305"/>
            <a:ext cx="2889432" cy="2210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428238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600" dirty="0"/>
              <a:t>Closing CR attempt 2</a:t>
            </a:r>
            <a:br>
              <a:rPr lang="en-US" sz="1600" dirty="0"/>
            </a:br>
            <a:r>
              <a:rPr lang="en-US" sz="1600" dirty="0"/>
              <a:t>Before and after </a:t>
            </a:r>
            <a:r>
              <a:rPr lang="en-US" sz="1600" dirty="0" err="1"/>
              <a:t>Rf</a:t>
            </a:r>
            <a:r>
              <a:rPr lang="en-US" sz="1600" dirty="0"/>
              <a:t> </a:t>
            </a:r>
            <a:r>
              <a:rPr lang="en-US" sz="1600" dirty="0" err="1"/>
              <a:t>defl</a:t>
            </a:r>
            <a:r>
              <a:rPr lang="en-US" sz="1600" dirty="0"/>
              <a:t> on turn </a:t>
            </a:r>
            <a:r>
              <a:rPr lang="en-US" sz="1600" dirty="0" smtClean="0"/>
              <a:t>4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48</a:t>
            </a:fld>
            <a:endParaRPr lang="en-US" dirty="0"/>
          </a:p>
        </p:txBody>
      </p:sp>
      <p:pic>
        <p:nvPicPr>
          <p:cNvPr id="18434" name="Picture 2" descr="http://elogbook.cern.ch/eLogbook/attach_reader?attach_id=118194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283" y="915353"/>
            <a:ext cx="4265391" cy="5843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http://elogbook.cern.ch/eLogbook/attach_reader?attach_id=118194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0310" y="915352"/>
            <a:ext cx="3415550" cy="2490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8" name="Picture 6" descr="http://elogbook.cern.ch/eLogbook/attach_reader?attach_id=118194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9428" y="3406139"/>
            <a:ext cx="3226432" cy="2468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123037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903" y="0"/>
            <a:ext cx="7413522" cy="102549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Night operation with </a:t>
            </a:r>
            <a:br>
              <a:rPr lang="en-US" dirty="0" smtClean="0"/>
            </a:br>
            <a:r>
              <a:rPr lang="en-US" dirty="0" smtClean="0"/>
              <a:t>remote supervision from CCC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434" y="1148844"/>
            <a:ext cx="8345214" cy="2314918"/>
          </a:xfrm>
        </p:spPr>
        <p:txBody>
          <a:bodyPr/>
          <a:lstStyle/>
          <a:p>
            <a:r>
              <a:rPr lang="en-US" dirty="0" smtClean="0"/>
              <a:t>We have reached a sufficient stability to leave the machine operating</a:t>
            </a:r>
            <a:r>
              <a:rPr lang="pl-PL" dirty="0" smtClean="0"/>
              <a:t> </a:t>
            </a:r>
            <a:r>
              <a:rPr lang="pl-PL" dirty="0" err="1" smtClean="0"/>
              <a:t>during</a:t>
            </a:r>
            <a:r>
              <a:rPr lang="pl-PL" dirty="0" smtClean="0"/>
              <a:t> </a:t>
            </a:r>
            <a:r>
              <a:rPr lang="pl-PL" dirty="0" err="1" smtClean="0"/>
              <a:t>night</a:t>
            </a:r>
            <a:r>
              <a:rPr lang="en-US" dirty="0"/>
              <a:t>s</a:t>
            </a:r>
            <a:r>
              <a:rPr lang="en-US" dirty="0" smtClean="0"/>
              <a:t> with remote supervision from the Cern Control Center</a:t>
            </a:r>
          </a:p>
          <a:p>
            <a:pPr lvl="1"/>
            <a:r>
              <a:rPr lang="en-US" dirty="0" smtClean="0"/>
              <a:t>Required implementation of a beam loss interlock</a:t>
            </a:r>
          </a:p>
          <a:p>
            <a:pPr lvl="2"/>
            <a:r>
              <a:rPr lang="en-US" dirty="0" smtClean="0"/>
              <a:t>If current lower </a:t>
            </a:r>
            <a:r>
              <a:rPr lang="pl-PL" dirty="0" smtClean="0"/>
              <a:t>than a threshold over more than 30 seconds the gun is disabled</a:t>
            </a:r>
          </a:p>
          <a:p>
            <a:pPr marL="519113" lvl="1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49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3562409"/>
            <a:ext cx="4329546" cy="307486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7497" y="3561177"/>
            <a:ext cx="4416503" cy="306993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167342" y="3294485"/>
            <a:ext cx="26193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 smtClean="0"/>
              <a:t>Drive beam current</a:t>
            </a:r>
            <a:endParaRPr lang="en-GB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954211" y="3633039"/>
            <a:ext cx="19886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 smtClean="0"/>
              <a:t>12GHz RF power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6137513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 with DL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8180" y="922020"/>
            <a:ext cx="7772400" cy="4419600"/>
          </a:xfrm>
        </p:spPr>
        <p:txBody>
          <a:bodyPr/>
          <a:lstStyle/>
          <a:p>
            <a:r>
              <a:rPr lang="en-US" sz="1800" dirty="0" smtClean="0"/>
              <a:t>This </a:t>
            </a:r>
            <a:r>
              <a:rPr lang="en-US" sz="1800" dirty="0"/>
              <a:t>year </a:t>
            </a:r>
            <a:r>
              <a:rPr lang="en-US" sz="1800" dirty="0" smtClean="0"/>
              <a:t>the setup of the </a:t>
            </a:r>
            <a:r>
              <a:rPr lang="en-US" sz="1800" dirty="0"/>
              <a:t>DL </a:t>
            </a:r>
            <a:r>
              <a:rPr lang="en-US" sz="1800" dirty="0" smtClean="0"/>
              <a:t>was extremely difficult</a:t>
            </a:r>
          </a:p>
          <a:p>
            <a:r>
              <a:rPr lang="en-US" sz="1800" dirty="0"/>
              <a:t>The orbit that gave good transmission has large </a:t>
            </a:r>
            <a:r>
              <a:rPr lang="en-US" sz="1800" dirty="0" smtClean="0"/>
              <a:t>amplitude</a:t>
            </a:r>
          </a:p>
          <a:p>
            <a:r>
              <a:rPr lang="en-US" sz="1800" dirty="0" smtClean="0"/>
              <a:t>Any </a:t>
            </a:r>
            <a:r>
              <a:rPr lang="en-US" sz="1800" dirty="0"/>
              <a:t>losses on straight section induced alarm at the </a:t>
            </a:r>
            <a:r>
              <a:rPr lang="en-US" sz="1800" dirty="0" smtClean="0"/>
              <a:t>doors</a:t>
            </a:r>
          </a:p>
          <a:p>
            <a:pPr lvl="1"/>
            <a:r>
              <a:rPr lang="en-US" sz="1400" dirty="0" smtClean="0"/>
              <a:t>After long fight we found a setting that gave good recombination and no losses, but it was extremely sensitive to any drift</a:t>
            </a:r>
          </a:p>
          <a:p>
            <a:r>
              <a:rPr lang="en-US" sz="1800" dirty="0" smtClean="0"/>
              <a:t>We suspect misalignment quad/BPM misalignment at the beginning of the Loop after leak repair in summer 2011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20484" name="Picture 4" descr="http://elogbook.cern.ch/eLogbook/attach_reader?attach_id=12191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5919" y="3000374"/>
            <a:ext cx="5143501" cy="385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183736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903" y="0"/>
            <a:ext cx="7413522" cy="102549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Night operation with remote supervision from CCC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162" y="1310355"/>
            <a:ext cx="7772400" cy="2314918"/>
          </a:xfrm>
        </p:spPr>
        <p:txBody>
          <a:bodyPr/>
          <a:lstStyle/>
          <a:p>
            <a:r>
              <a:rPr lang="en-US" dirty="0" smtClean="0"/>
              <a:t>We have reached sufficient stability to leave machine operating</a:t>
            </a:r>
            <a:r>
              <a:rPr lang="pl-PL" dirty="0" smtClean="0"/>
              <a:t> during night</a:t>
            </a:r>
            <a:r>
              <a:rPr lang="en-US" dirty="0" smtClean="0"/>
              <a:t> with remote supervision from the Cern Control Center</a:t>
            </a:r>
          </a:p>
          <a:p>
            <a:pPr lvl="1"/>
            <a:r>
              <a:rPr lang="en-US" dirty="0" smtClean="0"/>
              <a:t>Required implementation of beam loss interlock</a:t>
            </a:r>
          </a:p>
          <a:p>
            <a:pPr lvl="2"/>
            <a:r>
              <a:rPr lang="en-US" dirty="0" smtClean="0"/>
              <a:t>If current lower </a:t>
            </a:r>
            <a:r>
              <a:rPr lang="pl-PL" dirty="0" smtClean="0"/>
              <a:t>than a threshold over more than 30 seconds the gun is disabled</a:t>
            </a:r>
          </a:p>
          <a:p>
            <a:pPr marL="519113" lvl="1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50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4545" y="3469488"/>
            <a:ext cx="6858000" cy="3147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70325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903" y="0"/>
            <a:ext cx="7413522" cy="102549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Night operation with remote supervision from CCC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162" y="1310355"/>
            <a:ext cx="7772400" cy="5173572"/>
          </a:xfrm>
        </p:spPr>
        <p:txBody>
          <a:bodyPr/>
          <a:lstStyle/>
          <a:p>
            <a:r>
              <a:rPr lang="en-US" dirty="0" smtClean="0"/>
              <a:t>We have reached sufficient stability to leave machine operating</a:t>
            </a:r>
            <a:r>
              <a:rPr lang="pl-PL" dirty="0" smtClean="0"/>
              <a:t> during night</a:t>
            </a:r>
            <a:r>
              <a:rPr lang="en-US" dirty="0" smtClean="0"/>
              <a:t> with remote supervision from the Cern Control Center</a:t>
            </a:r>
          </a:p>
          <a:p>
            <a:pPr lvl="1"/>
            <a:r>
              <a:rPr lang="en-US" dirty="0" smtClean="0"/>
              <a:t>Required implementation of beam loss interlock</a:t>
            </a:r>
          </a:p>
          <a:p>
            <a:pPr lvl="2"/>
            <a:r>
              <a:rPr lang="en-US" dirty="0" smtClean="0"/>
              <a:t>If current lower </a:t>
            </a:r>
            <a:r>
              <a:rPr lang="pl-PL" dirty="0" smtClean="0"/>
              <a:t>than a threshold over more than 30 seconds the gun is disabled</a:t>
            </a:r>
          </a:p>
          <a:p>
            <a:r>
              <a:rPr lang="pl-PL" dirty="0" smtClean="0"/>
              <a:t>It allowed for efficient conditioning of the accelerating structure in Two Beam Test Stand and break down rate measurements</a:t>
            </a:r>
          </a:p>
          <a:p>
            <a:pPr lvl="1"/>
            <a:r>
              <a:rPr lang="pl-PL" dirty="0" smtClean="0"/>
              <a:t>The night operation performance was limited by stability of klystrons that very oftern trip</a:t>
            </a:r>
          </a:p>
          <a:p>
            <a:pPr lvl="2"/>
            <a:r>
              <a:rPr lang="pl-PL" dirty="0" smtClean="0"/>
              <a:t>Automatic restart procedure was implemented in dedicated computer program </a:t>
            </a:r>
          </a:p>
          <a:p>
            <a:pPr lvl="2"/>
            <a:r>
              <a:rPr lang="pl-PL" dirty="0" smtClean="0"/>
              <a:t>Still, often human intervention is needed and CCC crew is not always able to react promtly to restore the beam</a:t>
            </a:r>
            <a:endParaRPr lang="en-US" dirty="0" smtClean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51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17728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903" y="34184"/>
            <a:ext cx="7413522" cy="658761"/>
          </a:xfrm>
        </p:spPr>
        <p:txBody>
          <a:bodyPr/>
          <a:lstStyle/>
          <a:p>
            <a:r>
              <a:rPr lang="en-US" dirty="0" smtClean="0"/>
              <a:t>Bunch length and its control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545" y="1089206"/>
            <a:ext cx="8312727" cy="5168429"/>
          </a:xfrm>
        </p:spPr>
        <p:txBody>
          <a:bodyPr/>
          <a:lstStyle/>
          <a:p>
            <a:r>
              <a:rPr lang="en-GB" dirty="0" smtClean="0"/>
              <a:t>We measure bunch length of 18ps FWHM using streak camera and </a:t>
            </a:r>
            <a:r>
              <a:rPr lang="en-GB" dirty="0" err="1" smtClean="0"/>
              <a:t>rf</a:t>
            </a:r>
            <a:r>
              <a:rPr lang="en-GB" dirty="0" smtClean="0"/>
              <a:t> deflectors + OTR screens</a:t>
            </a:r>
          </a:p>
          <a:p>
            <a:r>
              <a:rPr lang="en-GB" dirty="0" smtClean="0"/>
              <a:t>Streak camera measurements shows that the length stays constant over several turns in the Combiner Ring</a:t>
            </a:r>
          </a:p>
          <a:p>
            <a:r>
              <a:rPr lang="en-GB" dirty="0" smtClean="0"/>
              <a:t>Newly installed camera in CLEX measures XXX</a:t>
            </a:r>
          </a:p>
          <a:p>
            <a:r>
              <a:rPr lang="en-GB" dirty="0" smtClean="0"/>
              <a:t>The level of the 12GHz power production gives form factor 0.85-0.95 that is in agreement with the direct bunch length measurements </a:t>
            </a:r>
          </a:p>
          <a:p>
            <a:r>
              <a:rPr lang="en-GB" dirty="0" smtClean="0"/>
              <a:t>Lower R</a:t>
            </a:r>
            <a:r>
              <a:rPr lang="en-GB" baseline="-25000" dirty="0" smtClean="0"/>
              <a:t>56</a:t>
            </a:r>
            <a:r>
              <a:rPr lang="en-GB" dirty="0" smtClean="0"/>
              <a:t> setting in the Stretcher Chicane still needs to be commissioned</a:t>
            </a:r>
          </a:p>
          <a:p>
            <a:pPr lvl="1"/>
            <a:r>
              <a:rPr lang="en-GB" dirty="0" smtClean="0"/>
              <a:t>We attempted to setup R</a:t>
            </a:r>
            <a:r>
              <a:rPr lang="en-GB" baseline="-25000" dirty="0" smtClean="0"/>
              <a:t>56</a:t>
            </a:r>
            <a:r>
              <a:rPr lang="en-GB" dirty="0" smtClean="0"/>
              <a:t>=0 previous year but could not get quickly the lossless transmission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52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2750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731" y="34184"/>
            <a:ext cx="5542401" cy="658761"/>
          </a:xfrm>
        </p:spPr>
        <p:txBody>
          <a:bodyPr/>
          <a:lstStyle/>
          <a:p>
            <a:r>
              <a:rPr lang="en-US" dirty="0" smtClean="0"/>
              <a:t>Fully Recombined Beam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538"/>
            <a:ext cx="6338956" cy="3036455"/>
          </a:xfrm>
        </p:spPr>
        <p:txBody>
          <a:bodyPr/>
          <a:lstStyle/>
          <a:p>
            <a:pPr marL="350838" indent="-315913"/>
            <a:r>
              <a:rPr lang="en-US" sz="2000" dirty="0" smtClean="0"/>
              <a:t>The quality of factor 8 recombined pulse is much worse than the factor 4</a:t>
            </a:r>
          </a:p>
          <a:p>
            <a:pPr marL="350838" indent="-315913"/>
            <a:r>
              <a:rPr lang="en-US" sz="2000" dirty="0" smtClean="0"/>
              <a:t>Since 2010 the sub-harmonic </a:t>
            </a:r>
            <a:r>
              <a:rPr lang="en-US" sz="2000" dirty="0"/>
              <a:t>bunching </a:t>
            </a:r>
            <a:r>
              <a:rPr lang="en-US" sz="2000" dirty="0" smtClean="0"/>
              <a:t>introduces a before unseen energy variation</a:t>
            </a:r>
          </a:p>
          <a:p>
            <a:pPr marL="750888" lvl="1" indent="-315913"/>
            <a:r>
              <a:rPr lang="en-US" sz="1800" dirty="0" smtClean="0"/>
              <a:t>In 2006-2009 we did not observe it to this level</a:t>
            </a:r>
          </a:p>
          <a:p>
            <a:pPr marL="1093788" lvl="2" indent="-315913"/>
            <a:r>
              <a:rPr lang="en-US" sz="1600" dirty="0" smtClean="0"/>
              <a:t>Than it is not a fundament</a:t>
            </a:r>
          </a:p>
          <a:p>
            <a:pPr marL="750888" lvl="1" indent="-315913"/>
            <a:r>
              <a:rPr lang="en-US" dirty="0" smtClean="0"/>
              <a:t>Till now we do not have its explanation</a:t>
            </a:r>
          </a:p>
          <a:p>
            <a:pPr marL="539750" lvl="1"/>
            <a:r>
              <a:rPr lang="en-US" sz="1800" dirty="0" smtClean="0"/>
              <a:t>The phase itself is switched very quickly</a:t>
            </a:r>
          </a:p>
          <a:p>
            <a:pPr marL="717550" lvl="2"/>
            <a:r>
              <a:rPr lang="en-US" sz="1600" dirty="0" smtClean="0"/>
              <a:t>Streak camera shows below 10ns</a:t>
            </a:r>
          </a:p>
          <a:p>
            <a:pPr marL="539750" lvl="1"/>
            <a:r>
              <a:rPr lang="en-US" sz="1800" dirty="0" smtClean="0"/>
              <a:t>Bunching is disturbed by this transient for over 100ns </a:t>
            </a:r>
          </a:p>
          <a:p>
            <a:pPr lvl="1"/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53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3832087"/>
            <a:ext cx="6036308" cy="302591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3091" y="4381501"/>
            <a:ext cx="2770909" cy="247649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0309" y="0"/>
            <a:ext cx="2723691" cy="4329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46081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 in preparation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1310" y="1195526"/>
            <a:ext cx="7772400" cy="4419600"/>
          </a:xfrm>
        </p:spPr>
        <p:txBody>
          <a:bodyPr/>
          <a:lstStyle/>
          <a:p>
            <a:r>
              <a:rPr lang="en-US" dirty="0" smtClean="0"/>
              <a:t>Dispersion Free Steering for whole machine</a:t>
            </a:r>
          </a:p>
          <a:p>
            <a:r>
              <a:rPr lang="en-US" dirty="0" smtClean="0"/>
              <a:t>Orbit closure for DL and CR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54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515538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Emittance 2011 Factor 8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55</a:t>
            </a:fld>
            <a:endParaRPr lang="en-US" dirty="0"/>
          </a:p>
        </p:txBody>
      </p:sp>
      <p:pic>
        <p:nvPicPr>
          <p:cNvPr id="10242" name="Picture 2" descr="http://elogbook.cern.ch/eLogbook/attach_reader?attach_id=121959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91" y="914399"/>
            <a:ext cx="2738778" cy="4619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elogbook.cern.ch/eLogbook/attach_reader?attach_id=121959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1045" y="914399"/>
            <a:ext cx="2771774" cy="4619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09651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Emittance 2011 Factor 8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56</a:t>
            </a:fld>
            <a:endParaRPr lang="en-US" dirty="0"/>
          </a:p>
        </p:txBody>
      </p:sp>
      <p:pic>
        <p:nvPicPr>
          <p:cNvPr id="13314" name="Picture 2" descr="http://elogbook.cern.ch/eLogbook/attach_reader?attach_id=121970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33841"/>
            <a:ext cx="2165288" cy="4094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://elogbook.cern.ch/eLogbook/attach_reader?attach_id=121970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1636" y="1018242"/>
            <a:ext cx="2205754" cy="4110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http://elogbook.cern.ch/eLogbook/attach_reader?attach_id=121970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2533" y="1018241"/>
            <a:ext cx="2154980" cy="4169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847677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Emittance 2011 Factor </a:t>
            </a:r>
            <a:r>
              <a:rPr lang="en-US" dirty="0" smtClean="0"/>
              <a:t>8</a:t>
            </a:r>
            <a:br>
              <a:rPr lang="en-US" dirty="0" smtClean="0"/>
            </a:br>
            <a:r>
              <a:rPr lang="en-US" dirty="0" smtClean="0"/>
              <a:t>The same as above (Ben’s fitting)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57</a:t>
            </a:fld>
            <a:endParaRPr lang="en-US" dirty="0"/>
          </a:p>
        </p:txBody>
      </p:sp>
      <p:pic>
        <p:nvPicPr>
          <p:cNvPr id="14338" name="Picture 2" descr="http://elogbook.cern.ch/eLogbook/attach_reader?attach_id=12197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23731"/>
            <a:ext cx="2121773" cy="4166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http://elogbook.cern.ch/eLogbook/attach_reader?attach_id=12197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8569" y="1023731"/>
            <a:ext cx="2127954" cy="4166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http://elogbook.cern.ch/eLogbook/attach_reader?attach_id=12197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9364" y="934280"/>
            <a:ext cx="2084636" cy="4104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4" name="Picture 8" descr="http://elogbook.cern.ch/eLogbook/attach_reader?attach_id=121972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0941" y="934280"/>
            <a:ext cx="2098423" cy="4104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196001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Factor 8 at CC0970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58</a:t>
            </a:fld>
            <a:endParaRPr lang="en-US" dirty="0"/>
          </a:p>
        </p:txBody>
      </p:sp>
      <p:pic>
        <p:nvPicPr>
          <p:cNvPr id="12290" name="Picture 2" descr="http://elogbook.cern.ch/eLogbook/attach_reader?attach_id=121958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564" y="936367"/>
            <a:ext cx="7692166" cy="5721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855589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Emittance 2011 Factor </a:t>
            </a:r>
            <a:r>
              <a:rPr lang="en-US" dirty="0" smtClean="0"/>
              <a:t>8</a:t>
            </a:r>
            <a:br>
              <a:rPr lang="en-US" dirty="0" smtClean="0"/>
            </a:br>
            <a:r>
              <a:rPr lang="en-US" dirty="0" smtClean="0"/>
              <a:t>DL part killed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59</a:t>
            </a:fld>
            <a:endParaRPr lang="en-US" dirty="0"/>
          </a:p>
        </p:txBody>
      </p:sp>
      <p:pic>
        <p:nvPicPr>
          <p:cNvPr id="11266" name="Picture 2" descr="http://elogbook.cern.ch/eLogbook/attach_reader?attach_id=121960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6" y="933449"/>
            <a:ext cx="3364010" cy="5027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elogbook.cern.ch/eLogbook/attach_reader?attach_id=12196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4723" y="933449"/>
            <a:ext cx="2635251" cy="5076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3773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of the optics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368" y="929542"/>
            <a:ext cx="8848275" cy="3791545"/>
          </a:xfrm>
        </p:spPr>
        <p:txBody>
          <a:bodyPr/>
          <a:lstStyle/>
          <a:p>
            <a:r>
              <a:rPr lang="en-US" sz="2200" dirty="0" smtClean="0"/>
              <a:t>The optics was verified with help of Response Matrix and </a:t>
            </a:r>
            <a:r>
              <a:rPr lang="en-US" sz="2200" dirty="0" smtClean="0"/>
              <a:t>Dispersion </a:t>
            </a:r>
            <a:r>
              <a:rPr lang="en-US" sz="2200" dirty="0" smtClean="0"/>
              <a:t>measurements (up to CR)</a:t>
            </a:r>
          </a:p>
          <a:p>
            <a:pPr marL="539750" lvl="1"/>
            <a:r>
              <a:rPr lang="en-US" sz="1800" dirty="0" smtClean="0"/>
              <a:t>Achieved satisfactory agreement with the Machine Model in the horizontal plane</a:t>
            </a:r>
          </a:p>
          <a:p>
            <a:pPr marL="539750" lvl="1"/>
            <a:r>
              <a:rPr lang="en-US" sz="1800" dirty="0" smtClean="0"/>
              <a:t>The disagreement in vertical plane suggests that fringe fields of the bends are not sufficiently understood</a:t>
            </a:r>
          </a:p>
          <a:p>
            <a:r>
              <a:rPr lang="en-US" sz="2200" dirty="0" smtClean="0"/>
              <a:t>Ben performed more sophisticated measurements</a:t>
            </a:r>
          </a:p>
          <a:p>
            <a:pPr lvl="1"/>
            <a:r>
              <a:rPr lang="en-US" sz="1800" dirty="0" smtClean="0"/>
              <a:t>To be summarized tomorrow</a:t>
            </a:r>
          </a:p>
          <a:p>
            <a:pPr lvl="1"/>
            <a:r>
              <a:rPr lang="en-US" sz="1800" dirty="0" smtClean="0"/>
              <a:t>No issue found, see details tomorrow</a:t>
            </a:r>
          </a:p>
          <a:p>
            <a:r>
              <a:rPr lang="en-US" sz="2200" dirty="0" smtClean="0"/>
              <a:t>The checks in TL2 and TBTS were not completed</a:t>
            </a:r>
          </a:p>
          <a:p>
            <a:pPr lvl="1"/>
            <a:r>
              <a:rPr lang="en-US" sz="1800" dirty="0" err="1" smtClean="0"/>
              <a:t>Simona</a:t>
            </a:r>
            <a:r>
              <a:rPr lang="en-US" sz="1800" dirty="0" smtClean="0"/>
              <a:t> tried very hard to get it in 2009 and 2010, but it was extremely difficult to do </a:t>
            </a:r>
            <a:r>
              <a:rPr lang="en-US" sz="1800" dirty="0" smtClean="0"/>
              <a:t>(experimental </a:t>
            </a:r>
            <a:r>
              <a:rPr lang="en-US" sz="1800" dirty="0" smtClean="0"/>
              <a:t>LAPP BPM </a:t>
            </a:r>
            <a:r>
              <a:rPr lang="en-US" sz="1800" dirty="0" smtClean="0"/>
              <a:t>electronics)</a:t>
            </a:r>
            <a:endParaRPr lang="en-US" sz="1800" dirty="0" smtClean="0"/>
          </a:p>
          <a:p>
            <a:pPr lvl="1"/>
            <a:r>
              <a:rPr lang="en-US" sz="1800" dirty="0" smtClean="0"/>
              <a:t>We did not find time to do it in 2011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43240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903" y="69573"/>
            <a:ext cx="7413522" cy="658761"/>
          </a:xfrm>
        </p:spPr>
        <p:txBody>
          <a:bodyPr>
            <a:normAutofit fontScale="90000"/>
          </a:bodyPr>
          <a:lstStyle/>
          <a:p>
            <a:r>
              <a:rPr lang="en-US" dirty="0"/>
              <a:t>Emittance 2011 Factor </a:t>
            </a:r>
            <a:r>
              <a:rPr lang="en-US" dirty="0" smtClean="0"/>
              <a:t>8</a:t>
            </a:r>
            <a:br>
              <a:rPr lang="en-US" dirty="0" smtClean="0"/>
            </a:br>
            <a:r>
              <a:rPr lang="en-US" dirty="0" smtClean="0"/>
              <a:t>DL part killed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60</a:t>
            </a:fld>
            <a:endParaRPr lang="en-US" dirty="0"/>
          </a:p>
        </p:txBody>
      </p:sp>
      <p:pic>
        <p:nvPicPr>
          <p:cNvPr id="15362" name="Picture 2" descr="http://elogbook.cern.ch/eLogbook/attach_reader?attach_id=121972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1244" y="1260083"/>
            <a:ext cx="2424764" cy="4829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http://elogbook.cern.ch/eLogbook/attach_reader?attach_id=12197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2383" y="1260083"/>
            <a:ext cx="2430209" cy="4753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Picture 6" descr="http://elogbook.cern.ch/eLogbook/attach_reader?attach_id=121972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080" y="1260083"/>
            <a:ext cx="2438677" cy="4737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431005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Emittance Factor 4</a:t>
            </a:r>
            <a:br>
              <a:rPr lang="en-US" dirty="0" smtClean="0"/>
            </a:br>
            <a:r>
              <a:rPr lang="en-US" dirty="0" smtClean="0"/>
              <a:t>in CLEX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61</a:t>
            </a:fld>
            <a:endParaRPr lang="en-US" dirty="0"/>
          </a:p>
        </p:txBody>
      </p:sp>
      <p:pic>
        <p:nvPicPr>
          <p:cNvPr id="16386" name="Picture 2" descr="http://elogbook.cern.ch/eLogbook/attach_reader?attach_id=12087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24339"/>
            <a:ext cx="2539810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http://elogbook.cern.ch/eLogbook/attach_reader?attach_id=120877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2701" y="924338"/>
            <a:ext cx="2475647" cy="4800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0" name="Picture 6" descr="http://elogbook.cern.ch/eLogbook/attach_reader?attach_id=120878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863" y="924338"/>
            <a:ext cx="2458834" cy="4716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375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Emittance Factor 4</a:t>
            </a:r>
            <a:br>
              <a:rPr lang="en-US" dirty="0" smtClean="0"/>
            </a:br>
            <a:r>
              <a:rPr lang="en-US" dirty="0" smtClean="0"/>
              <a:t>in CLEX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62</a:t>
            </a:fld>
            <a:endParaRPr lang="en-US" dirty="0"/>
          </a:p>
        </p:txBody>
      </p:sp>
      <p:pic>
        <p:nvPicPr>
          <p:cNvPr id="17410" name="Picture 2" descr="http://elogbook.cern.ch/eLogbook/attach_reader?attach_id=120878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82757"/>
            <a:ext cx="2441747" cy="484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http://elogbook.cern.ch/eLogbook/attach_reader?attach_id=120878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1747" y="1182756"/>
            <a:ext cx="2647088" cy="4851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4" name="Picture 6" descr="http://elogbook.cern.ch/eLogbook/attach_reader?attach_id=120878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8097" y="1182756"/>
            <a:ext cx="8323991" cy="4109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803306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Quad Scans for single turn</a:t>
            </a:r>
            <a:br>
              <a:rPr lang="en-US" dirty="0" smtClean="0"/>
            </a:br>
            <a:r>
              <a:rPr lang="en-US" dirty="0" smtClean="0"/>
              <a:t>Combined 1,2,3,4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63</a:t>
            </a:fld>
            <a:endParaRPr lang="en-US" dirty="0"/>
          </a:p>
        </p:txBody>
      </p:sp>
      <p:pic>
        <p:nvPicPr>
          <p:cNvPr id="1026" name="Picture 2" descr="http://elogbook.cern.ch/eLogbook/attach_reader?attach_id=118077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663" y="1212573"/>
            <a:ext cx="3160530" cy="4999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855611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64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49468" y="1008993"/>
            <a:ext cx="8500241" cy="5307724"/>
          </a:xfrm>
        </p:spPr>
        <p:txBody>
          <a:bodyPr/>
          <a:lstStyle/>
          <a:p>
            <a:r>
              <a:rPr lang="en-US" sz="2000" dirty="0"/>
              <a:t>The delivered drive </a:t>
            </a:r>
            <a:r>
              <a:rPr lang="en-US" sz="2000" dirty="0" smtClean="0"/>
              <a:t>beam </a:t>
            </a:r>
            <a:r>
              <a:rPr lang="en-US" sz="2000" dirty="0"/>
              <a:t>allowed to perform the key experiments in TBTS and TBL in 2010 and 2011</a:t>
            </a:r>
          </a:p>
          <a:p>
            <a:r>
              <a:rPr lang="en-US" sz="2000" dirty="0"/>
              <a:t>We demonstrated the recombination concept at the right current level </a:t>
            </a:r>
          </a:p>
          <a:p>
            <a:r>
              <a:rPr lang="en-US" sz="2000" dirty="0"/>
              <a:t>However, the quality of the drive beam is still not fully satisfactory; many optimizations and studies are still to be done</a:t>
            </a:r>
          </a:p>
          <a:p>
            <a:pPr lvl="1"/>
            <a:r>
              <a:rPr lang="en-US" sz="1800" dirty="0"/>
              <a:t>The Drive Beam quality optimizations were often sacrificed in order to assure accomplishment of the key experiments</a:t>
            </a:r>
          </a:p>
          <a:p>
            <a:pPr lvl="1"/>
            <a:r>
              <a:rPr lang="en-US" sz="1800" dirty="0" smtClean="0"/>
              <a:t>Therefore, </a:t>
            </a:r>
            <a:r>
              <a:rPr lang="en-US" sz="1800" dirty="0"/>
              <a:t>suffered first when unexpected events stopped CTF3 for long periods in 2010 and 2011</a:t>
            </a:r>
          </a:p>
          <a:p>
            <a:pPr lvl="1"/>
            <a:r>
              <a:rPr lang="en-US" sz="1800" dirty="0"/>
              <a:t>CTF3 </a:t>
            </a:r>
            <a:r>
              <a:rPr lang="en-US" sz="1800" dirty="0" smtClean="0"/>
              <a:t>is </a:t>
            </a:r>
            <a:r>
              <a:rPr lang="en-US" sz="1800" dirty="0"/>
              <a:t>limited by the need of reusing the existing </a:t>
            </a:r>
            <a:r>
              <a:rPr lang="en-US" sz="1800" dirty="0" smtClean="0"/>
              <a:t>hardware, and therefore has a </a:t>
            </a:r>
            <a:r>
              <a:rPr lang="en-US" sz="1800" dirty="0"/>
              <a:t>design and a hardware </a:t>
            </a:r>
            <a:r>
              <a:rPr lang="en-US" sz="1800" dirty="0" smtClean="0"/>
              <a:t>that is </a:t>
            </a:r>
            <a:r>
              <a:rPr lang="en-US" sz="1800" dirty="0"/>
              <a:t>not optimized for its </a:t>
            </a:r>
            <a:r>
              <a:rPr lang="en-US" sz="1800" dirty="0" smtClean="0"/>
              <a:t>purpose</a:t>
            </a:r>
          </a:p>
          <a:p>
            <a:pPr lvl="1"/>
            <a:r>
              <a:rPr lang="en-US" sz="1800" dirty="0" smtClean="0"/>
              <a:t>We suffer from many operational issues, mainly in stability matters but also in instrumentation, which limit the machine performance</a:t>
            </a:r>
          </a:p>
          <a:p>
            <a:pPr lvl="2"/>
            <a:r>
              <a:rPr lang="en-US" sz="1600" dirty="0" smtClean="0"/>
              <a:t>In the time span of </a:t>
            </a:r>
            <a:r>
              <a:rPr lang="en-US" sz="1600" dirty="0" err="1" smtClean="0"/>
              <a:t>emittance</a:t>
            </a:r>
            <a:r>
              <a:rPr lang="en-US" sz="1600" dirty="0" smtClean="0"/>
              <a:t> measurement the dispersion and orbit closure are sufficiently spoiled</a:t>
            </a:r>
          </a:p>
          <a:p>
            <a:pPr lvl="2"/>
            <a:r>
              <a:rPr lang="en-US" sz="1600" dirty="0" smtClean="0"/>
              <a:t>We put effort to stabilize the beam by understanding the drift sources and implementing appropriate feed-back</a:t>
            </a:r>
            <a:endParaRPr lang="en-US" sz="6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054841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Dispersion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675" y="876300"/>
            <a:ext cx="8883521" cy="2393674"/>
          </a:xfrm>
        </p:spPr>
        <p:txBody>
          <a:bodyPr/>
          <a:lstStyle/>
          <a:p>
            <a:r>
              <a:rPr lang="en-US" sz="1800" dirty="0" smtClean="0"/>
              <a:t>The most effective way to tune the dispersion is generation of a beam pulse with energy step within</a:t>
            </a:r>
          </a:p>
          <a:p>
            <a:pPr lvl="1"/>
            <a:r>
              <a:rPr lang="en-US" sz="1600" dirty="0" smtClean="0"/>
              <a:t>By adjusting the RF compression for girder 15</a:t>
            </a:r>
          </a:p>
          <a:p>
            <a:pPr lvl="1"/>
            <a:r>
              <a:rPr lang="en-US" sz="1600" dirty="0" smtClean="0"/>
              <a:t>There should be no step visible in position traces where dispersion should be null</a:t>
            </a:r>
          </a:p>
          <a:p>
            <a:pPr lvl="1"/>
            <a:r>
              <a:rPr lang="en-US" sz="1600" dirty="0" smtClean="0"/>
              <a:t>Often, strong </a:t>
            </a:r>
            <a:r>
              <a:rPr lang="en-US" sz="1600" dirty="0" err="1" smtClean="0"/>
              <a:t>steerers</a:t>
            </a:r>
            <a:r>
              <a:rPr lang="en-US" sz="1600" dirty="0" smtClean="0"/>
              <a:t> introduce spurious dispersion</a:t>
            </a:r>
          </a:p>
          <a:p>
            <a:r>
              <a:rPr lang="en-US" sz="1800" dirty="0" smtClean="0"/>
              <a:t>Dispersion is also measured by </a:t>
            </a:r>
          </a:p>
          <a:p>
            <a:pPr lvl="1"/>
            <a:r>
              <a:rPr lang="en-US" sz="1400" dirty="0"/>
              <a:t>S</a:t>
            </a:r>
            <a:r>
              <a:rPr lang="en-US" sz="1400" dirty="0" smtClean="0"/>
              <a:t>caling </a:t>
            </a:r>
            <a:r>
              <a:rPr lang="en-US" sz="1400" dirty="0" smtClean="0"/>
              <a:t>all the magnets</a:t>
            </a:r>
          </a:p>
          <a:p>
            <a:pPr lvl="1"/>
            <a:r>
              <a:rPr lang="en-US" sz="1400" dirty="0" smtClean="0"/>
              <a:t>Changing beam energy by changing phase of klystron 15 or </a:t>
            </a:r>
            <a:r>
              <a:rPr lang="en-US" sz="1400" dirty="0"/>
              <a:t>changing </a:t>
            </a:r>
            <a:r>
              <a:rPr lang="en-US" sz="1400" dirty="0" smtClean="0"/>
              <a:t>compressed power level for girder 15</a:t>
            </a:r>
          </a:p>
          <a:p>
            <a:r>
              <a:rPr lang="en-US" sz="1800" dirty="0" smtClean="0"/>
              <a:t>Dispersion is well controlled, no issue here</a:t>
            </a:r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5703455" y="4299183"/>
            <a:ext cx="3440545" cy="2561715"/>
            <a:chOff x="242888" y="887413"/>
            <a:chExt cx="4557712" cy="3429499"/>
          </a:xfrm>
        </p:grpSpPr>
        <p:pic>
          <p:nvPicPr>
            <p:cNvPr id="8" name="Picture 7" descr="disp-cr.png"/>
            <p:cNvPicPr>
              <a:picLocks noChangeAspect="1"/>
            </p:cNvPicPr>
            <p:nvPr/>
          </p:nvPicPr>
          <p:blipFill>
            <a:blip r:embed="rId2"/>
            <a:srcRect l="1944" t="2361" r="26231" b="4545"/>
            <a:stretch>
              <a:fillRect/>
            </a:stretch>
          </p:blipFill>
          <p:spPr>
            <a:xfrm>
              <a:off x="242888" y="887413"/>
              <a:ext cx="4557712" cy="3429499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1841500" y="1441491"/>
              <a:ext cx="492443" cy="369332"/>
            </a:xfrm>
            <a:prstGeom prst="rect">
              <a:avLst/>
            </a:prstGeom>
            <a:noFill/>
          </p:spPr>
          <p:txBody>
            <a:bodyPr wrap="none" rtlCol="0">
              <a:normAutofit fontScale="85000" lnSpcReduction="20000"/>
            </a:bodyPr>
            <a:lstStyle/>
            <a:p>
              <a:pPr>
                <a:buNone/>
              </a:pPr>
              <a:r>
                <a:rPr lang="en-US" dirty="0" smtClean="0"/>
                <a:t>DL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946400" y="1441491"/>
              <a:ext cx="582085" cy="369332"/>
            </a:xfrm>
            <a:prstGeom prst="rect">
              <a:avLst/>
            </a:prstGeom>
            <a:noFill/>
          </p:spPr>
          <p:txBody>
            <a:bodyPr wrap="none" rtlCol="0">
              <a:normAutofit fontScale="85000" lnSpcReduction="20000"/>
            </a:bodyPr>
            <a:lstStyle/>
            <a:p>
              <a:pPr>
                <a:buNone/>
              </a:pPr>
              <a:r>
                <a:rPr lang="en-US" dirty="0" smtClean="0"/>
                <a:t>TL1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038600" y="1441491"/>
              <a:ext cx="505267" cy="369332"/>
            </a:xfrm>
            <a:prstGeom prst="rect">
              <a:avLst/>
            </a:prstGeom>
            <a:noFill/>
          </p:spPr>
          <p:txBody>
            <a:bodyPr wrap="none" rtlCol="0">
              <a:normAutofit fontScale="85000" lnSpcReduction="20000"/>
            </a:bodyPr>
            <a:lstStyle/>
            <a:p>
              <a:pPr>
                <a:buNone/>
              </a:pPr>
              <a:r>
                <a:rPr lang="en-US" dirty="0" smtClean="0"/>
                <a:t>CR</a:t>
              </a:r>
              <a:endParaRPr lang="en-US" dirty="0"/>
            </a:p>
          </p:txBody>
        </p:sp>
        <p:pic>
          <p:nvPicPr>
            <p:cNvPr id="12" name="Picture 11" descr="disp-cr.png"/>
            <p:cNvPicPr>
              <a:picLocks noChangeAspect="1"/>
            </p:cNvPicPr>
            <p:nvPr/>
          </p:nvPicPr>
          <p:blipFill>
            <a:blip r:embed="rId2"/>
            <a:srcRect l="80714" t="5073" r="2964" b="73126"/>
            <a:stretch>
              <a:fillRect/>
            </a:stretch>
          </p:blipFill>
          <p:spPr>
            <a:xfrm>
              <a:off x="564458" y="1066800"/>
              <a:ext cx="1035742" cy="803098"/>
            </a:xfrm>
            <a:prstGeom prst="rect">
              <a:avLst/>
            </a:prstGeom>
          </p:spPr>
        </p:pic>
      </p:grpSp>
      <p:pic>
        <p:nvPicPr>
          <p:cNvPr id="1026" name="Picture 2" descr="http://elogbook.cern.ch/eLogbook/attach_reader?attach_id=121289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297" y="3446678"/>
            <a:ext cx="5637027" cy="3411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30010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Ring and the Loop Length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682" y="977980"/>
            <a:ext cx="8602318" cy="4419600"/>
          </a:xfrm>
        </p:spPr>
        <p:txBody>
          <a:bodyPr/>
          <a:lstStyle/>
          <a:p>
            <a:r>
              <a:rPr lang="en-US" sz="1800" dirty="0" smtClean="0"/>
              <a:t>Time of flight over the Delay Loop is measured with BPR, which is not very accurate, but good enough</a:t>
            </a:r>
          </a:p>
          <a:p>
            <a:pPr lvl="1"/>
            <a:r>
              <a:rPr lang="en-US" sz="1400" dirty="0" smtClean="0"/>
              <a:t>It is fine tuned to maximize the 12GHz power production</a:t>
            </a:r>
          </a:p>
          <a:p>
            <a:r>
              <a:rPr lang="en-US" sz="1800" dirty="0" smtClean="0"/>
              <a:t>For Combiner Ring we use coasting beam, and we can get very accurate measurement with doing FFT of the BPR signal</a:t>
            </a:r>
          </a:p>
          <a:p>
            <a:r>
              <a:rPr lang="en-US" sz="1800" dirty="0" smtClean="0"/>
              <a:t>However, the orbit length is very sensitive to the beam energy</a:t>
            </a:r>
          </a:p>
          <a:p>
            <a:pPr lvl="1"/>
            <a:r>
              <a:rPr lang="en-US" sz="1400" dirty="0" smtClean="0"/>
              <a:t>It is virtually impossible to keep it on the set point</a:t>
            </a:r>
          </a:p>
          <a:p>
            <a:pPr lvl="1"/>
            <a:r>
              <a:rPr lang="en-US" sz="1400" dirty="0" smtClean="0"/>
              <a:t>Hopefully, the  feed-back closed on the produced RF power will help</a:t>
            </a:r>
          </a:p>
          <a:p>
            <a:pPr lvl="1"/>
            <a:endParaRPr lang="en-US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8194" name="Picture 2" descr="http://elogbook.cern.ch/eLogbook/attach_reader?attach_id=121353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4826" y="3187780"/>
            <a:ext cx="4893626" cy="3670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60258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Flaw in RF bump design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24" y="951984"/>
            <a:ext cx="8427452" cy="2050473"/>
          </a:xfrm>
        </p:spPr>
        <p:txBody>
          <a:bodyPr/>
          <a:lstStyle/>
          <a:p>
            <a:r>
              <a:rPr lang="en-GB" sz="2000" dirty="0" smtClean="0"/>
              <a:t>The RF bump in CTF3 is not achromatic</a:t>
            </a:r>
          </a:p>
          <a:p>
            <a:pPr lvl="1"/>
            <a:r>
              <a:rPr lang="en-GB" sz="1800" dirty="0" smtClean="0"/>
              <a:t>On 3rd turn it spoils the </a:t>
            </a:r>
            <a:r>
              <a:rPr lang="en-GB" sz="1800" dirty="0" smtClean="0"/>
              <a:t>dispersion</a:t>
            </a:r>
          </a:p>
          <a:p>
            <a:pPr lvl="2"/>
            <a:r>
              <a:rPr lang="en-GB" sz="1600" dirty="0" smtClean="0"/>
              <a:t>inevitably </a:t>
            </a:r>
            <a:r>
              <a:rPr lang="en-GB" sz="1600" dirty="0" smtClean="0"/>
              <a:t>giving rise to the emittance growth</a:t>
            </a:r>
          </a:p>
          <a:p>
            <a:r>
              <a:rPr lang="en-GB" sz="2000" dirty="0" smtClean="0"/>
              <a:t>Only solution would be to install </a:t>
            </a:r>
            <a:r>
              <a:rPr lang="en-GB" sz="2000" dirty="0" err="1" smtClean="0"/>
              <a:t>sextupoles</a:t>
            </a:r>
            <a:r>
              <a:rPr lang="en-GB" sz="2000" dirty="0" smtClean="0"/>
              <a:t> in the bump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324" y="2775648"/>
            <a:ext cx="5055651" cy="371247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853984" y="2498362"/>
            <a:ext cx="3256495" cy="2075596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5758453" y="4491652"/>
            <a:ext cx="3385547" cy="216523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9900CC"/>
      </a:hlink>
      <a:folHlink>
        <a:srgbClr val="B2B2B2"/>
      </a:folHlink>
    </a:clrScheme>
    <a:fontScheme name="Default Design">
      <a:majorFont>
        <a:latin typeface="Helvetica"/>
        <a:ea typeface=""/>
        <a:cs typeface=""/>
      </a:majorFont>
      <a:minorFont>
        <a:latin typeface="Tahoma"/>
        <a:ea typeface="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99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33715</TotalTime>
  <Words>2698</Words>
  <Application>Microsoft Office PowerPoint</Application>
  <PresentationFormat>On-screen Show (4:3)</PresentationFormat>
  <Paragraphs>496</Paragraphs>
  <Slides>64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65" baseType="lpstr">
      <vt:lpstr>Default Design</vt:lpstr>
      <vt:lpstr>Drive Beam Status     and Issues  Drive beam quality Dispersion tuning Emittance  Combination issues </vt:lpstr>
      <vt:lpstr>2011 Improvements</vt:lpstr>
      <vt:lpstr>Drive Beam in CLEX</vt:lpstr>
      <vt:lpstr>Factor 8</vt:lpstr>
      <vt:lpstr>Issue with DL</vt:lpstr>
      <vt:lpstr>Control of the optics</vt:lpstr>
      <vt:lpstr>Dispersion</vt:lpstr>
      <vt:lpstr>The Ring and the Loop Length</vt:lpstr>
      <vt:lpstr>Flaw in RF bump design</vt:lpstr>
      <vt:lpstr>CR Optics</vt:lpstr>
      <vt:lpstr>Orbit and Closure</vt:lpstr>
      <vt:lpstr>RF Deflectors in CR </vt:lpstr>
      <vt:lpstr>Emittance</vt:lpstr>
      <vt:lpstr>Emittance</vt:lpstr>
      <vt:lpstr>2011 Factor 8 Emittance</vt:lpstr>
      <vt:lpstr>Summary: Issues and  spaces calling for improvements</vt:lpstr>
      <vt:lpstr>ADDITIONAL SLIDES</vt:lpstr>
      <vt:lpstr>RF deflector in CR</vt:lpstr>
      <vt:lpstr>2010 Autumn Run</vt:lpstr>
      <vt:lpstr>Acceleration RF phase sag</vt:lpstr>
      <vt:lpstr>Acceleration RF phase sag</vt:lpstr>
      <vt:lpstr>Improved RF setup scheme</vt:lpstr>
      <vt:lpstr>Gun current droop correction</vt:lpstr>
      <vt:lpstr>Machine stability and reproducibility</vt:lpstr>
      <vt:lpstr>Feed-backs</vt:lpstr>
      <vt:lpstr>Dispersion: energy step</vt:lpstr>
      <vt:lpstr>Dispersion with step TL1</vt:lpstr>
      <vt:lpstr>Dispersion with step CR</vt:lpstr>
      <vt:lpstr>Dispersion with step TL2</vt:lpstr>
      <vt:lpstr>Dispersion with step TL2</vt:lpstr>
      <vt:lpstr>Dispersion girder 15 power change</vt:lpstr>
      <vt:lpstr>CR closure</vt:lpstr>
      <vt:lpstr>CR closure</vt:lpstr>
      <vt:lpstr>CR closure</vt:lpstr>
      <vt:lpstr>CR closure TL2 orbit for different turns</vt:lpstr>
      <vt:lpstr>CR closure TL2 orbit for different turns (2nd)</vt:lpstr>
      <vt:lpstr>CR closure TL2 orbit for different turns (3rd)</vt:lpstr>
      <vt:lpstr>CR closure TL2 orbit for different turns (4th)</vt:lpstr>
      <vt:lpstr>CR closure - imroved TL2 orbit for different turns</vt:lpstr>
      <vt:lpstr>CR closure - imroved TL2 orbit for different turns (2nd)</vt:lpstr>
      <vt:lpstr>CR closure – imroved avg TL2 orbit for different turns (3rd)</vt:lpstr>
      <vt:lpstr>CR closure - imroved TL2 orbit for different turns (4th)</vt:lpstr>
      <vt:lpstr>CR closure – improved avg Combined</vt:lpstr>
      <vt:lpstr>Closing CR attempt 2 RF defl stopped after injection</vt:lpstr>
      <vt:lpstr>Closing CR attempt 2 RF defl on 2nd turn, adjusted phase of MKS14-PHAS.  </vt:lpstr>
      <vt:lpstr>Closing CR attempt 2 Before and after Rf defl on turn 3  Diff is od Reference Turn 3 and Turn 3.</vt:lpstr>
      <vt:lpstr>Traces for above</vt:lpstr>
      <vt:lpstr>Closing CR attempt 2 Before and after Rf defl on turn 4</vt:lpstr>
      <vt:lpstr>Night operation with  remote supervision from CCC </vt:lpstr>
      <vt:lpstr>Night operation with remote supervision from CCC </vt:lpstr>
      <vt:lpstr>Night operation with remote supervision from CCC </vt:lpstr>
      <vt:lpstr>Bunch length and its control</vt:lpstr>
      <vt:lpstr>Fully Recombined Beam</vt:lpstr>
      <vt:lpstr>Tools in preparation</vt:lpstr>
      <vt:lpstr>Emittance 2011 Factor 8</vt:lpstr>
      <vt:lpstr>Emittance 2011 Factor 8</vt:lpstr>
      <vt:lpstr>Emittance 2011 Factor 8 The same as above (Ben’s fitting)</vt:lpstr>
      <vt:lpstr>Factor 8 at CC0970</vt:lpstr>
      <vt:lpstr>Emittance 2011 Factor 8 DL part killed</vt:lpstr>
      <vt:lpstr>Emittance 2011 Factor 8 DL part killed</vt:lpstr>
      <vt:lpstr>Emittance Factor 4 in CLEX</vt:lpstr>
      <vt:lpstr>Emittance Factor 4 in CLEX</vt:lpstr>
      <vt:lpstr>Quad Scans for single turn Combined 1,2,3,4</vt:lpstr>
      <vt:lpstr>Conclusions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Piotr Skowroński</dc:creator>
  <cp:lastModifiedBy>Piotr Krzysztof Skowronski</cp:lastModifiedBy>
  <cp:revision>3796</cp:revision>
  <dcterms:created xsi:type="dcterms:W3CDTF">2003-05-09T23:48:05Z</dcterms:created>
  <dcterms:modified xsi:type="dcterms:W3CDTF">2012-02-09T11:30:06Z</dcterms:modified>
</cp:coreProperties>
</file>