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7F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1ECF2-6971-4023-8693-8D51E9781478}" type="datetimeFigureOut">
              <a:rPr lang="en-GB" smtClean="0"/>
              <a:pPr/>
              <a:t>09/02/2012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F8B4B-9284-45BA-BEF8-4B4D6A6DAF4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A094-FE44-46CA-8914-008F2865382A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0944-0B41-46DD-9473-9E7975B951F4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7299-6CD2-4C9D-A5CD-5DE0009A1068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68D3-3329-4415-97E3-91D8F5B38664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4000-04E0-44B0-9187-C368B1B5E316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2291-307B-4AB6-8434-44AED9C47BE3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B8D2-79B2-4591-94A3-D84F669C9A7B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F662-12A2-4B9D-9871-E34C5A3644F0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837D9-3379-4C14-9F64-92DC0009F258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8D08-18B2-470D-A0FF-AC3B870AD033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E09-7ED8-4945-9186-A5A04FDE6ED1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7113C-147D-4B25-AC11-1691CB41AD48}" type="datetime1">
              <a:rPr lang="en-GB" smtClean="0"/>
              <a:pPr/>
              <a:t>09/02/2012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CTF3 streak camera - February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5E917-C82E-43A3-885B-E0B2FA44F18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CTF3 Streak Camera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Results and Improvements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659016"/>
            <a:ext cx="6400800" cy="1198984"/>
          </a:xfrm>
        </p:spPr>
        <p:txBody>
          <a:bodyPr>
            <a:normAutofit/>
          </a:bodyPr>
          <a:lstStyle/>
          <a:p>
            <a:r>
              <a:rPr lang="en-GB" sz="1800" dirty="0" err="1" smtClean="0"/>
              <a:t>Aurélie</a:t>
            </a:r>
            <a:r>
              <a:rPr lang="en-GB" sz="1800" dirty="0" smtClean="0"/>
              <a:t> Rabiller BE-BI-PM</a:t>
            </a:r>
          </a:p>
          <a:p>
            <a:r>
              <a:rPr lang="en-GB" sz="1800" dirty="0" smtClean="0"/>
              <a:t>09.02.2012</a:t>
            </a:r>
            <a:endParaRPr lang="en-GB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C00000"/>
                </a:solidFill>
              </a:rPr>
              <a:t>Summary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2941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2011 Measurements in CR, DL and CLEX</a:t>
            </a:r>
          </a:p>
          <a:p>
            <a:endParaRPr lang="en-GB" sz="2400" dirty="0" smtClean="0"/>
          </a:p>
          <a:p>
            <a:r>
              <a:rPr lang="en-GB" sz="2400" dirty="0" smtClean="0"/>
              <a:t>Optical lines </a:t>
            </a:r>
            <a:r>
              <a:rPr lang="en-GB" sz="2400" dirty="0" smtClean="0"/>
              <a:t>improvements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Streak camera operation</a:t>
            </a:r>
          </a:p>
          <a:p>
            <a:endParaRPr lang="en-GB" sz="2400" dirty="0" smtClean="0"/>
          </a:p>
          <a:p>
            <a:r>
              <a:rPr lang="en-GB" sz="2400" dirty="0" smtClean="0"/>
              <a:t>Discussion</a:t>
            </a:r>
            <a:endParaRPr lang="en-GB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C00000"/>
                </a:solidFill>
              </a:rPr>
              <a:t>Streak camera optical lines</a:t>
            </a:r>
            <a:endParaRPr lang="en-GB" sz="4000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35000" contrast="-48000"/>
          </a:blip>
          <a:srcRect t="1524" r="989"/>
          <a:stretch>
            <a:fillRect/>
          </a:stretch>
        </p:blipFill>
        <p:spPr bwMode="auto">
          <a:xfrm>
            <a:off x="899592" y="1484784"/>
            <a:ext cx="7128792" cy="465287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602542" y="1685163"/>
            <a:ext cx="5448750" cy="4106250"/>
            <a:chOff x="893763" y="1202618"/>
            <a:chExt cx="6919912" cy="5215645"/>
          </a:xfrm>
        </p:grpSpPr>
        <p:grpSp>
          <p:nvGrpSpPr>
            <p:cNvPr id="7" name="Group 52"/>
            <p:cNvGrpSpPr>
              <a:grpSpLocks/>
            </p:cNvGrpSpPr>
            <p:nvPr/>
          </p:nvGrpSpPr>
          <p:grpSpPr bwMode="auto">
            <a:xfrm rot="60000">
              <a:off x="893763" y="1296988"/>
              <a:ext cx="6919912" cy="5121275"/>
              <a:chOff x="1428723" y="1473184"/>
              <a:chExt cx="5280025" cy="4318000"/>
            </a:xfrm>
          </p:grpSpPr>
          <p:sp>
            <p:nvSpPr>
              <p:cNvPr id="9" name="Line 3"/>
              <p:cNvSpPr>
                <a:spLocks noChangeShapeType="1"/>
              </p:cNvSpPr>
              <p:nvPr/>
            </p:nvSpPr>
            <p:spPr bwMode="auto">
              <a:xfrm flipV="1">
                <a:off x="1428723" y="2716197"/>
                <a:ext cx="3759200" cy="307498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4"/>
              <p:cNvSpPr>
                <a:spLocks noChangeArrowheads="1"/>
              </p:cNvSpPr>
              <p:nvPr/>
            </p:nvSpPr>
            <p:spPr bwMode="auto">
              <a:xfrm rot="-2247610">
                <a:off x="4292789" y="2543715"/>
                <a:ext cx="741335" cy="52705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auto">
              <a:xfrm>
                <a:off x="5059336" y="1473184"/>
                <a:ext cx="1649412" cy="1355725"/>
              </a:xfrm>
              <a:custGeom>
                <a:avLst/>
                <a:gdLst>
                  <a:gd name="T0" fmla="*/ 0 w 1039"/>
                  <a:gd name="T1" fmla="*/ 2147483647 h 854"/>
                  <a:gd name="T2" fmla="*/ 2147483647 w 1039"/>
                  <a:gd name="T3" fmla="*/ 2147483647 h 854"/>
                  <a:gd name="T4" fmla="*/ 2147483647 w 1039"/>
                  <a:gd name="T5" fmla="*/ 2147483647 h 854"/>
                  <a:gd name="T6" fmla="*/ 2147483647 w 1039"/>
                  <a:gd name="T7" fmla="*/ 2147483647 h 854"/>
                  <a:gd name="T8" fmla="*/ 2147483647 w 1039"/>
                  <a:gd name="T9" fmla="*/ 2147483647 h 854"/>
                  <a:gd name="T10" fmla="*/ 2147483647 w 1039"/>
                  <a:gd name="T11" fmla="*/ 2147483647 h 854"/>
                  <a:gd name="T12" fmla="*/ 2147483647 w 1039"/>
                  <a:gd name="T13" fmla="*/ 2147483647 h 854"/>
                  <a:gd name="T14" fmla="*/ 2147483647 w 1039"/>
                  <a:gd name="T15" fmla="*/ 2147483647 h 854"/>
                  <a:gd name="T16" fmla="*/ 2147483647 w 1039"/>
                  <a:gd name="T17" fmla="*/ 2147483647 h 854"/>
                  <a:gd name="T18" fmla="*/ 2147483647 w 1039"/>
                  <a:gd name="T19" fmla="*/ 2147483647 h 854"/>
                  <a:gd name="T20" fmla="*/ 2147483647 w 1039"/>
                  <a:gd name="T21" fmla="*/ 2147483647 h 854"/>
                  <a:gd name="T22" fmla="*/ 2147483647 w 1039"/>
                  <a:gd name="T23" fmla="*/ 2147483647 h 854"/>
                  <a:gd name="T24" fmla="*/ 2147483647 w 1039"/>
                  <a:gd name="T25" fmla="*/ 2147483647 h 854"/>
                  <a:gd name="T26" fmla="*/ 2147483647 w 1039"/>
                  <a:gd name="T27" fmla="*/ 2147483647 h 854"/>
                  <a:gd name="T28" fmla="*/ 2147483647 w 1039"/>
                  <a:gd name="T29" fmla="*/ 2147483647 h 854"/>
                  <a:gd name="T30" fmla="*/ 2147483647 w 1039"/>
                  <a:gd name="T31" fmla="*/ 2147483647 h 854"/>
                  <a:gd name="T32" fmla="*/ 2147483647 w 1039"/>
                  <a:gd name="T33" fmla="*/ 2147483647 h 854"/>
                  <a:gd name="T34" fmla="*/ 2147483647 w 1039"/>
                  <a:gd name="T35" fmla="*/ 2147483647 h 85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39"/>
                  <a:gd name="T55" fmla="*/ 0 h 854"/>
                  <a:gd name="T56" fmla="*/ 1039 w 1039"/>
                  <a:gd name="T57" fmla="*/ 854 h 85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39" h="854">
                    <a:moveTo>
                      <a:pt x="0" y="854"/>
                    </a:moveTo>
                    <a:cubicBezTo>
                      <a:pt x="12" y="833"/>
                      <a:pt x="69" y="795"/>
                      <a:pt x="72" y="728"/>
                    </a:cubicBezTo>
                    <a:cubicBezTo>
                      <a:pt x="75" y="661"/>
                      <a:pt x="11" y="516"/>
                      <a:pt x="18" y="449"/>
                    </a:cubicBezTo>
                    <a:cubicBezTo>
                      <a:pt x="25" y="382"/>
                      <a:pt x="74" y="359"/>
                      <a:pt x="114" y="323"/>
                    </a:cubicBezTo>
                    <a:cubicBezTo>
                      <a:pt x="154" y="287"/>
                      <a:pt x="200" y="278"/>
                      <a:pt x="260" y="235"/>
                    </a:cubicBezTo>
                    <a:cubicBezTo>
                      <a:pt x="320" y="192"/>
                      <a:pt x="408" y="103"/>
                      <a:pt x="474" y="65"/>
                    </a:cubicBezTo>
                    <a:cubicBezTo>
                      <a:pt x="540" y="27"/>
                      <a:pt x="593" y="0"/>
                      <a:pt x="657" y="8"/>
                    </a:cubicBezTo>
                    <a:cubicBezTo>
                      <a:pt x="721" y="16"/>
                      <a:pt x="801" y="75"/>
                      <a:pt x="861" y="116"/>
                    </a:cubicBezTo>
                    <a:cubicBezTo>
                      <a:pt x="921" y="157"/>
                      <a:pt x="995" y="194"/>
                      <a:pt x="1017" y="254"/>
                    </a:cubicBezTo>
                    <a:cubicBezTo>
                      <a:pt x="1039" y="314"/>
                      <a:pt x="1037" y="400"/>
                      <a:pt x="993" y="473"/>
                    </a:cubicBezTo>
                    <a:cubicBezTo>
                      <a:pt x="949" y="546"/>
                      <a:pt x="824" y="638"/>
                      <a:pt x="753" y="695"/>
                    </a:cubicBezTo>
                    <a:cubicBezTo>
                      <a:pt x="682" y="752"/>
                      <a:pt x="632" y="797"/>
                      <a:pt x="567" y="818"/>
                    </a:cubicBezTo>
                    <a:cubicBezTo>
                      <a:pt x="502" y="839"/>
                      <a:pt x="421" y="837"/>
                      <a:pt x="360" y="821"/>
                    </a:cubicBezTo>
                    <a:cubicBezTo>
                      <a:pt x="299" y="805"/>
                      <a:pt x="243" y="756"/>
                      <a:pt x="201" y="722"/>
                    </a:cubicBezTo>
                    <a:cubicBezTo>
                      <a:pt x="159" y="688"/>
                      <a:pt x="128" y="655"/>
                      <a:pt x="108" y="614"/>
                    </a:cubicBezTo>
                    <a:cubicBezTo>
                      <a:pt x="88" y="573"/>
                      <a:pt x="77" y="518"/>
                      <a:pt x="78" y="476"/>
                    </a:cubicBezTo>
                    <a:cubicBezTo>
                      <a:pt x="79" y="434"/>
                      <a:pt x="90" y="394"/>
                      <a:pt x="114" y="359"/>
                    </a:cubicBezTo>
                    <a:cubicBezTo>
                      <a:pt x="138" y="324"/>
                      <a:pt x="202" y="283"/>
                      <a:pt x="225" y="263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5168873" y="2643319"/>
                <a:ext cx="195674" cy="83989"/>
              </a:xfrm>
              <a:custGeom>
                <a:avLst/>
                <a:gdLst>
                  <a:gd name="T0" fmla="*/ 0 w 90"/>
                  <a:gd name="T1" fmla="*/ 2147483647 h 32"/>
                  <a:gd name="T2" fmla="*/ 2147483647 w 90"/>
                  <a:gd name="T3" fmla="*/ 2147483647 h 32"/>
                  <a:gd name="T4" fmla="*/ 2147483647 w 90"/>
                  <a:gd name="T5" fmla="*/ 0 h 32"/>
                  <a:gd name="T6" fmla="*/ 0 60000 65536"/>
                  <a:gd name="T7" fmla="*/ 0 60000 65536"/>
                  <a:gd name="T8" fmla="*/ 0 60000 65536"/>
                  <a:gd name="T9" fmla="*/ 0 w 90"/>
                  <a:gd name="T10" fmla="*/ 0 h 32"/>
                  <a:gd name="T11" fmla="*/ 90 w 90"/>
                  <a:gd name="T12" fmla="*/ 32 h 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0" h="32">
                    <a:moveTo>
                      <a:pt x="0" y="32"/>
                    </a:moveTo>
                    <a:lnTo>
                      <a:pt x="42" y="12"/>
                    </a:lnTo>
                    <a:lnTo>
                      <a:pt x="90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3249586" y="2519347"/>
                <a:ext cx="3076575" cy="2257425"/>
              </a:xfrm>
              <a:custGeom>
                <a:avLst/>
                <a:gdLst>
                  <a:gd name="T0" fmla="*/ 2147483647 w 1938"/>
                  <a:gd name="T1" fmla="*/ 0 h 1422"/>
                  <a:gd name="T2" fmla="*/ 2147483647 w 1938"/>
                  <a:gd name="T3" fmla="*/ 2147483647 h 1422"/>
                  <a:gd name="T4" fmla="*/ 2147483647 w 1938"/>
                  <a:gd name="T5" fmla="*/ 2147483647 h 1422"/>
                  <a:gd name="T6" fmla="*/ 2147483647 w 1938"/>
                  <a:gd name="T7" fmla="*/ 2147483647 h 1422"/>
                  <a:gd name="T8" fmla="*/ 2147483647 w 1938"/>
                  <a:gd name="T9" fmla="*/ 2147483647 h 1422"/>
                  <a:gd name="T10" fmla="*/ 0 w 1938"/>
                  <a:gd name="T11" fmla="*/ 2147483647 h 14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38"/>
                  <a:gd name="T19" fmla="*/ 0 h 1422"/>
                  <a:gd name="T20" fmla="*/ 1938 w 1938"/>
                  <a:gd name="T21" fmla="*/ 1422 h 14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38" h="1422">
                    <a:moveTo>
                      <a:pt x="1938" y="0"/>
                    </a:moveTo>
                    <a:cubicBezTo>
                      <a:pt x="1910" y="25"/>
                      <a:pt x="1829" y="98"/>
                      <a:pt x="1767" y="150"/>
                    </a:cubicBezTo>
                    <a:cubicBezTo>
                      <a:pt x="1705" y="202"/>
                      <a:pt x="1650" y="243"/>
                      <a:pt x="1563" y="312"/>
                    </a:cubicBezTo>
                    <a:cubicBezTo>
                      <a:pt x="1476" y="381"/>
                      <a:pt x="1346" y="508"/>
                      <a:pt x="1242" y="564"/>
                    </a:cubicBezTo>
                    <a:cubicBezTo>
                      <a:pt x="1138" y="620"/>
                      <a:pt x="1143" y="508"/>
                      <a:pt x="936" y="651"/>
                    </a:cubicBezTo>
                    <a:cubicBezTo>
                      <a:pt x="729" y="794"/>
                      <a:pt x="195" y="1261"/>
                      <a:pt x="0" y="1422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3663923" y="3800459"/>
                <a:ext cx="746125" cy="731838"/>
              </a:xfrm>
              <a:custGeom>
                <a:avLst/>
                <a:gdLst>
                  <a:gd name="T0" fmla="*/ 2147483647 w 470"/>
                  <a:gd name="T1" fmla="*/ 0 h 461"/>
                  <a:gd name="T2" fmla="*/ 2147483647 w 470"/>
                  <a:gd name="T3" fmla="*/ 2147483647 h 461"/>
                  <a:gd name="T4" fmla="*/ 2147483647 w 470"/>
                  <a:gd name="T5" fmla="*/ 2147483647 h 461"/>
                  <a:gd name="T6" fmla="*/ 2147483647 w 470"/>
                  <a:gd name="T7" fmla="*/ 2147483647 h 461"/>
                  <a:gd name="T8" fmla="*/ 0 w 470"/>
                  <a:gd name="T9" fmla="*/ 2147483647 h 4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461"/>
                  <a:gd name="T17" fmla="*/ 470 w 470"/>
                  <a:gd name="T18" fmla="*/ 461 h 4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461">
                    <a:moveTo>
                      <a:pt x="470" y="0"/>
                    </a:moveTo>
                    <a:cubicBezTo>
                      <a:pt x="462" y="8"/>
                      <a:pt x="433" y="27"/>
                      <a:pt x="420" y="50"/>
                    </a:cubicBezTo>
                    <a:cubicBezTo>
                      <a:pt x="407" y="73"/>
                      <a:pt x="421" y="103"/>
                      <a:pt x="389" y="141"/>
                    </a:cubicBezTo>
                    <a:cubicBezTo>
                      <a:pt x="357" y="179"/>
                      <a:pt x="294" y="225"/>
                      <a:pt x="229" y="278"/>
                    </a:cubicBezTo>
                    <a:cubicBezTo>
                      <a:pt x="164" y="331"/>
                      <a:pt x="48" y="423"/>
                      <a:pt x="0" y="461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3751236" y="3840147"/>
                <a:ext cx="890587" cy="733425"/>
              </a:xfrm>
              <a:custGeom>
                <a:avLst/>
                <a:gdLst>
                  <a:gd name="T0" fmla="*/ 2147483647 w 561"/>
                  <a:gd name="T1" fmla="*/ 0 h 462"/>
                  <a:gd name="T2" fmla="*/ 0 w 561"/>
                  <a:gd name="T3" fmla="*/ 2147483647 h 462"/>
                  <a:gd name="T4" fmla="*/ 0 60000 65536"/>
                  <a:gd name="T5" fmla="*/ 0 60000 65536"/>
                  <a:gd name="T6" fmla="*/ 0 w 561"/>
                  <a:gd name="T7" fmla="*/ 0 h 462"/>
                  <a:gd name="T8" fmla="*/ 561 w 561"/>
                  <a:gd name="T9" fmla="*/ 462 h 46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61" h="462">
                    <a:moveTo>
                      <a:pt x="561" y="0"/>
                    </a:moveTo>
                    <a:lnTo>
                      <a:pt x="0" y="46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428848" y="4676759"/>
                <a:ext cx="225425" cy="304800"/>
              </a:xfrm>
              <a:custGeom>
                <a:avLst/>
                <a:gdLst>
                  <a:gd name="T0" fmla="*/ 0 w 142"/>
                  <a:gd name="T1" fmla="*/ 2147483647 h 192"/>
                  <a:gd name="T2" fmla="*/ 2147483647 w 142"/>
                  <a:gd name="T3" fmla="*/ 2147483647 h 192"/>
                  <a:gd name="T4" fmla="*/ 2147483647 w 142"/>
                  <a:gd name="T5" fmla="*/ 2147483647 h 192"/>
                  <a:gd name="T6" fmla="*/ 2147483647 w 142"/>
                  <a:gd name="T7" fmla="*/ 2147483647 h 192"/>
                  <a:gd name="T8" fmla="*/ 2147483647 w 142"/>
                  <a:gd name="T9" fmla="*/ 0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192"/>
                  <a:gd name="T17" fmla="*/ 142 w 142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192">
                    <a:moveTo>
                      <a:pt x="0" y="192"/>
                    </a:moveTo>
                    <a:cubicBezTo>
                      <a:pt x="12" y="180"/>
                      <a:pt x="56" y="143"/>
                      <a:pt x="72" y="119"/>
                    </a:cubicBezTo>
                    <a:cubicBezTo>
                      <a:pt x="88" y="95"/>
                      <a:pt x="89" y="63"/>
                      <a:pt x="96" y="48"/>
                    </a:cubicBezTo>
                    <a:cubicBezTo>
                      <a:pt x="103" y="33"/>
                      <a:pt x="104" y="35"/>
                      <a:pt x="112" y="27"/>
                    </a:cubicBezTo>
                    <a:cubicBezTo>
                      <a:pt x="120" y="19"/>
                      <a:pt x="137" y="4"/>
                      <a:pt x="142" y="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3913161" y="3481372"/>
                <a:ext cx="206375" cy="284162"/>
              </a:xfrm>
              <a:custGeom>
                <a:avLst/>
                <a:gdLst>
                  <a:gd name="T0" fmla="*/ 0 w 130"/>
                  <a:gd name="T1" fmla="*/ 2147483647 h 179"/>
                  <a:gd name="T2" fmla="*/ 2147483647 w 130"/>
                  <a:gd name="T3" fmla="*/ 2147483647 h 179"/>
                  <a:gd name="T4" fmla="*/ 2147483647 w 130"/>
                  <a:gd name="T5" fmla="*/ 2147483647 h 179"/>
                  <a:gd name="T6" fmla="*/ 2147483647 w 130"/>
                  <a:gd name="T7" fmla="*/ 2147483647 h 179"/>
                  <a:gd name="T8" fmla="*/ 2147483647 w 130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"/>
                  <a:gd name="T16" fmla="*/ 0 h 179"/>
                  <a:gd name="T17" fmla="*/ 130 w 13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" h="179">
                    <a:moveTo>
                      <a:pt x="0" y="179"/>
                    </a:moveTo>
                    <a:cubicBezTo>
                      <a:pt x="12" y="167"/>
                      <a:pt x="56" y="129"/>
                      <a:pt x="72" y="106"/>
                    </a:cubicBezTo>
                    <a:cubicBezTo>
                      <a:pt x="88" y="83"/>
                      <a:pt x="88" y="54"/>
                      <a:pt x="94" y="39"/>
                    </a:cubicBezTo>
                    <a:cubicBezTo>
                      <a:pt x="100" y="24"/>
                      <a:pt x="104" y="24"/>
                      <a:pt x="110" y="17"/>
                    </a:cubicBezTo>
                    <a:cubicBezTo>
                      <a:pt x="116" y="10"/>
                      <a:pt x="126" y="4"/>
                      <a:pt x="130" y="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4081436" y="3333734"/>
                <a:ext cx="352425" cy="180975"/>
              </a:xfrm>
              <a:custGeom>
                <a:avLst/>
                <a:gdLst>
                  <a:gd name="T0" fmla="*/ 2147483647 w 222"/>
                  <a:gd name="T1" fmla="*/ 0 h 114"/>
                  <a:gd name="T2" fmla="*/ 2147483647 w 222"/>
                  <a:gd name="T3" fmla="*/ 2147483647 h 114"/>
                  <a:gd name="T4" fmla="*/ 2147483647 w 222"/>
                  <a:gd name="T5" fmla="*/ 2147483647 h 114"/>
                  <a:gd name="T6" fmla="*/ 2147483647 w 222"/>
                  <a:gd name="T7" fmla="*/ 2147483647 h 114"/>
                  <a:gd name="T8" fmla="*/ 0 w 222"/>
                  <a:gd name="T9" fmla="*/ 214748364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114"/>
                  <a:gd name="T17" fmla="*/ 222 w 22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114">
                    <a:moveTo>
                      <a:pt x="222" y="0"/>
                    </a:moveTo>
                    <a:cubicBezTo>
                      <a:pt x="207" y="10"/>
                      <a:pt x="163" y="50"/>
                      <a:pt x="136" y="62"/>
                    </a:cubicBezTo>
                    <a:cubicBezTo>
                      <a:pt x="109" y="74"/>
                      <a:pt x="75" y="68"/>
                      <a:pt x="58" y="72"/>
                    </a:cubicBezTo>
                    <a:cubicBezTo>
                      <a:pt x="41" y="76"/>
                      <a:pt x="41" y="82"/>
                      <a:pt x="31" y="89"/>
                    </a:cubicBezTo>
                    <a:cubicBezTo>
                      <a:pt x="21" y="96"/>
                      <a:pt x="6" y="109"/>
                      <a:pt x="0" y="114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498698" y="4764072"/>
                <a:ext cx="344488" cy="28892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 flipV="1">
                <a:off x="2614586" y="4656122"/>
                <a:ext cx="0" cy="6191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 flipH="1">
                <a:off x="2495523" y="4657709"/>
                <a:ext cx="119063" cy="10636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flipH="1">
                <a:off x="2840011" y="5060934"/>
                <a:ext cx="3175" cy="12223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flipH="1">
                <a:off x="2743173" y="5170472"/>
                <a:ext cx="109538" cy="873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V="1">
              <a:off x="6613525" y="1202618"/>
              <a:ext cx="428625" cy="28578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77"/>
          <p:cNvGrpSpPr/>
          <p:nvPr/>
        </p:nvGrpSpPr>
        <p:grpSpPr bwMode="auto">
          <a:xfrm>
            <a:off x="4586302" y="2256422"/>
            <a:ext cx="2499990" cy="883744"/>
            <a:chOff x="4683125" y="1928813"/>
            <a:chExt cx="3175000" cy="1122362"/>
          </a:xfrm>
          <a:solidFill>
            <a:srgbClr val="00B0F0"/>
          </a:solidFill>
        </p:grpSpPr>
        <p:sp>
          <p:nvSpPr>
            <p:cNvPr id="29" name="Oval 28"/>
            <p:cNvSpPr/>
            <p:nvPr/>
          </p:nvSpPr>
          <p:spPr>
            <a:xfrm>
              <a:off x="4683125" y="2908300"/>
              <a:ext cx="71438" cy="14287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715250" y="2143125"/>
              <a:ext cx="71438" cy="14287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786688" y="1928813"/>
              <a:ext cx="71437" cy="14287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36" name="Group 85"/>
          <p:cNvGrpSpPr>
            <a:grpSpLocks/>
          </p:cNvGrpSpPr>
          <p:nvPr/>
        </p:nvGrpSpPr>
        <p:grpSpPr bwMode="auto">
          <a:xfrm>
            <a:off x="4756493" y="2867664"/>
            <a:ext cx="4387507" cy="3500890"/>
            <a:chOff x="4899280" y="2705090"/>
            <a:chExt cx="5572132" cy="4446145"/>
          </a:xfrm>
        </p:grpSpPr>
        <p:sp>
          <p:nvSpPr>
            <p:cNvPr id="43" name="Oval 42"/>
            <p:cNvSpPr/>
            <p:nvPr/>
          </p:nvSpPr>
          <p:spPr bwMode="auto">
            <a:xfrm>
              <a:off x="5837238" y="2705090"/>
              <a:ext cx="71437" cy="142875"/>
            </a:xfrm>
            <a:prstGeom prst="ellipse">
              <a:avLst/>
            </a:prstGeom>
            <a:solidFill>
              <a:srgbClr val="0B7F0B"/>
            </a:solidFill>
            <a:ln w="12700">
              <a:solidFill>
                <a:srgbClr val="0B7F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8" name="Rectangle 74"/>
            <p:cNvSpPr>
              <a:spLocks noChangeArrowheads="1"/>
            </p:cNvSpPr>
            <p:nvPr/>
          </p:nvSpPr>
          <p:spPr bwMode="auto">
            <a:xfrm>
              <a:off x="4899280" y="5978602"/>
              <a:ext cx="5572132" cy="117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B7F0B"/>
                  </a:solidFill>
                  <a:latin typeface="Calibri" pitchFamily="-108" charset="0"/>
                </a:rPr>
                <a:t>OTR light sources</a:t>
              </a:r>
            </a:p>
            <a:p>
              <a:r>
                <a:rPr lang="en-US" dirty="0" smtClean="0">
                  <a:solidFill>
                    <a:srgbClr val="0070C0"/>
                  </a:solidFill>
                  <a:latin typeface="Calibri" pitchFamily="-108" charset="0"/>
                </a:rPr>
                <a:t>Synchrotron light sources</a:t>
              </a:r>
              <a:endParaRPr lang="en-US" dirty="0" smtClean="0">
                <a:solidFill>
                  <a:srgbClr val="0070C0"/>
                </a:solidFill>
              </a:endParaRPr>
            </a:p>
            <a:p>
              <a:endParaRPr lang="en-US" dirty="0">
                <a:solidFill>
                  <a:srgbClr val="FFFF00"/>
                </a:solidFill>
                <a:latin typeface="Calibri" pitchFamily="-108" charset="0"/>
              </a:endParaRPr>
            </a:p>
          </p:txBody>
        </p:sp>
      </p:grpSp>
      <p:sp>
        <p:nvSpPr>
          <p:cNvPr id="49" name="Oval 48"/>
          <p:cNvSpPr/>
          <p:nvPr/>
        </p:nvSpPr>
        <p:spPr bwMode="auto">
          <a:xfrm>
            <a:off x="4667542" y="3870163"/>
            <a:ext cx="56250" cy="112500"/>
          </a:xfrm>
          <a:prstGeom prst="ellipse">
            <a:avLst/>
          </a:prstGeom>
          <a:solidFill>
            <a:srgbClr val="0B7F0B"/>
          </a:solidFill>
          <a:ln w="12700">
            <a:solidFill>
              <a:srgbClr val="0B7F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53" name="Straight Arrow Connector 52"/>
          <p:cNvCxnSpPr>
            <a:endCxn id="43" idx="1"/>
          </p:cNvCxnSpPr>
          <p:nvPr/>
        </p:nvCxnSpPr>
        <p:spPr>
          <a:xfrm>
            <a:off x="4442093" y="2246980"/>
            <a:ext cx="1061187" cy="63716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29" idx="0"/>
          </p:cNvCxnSpPr>
          <p:nvPr/>
        </p:nvCxnSpPr>
        <p:spPr>
          <a:xfrm>
            <a:off x="4442093" y="2246980"/>
            <a:ext cx="172335" cy="7806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6993557" y="2530476"/>
            <a:ext cx="170098" cy="6803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33" idx="5"/>
          </p:cNvCxnSpPr>
          <p:nvPr/>
        </p:nvCxnSpPr>
        <p:spPr>
          <a:xfrm flipH="1" flipV="1">
            <a:off x="7078054" y="2352447"/>
            <a:ext cx="85601" cy="85842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49" idx="2"/>
          </p:cNvCxnSpPr>
          <p:nvPr/>
        </p:nvCxnSpPr>
        <p:spPr>
          <a:xfrm>
            <a:off x="3818401" y="3607761"/>
            <a:ext cx="849141" cy="31865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977726" y="1916832"/>
            <a:ext cx="1242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DL lab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3199246" y="3284984"/>
            <a:ext cx="108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CLEX lab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6731506" y="3140968"/>
            <a:ext cx="8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 lab</a:t>
            </a:r>
            <a:endParaRPr lang="en-GB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 descr="21022011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140968"/>
            <a:ext cx="2160000" cy="1620000"/>
          </a:xfrm>
          <a:prstGeom prst="rect">
            <a:avLst/>
          </a:prstGeom>
        </p:spPr>
      </p:pic>
      <p:pic>
        <p:nvPicPr>
          <p:cNvPr id="77" name="Picture 76" descr="P10501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1268760"/>
            <a:ext cx="2160000" cy="1620000"/>
          </a:xfrm>
          <a:prstGeom prst="rect">
            <a:avLst/>
          </a:prstGeom>
        </p:spPr>
      </p:pic>
      <p:pic>
        <p:nvPicPr>
          <p:cNvPr id="78" name="Picture 77" descr="DSC0347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573016"/>
            <a:ext cx="2160000" cy="1625724"/>
          </a:xfrm>
          <a:prstGeom prst="rect">
            <a:avLst/>
          </a:prstGeom>
        </p:spPr>
      </p:pic>
      <p:sp>
        <p:nvSpPr>
          <p:cNvPr id="80" name="Slide Number Placeholder 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C00000"/>
                </a:solidFill>
              </a:rPr>
              <a:t>2011 Measurements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en-GB" sz="2400" b="1" dirty="0" smtClean="0"/>
              <a:t>Combiner ring: Bunch length stability and bunch spacing</a:t>
            </a:r>
            <a:endParaRPr lang="en-GB" sz="2400" b="1" dirty="0"/>
          </a:p>
          <a:p>
            <a:pPr>
              <a:buNone/>
            </a:pP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 descr="scale200ps-3.png"/>
          <p:cNvPicPr>
            <a:picLocks noChangeAspect="1"/>
          </p:cNvPicPr>
          <p:nvPr/>
        </p:nvPicPr>
        <p:blipFill>
          <a:blip r:embed="rId2" cstate="print"/>
          <a:srcRect l="19288" t="31800" r="46850" b="17801"/>
          <a:stretch>
            <a:fillRect/>
          </a:stretch>
        </p:blipFill>
        <p:spPr>
          <a:xfrm>
            <a:off x="467544" y="2060848"/>
            <a:ext cx="1440000" cy="1205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284984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Bunch length: 200 </a:t>
            </a:r>
            <a:r>
              <a:rPr lang="en-GB" sz="1400" i="1" dirty="0" err="1" smtClean="0"/>
              <a:t>ps</a:t>
            </a:r>
            <a:r>
              <a:rPr lang="en-GB" sz="1400" i="1" dirty="0" smtClean="0"/>
              <a:t> window Turn 1 to Turn 4 (10.06.2011)</a:t>
            </a:r>
            <a:endParaRPr lang="en-GB" sz="1400" i="1" dirty="0"/>
          </a:p>
        </p:txBody>
      </p:sp>
      <p:pic>
        <p:nvPicPr>
          <p:cNvPr id="6" name="Picture 5" descr="scale200ps.png"/>
          <p:cNvPicPr>
            <a:picLocks noChangeAspect="1"/>
          </p:cNvPicPr>
          <p:nvPr/>
        </p:nvPicPr>
        <p:blipFill>
          <a:blip r:embed="rId3" cstate="print"/>
          <a:srcRect l="27163" t="48600" r="37400"/>
          <a:stretch>
            <a:fillRect/>
          </a:stretch>
        </p:blipFill>
        <p:spPr>
          <a:xfrm>
            <a:off x="1979712" y="2060848"/>
            <a:ext cx="1440000" cy="1174874"/>
          </a:xfrm>
          <a:prstGeom prst="rect">
            <a:avLst/>
          </a:prstGeom>
        </p:spPr>
      </p:pic>
      <p:pic>
        <p:nvPicPr>
          <p:cNvPr id="7" name="Picture 6" descr="scale200ps.png"/>
          <p:cNvPicPr>
            <a:picLocks noChangeAspect="1"/>
          </p:cNvPicPr>
          <p:nvPr/>
        </p:nvPicPr>
        <p:blipFill>
          <a:blip r:embed="rId4" cstate="print"/>
          <a:srcRect t="15000" r="64175" b="34600"/>
          <a:stretch>
            <a:fillRect/>
          </a:stretch>
        </p:blipFill>
        <p:spPr>
          <a:xfrm>
            <a:off x="3491880" y="2060848"/>
            <a:ext cx="1440000" cy="1139518"/>
          </a:xfrm>
          <a:prstGeom prst="rect">
            <a:avLst/>
          </a:prstGeom>
        </p:spPr>
      </p:pic>
      <p:pic>
        <p:nvPicPr>
          <p:cNvPr id="8" name="Picture 7" descr="scale200ps-2.png"/>
          <p:cNvPicPr>
            <a:picLocks noChangeAspect="1"/>
          </p:cNvPicPr>
          <p:nvPr/>
        </p:nvPicPr>
        <p:blipFill>
          <a:blip r:embed="rId5" cstate="print"/>
          <a:srcRect t="23400" r="64175" b="26200"/>
          <a:stretch>
            <a:fillRect/>
          </a:stretch>
        </p:blipFill>
        <p:spPr>
          <a:xfrm>
            <a:off x="5004048" y="2060848"/>
            <a:ext cx="1440000" cy="11395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56176" y="3789040"/>
            <a:ext cx="2592288" cy="20313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Very few measurements this year due to the difficulties to operate the beam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+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Misalignment of the optical line</a:t>
            </a:r>
          </a:p>
        </p:txBody>
      </p:sp>
      <p:pic>
        <p:nvPicPr>
          <p:cNvPr id="11" name="Picture 10" descr="13_07_2011_turn2_Profile_example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035452"/>
            <a:ext cx="2880000" cy="2129852"/>
          </a:xfrm>
          <a:prstGeom prst="rect">
            <a:avLst/>
          </a:prstGeom>
        </p:spPr>
      </p:pic>
      <p:pic>
        <p:nvPicPr>
          <p:cNvPr id="12" name="Picture 11" descr="13_07_2011_turn3_Profile_example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4035452"/>
            <a:ext cx="2880000" cy="21298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536" y="162880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Multi-turn bunch length stability (July)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67544" y="364502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Bunch Spacing (July)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6165304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Bunch spacing : 500 </a:t>
            </a:r>
            <a:r>
              <a:rPr lang="en-GB" sz="1400" i="1" dirty="0" err="1" smtClean="0"/>
              <a:t>ps</a:t>
            </a:r>
            <a:r>
              <a:rPr lang="en-GB" sz="1400" i="1" dirty="0" smtClean="0"/>
              <a:t> window Turn2 and 3 (13.07.2011)</a:t>
            </a:r>
            <a:endParaRPr lang="en-GB" sz="1400" i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b="1" dirty="0" smtClean="0"/>
              <a:t>CLEX: bunch length and bunch spacing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6" name="Picture 5" descr="Clex trai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916832"/>
            <a:ext cx="2160000" cy="15889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772816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Bunch length and bunch spacing along the train (July)</a:t>
            </a:r>
          </a:p>
        </p:txBody>
      </p:sp>
      <p:pic>
        <p:nvPicPr>
          <p:cNvPr id="8" name="Picture 7" descr="13_07_2011_Profile_example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861048"/>
            <a:ext cx="2520000" cy="1863621"/>
          </a:xfrm>
          <a:prstGeom prst="rect">
            <a:avLst/>
          </a:prstGeom>
        </p:spPr>
      </p:pic>
      <p:pic>
        <p:nvPicPr>
          <p:cNvPr id="10" name="Picture 9" descr="13_07_2011_bunch_spacing_mean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492896"/>
            <a:ext cx="2880000" cy="2036761"/>
          </a:xfrm>
          <a:prstGeom prst="rect">
            <a:avLst/>
          </a:prstGeom>
        </p:spPr>
      </p:pic>
      <p:pic>
        <p:nvPicPr>
          <p:cNvPr id="12" name="Picture 11" descr="13_07_2011_BL_2_sigma_mean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420888"/>
            <a:ext cx="2880000" cy="21555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4581128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Bunch length and bunch spacing along train: 25 </a:t>
            </a:r>
            <a:r>
              <a:rPr lang="en-GB" sz="1400" i="1" dirty="0" err="1" smtClean="0"/>
              <a:t>ps</a:t>
            </a:r>
            <a:r>
              <a:rPr lang="en-GB" sz="1400" i="1" dirty="0" smtClean="0"/>
              <a:t>/mm speed</a:t>
            </a:r>
            <a:endParaRPr lang="en-GB" sz="1400" i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2011 Measurements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5157192"/>
            <a:ext cx="4752528" cy="92333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First measurements with the line done successfully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Need more beam time to finish commissioning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fr-CH" sz="4000" dirty="0" smtClean="0">
                <a:solidFill>
                  <a:srgbClr val="C00000"/>
                </a:solidFill>
              </a:rPr>
              <a:t>Optical </a:t>
            </a:r>
            <a:r>
              <a:rPr lang="fr-CH" sz="4000" dirty="0" err="1" smtClean="0">
                <a:solidFill>
                  <a:srgbClr val="C00000"/>
                </a:solidFill>
              </a:rPr>
              <a:t>lines</a:t>
            </a:r>
            <a:r>
              <a:rPr lang="fr-CH" sz="4000" dirty="0" smtClean="0">
                <a:solidFill>
                  <a:srgbClr val="C00000"/>
                </a:solidFill>
              </a:rPr>
              <a:t> </a:t>
            </a:r>
            <a:r>
              <a:rPr lang="fr-CH" sz="4000" dirty="0" err="1" smtClean="0">
                <a:solidFill>
                  <a:srgbClr val="C00000"/>
                </a:solidFill>
              </a:rPr>
              <a:t>improvements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CH" sz="2200" b="1" dirty="0" smtClean="0"/>
              <a:t>Combiner ring: </a:t>
            </a:r>
          </a:p>
          <a:p>
            <a:pPr>
              <a:buNone/>
            </a:pPr>
            <a:r>
              <a:rPr lang="fr-CH" sz="2200" dirty="0" err="1" smtClean="0"/>
              <a:t>re</a:t>
            </a:r>
            <a:r>
              <a:rPr lang="fr-CH" sz="2200" dirty="0" smtClean="0"/>
              <a:t>-</a:t>
            </a:r>
            <a:r>
              <a:rPr lang="fr-CH" sz="2200" dirty="0" err="1" smtClean="0"/>
              <a:t>alignment</a:t>
            </a:r>
            <a:r>
              <a:rPr lang="fr-CH" sz="2200" dirty="0" smtClean="0"/>
              <a:t> of the </a:t>
            </a:r>
            <a:r>
              <a:rPr lang="fr-CH" sz="2200" dirty="0" err="1" smtClean="0"/>
              <a:t>lines</a:t>
            </a:r>
            <a:r>
              <a:rPr lang="fr-CH" sz="2200" dirty="0" smtClean="0"/>
              <a:t> =&gt; </a:t>
            </a:r>
            <a:r>
              <a:rPr lang="fr-CH" sz="2200" dirty="0" err="1" smtClean="0"/>
              <a:t>next</a:t>
            </a:r>
            <a:r>
              <a:rPr lang="fr-CH" sz="2200" dirty="0" smtClean="0"/>
              <a:t> </a:t>
            </a:r>
            <a:r>
              <a:rPr lang="fr-CH" sz="2200" dirty="0" err="1" smtClean="0"/>
              <a:t>week</a:t>
            </a:r>
            <a:endParaRPr lang="fr-CH" sz="2200" dirty="0" smtClean="0"/>
          </a:p>
          <a:p>
            <a:pPr>
              <a:buNone/>
            </a:pPr>
            <a:endParaRPr lang="fr-CH" sz="2200" dirty="0" smtClean="0"/>
          </a:p>
          <a:p>
            <a:pPr>
              <a:buNone/>
            </a:pPr>
            <a:r>
              <a:rPr lang="fr-CH" sz="2200" b="1" dirty="0" smtClean="0"/>
              <a:t>Delay </a:t>
            </a:r>
            <a:r>
              <a:rPr lang="fr-CH" sz="2200" b="1" dirty="0" err="1" smtClean="0"/>
              <a:t>Loop</a:t>
            </a:r>
            <a:r>
              <a:rPr lang="fr-CH" sz="2200" b="1" dirty="0" smtClean="0"/>
              <a:t>: </a:t>
            </a:r>
          </a:p>
          <a:p>
            <a:pPr>
              <a:buNone/>
            </a:pPr>
            <a:r>
              <a:rPr lang="fr-CH" sz="2200" dirty="0" err="1" smtClean="0"/>
              <a:t>re</a:t>
            </a:r>
            <a:r>
              <a:rPr lang="fr-CH" sz="2200" dirty="0" smtClean="0"/>
              <a:t>-</a:t>
            </a:r>
            <a:r>
              <a:rPr lang="fr-CH" sz="2200" dirty="0" err="1" smtClean="0"/>
              <a:t>aligned</a:t>
            </a:r>
            <a:r>
              <a:rPr lang="fr-CH" sz="2200" dirty="0" smtClean="0"/>
              <a:t> last </a:t>
            </a:r>
            <a:r>
              <a:rPr lang="fr-CH" sz="2200" dirty="0" err="1" smtClean="0"/>
              <a:t>year</a:t>
            </a:r>
            <a:r>
              <a:rPr lang="fr-CH" sz="2200" dirty="0" smtClean="0"/>
              <a:t>, </a:t>
            </a:r>
            <a:r>
              <a:rPr lang="fr-CH" sz="2200" dirty="0" err="1" smtClean="0"/>
              <a:t>shoud</a:t>
            </a:r>
            <a:r>
              <a:rPr lang="fr-CH" sz="2200" dirty="0" smtClean="0"/>
              <a:t>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ready</a:t>
            </a:r>
            <a:r>
              <a:rPr lang="fr-CH" sz="2200" dirty="0" smtClean="0"/>
              <a:t> for </a:t>
            </a:r>
            <a:r>
              <a:rPr lang="fr-CH" sz="2200" dirty="0" err="1" smtClean="0"/>
              <a:t>measurements</a:t>
            </a:r>
            <a:r>
              <a:rPr lang="fr-CH" sz="2200" dirty="0" smtClean="0"/>
              <a:t> </a:t>
            </a:r>
          </a:p>
          <a:p>
            <a:pPr>
              <a:buNone/>
            </a:pPr>
            <a:r>
              <a:rPr lang="fr-CH" sz="2200" dirty="0" smtClean="0"/>
              <a:t>(No </a:t>
            </a:r>
            <a:r>
              <a:rPr lang="fr-CH" sz="2200" dirty="0" err="1" smtClean="0"/>
              <a:t>measurements</a:t>
            </a:r>
            <a:r>
              <a:rPr lang="fr-CH" sz="2200" dirty="0" smtClean="0"/>
              <a:t> last </a:t>
            </a:r>
            <a:r>
              <a:rPr lang="fr-CH" sz="2200" dirty="0" err="1" smtClean="0"/>
              <a:t>year</a:t>
            </a:r>
            <a:r>
              <a:rPr lang="fr-CH" sz="2200" dirty="0" smtClean="0"/>
              <a:t> due to </a:t>
            </a:r>
            <a:r>
              <a:rPr lang="fr-CH" sz="2200" dirty="0" err="1" smtClean="0"/>
              <a:t>difficulties</a:t>
            </a:r>
            <a:r>
              <a:rPr lang="fr-CH" sz="2200" dirty="0" smtClean="0"/>
              <a:t> to </a:t>
            </a:r>
            <a:r>
              <a:rPr lang="fr-CH" sz="2200" dirty="0" err="1" smtClean="0"/>
              <a:t>send</a:t>
            </a:r>
            <a:r>
              <a:rPr lang="fr-CH" sz="2200" dirty="0" smtClean="0"/>
              <a:t> the </a:t>
            </a:r>
            <a:r>
              <a:rPr lang="fr-CH" sz="2200" dirty="0" err="1" smtClean="0"/>
              <a:t>beam</a:t>
            </a:r>
            <a:r>
              <a:rPr lang="fr-CH" sz="2200" dirty="0" smtClean="0"/>
              <a:t> in DL)</a:t>
            </a:r>
          </a:p>
          <a:p>
            <a:pPr>
              <a:buNone/>
            </a:pPr>
            <a:endParaRPr lang="fr-CH" sz="2200" dirty="0" smtClean="0"/>
          </a:p>
          <a:p>
            <a:pPr>
              <a:buNone/>
            </a:pPr>
            <a:r>
              <a:rPr lang="fr-CH" sz="2200" b="1" dirty="0" smtClean="0"/>
              <a:t>CLEX:</a:t>
            </a:r>
          </a:p>
          <a:p>
            <a:pPr>
              <a:buNone/>
            </a:pPr>
            <a:r>
              <a:rPr lang="fr-CH" sz="2200" dirty="0" smtClean="0"/>
              <a:t>- addition of a light </a:t>
            </a:r>
            <a:r>
              <a:rPr lang="fr-CH" sz="2200" dirty="0" err="1" smtClean="0"/>
              <a:t>shielding</a:t>
            </a:r>
            <a:r>
              <a:rPr lang="fr-CH" sz="2200" dirty="0" smtClean="0"/>
              <a:t> =&gt; </a:t>
            </a:r>
            <a:r>
              <a:rPr lang="fr-CH" sz="2200" dirty="0" err="1" smtClean="0"/>
              <a:t>next</a:t>
            </a:r>
            <a:r>
              <a:rPr lang="fr-CH" sz="2200" dirty="0" smtClean="0"/>
              <a:t> </a:t>
            </a:r>
            <a:r>
              <a:rPr lang="fr-CH" sz="2200" dirty="0" err="1" smtClean="0"/>
              <a:t>month</a:t>
            </a:r>
            <a:endParaRPr lang="fr-CH" sz="2200" dirty="0" smtClean="0"/>
          </a:p>
          <a:p>
            <a:pPr>
              <a:buNone/>
            </a:pPr>
            <a:r>
              <a:rPr lang="fr-CH" sz="2200" dirty="0" smtClean="0"/>
              <a:t>- replacement of the </a:t>
            </a:r>
            <a:r>
              <a:rPr lang="fr-CH" sz="2200" dirty="0" err="1" smtClean="0"/>
              <a:t>lens</a:t>
            </a:r>
            <a:r>
              <a:rPr lang="fr-CH" sz="2200" dirty="0" smtClean="0"/>
              <a:t> by an </a:t>
            </a:r>
            <a:r>
              <a:rPr lang="fr-CH" sz="2200" dirty="0" err="1" smtClean="0"/>
              <a:t>elliptical</a:t>
            </a:r>
            <a:r>
              <a:rPr lang="fr-CH" sz="2200" dirty="0" smtClean="0"/>
              <a:t> </a:t>
            </a:r>
            <a:r>
              <a:rPr lang="fr-CH" sz="2200" dirty="0" err="1" smtClean="0"/>
              <a:t>mirror</a:t>
            </a:r>
            <a:r>
              <a:rPr lang="fr-CH" sz="2200" dirty="0" smtClean="0"/>
              <a:t> =&gt; </a:t>
            </a:r>
            <a:r>
              <a:rPr lang="fr-CH" sz="2200" dirty="0" err="1" smtClean="0"/>
              <a:t>this</a:t>
            </a:r>
            <a:r>
              <a:rPr lang="fr-CH" sz="2200" dirty="0" smtClean="0"/>
              <a:t> </a:t>
            </a:r>
            <a:r>
              <a:rPr lang="fr-CH" sz="2200" dirty="0" err="1" smtClean="0"/>
              <a:t>year</a:t>
            </a:r>
            <a:endParaRPr lang="fr-CH" sz="2200" dirty="0" smtClean="0"/>
          </a:p>
          <a:p>
            <a:pPr>
              <a:buNone/>
            </a:pPr>
            <a:endParaRPr lang="en-GB" sz="2200" dirty="0"/>
          </a:p>
          <a:p>
            <a:pPr>
              <a:buNone/>
            </a:pPr>
            <a:r>
              <a:rPr lang="en-GB" sz="2200" dirty="0" smtClean="0"/>
              <a:t>Third streak camera </a:t>
            </a:r>
            <a:r>
              <a:rPr lang="en-GB" sz="2200" dirty="0" err="1" smtClean="0"/>
              <a:t>equiped</a:t>
            </a:r>
            <a:r>
              <a:rPr lang="en-GB" sz="2200" dirty="0" smtClean="0"/>
              <a:t> with readout camera =&gt; ready</a:t>
            </a:r>
          </a:p>
          <a:p>
            <a:pPr>
              <a:buNone/>
            </a:pPr>
            <a:r>
              <a:rPr lang="en-GB" sz="2200" dirty="0" smtClean="0">
                <a:solidFill>
                  <a:srgbClr val="C00000"/>
                </a:solidFill>
              </a:rPr>
              <a:t>=&gt;</a:t>
            </a:r>
            <a:r>
              <a:rPr lang="en-GB" sz="2200" dirty="0" smtClean="0"/>
              <a:t> </a:t>
            </a:r>
            <a:r>
              <a:rPr lang="en-GB" sz="2200" dirty="0" smtClean="0">
                <a:solidFill>
                  <a:srgbClr val="C00000"/>
                </a:solidFill>
              </a:rPr>
              <a:t>One streak camera for each lab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23421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fr-CH" sz="4000" dirty="0" err="1" smtClean="0">
                <a:solidFill>
                  <a:srgbClr val="C00000"/>
                </a:solidFill>
              </a:rPr>
              <a:t>Operation</a:t>
            </a:r>
            <a:r>
              <a:rPr lang="fr-CH" sz="4000" dirty="0" smtClean="0">
                <a:solidFill>
                  <a:srgbClr val="C00000"/>
                </a:solidFill>
              </a:rPr>
              <a:t> of the </a:t>
            </a:r>
            <a:r>
              <a:rPr lang="fr-CH" sz="4000" dirty="0" err="1" smtClean="0">
                <a:solidFill>
                  <a:srgbClr val="C00000"/>
                </a:solidFill>
              </a:rPr>
              <a:t>streak</a:t>
            </a:r>
            <a:r>
              <a:rPr lang="fr-CH" sz="4000" dirty="0" smtClean="0">
                <a:solidFill>
                  <a:srgbClr val="C00000"/>
                </a:solidFill>
              </a:rPr>
              <a:t> cameras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0300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H" sz="2000" b="1" dirty="0" smtClean="0"/>
              <a:t>General </a:t>
            </a:r>
            <a:r>
              <a:rPr lang="fr-CH" sz="2000" b="1" dirty="0" err="1" smtClean="0"/>
              <a:t>procedure</a:t>
            </a:r>
            <a:r>
              <a:rPr lang="fr-CH" sz="2000" b="1" dirty="0" smtClean="0"/>
              <a:t>: </a:t>
            </a:r>
          </a:p>
          <a:p>
            <a:r>
              <a:rPr lang="fr-CH" sz="2000" dirty="0" smtClean="0"/>
              <a:t>spot </a:t>
            </a:r>
            <a:r>
              <a:rPr lang="fr-CH" sz="2000" dirty="0" err="1" smtClean="0"/>
              <a:t>adjustment</a:t>
            </a:r>
            <a:r>
              <a:rPr lang="fr-CH" sz="2000" dirty="0" smtClean="0"/>
              <a:t> in focus mode (no </a:t>
            </a:r>
            <a:r>
              <a:rPr lang="fr-CH" sz="2000" dirty="0" err="1" smtClean="0"/>
              <a:t>sweep</a:t>
            </a:r>
            <a:r>
              <a:rPr lang="fr-CH" sz="2000" dirty="0" smtClean="0"/>
              <a:t>) : the spot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centered</a:t>
            </a:r>
            <a:r>
              <a:rPr lang="fr-CH" sz="2000" dirty="0" smtClean="0"/>
              <a:t> on the </a:t>
            </a:r>
            <a:r>
              <a:rPr lang="fr-CH" sz="2000" dirty="0" err="1" smtClean="0"/>
              <a:t>slit</a:t>
            </a:r>
            <a:r>
              <a:rPr lang="fr-CH" sz="2000" dirty="0" smtClean="0"/>
              <a:t> and as </a:t>
            </a:r>
            <a:r>
              <a:rPr lang="fr-CH" sz="2000" dirty="0" err="1" smtClean="0"/>
              <a:t>focused</a:t>
            </a:r>
            <a:r>
              <a:rPr lang="fr-CH" sz="2000" dirty="0" smtClean="0"/>
              <a:t> as possible</a:t>
            </a:r>
          </a:p>
          <a:p>
            <a:r>
              <a:rPr lang="fr-CH" sz="2000" dirty="0" err="1" smtClean="0"/>
              <a:t>slit</a:t>
            </a:r>
            <a:r>
              <a:rPr lang="fr-CH" sz="2000" dirty="0" smtClean="0"/>
              <a:t> </a:t>
            </a:r>
            <a:r>
              <a:rPr lang="fr-CH" sz="2000" dirty="0" err="1" smtClean="0"/>
              <a:t>reduced</a:t>
            </a:r>
            <a:r>
              <a:rPr lang="fr-CH" sz="2000" dirty="0" smtClean="0"/>
              <a:t> to 0.2-0.4mm (</a:t>
            </a:r>
            <a:r>
              <a:rPr lang="fr-CH" sz="2000" dirty="0" err="1" smtClean="0"/>
              <a:t>depending</a:t>
            </a:r>
            <a:r>
              <a:rPr lang="fr-CH" sz="2000" dirty="0" smtClean="0"/>
              <a:t> of the spot size and the light </a:t>
            </a:r>
            <a:r>
              <a:rPr lang="fr-CH" sz="2000" dirty="0" err="1" smtClean="0"/>
              <a:t>intensity</a:t>
            </a:r>
            <a:r>
              <a:rPr lang="fr-CH" sz="2000" dirty="0" smtClean="0"/>
              <a:t>)</a:t>
            </a:r>
          </a:p>
          <a:p>
            <a:pPr>
              <a:buNone/>
            </a:pPr>
            <a:r>
              <a:rPr lang="fr-CH" sz="2000" dirty="0" smtClean="0"/>
              <a:t>	</a:t>
            </a:r>
            <a:r>
              <a:rPr lang="fr-CH" sz="2000" i="1" dirty="0" smtClean="0">
                <a:solidFill>
                  <a:srgbClr val="C00000"/>
                </a:solidFill>
              </a:rPr>
              <a:t>In Focus mode, the camera </a:t>
            </a:r>
            <a:r>
              <a:rPr lang="fr-CH" sz="2000" i="1" dirty="0" err="1" smtClean="0">
                <a:solidFill>
                  <a:srgbClr val="C00000"/>
                </a:solidFill>
              </a:rPr>
              <a:t>is</a:t>
            </a:r>
            <a:r>
              <a:rPr lang="fr-CH" sz="2000" i="1" dirty="0" smtClean="0">
                <a:solidFill>
                  <a:srgbClr val="C00000"/>
                </a:solidFill>
              </a:rPr>
              <a:t> </a:t>
            </a:r>
            <a:r>
              <a:rPr lang="fr-CH" sz="2000" i="1" dirty="0" err="1" smtClean="0">
                <a:solidFill>
                  <a:srgbClr val="C00000"/>
                </a:solidFill>
              </a:rPr>
              <a:t>really</a:t>
            </a:r>
            <a:r>
              <a:rPr lang="fr-CH" sz="2000" i="1" dirty="0" smtClean="0">
                <a:solidFill>
                  <a:srgbClr val="C00000"/>
                </a:solidFill>
              </a:rPr>
              <a:t> sensitive to light  </a:t>
            </a:r>
            <a:br>
              <a:rPr lang="fr-CH" sz="2000" i="1" dirty="0" smtClean="0">
                <a:solidFill>
                  <a:srgbClr val="C00000"/>
                </a:solidFill>
              </a:rPr>
            </a:br>
            <a:endParaRPr lang="fr-CH" sz="2000" i="1" dirty="0" smtClean="0">
              <a:solidFill>
                <a:srgbClr val="C00000"/>
              </a:solidFill>
            </a:endParaRPr>
          </a:p>
          <a:p>
            <a:r>
              <a:rPr lang="fr-CH" sz="2000" dirty="0" err="1" smtClean="0"/>
              <a:t>switch</a:t>
            </a:r>
            <a:r>
              <a:rPr lang="fr-CH" sz="2000" dirty="0" smtClean="0"/>
              <a:t> in </a:t>
            </a:r>
            <a:r>
              <a:rPr lang="fr-CH" sz="2000" dirty="0" err="1" smtClean="0"/>
              <a:t>sweep</a:t>
            </a:r>
            <a:r>
              <a:rPr lang="fr-CH" sz="2000" dirty="0" smtClean="0"/>
              <a:t> mode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</a:t>
            </a:r>
            <a:r>
              <a:rPr lang="fr-CH" sz="2000" dirty="0" err="1" smtClean="0"/>
              <a:t>biggest</a:t>
            </a:r>
            <a:r>
              <a:rPr lang="fr-CH" sz="2000" dirty="0" smtClean="0"/>
              <a:t> time </a:t>
            </a:r>
            <a:r>
              <a:rPr lang="fr-CH" sz="2000" dirty="0" err="1" smtClean="0"/>
              <a:t>window</a:t>
            </a:r>
            <a:r>
              <a:rPr lang="fr-CH" sz="2000" dirty="0" smtClean="0"/>
              <a:t> (1ns) to </a:t>
            </a:r>
            <a:r>
              <a:rPr lang="fr-CH" sz="2000" dirty="0" err="1" smtClean="0"/>
              <a:t>find</a:t>
            </a:r>
            <a:r>
              <a:rPr lang="fr-CH" sz="2000" dirty="0" smtClean="0"/>
              <a:t> the train (trigger </a:t>
            </a:r>
            <a:r>
              <a:rPr lang="fr-CH" sz="2000" dirty="0" err="1" smtClean="0"/>
              <a:t>delays</a:t>
            </a:r>
            <a:r>
              <a:rPr lang="fr-CH" sz="2000" dirty="0" smtClean="0"/>
              <a:t> </a:t>
            </a:r>
            <a:r>
              <a:rPr lang="fr-CH" sz="2000" dirty="0" err="1" smtClean="0"/>
              <a:t>adjustment</a:t>
            </a:r>
            <a:r>
              <a:rPr lang="fr-CH" sz="20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fr-CH" sz="2000" dirty="0" err="1" smtClean="0"/>
              <a:t>Reduce</a:t>
            </a:r>
            <a:r>
              <a:rPr lang="fr-CH" sz="2000" dirty="0" smtClean="0"/>
              <a:t> </a:t>
            </a:r>
            <a:r>
              <a:rPr lang="fr-CH" sz="2000" dirty="0" err="1" smtClean="0"/>
              <a:t>step</a:t>
            </a:r>
            <a:r>
              <a:rPr lang="fr-CH" sz="2000" dirty="0" smtClean="0"/>
              <a:t> by </a:t>
            </a:r>
            <a:r>
              <a:rPr lang="fr-CH" sz="2000" dirty="0" err="1" smtClean="0"/>
              <a:t>step</a:t>
            </a:r>
            <a:r>
              <a:rPr lang="fr-CH" sz="2000" dirty="0" smtClean="0"/>
              <a:t> the time </a:t>
            </a:r>
            <a:r>
              <a:rPr lang="fr-CH" sz="2000" dirty="0" err="1" smtClean="0"/>
              <a:t>window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trigger and gain </a:t>
            </a:r>
            <a:r>
              <a:rPr lang="fr-CH" sz="2000" dirty="0" err="1" smtClean="0"/>
              <a:t>adjustment</a:t>
            </a:r>
            <a:endParaRPr lang="fr-CH" sz="2000" dirty="0" smtClean="0"/>
          </a:p>
          <a:p>
            <a:pPr>
              <a:buNone/>
            </a:pPr>
            <a:endParaRPr lang="fr-CH" sz="2400" dirty="0" smtClean="0"/>
          </a:p>
          <a:p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5085184"/>
            <a:ext cx="345638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C00000"/>
                </a:solidFill>
              </a:rPr>
              <a:t>For </a:t>
            </a:r>
            <a:r>
              <a:rPr lang="fr-CH" sz="2000" dirty="0" err="1" smtClean="0">
                <a:solidFill>
                  <a:srgbClr val="C00000"/>
                </a:solidFill>
              </a:rPr>
              <a:t>this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</a:rPr>
              <a:t>procedure</a:t>
            </a:r>
            <a:r>
              <a:rPr lang="fr-CH" sz="2000" dirty="0" smtClean="0">
                <a:solidFill>
                  <a:srgbClr val="C00000"/>
                </a:solidFill>
              </a:rPr>
              <a:t>, the </a:t>
            </a:r>
            <a:r>
              <a:rPr lang="fr-CH" sz="2000" dirty="0" err="1" smtClean="0">
                <a:solidFill>
                  <a:srgbClr val="C00000"/>
                </a:solidFill>
              </a:rPr>
              <a:t>presence</a:t>
            </a:r>
            <a:r>
              <a:rPr lang="fr-CH" sz="2000" dirty="0" smtClean="0">
                <a:solidFill>
                  <a:srgbClr val="C00000"/>
                </a:solidFill>
              </a:rPr>
              <a:t> in the </a:t>
            </a:r>
            <a:r>
              <a:rPr lang="fr-CH" sz="2000" dirty="0" err="1" smtClean="0">
                <a:solidFill>
                  <a:srgbClr val="C00000"/>
                </a:solidFill>
              </a:rPr>
              <a:t>lab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</a:rPr>
              <a:t>is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</a:rPr>
              <a:t>required</a:t>
            </a:r>
            <a:endParaRPr lang="en-GB" sz="2000" dirty="0" smtClean="0">
              <a:solidFill>
                <a:srgbClr val="C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5513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 wrap="square">
            <a:noAutofit/>
          </a:bodyPr>
          <a:lstStyle/>
          <a:p>
            <a:pPr>
              <a:buNone/>
            </a:pPr>
            <a:r>
              <a:rPr lang="fr-CH" sz="2000" b="1" dirty="0" err="1" smtClean="0"/>
              <a:t>Old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streaks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Manual</a:t>
            </a:r>
            <a:r>
              <a:rPr lang="fr-CH" sz="2000" dirty="0" smtClean="0"/>
              <a:t> control of </a:t>
            </a:r>
            <a:r>
              <a:rPr lang="fr-CH" sz="2000" dirty="0" err="1" smtClean="0"/>
              <a:t>shutter</a:t>
            </a:r>
            <a:r>
              <a:rPr lang="fr-CH" sz="2000" dirty="0" smtClean="0"/>
              <a:t>, </a:t>
            </a:r>
            <a:r>
              <a:rPr lang="fr-CH" sz="2000" dirty="0" err="1" smtClean="0"/>
              <a:t>slopes</a:t>
            </a:r>
            <a:r>
              <a:rPr lang="fr-CH" sz="2000" dirty="0" smtClean="0"/>
              <a:t> and gain</a:t>
            </a:r>
            <a:endParaRPr lang="fr-CH" sz="2000" b="1" dirty="0" smtClean="0"/>
          </a:p>
          <a:p>
            <a:pPr>
              <a:buNone/>
            </a:pPr>
            <a:r>
              <a:rPr lang="fr-CH" sz="2000" i="1" dirty="0" smtClean="0"/>
              <a:t>	=&gt; For the </a:t>
            </a:r>
            <a:r>
              <a:rPr lang="fr-CH" sz="2000" i="1" dirty="0" err="1" smtClean="0"/>
              <a:t>operation</a:t>
            </a:r>
            <a:r>
              <a:rPr lang="fr-CH" sz="2000" i="1" dirty="0" smtClean="0"/>
              <a:t> of </a:t>
            </a:r>
            <a:r>
              <a:rPr lang="fr-CH" sz="2000" i="1" dirty="0" err="1" smtClean="0"/>
              <a:t>old</a:t>
            </a:r>
            <a:r>
              <a:rPr lang="fr-CH" sz="2000" i="1" dirty="0" smtClean="0"/>
              <a:t> </a:t>
            </a:r>
            <a:r>
              <a:rPr lang="fr-CH" sz="2000" i="1" dirty="0" err="1" smtClean="0"/>
              <a:t>streaks</a:t>
            </a:r>
            <a:r>
              <a:rPr lang="fr-CH" sz="2000" i="1" dirty="0" smtClean="0"/>
              <a:t>, </a:t>
            </a:r>
            <a:r>
              <a:rPr lang="fr-CH" sz="2000" i="1" dirty="0" err="1" smtClean="0"/>
              <a:t>presence</a:t>
            </a:r>
            <a:r>
              <a:rPr lang="fr-CH" sz="2000" i="1" dirty="0" smtClean="0"/>
              <a:t> in the </a:t>
            </a:r>
            <a:r>
              <a:rPr lang="fr-CH" sz="2000" i="1" dirty="0" err="1" smtClean="0"/>
              <a:t>lab</a:t>
            </a:r>
            <a:r>
              <a:rPr lang="fr-CH" sz="2000" i="1" dirty="0" smtClean="0"/>
              <a:t> </a:t>
            </a:r>
            <a:r>
              <a:rPr lang="fr-CH" sz="2000" i="1" dirty="0" err="1" smtClean="0"/>
              <a:t>required</a:t>
            </a:r>
            <a:endParaRPr lang="fr-CH" sz="2000" dirty="0" smtClean="0"/>
          </a:p>
          <a:p>
            <a:r>
              <a:rPr lang="fr-CH" sz="2000" dirty="0" smtClean="0"/>
              <a:t>no online values  =&gt; data </a:t>
            </a:r>
            <a:r>
              <a:rPr lang="fr-CH" sz="2000" dirty="0" err="1" smtClean="0"/>
              <a:t>needed</a:t>
            </a:r>
            <a:r>
              <a:rPr lang="fr-CH" sz="2000" dirty="0" smtClean="0"/>
              <a:t> to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processed</a:t>
            </a:r>
            <a:r>
              <a:rPr lang="fr-CH" sz="2000" dirty="0" smtClean="0"/>
              <a:t> (</a:t>
            </a:r>
            <a:r>
              <a:rPr lang="fr-CH" sz="2000" dirty="0" err="1" smtClean="0"/>
              <a:t>Matlab</a:t>
            </a:r>
            <a:r>
              <a:rPr lang="fr-CH" sz="2000" dirty="0" smtClean="0"/>
              <a:t> or </a:t>
            </a:r>
            <a:r>
              <a:rPr lang="fr-CH" sz="2000" dirty="0" err="1" smtClean="0"/>
              <a:t>equivalent</a:t>
            </a:r>
            <a:r>
              <a:rPr lang="fr-CH" sz="2000" dirty="0" smtClean="0"/>
              <a:t>)</a:t>
            </a:r>
          </a:p>
          <a:p>
            <a:endParaRPr lang="fr-CH" sz="2000" dirty="0" smtClean="0"/>
          </a:p>
          <a:p>
            <a:pPr>
              <a:buNone/>
            </a:pPr>
            <a:r>
              <a:rPr lang="fr-CH" sz="2000" b="1" dirty="0" smtClean="0"/>
              <a:t>New </a:t>
            </a:r>
            <a:r>
              <a:rPr lang="fr-CH" sz="2000" b="1" dirty="0" err="1" smtClean="0"/>
              <a:t>streak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automatic</a:t>
            </a:r>
            <a:r>
              <a:rPr lang="fr-CH" sz="2000" dirty="0" smtClean="0"/>
              <a:t> control of </a:t>
            </a:r>
            <a:r>
              <a:rPr lang="fr-CH" sz="2000" dirty="0" err="1" smtClean="0"/>
              <a:t>shutter</a:t>
            </a:r>
            <a:r>
              <a:rPr lang="fr-CH" sz="2000" dirty="0" smtClean="0"/>
              <a:t>, </a:t>
            </a:r>
            <a:r>
              <a:rPr lang="fr-CH" sz="2000" dirty="0" err="1" smtClean="0"/>
              <a:t>slopes</a:t>
            </a:r>
            <a:r>
              <a:rPr lang="fr-CH" sz="2000" dirty="0" smtClean="0"/>
              <a:t> and gain</a:t>
            </a:r>
          </a:p>
          <a:p>
            <a:r>
              <a:rPr lang="fr-CH" sz="2000" dirty="0" smtClean="0"/>
              <a:t>online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length</a:t>
            </a:r>
            <a:r>
              <a:rPr lang="fr-CH" sz="2000" dirty="0" smtClean="0"/>
              <a:t> value </a:t>
            </a:r>
            <a:r>
              <a:rPr lang="fr-CH" sz="2000" dirty="0" err="1" smtClean="0"/>
              <a:t>provided</a:t>
            </a:r>
            <a:endParaRPr lang="fr-CH" sz="2000" dirty="0" smtClean="0"/>
          </a:p>
          <a:p>
            <a:r>
              <a:rPr lang="fr-CH" sz="2000" dirty="0" err="1" smtClean="0"/>
              <a:t>possibility</a:t>
            </a:r>
            <a:r>
              <a:rPr lang="fr-CH" sz="2000" dirty="0" smtClean="0"/>
              <a:t> to use </a:t>
            </a:r>
            <a:r>
              <a:rPr lang="fr-CH" sz="2000" dirty="0" err="1" smtClean="0"/>
              <a:t>cursors</a:t>
            </a:r>
            <a:r>
              <a:rPr lang="fr-CH" sz="2000" dirty="0" smtClean="0"/>
              <a:t> on the </a:t>
            </a:r>
            <a:r>
              <a:rPr lang="fr-CH" sz="2000" dirty="0" err="1" smtClean="0"/>
              <a:t>graphic</a:t>
            </a:r>
            <a:r>
              <a:rPr lang="fr-CH" sz="2000" dirty="0" smtClean="0"/>
              <a:t> </a:t>
            </a:r>
            <a:r>
              <a:rPr lang="fr-CH" sz="2000" dirty="0" err="1" smtClean="0"/>
              <a:t>window</a:t>
            </a:r>
            <a:r>
              <a:rPr lang="fr-CH" sz="2000" dirty="0" smtClean="0"/>
              <a:t> for rough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spacing</a:t>
            </a:r>
            <a:r>
              <a:rPr lang="fr-CH" sz="2000" dirty="0" smtClean="0"/>
              <a:t> values</a:t>
            </a:r>
          </a:p>
          <a:p>
            <a:r>
              <a:rPr lang="fr-CH" sz="2000" dirty="0" err="1" smtClean="0"/>
              <a:t>possibility</a:t>
            </a:r>
            <a:r>
              <a:rPr lang="fr-CH" sz="2000" dirty="0" smtClean="0"/>
              <a:t> to control the camera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LabView</a:t>
            </a:r>
            <a:r>
              <a:rPr lang="fr-CH" sz="2000" dirty="0" smtClean="0"/>
              <a:t> application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Operation</a:t>
            </a: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streak</a:t>
            </a: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cameras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Online processing of the data (</a:t>
            </a:r>
            <a:r>
              <a:rPr lang="en-GB" sz="2400" dirty="0" err="1" smtClean="0"/>
              <a:t>Labview</a:t>
            </a:r>
            <a:r>
              <a:rPr lang="en-GB" sz="2400" dirty="0" smtClean="0"/>
              <a:t> application or else)</a:t>
            </a:r>
          </a:p>
          <a:p>
            <a:endParaRPr lang="en-GB" sz="2400" dirty="0" smtClean="0"/>
          </a:p>
          <a:p>
            <a:r>
              <a:rPr lang="en-GB" sz="2400" dirty="0" smtClean="0"/>
              <a:t>Remote control of the cameras</a:t>
            </a:r>
          </a:p>
          <a:p>
            <a:endParaRPr lang="en-GB" sz="2400" dirty="0" smtClean="0"/>
          </a:p>
          <a:p>
            <a:r>
              <a:rPr lang="en-GB" sz="2400" dirty="0" smtClean="0"/>
              <a:t>...</a:t>
            </a:r>
          </a:p>
          <a:p>
            <a:endParaRPr lang="en-GB" sz="2400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Discussion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5E917-C82E-43A3-885B-E0B2FA44F18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streak camera - February 2012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1575</TotalTime>
  <Words>373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CTF3 Streak Camera Results and Improvements</vt:lpstr>
      <vt:lpstr>Summary</vt:lpstr>
      <vt:lpstr>Streak camera optical lines</vt:lpstr>
      <vt:lpstr>2011 Measurements</vt:lpstr>
      <vt:lpstr>Slide 5</vt:lpstr>
      <vt:lpstr>Optical lines improvements</vt:lpstr>
      <vt:lpstr>Operation of the streak cameras</vt:lpstr>
      <vt:lpstr>Slide 8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Streak camera measurements</dc:title>
  <dc:creator>agoldbla</dc:creator>
  <cp:lastModifiedBy>agoldbla</cp:lastModifiedBy>
  <cp:revision>87</cp:revision>
  <dcterms:created xsi:type="dcterms:W3CDTF">2012-02-07T12:34:53Z</dcterms:created>
  <dcterms:modified xsi:type="dcterms:W3CDTF">2012-02-09T09:23:57Z</dcterms:modified>
</cp:coreProperties>
</file>