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0" r:id="rId17"/>
    <p:sldId id="274" r:id="rId18"/>
    <p:sldId id="273" r:id="rId19"/>
    <p:sldId id="27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33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4" Type="http://schemas.openxmlformats.org/officeDocument/2006/relationships/image" Target="../media/image3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35148-A466-4DBE-9519-514A7480B96B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40735-4F84-419D-A7D6-79E549B9BB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2.jpeg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TBTS data analysis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of on-going studies</a:t>
            </a:r>
          </a:p>
          <a:p>
            <a:r>
              <a:rPr lang="en-US" dirty="0" smtClean="0"/>
              <a:t>Disclaimer: All results are preliminary and not yet consolidated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RF exposure time before BD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975" y="4562475"/>
            <a:ext cx="8229600" cy="1325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Exposure time measured on RF transmitted </a:t>
            </a:r>
          </a:p>
          <a:p>
            <a:pPr lvl="1"/>
            <a:r>
              <a:rPr lang="en-US" dirty="0" smtClean="0"/>
              <a:t>Dependent on edge definition (especially with recirculation pulse shape)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W. Farabolini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133475" y="1295400"/>
          <a:ext cx="2616200" cy="3073400"/>
        </p:xfrm>
        <a:graphic>
          <a:graphicData uri="http://schemas.openxmlformats.org/presentationml/2006/ole">
            <p:oleObj spid="_x0000_s23557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3638550" y="1295400"/>
          <a:ext cx="2627312" cy="3087687"/>
        </p:xfrm>
        <a:graphic>
          <a:graphicData uri="http://schemas.openxmlformats.org/presentationml/2006/ole">
            <p:oleObj spid="_x0000_s23559" name="Acrobat Document" r:id="rId4" imgW="5829300" imgH="7543800" progId="AcroExch.Document.7">
              <p:embed/>
            </p:oleObj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4581525" y="1467029"/>
            <a:ext cx="1219200" cy="983654"/>
            <a:chOff x="4676775" y="1467029"/>
            <a:chExt cx="1219200" cy="983654"/>
          </a:xfrm>
        </p:grpSpPr>
        <p:cxnSp>
          <p:nvCxnSpPr>
            <p:cNvPr id="23561" name="AutoShape 9"/>
            <p:cNvCxnSpPr>
              <a:cxnSpLocks noChangeShapeType="1"/>
            </p:cNvCxnSpPr>
            <p:nvPr/>
          </p:nvCxnSpPr>
          <p:spPr bwMode="auto">
            <a:xfrm flipV="1">
              <a:off x="4953000" y="1866900"/>
              <a:ext cx="0" cy="583783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23562" name="AutoShape 10"/>
            <p:cNvCxnSpPr>
              <a:cxnSpLocks noChangeShapeType="1"/>
            </p:cNvCxnSpPr>
            <p:nvPr/>
          </p:nvCxnSpPr>
          <p:spPr bwMode="auto">
            <a:xfrm flipH="1">
              <a:off x="4962525" y="1961641"/>
              <a:ext cx="381000" cy="0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4676775" y="1467029"/>
              <a:ext cx="1219200" cy="38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rgbClr val="0C03BD"/>
                  </a:solidFill>
                  <a:effectLst/>
                  <a:latin typeface="Calibri" pitchFamily="34" charset="0"/>
                </a:rPr>
                <a:t>Exposure time before BD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6190235" y="1966912"/>
          <a:ext cx="2558885" cy="1804987"/>
        </p:xfrm>
        <a:graphic>
          <a:graphicData uri="http://schemas.openxmlformats.org/presentationml/2006/ole">
            <p:oleObj spid="_x0000_s23564" name="Acrobat Document" r:id="rId5" imgW="5829300" imgH="7543800" progId="AcroExch.Document.7">
              <p:embed/>
            </p:oleObj>
          </a:graphicData>
        </a:graphic>
      </p:graphicFrame>
      <p:sp>
        <p:nvSpPr>
          <p:cNvPr id="22" name="Content Placeholder 2"/>
          <p:cNvSpPr txBox="1">
            <a:spLocks/>
          </p:cNvSpPr>
          <p:nvPr/>
        </p:nvSpPr>
        <p:spPr>
          <a:xfrm>
            <a:off x="6200775" y="3790950"/>
            <a:ext cx="2667000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Histogram of exposure time before BD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738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BDR as function of exposure time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5514975"/>
            <a:ext cx="8229600" cy="85883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Assumption : BDs occurred before a given time have the same statistic as if the pulse length would have been this time: NO MEMORY EFFECT CONSIDERED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13" descr="G:\Users\w\wfarabol\Documents\Breakdowns Analysis\RF exposure Time before BD\RF pulse length and power histograms 12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75" y="1000126"/>
            <a:ext cx="2374898" cy="1781174"/>
          </a:xfrm>
          <a:prstGeom prst="rect">
            <a:avLst/>
          </a:prstGeom>
          <a:noFill/>
        </p:spPr>
      </p:pic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108075" y="1008063"/>
          <a:ext cx="2716213" cy="2376487"/>
        </p:xfrm>
        <a:graphic>
          <a:graphicData uri="http://schemas.openxmlformats.org/presentationml/2006/ole">
            <p:oleObj spid="_x0000_s24579" name="Acrobat Document" r:id="rId4" imgW="5829300" imgH="7543800" progId="AcroExch.Document.7">
              <p:embed/>
            </p:oleObj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5029199" y="2686050"/>
            <a:ext cx="2409825" cy="666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Pulse length and energy stability checking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81" name="Picture 5" descr="G:\Users\w\wfarabol\Documents\Breakdowns Analysis\RF exposure Time before BD\BD rate vs pulse length 12_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4889" y="3362325"/>
            <a:ext cx="2862601" cy="2143124"/>
          </a:xfrm>
          <a:prstGeom prst="rect">
            <a:avLst/>
          </a:prstGeom>
          <a:noFill/>
        </p:spPr>
      </p:pic>
      <p:pic>
        <p:nvPicPr>
          <p:cNvPr id="24582" name="Picture 6" descr="G:\Users\w\wfarabol\Documents\Breakdowns Analysis\RF exposure Time before BD\BD rate vs pulse length 12_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11723" y="3267076"/>
            <a:ext cx="2933699" cy="2200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40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Influence of clusters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" y="5457824"/>
            <a:ext cx="8229600" cy="10191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It will be very interesting to draw the same plot at various pulse lengths </a:t>
            </a:r>
            <a:r>
              <a:rPr lang="en-US" i="1" dirty="0" smtClean="0"/>
              <a:t>at low BDR </a:t>
            </a:r>
            <a:r>
              <a:rPr lang="en-US" dirty="0" smtClean="0"/>
              <a:t>(checking a possible “fatigue” effect)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W. Farabolini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822325" y="1100138"/>
          <a:ext cx="3386138" cy="2357437"/>
        </p:xfrm>
        <a:graphic>
          <a:graphicData uri="http://schemas.openxmlformats.org/presentationml/2006/ole">
            <p:oleObj spid="_x0000_s25602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5114925" y="960438"/>
          <a:ext cx="2713038" cy="2125662"/>
        </p:xfrm>
        <a:graphic>
          <a:graphicData uri="http://schemas.openxmlformats.org/presentationml/2006/ole">
            <p:oleObj spid="_x0000_s25603" name="Acrobat Document" r:id="rId4" imgW="5829300" imgH="7543800" progId="AcroExch.Document.7">
              <p:embed/>
            </p:oleObj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5162550" y="1828800"/>
            <a:ext cx="1790700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With cluster rejection (3)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23900" y="3400424"/>
            <a:ext cx="3324225" cy="771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All BDs occurring before 100 ns exposure time are inside clusters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 rot="584498">
            <a:off x="981680" y="2359132"/>
            <a:ext cx="448425" cy="857705"/>
          </a:xfrm>
          <a:prstGeom prst="ellipse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4" name="Picture 4" descr="G:\Users\w\wfarabol\Documents\Breakdowns Analysis\Energy delived before BD\Energy before BD 12_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44" y="3181349"/>
            <a:ext cx="2949530" cy="2252663"/>
          </a:xfrm>
          <a:prstGeom prst="rect">
            <a:avLst/>
          </a:prstGeom>
          <a:noFill/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200151" y="4219575"/>
            <a:ext cx="3905250" cy="1000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Alternative dependence law: “Energy delivered before BD” to avoid rising edge problem (thank to Jan Kovermann)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1687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RF signals without BDs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5638800"/>
            <a:ext cx="8229600" cy="8112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Without BD all signals are quite stable: good RF power production by the Drive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531813" y="1001713"/>
          <a:ext cx="2690812" cy="3857625"/>
        </p:xfrm>
        <a:graphic>
          <a:graphicData uri="http://schemas.openxmlformats.org/presentationml/2006/ole">
            <p:oleObj spid="_x0000_s26626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6143625" y="1083268"/>
          <a:ext cx="2289667" cy="1998326"/>
        </p:xfrm>
        <a:graphic>
          <a:graphicData uri="http://schemas.openxmlformats.org/presentationml/2006/ole">
            <p:oleObj spid="_x0000_s26628" name="Acrobat Document" r:id="rId4" imgW="5829300" imgH="7543800" progId="AcroExch.Document.7">
              <p:embed/>
            </p:oleObj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4810125"/>
            <a:ext cx="2943225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100 superposed signals including 1 BD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876925" y="2952750"/>
            <a:ext cx="2943225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Quite stable pulse length and power characteristics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3184524" y="1025922"/>
          <a:ext cx="2740025" cy="3812778"/>
        </p:xfrm>
        <a:graphic>
          <a:graphicData uri="http://schemas.openxmlformats.org/presentationml/2006/ole">
            <p:oleObj spid="_x0000_s26629" name="Acrobat Document" r:id="rId5" imgW="5829300" imgH="7543800" progId="AcroExch.Document.7">
              <p:embed/>
            </p:oleObj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2828925" y="4752974"/>
            <a:ext cx="3505199" cy="10096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300" dirty="0" smtClean="0">
                <a:solidFill>
                  <a:srgbClr val="006600"/>
                </a:solidFill>
              </a:rPr>
              <a:t>	Average input signal and steps detection showing the recirculation loop delay of 31 ns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6448425" y="3630613"/>
          <a:ext cx="2066925" cy="1573212"/>
        </p:xfrm>
        <a:graphic>
          <a:graphicData uri="http://schemas.openxmlformats.org/presentationml/2006/ole">
            <p:oleObj spid="_x0000_s26630" name="Acrobat Document" r:id="rId6" imgW="5829300" imgH="7543800" progId="AcroExch.Document.7">
              <p:embed/>
            </p:oleObj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>
          <a:xfrm>
            <a:off x="5886450" y="5248275"/>
            <a:ext cx="2943225" cy="3619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RF reflected phase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26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Evidence of ACS BDs effect on RF Input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825" y="5781675"/>
            <a:ext cx="8229600" cy="6016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reflected power is likely to change the phase of the recirculation loop and consequently modify the PETS produced power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7650" name="Picture 2" descr="G:\Users\w\wfarabol\Documents\Breakdowns Analysis\Reflected back loop\pulse1997 12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3926" y="1000124"/>
            <a:ext cx="2895416" cy="4286249"/>
          </a:xfrm>
          <a:prstGeom prst="rect">
            <a:avLst/>
          </a:prstGeom>
          <a:noFill/>
        </p:spPr>
      </p:pic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4503738" y="1162156"/>
          <a:ext cx="3154362" cy="3800840"/>
        </p:xfrm>
        <a:graphic>
          <a:graphicData uri="http://schemas.openxmlformats.org/presentationml/2006/ole">
            <p:oleObj spid="_x0000_s27651" name="Acrobat Document" r:id="rId4" imgW="5829300" imgH="7543800" progId="AcroExch.Document.7">
              <p:embed/>
            </p:oleObj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723900" y="5010150"/>
            <a:ext cx="2943225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A BD in the ACS affect the PETS output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38675" y="5010150"/>
            <a:ext cx="2943225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Possible bouncing of an early BD reflected power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741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BD location determination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1400174" y="2057400"/>
            <a:ext cx="2867023" cy="695325"/>
            <a:chOff x="1543047" y="2362200"/>
            <a:chExt cx="3667126" cy="1257300"/>
          </a:xfrm>
        </p:grpSpPr>
        <p:sp>
          <p:nvSpPr>
            <p:cNvPr id="7" name="Rectangle 6"/>
            <p:cNvSpPr/>
            <p:nvPr/>
          </p:nvSpPr>
          <p:spPr>
            <a:xfrm>
              <a:off x="1571625" y="2781300"/>
              <a:ext cx="3571875" cy="8382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847850" y="2781300"/>
              <a:ext cx="3067050" cy="352425"/>
              <a:chOff x="1847850" y="2781300"/>
              <a:chExt cx="3067050" cy="24765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2039541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847850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422923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231232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806305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614614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189687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997996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573069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381378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956451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764760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339833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4148142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4723215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4531524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914900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1847850" y="3333749"/>
              <a:ext cx="3067050" cy="276225"/>
              <a:chOff x="1847850" y="3362325"/>
              <a:chExt cx="3067050" cy="24765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2039541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847850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422923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231232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806305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614614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189687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2997996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573069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381378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956451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764760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339833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4148142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4723215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4531524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4914900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>
              <a:off x="1543047" y="2362200"/>
              <a:ext cx="342901" cy="409574"/>
              <a:chOff x="1543047" y="2362200"/>
              <a:chExt cx="342901" cy="409574"/>
            </a:xfrm>
          </p:grpSpPr>
          <p:sp>
            <p:nvSpPr>
              <p:cNvPr id="45" name="Rectangle 44"/>
              <p:cNvSpPr/>
              <p:nvPr/>
            </p:nvSpPr>
            <p:spPr>
              <a:xfrm flipH="1">
                <a:off x="1647824" y="2451741"/>
                <a:ext cx="123826" cy="320033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 flipH="1">
                <a:off x="1543047" y="2362200"/>
                <a:ext cx="342901" cy="8572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4867272" y="2362200"/>
              <a:ext cx="342901" cy="409574"/>
              <a:chOff x="1543047" y="2362200"/>
              <a:chExt cx="342901" cy="409574"/>
            </a:xfrm>
          </p:grpSpPr>
          <p:sp>
            <p:nvSpPr>
              <p:cNvPr id="49" name="Rectangle 48"/>
              <p:cNvSpPr/>
              <p:nvPr/>
            </p:nvSpPr>
            <p:spPr>
              <a:xfrm flipH="1">
                <a:off x="1647824" y="2451741"/>
                <a:ext cx="123826" cy="320033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 flipH="1">
                <a:off x="1543047" y="2362200"/>
                <a:ext cx="342901" cy="8572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428749" y="4152900"/>
            <a:ext cx="2867023" cy="695325"/>
            <a:chOff x="1543047" y="2362200"/>
            <a:chExt cx="3667126" cy="1257300"/>
          </a:xfrm>
        </p:grpSpPr>
        <p:sp>
          <p:nvSpPr>
            <p:cNvPr id="53" name="Rectangle 52"/>
            <p:cNvSpPr/>
            <p:nvPr/>
          </p:nvSpPr>
          <p:spPr>
            <a:xfrm>
              <a:off x="1571625" y="2781300"/>
              <a:ext cx="3571875" cy="8382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847850" y="2781300"/>
              <a:ext cx="3067050" cy="352425"/>
              <a:chOff x="1847850" y="2781300"/>
              <a:chExt cx="3067050" cy="247650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2039541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1847850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2422923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2231232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806305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2614614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3189687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2997996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3573069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3381378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956451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3764760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4339833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4148142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4723215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4531524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4914900" y="2781300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1847850" y="3333749"/>
              <a:ext cx="3067050" cy="276225"/>
              <a:chOff x="1847850" y="3362325"/>
              <a:chExt cx="3067050" cy="247650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2039541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1847850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2422923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2231232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2806305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2614614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3189687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2997996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3573069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3381378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956451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764760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4339833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4148142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723215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4531524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4914900" y="3362325"/>
                <a:ext cx="0" cy="24765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1543047" y="2362200"/>
              <a:ext cx="342901" cy="409574"/>
              <a:chOff x="1543047" y="2362200"/>
              <a:chExt cx="342901" cy="409574"/>
            </a:xfrm>
          </p:grpSpPr>
          <p:sp>
            <p:nvSpPr>
              <p:cNvPr id="60" name="Rectangle 59"/>
              <p:cNvSpPr/>
              <p:nvPr/>
            </p:nvSpPr>
            <p:spPr>
              <a:xfrm flipH="1">
                <a:off x="1647824" y="2451741"/>
                <a:ext cx="123826" cy="320033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 flipH="1">
                <a:off x="1543047" y="2362200"/>
                <a:ext cx="342901" cy="8572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4867272" y="2362200"/>
              <a:ext cx="342901" cy="409574"/>
              <a:chOff x="1543047" y="2362200"/>
              <a:chExt cx="342901" cy="409574"/>
            </a:xfrm>
          </p:grpSpPr>
          <p:sp>
            <p:nvSpPr>
              <p:cNvPr id="58" name="Rectangle 57"/>
              <p:cNvSpPr/>
              <p:nvPr/>
            </p:nvSpPr>
            <p:spPr>
              <a:xfrm flipH="1">
                <a:off x="1647824" y="2451741"/>
                <a:ext cx="123826" cy="320033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 flipH="1">
                <a:off x="1543047" y="2362200"/>
                <a:ext cx="342901" cy="8572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6" name="5-Point Star 95"/>
          <p:cNvSpPr/>
          <p:nvPr/>
        </p:nvSpPr>
        <p:spPr>
          <a:xfrm>
            <a:off x="2266950" y="2381250"/>
            <a:ext cx="180975" cy="1809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1533525" y="1838325"/>
            <a:ext cx="704850" cy="676275"/>
          </a:xfrm>
          <a:custGeom>
            <a:avLst/>
            <a:gdLst>
              <a:gd name="connsiteX0" fmla="*/ 704850 w 704850"/>
              <a:gd name="connsiteY0" fmla="*/ 676275 h 676275"/>
              <a:gd name="connsiteX1" fmla="*/ 0 w 704850"/>
              <a:gd name="connsiteY1" fmla="*/ 676275 h 676275"/>
              <a:gd name="connsiteX2" fmla="*/ 9525 w 704850"/>
              <a:gd name="connsiteY2" fmla="*/ 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4850" h="676275">
                <a:moveTo>
                  <a:pt x="704850" y="676275"/>
                </a:moveTo>
                <a:lnTo>
                  <a:pt x="0" y="676275"/>
                </a:lnTo>
                <a:lnTo>
                  <a:pt x="9525" y="0"/>
                </a:lnTo>
              </a:path>
            </a:pathLst>
          </a:cu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 flipH="1">
            <a:off x="2466975" y="1838325"/>
            <a:ext cx="1676400" cy="676275"/>
          </a:xfrm>
          <a:custGeom>
            <a:avLst/>
            <a:gdLst>
              <a:gd name="connsiteX0" fmla="*/ 704850 w 704850"/>
              <a:gd name="connsiteY0" fmla="*/ 676275 h 676275"/>
              <a:gd name="connsiteX1" fmla="*/ 0 w 704850"/>
              <a:gd name="connsiteY1" fmla="*/ 676275 h 676275"/>
              <a:gd name="connsiteX2" fmla="*/ 9525 w 704850"/>
              <a:gd name="connsiteY2" fmla="*/ 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4850" h="676275">
                <a:moveTo>
                  <a:pt x="704850" y="676275"/>
                </a:moveTo>
                <a:lnTo>
                  <a:pt x="0" y="676275"/>
                </a:lnTo>
                <a:lnTo>
                  <a:pt x="9525" y="0"/>
                </a:lnTo>
              </a:path>
            </a:pathLst>
          </a:cu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Content Placeholder 2"/>
          <p:cNvSpPr txBox="1">
            <a:spLocks/>
          </p:cNvSpPr>
          <p:nvPr/>
        </p:nvSpPr>
        <p:spPr>
          <a:xfrm>
            <a:off x="1095376" y="2819400"/>
            <a:ext cx="3162300" cy="666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By </a:t>
            </a:r>
            <a:r>
              <a:rPr lang="en-US" dirty="0" err="1" smtClean="0">
                <a:solidFill>
                  <a:srgbClr val="006600"/>
                </a:solidFill>
                <a:latin typeface="Symbol" pitchFamily="18" charset="2"/>
              </a:rPr>
              <a:t>D</a:t>
            </a:r>
            <a:r>
              <a:rPr lang="en-US" dirty="0" err="1" smtClean="0">
                <a:solidFill>
                  <a:srgbClr val="006600"/>
                </a:solidFill>
              </a:rPr>
              <a:t>t</a:t>
            </a:r>
            <a:r>
              <a:rPr lang="en-US" dirty="0" smtClean="0">
                <a:solidFill>
                  <a:srgbClr val="006600"/>
                </a:solidFill>
              </a:rPr>
              <a:t> between Reflected rising edge and Transmitted falling edge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06600"/>
                </a:solidFill>
              </a:rPr>
              <a:t>(BD start)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57250" y="120015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Reflected rising edge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019425" y="120967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Transmitted falling edge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" name="5-Point Star 102"/>
          <p:cNvSpPr/>
          <p:nvPr/>
        </p:nvSpPr>
        <p:spPr>
          <a:xfrm>
            <a:off x="2266950" y="4495800"/>
            <a:ext cx="180975" cy="1809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>
            <a:off x="1590675" y="3810000"/>
            <a:ext cx="704850" cy="771525"/>
          </a:xfrm>
          <a:custGeom>
            <a:avLst/>
            <a:gdLst>
              <a:gd name="connsiteX0" fmla="*/ 704850 w 704850"/>
              <a:gd name="connsiteY0" fmla="*/ 676275 h 676275"/>
              <a:gd name="connsiteX1" fmla="*/ 0 w 704850"/>
              <a:gd name="connsiteY1" fmla="*/ 676275 h 676275"/>
              <a:gd name="connsiteX2" fmla="*/ 9525 w 704850"/>
              <a:gd name="connsiteY2" fmla="*/ 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4850" h="676275">
                <a:moveTo>
                  <a:pt x="704850" y="676275"/>
                </a:moveTo>
                <a:lnTo>
                  <a:pt x="0" y="676275"/>
                </a:lnTo>
                <a:lnTo>
                  <a:pt x="9525" y="0"/>
                </a:lnTo>
              </a:path>
            </a:pathLst>
          </a:cu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 104"/>
          <p:cNvSpPr/>
          <p:nvPr/>
        </p:nvSpPr>
        <p:spPr>
          <a:xfrm rot="5400000" flipH="1">
            <a:off x="1414461" y="3771901"/>
            <a:ext cx="995363" cy="785812"/>
          </a:xfrm>
          <a:custGeom>
            <a:avLst/>
            <a:gdLst>
              <a:gd name="connsiteX0" fmla="*/ 704850 w 704850"/>
              <a:gd name="connsiteY0" fmla="*/ 676275 h 676275"/>
              <a:gd name="connsiteX1" fmla="*/ 0 w 704850"/>
              <a:gd name="connsiteY1" fmla="*/ 676275 h 676275"/>
              <a:gd name="connsiteX2" fmla="*/ 9525 w 704850"/>
              <a:gd name="connsiteY2" fmla="*/ 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4850" h="676275">
                <a:moveTo>
                  <a:pt x="704850" y="676275"/>
                </a:moveTo>
                <a:lnTo>
                  <a:pt x="0" y="676275"/>
                </a:lnTo>
                <a:lnTo>
                  <a:pt x="9525" y="0"/>
                </a:lnTo>
              </a:path>
            </a:pathLst>
          </a:cu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095376" y="4924425"/>
            <a:ext cx="3162300" cy="666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06600"/>
                </a:solidFill>
              </a:rPr>
              <a:t>	By </a:t>
            </a:r>
            <a:r>
              <a:rPr lang="en-US" dirty="0" err="1" smtClean="0">
                <a:solidFill>
                  <a:srgbClr val="006600"/>
                </a:solidFill>
                <a:latin typeface="Symbol" pitchFamily="18" charset="2"/>
              </a:rPr>
              <a:t>D</a:t>
            </a:r>
            <a:r>
              <a:rPr lang="en-US" dirty="0" err="1" smtClean="0">
                <a:solidFill>
                  <a:srgbClr val="006600"/>
                </a:solidFill>
              </a:rPr>
              <a:t>t</a:t>
            </a:r>
            <a:r>
              <a:rPr lang="en-US" dirty="0" smtClean="0">
                <a:solidFill>
                  <a:srgbClr val="006600"/>
                </a:solidFill>
              </a:rPr>
              <a:t> between Input falling edge and Reflected falling edge (echo)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06600"/>
                </a:solidFill>
              </a:rPr>
              <a:t>(BD end)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9" name="Freeform 108"/>
          <p:cNvSpPr/>
          <p:nvPr/>
        </p:nvSpPr>
        <p:spPr>
          <a:xfrm>
            <a:off x="2076450" y="1362075"/>
            <a:ext cx="419100" cy="247650"/>
          </a:xfrm>
          <a:custGeom>
            <a:avLst/>
            <a:gdLst>
              <a:gd name="connsiteX0" fmla="*/ 0 w 419100"/>
              <a:gd name="connsiteY0" fmla="*/ 247650 h 247650"/>
              <a:gd name="connsiteX1" fmla="*/ 219075 w 419100"/>
              <a:gd name="connsiteY1" fmla="*/ 247650 h 247650"/>
              <a:gd name="connsiteX2" fmla="*/ 257175 w 419100"/>
              <a:gd name="connsiteY2" fmla="*/ 0 h 247650"/>
              <a:gd name="connsiteX3" fmla="*/ 419100 w 419100"/>
              <a:gd name="connsiteY3" fmla="*/ 0 h 247650"/>
              <a:gd name="connsiteX4" fmla="*/ 419100 w 419100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" h="247650">
                <a:moveTo>
                  <a:pt x="0" y="247650"/>
                </a:moveTo>
                <a:lnTo>
                  <a:pt x="219075" y="247650"/>
                </a:lnTo>
                <a:lnTo>
                  <a:pt x="257175" y="0"/>
                </a:lnTo>
                <a:lnTo>
                  <a:pt x="419100" y="0"/>
                </a:lnTo>
                <a:lnTo>
                  <a:pt x="419100" y="0"/>
                </a:ln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 109"/>
          <p:cNvSpPr/>
          <p:nvPr/>
        </p:nvSpPr>
        <p:spPr>
          <a:xfrm flipV="1">
            <a:off x="4314825" y="1409700"/>
            <a:ext cx="419100" cy="247650"/>
          </a:xfrm>
          <a:custGeom>
            <a:avLst/>
            <a:gdLst>
              <a:gd name="connsiteX0" fmla="*/ 0 w 419100"/>
              <a:gd name="connsiteY0" fmla="*/ 247650 h 247650"/>
              <a:gd name="connsiteX1" fmla="*/ 219075 w 419100"/>
              <a:gd name="connsiteY1" fmla="*/ 247650 h 247650"/>
              <a:gd name="connsiteX2" fmla="*/ 257175 w 419100"/>
              <a:gd name="connsiteY2" fmla="*/ 0 h 247650"/>
              <a:gd name="connsiteX3" fmla="*/ 419100 w 419100"/>
              <a:gd name="connsiteY3" fmla="*/ 0 h 247650"/>
              <a:gd name="connsiteX4" fmla="*/ 419100 w 419100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" h="247650">
                <a:moveTo>
                  <a:pt x="0" y="247650"/>
                </a:moveTo>
                <a:lnTo>
                  <a:pt x="219075" y="247650"/>
                </a:lnTo>
                <a:lnTo>
                  <a:pt x="257175" y="0"/>
                </a:lnTo>
                <a:lnTo>
                  <a:pt x="419100" y="0"/>
                </a:lnTo>
                <a:lnTo>
                  <a:pt x="419100" y="0"/>
                </a:ln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171450" y="3286125"/>
            <a:ext cx="1323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Input  falling edge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" name="Freeform 111"/>
          <p:cNvSpPr/>
          <p:nvPr/>
        </p:nvSpPr>
        <p:spPr>
          <a:xfrm flipV="1">
            <a:off x="1304925" y="3514725"/>
            <a:ext cx="419100" cy="247650"/>
          </a:xfrm>
          <a:custGeom>
            <a:avLst/>
            <a:gdLst>
              <a:gd name="connsiteX0" fmla="*/ 0 w 419100"/>
              <a:gd name="connsiteY0" fmla="*/ 247650 h 247650"/>
              <a:gd name="connsiteX1" fmla="*/ 219075 w 419100"/>
              <a:gd name="connsiteY1" fmla="*/ 247650 h 247650"/>
              <a:gd name="connsiteX2" fmla="*/ 257175 w 419100"/>
              <a:gd name="connsiteY2" fmla="*/ 0 h 247650"/>
              <a:gd name="connsiteX3" fmla="*/ 419100 w 419100"/>
              <a:gd name="connsiteY3" fmla="*/ 0 h 247650"/>
              <a:gd name="connsiteX4" fmla="*/ 419100 w 419100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" h="247650">
                <a:moveTo>
                  <a:pt x="0" y="247650"/>
                </a:moveTo>
                <a:lnTo>
                  <a:pt x="219075" y="247650"/>
                </a:lnTo>
                <a:lnTo>
                  <a:pt x="257175" y="0"/>
                </a:lnTo>
                <a:lnTo>
                  <a:pt x="419100" y="0"/>
                </a:lnTo>
                <a:lnTo>
                  <a:pt x="419100" y="0"/>
                </a:ln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1771650" y="360045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Reflected falling edge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5" name="Freeform 114"/>
          <p:cNvSpPr/>
          <p:nvPr/>
        </p:nvSpPr>
        <p:spPr>
          <a:xfrm flipV="1">
            <a:off x="2971800" y="3800475"/>
            <a:ext cx="419100" cy="247650"/>
          </a:xfrm>
          <a:custGeom>
            <a:avLst/>
            <a:gdLst>
              <a:gd name="connsiteX0" fmla="*/ 0 w 419100"/>
              <a:gd name="connsiteY0" fmla="*/ 247650 h 247650"/>
              <a:gd name="connsiteX1" fmla="*/ 219075 w 419100"/>
              <a:gd name="connsiteY1" fmla="*/ 247650 h 247650"/>
              <a:gd name="connsiteX2" fmla="*/ 257175 w 419100"/>
              <a:gd name="connsiteY2" fmla="*/ 0 h 247650"/>
              <a:gd name="connsiteX3" fmla="*/ 419100 w 419100"/>
              <a:gd name="connsiteY3" fmla="*/ 0 h 247650"/>
              <a:gd name="connsiteX4" fmla="*/ 419100 w 419100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" h="247650">
                <a:moveTo>
                  <a:pt x="0" y="247650"/>
                </a:moveTo>
                <a:lnTo>
                  <a:pt x="219075" y="247650"/>
                </a:lnTo>
                <a:lnTo>
                  <a:pt x="257175" y="0"/>
                </a:lnTo>
                <a:lnTo>
                  <a:pt x="419100" y="0"/>
                </a:lnTo>
                <a:lnTo>
                  <a:pt x="419100" y="0"/>
                </a:ln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5124450" y="1190626"/>
          <a:ext cx="3314700" cy="4657724"/>
        </p:xfrm>
        <a:graphic>
          <a:graphicData uri="http://schemas.openxmlformats.org/presentationml/2006/ole">
            <p:oleObj spid="_x0000_s28674" name="Acrobat Document" r:id="rId3" imgW="5829300" imgH="7543800" progId="AcroExch.Document.7">
              <p:embed/>
            </p:oleObj>
          </a:graphicData>
        </a:graphic>
      </p:graphicFrame>
      <p:cxnSp>
        <p:nvCxnSpPr>
          <p:cNvPr id="118" name="Straight Arrow Connector 117"/>
          <p:cNvCxnSpPr>
            <a:stCxn id="101" idx="3"/>
          </p:cNvCxnSpPr>
          <p:nvPr/>
        </p:nvCxnSpPr>
        <p:spPr>
          <a:xfrm>
            <a:off x="2228850" y="1523316"/>
            <a:ext cx="5153025" cy="2515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4362450" y="1551891"/>
            <a:ext cx="3048000" cy="2296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V="1">
            <a:off x="1885950" y="2333625"/>
            <a:ext cx="5715000" cy="1456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ontent Placeholder 2"/>
          <p:cNvSpPr txBox="1">
            <a:spLocks/>
          </p:cNvSpPr>
          <p:nvPr/>
        </p:nvSpPr>
        <p:spPr>
          <a:xfrm>
            <a:off x="752475" y="5619750"/>
            <a:ext cx="4543425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PM and FCU signals could also be used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6" name="Content Placeholder 2"/>
          <p:cNvSpPr txBox="1">
            <a:spLocks/>
          </p:cNvSpPr>
          <p:nvPr/>
        </p:nvSpPr>
        <p:spPr>
          <a:xfrm>
            <a:off x="257175" y="2314575"/>
            <a:ext cx="1028700" cy="352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noProof="0" dirty="0" smtClean="0">
                <a:solidFill>
                  <a:srgbClr val="006600"/>
                </a:solidFill>
              </a:rPr>
              <a:t>1</a:t>
            </a:r>
            <a:r>
              <a:rPr lang="en-US" baseline="30000" noProof="0" dirty="0" smtClean="0">
                <a:solidFill>
                  <a:srgbClr val="006600"/>
                </a:solidFill>
              </a:rPr>
              <a:t>st</a:t>
            </a:r>
            <a:r>
              <a:rPr lang="en-US" noProof="0" dirty="0" smtClean="0">
                <a:solidFill>
                  <a:srgbClr val="006600"/>
                </a:solidFill>
              </a:rPr>
              <a:t> method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8" name="Straight Arrow Connector 127"/>
          <p:cNvCxnSpPr/>
          <p:nvPr/>
        </p:nvCxnSpPr>
        <p:spPr>
          <a:xfrm flipV="1">
            <a:off x="5095875" y="5610225"/>
            <a:ext cx="2143125" cy="180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ontent Placeholder 2"/>
          <p:cNvSpPr txBox="1">
            <a:spLocks/>
          </p:cNvSpPr>
          <p:nvPr/>
        </p:nvSpPr>
        <p:spPr>
          <a:xfrm>
            <a:off x="266700" y="4476750"/>
            <a:ext cx="1028700" cy="352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2</a:t>
            </a:r>
            <a:r>
              <a:rPr lang="en-US" baseline="30000" dirty="0" smtClean="0">
                <a:solidFill>
                  <a:srgbClr val="006600"/>
                </a:solidFill>
              </a:rPr>
              <a:t>nd</a:t>
            </a:r>
            <a:r>
              <a:rPr lang="en-US" noProof="0" dirty="0" smtClean="0">
                <a:solidFill>
                  <a:srgbClr val="006600"/>
                </a:solidFill>
              </a:rPr>
              <a:t> </a:t>
            </a:r>
            <a:r>
              <a:rPr lang="en-US" noProof="0" dirty="0" smtClean="0">
                <a:solidFill>
                  <a:srgbClr val="006600"/>
                </a:solidFill>
              </a:rPr>
              <a:t>method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928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Edge correlation Input - Reflected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4829175"/>
            <a:ext cx="8229600" cy="137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Use cross-correlation of the derivatives of the falling edge area to accurately determine the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 time</a:t>
            </a:r>
          </a:p>
          <a:p>
            <a:r>
              <a:rPr lang="en-US" dirty="0" smtClean="0"/>
              <a:t>Then fit the amplitude minimizing </a:t>
            </a:r>
            <a:r>
              <a:rPr lang="en-US" dirty="0" err="1" smtClean="0"/>
              <a:t>rms</a:t>
            </a:r>
            <a:r>
              <a:rPr lang="en-US" dirty="0" smtClean="0"/>
              <a:t> difference between shifted signals to determine the attenuation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9698" name="Picture 2" descr="\\cern.ch\dfs\Users\w\wfarabol\Documents\Breakdowns Analysis\pulse_21 11 21 falling edges correlation.jpg"/>
          <p:cNvPicPr>
            <a:picLocks noChangeAspect="1" noChangeArrowheads="1"/>
          </p:cNvPicPr>
          <p:nvPr/>
        </p:nvPicPr>
        <p:blipFill>
          <a:blip r:embed="rId2" cstate="print"/>
          <a:srcRect l="4049" r="4049" b="5316"/>
          <a:stretch>
            <a:fillRect/>
          </a:stretch>
        </p:blipFill>
        <p:spPr bwMode="auto">
          <a:xfrm>
            <a:off x="3198328" y="1076324"/>
            <a:ext cx="2854498" cy="3733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588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BDs location histograms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5153025"/>
            <a:ext cx="8572499" cy="9731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Cells bins determined by installation and TD24  characteristics </a:t>
            </a:r>
            <a:r>
              <a:rPr lang="en-US" sz="2900" i="1" dirty="0" smtClean="0"/>
              <a:t>TD24_vg1.8_disk 12WDSDVG1.8 CLIC_G disk at 12 GHz </a:t>
            </a:r>
            <a:r>
              <a:rPr lang="en-US" sz="2900" i="1" dirty="0" err="1" smtClean="0"/>
              <a:t>A.Grudiev</a:t>
            </a:r>
            <a:r>
              <a:rPr lang="en-US" sz="2900" i="1" dirty="0" smtClean="0"/>
              <a:t>, 25/03/10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0723" name="Picture 3" descr="\\cern.ch\dfs\Users\w\wfarabol\Documents\Breakdowns Analysis\BD location\Histogram Delta T Ref_Output 12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6" y="1323975"/>
            <a:ext cx="3086099" cy="2314575"/>
          </a:xfrm>
          <a:prstGeom prst="rect">
            <a:avLst/>
          </a:prstGeom>
          <a:noFill/>
        </p:spPr>
      </p:pic>
      <p:pic>
        <p:nvPicPr>
          <p:cNvPr id="9" name="Picture 8" descr="G:\Users\w\wfarabol\Documents\Breakdowns Analysis\BD location\Histogram Delta T Ref_Input 12_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8475" y="1343024"/>
            <a:ext cx="2828925" cy="230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95276" y="3638550"/>
            <a:ext cx="2781300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1</a:t>
            </a:r>
            <a:r>
              <a:rPr lang="en-US" baseline="30000" dirty="0" smtClean="0">
                <a:solidFill>
                  <a:srgbClr val="006600"/>
                </a:solidFill>
              </a:rPr>
              <a:t>st</a:t>
            </a:r>
            <a:r>
              <a:rPr lang="en-US" dirty="0" smtClean="0">
                <a:solidFill>
                  <a:srgbClr val="006600"/>
                </a:solidFill>
              </a:rPr>
              <a:t> method : cell #5 seems more affected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67050" y="3657600"/>
            <a:ext cx="2714625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2</a:t>
            </a:r>
            <a:r>
              <a:rPr lang="en-US" baseline="30000" dirty="0" smtClean="0">
                <a:solidFill>
                  <a:srgbClr val="006600"/>
                </a:solidFill>
              </a:rPr>
              <a:t>nd</a:t>
            </a:r>
            <a:r>
              <a:rPr lang="en-US" dirty="0" smtClean="0">
                <a:solidFill>
                  <a:srgbClr val="006600"/>
                </a:solidFill>
              </a:rPr>
              <a:t> method : cell #1 seems more affected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657849" y="1304925"/>
            <a:ext cx="3316079" cy="2604749"/>
            <a:chOff x="2051720" y="692696"/>
            <a:chExt cx="6503128" cy="5400000"/>
          </a:xfrm>
        </p:grpSpPr>
        <p:grpSp>
          <p:nvGrpSpPr>
            <p:cNvPr id="13" name="Group 12"/>
            <p:cNvGrpSpPr/>
            <p:nvPr/>
          </p:nvGrpSpPr>
          <p:grpSpPr>
            <a:xfrm>
              <a:off x="2051720" y="692696"/>
              <a:ext cx="6503128" cy="5400000"/>
              <a:chOff x="2051720" y="692696"/>
              <a:chExt cx="6503128" cy="5400000"/>
            </a:xfrm>
          </p:grpSpPr>
          <p:pic>
            <p:nvPicPr>
              <p:cNvPr id="15" name="Picture 14" descr="\\cern.ch\dfs\Users\s\solodko\Desktop\TBTS_2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051720" y="692696"/>
                <a:ext cx="5611350" cy="5400000"/>
              </a:xfrm>
              <a:prstGeom prst="rect">
                <a:avLst/>
              </a:prstGeom>
              <a:noFill/>
            </p:spPr>
          </p:pic>
          <p:sp>
            <p:nvSpPr>
              <p:cNvPr id="16" name="TextBox 2"/>
              <p:cNvSpPr txBox="1"/>
              <p:nvPr/>
            </p:nvSpPr>
            <p:spPr>
              <a:xfrm>
                <a:off x="4870578" y="5229199"/>
                <a:ext cx="2748165" cy="5742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 smtClean="0"/>
                  <a:t>L</a:t>
                </a:r>
                <a:r>
                  <a:rPr lang="en-GB" sz="1200" baseline="-25000" dirty="0" smtClean="0"/>
                  <a:t>1-2</a:t>
                </a:r>
                <a:r>
                  <a:rPr lang="en-GB" sz="1200" dirty="0" smtClean="0"/>
                  <a:t> = 1589.001 mm</a:t>
                </a:r>
                <a:endParaRPr lang="en-GB" sz="1200" dirty="0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>
                <a:off x="4778913" y="5728085"/>
                <a:ext cx="201737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V="1">
                <a:off x="4797591" y="4365106"/>
                <a:ext cx="62441" cy="13234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/>
              <p:cNvSpPr/>
              <p:nvPr/>
            </p:nvSpPr>
            <p:spPr>
              <a:xfrm>
                <a:off x="3779912" y="1988840"/>
                <a:ext cx="72008" cy="720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779912" y="3861048"/>
                <a:ext cx="72008" cy="720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1" name="TextBox 13"/>
              <p:cNvSpPr txBox="1"/>
              <p:nvPr/>
            </p:nvSpPr>
            <p:spPr>
              <a:xfrm>
                <a:off x="3851920" y="183553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1" dirty="0" smtClean="0">
                    <a:solidFill>
                      <a:srgbClr val="FF0000"/>
                    </a:solidFill>
                  </a:rPr>
                  <a:t>1</a:t>
                </a:r>
              </a:p>
            </p:txBody>
          </p:sp>
          <p:sp>
            <p:nvSpPr>
              <p:cNvPr id="22" name="TextBox 14"/>
              <p:cNvSpPr txBox="1"/>
              <p:nvPr/>
            </p:nvSpPr>
            <p:spPr>
              <a:xfrm>
                <a:off x="3635896" y="392376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1" dirty="0" smtClean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23" name="TextBox 16"/>
              <p:cNvSpPr txBox="1"/>
              <p:nvPr/>
            </p:nvSpPr>
            <p:spPr>
              <a:xfrm>
                <a:off x="5806683" y="971435"/>
                <a:ext cx="2748165" cy="5742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 smtClean="0"/>
                  <a:t>L</a:t>
                </a:r>
                <a:r>
                  <a:rPr lang="en-GB" sz="1200" baseline="-25000" dirty="0" smtClean="0"/>
                  <a:t>3-4</a:t>
                </a:r>
                <a:r>
                  <a:rPr lang="en-GB" sz="1200" dirty="0" smtClean="0"/>
                  <a:t> = 2287.469 mm</a:t>
                </a:r>
                <a:endParaRPr lang="en-GB" sz="12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6067788" y="1462814"/>
                <a:ext cx="1625106" cy="1974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>
                <a:off x="5940151" y="1502308"/>
                <a:ext cx="127638" cy="19850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4499992" y="3429000"/>
                <a:ext cx="72008" cy="720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7" name="TextBox 23"/>
              <p:cNvSpPr txBox="1"/>
              <p:nvPr/>
            </p:nvSpPr>
            <p:spPr>
              <a:xfrm>
                <a:off x="4572000" y="327569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1" dirty="0">
                    <a:solidFill>
                      <a:srgbClr val="FF0000"/>
                    </a:solidFill>
                  </a:rPr>
                  <a:t>4</a:t>
                </a:r>
                <a:endParaRPr lang="en-GB" b="1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998506" y="1916832"/>
                <a:ext cx="72008" cy="720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9" name="TextBox 25"/>
              <p:cNvSpPr txBox="1"/>
              <p:nvPr/>
            </p:nvSpPr>
            <p:spPr>
              <a:xfrm>
                <a:off x="6070514" y="176352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1" dirty="0">
                    <a:solidFill>
                      <a:srgbClr val="FF0000"/>
                    </a:solidFill>
                  </a:rPr>
                  <a:t>3</a:t>
                </a:r>
                <a:endParaRPr lang="en-GB" b="1" dirty="0" smtClean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680397" y="4484048"/>
              <a:ext cx="1628914" cy="8126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Anastasiya Solodko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87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BDs location chart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86424"/>
            <a:ext cx="8229600" cy="66675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BDs seems to migrate from the initial position to the first cell (from red star to blue triangle)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1747" name="Picture 3" descr="\\cern.ch\dfs\Users\w\wfarabol\Documents\Breakdowns Analysis\BD location\location chart 12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976721"/>
            <a:ext cx="7810500" cy="2303805"/>
          </a:xfrm>
          <a:prstGeom prst="rect">
            <a:avLst/>
          </a:prstGeom>
          <a:noFill/>
        </p:spPr>
      </p:pic>
      <p:pic>
        <p:nvPicPr>
          <p:cNvPr id="31749" name="Picture 5" descr="\\cern.ch\dfs\Users\w\wfarabol\Documents\Breakdowns Analysis\BD location\location chart 12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3" y="3237160"/>
            <a:ext cx="7910511" cy="2434977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172075" y="3105150"/>
            <a:ext cx="3781425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	Green line linked BDs are in clusters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Attenuation vs. BD location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67349"/>
            <a:ext cx="8229600" cy="65881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Reflected power is consistent with the detected position of the BD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2771" name="Picture 3" descr="\\cern.ch\dfs\Users\w\wfarabol\Documents\Breakdowns Analysis\BD location\Ratio Ref_Input 12_06 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900" y="1552575"/>
            <a:ext cx="4089399" cy="3067050"/>
          </a:xfrm>
          <a:prstGeom prst="rect">
            <a:avLst/>
          </a:prstGeom>
          <a:noFill/>
        </p:spPr>
      </p:pic>
      <p:pic>
        <p:nvPicPr>
          <p:cNvPr id="32773" name="Picture 5" descr="\\cern.ch\dfs\Users\w\wfarabol\Documents\Breakdowns Analysis\BD location\Ratio Ref_Input 12_01 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1447799"/>
            <a:ext cx="4254499" cy="319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Contents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Statistical analysis</a:t>
            </a:r>
          </a:p>
          <a:p>
            <a:pPr lvl="1"/>
            <a:r>
              <a:rPr lang="en-US" dirty="0" smtClean="0"/>
              <a:t>Various BDs detection channels</a:t>
            </a:r>
          </a:p>
          <a:p>
            <a:pPr lvl="1"/>
            <a:r>
              <a:rPr lang="en-US" dirty="0" smtClean="0"/>
              <a:t>BDR – overview of recorded experiments</a:t>
            </a:r>
          </a:p>
          <a:p>
            <a:pPr lvl="1"/>
            <a:r>
              <a:rPr lang="en-US" dirty="0" smtClean="0"/>
              <a:t>BD’s time distribution and Poisson law</a:t>
            </a:r>
          </a:p>
          <a:p>
            <a:pPr lvl="1"/>
            <a:r>
              <a:rPr lang="en-US" dirty="0" smtClean="0"/>
              <a:t>RF exposure time before BD and time power law</a:t>
            </a:r>
          </a:p>
          <a:p>
            <a:r>
              <a:rPr lang="en-US" dirty="0" smtClean="0"/>
              <a:t>Signal processing analysis</a:t>
            </a:r>
          </a:p>
          <a:p>
            <a:pPr lvl="1"/>
            <a:r>
              <a:rPr lang="en-US" dirty="0" smtClean="0"/>
              <a:t>RF signals without BDs</a:t>
            </a:r>
          </a:p>
          <a:p>
            <a:pPr lvl="1"/>
            <a:r>
              <a:rPr lang="en-US" dirty="0" smtClean="0"/>
              <a:t>BDs signatures – RF input reaction</a:t>
            </a:r>
          </a:p>
          <a:p>
            <a:pPr lvl="1"/>
            <a:r>
              <a:rPr lang="en-US" dirty="0" smtClean="0"/>
              <a:t>BDs locations – possible migration of BDs</a:t>
            </a:r>
          </a:p>
          <a:p>
            <a:r>
              <a:rPr lang="en-US" dirty="0" smtClean="0"/>
              <a:t>New diagnostics and possible improvements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next run…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Merge Beam Kick measurements with RF characteristics</a:t>
            </a:r>
          </a:p>
          <a:p>
            <a:r>
              <a:rPr lang="en-US" sz="2400" dirty="0" smtClean="0"/>
              <a:t>Use the RF phase information</a:t>
            </a:r>
          </a:p>
          <a:p>
            <a:r>
              <a:rPr lang="en-US" sz="2400" dirty="0" smtClean="0"/>
              <a:t>Collect more data at reasonable BDR </a:t>
            </a:r>
          </a:p>
          <a:p>
            <a:pPr lvl="1"/>
            <a:r>
              <a:rPr lang="en-US" sz="2000" dirty="0" smtClean="0"/>
              <a:t>Long shift at stable power characteristics</a:t>
            </a:r>
          </a:p>
          <a:p>
            <a:pPr lvl="1"/>
            <a:r>
              <a:rPr lang="en-US" sz="2000" dirty="0" smtClean="0"/>
              <a:t>Higher repetition rate</a:t>
            </a:r>
          </a:p>
          <a:p>
            <a:r>
              <a:rPr lang="en-US" sz="2400" dirty="0" smtClean="0"/>
              <a:t>Additional diagnostics </a:t>
            </a:r>
          </a:p>
          <a:p>
            <a:pPr lvl="1"/>
            <a:r>
              <a:rPr lang="en-US" sz="2000" dirty="0" smtClean="0"/>
              <a:t>PM looking inside the TD24 through FCU mirror</a:t>
            </a:r>
          </a:p>
          <a:p>
            <a:pPr lvl="1"/>
            <a:r>
              <a:rPr lang="en-US" sz="2000" dirty="0" smtClean="0"/>
              <a:t>New re-entrant cavity BPMs</a:t>
            </a:r>
          </a:p>
          <a:p>
            <a:r>
              <a:rPr lang="en-US" sz="2400" dirty="0" smtClean="0"/>
              <a:t>Use of</a:t>
            </a:r>
          </a:p>
          <a:p>
            <a:pPr lvl="1"/>
            <a:r>
              <a:rPr lang="en-US" sz="2000" dirty="0" smtClean="0"/>
              <a:t>the Flash Box, </a:t>
            </a:r>
          </a:p>
          <a:p>
            <a:pPr lvl="1"/>
            <a:r>
              <a:rPr lang="en-US" sz="2000" dirty="0" smtClean="0"/>
              <a:t>the Wakefield </a:t>
            </a:r>
            <a:r>
              <a:rPr lang="en-US" sz="2000" dirty="0" smtClean="0"/>
              <a:t>monitor</a:t>
            </a:r>
          </a:p>
          <a:p>
            <a:pPr lvl="1"/>
            <a:r>
              <a:rPr lang="en-US" sz="2000" dirty="0" smtClean="0"/>
              <a:t>…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22814" t="8608" r="28898" b="1174"/>
          <a:stretch>
            <a:fillRect/>
          </a:stretch>
        </p:blipFill>
        <p:spPr bwMode="auto">
          <a:xfrm>
            <a:off x="6569608" y="1495425"/>
            <a:ext cx="2304813" cy="279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180032" y="3095625"/>
            <a:ext cx="592493" cy="39197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Masih  Noor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953250" y="4429125"/>
            <a:ext cx="1676400" cy="390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PM optical line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BDs detection triggering data storage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410200"/>
            <a:ext cx="8229600" cy="11731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With the present instrumentation set, most of the BDs are detected by RF signals (Reflected RF and Missing Energy). </a:t>
            </a:r>
          </a:p>
          <a:p>
            <a:r>
              <a:rPr lang="en-US" dirty="0" smtClean="0"/>
              <a:t>PM is jammed by noise (dark current, X-rays ?)</a:t>
            </a:r>
          </a:p>
          <a:p>
            <a:r>
              <a:rPr lang="en-US" dirty="0" smtClean="0"/>
              <a:t>FCU is sensitive to RF noise (like BPMs)  and not always inserted (probe beam)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http://elogbook/eLogbook/attach_reader?attach_id=1218222"/>
          <p:cNvPicPr>
            <a:picLocks noChangeAspect="1" noChangeArrowheads="1"/>
          </p:cNvPicPr>
          <p:nvPr/>
        </p:nvPicPr>
        <p:blipFill>
          <a:blip r:embed="rId2" cstate="print"/>
          <a:srcRect l="12687" t="18069" r="10016" b="3764"/>
          <a:stretch>
            <a:fillRect/>
          </a:stretch>
        </p:blipFill>
        <p:spPr bwMode="auto">
          <a:xfrm>
            <a:off x="533400" y="1371600"/>
            <a:ext cx="1997886" cy="1791959"/>
          </a:xfrm>
          <a:prstGeom prst="rect">
            <a:avLst/>
          </a:prstGeom>
          <a:noFill/>
        </p:spPr>
      </p:pic>
      <p:pic>
        <p:nvPicPr>
          <p:cNvPr id="1028" name="Picture 4" descr="http://elogbook/eLogbook/attach_reader?attach_id=1218229"/>
          <p:cNvPicPr>
            <a:picLocks noChangeAspect="1" noChangeArrowheads="1"/>
          </p:cNvPicPr>
          <p:nvPr/>
        </p:nvPicPr>
        <p:blipFill>
          <a:blip r:embed="rId3" cstate="print"/>
          <a:srcRect l="7345" t="8001" r="5342" b="6096"/>
          <a:stretch>
            <a:fillRect/>
          </a:stretch>
        </p:blipFill>
        <p:spPr bwMode="auto">
          <a:xfrm>
            <a:off x="4670330" y="1371600"/>
            <a:ext cx="1882870" cy="32467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3400" y="3352800"/>
            <a:ext cx="2003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1</a:t>
            </a:r>
            <a:r>
              <a:rPr lang="en-US" baseline="30000" dirty="0" smtClean="0">
                <a:solidFill>
                  <a:srgbClr val="006600"/>
                </a:solidFill>
              </a:rPr>
              <a:t>st</a:t>
            </a:r>
            <a:r>
              <a:rPr lang="en-US" dirty="0" smtClean="0">
                <a:solidFill>
                  <a:srgbClr val="006600"/>
                </a:solidFill>
              </a:rPr>
              <a:t> Dec 2011 record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4648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6600"/>
                </a:solidFill>
              </a:rPr>
              <a:t>Rare cases of FCU detection only</a:t>
            </a:r>
            <a:endParaRPr lang="en-US" dirty="0">
              <a:solidFill>
                <a:srgbClr val="006600"/>
              </a:solidFill>
            </a:endParaRPr>
          </a:p>
        </p:txBody>
      </p:sp>
      <p:pic>
        <p:nvPicPr>
          <p:cNvPr id="1030" name="Picture 6" descr="http://elogbook/eLogbook/attach_reader?attach_id=1218228"/>
          <p:cNvPicPr>
            <a:picLocks noChangeAspect="1" noChangeArrowheads="1"/>
          </p:cNvPicPr>
          <p:nvPr/>
        </p:nvPicPr>
        <p:blipFill>
          <a:blip r:embed="rId4" cstate="print"/>
          <a:srcRect l="7345" t="8025" r="5342" b="6115"/>
          <a:stretch>
            <a:fillRect/>
          </a:stretch>
        </p:blipFill>
        <p:spPr bwMode="auto">
          <a:xfrm>
            <a:off x="2696884" y="1371600"/>
            <a:ext cx="1882870" cy="3235282"/>
          </a:xfrm>
          <a:prstGeom prst="rect">
            <a:avLst/>
          </a:prstGeom>
          <a:noFill/>
        </p:spPr>
      </p:pic>
      <p:pic>
        <p:nvPicPr>
          <p:cNvPr id="1032" name="Picture 8" descr="http://elogbook/eLogbook/attach_reader?attach_id=1218225"/>
          <p:cNvPicPr>
            <a:picLocks noChangeAspect="1" noChangeArrowheads="1"/>
          </p:cNvPicPr>
          <p:nvPr/>
        </p:nvPicPr>
        <p:blipFill>
          <a:blip r:embed="rId5" cstate="print"/>
          <a:srcRect l="7345" t="8001" r="5342" b="6096"/>
          <a:stretch>
            <a:fillRect/>
          </a:stretch>
        </p:blipFill>
        <p:spPr bwMode="auto">
          <a:xfrm>
            <a:off x="6705600" y="1371600"/>
            <a:ext cx="1882870" cy="324672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90800" y="4648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6600"/>
                </a:solidFill>
              </a:rPr>
              <a:t>3 diagnostics detection 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0" y="4648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6600"/>
                </a:solidFill>
              </a:rPr>
              <a:t>RF detection only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BDR from the last experiments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3657600" y="1295400"/>
          <a:ext cx="4953000" cy="4348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25500"/>
                <a:gridCol w="774700"/>
                <a:gridCol w="762000"/>
                <a:gridCol w="838200"/>
                <a:gridCol w="762000"/>
                <a:gridCol w="99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Start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Stop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(MW)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Pulse (ns)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BDR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 Nov.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 Nov.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1.7  10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23 Nov.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1.9  10</a:t>
                      </a:r>
                      <a:r>
                        <a:rPr lang="en-US" baseline="30000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 Nov.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1.3  10</a:t>
                      </a:r>
                      <a:r>
                        <a:rPr lang="en-US" baseline="30000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 Nov.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7.4  10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 Dec.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08.55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4.0  10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Dec.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3.0  10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 Dec.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08.25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5.8  10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 Dec.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 Dec.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W. Farabolini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4572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6600"/>
                </a:solidFill>
              </a:rPr>
              <a:t>R. Corsini – CLIC Project Meeting, 9 Dec. 2011</a:t>
            </a:r>
            <a:endParaRPr lang="en-US" dirty="0">
              <a:solidFill>
                <a:srgbClr val="006600"/>
              </a:solidFill>
            </a:endParaRPr>
          </a:p>
        </p:txBody>
      </p:sp>
      <p:pic>
        <p:nvPicPr>
          <p:cNvPr id="17411" name="Picture 3" descr="G:\Users\w\wfarabol\Documents\Breakdowns Analysis\BD statistics\BDR Rober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3581400" cy="2906947"/>
          </a:xfrm>
          <a:prstGeom prst="rect">
            <a:avLst/>
          </a:prstGeom>
          <a:noFill/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81000" y="5715000"/>
            <a:ext cx="8229600" cy="71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few records are meaningful for statistics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BD count vs. time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562600"/>
            <a:ext cx="8229600" cy="71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Due to Drive Beam trips only </a:t>
            </a:r>
            <a:r>
              <a:rPr lang="en-US" i="1" dirty="0" smtClean="0"/>
              <a:t>BDs count vs. “nominal” RF pulses number</a:t>
            </a:r>
            <a:r>
              <a:rPr lang="en-US" dirty="0" smtClean="0"/>
              <a:t> is meaningful.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G:\Users\w\wfarabol\Documents\Breakdowns Analysis\BD statistics\BD evolution vs time 11_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2933700" cy="2200275"/>
          </a:xfrm>
          <a:prstGeom prst="rect">
            <a:avLst/>
          </a:prstGeom>
          <a:noFill/>
        </p:spPr>
      </p:pic>
      <p:pic>
        <p:nvPicPr>
          <p:cNvPr id="1027" name="Picture 3" descr="G:\Users\w\wfarabol\Documents\Breakdowns Analysis\BD statistics\BD evolution vs time 12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990600"/>
            <a:ext cx="2933700" cy="2200275"/>
          </a:xfrm>
          <a:prstGeom prst="rect">
            <a:avLst/>
          </a:prstGeom>
          <a:noFill/>
        </p:spPr>
      </p:pic>
      <p:pic>
        <p:nvPicPr>
          <p:cNvPr id="1028" name="Picture 4" descr="G:\Users\w\wfarabol\Documents\Breakdowns Analysis\BD statistics\BD evolution vs time 12_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990600"/>
            <a:ext cx="2933700" cy="2200275"/>
          </a:xfrm>
          <a:prstGeom prst="rect">
            <a:avLst/>
          </a:prstGeom>
          <a:noFill/>
        </p:spPr>
      </p:pic>
      <p:pic>
        <p:nvPicPr>
          <p:cNvPr id="1029" name="Picture 5" descr="G:\Users\w\wfarabol\Documents\Breakdowns Analysis\BD statistics\BD evolution vs time 12_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200400"/>
            <a:ext cx="2938939" cy="2200275"/>
          </a:xfrm>
          <a:prstGeom prst="rect">
            <a:avLst/>
          </a:prstGeom>
          <a:noFill/>
        </p:spPr>
      </p:pic>
      <p:pic>
        <p:nvPicPr>
          <p:cNvPr id="1030" name="Picture 6" descr="G:\Users\w\wfarabol\Documents\Breakdowns Analysis\BD statistics\BD evolution vs time 12_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276600"/>
            <a:ext cx="2933700" cy="220027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1143000" y="2286000"/>
            <a:ext cx="1781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6600"/>
                </a:solidFill>
              </a:rPr>
              <a:t> Input Power: 70 MW </a:t>
            </a:r>
          </a:p>
          <a:p>
            <a:r>
              <a:rPr lang="en-US" sz="1400" dirty="0" smtClean="0">
                <a:solidFill>
                  <a:srgbClr val="006600"/>
                </a:solidFill>
              </a:rPr>
              <a:t> Pulse length 175 ns</a:t>
            </a:r>
            <a:endParaRPr lang="en-US" sz="1400" dirty="0">
              <a:solidFill>
                <a:srgbClr val="00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62400" y="2209800"/>
            <a:ext cx="1752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6600"/>
                </a:solidFill>
              </a:rPr>
              <a:t>Input Power: 70 MW </a:t>
            </a:r>
          </a:p>
          <a:p>
            <a:r>
              <a:rPr lang="en-US" sz="1400" dirty="0" smtClean="0">
                <a:solidFill>
                  <a:srgbClr val="006600"/>
                </a:solidFill>
              </a:rPr>
              <a:t>Pulse length 220 ns</a:t>
            </a:r>
            <a:endParaRPr lang="en-US" sz="1600" dirty="0">
              <a:solidFill>
                <a:srgbClr val="0066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81800" y="2209800"/>
            <a:ext cx="1741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6600"/>
                </a:solidFill>
              </a:rPr>
              <a:t>Input Power: 50 MW </a:t>
            </a:r>
          </a:p>
          <a:p>
            <a:r>
              <a:rPr lang="en-US" sz="1400" dirty="0" smtClean="0">
                <a:solidFill>
                  <a:srgbClr val="006600"/>
                </a:solidFill>
              </a:rPr>
              <a:t>Pulse length 220 ns</a:t>
            </a:r>
            <a:endParaRPr lang="en-US" sz="1400" dirty="0">
              <a:solidFill>
                <a:srgbClr val="0066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33600" y="3733800"/>
            <a:ext cx="1752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6600"/>
                </a:solidFill>
              </a:rPr>
              <a:t>Input Power: 80 MW </a:t>
            </a:r>
          </a:p>
          <a:p>
            <a:r>
              <a:rPr lang="en-US" sz="1400" dirty="0" smtClean="0">
                <a:solidFill>
                  <a:srgbClr val="006600"/>
                </a:solidFill>
              </a:rPr>
              <a:t>Pulse length 220 ns</a:t>
            </a:r>
            <a:endParaRPr lang="en-US" sz="1400" dirty="0">
              <a:solidFill>
                <a:srgbClr val="0066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86400" y="4572000"/>
            <a:ext cx="1828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6600"/>
                </a:solidFill>
              </a:rPr>
              <a:t>Input Power: 100 MW </a:t>
            </a:r>
          </a:p>
          <a:p>
            <a:r>
              <a:rPr lang="en-US" sz="1400" dirty="0" smtClean="0">
                <a:solidFill>
                  <a:srgbClr val="006600"/>
                </a:solidFill>
              </a:rPr>
              <a:t>Pulse length 120 ns</a:t>
            </a:r>
            <a:endParaRPr lang="en-US" sz="14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Numbers of RF pulses before a BD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1"/>
            <a:ext cx="8229600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200" dirty="0" smtClean="0">
                <a:solidFill>
                  <a:srgbClr val="006600"/>
                </a:solidFill>
              </a:rPr>
              <a:t>Histogram and zoom on bins below 20 showing the cluster effect.</a:t>
            </a:r>
            <a:endParaRPr lang="en-US" sz="2200" dirty="0">
              <a:solidFill>
                <a:srgbClr val="0066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38200" y="1596018"/>
          <a:ext cx="3505200" cy="2980449"/>
        </p:xfrm>
        <a:graphic>
          <a:graphicData uri="http://schemas.openxmlformats.org/presentationml/2006/ole">
            <p:oleObj spid="_x0000_s1026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72000" y="1600200"/>
          <a:ext cx="3599491" cy="2989263"/>
        </p:xfrm>
        <a:graphic>
          <a:graphicData uri="http://schemas.openxmlformats.org/presentationml/2006/ole">
            <p:oleObj spid="_x0000_s1027" name="Acrobat Document" r:id="rId4" imgW="5829300" imgH="75438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BDs time distribution and Poisson law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4478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Randomly distributed events should follow the Poisson law.</a:t>
            </a:r>
          </a:p>
          <a:p>
            <a:endParaRPr lang="en-US" sz="2400" dirty="0" smtClean="0"/>
          </a:p>
          <a:p>
            <a:pPr lvl="8">
              <a:buNone/>
            </a:pPr>
            <a:r>
              <a:rPr lang="en-US" sz="1500" dirty="0" smtClean="0"/>
              <a:t>             k : number of BDs, </a:t>
            </a:r>
            <a:r>
              <a:rPr lang="en-US" sz="1500" dirty="0" smtClean="0">
                <a:latin typeface="Symbol" pitchFamily="18" charset="2"/>
              </a:rPr>
              <a:t>l</a:t>
            </a:r>
            <a:r>
              <a:rPr lang="en-US" sz="1500" dirty="0" smtClean="0"/>
              <a:t> : BDR x number of pulses</a:t>
            </a:r>
          </a:p>
          <a:p>
            <a:r>
              <a:rPr lang="en-US" sz="2400" dirty="0" smtClean="0"/>
              <a:t>Clusters make the BD probability (BDR) non stationary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W. Farabolini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66750" y="1257300"/>
          <a:ext cx="2305050" cy="3390900"/>
        </p:xfrm>
        <a:graphic>
          <a:graphicData uri="http://schemas.openxmlformats.org/presentationml/2006/ole">
            <p:oleObj spid="_x0000_s2050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124200" y="1258888"/>
          <a:ext cx="2305050" cy="3389312"/>
        </p:xfrm>
        <a:graphic>
          <a:graphicData uri="http://schemas.openxmlformats.org/presentationml/2006/ole">
            <p:oleObj spid="_x0000_s2051" name="Acrobat Document" r:id="rId4" imgW="5829300" imgH="7543800" progId="AcroExch.Document.7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715000" y="1249363"/>
          <a:ext cx="2303463" cy="3389312"/>
        </p:xfrm>
        <a:graphic>
          <a:graphicData uri="http://schemas.openxmlformats.org/presentationml/2006/ole">
            <p:oleObj spid="_x0000_s2052" name="Acrobat Document" r:id="rId5" imgW="5829300" imgH="7543800" progId="AcroExch.Document.7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286000" y="4572000"/>
            <a:ext cx="17526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BDR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0" y="4648200"/>
            <a:ext cx="17526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BDR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5438775"/>
            <a:ext cx="2305050" cy="657225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11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Discarding the cluster events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943600" y="1828800"/>
          <a:ext cx="2745617" cy="2321326"/>
        </p:xfrm>
        <a:graphic>
          <a:graphicData uri="http://schemas.openxmlformats.org/presentationml/2006/ole">
            <p:oleObj spid="_x0000_s21506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685800" y="1295400"/>
          <a:ext cx="2487613" cy="3659187"/>
        </p:xfrm>
        <a:graphic>
          <a:graphicData uri="http://schemas.openxmlformats.org/presentationml/2006/ole">
            <p:oleObj spid="_x0000_s21507" name="Acrobat Document" r:id="rId4" imgW="5829300" imgH="7543800" progId="AcroExch.Document.7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3429000" y="1295400"/>
          <a:ext cx="2487612" cy="3660775"/>
        </p:xfrm>
        <a:graphic>
          <a:graphicData uri="http://schemas.openxmlformats.org/presentationml/2006/ole">
            <p:oleObj spid="_x0000_s21508" name="Acrobat Document" r:id="rId5" imgW="5829300" imgH="7543800" progId="AcroExch.Document.7">
              <p:embed/>
            </p:oleObj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5105400"/>
            <a:ext cx="457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Rejecting clustered BDs leads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BDs events to be more “Poisson Like”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19800" y="4267200"/>
            <a:ext cx="26670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Evolution of mean/</a:t>
            </a:r>
            <a:r>
              <a:rPr lang="en-US" dirty="0" smtClean="0">
                <a:solidFill>
                  <a:srgbClr val="0066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006600"/>
                </a:solidFill>
              </a:rPr>
              <a:t> with the cluster size rejection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rgbClr val="006600"/>
                </a:solidFill>
              </a:rPr>
              <a:t>(1 for a Poisson distribution)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Probability of one BD within a given number of RF pulses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792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Poisson law for k = 1 and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 computed using the raw BDR (not a fitted one)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feb.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Farabolini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838200" y="2057400"/>
          <a:ext cx="2295525" cy="1897062"/>
        </p:xfrm>
        <a:graphic>
          <a:graphicData uri="http://schemas.openxmlformats.org/presentationml/2006/ole">
            <p:oleObj spid="_x0000_s22531" name="Acrobat Document" r:id="rId3" imgW="5829300" imgH="7543800" progId="AcroExch.Document.7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3276600" y="2057400"/>
          <a:ext cx="2295525" cy="1895475"/>
        </p:xfrm>
        <a:graphic>
          <a:graphicData uri="http://schemas.openxmlformats.org/presentationml/2006/ole">
            <p:oleObj spid="_x0000_s22532" name="Acrobat Document" r:id="rId4" imgW="5829300" imgH="7543800" progId="AcroExch.Document.7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5867400" y="2057400"/>
          <a:ext cx="2295525" cy="1895475"/>
        </p:xfrm>
        <a:graphic>
          <a:graphicData uri="http://schemas.openxmlformats.org/presentationml/2006/ole">
            <p:oleObj spid="_x0000_s22533" name="Acrobat Document" r:id="rId5" imgW="5829300" imgH="7543800" progId="AcroExch.Document.7">
              <p:embed/>
            </p:oleObj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762000" y="4038600"/>
            <a:ext cx="4724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Clusters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rejected up to 20 pulses between BDs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5638800"/>
            <a:ext cx="2305050" cy="657225"/>
          </a:xfrm>
          <a:prstGeom prst="rect">
            <a:avLst/>
          </a:prstGeom>
          <a:noFill/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638800" y="4038600"/>
            <a:ext cx="2590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</a:t>
            </a:r>
            <a:r>
              <a:rPr lang="en-US" sz="2200" dirty="0" smtClean="0">
                <a:solidFill>
                  <a:srgbClr val="006600"/>
                </a:solidFill>
              </a:rPr>
              <a:t>clusters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rejection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needed at low BDR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925</Words>
  <Application>Microsoft Office PowerPoint</Application>
  <PresentationFormat>On-screen Show (4:3)</PresentationFormat>
  <Paragraphs>249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Acrobat Document</vt:lpstr>
      <vt:lpstr>TBTS data analysis</vt:lpstr>
      <vt:lpstr>Contents</vt:lpstr>
      <vt:lpstr>BDs detection triggering data storage</vt:lpstr>
      <vt:lpstr>BDR from the last experiments</vt:lpstr>
      <vt:lpstr>BD count vs. time</vt:lpstr>
      <vt:lpstr>Numbers of RF pulses before a BD</vt:lpstr>
      <vt:lpstr>BDs time distribution and Poisson law</vt:lpstr>
      <vt:lpstr>Discarding the cluster events</vt:lpstr>
      <vt:lpstr>Probability of one BD within a given number of RF pulses</vt:lpstr>
      <vt:lpstr>RF exposure time before BD</vt:lpstr>
      <vt:lpstr>BDR as function of exposure time</vt:lpstr>
      <vt:lpstr>Influence of clusters</vt:lpstr>
      <vt:lpstr>RF signals without BDs</vt:lpstr>
      <vt:lpstr>Evidence of ACS BDs effect on RF Input</vt:lpstr>
      <vt:lpstr>BD location determination</vt:lpstr>
      <vt:lpstr>Edge correlation Input - Reflected</vt:lpstr>
      <vt:lpstr>BDs location histograms</vt:lpstr>
      <vt:lpstr>BDs location chart</vt:lpstr>
      <vt:lpstr>Attenuation vs. BD location</vt:lpstr>
      <vt:lpstr>The next run…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TBTS data analysis</dc:title>
  <dc:creator/>
  <cp:lastModifiedBy>wfarabol</cp:lastModifiedBy>
  <cp:revision>102</cp:revision>
  <dcterms:created xsi:type="dcterms:W3CDTF">2006-08-16T00:00:00Z</dcterms:created>
  <dcterms:modified xsi:type="dcterms:W3CDTF">2012-02-08T19:49:12Z</dcterms:modified>
</cp:coreProperties>
</file>