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2" r:id="rId2"/>
    <p:sldId id="296" r:id="rId3"/>
    <p:sldId id="290" r:id="rId4"/>
    <p:sldId id="291" r:id="rId5"/>
    <p:sldId id="303" r:id="rId6"/>
    <p:sldId id="302" r:id="rId7"/>
    <p:sldId id="294" r:id="rId8"/>
    <p:sldId id="304" r:id="rId9"/>
    <p:sldId id="313" r:id="rId10"/>
    <p:sldId id="320" r:id="rId11"/>
    <p:sldId id="318" r:id="rId12"/>
    <p:sldId id="316" r:id="rId13"/>
    <p:sldId id="319" r:id="rId14"/>
    <p:sldId id="321" r:id="rId15"/>
    <p:sldId id="298" r:id="rId16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33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1" y="2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1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WG6, 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e¯e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⁺-&gt; Z,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γ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, Z’* -&gt;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μ¯μ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0800" dist="50800" sx="1000" sy="1000" algn="ctr" rotWithShape="0">
                  <a:schemeClr val="accent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0668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Study the sensitivity to a heavy sequential  Z’ with a mass above LHC detection capability (as described in </a:t>
            </a:r>
            <a:r>
              <a:rPr lang="en-US" sz="2400" dirty="0" smtClean="0">
                <a:solidFill>
                  <a:srgbClr val="0070C0"/>
                </a:solidFill>
              </a:rPr>
              <a:t>James Wells </a:t>
            </a:r>
            <a:r>
              <a:rPr lang="en-US" sz="2400" dirty="0" smtClean="0">
                <a:solidFill>
                  <a:srgbClr val="0070C0"/>
                </a:solidFill>
              </a:rPr>
              <a:t>note)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B050"/>
                </a:solidFill>
              </a:rPr>
              <a:t>Use whizard2, Z’ model implemented by Jurgen Reuter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For the time only ISR and FSR included, no </a:t>
            </a:r>
            <a:r>
              <a:rPr lang="en-US" sz="2400" dirty="0" err="1" smtClean="0">
                <a:solidFill>
                  <a:srgbClr val="00B050"/>
                </a:solidFill>
              </a:rPr>
              <a:t>beamstrahlung</a:t>
            </a:r>
            <a:r>
              <a:rPr lang="en-US" sz="2400" dirty="0" smtClean="0">
                <a:solidFill>
                  <a:srgbClr val="00B050"/>
                </a:solidFill>
              </a:rPr>
              <a:t> yet</a:t>
            </a:r>
          </a:p>
          <a:p>
            <a:pPr algn="ctr"/>
            <a:r>
              <a:rPr lang="en-US" sz="2400" dirty="0" smtClean="0"/>
              <a:t>Outline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Cuts for </a:t>
            </a:r>
            <a:r>
              <a:rPr lang="en-US" sz="2400" dirty="0" err="1" smtClean="0"/>
              <a:t>e</a:t>
            </a:r>
            <a:r>
              <a:rPr lang="en-US" sz="2400" dirty="0" err="1" smtClean="0">
                <a:latin typeface="Calibri"/>
              </a:rPr>
              <a:t>⁺e</a:t>
            </a:r>
            <a:r>
              <a:rPr lang="en-US" sz="2400" dirty="0" smtClean="0">
                <a:latin typeface="Calibri"/>
              </a:rPr>
              <a:t>¯→</a:t>
            </a:r>
            <a:r>
              <a:rPr lang="el-GR" sz="2400" dirty="0" smtClean="0">
                <a:latin typeface="Calibri"/>
              </a:rPr>
              <a:t>μ⁺μ¯</a:t>
            </a:r>
            <a:r>
              <a:rPr lang="en-US" sz="2400" dirty="0" smtClean="0"/>
              <a:t> </a:t>
            </a:r>
            <a:r>
              <a:rPr lang="en-US" sz="2400" dirty="0" smtClean="0"/>
              <a:t>background </a:t>
            </a:r>
            <a:r>
              <a:rPr lang="en-US" sz="2400" dirty="0" smtClean="0"/>
              <a:t>suppression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Cross sections, Forward/Backward and  </a:t>
            </a:r>
          </a:p>
          <a:p>
            <a:r>
              <a:rPr lang="en-US" sz="2400" dirty="0" smtClean="0"/>
              <a:t>    Left/Right asymmetry for </a:t>
            </a:r>
            <a:r>
              <a:rPr lang="en-US" sz="2400" dirty="0" err="1" smtClean="0"/>
              <a:t>mZ</a:t>
            </a:r>
            <a:r>
              <a:rPr lang="en-US" sz="2400" dirty="0" smtClean="0"/>
              <a:t>’: 5-&gt;30 </a:t>
            </a:r>
            <a:r>
              <a:rPr lang="en-US" sz="2400" dirty="0" err="1" smtClean="0"/>
              <a:t>TeV</a:t>
            </a:r>
            <a:r>
              <a:rPr lang="en-US" sz="2400" dirty="0" smtClean="0"/>
              <a:t> and </a:t>
            </a:r>
            <a:r>
              <a:rPr lang="en-US" sz="2400" dirty="0" err="1" smtClean="0"/>
              <a:t>gY</a:t>
            </a:r>
            <a:r>
              <a:rPr lang="en-US" sz="2400" dirty="0" smtClean="0"/>
              <a:t>: 0.05-&gt;0.95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Sensitivity to </a:t>
            </a:r>
            <a:r>
              <a:rPr lang="en-US" sz="2400" dirty="0" smtClean="0"/>
              <a:t>Z’; </a:t>
            </a:r>
            <a:r>
              <a:rPr lang="en-US" sz="2400" dirty="0" err="1" smtClean="0"/>
              <a:t>mZ</a:t>
            </a:r>
            <a:r>
              <a:rPr lang="en-US" sz="2400" dirty="0" smtClean="0"/>
              <a:t>’ </a:t>
            </a:r>
            <a:r>
              <a:rPr lang="en-US" sz="2400" dirty="0" smtClean="0"/>
              <a:t>and </a:t>
            </a:r>
            <a:r>
              <a:rPr lang="en-US" sz="2400" dirty="0" err="1" smtClean="0"/>
              <a:t>gY</a:t>
            </a:r>
            <a:r>
              <a:rPr lang="en-US" sz="2400" dirty="0" smtClean="0"/>
              <a:t> </a:t>
            </a:r>
            <a:r>
              <a:rPr lang="en-US" sz="2400" dirty="0" smtClean="0"/>
              <a:t>determination -&gt; </a:t>
            </a:r>
            <a:r>
              <a:rPr lang="en-US" sz="2400" dirty="0" err="1" smtClean="0"/>
              <a:t>mZ</a:t>
            </a:r>
            <a:r>
              <a:rPr lang="en-US" sz="2400" dirty="0" smtClean="0"/>
              <a:t>’, </a:t>
            </a:r>
            <a:r>
              <a:rPr lang="en-US" sz="2400" dirty="0" err="1" smtClean="0"/>
              <a:t>g’a</a:t>
            </a:r>
            <a:r>
              <a:rPr lang="en-US" sz="2400" dirty="0" smtClean="0"/>
              <a:t>, </a:t>
            </a:r>
            <a:r>
              <a:rPr lang="en-US" sz="2400" dirty="0" err="1" smtClean="0"/>
              <a:t>g’v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S</a:t>
            </a:r>
            <a:r>
              <a:rPr lang="en-US" sz="2400" dirty="0" smtClean="0"/>
              <a:t>ystematic </a:t>
            </a:r>
            <a:r>
              <a:rPr lang="en-US" sz="2400" dirty="0" smtClean="0"/>
              <a:t>error assumptions at 3 </a:t>
            </a:r>
            <a:r>
              <a:rPr lang="en-US" sz="2400" dirty="0" err="1" smtClean="0"/>
              <a:t>TeV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   </a:t>
            </a:r>
            <a:r>
              <a:rPr lang="el-GR" sz="2400" dirty="0" smtClean="0"/>
              <a:t>μ±</a:t>
            </a:r>
            <a:r>
              <a:rPr lang="en-US" sz="2400" dirty="0" smtClean="0"/>
              <a:t> reconstruction efficiency an ID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1% </a:t>
            </a:r>
          </a:p>
          <a:p>
            <a:r>
              <a:rPr lang="en-US" sz="2400" dirty="0" smtClean="0"/>
              <a:t>   </a:t>
            </a:r>
            <a:r>
              <a:rPr lang="el-GR" sz="2400" dirty="0" smtClean="0"/>
              <a:t>μ±</a:t>
            </a:r>
            <a:r>
              <a:rPr lang="en-US" sz="2400" dirty="0" smtClean="0"/>
              <a:t> charge confusion                         : </a:t>
            </a:r>
            <a:r>
              <a:rPr lang="el-GR" sz="2400" dirty="0" smtClean="0"/>
              <a:t>Δ</a:t>
            </a:r>
            <a:r>
              <a:rPr lang="en-US" sz="2400" dirty="0" smtClean="0"/>
              <a:t>AFB/AFB=1%  </a:t>
            </a:r>
          </a:p>
          <a:p>
            <a:r>
              <a:rPr lang="en-US" sz="2400" dirty="0" smtClean="0"/>
              <a:t>   Luminosity                                         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0.5 %</a:t>
            </a:r>
          </a:p>
          <a:p>
            <a:r>
              <a:rPr lang="en-US" sz="2400" dirty="0" smtClean="0"/>
              <a:t>   Polarization                                       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5325" y="1066800"/>
            <a:ext cx="4181475" cy="431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4419600" cy="440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 smtClean="0"/>
              <a:t>determination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5626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gap in the </a:t>
            </a:r>
            <a:r>
              <a:rPr lang="en-US" dirty="0" err="1" smtClean="0"/>
              <a:t>mZp</a:t>
            </a:r>
            <a:r>
              <a:rPr lang="en-US" dirty="0" smtClean="0"/>
              <a:t>,  </a:t>
            </a:r>
            <a:r>
              <a:rPr lang="en-US" dirty="0" err="1" smtClean="0"/>
              <a:t>gY</a:t>
            </a:r>
            <a:r>
              <a:rPr lang="en-US" dirty="0" smtClean="0"/>
              <a:t> plane where the determination is not possible</a:t>
            </a:r>
          </a:p>
          <a:p>
            <a:r>
              <a:rPr lang="en-US" dirty="0" smtClean="0"/>
              <a:t> 4 times more luminosity doesn’t close it,  </a:t>
            </a:r>
          </a:p>
          <a:p>
            <a:r>
              <a:rPr lang="en-US" dirty="0" smtClean="0"/>
              <a:t>At 1.4 </a:t>
            </a:r>
            <a:r>
              <a:rPr lang="en-US" dirty="0" err="1" smtClean="0"/>
              <a:t>TeV</a:t>
            </a:r>
            <a:r>
              <a:rPr lang="en-US" dirty="0" smtClean="0"/>
              <a:t> the reach is not significantly beyond the LHC reach (right plot)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9600" y="2514600"/>
            <a:ext cx="381000" cy="3352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10200" y="1219200"/>
            <a:ext cx="0" cy="3581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715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</a:rPr>
              <a:t>The gap is caused by a minimum in the cross section, increasing the luminosity doesn’t change the gradient between neighboring cells.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4863" y="987558"/>
            <a:ext cx="4376737" cy="419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" y="1143000"/>
            <a:ext cx="417550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6477000" y="2209800"/>
            <a:ext cx="1600200" cy="53340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  <a:scene3d>
            <a:camera prst="orthographicFront">
              <a:rot lat="299999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 smtClean="0"/>
              <a:t>determination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8674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30% e</a:t>
            </a:r>
            <a:r>
              <a:rPr lang="en-US" dirty="0" smtClean="0">
                <a:latin typeface="Calibri"/>
              </a:rPr>
              <a:t>⁺ polarization (right plot) doesn’t increase significantly the reach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066800"/>
            <a:ext cx="4419600" cy="440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6586" y="1062039"/>
            <a:ext cx="4372614" cy="442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5638800" cy="285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Normalized </a:t>
            </a:r>
            <a:r>
              <a:rPr lang="en-US" dirty="0" smtClean="0"/>
              <a:t>couplings </a:t>
            </a:r>
            <a:r>
              <a:rPr lang="en-US" dirty="0" err="1" smtClean="0"/>
              <a:t>g’a</a:t>
            </a:r>
            <a:r>
              <a:rPr lang="en-US" dirty="0" smtClean="0"/>
              <a:t>, </a:t>
            </a:r>
            <a:r>
              <a:rPr lang="en-US" dirty="0" err="1" smtClean="0"/>
              <a:t>g’v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91200" y="1143000"/>
            <a:ext cx="3200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For all non exclude </a:t>
            </a:r>
            <a:r>
              <a:rPr lang="en-US" dirty="0" err="1" smtClean="0">
                <a:solidFill>
                  <a:srgbClr val="00B0F0"/>
                </a:solidFill>
              </a:rPr>
              <a:t>mZp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gy</a:t>
            </a:r>
            <a:r>
              <a:rPr lang="en-US" dirty="0" smtClean="0">
                <a:solidFill>
                  <a:srgbClr val="00B0F0"/>
                </a:solidFill>
              </a:rPr>
              <a:t> bins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(</a:t>
            </a:r>
            <a:r>
              <a:rPr lang="en-US" dirty="0" err="1" smtClean="0">
                <a:solidFill>
                  <a:srgbClr val="00B0F0"/>
                </a:solidFill>
              </a:rPr>
              <a:t>mZP,gY</a:t>
            </a:r>
            <a:r>
              <a:rPr lang="en-US" dirty="0" smtClean="0">
                <a:solidFill>
                  <a:srgbClr val="00B0F0"/>
                </a:solidFill>
              </a:rPr>
              <a:t>) -&gt; (</a:t>
            </a:r>
            <a:r>
              <a:rPr lang="en-US" dirty="0" err="1" smtClean="0">
                <a:solidFill>
                  <a:srgbClr val="00B0F0"/>
                </a:solidFill>
              </a:rPr>
              <a:t>g’a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g’v</a:t>
            </a:r>
            <a:r>
              <a:rPr lang="en-US" dirty="0" smtClean="0">
                <a:solidFill>
                  <a:srgbClr val="00B0F0"/>
                </a:solidFill>
              </a:rPr>
              <a:t>):</a:t>
            </a:r>
          </a:p>
          <a:p>
            <a:endParaRPr lang="en-US" dirty="0" smtClean="0"/>
          </a:p>
          <a:p>
            <a:r>
              <a:rPr lang="en-US" dirty="0" err="1" smtClean="0"/>
              <a:t>gL</a:t>
            </a:r>
            <a:r>
              <a:rPr lang="en-US" dirty="0" smtClean="0"/>
              <a:t>=</a:t>
            </a:r>
            <a:r>
              <a:rPr lang="en-US" dirty="0" err="1" smtClean="0"/>
              <a:t>gY</a:t>
            </a:r>
            <a:r>
              <a:rPr lang="en-US" dirty="0" smtClean="0"/>
              <a:t> . YL  , YL=-1/2</a:t>
            </a:r>
          </a:p>
          <a:p>
            <a:r>
              <a:rPr lang="en-US" dirty="0" err="1" smtClean="0"/>
              <a:t>gR</a:t>
            </a:r>
            <a:r>
              <a:rPr lang="en-US" dirty="0" smtClean="0"/>
              <a:t>=</a:t>
            </a:r>
            <a:r>
              <a:rPr lang="en-US" dirty="0" err="1" smtClean="0"/>
              <a:t>gY</a:t>
            </a:r>
            <a:r>
              <a:rPr lang="en-US" dirty="0" smtClean="0"/>
              <a:t> . YR , YR= -1</a:t>
            </a:r>
          </a:p>
          <a:p>
            <a:endParaRPr lang="en-US" dirty="0" smtClean="0"/>
          </a:p>
          <a:p>
            <a:r>
              <a:rPr lang="en-US" dirty="0" err="1" smtClean="0"/>
              <a:t>gL</a:t>
            </a:r>
            <a:r>
              <a:rPr lang="en-US" dirty="0" smtClean="0"/>
              <a:t>=-0.5.gY, </a:t>
            </a:r>
            <a:r>
              <a:rPr lang="en-US" dirty="0" err="1" smtClean="0"/>
              <a:t>gR</a:t>
            </a:r>
            <a:r>
              <a:rPr lang="en-US" dirty="0" smtClean="0"/>
              <a:t>=-</a:t>
            </a:r>
            <a:r>
              <a:rPr lang="en-US" dirty="0" err="1" smtClean="0"/>
              <a:t>gY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70C0"/>
                </a:solidFill>
              </a:rPr>
              <a:t>g'a</a:t>
            </a:r>
            <a:r>
              <a:rPr lang="en-US" dirty="0" smtClean="0">
                <a:solidFill>
                  <a:srgbClr val="0070C0"/>
                </a:solidFill>
              </a:rPr>
              <a:t>=0.5(</a:t>
            </a:r>
            <a:r>
              <a:rPr lang="en-US" dirty="0" err="1" smtClean="0">
                <a:solidFill>
                  <a:srgbClr val="0070C0"/>
                </a:solidFill>
              </a:rPr>
              <a:t>gR-gL</a:t>
            </a:r>
            <a:r>
              <a:rPr lang="en-US" dirty="0" smtClean="0">
                <a:solidFill>
                  <a:srgbClr val="0070C0"/>
                </a:solidFill>
              </a:rPr>
              <a:t>)√(s/(mZP²-s)</a:t>
            </a:r>
          </a:p>
          <a:p>
            <a:r>
              <a:rPr lang="en-US" dirty="0" err="1" smtClean="0">
                <a:solidFill>
                  <a:srgbClr val="0070C0"/>
                </a:solidFill>
              </a:rPr>
              <a:t>g'v</a:t>
            </a:r>
            <a:r>
              <a:rPr lang="en-US" dirty="0" smtClean="0">
                <a:solidFill>
                  <a:srgbClr val="0070C0"/>
                </a:solidFill>
              </a:rPr>
              <a:t>=0.5(</a:t>
            </a:r>
            <a:r>
              <a:rPr lang="en-US" dirty="0" err="1" smtClean="0">
                <a:solidFill>
                  <a:srgbClr val="0070C0"/>
                </a:solidFill>
              </a:rPr>
              <a:t>gR+gL</a:t>
            </a:r>
            <a:r>
              <a:rPr lang="en-US" dirty="0" smtClean="0">
                <a:solidFill>
                  <a:srgbClr val="0070C0"/>
                </a:solidFill>
              </a:rPr>
              <a:t>)√(s/(mZP²-s)</a:t>
            </a:r>
          </a:p>
          <a:p>
            <a:endParaRPr lang="en-US" dirty="0" smtClean="0"/>
          </a:p>
          <a:p>
            <a:r>
              <a:rPr lang="en-US" dirty="0" err="1" smtClean="0"/>
              <a:t>gR-gL</a:t>
            </a:r>
            <a:r>
              <a:rPr lang="en-US" dirty="0" smtClean="0"/>
              <a:t>=-0.5, </a:t>
            </a:r>
            <a:r>
              <a:rPr lang="en-US" dirty="0" err="1" smtClean="0"/>
              <a:t>gR+gL</a:t>
            </a:r>
            <a:r>
              <a:rPr lang="en-US" dirty="0" smtClean="0"/>
              <a:t>=-1.5</a:t>
            </a:r>
          </a:p>
          <a:p>
            <a:endParaRPr lang="en-US" dirty="0" smtClean="0"/>
          </a:p>
          <a:p>
            <a:r>
              <a:rPr lang="en-US" dirty="0" smtClean="0"/>
              <a:t>Arbitrary size of circles ~ x/</a:t>
            </a:r>
            <a:r>
              <a:rPr lang="en-US" dirty="0" smtClean="0">
                <a:latin typeface="Calibri"/>
              </a:rPr>
              <a:t>√</a:t>
            </a:r>
            <a:r>
              <a:rPr lang="el-GR" dirty="0" smtClean="0">
                <a:latin typeface="Calibri"/>
              </a:rPr>
              <a:t>χ²</a:t>
            </a:r>
            <a:endParaRPr lang="en-US" dirty="0" smtClean="0">
              <a:latin typeface="Calibri"/>
            </a:endParaRPr>
          </a:p>
          <a:p>
            <a:r>
              <a:rPr lang="en-US" dirty="0" err="1" smtClean="0"/>
              <a:t>mZp</a:t>
            </a:r>
            <a:r>
              <a:rPr lang="en-US" dirty="0" smtClean="0"/>
              <a:t>=6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=0.15, </a:t>
            </a:r>
            <a:r>
              <a:rPr lang="en-US" dirty="0" smtClean="0">
                <a:latin typeface="Calibri"/>
              </a:rPr>
              <a:t>√</a:t>
            </a:r>
            <a:r>
              <a:rPr lang="el-GR" dirty="0" smtClean="0"/>
              <a:t>χ²</a:t>
            </a:r>
            <a:r>
              <a:rPr lang="en-US" dirty="0" smtClean="0"/>
              <a:t> =</a:t>
            </a:r>
            <a:r>
              <a:rPr lang="en-US" dirty="0" smtClean="0"/>
              <a:t>6.5</a:t>
            </a:r>
          </a:p>
          <a:p>
            <a:endParaRPr lang="en-US" dirty="0" smtClean="0"/>
          </a:p>
          <a:p>
            <a:r>
              <a:rPr lang="en-US" dirty="0" smtClean="0"/>
              <a:t>Good resolution power in the plane </a:t>
            </a:r>
            <a:r>
              <a:rPr lang="en-US" dirty="0" err="1" smtClean="0"/>
              <a:t>g’a</a:t>
            </a:r>
            <a:r>
              <a:rPr lang="en-US" dirty="0" smtClean="0"/>
              <a:t>, </a:t>
            </a:r>
            <a:r>
              <a:rPr lang="en-US" dirty="0" err="1" smtClean="0"/>
              <a:t>g’v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9600" y="1752600"/>
            <a:ext cx="487680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Normalized </a:t>
            </a:r>
            <a:r>
              <a:rPr lang="en-US" dirty="0" smtClean="0"/>
              <a:t>couplings </a:t>
            </a:r>
            <a:r>
              <a:rPr lang="en-US" dirty="0" err="1" smtClean="0"/>
              <a:t>g’a</a:t>
            </a:r>
            <a:r>
              <a:rPr lang="en-US" dirty="0" smtClean="0"/>
              <a:t>, </a:t>
            </a:r>
            <a:r>
              <a:rPr lang="en-US" dirty="0" err="1" smtClean="0"/>
              <a:t>g’v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8305800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5240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At 3 </a:t>
            </a:r>
            <a:r>
              <a:rPr lang="en-US" sz="2400" dirty="0" err="1" smtClean="0"/>
              <a:t>TeV</a:t>
            </a:r>
            <a:r>
              <a:rPr lang="en-US" sz="2400" dirty="0" smtClean="0"/>
              <a:t>, with 1 ab-1, the cross section measurement  gives a  </a:t>
            </a:r>
          </a:p>
          <a:p>
            <a:r>
              <a:rPr lang="en-US" sz="2400" dirty="0" smtClean="0"/>
              <a:t>  sensitivity  to a Z’  up to 20 </a:t>
            </a:r>
            <a:r>
              <a:rPr lang="en-US" sz="2400" dirty="0" err="1" smtClean="0"/>
              <a:t>Tev</a:t>
            </a:r>
            <a:r>
              <a:rPr lang="en-US" sz="2400" dirty="0" smtClean="0"/>
              <a:t> for </a:t>
            </a:r>
            <a:r>
              <a:rPr lang="en-US" sz="2400" dirty="0" err="1" smtClean="0"/>
              <a:t>gY</a:t>
            </a:r>
            <a:r>
              <a:rPr lang="en-US" sz="2400" dirty="0" smtClean="0"/>
              <a:t> larger than 0.35.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Electron polarization is essential for the determination of the </a:t>
            </a:r>
          </a:p>
          <a:p>
            <a:r>
              <a:rPr lang="en-US" sz="2400" dirty="0" smtClean="0"/>
              <a:t>  mass and the coupling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30% positron polarization doesn’t   improve significantly the </a:t>
            </a:r>
          </a:p>
          <a:p>
            <a:r>
              <a:rPr lang="en-US" sz="2400" dirty="0" smtClean="0"/>
              <a:t>  reach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For a </a:t>
            </a:r>
            <a:r>
              <a:rPr lang="en-US" sz="2400" dirty="0" err="1" smtClean="0"/>
              <a:t>gY</a:t>
            </a:r>
            <a:r>
              <a:rPr lang="en-US" sz="2400" dirty="0" smtClean="0"/>
              <a:t> value ~ 0.5, </a:t>
            </a:r>
            <a:r>
              <a:rPr lang="en-US" sz="2400" dirty="0" err="1" smtClean="0"/>
              <a:t>mZP</a:t>
            </a:r>
            <a:r>
              <a:rPr lang="en-US" sz="2400" dirty="0" smtClean="0"/>
              <a:t> can be determined up to ~ 15 </a:t>
            </a:r>
            <a:r>
              <a:rPr lang="en-US" sz="2400" dirty="0" err="1" smtClean="0"/>
              <a:t>TeV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  larger masses can be reached for </a:t>
            </a:r>
            <a:r>
              <a:rPr lang="en-US" sz="2400" smtClean="0"/>
              <a:t>larger couplings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At 1.4 </a:t>
            </a:r>
            <a:r>
              <a:rPr lang="en-US" sz="2400" dirty="0" err="1" smtClean="0"/>
              <a:t>TeV</a:t>
            </a:r>
            <a:r>
              <a:rPr lang="en-US" sz="2400" dirty="0" smtClean="0"/>
              <a:t> the reach is not significantly beyond the LHC reach ?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FF"/>
                </a:solidFill>
              </a:rPr>
              <a:t>These preliminary results must be checked with </a:t>
            </a:r>
            <a:r>
              <a:rPr lang="en-US" sz="2400" dirty="0" err="1" smtClean="0">
                <a:solidFill>
                  <a:srgbClr val="FF00FF"/>
                </a:solidFill>
              </a:rPr>
              <a:t>beamstrahlung</a:t>
            </a:r>
            <a:r>
              <a:rPr lang="en-US" sz="2400" dirty="0" smtClean="0">
                <a:solidFill>
                  <a:srgbClr val="FF00FF"/>
                </a:solidFill>
              </a:rPr>
              <a:t> when whizard2 is fixed 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e¯e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⁺-&gt; Z,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γ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-&gt;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μ¯μ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(SM)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0800" dist="50800" sx="1000" sy="1000" algn="ctr" rotWithShape="0">
                  <a:schemeClr val="accent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1066800"/>
            <a:ext cx="8077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Measurement of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, AFB and ALR (</a:t>
            </a:r>
            <a:r>
              <a:rPr lang="en-US" sz="2000" dirty="0" err="1" smtClean="0">
                <a:solidFill>
                  <a:srgbClr val="0070C0"/>
                </a:solidFill>
              </a:rPr>
              <a:t>e¯e</a:t>
            </a:r>
            <a:r>
              <a:rPr lang="en-US" sz="2000" dirty="0" smtClean="0">
                <a:solidFill>
                  <a:srgbClr val="0070C0"/>
                </a:solidFill>
              </a:rPr>
              <a:t>⁺-&gt;</a:t>
            </a:r>
            <a:r>
              <a:rPr lang="el-GR" sz="2000" dirty="0" smtClean="0">
                <a:solidFill>
                  <a:srgbClr val="0070C0"/>
                </a:solidFill>
              </a:rPr>
              <a:t>μ¯μ⁺</a:t>
            </a:r>
            <a:r>
              <a:rPr lang="en-US" sz="2000" dirty="0" smtClean="0">
                <a:solidFill>
                  <a:srgbClr val="0070C0"/>
                </a:solidFill>
              </a:rPr>
              <a:t>)  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requires  to suppress </a:t>
            </a:r>
            <a:r>
              <a:rPr lang="en-US" sz="2000" dirty="0" smtClean="0">
                <a:solidFill>
                  <a:srgbClr val="0070C0"/>
                </a:solidFill>
              </a:rPr>
              <a:t>other SM processes 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with </a:t>
            </a:r>
            <a:r>
              <a:rPr lang="el-GR" sz="2000" dirty="0" smtClean="0">
                <a:solidFill>
                  <a:srgbClr val="0070C0"/>
                </a:solidFill>
              </a:rPr>
              <a:t>μ¯μ⁺</a:t>
            </a:r>
            <a:r>
              <a:rPr lang="en-US" sz="2000" dirty="0" smtClean="0">
                <a:solidFill>
                  <a:srgbClr val="0070C0"/>
                </a:solidFill>
              </a:rPr>
              <a:t> final </a:t>
            </a:r>
            <a:r>
              <a:rPr lang="en-US" sz="2000" dirty="0" smtClean="0">
                <a:solidFill>
                  <a:srgbClr val="0070C0"/>
                </a:solidFill>
              </a:rPr>
              <a:t> states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00B050"/>
                </a:solidFill>
              </a:rPr>
              <a:t>=&gt; Cuts: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Pt(</a:t>
            </a:r>
            <a:r>
              <a:rPr lang="el-GR" sz="2000" dirty="0" smtClean="0">
                <a:solidFill>
                  <a:srgbClr val="00B050"/>
                </a:solidFill>
              </a:rPr>
              <a:t>μ±</a:t>
            </a:r>
            <a:r>
              <a:rPr lang="en-US" sz="2000" dirty="0" smtClean="0">
                <a:solidFill>
                  <a:srgbClr val="00B050"/>
                </a:solidFill>
              </a:rPr>
              <a:t>) &gt; 5 </a:t>
            </a:r>
            <a:r>
              <a:rPr lang="en-US" sz="2000" dirty="0" err="1" smtClean="0">
                <a:solidFill>
                  <a:srgbClr val="00B050"/>
                </a:solidFill>
              </a:rPr>
              <a:t>GeV</a:t>
            </a:r>
            <a:r>
              <a:rPr lang="en-US" sz="2000" dirty="0" smtClean="0">
                <a:solidFill>
                  <a:srgbClr val="00B050"/>
                </a:solidFill>
              </a:rPr>
              <a:t>, 10&lt; </a:t>
            </a:r>
            <a:r>
              <a:rPr lang="el-GR" sz="2000" dirty="0" smtClean="0">
                <a:solidFill>
                  <a:srgbClr val="00B050"/>
                </a:solidFill>
              </a:rPr>
              <a:t>θ</a:t>
            </a:r>
            <a:r>
              <a:rPr lang="en-US" sz="2000" dirty="0" smtClean="0">
                <a:solidFill>
                  <a:srgbClr val="00B050"/>
                </a:solidFill>
              </a:rPr>
              <a:t> (</a:t>
            </a:r>
            <a:r>
              <a:rPr lang="el-GR" sz="2000" dirty="0" smtClean="0">
                <a:solidFill>
                  <a:srgbClr val="00B050"/>
                </a:solidFill>
              </a:rPr>
              <a:t>μ±</a:t>
            </a:r>
            <a:r>
              <a:rPr lang="en-US" sz="2000" dirty="0" smtClean="0">
                <a:solidFill>
                  <a:srgbClr val="00B050"/>
                </a:solidFill>
              </a:rPr>
              <a:t>) &lt; 170,  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E12(</a:t>
            </a:r>
            <a:r>
              <a:rPr lang="el-GR" sz="2000" dirty="0" smtClean="0">
                <a:solidFill>
                  <a:srgbClr val="00B050"/>
                </a:solidFill>
              </a:rPr>
              <a:t>μ¯</a:t>
            </a:r>
            <a:r>
              <a:rPr lang="en-US" sz="2000" dirty="0" smtClean="0">
                <a:solidFill>
                  <a:srgbClr val="00B050"/>
                </a:solidFill>
              </a:rPr>
              <a:t>,</a:t>
            </a:r>
            <a:r>
              <a:rPr lang="el-GR" sz="2000" dirty="0" smtClean="0">
                <a:solidFill>
                  <a:srgbClr val="00B050"/>
                </a:solidFill>
              </a:rPr>
              <a:t>μ⁺</a:t>
            </a:r>
            <a:r>
              <a:rPr lang="en-US" sz="2000" dirty="0" smtClean="0">
                <a:solidFill>
                  <a:srgbClr val="00B050"/>
                </a:solidFill>
              </a:rPr>
              <a:t>)&gt;2.5 </a:t>
            </a:r>
            <a:r>
              <a:rPr lang="en-US" sz="2000" dirty="0" err="1" smtClean="0">
                <a:solidFill>
                  <a:srgbClr val="00B050"/>
                </a:solidFill>
              </a:rPr>
              <a:t>TeV</a:t>
            </a:r>
            <a:r>
              <a:rPr lang="en-US" sz="2000" dirty="0" smtClean="0">
                <a:solidFill>
                  <a:srgbClr val="00B050"/>
                </a:solidFill>
              </a:rPr>
              <a:t>,  </a:t>
            </a:r>
            <a:r>
              <a:rPr lang="el-GR" sz="2000" dirty="0" smtClean="0">
                <a:solidFill>
                  <a:srgbClr val="00B050"/>
                </a:solidFill>
              </a:rPr>
              <a:t>θ</a:t>
            </a:r>
            <a:r>
              <a:rPr lang="en-US" sz="2000" dirty="0" smtClean="0">
                <a:solidFill>
                  <a:srgbClr val="00B050"/>
                </a:solidFill>
              </a:rPr>
              <a:t>(P(</a:t>
            </a:r>
            <a:r>
              <a:rPr lang="el-GR" sz="2000" dirty="0" smtClean="0">
                <a:solidFill>
                  <a:srgbClr val="00B050"/>
                </a:solidFill>
              </a:rPr>
              <a:t>μ¯μ⁺</a:t>
            </a:r>
            <a:r>
              <a:rPr lang="en-US" sz="2000" dirty="0" smtClean="0">
                <a:solidFill>
                  <a:srgbClr val="00B050"/>
                </a:solidFill>
              </a:rPr>
              <a:t>)) &lt; 5⁰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With these cuts the backgrounds are </a:t>
            </a: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000" dirty="0" smtClean="0">
                <a:solidFill>
                  <a:srgbClr val="00B050"/>
                </a:solidFill>
              </a:rPr>
              <a:t>negligible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</a:t>
            </a:r>
            <a:r>
              <a:rPr lang="el-GR" sz="2000" dirty="0" smtClean="0"/>
              <a:t>μ¯μ⁺</a:t>
            </a:r>
            <a:r>
              <a:rPr lang="en-US" sz="2000" dirty="0" smtClean="0"/>
              <a:t> </a:t>
            </a:r>
            <a:r>
              <a:rPr lang="el-GR" sz="2000" dirty="0" smtClean="0">
                <a:latin typeface="Calibri"/>
              </a:rPr>
              <a:t>ν</a:t>
            </a:r>
            <a:r>
              <a:rPr lang="en-US" sz="2000" dirty="0" smtClean="0">
                <a:latin typeface="Calibri"/>
              </a:rPr>
              <a:t>e </a:t>
            </a:r>
            <a:r>
              <a:rPr lang="el-GR" sz="2000" dirty="0" smtClean="0">
                <a:latin typeface="Calibri"/>
              </a:rPr>
              <a:t>ν</a:t>
            </a:r>
            <a:r>
              <a:rPr lang="en-US" sz="2000" dirty="0" smtClean="0"/>
              <a:t>e      : 7.32 E+01 </a:t>
            </a:r>
            <a:r>
              <a:rPr lang="en-US" sz="2000" dirty="0" err="1" smtClean="0"/>
              <a:t>fb</a:t>
            </a:r>
            <a:r>
              <a:rPr lang="en-US" sz="2000" dirty="0" smtClean="0"/>
              <a:t> -&gt; 5.7E-05 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</a:t>
            </a:r>
            <a:r>
              <a:rPr lang="el-GR" sz="2000" dirty="0" smtClean="0"/>
              <a:t>μ¯μ⁺</a:t>
            </a:r>
            <a:r>
              <a:rPr lang="en-US" sz="2000" dirty="0" smtClean="0"/>
              <a:t> </a:t>
            </a:r>
            <a:r>
              <a:rPr lang="el-GR" sz="2000" dirty="0" smtClean="0">
                <a:latin typeface="Calibri"/>
              </a:rPr>
              <a:t>νμ</a:t>
            </a:r>
            <a:r>
              <a:rPr lang="en-US" sz="2000" dirty="0" smtClean="0">
                <a:latin typeface="Calibri"/>
              </a:rPr>
              <a:t> </a:t>
            </a:r>
            <a:r>
              <a:rPr lang="el-GR" sz="2000" dirty="0" smtClean="0">
                <a:latin typeface="Calibri"/>
              </a:rPr>
              <a:t>νμ</a:t>
            </a:r>
            <a:r>
              <a:rPr lang="en-US" sz="2000" dirty="0" smtClean="0"/>
              <a:t>      : 4.36E+02 </a:t>
            </a:r>
            <a:r>
              <a:rPr lang="en-US" sz="2000" dirty="0" err="1" smtClean="0"/>
              <a:t>fb</a:t>
            </a:r>
            <a:r>
              <a:rPr lang="en-US" sz="2000" dirty="0" smtClean="0"/>
              <a:t>  -&gt; 2.4E-03</a:t>
            </a:r>
            <a:endParaRPr lang="en-US" sz="2000" dirty="0" smtClean="0">
              <a:latin typeface="Calibri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/>
              </a:rPr>
              <a:t> 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</a:t>
            </a:r>
            <a:r>
              <a:rPr lang="el-GR" sz="2000" dirty="0" smtClean="0"/>
              <a:t>μ¯μ⁺</a:t>
            </a:r>
            <a:r>
              <a:rPr lang="en-US" sz="2000" dirty="0" smtClean="0"/>
              <a:t> e¯ e⁺       : 1.57E+04 </a:t>
            </a:r>
            <a:r>
              <a:rPr lang="en-US" sz="2000" dirty="0" err="1" smtClean="0"/>
              <a:t>fb</a:t>
            </a:r>
            <a:r>
              <a:rPr lang="en-US" sz="2000" dirty="0" smtClean="0"/>
              <a:t>  -&gt; 3.0E-02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⁺-&gt;W</a:t>
            </a:r>
            <a:r>
              <a:rPr lang="el-GR" sz="2000" dirty="0" smtClean="0"/>
              <a:t>¯</a:t>
            </a:r>
            <a:r>
              <a:rPr lang="en-US" sz="2000" dirty="0" smtClean="0"/>
              <a:t>W</a:t>
            </a:r>
            <a:r>
              <a:rPr lang="el-GR" sz="2000" dirty="0" smtClean="0"/>
              <a:t>⁺</a:t>
            </a:r>
            <a:r>
              <a:rPr lang="en-US" sz="2000" dirty="0" smtClean="0"/>
              <a:t> </a:t>
            </a:r>
            <a:r>
              <a:rPr lang="el-GR" sz="2000" dirty="0" smtClean="0"/>
              <a:t>ν</a:t>
            </a:r>
            <a:r>
              <a:rPr lang="en-US" sz="2000" dirty="0" smtClean="0"/>
              <a:t>e </a:t>
            </a:r>
            <a:r>
              <a:rPr lang="el-GR" sz="2000" dirty="0" smtClean="0"/>
              <a:t>ν</a:t>
            </a:r>
            <a:r>
              <a:rPr lang="en-US" sz="2000" dirty="0" smtClean="0"/>
              <a:t>e   : 4.08E+02 </a:t>
            </a:r>
            <a:r>
              <a:rPr lang="en-US" sz="2000" dirty="0" err="1" smtClean="0"/>
              <a:t>fb</a:t>
            </a:r>
            <a:r>
              <a:rPr lang="en-US" sz="2000" dirty="0" smtClean="0"/>
              <a:t> -&gt; 5.0 E-06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 </a:t>
            </a:r>
            <a:r>
              <a:rPr lang="en-US" sz="2000" dirty="0" smtClean="0">
                <a:latin typeface="Calibri"/>
              </a:rPr>
              <a:t>τ¯</a:t>
            </a:r>
            <a:r>
              <a:rPr lang="el-GR" sz="2000" dirty="0" smtClean="0">
                <a:latin typeface="Calibri"/>
              </a:rPr>
              <a:t>τ⁺</a:t>
            </a:r>
            <a:r>
              <a:rPr lang="en-US" sz="2000" dirty="0" smtClean="0">
                <a:latin typeface="Calibri"/>
              </a:rPr>
              <a:t>                 : </a:t>
            </a:r>
            <a:r>
              <a:rPr lang="en-US" sz="2000" dirty="0" smtClean="0"/>
              <a:t>3.38E+01 </a:t>
            </a:r>
            <a:r>
              <a:rPr lang="en-US" sz="2000" dirty="0" err="1" smtClean="0"/>
              <a:t>fb</a:t>
            </a:r>
            <a:r>
              <a:rPr lang="en-US" sz="2000" dirty="0" smtClean="0"/>
              <a:t> -&gt; 3.0E-02   </a:t>
            </a:r>
          </a:p>
          <a:p>
            <a:endParaRPr lang="en-US" dirty="0" smtClean="0"/>
          </a:p>
          <a:p>
            <a:r>
              <a:rPr lang="en-US" sz="2000" dirty="0" smtClean="0"/>
              <a:t>The signal selection efficiency is 48%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</a:t>
            </a:r>
            <a:r>
              <a:rPr lang="el-GR" sz="2000" dirty="0" smtClean="0"/>
              <a:t>σ</a:t>
            </a:r>
            <a:r>
              <a:rPr lang="en-US" sz="2000" dirty="0" smtClean="0"/>
              <a:t>(</a:t>
            </a:r>
            <a:r>
              <a:rPr lang="en-US" sz="2000" dirty="0" err="1" smtClean="0"/>
              <a:t>e¯e</a:t>
            </a:r>
            <a:r>
              <a:rPr lang="en-US" sz="2000" dirty="0" smtClean="0"/>
              <a:t>⁺-&gt;</a:t>
            </a:r>
            <a:r>
              <a:rPr lang="el-GR" sz="2000" dirty="0" smtClean="0"/>
              <a:t>μ¯μ⁺</a:t>
            </a:r>
            <a:r>
              <a:rPr lang="en-US" sz="2000" dirty="0" smtClean="0"/>
              <a:t> ) = 5.2 </a:t>
            </a:r>
            <a:r>
              <a:rPr lang="en-US" sz="2000" dirty="0" err="1" smtClean="0"/>
              <a:t>fb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AFB = 0.46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ALR = </a:t>
            </a:r>
            <a:r>
              <a:rPr lang="en-US" sz="2000" dirty="0" smtClean="0"/>
              <a:t>0.074</a:t>
            </a:r>
            <a:endParaRPr lang="en-US" sz="20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820" y="3876675"/>
            <a:ext cx="207378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573" y="1295400"/>
            <a:ext cx="425742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5850" y="3962400"/>
            <a:ext cx="1962150" cy="248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96000" y="4659868"/>
            <a:ext cx="1752600" cy="369332"/>
          </a:xfrm>
          <a:prstGeom prst="rect">
            <a:avLst/>
          </a:prstGeom>
          <a:solidFill>
            <a:srgbClr val="00B0F0">
              <a:alpha val="1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e¯e</a:t>
            </a:r>
            <a:r>
              <a:rPr lang="en-US" dirty="0" smtClean="0"/>
              <a:t>⁺-&gt;</a:t>
            </a:r>
            <a:r>
              <a:rPr lang="el-GR" dirty="0" smtClean="0"/>
              <a:t>μ¯μ⁺</a:t>
            </a:r>
            <a:r>
              <a:rPr lang="en-US" dirty="0" smtClean="0"/>
              <a:t> e¯ e⁺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1600200"/>
            <a:ext cx="1371600" cy="369332"/>
          </a:xfrm>
          <a:prstGeom prst="rect">
            <a:avLst/>
          </a:prstGeom>
          <a:solidFill>
            <a:srgbClr val="00B0F0">
              <a:alpha val="1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e¯e</a:t>
            </a:r>
            <a:r>
              <a:rPr lang="en-US" dirty="0" smtClean="0"/>
              <a:t>⁺-&gt;</a:t>
            </a:r>
            <a:r>
              <a:rPr lang="el-GR" dirty="0" smtClean="0"/>
              <a:t>μ¯μ⁺</a:t>
            </a:r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10600" y="1219200"/>
            <a:ext cx="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239000" y="4114800"/>
            <a:ext cx="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</a:t>
            </a:r>
            <a:r>
              <a:rPr lang="en-US" dirty="0" smtClean="0"/>
              <a:t> (</a:t>
            </a:r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) 3 </a:t>
            </a:r>
            <a:r>
              <a:rPr lang="en-US" dirty="0" err="1" smtClean="0">
                <a:latin typeface="Calibri"/>
              </a:rPr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1066800"/>
            <a:ext cx="3962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(BSM)=f(</a:t>
            </a:r>
            <a:r>
              <a:rPr lang="en-US" sz="2000" dirty="0" err="1" smtClean="0">
                <a:solidFill>
                  <a:srgbClr val="0070C0"/>
                </a:solidFill>
              </a:rPr>
              <a:t>mZ</a:t>
            </a:r>
            <a:r>
              <a:rPr lang="en-US" sz="2000" dirty="0" smtClean="0">
                <a:solidFill>
                  <a:srgbClr val="0070C0"/>
                </a:solidFill>
              </a:rPr>
              <a:t>’, </a:t>
            </a:r>
            <a:r>
              <a:rPr lang="en-US" sz="2000" dirty="0" err="1" smtClean="0">
                <a:solidFill>
                  <a:srgbClr val="0070C0"/>
                </a:solidFill>
              </a:rPr>
              <a:t>gY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For High values of </a:t>
            </a:r>
            <a:r>
              <a:rPr lang="en-US" sz="2000" dirty="0" err="1" smtClean="0">
                <a:solidFill>
                  <a:srgbClr val="0070C0"/>
                </a:solidFill>
              </a:rPr>
              <a:t>mZ</a:t>
            </a:r>
            <a:r>
              <a:rPr lang="en-US" sz="2000" dirty="0" smtClean="0">
                <a:solidFill>
                  <a:srgbClr val="0070C0"/>
                </a:solidFill>
              </a:rPr>
              <a:t>’ or low values of </a:t>
            </a:r>
            <a:r>
              <a:rPr lang="en-US" sz="2000" dirty="0" err="1" smtClean="0">
                <a:solidFill>
                  <a:srgbClr val="0070C0"/>
                </a:solidFill>
              </a:rPr>
              <a:t>gY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(BSM)=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(SM)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For lower masses or large couplings,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(BSM)!=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(SM)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Measurement of </a:t>
            </a:r>
            <a:r>
              <a:rPr lang="el-GR" sz="2000" dirty="0" smtClean="0">
                <a:solidFill>
                  <a:srgbClr val="00B050"/>
                </a:solidFill>
              </a:rPr>
              <a:t>σ</a:t>
            </a:r>
            <a:r>
              <a:rPr lang="en-US" sz="2000" dirty="0" smtClean="0">
                <a:solidFill>
                  <a:srgbClr val="00B050"/>
                </a:solidFill>
              </a:rPr>
              <a:t>(</a:t>
            </a:r>
            <a:r>
              <a:rPr lang="en-US" sz="2000" dirty="0" err="1" smtClean="0">
                <a:solidFill>
                  <a:srgbClr val="00B050"/>
                </a:solidFill>
              </a:rPr>
              <a:t>e¯e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⁺-&gt;</a:t>
            </a:r>
            <a:r>
              <a:rPr lang="el-GR" sz="2000" dirty="0" smtClean="0">
                <a:solidFill>
                  <a:srgbClr val="00B050"/>
                </a:solidFill>
                <a:latin typeface="Calibri"/>
              </a:rPr>
              <a:t>μ¯μ⁺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) allows 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indirect detection of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heavy Z’ and 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measurement of </a:t>
            </a:r>
            <a:r>
              <a:rPr lang="en-US" sz="2000" dirty="0" err="1" smtClean="0">
                <a:solidFill>
                  <a:srgbClr val="00B050"/>
                </a:solidFill>
                <a:latin typeface="Calibri"/>
              </a:rPr>
              <a:t>mZ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’ 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and </a:t>
            </a:r>
            <a:r>
              <a:rPr lang="en-US" sz="2000" dirty="0" err="1" smtClean="0">
                <a:solidFill>
                  <a:srgbClr val="00B050"/>
                </a:solidFill>
                <a:latin typeface="Calibri"/>
              </a:rPr>
              <a:t>gY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 :</a:t>
            </a:r>
          </a:p>
          <a:p>
            <a:r>
              <a:rPr lang="en-US" sz="2000" dirty="0" smtClean="0"/>
              <a:t>To test the sensitivity to Z’ </a:t>
            </a:r>
            <a:endParaRPr lang="en-US" sz="2000" dirty="0" smtClean="0"/>
          </a:p>
          <a:p>
            <a:r>
              <a:rPr lang="en-US" sz="2000" dirty="0" smtClean="0"/>
              <a:t>Compare  </a:t>
            </a:r>
            <a:r>
              <a:rPr lang="el-GR" sz="2000" dirty="0" smtClean="0"/>
              <a:t>σ</a:t>
            </a:r>
            <a:r>
              <a:rPr lang="en-US" sz="2000" dirty="0" smtClean="0"/>
              <a:t>(SM) with </a:t>
            </a:r>
            <a:r>
              <a:rPr lang="el-GR" sz="2000" dirty="0" smtClean="0"/>
              <a:t>σ</a:t>
            </a:r>
            <a:r>
              <a:rPr lang="en-US" sz="2000" dirty="0" smtClean="0"/>
              <a:t>(BSM)</a:t>
            </a:r>
            <a:endParaRPr lang="en-US" sz="2000" dirty="0" smtClean="0"/>
          </a:p>
          <a:p>
            <a:r>
              <a:rPr lang="el-GR" sz="2000" dirty="0" smtClean="0"/>
              <a:t>Χ</a:t>
            </a:r>
            <a:r>
              <a:rPr lang="en-US" sz="2000" dirty="0" smtClean="0"/>
              <a:t>² = (</a:t>
            </a:r>
            <a:r>
              <a:rPr lang="el-GR" sz="2000" dirty="0" smtClean="0"/>
              <a:t>σ</a:t>
            </a:r>
            <a:r>
              <a:rPr lang="en-US" sz="2000" dirty="0" smtClean="0"/>
              <a:t>(SM)-</a:t>
            </a:r>
            <a:r>
              <a:rPr lang="el-GR" sz="2000" dirty="0" smtClean="0"/>
              <a:t> σ</a:t>
            </a:r>
            <a:r>
              <a:rPr lang="en-US" sz="2000" dirty="0" smtClean="0"/>
              <a:t>(BSM) )² /(</a:t>
            </a:r>
            <a:r>
              <a:rPr lang="el-GR" sz="2000" dirty="0" smtClean="0"/>
              <a:t>Δσ</a:t>
            </a:r>
            <a:r>
              <a:rPr lang="en-US" sz="2000" dirty="0" smtClean="0"/>
              <a:t>(BSM)²)</a:t>
            </a:r>
          </a:p>
          <a:p>
            <a:r>
              <a:rPr lang="en-US" sz="2000" dirty="0" smtClean="0"/>
              <a:t>Sensitivity: S=√</a:t>
            </a:r>
            <a:r>
              <a:rPr lang="el-GR" sz="2000" dirty="0" smtClean="0"/>
              <a:t>Χ</a:t>
            </a:r>
            <a:r>
              <a:rPr lang="en-US" sz="2000" dirty="0" smtClean="0"/>
              <a:t>²</a:t>
            </a:r>
          </a:p>
          <a:p>
            <a:r>
              <a:rPr lang="en-US" sz="2000" dirty="0" smtClean="0"/>
              <a:t>Plot H2(</a:t>
            </a:r>
            <a:r>
              <a:rPr lang="en-US" sz="2000" dirty="0" err="1" smtClean="0"/>
              <a:t>mZ</a:t>
            </a:r>
            <a:r>
              <a:rPr lang="en-US" sz="2000" dirty="0" smtClean="0"/>
              <a:t>’, </a:t>
            </a:r>
            <a:r>
              <a:rPr lang="en-US" sz="2000" dirty="0" err="1" smtClean="0"/>
              <a:t>gY</a:t>
            </a:r>
            <a:r>
              <a:rPr lang="en-US" sz="2000" dirty="0" smtClean="0"/>
              <a:t>,</a:t>
            </a:r>
            <a:r>
              <a:rPr lang="en-US" sz="2000" dirty="0" smtClean="0">
                <a:latin typeface="Calibri"/>
              </a:rPr>
              <a:t>√</a:t>
            </a:r>
            <a:r>
              <a:rPr lang="el-GR" sz="2000" dirty="0" smtClean="0"/>
              <a:t> Χ</a:t>
            </a:r>
            <a:r>
              <a:rPr lang="en-US" sz="2000" dirty="0" smtClean="0"/>
              <a:t>²</a:t>
            </a:r>
            <a:r>
              <a:rPr lang="en-US" sz="2000" dirty="0" smtClean="0"/>
              <a:t>) (L=1 fb¯¹)</a:t>
            </a:r>
            <a:endParaRPr lang="en-US" sz="2000" dirty="0" smtClean="0"/>
          </a:p>
          <a:p>
            <a:r>
              <a:rPr lang="en-US" sz="2000" dirty="0" smtClean="0"/>
              <a:t>If </a:t>
            </a:r>
            <a:r>
              <a:rPr lang="en-US" sz="2000" dirty="0" err="1" smtClean="0"/>
              <a:t>prob</a:t>
            </a:r>
            <a:r>
              <a:rPr lang="en-US" sz="2000" dirty="0" smtClean="0"/>
              <a:t>(</a:t>
            </a:r>
            <a:r>
              <a:rPr lang="el-GR" sz="2000" dirty="0" smtClean="0"/>
              <a:t>Χ</a:t>
            </a:r>
            <a:r>
              <a:rPr lang="en-US" sz="2000" dirty="0" smtClean="0"/>
              <a:t>²)&gt;0.05 for </a:t>
            </a:r>
            <a:r>
              <a:rPr lang="en-US" sz="2000" dirty="0" err="1" smtClean="0"/>
              <a:t>ndf</a:t>
            </a:r>
            <a:r>
              <a:rPr lang="en-US" sz="2000" dirty="0" smtClean="0"/>
              <a:t>=1, set S=0 </a:t>
            </a:r>
          </a:p>
          <a:p>
            <a:r>
              <a:rPr lang="en-US" sz="2000" dirty="0" smtClean="0"/>
              <a:t>(white region, no sensitivity to Z’ )</a:t>
            </a:r>
          </a:p>
          <a:p>
            <a:r>
              <a:rPr lang="en-US" sz="2000" dirty="0" smtClean="0"/>
              <a:t>Sensitivity up to 20 </a:t>
            </a:r>
            <a:r>
              <a:rPr lang="en-US" sz="2000" dirty="0" err="1" smtClean="0"/>
              <a:t>TeV</a:t>
            </a:r>
            <a:r>
              <a:rPr lang="en-US" sz="2000" dirty="0" smtClean="0"/>
              <a:t> for </a:t>
            </a:r>
            <a:r>
              <a:rPr lang="en-US" sz="2000" dirty="0" smtClean="0"/>
              <a:t>gY</a:t>
            </a:r>
            <a:r>
              <a:rPr lang="en-US" sz="2000" dirty="0" smtClean="0"/>
              <a:t>~</a:t>
            </a:r>
            <a:r>
              <a:rPr lang="en-US" sz="2000" dirty="0" smtClean="0"/>
              <a:t>0.30</a:t>
            </a:r>
            <a:endParaRPr lang="en-US" sz="2000" dirty="0" smtClean="0"/>
          </a:p>
          <a:p>
            <a:r>
              <a:rPr lang="en-US" sz="2000" dirty="0" smtClean="0"/>
              <a:t> 12 </a:t>
            </a:r>
            <a:r>
              <a:rPr lang="en-US" sz="2000" dirty="0" err="1" smtClean="0"/>
              <a:t>TeV</a:t>
            </a:r>
            <a:r>
              <a:rPr lang="en-US" sz="2000" dirty="0" smtClean="0"/>
              <a:t> for </a:t>
            </a:r>
            <a:r>
              <a:rPr lang="en-US" sz="2000" dirty="0" smtClean="0">
                <a:latin typeface="Calibri"/>
              </a:rPr>
              <a:t>√s=1.4 </a:t>
            </a:r>
            <a:r>
              <a:rPr lang="en-US" sz="2000" dirty="0" err="1" smtClean="0">
                <a:latin typeface="Calibri"/>
              </a:rPr>
              <a:t>TeV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066800"/>
            <a:ext cx="5172075" cy="489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1161633"/>
            <a:ext cx="39624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AFB=(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FW-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BW)/(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FW+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BW)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/>
              <a:t>Plots assuming: 1 ab-1 </a:t>
            </a:r>
          </a:p>
          <a:p>
            <a:r>
              <a:rPr lang="en-US" sz="2000" dirty="0" smtClean="0"/>
              <a:t> 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²=(AFB(SM)-AFB(BSM) )²/(</a:t>
            </a:r>
            <a:r>
              <a:rPr lang="el-GR" dirty="0" smtClean="0"/>
              <a:t>Δ</a:t>
            </a:r>
            <a:r>
              <a:rPr lang="en-US" dirty="0" smtClean="0"/>
              <a:t>AFB(BSM)²</a:t>
            </a:r>
            <a:r>
              <a:rPr lang="en-US" dirty="0" smtClean="0"/>
              <a:t>)</a:t>
            </a:r>
          </a:p>
          <a:p>
            <a:r>
              <a:rPr lang="en-US" dirty="0" smtClean="0"/>
              <a:t>AFB(SM)=0.46</a:t>
            </a:r>
            <a:endParaRPr lang="en-US" dirty="0" smtClean="0"/>
          </a:p>
          <a:p>
            <a:r>
              <a:rPr lang="en-US" sz="2000" dirty="0" smtClean="0"/>
              <a:t>Sensitivity: S=√</a:t>
            </a:r>
            <a:r>
              <a:rPr lang="el-GR" sz="2000" dirty="0" smtClean="0"/>
              <a:t>Χ</a:t>
            </a:r>
            <a:r>
              <a:rPr lang="en-US" sz="2000" dirty="0" smtClean="0"/>
              <a:t>²</a:t>
            </a:r>
          </a:p>
          <a:p>
            <a:r>
              <a:rPr lang="en-US" sz="2000" dirty="0" smtClean="0"/>
              <a:t>Plot H2(</a:t>
            </a:r>
            <a:r>
              <a:rPr lang="en-US" sz="2000" dirty="0" err="1" smtClean="0"/>
              <a:t>mZ</a:t>
            </a:r>
            <a:r>
              <a:rPr lang="en-US" sz="2000" dirty="0" smtClean="0"/>
              <a:t>’, </a:t>
            </a:r>
            <a:r>
              <a:rPr lang="en-US" sz="2000" dirty="0" err="1" smtClean="0"/>
              <a:t>gY</a:t>
            </a:r>
            <a:r>
              <a:rPr lang="en-US" sz="2000" dirty="0" smtClean="0"/>
              <a:t>, √</a:t>
            </a:r>
            <a:r>
              <a:rPr lang="el-GR" sz="2000" dirty="0" smtClean="0"/>
              <a:t> Χ</a:t>
            </a:r>
            <a:r>
              <a:rPr lang="en-US" sz="2000" dirty="0" smtClean="0"/>
              <a:t>²)</a:t>
            </a:r>
          </a:p>
          <a:p>
            <a:r>
              <a:rPr lang="en-US" sz="2000" dirty="0" smtClean="0"/>
              <a:t>If </a:t>
            </a:r>
            <a:r>
              <a:rPr lang="en-US" sz="2000" dirty="0" err="1" smtClean="0"/>
              <a:t>prob</a:t>
            </a:r>
            <a:r>
              <a:rPr lang="en-US" sz="2000" dirty="0" smtClean="0"/>
              <a:t>(</a:t>
            </a:r>
            <a:r>
              <a:rPr lang="el-GR" sz="2000" dirty="0" smtClean="0"/>
              <a:t>Χ</a:t>
            </a:r>
            <a:r>
              <a:rPr lang="en-US" sz="2000" dirty="0" smtClean="0"/>
              <a:t>²)&gt;0.05 for </a:t>
            </a:r>
            <a:r>
              <a:rPr lang="en-US" sz="2000" dirty="0" err="1" smtClean="0"/>
              <a:t>ndf</a:t>
            </a:r>
            <a:r>
              <a:rPr lang="en-US" sz="2000" dirty="0" smtClean="0"/>
              <a:t>=1, set S=0 </a:t>
            </a:r>
          </a:p>
          <a:p>
            <a:r>
              <a:rPr lang="en-US" sz="2000" dirty="0" smtClean="0"/>
              <a:t>(white region)</a:t>
            </a:r>
          </a:p>
          <a:p>
            <a:endParaRPr lang="en-US" sz="2000" dirty="0" smtClean="0"/>
          </a:p>
          <a:p>
            <a:r>
              <a:rPr lang="en-US" sz="2000" dirty="0" smtClean="0"/>
              <a:t>Sensitivity to AFB weaker than to </a:t>
            </a:r>
            <a:r>
              <a:rPr lang="el-GR" sz="2000" dirty="0" smtClean="0"/>
              <a:t>σ</a:t>
            </a:r>
            <a:r>
              <a:rPr lang="en-US" sz="2000" dirty="0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6958"/>
            <a:ext cx="5181599" cy="489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ALX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795278"/>
            <a:ext cx="396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Assume : </a:t>
            </a:r>
          </a:p>
          <a:p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LX =80% e¯ L polarization, e</a:t>
            </a:r>
            <a:r>
              <a:rPr lang="en-US" sz="2000" dirty="0" smtClean="0">
                <a:solidFill>
                  <a:srgbClr val="0070C0"/>
                </a:solidFill>
                <a:latin typeface="Calibri"/>
              </a:rPr>
              <a:t>⁺ none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RX=80% e¯ R polarization, e⁺ none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ALX=(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LX –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RX)/(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LX +</a:t>
            </a:r>
            <a:r>
              <a:rPr lang="el-GR" sz="2000" dirty="0" smtClean="0">
                <a:solidFill>
                  <a:srgbClr val="0070C0"/>
                </a:solidFill>
              </a:rPr>
              <a:t> σ</a:t>
            </a:r>
            <a:r>
              <a:rPr lang="en-US" sz="2000" dirty="0" smtClean="0">
                <a:solidFill>
                  <a:srgbClr val="0070C0"/>
                </a:solidFill>
              </a:rPr>
              <a:t>RX)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For High values of </a:t>
            </a:r>
            <a:r>
              <a:rPr lang="en-US" sz="2000" dirty="0" err="1" smtClean="0">
                <a:solidFill>
                  <a:srgbClr val="0070C0"/>
                </a:solidFill>
              </a:rPr>
              <a:t>mZ</a:t>
            </a:r>
            <a:r>
              <a:rPr lang="en-US" sz="2000" dirty="0" smtClean="0">
                <a:solidFill>
                  <a:srgbClr val="0070C0"/>
                </a:solidFill>
              </a:rPr>
              <a:t>’ or large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values of </a:t>
            </a:r>
            <a:r>
              <a:rPr lang="en-US" sz="2000" dirty="0" err="1" smtClean="0">
                <a:solidFill>
                  <a:srgbClr val="0070C0"/>
                </a:solidFill>
              </a:rPr>
              <a:t>gY</a:t>
            </a:r>
            <a:r>
              <a:rPr lang="en-US" sz="2000" dirty="0" smtClean="0">
                <a:solidFill>
                  <a:srgbClr val="0070C0"/>
                </a:solidFill>
              </a:rPr>
              <a:t> ALX(BSM)=ALX(SM)=0.074</a:t>
            </a:r>
            <a:endParaRPr lang="en-US" sz="2000" dirty="0" smtClean="0">
              <a:solidFill>
                <a:srgbClr val="0070C0"/>
              </a:solidFill>
              <a:latin typeface="Calibri"/>
            </a:endParaRPr>
          </a:p>
          <a:p>
            <a:r>
              <a:rPr lang="en-US" sz="2000" dirty="0" smtClean="0"/>
              <a:t> For ↘ </a:t>
            </a:r>
            <a:r>
              <a:rPr lang="en-US" sz="2000" dirty="0" err="1" smtClean="0"/>
              <a:t>mZ</a:t>
            </a:r>
            <a:r>
              <a:rPr lang="en-US" sz="2000" dirty="0" smtClean="0"/>
              <a:t>’ , ALR </a:t>
            </a:r>
            <a:r>
              <a:rPr lang="en-US" sz="2000" dirty="0" smtClean="0">
                <a:latin typeface="Calibri"/>
              </a:rPr>
              <a:t>↘ and becomes</a:t>
            </a:r>
          </a:p>
          <a:p>
            <a:r>
              <a:rPr lang="en-US" sz="2000" dirty="0" smtClean="0">
                <a:latin typeface="Calibri"/>
              </a:rPr>
              <a:t> negative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l-GR" dirty="0" smtClean="0"/>
              <a:t>Χ</a:t>
            </a:r>
            <a:r>
              <a:rPr lang="en-US" dirty="0" smtClean="0"/>
              <a:t>²=(ALX(SM)-ALX(BSM) )²/(</a:t>
            </a:r>
            <a:r>
              <a:rPr lang="el-GR" dirty="0" smtClean="0"/>
              <a:t>Δ</a:t>
            </a:r>
            <a:r>
              <a:rPr lang="en-US" dirty="0" smtClean="0"/>
              <a:t>ALX(BSM)²)</a:t>
            </a:r>
          </a:p>
          <a:p>
            <a:r>
              <a:rPr lang="en-US" sz="2000" dirty="0" smtClean="0"/>
              <a:t>Sensitivity: S=√</a:t>
            </a:r>
            <a:r>
              <a:rPr lang="el-GR" sz="2000" dirty="0" smtClean="0"/>
              <a:t>Χ</a:t>
            </a:r>
            <a:r>
              <a:rPr lang="en-US" sz="2000" dirty="0" smtClean="0"/>
              <a:t>²</a:t>
            </a:r>
          </a:p>
          <a:p>
            <a:r>
              <a:rPr lang="en-US" sz="2000" dirty="0" smtClean="0"/>
              <a:t>Plot H2(</a:t>
            </a:r>
            <a:r>
              <a:rPr lang="en-US" sz="2000" dirty="0" err="1" smtClean="0"/>
              <a:t>mZ</a:t>
            </a:r>
            <a:r>
              <a:rPr lang="en-US" sz="2000" dirty="0" smtClean="0"/>
              <a:t>’, </a:t>
            </a:r>
            <a:r>
              <a:rPr lang="en-US" sz="2000" dirty="0" err="1" smtClean="0"/>
              <a:t>gY</a:t>
            </a:r>
            <a:r>
              <a:rPr lang="en-US" sz="2000" dirty="0" smtClean="0"/>
              <a:t>, √</a:t>
            </a:r>
            <a:r>
              <a:rPr lang="el-GR" sz="2000" dirty="0" smtClean="0"/>
              <a:t> Χ</a:t>
            </a:r>
            <a:r>
              <a:rPr lang="en-US" sz="2000" dirty="0" smtClean="0"/>
              <a:t>²)</a:t>
            </a:r>
          </a:p>
          <a:p>
            <a:r>
              <a:rPr lang="en-US" sz="2000" dirty="0" smtClean="0"/>
              <a:t>If </a:t>
            </a:r>
            <a:r>
              <a:rPr lang="en-US" sz="2000" dirty="0" err="1" smtClean="0"/>
              <a:t>prob</a:t>
            </a:r>
            <a:r>
              <a:rPr lang="en-US" sz="2000" dirty="0" smtClean="0"/>
              <a:t>(</a:t>
            </a:r>
            <a:r>
              <a:rPr lang="el-GR" sz="2000" dirty="0" smtClean="0"/>
              <a:t>Χ</a:t>
            </a:r>
            <a:r>
              <a:rPr lang="en-US" sz="2000" dirty="0" smtClean="0"/>
              <a:t>²)&gt;0.05 for </a:t>
            </a:r>
            <a:r>
              <a:rPr lang="en-US" sz="2000" dirty="0" err="1" smtClean="0"/>
              <a:t>ndf</a:t>
            </a:r>
            <a:r>
              <a:rPr lang="en-US" sz="2000" dirty="0" smtClean="0"/>
              <a:t>=1, set S=0 </a:t>
            </a:r>
          </a:p>
          <a:p>
            <a:r>
              <a:rPr lang="en-US" sz="2000" dirty="0" smtClean="0"/>
              <a:t>(white region)</a:t>
            </a:r>
          </a:p>
          <a:p>
            <a:endParaRPr lang="en-US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85850"/>
            <a:ext cx="5105400" cy="479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ALX and ALR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WG6, 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55626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Small gain in sensitivity for low </a:t>
            </a:r>
            <a:r>
              <a:rPr lang="en-US" sz="2000" dirty="0" err="1" smtClean="0">
                <a:solidFill>
                  <a:srgbClr val="00B050"/>
                </a:solidFill>
              </a:rPr>
              <a:t>gY</a:t>
            </a:r>
            <a:r>
              <a:rPr lang="en-US" sz="2000" dirty="0" smtClean="0">
                <a:solidFill>
                  <a:srgbClr val="00B050"/>
                </a:solidFill>
              </a:rPr>
              <a:t> values, with e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⁺ polarization</a:t>
            </a:r>
            <a:endParaRPr lang="en-US" sz="2000" dirty="0" smtClean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143000"/>
            <a:ext cx="3763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143000"/>
            <a:ext cx="379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39" y="1066800"/>
            <a:ext cx="5564261" cy="530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Sensitivity, 1. ab-1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14800" y="3429000"/>
            <a:ext cx="48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Sensitiviy</a:t>
            </a:r>
            <a:r>
              <a:rPr lang="en-US" sz="2000" dirty="0" smtClean="0">
                <a:solidFill>
                  <a:srgbClr val="0070C0"/>
                </a:solidFill>
              </a:rPr>
              <a:t> combining </a:t>
            </a:r>
            <a:r>
              <a:rPr lang="el-GR" sz="2000" dirty="0" smtClean="0">
                <a:solidFill>
                  <a:srgbClr val="0070C0"/>
                </a:solidFill>
              </a:rPr>
              <a:t>σ</a:t>
            </a:r>
            <a:r>
              <a:rPr lang="en-US" sz="2000" dirty="0" smtClean="0">
                <a:solidFill>
                  <a:srgbClr val="0070C0"/>
                </a:solidFill>
              </a:rPr>
              <a:t> and ALR</a:t>
            </a:r>
          </a:p>
          <a:p>
            <a:r>
              <a:rPr lang="el-GR" sz="2000" dirty="0" smtClean="0"/>
              <a:t>Χ</a:t>
            </a:r>
            <a:r>
              <a:rPr lang="en-US" sz="2000" dirty="0" smtClean="0"/>
              <a:t>²1 = (</a:t>
            </a:r>
            <a:r>
              <a:rPr lang="el-GR" sz="2000" dirty="0" smtClean="0"/>
              <a:t>σ</a:t>
            </a:r>
            <a:r>
              <a:rPr lang="en-US" sz="2000" dirty="0" smtClean="0"/>
              <a:t>(SM)-</a:t>
            </a:r>
            <a:r>
              <a:rPr lang="el-GR" sz="2000" dirty="0" smtClean="0"/>
              <a:t> σ</a:t>
            </a:r>
            <a:r>
              <a:rPr lang="en-US" sz="2000" dirty="0" smtClean="0"/>
              <a:t>(BSM))²/(</a:t>
            </a:r>
            <a:r>
              <a:rPr lang="el-GR" sz="2000" dirty="0" smtClean="0"/>
              <a:t>Δ σ</a:t>
            </a:r>
            <a:r>
              <a:rPr lang="en-US" sz="2000" dirty="0" smtClean="0"/>
              <a:t>(BSM)²)</a:t>
            </a:r>
          </a:p>
          <a:p>
            <a:r>
              <a:rPr lang="el-GR" sz="2000" dirty="0" smtClean="0"/>
              <a:t>Χ</a:t>
            </a:r>
            <a:r>
              <a:rPr lang="en-US" sz="2000" dirty="0" smtClean="0"/>
              <a:t>²2 = (ALR(SM)-</a:t>
            </a:r>
            <a:r>
              <a:rPr lang="el-GR" sz="2000" dirty="0" smtClean="0"/>
              <a:t> </a:t>
            </a:r>
            <a:r>
              <a:rPr lang="en-US" sz="2000" dirty="0" smtClean="0"/>
              <a:t>ALR(BSM))²/(</a:t>
            </a:r>
            <a:r>
              <a:rPr lang="el-GR" sz="2000" dirty="0" smtClean="0"/>
              <a:t>Δ </a:t>
            </a:r>
            <a:r>
              <a:rPr lang="en-US" sz="2000" dirty="0" smtClean="0"/>
              <a:t>ALR(BSM)² )</a:t>
            </a:r>
          </a:p>
          <a:p>
            <a:r>
              <a:rPr lang="en-US" sz="2000" dirty="0" smtClean="0"/>
              <a:t>Δ</a:t>
            </a:r>
            <a:r>
              <a:rPr lang="el-GR" sz="2000" dirty="0" smtClean="0"/>
              <a:t>σ</a:t>
            </a:r>
            <a:r>
              <a:rPr lang="en-US" sz="2000" dirty="0" smtClean="0"/>
              <a:t>/</a:t>
            </a:r>
            <a:r>
              <a:rPr lang="el-GR" sz="2000" dirty="0" smtClean="0"/>
              <a:t>σ</a:t>
            </a:r>
            <a:r>
              <a:rPr lang="en-US" sz="2000" dirty="0" smtClean="0"/>
              <a:t>(polarization)=1%</a:t>
            </a:r>
          </a:p>
          <a:p>
            <a:r>
              <a:rPr lang="el-GR" sz="2000" dirty="0" smtClean="0"/>
              <a:t>Χ</a:t>
            </a:r>
            <a:r>
              <a:rPr lang="en-US" sz="2000" dirty="0" smtClean="0"/>
              <a:t>²=</a:t>
            </a:r>
            <a:r>
              <a:rPr lang="el-GR" sz="2000" dirty="0" smtClean="0"/>
              <a:t> Χ</a:t>
            </a:r>
            <a:r>
              <a:rPr lang="en-US" sz="2000" dirty="0" smtClean="0"/>
              <a:t>²1 +</a:t>
            </a:r>
            <a:r>
              <a:rPr lang="el-GR" sz="2000" dirty="0" smtClean="0"/>
              <a:t> Χ</a:t>
            </a:r>
            <a:r>
              <a:rPr lang="en-US" sz="2000" dirty="0" smtClean="0"/>
              <a:t>²2</a:t>
            </a:r>
          </a:p>
          <a:p>
            <a:r>
              <a:rPr lang="en-US" sz="2000" dirty="0" smtClean="0"/>
              <a:t>Sensitivity: S=</a:t>
            </a:r>
            <a:r>
              <a:rPr lang="en-US" sz="2000" dirty="0" smtClean="0">
                <a:latin typeface="Calibri"/>
              </a:rPr>
              <a:t>√</a:t>
            </a:r>
            <a:r>
              <a:rPr lang="el-GR" sz="2000" dirty="0" smtClean="0"/>
              <a:t>Χ</a:t>
            </a:r>
            <a:r>
              <a:rPr lang="en-US" sz="2000" dirty="0" smtClean="0"/>
              <a:t>²</a:t>
            </a:r>
          </a:p>
          <a:p>
            <a:r>
              <a:rPr lang="en-US" sz="2000" dirty="0" smtClean="0"/>
              <a:t>Plot H2(</a:t>
            </a:r>
            <a:r>
              <a:rPr lang="en-US" sz="2000" dirty="0" err="1" smtClean="0"/>
              <a:t>mZ</a:t>
            </a:r>
            <a:r>
              <a:rPr lang="en-US" sz="2000" dirty="0" smtClean="0"/>
              <a:t>’, </a:t>
            </a:r>
            <a:r>
              <a:rPr lang="en-US" sz="2000" dirty="0" err="1" smtClean="0"/>
              <a:t>gY</a:t>
            </a:r>
            <a:r>
              <a:rPr lang="en-US" sz="2000" dirty="0" smtClean="0"/>
              <a:t>’,</a:t>
            </a:r>
            <a:r>
              <a:rPr lang="en-US" sz="2000" dirty="0" smtClean="0">
                <a:latin typeface="Calibri"/>
              </a:rPr>
              <a:t>√</a:t>
            </a:r>
            <a:r>
              <a:rPr lang="el-GR" sz="2000" dirty="0" smtClean="0"/>
              <a:t> Χ</a:t>
            </a:r>
            <a:r>
              <a:rPr lang="en-US" sz="2000" dirty="0" smtClean="0"/>
              <a:t>²)</a:t>
            </a:r>
          </a:p>
          <a:p>
            <a:r>
              <a:rPr lang="en-US" sz="2000" dirty="0" smtClean="0"/>
              <a:t>If </a:t>
            </a:r>
            <a:r>
              <a:rPr lang="en-US" sz="2000" dirty="0" err="1" smtClean="0"/>
              <a:t>prob</a:t>
            </a:r>
            <a:r>
              <a:rPr lang="en-US" sz="2000" dirty="0" smtClean="0"/>
              <a:t>(</a:t>
            </a:r>
            <a:r>
              <a:rPr lang="el-GR" sz="2000" dirty="0" smtClean="0"/>
              <a:t>Χ</a:t>
            </a:r>
            <a:r>
              <a:rPr lang="en-US" sz="2000" dirty="0" smtClean="0"/>
              <a:t>²)&gt;0.05 for </a:t>
            </a:r>
            <a:r>
              <a:rPr lang="en-US" sz="2000" dirty="0" err="1" smtClean="0"/>
              <a:t>ndf</a:t>
            </a:r>
            <a:r>
              <a:rPr lang="en-US" sz="2000" dirty="0" smtClean="0"/>
              <a:t>=2-&gt;S=0 </a:t>
            </a:r>
          </a:p>
          <a:p>
            <a:r>
              <a:rPr lang="en-US" sz="2000" dirty="0" smtClean="0"/>
              <a:t>(white region)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 smtClean="0"/>
              <a:t>determination</a:t>
            </a:r>
            <a:br>
              <a:rPr lang="en-US" dirty="0" smtClean="0"/>
            </a:br>
            <a:r>
              <a:rPr lang="en-US" dirty="0" smtClean="0"/>
              <a:t>Resolution Power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1219200"/>
            <a:ext cx="457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 a Z’ with</a:t>
            </a:r>
          </a:p>
          <a:p>
            <a:r>
              <a:rPr lang="en-US" dirty="0" err="1" smtClean="0"/>
              <a:t>mZP</a:t>
            </a:r>
            <a:r>
              <a:rPr lang="en-US" dirty="0" smtClean="0"/>
              <a:t>= 10 </a:t>
            </a:r>
            <a:r>
              <a:rPr lang="en-US" dirty="0" err="1" smtClean="0"/>
              <a:t>TeV</a:t>
            </a:r>
            <a:r>
              <a:rPr lang="en-US" dirty="0" smtClean="0"/>
              <a:t> and </a:t>
            </a:r>
            <a:r>
              <a:rPr lang="en-US" dirty="0" err="1" smtClean="0"/>
              <a:t>gY</a:t>
            </a:r>
            <a:r>
              <a:rPr lang="en-US" dirty="0" smtClean="0"/>
              <a:t> =0.55 (reference)</a:t>
            </a:r>
          </a:p>
          <a:p>
            <a:endParaRPr lang="en-US" dirty="0" smtClean="0"/>
          </a:p>
          <a:p>
            <a:r>
              <a:rPr lang="en-US" dirty="0" smtClean="0"/>
              <a:t>For each point in the plane, </a:t>
            </a:r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compute: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²1 = (</a:t>
            </a:r>
            <a:r>
              <a:rPr lang="el-GR" dirty="0" smtClean="0"/>
              <a:t>σ</a:t>
            </a:r>
            <a:r>
              <a:rPr lang="en-US" dirty="0" smtClean="0"/>
              <a:t>(BSM</a:t>
            </a:r>
            <a:r>
              <a:rPr lang="en-US" sz="1200" dirty="0" smtClean="0"/>
              <a:t>R</a:t>
            </a:r>
            <a:r>
              <a:rPr lang="en-US" dirty="0" smtClean="0"/>
              <a:t>)-</a:t>
            </a:r>
            <a:r>
              <a:rPr lang="el-GR" dirty="0" smtClean="0"/>
              <a:t> σ</a:t>
            </a:r>
            <a:r>
              <a:rPr lang="en-US" dirty="0" smtClean="0"/>
              <a:t>(BSM</a:t>
            </a:r>
            <a:r>
              <a:rPr lang="en-US" sz="1200" dirty="0" smtClean="0"/>
              <a:t>X</a:t>
            </a:r>
            <a:r>
              <a:rPr lang="en-US" dirty="0" smtClean="0"/>
              <a:t>))²/(</a:t>
            </a:r>
            <a:r>
              <a:rPr lang="el-GR" dirty="0" smtClean="0"/>
              <a:t>Δ σ</a:t>
            </a:r>
            <a:r>
              <a:rPr lang="en-US" dirty="0" smtClean="0"/>
              <a:t>(BSM</a:t>
            </a:r>
            <a:r>
              <a:rPr lang="en-US" sz="1200" dirty="0" smtClean="0"/>
              <a:t>X</a:t>
            </a:r>
            <a:r>
              <a:rPr lang="en-US" dirty="0" smtClean="0"/>
              <a:t>)²)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²2 = (ALR(BSM</a:t>
            </a:r>
            <a:r>
              <a:rPr lang="en-US" sz="1200" dirty="0" smtClean="0"/>
              <a:t>R</a:t>
            </a:r>
            <a:r>
              <a:rPr lang="en-US" dirty="0" smtClean="0"/>
              <a:t>)-</a:t>
            </a:r>
            <a:r>
              <a:rPr lang="el-GR" dirty="0" smtClean="0"/>
              <a:t> </a:t>
            </a:r>
            <a:r>
              <a:rPr lang="en-US" dirty="0" smtClean="0"/>
              <a:t>ALR(BSM</a:t>
            </a:r>
            <a:r>
              <a:rPr lang="en-US" sz="1200" dirty="0" smtClean="0"/>
              <a:t>X</a:t>
            </a:r>
            <a:r>
              <a:rPr lang="en-US" dirty="0" smtClean="0"/>
              <a:t>))²/(</a:t>
            </a:r>
            <a:r>
              <a:rPr lang="el-GR" dirty="0" smtClean="0"/>
              <a:t>Δ </a:t>
            </a:r>
            <a:r>
              <a:rPr lang="en-US" dirty="0" smtClean="0"/>
              <a:t>ALR(BSM</a:t>
            </a:r>
            <a:r>
              <a:rPr lang="en-US" sz="1200" dirty="0" smtClean="0"/>
              <a:t>X</a:t>
            </a:r>
            <a:r>
              <a:rPr lang="en-US" dirty="0" smtClean="0"/>
              <a:t>)² )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²3 = (AFB(BSM</a:t>
            </a:r>
            <a:r>
              <a:rPr lang="en-US" sz="1200" dirty="0" smtClean="0"/>
              <a:t>R</a:t>
            </a:r>
            <a:r>
              <a:rPr lang="en-US" dirty="0" smtClean="0"/>
              <a:t>)-</a:t>
            </a:r>
            <a:r>
              <a:rPr lang="el-GR" dirty="0" smtClean="0"/>
              <a:t> </a:t>
            </a:r>
            <a:r>
              <a:rPr lang="en-US" dirty="0" smtClean="0"/>
              <a:t>AFB(BSM</a:t>
            </a:r>
            <a:r>
              <a:rPr lang="en-US" sz="1200" dirty="0" smtClean="0"/>
              <a:t>X</a:t>
            </a:r>
            <a:r>
              <a:rPr lang="en-US" dirty="0" smtClean="0"/>
              <a:t>))²/(</a:t>
            </a:r>
            <a:r>
              <a:rPr lang="el-GR" dirty="0" smtClean="0"/>
              <a:t>Δ </a:t>
            </a:r>
            <a:r>
              <a:rPr lang="en-US" dirty="0" smtClean="0"/>
              <a:t>AFB(BSM</a:t>
            </a:r>
            <a:r>
              <a:rPr lang="en-US" sz="1200" dirty="0" smtClean="0"/>
              <a:t>X</a:t>
            </a:r>
            <a:r>
              <a:rPr lang="en-US" dirty="0" smtClean="0"/>
              <a:t>)² )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²=</a:t>
            </a:r>
            <a:r>
              <a:rPr lang="el-GR" dirty="0" smtClean="0"/>
              <a:t> Χ</a:t>
            </a:r>
            <a:r>
              <a:rPr lang="en-US" dirty="0" smtClean="0"/>
              <a:t>²1 +</a:t>
            </a:r>
            <a:r>
              <a:rPr lang="el-GR" dirty="0" smtClean="0"/>
              <a:t> Χ</a:t>
            </a:r>
            <a:r>
              <a:rPr lang="en-US" dirty="0" smtClean="0"/>
              <a:t>²2 +</a:t>
            </a:r>
            <a:r>
              <a:rPr lang="el-GR" dirty="0" smtClean="0"/>
              <a:t> Χ</a:t>
            </a:r>
            <a:r>
              <a:rPr lang="en-US" dirty="0" smtClean="0"/>
              <a:t>²3</a:t>
            </a:r>
          </a:p>
          <a:p>
            <a:endParaRPr lang="en-US" dirty="0" smtClean="0"/>
          </a:p>
          <a:p>
            <a:r>
              <a:rPr lang="en-US" dirty="0" smtClean="0"/>
              <a:t>Resolution power: S=√</a:t>
            </a:r>
            <a:r>
              <a:rPr lang="el-GR" dirty="0" smtClean="0"/>
              <a:t>Χ</a:t>
            </a:r>
            <a:r>
              <a:rPr lang="en-US" dirty="0" smtClean="0"/>
              <a:t>²</a:t>
            </a:r>
          </a:p>
          <a:p>
            <a:r>
              <a:rPr lang="en-US" dirty="0" smtClean="0"/>
              <a:t>Plot H2(</a:t>
            </a:r>
            <a:r>
              <a:rPr lang="en-US" dirty="0" err="1" smtClean="0"/>
              <a:t>mZ</a:t>
            </a:r>
            <a:r>
              <a:rPr lang="en-US" dirty="0" smtClean="0"/>
              <a:t>’, </a:t>
            </a:r>
            <a:r>
              <a:rPr lang="en-US" dirty="0" err="1" smtClean="0"/>
              <a:t>gY</a:t>
            </a:r>
            <a:r>
              <a:rPr lang="en-US" dirty="0" smtClean="0"/>
              <a:t>’,√</a:t>
            </a:r>
            <a:r>
              <a:rPr lang="el-GR" dirty="0" smtClean="0"/>
              <a:t> Χ</a:t>
            </a:r>
            <a:r>
              <a:rPr lang="en-US" dirty="0" smtClean="0"/>
              <a:t>²)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prob</a:t>
            </a:r>
            <a:r>
              <a:rPr lang="en-US" dirty="0" smtClean="0"/>
              <a:t>(</a:t>
            </a:r>
            <a:r>
              <a:rPr lang="el-GR" dirty="0" smtClean="0"/>
              <a:t>Χ</a:t>
            </a:r>
            <a:r>
              <a:rPr lang="en-US" dirty="0" smtClean="0"/>
              <a:t>²)&gt;0.05 -&gt;S=0  (white region)</a:t>
            </a:r>
          </a:p>
          <a:p>
            <a:endParaRPr lang="en-US" dirty="0" smtClean="0"/>
          </a:p>
          <a:p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 should provide only one solution, the white box with the star.</a:t>
            </a:r>
          </a:p>
          <a:p>
            <a:r>
              <a:rPr lang="en-US" dirty="0" smtClean="0"/>
              <a:t>Sometimes there are more solutions, here </a:t>
            </a:r>
            <a:r>
              <a:rPr lang="en-US" dirty="0" err="1" smtClean="0"/>
              <a:t>mZp</a:t>
            </a:r>
            <a:r>
              <a:rPr lang="en-US" dirty="0" smtClean="0"/>
              <a:t>=15 </a:t>
            </a:r>
            <a:r>
              <a:rPr lang="en-US" dirty="0" err="1" smtClean="0"/>
              <a:t>TeV</a:t>
            </a:r>
            <a:r>
              <a:rPr lang="en-US" dirty="0" smtClean="0"/>
              <a:t> and </a:t>
            </a:r>
            <a:r>
              <a:rPr lang="en-US" dirty="0" err="1" smtClean="0"/>
              <a:t>gY</a:t>
            </a:r>
            <a:r>
              <a:rPr lang="en-US" dirty="0" smtClean="0"/>
              <a:t>=0.85 and </a:t>
            </a:r>
          </a:p>
          <a:p>
            <a:r>
              <a:rPr lang="en-US" dirty="0" err="1" smtClean="0"/>
              <a:t>mZp</a:t>
            </a:r>
            <a:r>
              <a:rPr lang="en-US" dirty="0" smtClean="0"/>
              <a:t>=17 </a:t>
            </a:r>
            <a:r>
              <a:rPr lang="en-US" dirty="0" err="1" smtClean="0"/>
              <a:t>TeV</a:t>
            </a:r>
            <a:r>
              <a:rPr lang="en-US" dirty="0" smtClean="0"/>
              <a:t> and </a:t>
            </a:r>
            <a:r>
              <a:rPr lang="en-US" dirty="0" err="1" smtClean="0"/>
              <a:t>gY</a:t>
            </a:r>
            <a:r>
              <a:rPr lang="en-US" dirty="0" smtClean="0"/>
              <a:t>=0.95 </a:t>
            </a:r>
          </a:p>
          <a:p>
            <a:r>
              <a:rPr lang="en-US" dirty="0" smtClean="0"/>
              <a:t> ALR has the best resolution power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43001"/>
            <a:ext cx="4495799" cy="416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</a:t>
            </a:r>
            <a:br>
              <a:rPr lang="en-US" dirty="0" smtClean="0"/>
            </a:br>
            <a:r>
              <a:rPr lang="en-US" dirty="0" smtClean="0"/>
              <a:t>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WG6, 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1066800"/>
            <a:ext cx="3810001" cy="39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385122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09600" y="5048071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combined </a:t>
            </a:r>
            <a:r>
              <a:rPr lang="el-GR" dirty="0" smtClean="0"/>
              <a:t>χ²</a:t>
            </a:r>
            <a:r>
              <a:rPr lang="en-US" dirty="0" smtClean="0"/>
              <a:t>, scan </a:t>
            </a:r>
            <a:r>
              <a:rPr lang="en-US" dirty="0" smtClean="0"/>
              <a:t>the plan, keep (</a:t>
            </a:r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) values: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for which the determination is  non ambiguous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or keep the lower </a:t>
            </a:r>
            <a:r>
              <a:rPr lang="en-US" dirty="0" err="1" smtClean="0"/>
              <a:t>mZP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combination, </a:t>
            </a:r>
            <a:r>
              <a:rPr lang="en-US" dirty="0" err="1" smtClean="0"/>
              <a:t>eg</a:t>
            </a:r>
            <a:r>
              <a:rPr lang="en-US" dirty="0" smtClean="0"/>
              <a:t>  keep 7, 0.35, exclude 12, 0.65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914400" y="4038600"/>
            <a:ext cx="152400" cy="1371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066800" y="3810000"/>
            <a:ext cx="4495800" cy="19812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5591</TotalTime>
  <Words>1446</Words>
  <Application>Microsoft Office PowerPoint</Application>
  <PresentationFormat>On-screen Show (4:3)</PresentationFormat>
  <Paragraphs>196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σ (e¯e⁺-&gt; Z, γ, Z’* -&gt;μ¯μ) 3 TeV</vt:lpstr>
      <vt:lpstr>AFB</vt:lpstr>
      <vt:lpstr>ALX </vt:lpstr>
      <vt:lpstr>ALX and ALR</vt:lpstr>
      <vt:lpstr>Combined Sensitivity, 1. ab-1</vt:lpstr>
      <vt:lpstr>mZp, gY determination Resolution Power</vt:lpstr>
      <vt:lpstr>mZp, gY determination 3 TeV</vt:lpstr>
      <vt:lpstr>mZp, gY determination</vt:lpstr>
      <vt:lpstr>Gap</vt:lpstr>
      <vt:lpstr>mZp, gY determination</vt:lpstr>
      <vt:lpstr>Normalized couplings g’a, g’v</vt:lpstr>
      <vt:lpstr>Normalized couplings g’a, g’v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/>
  <cp:lastModifiedBy>blaising</cp:lastModifiedBy>
  <cp:revision>469</cp:revision>
  <dcterms:created xsi:type="dcterms:W3CDTF">2006-08-16T00:00:00Z</dcterms:created>
  <dcterms:modified xsi:type="dcterms:W3CDTF">2012-02-14T11:29:27Z</dcterms:modified>
</cp:coreProperties>
</file>