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9" r:id="rId3"/>
    <p:sldId id="270" r:id="rId4"/>
    <p:sldId id="275" r:id="rId5"/>
    <p:sldId id="273" r:id="rId6"/>
    <p:sldId id="274" r:id="rId7"/>
    <p:sldId id="276" r:id="rId8"/>
    <p:sldId id="257" r:id="rId9"/>
    <p:sldId id="258" r:id="rId10"/>
    <p:sldId id="260" r:id="rId11"/>
    <p:sldId id="259" r:id="rId12"/>
    <p:sldId id="261" r:id="rId13"/>
    <p:sldId id="264" r:id="rId14"/>
    <p:sldId id="263" r:id="rId15"/>
    <p:sldId id="262" r:id="rId16"/>
    <p:sldId id="265" r:id="rId17"/>
    <p:sldId id="266" r:id="rId18"/>
    <p:sldId id="267" r:id="rId19"/>
    <p:sldId id="268" r:id="rId20"/>
    <p:sldId id="277" r:id="rId21"/>
    <p:sldId id="278" r:id="rId22"/>
    <p:sldId id="279" r:id="rId23"/>
    <p:sldId id="280" r:id="rId24"/>
    <p:sldId id="281" r:id="rId25"/>
    <p:sldId id="282" r:id="rId26"/>
    <p:sldId id="283" r:id="rId27"/>
    <p:sldId id="284" r:id="rId2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02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ACFFF5-A47B-4E90-BA0C-40EB84035FA9}" type="datetimeFigureOut">
              <a:rPr lang="en-US" smtClean="0"/>
              <a:t>5/16/2012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467D9-B82C-47E0-B9FD-4A36A35BEB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47490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ACFFF5-A47B-4E90-BA0C-40EB84035FA9}" type="datetimeFigureOut">
              <a:rPr lang="en-US" smtClean="0"/>
              <a:t>5/16/2012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467D9-B82C-47E0-B9FD-4A36A35BEB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75569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ACFFF5-A47B-4E90-BA0C-40EB84035FA9}" type="datetimeFigureOut">
              <a:rPr lang="en-US" smtClean="0"/>
              <a:t>5/16/2012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467D9-B82C-47E0-B9FD-4A36A35BEB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91783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ACFFF5-A47B-4E90-BA0C-40EB84035FA9}" type="datetimeFigureOut">
              <a:rPr lang="en-US" smtClean="0"/>
              <a:t>5/16/2012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467D9-B82C-47E0-B9FD-4A36A35BEB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91681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ACFFF5-A47B-4E90-BA0C-40EB84035FA9}" type="datetimeFigureOut">
              <a:rPr lang="en-US" smtClean="0"/>
              <a:t>5/16/2012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467D9-B82C-47E0-B9FD-4A36A35BEB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66709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ACFFF5-A47B-4E90-BA0C-40EB84035FA9}" type="datetimeFigureOut">
              <a:rPr lang="en-US" smtClean="0"/>
              <a:t>5/16/2012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467D9-B82C-47E0-B9FD-4A36A35BEB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64871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ACFFF5-A47B-4E90-BA0C-40EB84035FA9}" type="datetimeFigureOut">
              <a:rPr lang="en-US" smtClean="0"/>
              <a:t>5/16/2012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467D9-B82C-47E0-B9FD-4A36A35BEB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8171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ACFFF5-A47B-4E90-BA0C-40EB84035FA9}" type="datetimeFigureOut">
              <a:rPr lang="en-US" smtClean="0"/>
              <a:t>5/16/2012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467D9-B82C-47E0-B9FD-4A36A35BEB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5483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ACFFF5-A47B-4E90-BA0C-40EB84035FA9}" type="datetimeFigureOut">
              <a:rPr lang="en-US" smtClean="0"/>
              <a:t>5/16/2012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467D9-B82C-47E0-B9FD-4A36A35BEB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13961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ACFFF5-A47B-4E90-BA0C-40EB84035FA9}" type="datetimeFigureOut">
              <a:rPr lang="en-US" smtClean="0"/>
              <a:t>5/16/2012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467D9-B82C-47E0-B9FD-4A36A35BEB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56972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ACFFF5-A47B-4E90-BA0C-40EB84035FA9}" type="datetimeFigureOut">
              <a:rPr lang="en-US" smtClean="0"/>
              <a:t>5/16/2012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467D9-B82C-47E0-B9FD-4A36A35BEB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77336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ACFFF5-A47B-4E90-BA0C-40EB84035FA9}" type="datetimeFigureOut">
              <a:rPr lang="en-US" smtClean="0"/>
              <a:t>5/16/2012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467D9-B82C-47E0-B9FD-4A36A35BEB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27919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0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0.png"/><Relationship Id="rId4" Type="http://schemas.openxmlformats.org/officeDocument/2006/relationships/image" Target="../media/image11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0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0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0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0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0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0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Breakdown turn-on time from TBTS and KEK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Alexey Dubrovskiy</a:t>
            </a:r>
          </a:p>
        </p:txBody>
      </p:sp>
    </p:spTree>
    <p:extLst>
      <p:ext uri="{BB962C8B-B14F-4D97-AF65-F5344CB8AC3E}">
        <p14:creationId xmlns:p14="http://schemas.microsoft.com/office/powerpoint/2010/main" val="2212905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Simple falling edge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124744"/>
            <a:ext cx="7315200" cy="5486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Rectangle 2"/>
              <p:cNvSpPr/>
              <p:nvPr/>
            </p:nvSpPr>
            <p:spPr>
              <a:xfrm>
                <a:off x="323528" y="4725144"/>
                <a:ext cx="2528834" cy="523220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l-GR" sz="2800" b="0" i="1" smtClean="0"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l-GR" sz="2800" b="0" i="1" smtClean="0">
                              <a:latin typeface="Cambria Math"/>
                              <a:ea typeface="Cambria Math"/>
                            </a:rPr>
                            <m:t>γ</m:t>
                          </m:r>
                        </m:e>
                        <m:sub>
                          <m:r>
                            <a:rPr lang="en-US" sz="2800" b="0" i="1" smtClean="0">
                              <a:latin typeface="Cambria Math"/>
                              <a:ea typeface="Cambria Math"/>
                            </a:rPr>
                            <m:t>90→10</m:t>
                          </m:r>
                        </m:sub>
                      </m:sSub>
                      <m:r>
                        <a:rPr lang="en-US" sz="2800" b="0" i="1" smtClean="0">
                          <a:latin typeface="Cambria Math"/>
                        </a:rPr>
                        <m:t>=22</m:t>
                      </m:r>
                      <m:r>
                        <a:rPr lang="en-US" sz="2800" b="0" i="1" smtClean="0">
                          <a:latin typeface="Cambria Math"/>
                        </a:rPr>
                        <m:t>𝑛𝑠</m:t>
                      </m:r>
                    </m:oMath>
                  </m:oMathPara>
                </a14:m>
                <a:endParaRPr lang="en-US" sz="2800" dirty="0"/>
              </a:p>
            </p:txBody>
          </p:sp>
        </mc:Choice>
        <mc:Fallback xmlns="">
          <p:sp>
            <p:nvSpPr>
              <p:cNvPr id="3" name="Rectangle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3528" y="4725144"/>
                <a:ext cx="2528834" cy="523220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011770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052736"/>
            <a:ext cx="7315200" cy="5486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Simple falling edge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ctangle 5"/>
              <p:cNvSpPr/>
              <p:nvPr/>
            </p:nvSpPr>
            <p:spPr>
              <a:xfrm>
                <a:off x="323528" y="4725144"/>
                <a:ext cx="2528834" cy="523220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l-GR" sz="2800" b="0" i="1" smtClean="0"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l-GR" sz="2800" b="0" i="1" smtClean="0">
                              <a:latin typeface="Cambria Math"/>
                              <a:ea typeface="Cambria Math"/>
                            </a:rPr>
                            <m:t>γ</m:t>
                          </m:r>
                        </m:e>
                        <m:sub>
                          <m:r>
                            <a:rPr lang="en-US" sz="2800" b="0" i="1" smtClean="0">
                              <a:latin typeface="Cambria Math"/>
                              <a:ea typeface="Cambria Math"/>
                            </a:rPr>
                            <m:t>90→10</m:t>
                          </m:r>
                        </m:sub>
                      </m:sSub>
                      <m:r>
                        <a:rPr lang="en-US" sz="2800" b="0" i="1" smtClean="0">
                          <a:latin typeface="Cambria Math"/>
                        </a:rPr>
                        <m:t>=38</m:t>
                      </m:r>
                      <m:r>
                        <a:rPr lang="en-US" sz="2800" b="0" i="1" smtClean="0">
                          <a:latin typeface="Cambria Math"/>
                        </a:rPr>
                        <m:t>𝑛𝑠</m:t>
                      </m:r>
                    </m:oMath>
                  </m:oMathPara>
                </a14:m>
                <a:endParaRPr lang="en-US" sz="2800" dirty="0"/>
              </a:p>
            </p:txBody>
          </p:sp>
        </mc:Choice>
        <mc:Fallback xmlns="">
          <p:sp>
            <p:nvSpPr>
              <p:cNvPr id="6" name="Rectangle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3528" y="4725144"/>
                <a:ext cx="2528834" cy="523220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360186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052736"/>
            <a:ext cx="7315200" cy="5486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Simple falling edge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ctangle 5"/>
              <p:cNvSpPr/>
              <p:nvPr/>
            </p:nvSpPr>
            <p:spPr>
              <a:xfrm>
                <a:off x="4355976" y="4951639"/>
                <a:ext cx="2528834" cy="523220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l-GR" sz="2800" b="0" i="1" smtClean="0"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l-GR" sz="2800" b="0" i="1" smtClean="0">
                              <a:latin typeface="Cambria Math"/>
                              <a:ea typeface="Cambria Math"/>
                            </a:rPr>
                            <m:t>γ</m:t>
                          </m:r>
                        </m:e>
                        <m:sub>
                          <m:r>
                            <a:rPr lang="en-US" sz="2800" b="0" i="1" smtClean="0">
                              <a:latin typeface="Cambria Math"/>
                              <a:ea typeface="Cambria Math"/>
                            </a:rPr>
                            <m:t>90→10</m:t>
                          </m:r>
                        </m:sub>
                      </m:sSub>
                      <m:r>
                        <a:rPr lang="en-US" sz="2800" b="0" i="1" smtClean="0">
                          <a:latin typeface="Cambria Math"/>
                        </a:rPr>
                        <m:t>=25</m:t>
                      </m:r>
                      <m:r>
                        <a:rPr lang="en-US" sz="2800" b="0" i="1" smtClean="0">
                          <a:latin typeface="Cambria Math"/>
                        </a:rPr>
                        <m:t>𝑛𝑠</m:t>
                      </m:r>
                    </m:oMath>
                  </m:oMathPara>
                </a14:m>
                <a:endParaRPr lang="en-US" sz="2800" dirty="0"/>
              </a:p>
            </p:txBody>
          </p:sp>
        </mc:Choice>
        <mc:Fallback xmlns="">
          <p:sp>
            <p:nvSpPr>
              <p:cNvPr id="6" name="Rectangle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55976" y="4951639"/>
                <a:ext cx="2528834" cy="523220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291272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Falling edge with precursor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67544" y="1340768"/>
                <a:ext cx="8229600" cy="5328592"/>
              </a:xfrm>
            </p:spPr>
            <p:txBody>
              <a:bodyPr>
                <a:normAutofit fontScale="85000" lnSpcReduction="10000"/>
              </a:bodyPr>
              <a:lstStyle/>
              <a:p>
                <a:pPr marL="0" indent="0">
                  <a:buNone/>
                </a:pPr>
                <a:r>
                  <a:rPr lang="en-US" dirty="0" smtClean="0"/>
                  <a:t>A transmission falling edge with a precursor can be estimated by the following expression</a:t>
                </a:r>
              </a:p>
              <a:p>
                <a:pPr marL="457200" lvl="1" indent="0" algn="ctr">
                  <a:buNone/>
                </a:pPr>
                <a:r>
                  <a:rPr lang="en-US" i="1" dirty="0" smtClean="0"/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/>
                          </a:rPr>
                          <m:t>𝐸</m:t>
                        </m:r>
                      </m:num>
                      <m:den>
                        <m:r>
                          <a:rPr lang="en-US" b="0" i="1" smtClean="0">
                            <a:latin typeface="Cambria Math"/>
                          </a:rPr>
                          <m:t>𝑇</m:t>
                        </m:r>
                      </m:den>
                    </m:f>
                    <m:r>
                      <a:rPr lang="en-US" i="1" smtClean="0">
                        <a:latin typeface="Cambria Math"/>
                        <a:ea typeface="Cambria Math"/>
                      </a:rPr>
                      <m:t>≈</m:t>
                    </m:r>
                    <m:f>
                      <m:fPr>
                        <m:ctrlPr>
                          <a:rPr lang="en-US" b="0" i="1" smtClean="0">
                            <a:latin typeface="Cambria Math"/>
                            <a:ea typeface="Cambria Math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𝜇</m:t>
                        </m:r>
                        <m:d>
                          <m:dPr>
                            <m:ctrlPr>
                              <a:rPr lang="en-US" b="0" i="1" smtClean="0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1−</m:t>
                            </m:r>
                            <m:func>
                              <m:funcPr>
                                <m:ctrlPr>
                                  <a:rPr lang="fr-CH" b="0" i="1" smtClean="0">
                                    <a:latin typeface="Cambria Math"/>
                                  </a:rPr>
                                </m:ctrlPr>
                              </m:funcPr>
                              <m:fName>
                                <m:r>
                                  <m:rPr>
                                    <m:sty m:val="p"/>
                                  </m:rPr>
                                  <a:rPr lang="fr-CH" b="0" i="0" smtClean="0">
                                    <a:latin typeface="Cambria Math"/>
                                  </a:rPr>
                                  <m:t>erf</m:t>
                                </m:r>
                              </m:fName>
                              <m:e>
                                <m:sSub>
                                  <m:sSubPr>
                                    <m:ctrlPr>
                                      <a:rPr lang="fr-CH" b="0" i="1" smtClean="0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CH" b="0" i="1" smtClean="0">
                                        <a:latin typeface="Cambria Math"/>
                                        <a:ea typeface="Cambria Math"/>
                                      </a:rPr>
                                      <m:t>𝛼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/>
                                      </a:rPr>
                                      <m:t>1</m:t>
                                    </m:r>
                                  </m:sub>
                                </m:sSub>
                                <m:r>
                                  <a:rPr lang="fr-CH" b="0" i="1" smtClean="0">
                                    <a:latin typeface="Cambria Math"/>
                                    <a:ea typeface="Cambria Math"/>
                                  </a:rPr>
                                  <m:t> </m:t>
                                </m:r>
                                <m:r>
                                  <a:rPr lang="fr-CH" b="0" i="1" smtClean="0">
                                    <a:latin typeface="Cambria Math"/>
                                    <a:ea typeface="Cambria Math"/>
                                  </a:rPr>
                                  <m:t>𝜏</m:t>
                                </m:r>
                              </m:e>
                            </m:func>
                          </m:e>
                        </m:d>
                      </m:num>
                      <m:den>
                        <m:r>
                          <a:rPr lang="en-US" b="0" i="1" smtClean="0">
                            <a:latin typeface="Cambria Math"/>
                          </a:rPr>
                          <m:t>2</m:t>
                        </m:r>
                      </m:den>
                    </m:f>
                    <m:r>
                      <a:rPr lang="en-US" b="0" i="1" smtClean="0">
                        <a:latin typeface="Cambria Math"/>
                      </a:rPr>
                      <m:t>+</m:t>
                    </m:r>
                    <m:f>
                      <m:fPr>
                        <m:ctrlPr>
                          <a:rPr lang="en-US" b="0" i="1" smtClean="0">
                            <a:latin typeface="Cambria Math"/>
                            <a:ea typeface="Cambria Math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(1−</m:t>
                        </m:r>
                        <m:r>
                          <a:rPr lang="en-US" i="1">
                            <a:latin typeface="Cambria Math"/>
                            <a:ea typeface="Cambria Math"/>
                          </a:rPr>
                          <m:t>𝜇</m:t>
                        </m:r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)</m:t>
                        </m:r>
                        <m:d>
                          <m:dPr>
                            <m:ctrlPr>
                              <a:rPr lang="en-US" b="0" i="1" smtClean="0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1−</m:t>
                            </m:r>
                            <m:func>
                              <m:funcPr>
                                <m:ctrlPr>
                                  <a:rPr lang="fr-CH" b="0" i="1" smtClean="0">
                                    <a:latin typeface="Cambria Math"/>
                                  </a:rPr>
                                </m:ctrlPr>
                              </m:funcPr>
                              <m:fName>
                                <m:r>
                                  <m:rPr>
                                    <m:sty m:val="p"/>
                                  </m:rPr>
                                  <a:rPr lang="fr-CH" b="0" i="0" smtClean="0">
                                    <a:latin typeface="Cambria Math"/>
                                  </a:rPr>
                                  <m:t>erf</m:t>
                                </m:r>
                              </m:fName>
                              <m:e>
                                <m:sSub>
                                  <m:sSubPr>
                                    <m:ctrlPr>
                                      <a:rPr lang="fr-CH" b="0" i="1" smtClean="0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CH" b="0" i="1" smtClean="0">
                                        <a:latin typeface="Cambria Math"/>
                                        <a:ea typeface="Cambria Math"/>
                                      </a:rPr>
                                      <m:t>𝛼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/>
                                      </a:rPr>
                                      <m:t>2</m:t>
                                    </m:r>
                                  </m:sub>
                                </m:sSub>
                                <m:r>
                                  <a:rPr lang="en-US" b="0" i="1" smtClean="0">
                                    <a:latin typeface="Cambria Math"/>
                                  </a:rPr>
                                  <m:t>(</m:t>
                                </m:r>
                                <m:r>
                                  <a:rPr lang="fr-CH" b="0" i="1" smtClean="0">
                                    <a:latin typeface="Cambria Math"/>
                                    <a:ea typeface="Cambria Math"/>
                                  </a:rPr>
                                  <m:t>𝜏</m:t>
                                </m:r>
                                <m:r>
                                  <a:rPr lang="en-US" b="0" i="1" smtClean="0">
                                    <a:latin typeface="Cambria Math"/>
                                    <a:ea typeface="Cambria Math"/>
                                  </a:rPr>
                                  <m:t>+∆</m:t>
                                </m:r>
                                <m:r>
                                  <a:rPr lang="fr-CH" b="0" i="1" smtClean="0">
                                    <a:latin typeface="Cambria Math"/>
                                    <a:ea typeface="Cambria Math"/>
                                  </a:rPr>
                                  <m:t>𝜏</m:t>
                                </m:r>
                                <m:r>
                                  <a:rPr lang="en-US" b="0" i="1" smtClean="0">
                                    <a:latin typeface="Cambria Math"/>
                                    <a:ea typeface="Cambria Math"/>
                                  </a:rPr>
                                  <m:t>)</m:t>
                                </m:r>
                              </m:e>
                            </m:func>
                          </m:e>
                        </m:d>
                      </m:num>
                      <m:den>
                        <m:r>
                          <a:rPr lang="en-US" b="0" i="1" smtClean="0">
                            <a:latin typeface="Cambria Math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dirty="0" smtClean="0"/>
                  <a:t>, </a:t>
                </a:r>
              </a:p>
              <a:p>
                <a:pPr marL="57150" indent="0">
                  <a:buNone/>
                </a:pPr>
                <a:r>
                  <a:rPr lang="en-US" dirty="0" smtClean="0"/>
                  <a:t>where </a:t>
                </a:r>
                <a14:m>
                  <m:oMath xmlns:m="http://schemas.openxmlformats.org/officeDocument/2006/math">
                    <m:r>
                      <a:rPr lang="fr-CH" b="0" i="1" smtClean="0">
                        <a:latin typeface="Cambria Math"/>
                        <a:ea typeface="Cambria Math"/>
                      </a:rPr>
                      <m:t>𝜏</m:t>
                    </m:r>
                  </m:oMath>
                </a14:m>
                <a:r>
                  <a:rPr lang="en-US" dirty="0" smtClean="0"/>
                  <a:t> is the time,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CH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fr-CH" b="0" i="1" smtClean="0">
                            <a:latin typeface="Cambria Math"/>
                            <a:ea typeface="Cambria Math"/>
                          </a:rPr>
                          <m:t>𝛼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dirty="0" smtClean="0"/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CH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fr-CH" b="0" i="1" smtClean="0">
                            <a:latin typeface="Cambria Math"/>
                            <a:ea typeface="Cambria Math"/>
                          </a:rPr>
                          <m:t>𝛼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dirty="0" smtClean="0"/>
                  <a:t> and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  <a:ea typeface="Cambria Math"/>
                      </a:rPr>
                      <m:t>∆</m:t>
                    </m:r>
                    <m:r>
                      <a:rPr lang="fr-CH" b="0" i="1" smtClean="0">
                        <a:latin typeface="Cambria Math"/>
                        <a:ea typeface="Cambria Math"/>
                      </a:rPr>
                      <m:t>𝜏</m:t>
                    </m:r>
                    <m:r>
                      <a:rPr lang="fr-CH" b="0" i="1" smtClean="0">
                        <a:latin typeface="Cambria Math"/>
                        <a:ea typeface="Cambria Math"/>
                      </a:rPr>
                      <m:t> </m:t>
                    </m:r>
                  </m:oMath>
                </a14:m>
                <a:r>
                  <a:rPr lang="en-US" dirty="0" smtClean="0"/>
                  <a:t>are positive constants.</a:t>
                </a:r>
              </a:p>
              <a:p>
                <a:pPr marL="0" indent="0">
                  <a:buNone/>
                </a:pPr>
                <a:endParaRPr lang="en-US" dirty="0" smtClean="0"/>
              </a:p>
              <a:p>
                <a:pPr marL="0" indent="0">
                  <a:buNone/>
                </a:pPr>
                <a:r>
                  <a:rPr lang="en-US" dirty="0" smtClean="0"/>
                  <a:t>When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  <a:ea typeface="Cambria Math"/>
                      </a:rPr>
                      <m:t>∆</m:t>
                    </m:r>
                    <m:r>
                      <a:rPr lang="fr-CH" b="0" i="1" smtClean="0">
                        <a:latin typeface="Cambria Math"/>
                        <a:ea typeface="Cambria Math"/>
                      </a:rPr>
                      <m:t>𝜏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&gt;</m:t>
                    </m:r>
                    <m:f>
                      <m:fPr>
                        <m:ctrlPr>
                          <a:rPr lang="en-US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latin typeface="Cambria Math"/>
                          </a:rPr>
                          <m:t>11</m:t>
                        </m:r>
                      </m:den>
                    </m:f>
                    <m:sSup>
                      <m:sSupPr>
                        <m:ctrlPr>
                          <a:rPr lang="en-US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/>
                          </a:rPr>
                          <m:t>(</m:t>
                        </m:r>
                        <m:f>
                          <m:fPr>
                            <m:ctrlPr>
                              <a:rPr lang="en-US" b="0" i="1" smtClean="0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US" b="0" i="1" smtClean="0">
                                <a:latin typeface="Cambria Math"/>
                              </a:rPr>
                              <m:t>1</m:t>
                            </m:r>
                          </m:num>
                          <m:den>
                            <m:sSub>
                              <m:sSubPr>
                                <m:ctrlPr>
                                  <a:rPr lang="fr-CH" b="0" i="1" smtClean="0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fr-CH" b="0" i="1" smtClean="0">
                                    <a:latin typeface="Cambria Math"/>
                                    <a:ea typeface="Cambria Math"/>
                                  </a:rPr>
                                  <m:t>𝛼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/>
                                  </a:rPr>
                                  <m:t>1</m:t>
                                </m:r>
                              </m:sub>
                            </m:sSub>
                          </m:den>
                        </m:f>
                        <m:r>
                          <a:rPr lang="en-US" b="0" i="1" smtClean="0">
                            <a:latin typeface="Cambria Math"/>
                          </a:rPr>
                          <m:t>+</m:t>
                        </m:r>
                        <m:f>
                          <m:fPr>
                            <m:ctrlPr>
                              <a:rPr lang="en-US" b="0" i="1" smtClean="0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US" b="0" i="1" smtClean="0">
                                <a:latin typeface="Cambria Math"/>
                              </a:rPr>
                              <m:t>1</m:t>
                            </m:r>
                          </m:num>
                          <m:den>
                            <m:sSub>
                              <m:sSubPr>
                                <m:ctrlPr>
                                  <a:rPr lang="fr-CH" b="0" i="1" smtClean="0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fr-CH" b="0" i="1" smtClean="0">
                                    <a:latin typeface="Cambria Math"/>
                                    <a:ea typeface="Cambria Math"/>
                                  </a:rPr>
                                  <m:t>𝛼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/>
                                  </a:rPr>
                                  <m:t>2</m:t>
                                </m:r>
                              </m:sub>
                            </m:sSub>
                          </m:den>
                        </m:f>
                        <m:r>
                          <a:rPr lang="en-US" b="0" i="1" smtClean="0">
                            <a:latin typeface="Cambria Math"/>
                          </a:rPr>
                          <m:t>)</m:t>
                        </m:r>
                        <m:r>
                          <a:rPr lang="en-US" b="0" i="1" smtClean="0">
                            <a:latin typeface="Cambria Math"/>
                          </a:rPr>
                          <m:t>𝑒𝑟𝑓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</a:rPr>
                          <m:t>−1</m:t>
                        </m:r>
                      </m:sup>
                    </m:sSup>
                    <m:r>
                      <a:rPr lang="en-US" b="0" i="1" smtClean="0">
                        <a:latin typeface="Cambria Math"/>
                      </a:rPr>
                      <m:t>0.8</m:t>
                    </m:r>
                  </m:oMath>
                </a14:m>
                <a:r>
                  <a:rPr lang="en-US" dirty="0" smtClean="0"/>
                  <a:t>, sub-fall times can be estimated as</a:t>
                </a:r>
              </a:p>
              <a:p>
                <a:pPr marL="0" indent="0" algn="ctr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l-GR" b="0" i="1" smtClean="0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b="0" i="1" smtClean="0">
                            <a:latin typeface="Cambria Math"/>
                            <a:ea typeface="Cambria Math"/>
                          </a:rPr>
                          <m:t>γ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90→10</m:t>
                        </m:r>
                        <m:r>
                          <a:rPr lang="en-US" i="1">
                            <a:latin typeface="Cambria Math"/>
                            <a:ea typeface="Cambria Math"/>
                          </a:rPr>
                          <m:t>𝜇</m:t>
                        </m:r>
                      </m:sub>
                    </m:sSub>
                    <m:r>
                      <a:rPr lang="en-US" b="0" i="1" smtClean="0">
                        <a:latin typeface="Cambria Math"/>
                        <a:ea typeface="Cambria Math"/>
                      </a:rPr>
                      <m:t>≈</m:t>
                    </m:r>
                    <m:f>
                      <m:fPr>
                        <m:ctrlPr>
                          <a:rPr lang="en-US" b="0" i="1" smtClean="0">
                            <a:latin typeface="Cambria Math"/>
                            <a:ea typeface="Cambria Math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1.812</m:t>
                        </m:r>
                      </m:num>
                      <m:den>
                        <m:sSub>
                          <m:sSubPr>
                            <m:ctrlPr>
                              <a:rPr lang="fr-CH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fr-CH" b="0" i="1" smtClean="0">
                                <a:latin typeface="Cambria Math"/>
                                <a:ea typeface="Cambria Math"/>
                              </a:rPr>
                              <m:t>𝛼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/>
                              </a:rPr>
                              <m:t>1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dirty="0" smtClean="0"/>
                  <a:t>,</a:t>
                </a:r>
              </a:p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l-GR" b="0" i="1" smtClean="0"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l-GR" b="0" i="1" smtClean="0">
                              <a:latin typeface="Cambria Math"/>
                              <a:ea typeface="Cambria Math"/>
                            </a:rPr>
                            <m:t>γ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90−10</m:t>
                          </m:r>
                          <m:r>
                            <a:rPr lang="en-US" i="1">
                              <a:latin typeface="Cambria Math"/>
                              <a:ea typeface="Cambria Math"/>
                            </a:rPr>
                            <m:t>𝜇</m:t>
                          </m:r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→10+90</m:t>
                          </m:r>
                          <m:r>
                            <a:rPr lang="en-US" i="1">
                              <a:latin typeface="Cambria Math"/>
                              <a:ea typeface="Cambria Math"/>
                            </a:rPr>
                            <m:t>𝜇</m:t>
                          </m:r>
                        </m:sub>
                      </m:sSub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≈</m:t>
                      </m:r>
                      <m:f>
                        <m:fPr>
                          <m:ctrlPr>
                            <a:rPr lang="en-US" b="0" i="1" smtClean="0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1.812</m:t>
                          </m:r>
                        </m:num>
                        <m:den>
                          <m:sSub>
                            <m:sSubPr>
                              <m:ctrlPr>
                                <a:rPr lang="fr-CH" b="0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fr-CH" b="0" i="1" smtClean="0">
                                  <a:latin typeface="Cambria Math"/>
                                  <a:ea typeface="Cambria Math"/>
                                </a:rPr>
                                <m:t>𝛼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/>
                                </a:rPr>
                                <m:t>2</m:t>
                              </m:r>
                            </m:sub>
                          </m:sSub>
                        </m:den>
                      </m:f>
                      <m:r>
                        <a:rPr lang="en-US" b="0" i="0" smtClean="0">
                          <a:latin typeface="Cambria Math"/>
                        </a:rPr>
                        <m:t>.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67544" y="1340768"/>
                <a:ext cx="8229600" cy="5328592"/>
              </a:xfrm>
              <a:blipFill rotWithShape="1">
                <a:blip r:embed="rId2"/>
                <a:stretch>
                  <a:fillRect l="-1407" t="-171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039933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307450"/>
            <a:ext cx="7315200" cy="5486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Falling edge with precursor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ctangle 5"/>
              <p:cNvSpPr/>
              <p:nvPr/>
            </p:nvSpPr>
            <p:spPr>
              <a:xfrm>
                <a:off x="141891" y="3789040"/>
                <a:ext cx="2525628" cy="523220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l-GR" sz="2800" b="0" i="1" smtClean="0"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l-GR" sz="2800" b="0" i="1" smtClean="0">
                              <a:latin typeface="Cambria Math"/>
                              <a:ea typeface="Cambria Math"/>
                            </a:rPr>
                            <m:t>γ</m:t>
                          </m:r>
                        </m:e>
                        <m:sub>
                          <m:r>
                            <a:rPr lang="en-US" sz="2800" b="0" i="1" smtClean="0">
                              <a:latin typeface="Cambria Math"/>
                              <a:ea typeface="Cambria Math"/>
                            </a:rPr>
                            <m:t>90→10</m:t>
                          </m:r>
                        </m:sub>
                      </m:sSub>
                      <m:r>
                        <a:rPr lang="en-US" sz="2800" b="0" i="1" smtClean="0">
                          <a:latin typeface="Cambria Math"/>
                          <a:ea typeface="Cambria Math"/>
                        </a:rPr>
                        <m:t>≈6</m:t>
                      </m:r>
                      <m:r>
                        <a:rPr lang="en-US" sz="2800" b="0" i="1" smtClean="0">
                          <a:latin typeface="Cambria Math"/>
                        </a:rPr>
                        <m:t>0</m:t>
                      </m:r>
                      <m:r>
                        <a:rPr lang="en-US" sz="2800" b="0" i="1" smtClean="0">
                          <a:latin typeface="Cambria Math"/>
                        </a:rPr>
                        <m:t>𝑛𝑠</m:t>
                      </m:r>
                    </m:oMath>
                  </m:oMathPara>
                </a14:m>
                <a:endParaRPr lang="en-US" sz="2800" dirty="0"/>
              </a:p>
            </p:txBody>
          </p:sp>
        </mc:Choice>
        <mc:Fallback xmlns="">
          <p:sp>
            <p:nvSpPr>
              <p:cNvPr id="6" name="Rectangle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1891" y="3789040"/>
                <a:ext cx="2525628" cy="523220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tangle 6"/>
              <p:cNvSpPr/>
              <p:nvPr/>
            </p:nvSpPr>
            <p:spPr>
              <a:xfrm>
                <a:off x="179512" y="4576809"/>
                <a:ext cx="2326855" cy="523220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l-GR" sz="2800" b="0" i="1" smtClean="0"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l-GR" sz="2800" b="0" i="1" smtClean="0">
                              <a:latin typeface="Cambria Math"/>
                              <a:ea typeface="Cambria Math"/>
                            </a:rPr>
                            <m:t>γ</m:t>
                          </m:r>
                        </m:e>
                        <m:sub>
                          <m:r>
                            <a:rPr lang="en-US" sz="2800" b="0" i="1" smtClean="0">
                              <a:latin typeface="Cambria Math"/>
                              <a:ea typeface="Cambria Math"/>
                            </a:rPr>
                            <m:t>90→77</m:t>
                          </m:r>
                        </m:sub>
                      </m:sSub>
                      <m:r>
                        <a:rPr lang="en-US" sz="2800" b="0" i="1" smtClean="0">
                          <a:latin typeface="Cambria Math"/>
                          <a:ea typeface="Cambria Math"/>
                        </a:rPr>
                        <m:t>≈8</m:t>
                      </m:r>
                      <m:r>
                        <a:rPr lang="en-US" sz="2800" b="0" i="1" smtClean="0">
                          <a:latin typeface="Cambria Math"/>
                        </a:rPr>
                        <m:t>𝑛𝑠</m:t>
                      </m:r>
                    </m:oMath>
                  </m:oMathPara>
                </a14:m>
                <a:endParaRPr lang="en-US" sz="2800" dirty="0"/>
              </a:p>
            </p:txBody>
          </p:sp>
        </mc:Choice>
        <mc:Fallback xmlns="">
          <p:sp>
            <p:nvSpPr>
              <p:cNvPr id="7" name="Rectangle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9512" y="4576809"/>
                <a:ext cx="2326855" cy="523220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Rectangle 7"/>
              <p:cNvSpPr/>
              <p:nvPr/>
            </p:nvSpPr>
            <p:spPr>
              <a:xfrm>
                <a:off x="152133" y="5280338"/>
                <a:ext cx="2533642" cy="523220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l-GR" sz="2800" b="0" i="1" smtClean="0"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l-GR" sz="2800" b="0" i="1" smtClean="0">
                              <a:latin typeface="Cambria Math"/>
                              <a:ea typeface="Cambria Math"/>
                            </a:rPr>
                            <m:t>γ</m:t>
                          </m:r>
                        </m:e>
                        <m:sub>
                          <m:r>
                            <a:rPr lang="en-US" sz="2800" b="0" i="1" smtClean="0">
                              <a:latin typeface="Cambria Math"/>
                              <a:ea typeface="Cambria Math"/>
                            </a:rPr>
                            <m:t>65→10</m:t>
                          </m:r>
                        </m:sub>
                      </m:sSub>
                      <m:r>
                        <a:rPr lang="en-US" sz="2800" b="0" i="1" smtClean="0">
                          <a:latin typeface="Cambria Math"/>
                          <a:ea typeface="Cambria Math"/>
                        </a:rPr>
                        <m:t>≈</m:t>
                      </m:r>
                      <m:r>
                        <a:rPr lang="en-US" sz="2800" b="0" i="1" smtClean="0">
                          <a:latin typeface="Cambria Math"/>
                        </a:rPr>
                        <m:t>35</m:t>
                      </m:r>
                      <m:r>
                        <a:rPr lang="en-US" sz="2800" b="0" i="1" smtClean="0">
                          <a:latin typeface="Cambria Math"/>
                        </a:rPr>
                        <m:t>𝑛𝑠</m:t>
                      </m:r>
                    </m:oMath>
                  </m:oMathPara>
                </a14:m>
                <a:endParaRPr lang="en-US" sz="2800" dirty="0"/>
              </a:p>
            </p:txBody>
          </p:sp>
        </mc:Choice>
        <mc:Fallback xmlns="">
          <p:sp>
            <p:nvSpPr>
              <p:cNvPr id="8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2133" y="5280338"/>
                <a:ext cx="2533642" cy="523220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177524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8376" y="1196752"/>
            <a:ext cx="7315200" cy="5486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Falling edge with precursor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ctangle 5"/>
              <p:cNvSpPr/>
              <p:nvPr/>
            </p:nvSpPr>
            <p:spPr>
              <a:xfrm>
                <a:off x="141891" y="3789040"/>
                <a:ext cx="2525628" cy="523220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l-GR" sz="2800" b="0" i="1" smtClean="0"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l-GR" sz="2800" b="0" i="1" smtClean="0">
                              <a:latin typeface="Cambria Math"/>
                              <a:ea typeface="Cambria Math"/>
                            </a:rPr>
                            <m:t>γ</m:t>
                          </m:r>
                        </m:e>
                        <m:sub>
                          <m:r>
                            <a:rPr lang="en-US" sz="2800" b="0" i="1" smtClean="0">
                              <a:latin typeface="Cambria Math"/>
                              <a:ea typeface="Cambria Math"/>
                            </a:rPr>
                            <m:t>90→10</m:t>
                          </m:r>
                        </m:sub>
                      </m:sSub>
                      <m:r>
                        <a:rPr lang="en-US" sz="2800" b="0" i="1" smtClean="0">
                          <a:latin typeface="Cambria Math"/>
                          <a:ea typeface="Cambria Math"/>
                        </a:rPr>
                        <m:t>≈</m:t>
                      </m:r>
                      <m:r>
                        <a:rPr lang="en-US" sz="2800" b="0" i="1" smtClean="0">
                          <a:latin typeface="Cambria Math"/>
                        </a:rPr>
                        <m:t>70</m:t>
                      </m:r>
                      <m:r>
                        <a:rPr lang="en-US" sz="2800" b="0" i="1" smtClean="0">
                          <a:latin typeface="Cambria Math"/>
                        </a:rPr>
                        <m:t>𝑛𝑠</m:t>
                      </m:r>
                    </m:oMath>
                  </m:oMathPara>
                </a14:m>
                <a:endParaRPr lang="en-US" sz="2800" dirty="0"/>
              </a:p>
            </p:txBody>
          </p:sp>
        </mc:Choice>
        <mc:Fallback xmlns="">
          <p:sp>
            <p:nvSpPr>
              <p:cNvPr id="6" name="Rectangle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1891" y="3789040"/>
                <a:ext cx="2525628" cy="523220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tangle 6"/>
              <p:cNvSpPr/>
              <p:nvPr/>
            </p:nvSpPr>
            <p:spPr>
              <a:xfrm>
                <a:off x="179512" y="4576809"/>
                <a:ext cx="2326855" cy="523220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l-GR" sz="2800" b="0" i="1" smtClean="0"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l-GR" sz="2800" b="0" i="1" smtClean="0">
                              <a:latin typeface="Cambria Math"/>
                              <a:ea typeface="Cambria Math"/>
                            </a:rPr>
                            <m:t>γ</m:t>
                          </m:r>
                        </m:e>
                        <m:sub>
                          <m:r>
                            <a:rPr lang="en-US" sz="2800" b="0" i="1" smtClean="0">
                              <a:latin typeface="Cambria Math"/>
                              <a:ea typeface="Cambria Math"/>
                            </a:rPr>
                            <m:t>98→88</m:t>
                          </m:r>
                        </m:sub>
                      </m:sSub>
                      <m:r>
                        <a:rPr lang="en-US" sz="2800" b="0" i="1" smtClean="0">
                          <a:latin typeface="Cambria Math"/>
                          <a:ea typeface="Cambria Math"/>
                        </a:rPr>
                        <m:t>≈</m:t>
                      </m:r>
                      <m:r>
                        <a:rPr lang="en-US" sz="2800" b="0" i="1" smtClean="0">
                          <a:latin typeface="Cambria Math"/>
                        </a:rPr>
                        <m:t>5</m:t>
                      </m:r>
                      <m:r>
                        <a:rPr lang="en-US" sz="2800" b="0" i="1" smtClean="0">
                          <a:latin typeface="Cambria Math"/>
                        </a:rPr>
                        <m:t>𝑛𝑠</m:t>
                      </m:r>
                    </m:oMath>
                  </m:oMathPara>
                </a14:m>
                <a:endParaRPr lang="en-US" sz="2800" dirty="0"/>
              </a:p>
            </p:txBody>
          </p:sp>
        </mc:Choice>
        <mc:Fallback xmlns="">
          <p:sp>
            <p:nvSpPr>
              <p:cNvPr id="7" name="Rectangle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9512" y="4576809"/>
                <a:ext cx="2326855" cy="523220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Rectangle 7"/>
              <p:cNvSpPr/>
              <p:nvPr/>
            </p:nvSpPr>
            <p:spPr>
              <a:xfrm>
                <a:off x="152133" y="5280338"/>
                <a:ext cx="2533642" cy="523220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l-GR" sz="2800" b="0" i="1" smtClean="0"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l-GR" sz="2800" b="0" i="1" smtClean="0">
                              <a:latin typeface="Cambria Math"/>
                              <a:ea typeface="Cambria Math"/>
                            </a:rPr>
                            <m:t>γ</m:t>
                          </m:r>
                        </m:e>
                        <m:sub>
                          <m:r>
                            <a:rPr lang="en-US" sz="2800" b="0" i="1" smtClean="0">
                              <a:latin typeface="Cambria Math"/>
                              <a:ea typeface="Cambria Math"/>
                            </a:rPr>
                            <m:t>80→10</m:t>
                          </m:r>
                        </m:sub>
                      </m:sSub>
                      <m:r>
                        <a:rPr lang="en-US" sz="2800" b="0" i="1" smtClean="0">
                          <a:latin typeface="Cambria Math"/>
                          <a:ea typeface="Cambria Math"/>
                        </a:rPr>
                        <m:t>≈</m:t>
                      </m:r>
                      <m:r>
                        <a:rPr lang="en-US" sz="2800" b="0" i="1" smtClean="0">
                          <a:latin typeface="Cambria Math"/>
                        </a:rPr>
                        <m:t>43</m:t>
                      </m:r>
                      <m:r>
                        <a:rPr lang="en-US" sz="2800" b="0" i="1" smtClean="0">
                          <a:latin typeface="Cambria Math"/>
                        </a:rPr>
                        <m:t>𝑛𝑠</m:t>
                      </m:r>
                    </m:oMath>
                  </m:oMathPara>
                </a14:m>
                <a:endParaRPr lang="en-US" sz="2800" dirty="0"/>
              </a:p>
            </p:txBody>
          </p:sp>
        </mc:Choice>
        <mc:Fallback xmlns="">
          <p:sp>
            <p:nvSpPr>
              <p:cNvPr id="8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2133" y="5280338"/>
                <a:ext cx="2533642" cy="523220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675481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307450"/>
            <a:ext cx="7315200" cy="5486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Two-stage falling edge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ctangle 5"/>
              <p:cNvSpPr/>
              <p:nvPr/>
            </p:nvSpPr>
            <p:spPr>
              <a:xfrm>
                <a:off x="141891" y="3789040"/>
                <a:ext cx="2525628" cy="523220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l-GR" sz="2800" b="0" i="1" smtClean="0"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l-GR" sz="2800" b="0" i="1" smtClean="0">
                              <a:latin typeface="Cambria Math"/>
                              <a:ea typeface="Cambria Math"/>
                            </a:rPr>
                            <m:t>γ</m:t>
                          </m:r>
                        </m:e>
                        <m:sub>
                          <m:r>
                            <a:rPr lang="en-US" sz="2800" b="0" i="1" smtClean="0">
                              <a:latin typeface="Cambria Math"/>
                              <a:ea typeface="Cambria Math"/>
                            </a:rPr>
                            <m:t>90→10</m:t>
                          </m:r>
                        </m:sub>
                      </m:sSub>
                      <m:r>
                        <a:rPr lang="en-US" sz="2800" b="0" i="1" smtClean="0">
                          <a:latin typeface="Cambria Math"/>
                          <a:ea typeface="Cambria Math"/>
                        </a:rPr>
                        <m:t>≈</m:t>
                      </m:r>
                      <m:r>
                        <a:rPr lang="en-US" sz="2800" b="0" i="1" smtClean="0">
                          <a:latin typeface="Cambria Math"/>
                        </a:rPr>
                        <m:t>70</m:t>
                      </m:r>
                      <m:r>
                        <a:rPr lang="en-US" sz="2800" b="0" i="1" smtClean="0">
                          <a:latin typeface="Cambria Math"/>
                        </a:rPr>
                        <m:t>𝑛𝑠</m:t>
                      </m:r>
                    </m:oMath>
                  </m:oMathPara>
                </a14:m>
                <a:endParaRPr lang="en-US" sz="2800" dirty="0"/>
              </a:p>
            </p:txBody>
          </p:sp>
        </mc:Choice>
        <mc:Fallback xmlns="">
          <p:sp>
            <p:nvSpPr>
              <p:cNvPr id="6" name="Rectangle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1891" y="3789040"/>
                <a:ext cx="2525628" cy="523220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333674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089720"/>
            <a:ext cx="7315200" cy="5486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Recovering falling edge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7645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Recovering falling edge</a:t>
            </a:r>
            <a:endParaRPr lang="en-US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268760"/>
            <a:ext cx="7315200" cy="5486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33395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980728"/>
            <a:ext cx="8410575" cy="578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9791" y="-29909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Falling edge duration</a:t>
            </a:r>
            <a:endParaRPr lang="en-US" dirty="0"/>
          </a:p>
        </p:txBody>
      </p:sp>
      <p:grpSp>
        <p:nvGrpSpPr>
          <p:cNvPr id="9223" name="Group 9222"/>
          <p:cNvGrpSpPr/>
          <p:nvPr/>
        </p:nvGrpSpPr>
        <p:grpSpPr>
          <a:xfrm>
            <a:off x="323528" y="4005064"/>
            <a:ext cx="3371608" cy="2673588"/>
            <a:chOff x="323528" y="4005064"/>
            <a:chExt cx="3371608" cy="2673588"/>
          </a:xfrm>
        </p:grpSpPr>
        <p:pic>
          <p:nvPicPr>
            <p:cNvPr id="13" name="Picture 2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3528" y="4005064"/>
              <a:ext cx="2925838" cy="219437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cxnSp>
          <p:nvCxnSpPr>
            <p:cNvPr id="11" name="Straight Connector 10"/>
            <p:cNvCxnSpPr/>
            <p:nvPr/>
          </p:nvCxnSpPr>
          <p:spPr>
            <a:xfrm>
              <a:off x="1837722" y="4788606"/>
              <a:ext cx="153448" cy="817435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17" name="Oval 16"/>
            <p:cNvSpPr/>
            <p:nvPr/>
          </p:nvSpPr>
          <p:spPr>
            <a:xfrm>
              <a:off x="1837722" y="5102253"/>
              <a:ext cx="144016" cy="144016"/>
            </a:xfrm>
            <a:prstGeom prst="ellipse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2332262" y="4653136"/>
              <a:ext cx="136287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Slope [%/ns]</a:t>
              </a:r>
              <a:endParaRPr lang="en-US" dirty="0"/>
            </a:p>
          </p:txBody>
        </p:sp>
        <p:cxnSp>
          <p:nvCxnSpPr>
            <p:cNvPr id="20" name="Straight Arrow Connector 19"/>
            <p:cNvCxnSpPr>
              <a:stCxn id="18" idx="1"/>
              <a:endCxn id="17" idx="6"/>
            </p:cNvCxnSpPr>
            <p:nvPr/>
          </p:nvCxnSpPr>
          <p:spPr>
            <a:xfrm flipH="1">
              <a:off x="1981738" y="4837802"/>
              <a:ext cx="350524" cy="336459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flipH="1">
              <a:off x="1619672" y="4509120"/>
              <a:ext cx="1368152" cy="0"/>
            </a:xfrm>
            <a:prstGeom prst="line">
              <a:avLst/>
            </a:prstGeom>
            <a:ln>
              <a:prstDash val="sysDot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 flipH="1">
              <a:off x="1991170" y="5805264"/>
              <a:ext cx="996654" cy="0"/>
            </a:xfrm>
            <a:prstGeom prst="line">
              <a:avLst/>
            </a:prstGeom>
            <a:ln>
              <a:prstDash val="sysDot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24" name="TextBox 23"/>
            <p:cNvSpPr txBox="1"/>
            <p:nvPr/>
          </p:nvSpPr>
          <p:spPr>
            <a:xfrm>
              <a:off x="2894297" y="4283804"/>
              <a:ext cx="58381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90%</a:t>
              </a:r>
              <a:endParaRPr lang="en-US" dirty="0"/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2957459" y="5606041"/>
              <a:ext cx="58381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1</a:t>
              </a:r>
              <a:r>
                <a:rPr lang="en-US" dirty="0" smtClean="0"/>
                <a:t>0%</a:t>
              </a:r>
              <a:endParaRPr lang="en-US" dirty="0"/>
            </a:p>
          </p:txBody>
        </p:sp>
        <p:cxnSp>
          <p:nvCxnSpPr>
            <p:cNvPr id="30" name="Straight Connector 29"/>
            <p:cNvCxnSpPr/>
            <p:nvPr/>
          </p:nvCxnSpPr>
          <p:spPr>
            <a:xfrm flipV="1">
              <a:off x="1619672" y="4509120"/>
              <a:ext cx="0" cy="1800200"/>
            </a:xfrm>
            <a:prstGeom prst="line">
              <a:avLst/>
            </a:prstGeom>
            <a:ln>
              <a:prstDash val="sysDot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 flipV="1">
              <a:off x="2009995" y="5790707"/>
              <a:ext cx="0" cy="518613"/>
            </a:xfrm>
            <a:prstGeom prst="line">
              <a:avLst/>
            </a:prstGeom>
            <a:ln>
              <a:prstDash val="sysDot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9220" name="Straight Arrow Connector 9219"/>
            <p:cNvCxnSpPr/>
            <p:nvPr/>
          </p:nvCxnSpPr>
          <p:spPr>
            <a:xfrm>
              <a:off x="1619672" y="6199443"/>
              <a:ext cx="390323" cy="0"/>
            </a:xfrm>
            <a:prstGeom prst="straightConnector1">
              <a:avLst/>
            </a:prstGeom>
            <a:ln>
              <a:headEnd type="arrow"/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9221" name="TextBox 9220"/>
            <p:cNvSpPr txBox="1"/>
            <p:nvPr/>
          </p:nvSpPr>
          <p:spPr>
            <a:xfrm>
              <a:off x="1346145" y="6309320"/>
              <a:ext cx="98315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Fall time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2822547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73693"/>
            <a:ext cx="9237275" cy="65144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4274"/>
            <a:ext cx="8229600" cy="76043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Examples#1 of RF breakdowns</a:t>
            </a:r>
            <a:endParaRPr lang="en-US" dirty="0"/>
          </a:p>
        </p:txBody>
      </p:sp>
      <p:grpSp>
        <p:nvGrpSpPr>
          <p:cNvPr id="53" name="Group 52"/>
          <p:cNvGrpSpPr/>
          <p:nvPr/>
        </p:nvGrpSpPr>
        <p:grpSpPr>
          <a:xfrm>
            <a:off x="827584" y="1244521"/>
            <a:ext cx="7851829" cy="5428892"/>
            <a:chOff x="827584" y="1244521"/>
            <a:chExt cx="7851829" cy="5428892"/>
          </a:xfrm>
        </p:grpSpPr>
        <p:grpSp>
          <p:nvGrpSpPr>
            <p:cNvPr id="11" name="Group 10"/>
            <p:cNvGrpSpPr/>
            <p:nvPr/>
          </p:nvGrpSpPr>
          <p:grpSpPr>
            <a:xfrm>
              <a:off x="1115616" y="1244521"/>
              <a:ext cx="5876331" cy="4713704"/>
              <a:chOff x="1115616" y="1475492"/>
              <a:chExt cx="5876331" cy="4713704"/>
            </a:xfrm>
          </p:grpSpPr>
          <p:grpSp>
            <p:nvGrpSpPr>
              <p:cNvPr id="10" name="Group 9"/>
              <p:cNvGrpSpPr/>
              <p:nvPr/>
            </p:nvGrpSpPr>
            <p:grpSpPr>
              <a:xfrm>
                <a:off x="1386084" y="1475492"/>
                <a:ext cx="683200" cy="801380"/>
                <a:chOff x="1386084" y="1475492"/>
                <a:chExt cx="683200" cy="801380"/>
              </a:xfrm>
            </p:grpSpPr>
            <p:cxnSp>
              <p:nvCxnSpPr>
                <p:cNvPr id="5" name="Straight Connector 4"/>
                <p:cNvCxnSpPr/>
                <p:nvPr/>
              </p:nvCxnSpPr>
              <p:spPr>
                <a:xfrm flipV="1">
                  <a:off x="1547664" y="1772816"/>
                  <a:ext cx="0" cy="504056"/>
                </a:xfrm>
                <a:prstGeom prst="line">
                  <a:avLst/>
                </a:prstGeom>
                <a:ln>
                  <a:prstDash val="dash"/>
                </a:ln>
              </p:spPr>
              <p:style>
                <a:lnRef idx="3">
                  <a:schemeClr val="accent4"/>
                </a:lnRef>
                <a:fillRef idx="0">
                  <a:schemeClr val="accent4"/>
                </a:fillRef>
                <a:effectRef idx="2">
                  <a:schemeClr val="accent4"/>
                </a:effectRef>
                <a:fontRef idx="minor">
                  <a:schemeClr val="tx1"/>
                </a:fontRef>
              </p:style>
            </p:cxnSp>
            <p:cxnSp>
              <p:nvCxnSpPr>
                <p:cNvPr id="8" name="Straight Connector 7"/>
                <p:cNvCxnSpPr/>
                <p:nvPr/>
              </p:nvCxnSpPr>
              <p:spPr>
                <a:xfrm flipV="1">
                  <a:off x="1907704" y="1772816"/>
                  <a:ext cx="0" cy="504056"/>
                </a:xfrm>
                <a:prstGeom prst="line">
                  <a:avLst/>
                </a:prstGeom>
                <a:ln>
                  <a:prstDash val="dash"/>
                </a:ln>
              </p:spPr>
              <p:style>
                <a:lnRef idx="3">
                  <a:schemeClr val="accent4"/>
                </a:lnRef>
                <a:fillRef idx="0">
                  <a:schemeClr val="accent4"/>
                </a:fillRef>
                <a:effectRef idx="2">
                  <a:schemeClr val="accent4"/>
                </a:effectRef>
                <a:fontRef idx="minor">
                  <a:schemeClr val="tx1"/>
                </a:fontRef>
              </p:style>
            </p:cxnSp>
            <p:cxnSp>
              <p:nvCxnSpPr>
                <p:cNvPr id="7" name="Straight Arrow Connector 6"/>
                <p:cNvCxnSpPr/>
                <p:nvPr/>
              </p:nvCxnSpPr>
              <p:spPr>
                <a:xfrm>
                  <a:off x="1547664" y="1844824"/>
                  <a:ext cx="360040" cy="0"/>
                </a:xfrm>
                <a:prstGeom prst="straightConnector1">
                  <a:avLst/>
                </a:prstGeom>
                <a:ln>
                  <a:headEnd type="arrow"/>
                  <a:tailEnd type="arrow"/>
                </a:ln>
              </p:spPr>
              <p:style>
                <a:lnRef idx="3">
                  <a:schemeClr val="accent4"/>
                </a:lnRef>
                <a:fillRef idx="0">
                  <a:schemeClr val="accent4"/>
                </a:fillRef>
                <a:effectRef idx="2">
                  <a:schemeClr val="accent4"/>
                </a:effectRef>
                <a:fontRef idx="minor">
                  <a:schemeClr val="tx1"/>
                </a:fontRef>
              </p:style>
            </p:cxnSp>
            <p:sp>
              <p:nvSpPr>
                <p:cNvPr id="9" name="TextBox 8"/>
                <p:cNvSpPr txBox="1"/>
                <p:nvPr/>
              </p:nvSpPr>
              <p:spPr>
                <a:xfrm>
                  <a:off x="1386084" y="1475492"/>
                  <a:ext cx="683200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dirty="0" smtClean="0"/>
                    <a:t>80 ns</a:t>
                  </a:r>
                  <a:endParaRPr lang="en-US" dirty="0"/>
                </a:p>
              </p:txBody>
            </p:sp>
          </p:grpSp>
          <p:grpSp>
            <p:nvGrpSpPr>
              <p:cNvPr id="13" name="Group 12"/>
              <p:cNvGrpSpPr/>
              <p:nvPr/>
            </p:nvGrpSpPr>
            <p:grpSpPr>
              <a:xfrm>
                <a:off x="3707904" y="1475492"/>
                <a:ext cx="683200" cy="801380"/>
                <a:chOff x="1386084" y="1475492"/>
                <a:chExt cx="683200" cy="801380"/>
              </a:xfrm>
            </p:grpSpPr>
            <p:cxnSp>
              <p:nvCxnSpPr>
                <p:cNvPr id="14" name="Straight Connector 13"/>
                <p:cNvCxnSpPr/>
                <p:nvPr/>
              </p:nvCxnSpPr>
              <p:spPr>
                <a:xfrm flipV="1">
                  <a:off x="1547664" y="1772816"/>
                  <a:ext cx="0" cy="504056"/>
                </a:xfrm>
                <a:prstGeom prst="line">
                  <a:avLst/>
                </a:prstGeom>
                <a:ln>
                  <a:prstDash val="dash"/>
                </a:ln>
              </p:spPr>
              <p:style>
                <a:lnRef idx="3">
                  <a:schemeClr val="accent4"/>
                </a:lnRef>
                <a:fillRef idx="0">
                  <a:schemeClr val="accent4"/>
                </a:fillRef>
                <a:effectRef idx="2">
                  <a:schemeClr val="accent4"/>
                </a:effectRef>
                <a:fontRef idx="minor">
                  <a:schemeClr val="tx1"/>
                </a:fontRef>
              </p:style>
            </p:cxnSp>
            <p:cxnSp>
              <p:nvCxnSpPr>
                <p:cNvPr id="15" name="Straight Connector 14"/>
                <p:cNvCxnSpPr/>
                <p:nvPr/>
              </p:nvCxnSpPr>
              <p:spPr>
                <a:xfrm flipV="1">
                  <a:off x="1907704" y="1772816"/>
                  <a:ext cx="0" cy="504056"/>
                </a:xfrm>
                <a:prstGeom prst="line">
                  <a:avLst/>
                </a:prstGeom>
                <a:ln>
                  <a:prstDash val="dash"/>
                </a:ln>
              </p:spPr>
              <p:style>
                <a:lnRef idx="3">
                  <a:schemeClr val="accent4"/>
                </a:lnRef>
                <a:fillRef idx="0">
                  <a:schemeClr val="accent4"/>
                </a:fillRef>
                <a:effectRef idx="2">
                  <a:schemeClr val="accent4"/>
                </a:effectRef>
                <a:fontRef idx="minor">
                  <a:schemeClr val="tx1"/>
                </a:fontRef>
              </p:style>
            </p:cxnSp>
            <p:cxnSp>
              <p:nvCxnSpPr>
                <p:cNvPr id="16" name="Straight Arrow Connector 15"/>
                <p:cNvCxnSpPr/>
                <p:nvPr/>
              </p:nvCxnSpPr>
              <p:spPr>
                <a:xfrm>
                  <a:off x="1547664" y="1844824"/>
                  <a:ext cx="360040" cy="0"/>
                </a:xfrm>
                <a:prstGeom prst="straightConnector1">
                  <a:avLst/>
                </a:prstGeom>
                <a:ln>
                  <a:headEnd type="arrow"/>
                  <a:tailEnd type="arrow"/>
                </a:ln>
              </p:spPr>
              <p:style>
                <a:lnRef idx="3">
                  <a:schemeClr val="accent4"/>
                </a:lnRef>
                <a:fillRef idx="0">
                  <a:schemeClr val="accent4"/>
                </a:fillRef>
                <a:effectRef idx="2">
                  <a:schemeClr val="accent4"/>
                </a:effectRef>
                <a:fontRef idx="minor">
                  <a:schemeClr val="tx1"/>
                </a:fontRef>
              </p:style>
            </p:cxnSp>
            <p:sp>
              <p:nvSpPr>
                <p:cNvPr id="17" name="TextBox 16"/>
                <p:cNvSpPr txBox="1"/>
                <p:nvPr/>
              </p:nvSpPr>
              <p:spPr>
                <a:xfrm>
                  <a:off x="1386084" y="1475492"/>
                  <a:ext cx="683200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dirty="0" smtClean="0"/>
                    <a:t>80 ns</a:t>
                  </a:r>
                  <a:endParaRPr lang="en-US" dirty="0"/>
                </a:p>
              </p:txBody>
            </p:sp>
          </p:grpSp>
          <p:grpSp>
            <p:nvGrpSpPr>
              <p:cNvPr id="18" name="Group 17"/>
              <p:cNvGrpSpPr/>
              <p:nvPr/>
            </p:nvGrpSpPr>
            <p:grpSpPr>
              <a:xfrm>
                <a:off x="6300192" y="1475492"/>
                <a:ext cx="683200" cy="801380"/>
                <a:chOff x="1386084" y="1475492"/>
                <a:chExt cx="683200" cy="801380"/>
              </a:xfrm>
            </p:grpSpPr>
            <p:cxnSp>
              <p:nvCxnSpPr>
                <p:cNvPr id="19" name="Straight Connector 18"/>
                <p:cNvCxnSpPr/>
                <p:nvPr/>
              </p:nvCxnSpPr>
              <p:spPr>
                <a:xfrm flipV="1">
                  <a:off x="1547664" y="1772816"/>
                  <a:ext cx="0" cy="504056"/>
                </a:xfrm>
                <a:prstGeom prst="line">
                  <a:avLst/>
                </a:prstGeom>
                <a:ln>
                  <a:prstDash val="dash"/>
                </a:ln>
              </p:spPr>
              <p:style>
                <a:lnRef idx="3">
                  <a:schemeClr val="accent4"/>
                </a:lnRef>
                <a:fillRef idx="0">
                  <a:schemeClr val="accent4"/>
                </a:fillRef>
                <a:effectRef idx="2">
                  <a:schemeClr val="accent4"/>
                </a:effectRef>
                <a:fontRef idx="minor">
                  <a:schemeClr val="tx1"/>
                </a:fontRef>
              </p:style>
            </p:cxnSp>
            <p:cxnSp>
              <p:nvCxnSpPr>
                <p:cNvPr id="20" name="Straight Connector 19"/>
                <p:cNvCxnSpPr/>
                <p:nvPr/>
              </p:nvCxnSpPr>
              <p:spPr>
                <a:xfrm flipV="1">
                  <a:off x="1907704" y="1772816"/>
                  <a:ext cx="0" cy="504056"/>
                </a:xfrm>
                <a:prstGeom prst="line">
                  <a:avLst/>
                </a:prstGeom>
                <a:ln>
                  <a:prstDash val="dash"/>
                </a:ln>
              </p:spPr>
              <p:style>
                <a:lnRef idx="3">
                  <a:schemeClr val="accent4"/>
                </a:lnRef>
                <a:fillRef idx="0">
                  <a:schemeClr val="accent4"/>
                </a:fillRef>
                <a:effectRef idx="2">
                  <a:schemeClr val="accent4"/>
                </a:effectRef>
                <a:fontRef idx="minor">
                  <a:schemeClr val="tx1"/>
                </a:fontRef>
              </p:style>
            </p:cxnSp>
            <p:cxnSp>
              <p:nvCxnSpPr>
                <p:cNvPr id="21" name="Straight Arrow Connector 20"/>
                <p:cNvCxnSpPr/>
                <p:nvPr/>
              </p:nvCxnSpPr>
              <p:spPr>
                <a:xfrm>
                  <a:off x="1547664" y="1844824"/>
                  <a:ext cx="360040" cy="0"/>
                </a:xfrm>
                <a:prstGeom prst="straightConnector1">
                  <a:avLst/>
                </a:prstGeom>
                <a:ln>
                  <a:headEnd type="arrow"/>
                  <a:tailEnd type="arrow"/>
                </a:ln>
              </p:spPr>
              <p:style>
                <a:lnRef idx="3">
                  <a:schemeClr val="accent4"/>
                </a:lnRef>
                <a:fillRef idx="0">
                  <a:schemeClr val="accent4"/>
                </a:fillRef>
                <a:effectRef idx="2">
                  <a:schemeClr val="accent4"/>
                </a:effectRef>
                <a:fontRef idx="minor">
                  <a:schemeClr val="tx1"/>
                </a:fontRef>
              </p:style>
            </p:cxnSp>
            <p:sp>
              <p:nvSpPr>
                <p:cNvPr id="22" name="TextBox 21"/>
                <p:cNvSpPr txBox="1"/>
                <p:nvPr/>
              </p:nvSpPr>
              <p:spPr>
                <a:xfrm>
                  <a:off x="1386084" y="1475492"/>
                  <a:ext cx="683200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dirty="0" smtClean="0"/>
                    <a:t>80 ns</a:t>
                  </a:r>
                  <a:endParaRPr lang="en-US" dirty="0"/>
                </a:p>
              </p:txBody>
            </p:sp>
          </p:grpSp>
          <p:grpSp>
            <p:nvGrpSpPr>
              <p:cNvPr id="23" name="Group 22"/>
              <p:cNvGrpSpPr/>
              <p:nvPr/>
            </p:nvGrpSpPr>
            <p:grpSpPr>
              <a:xfrm>
                <a:off x="1115616" y="3429000"/>
                <a:ext cx="683200" cy="801380"/>
                <a:chOff x="1386084" y="1475492"/>
                <a:chExt cx="683200" cy="801380"/>
              </a:xfrm>
            </p:grpSpPr>
            <p:cxnSp>
              <p:nvCxnSpPr>
                <p:cNvPr id="24" name="Straight Connector 23"/>
                <p:cNvCxnSpPr/>
                <p:nvPr/>
              </p:nvCxnSpPr>
              <p:spPr>
                <a:xfrm flipV="1">
                  <a:off x="1547664" y="1772816"/>
                  <a:ext cx="0" cy="504056"/>
                </a:xfrm>
                <a:prstGeom prst="line">
                  <a:avLst/>
                </a:prstGeom>
                <a:ln>
                  <a:prstDash val="dash"/>
                </a:ln>
              </p:spPr>
              <p:style>
                <a:lnRef idx="3">
                  <a:schemeClr val="accent4"/>
                </a:lnRef>
                <a:fillRef idx="0">
                  <a:schemeClr val="accent4"/>
                </a:fillRef>
                <a:effectRef idx="2">
                  <a:schemeClr val="accent4"/>
                </a:effectRef>
                <a:fontRef idx="minor">
                  <a:schemeClr val="tx1"/>
                </a:fontRef>
              </p:style>
            </p:cxnSp>
            <p:cxnSp>
              <p:nvCxnSpPr>
                <p:cNvPr id="25" name="Straight Connector 24"/>
                <p:cNvCxnSpPr/>
                <p:nvPr/>
              </p:nvCxnSpPr>
              <p:spPr>
                <a:xfrm flipV="1">
                  <a:off x="1907704" y="1772816"/>
                  <a:ext cx="0" cy="504056"/>
                </a:xfrm>
                <a:prstGeom prst="line">
                  <a:avLst/>
                </a:prstGeom>
                <a:ln>
                  <a:prstDash val="dash"/>
                </a:ln>
              </p:spPr>
              <p:style>
                <a:lnRef idx="3">
                  <a:schemeClr val="accent4"/>
                </a:lnRef>
                <a:fillRef idx="0">
                  <a:schemeClr val="accent4"/>
                </a:fillRef>
                <a:effectRef idx="2">
                  <a:schemeClr val="accent4"/>
                </a:effectRef>
                <a:fontRef idx="minor">
                  <a:schemeClr val="tx1"/>
                </a:fontRef>
              </p:style>
            </p:cxnSp>
            <p:cxnSp>
              <p:nvCxnSpPr>
                <p:cNvPr id="26" name="Straight Arrow Connector 25"/>
                <p:cNvCxnSpPr/>
                <p:nvPr/>
              </p:nvCxnSpPr>
              <p:spPr>
                <a:xfrm>
                  <a:off x="1547664" y="1844824"/>
                  <a:ext cx="360040" cy="0"/>
                </a:xfrm>
                <a:prstGeom prst="straightConnector1">
                  <a:avLst/>
                </a:prstGeom>
                <a:ln>
                  <a:headEnd type="arrow"/>
                  <a:tailEnd type="arrow"/>
                </a:ln>
              </p:spPr>
              <p:style>
                <a:lnRef idx="3">
                  <a:schemeClr val="accent4"/>
                </a:lnRef>
                <a:fillRef idx="0">
                  <a:schemeClr val="accent4"/>
                </a:fillRef>
                <a:effectRef idx="2">
                  <a:schemeClr val="accent4"/>
                </a:effectRef>
                <a:fontRef idx="minor">
                  <a:schemeClr val="tx1"/>
                </a:fontRef>
              </p:style>
            </p:cxnSp>
            <p:sp>
              <p:nvSpPr>
                <p:cNvPr id="27" name="TextBox 26"/>
                <p:cNvSpPr txBox="1"/>
                <p:nvPr/>
              </p:nvSpPr>
              <p:spPr>
                <a:xfrm>
                  <a:off x="1386084" y="1475492"/>
                  <a:ext cx="683200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dirty="0" smtClean="0"/>
                    <a:t>80 ns</a:t>
                  </a:r>
                  <a:endParaRPr lang="en-US" dirty="0"/>
                </a:p>
              </p:txBody>
            </p:sp>
          </p:grpSp>
          <p:grpSp>
            <p:nvGrpSpPr>
              <p:cNvPr id="28" name="Group 27"/>
              <p:cNvGrpSpPr/>
              <p:nvPr/>
            </p:nvGrpSpPr>
            <p:grpSpPr>
              <a:xfrm>
                <a:off x="3707913" y="3429000"/>
                <a:ext cx="683200" cy="801380"/>
                <a:chOff x="1386084" y="1475492"/>
                <a:chExt cx="683200" cy="801380"/>
              </a:xfrm>
            </p:grpSpPr>
            <p:cxnSp>
              <p:nvCxnSpPr>
                <p:cNvPr id="29" name="Straight Connector 28"/>
                <p:cNvCxnSpPr/>
                <p:nvPr/>
              </p:nvCxnSpPr>
              <p:spPr>
                <a:xfrm flipV="1">
                  <a:off x="1547664" y="1772816"/>
                  <a:ext cx="0" cy="504056"/>
                </a:xfrm>
                <a:prstGeom prst="line">
                  <a:avLst/>
                </a:prstGeom>
                <a:ln>
                  <a:prstDash val="dash"/>
                </a:ln>
              </p:spPr>
              <p:style>
                <a:lnRef idx="3">
                  <a:schemeClr val="accent4"/>
                </a:lnRef>
                <a:fillRef idx="0">
                  <a:schemeClr val="accent4"/>
                </a:fillRef>
                <a:effectRef idx="2">
                  <a:schemeClr val="accent4"/>
                </a:effectRef>
                <a:fontRef idx="minor">
                  <a:schemeClr val="tx1"/>
                </a:fontRef>
              </p:style>
            </p:cxnSp>
            <p:cxnSp>
              <p:nvCxnSpPr>
                <p:cNvPr id="30" name="Straight Connector 29"/>
                <p:cNvCxnSpPr/>
                <p:nvPr/>
              </p:nvCxnSpPr>
              <p:spPr>
                <a:xfrm flipV="1">
                  <a:off x="1907704" y="1772816"/>
                  <a:ext cx="0" cy="504056"/>
                </a:xfrm>
                <a:prstGeom prst="line">
                  <a:avLst/>
                </a:prstGeom>
                <a:ln>
                  <a:prstDash val="dash"/>
                </a:ln>
              </p:spPr>
              <p:style>
                <a:lnRef idx="3">
                  <a:schemeClr val="accent4"/>
                </a:lnRef>
                <a:fillRef idx="0">
                  <a:schemeClr val="accent4"/>
                </a:fillRef>
                <a:effectRef idx="2">
                  <a:schemeClr val="accent4"/>
                </a:effectRef>
                <a:fontRef idx="minor">
                  <a:schemeClr val="tx1"/>
                </a:fontRef>
              </p:style>
            </p:cxnSp>
            <p:cxnSp>
              <p:nvCxnSpPr>
                <p:cNvPr id="31" name="Straight Arrow Connector 30"/>
                <p:cNvCxnSpPr/>
                <p:nvPr/>
              </p:nvCxnSpPr>
              <p:spPr>
                <a:xfrm>
                  <a:off x="1547664" y="1844824"/>
                  <a:ext cx="360040" cy="0"/>
                </a:xfrm>
                <a:prstGeom prst="straightConnector1">
                  <a:avLst/>
                </a:prstGeom>
                <a:ln>
                  <a:headEnd type="arrow"/>
                  <a:tailEnd type="arrow"/>
                </a:ln>
              </p:spPr>
              <p:style>
                <a:lnRef idx="3">
                  <a:schemeClr val="accent4"/>
                </a:lnRef>
                <a:fillRef idx="0">
                  <a:schemeClr val="accent4"/>
                </a:fillRef>
                <a:effectRef idx="2">
                  <a:schemeClr val="accent4"/>
                </a:effectRef>
                <a:fontRef idx="minor">
                  <a:schemeClr val="tx1"/>
                </a:fontRef>
              </p:style>
            </p:cxnSp>
            <p:sp>
              <p:nvSpPr>
                <p:cNvPr id="32" name="TextBox 31"/>
                <p:cNvSpPr txBox="1"/>
                <p:nvPr/>
              </p:nvSpPr>
              <p:spPr>
                <a:xfrm>
                  <a:off x="1386084" y="1475492"/>
                  <a:ext cx="683200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dirty="0" smtClean="0"/>
                    <a:t>80 ns</a:t>
                  </a:r>
                  <a:endParaRPr lang="en-US" dirty="0"/>
                </a:p>
              </p:txBody>
            </p:sp>
          </p:grpSp>
          <p:grpSp>
            <p:nvGrpSpPr>
              <p:cNvPr id="33" name="Group 32"/>
              <p:cNvGrpSpPr/>
              <p:nvPr/>
            </p:nvGrpSpPr>
            <p:grpSpPr>
              <a:xfrm>
                <a:off x="6300192" y="3429000"/>
                <a:ext cx="683200" cy="801380"/>
                <a:chOff x="1386084" y="1475492"/>
                <a:chExt cx="683200" cy="801380"/>
              </a:xfrm>
            </p:grpSpPr>
            <p:cxnSp>
              <p:nvCxnSpPr>
                <p:cNvPr id="34" name="Straight Connector 33"/>
                <p:cNvCxnSpPr/>
                <p:nvPr/>
              </p:nvCxnSpPr>
              <p:spPr>
                <a:xfrm flipV="1">
                  <a:off x="1547664" y="1772816"/>
                  <a:ext cx="0" cy="504056"/>
                </a:xfrm>
                <a:prstGeom prst="line">
                  <a:avLst/>
                </a:prstGeom>
                <a:ln>
                  <a:prstDash val="dash"/>
                </a:ln>
              </p:spPr>
              <p:style>
                <a:lnRef idx="3">
                  <a:schemeClr val="accent4"/>
                </a:lnRef>
                <a:fillRef idx="0">
                  <a:schemeClr val="accent4"/>
                </a:fillRef>
                <a:effectRef idx="2">
                  <a:schemeClr val="accent4"/>
                </a:effectRef>
                <a:fontRef idx="minor">
                  <a:schemeClr val="tx1"/>
                </a:fontRef>
              </p:style>
            </p:cxnSp>
            <p:cxnSp>
              <p:nvCxnSpPr>
                <p:cNvPr id="35" name="Straight Connector 34"/>
                <p:cNvCxnSpPr/>
                <p:nvPr/>
              </p:nvCxnSpPr>
              <p:spPr>
                <a:xfrm flipV="1">
                  <a:off x="1907704" y="1772816"/>
                  <a:ext cx="0" cy="504056"/>
                </a:xfrm>
                <a:prstGeom prst="line">
                  <a:avLst/>
                </a:prstGeom>
                <a:ln>
                  <a:prstDash val="dash"/>
                </a:ln>
              </p:spPr>
              <p:style>
                <a:lnRef idx="3">
                  <a:schemeClr val="accent4"/>
                </a:lnRef>
                <a:fillRef idx="0">
                  <a:schemeClr val="accent4"/>
                </a:fillRef>
                <a:effectRef idx="2">
                  <a:schemeClr val="accent4"/>
                </a:effectRef>
                <a:fontRef idx="minor">
                  <a:schemeClr val="tx1"/>
                </a:fontRef>
              </p:style>
            </p:cxnSp>
            <p:cxnSp>
              <p:nvCxnSpPr>
                <p:cNvPr id="36" name="Straight Arrow Connector 35"/>
                <p:cNvCxnSpPr/>
                <p:nvPr/>
              </p:nvCxnSpPr>
              <p:spPr>
                <a:xfrm>
                  <a:off x="1547664" y="1844824"/>
                  <a:ext cx="360040" cy="0"/>
                </a:xfrm>
                <a:prstGeom prst="straightConnector1">
                  <a:avLst/>
                </a:prstGeom>
                <a:ln>
                  <a:headEnd type="arrow"/>
                  <a:tailEnd type="arrow"/>
                </a:ln>
              </p:spPr>
              <p:style>
                <a:lnRef idx="3">
                  <a:schemeClr val="accent4"/>
                </a:lnRef>
                <a:fillRef idx="0">
                  <a:schemeClr val="accent4"/>
                </a:fillRef>
                <a:effectRef idx="2">
                  <a:schemeClr val="accent4"/>
                </a:effectRef>
                <a:fontRef idx="minor">
                  <a:schemeClr val="tx1"/>
                </a:fontRef>
              </p:style>
            </p:cxnSp>
            <p:sp>
              <p:nvSpPr>
                <p:cNvPr id="37" name="TextBox 36"/>
                <p:cNvSpPr txBox="1"/>
                <p:nvPr/>
              </p:nvSpPr>
              <p:spPr>
                <a:xfrm>
                  <a:off x="1386084" y="1475492"/>
                  <a:ext cx="683200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dirty="0" smtClean="0"/>
                    <a:t>80 ns</a:t>
                  </a:r>
                  <a:endParaRPr lang="en-US" dirty="0"/>
                </a:p>
              </p:txBody>
            </p:sp>
          </p:grpSp>
          <p:grpSp>
            <p:nvGrpSpPr>
              <p:cNvPr id="38" name="Group 37"/>
              <p:cNvGrpSpPr/>
              <p:nvPr/>
            </p:nvGrpSpPr>
            <p:grpSpPr>
              <a:xfrm>
                <a:off x="1115616" y="5373216"/>
                <a:ext cx="683200" cy="801380"/>
                <a:chOff x="1386084" y="1475492"/>
                <a:chExt cx="683200" cy="801380"/>
              </a:xfrm>
            </p:grpSpPr>
            <p:cxnSp>
              <p:nvCxnSpPr>
                <p:cNvPr id="39" name="Straight Connector 38"/>
                <p:cNvCxnSpPr/>
                <p:nvPr/>
              </p:nvCxnSpPr>
              <p:spPr>
                <a:xfrm flipV="1">
                  <a:off x="1547664" y="1772816"/>
                  <a:ext cx="0" cy="504056"/>
                </a:xfrm>
                <a:prstGeom prst="line">
                  <a:avLst/>
                </a:prstGeom>
                <a:ln>
                  <a:prstDash val="dash"/>
                </a:ln>
              </p:spPr>
              <p:style>
                <a:lnRef idx="3">
                  <a:schemeClr val="accent4"/>
                </a:lnRef>
                <a:fillRef idx="0">
                  <a:schemeClr val="accent4"/>
                </a:fillRef>
                <a:effectRef idx="2">
                  <a:schemeClr val="accent4"/>
                </a:effectRef>
                <a:fontRef idx="minor">
                  <a:schemeClr val="tx1"/>
                </a:fontRef>
              </p:style>
            </p:cxnSp>
            <p:cxnSp>
              <p:nvCxnSpPr>
                <p:cNvPr id="40" name="Straight Connector 39"/>
                <p:cNvCxnSpPr/>
                <p:nvPr/>
              </p:nvCxnSpPr>
              <p:spPr>
                <a:xfrm flipV="1">
                  <a:off x="1907704" y="1772816"/>
                  <a:ext cx="0" cy="504056"/>
                </a:xfrm>
                <a:prstGeom prst="line">
                  <a:avLst/>
                </a:prstGeom>
                <a:ln>
                  <a:prstDash val="dash"/>
                </a:ln>
              </p:spPr>
              <p:style>
                <a:lnRef idx="3">
                  <a:schemeClr val="accent4"/>
                </a:lnRef>
                <a:fillRef idx="0">
                  <a:schemeClr val="accent4"/>
                </a:fillRef>
                <a:effectRef idx="2">
                  <a:schemeClr val="accent4"/>
                </a:effectRef>
                <a:fontRef idx="minor">
                  <a:schemeClr val="tx1"/>
                </a:fontRef>
              </p:style>
            </p:cxnSp>
            <p:cxnSp>
              <p:nvCxnSpPr>
                <p:cNvPr id="41" name="Straight Arrow Connector 40"/>
                <p:cNvCxnSpPr/>
                <p:nvPr/>
              </p:nvCxnSpPr>
              <p:spPr>
                <a:xfrm>
                  <a:off x="1547664" y="1844824"/>
                  <a:ext cx="360040" cy="0"/>
                </a:xfrm>
                <a:prstGeom prst="straightConnector1">
                  <a:avLst/>
                </a:prstGeom>
                <a:ln>
                  <a:headEnd type="arrow"/>
                  <a:tailEnd type="arrow"/>
                </a:ln>
              </p:spPr>
              <p:style>
                <a:lnRef idx="3">
                  <a:schemeClr val="accent4"/>
                </a:lnRef>
                <a:fillRef idx="0">
                  <a:schemeClr val="accent4"/>
                </a:fillRef>
                <a:effectRef idx="2">
                  <a:schemeClr val="accent4"/>
                </a:effectRef>
                <a:fontRef idx="minor">
                  <a:schemeClr val="tx1"/>
                </a:fontRef>
              </p:style>
            </p:cxnSp>
            <p:sp>
              <p:nvSpPr>
                <p:cNvPr id="42" name="TextBox 41"/>
                <p:cNvSpPr txBox="1"/>
                <p:nvPr/>
              </p:nvSpPr>
              <p:spPr>
                <a:xfrm>
                  <a:off x="1386084" y="1475492"/>
                  <a:ext cx="683200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dirty="0" smtClean="0"/>
                    <a:t>80 ns</a:t>
                  </a:r>
                  <a:endParaRPr lang="en-US" dirty="0"/>
                </a:p>
              </p:txBody>
            </p:sp>
          </p:grpSp>
          <p:grpSp>
            <p:nvGrpSpPr>
              <p:cNvPr id="43" name="Group 42"/>
              <p:cNvGrpSpPr/>
              <p:nvPr/>
            </p:nvGrpSpPr>
            <p:grpSpPr>
              <a:xfrm>
                <a:off x="3675713" y="5387816"/>
                <a:ext cx="683200" cy="801380"/>
                <a:chOff x="1386084" y="1475492"/>
                <a:chExt cx="683200" cy="801380"/>
              </a:xfrm>
            </p:grpSpPr>
            <p:cxnSp>
              <p:nvCxnSpPr>
                <p:cNvPr id="44" name="Straight Connector 43"/>
                <p:cNvCxnSpPr/>
                <p:nvPr/>
              </p:nvCxnSpPr>
              <p:spPr>
                <a:xfrm flipV="1">
                  <a:off x="1547664" y="1772816"/>
                  <a:ext cx="0" cy="504056"/>
                </a:xfrm>
                <a:prstGeom prst="line">
                  <a:avLst/>
                </a:prstGeom>
                <a:ln>
                  <a:prstDash val="dash"/>
                </a:ln>
              </p:spPr>
              <p:style>
                <a:lnRef idx="3">
                  <a:schemeClr val="accent4"/>
                </a:lnRef>
                <a:fillRef idx="0">
                  <a:schemeClr val="accent4"/>
                </a:fillRef>
                <a:effectRef idx="2">
                  <a:schemeClr val="accent4"/>
                </a:effectRef>
                <a:fontRef idx="minor">
                  <a:schemeClr val="tx1"/>
                </a:fontRef>
              </p:style>
            </p:cxnSp>
            <p:cxnSp>
              <p:nvCxnSpPr>
                <p:cNvPr id="45" name="Straight Connector 44"/>
                <p:cNvCxnSpPr/>
                <p:nvPr/>
              </p:nvCxnSpPr>
              <p:spPr>
                <a:xfrm flipV="1">
                  <a:off x="1907704" y="1772816"/>
                  <a:ext cx="0" cy="504056"/>
                </a:xfrm>
                <a:prstGeom prst="line">
                  <a:avLst/>
                </a:prstGeom>
                <a:ln>
                  <a:prstDash val="dash"/>
                </a:ln>
              </p:spPr>
              <p:style>
                <a:lnRef idx="3">
                  <a:schemeClr val="accent4"/>
                </a:lnRef>
                <a:fillRef idx="0">
                  <a:schemeClr val="accent4"/>
                </a:fillRef>
                <a:effectRef idx="2">
                  <a:schemeClr val="accent4"/>
                </a:effectRef>
                <a:fontRef idx="minor">
                  <a:schemeClr val="tx1"/>
                </a:fontRef>
              </p:style>
            </p:cxnSp>
            <p:cxnSp>
              <p:nvCxnSpPr>
                <p:cNvPr id="46" name="Straight Arrow Connector 45"/>
                <p:cNvCxnSpPr/>
                <p:nvPr/>
              </p:nvCxnSpPr>
              <p:spPr>
                <a:xfrm>
                  <a:off x="1547664" y="1844824"/>
                  <a:ext cx="360040" cy="0"/>
                </a:xfrm>
                <a:prstGeom prst="straightConnector1">
                  <a:avLst/>
                </a:prstGeom>
                <a:ln>
                  <a:headEnd type="arrow"/>
                  <a:tailEnd type="arrow"/>
                </a:ln>
              </p:spPr>
              <p:style>
                <a:lnRef idx="3">
                  <a:schemeClr val="accent4"/>
                </a:lnRef>
                <a:fillRef idx="0">
                  <a:schemeClr val="accent4"/>
                </a:fillRef>
                <a:effectRef idx="2">
                  <a:schemeClr val="accent4"/>
                </a:effectRef>
                <a:fontRef idx="minor">
                  <a:schemeClr val="tx1"/>
                </a:fontRef>
              </p:style>
            </p:cxnSp>
            <p:sp>
              <p:nvSpPr>
                <p:cNvPr id="47" name="TextBox 46"/>
                <p:cNvSpPr txBox="1"/>
                <p:nvPr/>
              </p:nvSpPr>
              <p:spPr>
                <a:xfrm>
                  <a:off x="1386084" y="1475492"/>
                  <a:ext cx="683200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dirty="0" smtClean="0"/>
                    <a:t>80 ns</a:t>
                  </a:r>
                  <a:endParaRPr lang="en-US" dirty="0"/>
                </a:p>
              </p:txBody>
            </p:sp>
          </p:grpSp>
          <p:grpSp>
            <p:nvGrpSpPr>
              <p:cNvPr id="48" name="Group 47"/>
              <p:cNvGrpSpPr/>
              <p:nvPr/>
            </p:nvGrpSpPr>
            <p:grpSpPr>
              <a:xfrm>
                <a:off x="6308747" y="5387816"/>
                <a:ext cx="683200" cy="801380"/>
                <a:chOff x="1386084" y="1475492"/>
                <a:chExt cx="683200" cy="801380"/>
              </a:xfrm>
            </p:grpSpPr>
            <p:cxnSp>
              <p:nvCxnSpPr>
                <p:cNvPr id="49" name="Straight Connector 48"/>
                <p:cNvCxnSpPr/>
                <p:nvPr/>
              </p:nvCxnSpPr>
              <p:spPr>
                <a:xfrm flipV="1">
                  <a:off x="1547664" y="1772816"/>
                  <a:ext cx="0" cy="504056"/>
                </a:xfrm>
                <a:prstGeom prst="line">
                  <a:avLst/>
                </a:prstGeom>
                <a:ln>
                  <a:prstDash val="dash"/>
                </a:ln>
              </p:spPr>
              <p:style>
                <a:lnRef idx="3">
                  <a:schemeClr val="accent4"/>
                </a:lnRef>
                <a:fillRef idx="0">
                  <a:schemeClr val="accent4"/>
                </a:fillRef>
                <a:effectRef idx="2">
                  <a:schemeClr val="accent4"/>
                </a:effectRef>
                <a:fontRef idx="minor">
                  <a:schemeClr val="tx1"/>
                </a:fontRef>
              </p:style>
            </p:cxnSp>
            <p:cxnSp>
              <p:nvCxnSpPr>
                <p:cNvPr id="50" name="Straight Connector 49"/>
                <p:cNvCxnSpPr/>
                <p:nvPr/>
              </p:nvCxnSpPr>
              <p:spPr>
                <a:xfrm flipV="1">
                  <a:off x="1907704" y="1772816"/>
                  <a:ext cx="0" cy="504056"/>
                </a:xfrm>
                <a:prstGeom prst="line">
                  <a:avLst/>
                </a:prstGeom>
                <a:ln>
                  <a:prstDash val="dash"/>
                </a:ln>
              </p:spPr>
              <p:style>
                <a:lnRef idx="3">
                  <a:schemeClr val="accent4"/>
                </a:lnRef>
                <a:fillRef idx="0">
                  <a:schemeClr val="accent4"/>
                </a:fillRef>
                <a:effectRef idx="2">
                  <a:schemeClr val="accent4"/>
                </a:effectRef>
                <a:fontRef idx="minor">
                  <a:schemeClr val="tx1"/>
                </a:fontRef>
              </p:style>
            </p:cxnSp>
            <p:cxnSp>
              <p:nvCxnSpPr>
                <p:cNvPr id="51" name="Straight Arrow Connector 50"/>
                <p:cNvCxnSpPr/>
                <p:nvPr/>
              </p:nvCxnSpPr>
              <p:spPr>
                <a:xfrm>
                  <a:off x="1547664" y="1844824"/>
                  <a:ext cx="360040" cy="0"/>
                </a:xfrm>
                <a:prstGeom prst="straightConnector1">
                  <a:avLst/>
                </a:prstGeom>
                <a:ln>
                  <a:headEnd type="arrow"/>
                  <a:tailEnd type="arrow"/>
                </a:ln>
              </p:spPr>
              <p:style>
                <a:lnRef idx="3">
                  <a:schemeClr val="accent4"/>
                </a:lnRef>
                <a:fillRef idx="0">
                  <a:schemeClr val="accent4"/>
                </a:fillRef>
                <a:effectRef idx="2">
                  <a:schemeClr val="accent4"/>
                </a:effectRef>
                <a:fontRef idx="minor">
                  <a:schemeClr val="tx1"/>
                </a:fontRef>
              </p:style>
            </p:cxnSp>
            <p:sp>
              <p:nvSpPr>
                <p:cNvPr id="52" name="TextBox 51"/>
                <p:cNvSpPr txBox="1"/>
                <p:nvPr/>
              </p:nvSpPr>
              <p:spPr>
                <a:xfrm>
                  <a:off x="1386084" y="1475492"/>
                  <a:ext cx="683200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dirty="0" smtClean="0"/>
                    <a:t>80 ns</a:t>
                  </a:r>
                  <a:endParaRPr lang="en-US" dirty="0"/>
                </a:p>
              </p:txBody>
            </p:sp>
          </p:grpSp>
        </p:grpSp>
        <p:sp>
          <p:nvSpPr>
            <p:cNvPr id="12" name="TextBox 11"/>
            <p:cNvSpPr txBox="1"/>
            <p:nvPr/>
          </p:nvSpPr>
          <p:spPr>
            <a:xfrm>
              <a:off x="827584" y="6304081"/>
              <a:ext cx="7851829" cy="369332"/>
            </a:xfrm>
            <a:prstGeom prst="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r>
                <a:rPr lang="en-US" dirty="0" smtClean="0"/>
                <a:t>80 ns</a:t>
              </a:r>
              <a:r>
                <a:rPr lang="ru-RU" dirty="0" smtClean="0"/>
                <a:t> =</a:t>
              </a:r>
              <a:r>
                <a:rPr lang="en-US" dirty="0" smtClean="0"/>
                <a:t> </a:t>
              </a:r>
              <a:r>
                <a:rPr lang="en-US" dirty="0" err="1" smtClean="0"/>
                <a:t>t</a:t>
              </a:r>
              <a:r>
                <a:rPr lang="en-US" sz="1100" dirty="0" err="1" smtClean="0"/>
                <a:t>fill</a:t>
              </a:r>
              <a:r>
                <a:rPr lang="en-US" dirty="0" smtClean="0"/>
                <a:t> + </a:t>
              </a:r>
              <a:r>
                <a:rPr lang="en-US" dirty="0" err="1" smtClean="0"/>
                <a:t>t</a:t>
              </a:r>
              <a:r>
                <a:rPr lang="en-US" sz="1100" dirty="0" err="1" smtClean="0"/>
                <a:t>wavegides</a:t>
              </a:r>
              <a:r>
                <a:rPr lang="en-US" dirty="0" smtClean="0"/>
                <a:t> + </a:t>
              </a:r>
              <a:r>
                <a:rPr lang="el-GR" dirty="0" smtClean="0"/>
                <a:t>Δ</a:t>
              </a:r>
              <a:r>
                <a:rPr lang="en-US" dirty="0" err="1" smtClean="0"/>
                <a:t>t</a:t>
              </a:r>
              <a:r>
                <a:rPr lang="en-US" sz="1100" dirty="0" err="1" smtClean="0"/>
                <a:t>cables</a:t>
              </a:r>
              <a:r>
                <a:rPr lang="en-US" dirty="0" smtClean="0"/>
                <a:t>,        </a:t>
              </a:r>
              <a:r>
                <a:rPr lang="en-US" dirty="0" err="1" smtClean="0"/>
                <a:t>t</a:t>
              </a:r>
              <a:r>
                <a:rPr lang="en-US" sz="1100" dirty="0" err="1" smtClean="0"/>
                <a:t>fill</a:t>
              </a:r>
              <a:r>
                <a:rPr lang="en-US" dirty="0" smtClean="0"/>
                <a:t> ≈ 65 ns</a:t>
              </a:r>
              <a:r>
                <a:rPr lang="en-US" dirty="0"/>
                <a:t> , </a:t>
              </a:r>
              <a:r>
                <a:rPr lang="en-US" dirty="0" smtClean="0"/>
                <a:t>     </a:t>
              </a:r>
              <a:r>
                <a:rPr lang="en-US" dirty="0" err="1" smtClean="0"/>
                <a:t>t</a:t>
              </a:r>
              <a:r>
                <a:rPr lang="en-US" sz="1100" dirty="0" err="1"/>
                <a:t>wavegides</a:t>
              </a:r>
              <a:r>
                <a:rPr lang="en-US" dirty="0" smtClean="0"/>
                <a:t> </a:t>
              </a:r>
              <a:r>
                <a:rPr lang="en-US" dirty="0"/>
                <a:t>≈ </a:t>
              </a:r>
              <a:r>
                <a:rPr lang="en-US" dirty="0" smtClean="0"/>
                <a:t>11 ns</a:t>
              </a:r>
              <a:r>
                <a:rPr lang="en-US" dirty="0"/>
                <a:t> , </a:t>
              </a:r>
              <a:r>
                <a:rPr lang="en-US" dirty="0" smtClean="0"/>
                <a:t>       </a:t>
              </a:r>
              <a:r>
                <a:rPr lang="el-GR" dirty="0" smtClean="0"/>
                <a:t>Δ</a:t>
              </a:r>
              <a:r>
                <a:rPr lang="en-US" dirty="0" err="1" smtClean="0"/>
                <a:t>t</a:t>
              </a:r>
              <a:r>
                <a:rPr lang="en-US" sz="1100" dirty="0" err="1" smtClean="0"/>
                <a:t>cables</a:t>
              </a:r>
              <a:r>
                <a:rPr lang="en-US" dirty="0" smtClean="0"/>
                <a:t> ≈ 4 ns  </a:t>
              </a:r>
              <a:endParaRPr lang="en-US" dirty="0"/>
            </a:p>
          </p:txBody>
        </p:sp>
      </p:grpSp>
      <p:grpSp>
        <p:nvGrpSpPr>
          <p:cNvPr id="69" name="Group 68"/>
          <p:cNvGrpSpPr/>
          <p:nvPr/>
        </p:nvGrpSpPr>
        <p:grpSpPr>
          <a:xfrm>
            <a:off x="450453" y="690523"/>
            <a:ext cx="8490688" cy="6028766"/>
            <a:chOff x="450453" y="690523"/>
            <a:chExt cx="8490688" cy="6028766"/>
          </a:xfrm>
        </p:grpSpPr>
        <p:grpSp>
          <p:nvGrpSpPr>
            <p:cNvPr id="56" name="Group 55"/>
            <p:cNvGrpSpPr/>
            <p:nvPr/>
          </p:nvGrpSpPr>
          <p:grpSpPr>
            <a:xfrm>
              <a:off x="2729747" y="690523"/>
              <a:ext cx="5756903" cy="4259937"/>
              <a:chOff x="2729747" y="690523"/>
              <a:chExt cx="5756903" cy="4259937"/>
            </a:xfrm>
          </p:grpSpPr>
          <p:sp>
            <p:nvSpPr>
              <p:cNvPr id="55" name="TextBox 54"/>
              <p:cNvSpPr txBox="1"/>
              <p:nvPr/>
            </p:nvSpPr>
            <p:spPr>
              <a:xfrm>
                <a:off x="2771800" y="712995"/>
                <a:ext cx="296876" cy="369332"/>
              </a:xfrm>
              <a:prstGeom prst="rect">
                <a:avLst/>
              </a:prstGeom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E</a:t>
                </a:r>
                <a:endParaRPr lang="en-US" dirty="0"/>
              </a:p>
            </p:txBody>
          </p:sp>
          <p:sp>
            <p:nvSpPr>
              <p:cNvPr id="58" name="TextBox 57"/>
              <p:cNvSpPr txBox="1"/>
              <p:nvPr/>
            </p:nvSpPr>
            <p:spPr>
              <a:xfrm>
                <a:off x="8089699" y="4581128"/>
                <a:ext cx="296876" cy="369332"/>
              </a:xfrm>
              <a:prstGeom prst="rect">
                <a:avLst/>
              </a:prstGeom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E</a:t>
                </a:r>
                <a:endParaRPr lang="en-US" dirty="0"/>
              </a:p>
            </p:txBody>
          </p:sp>
          <p:sp>
            <p:nvSpPr>
              <p:cNvPr id="59" name="TextBox 58"/>
              <p:cNvSpPr txBox="1"/>
              <p:nvPr/>
            </p:nvSpPr>
            <p:spPr>
              <a:xfrm>
                <a:off x="5292080" y="690523"/>
                <a:ext cx="381836" cy="369332"/>
              </a:xfrm>
              <a:prstGeom prst="rect">
                <a:avLst/>
              </a:prstGeom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M</a:t>
                </a:r>
                <a:endParaRPr lang="en-US" dirty="0"/>
              </a:p>
            </p:txBody>
          </p:sp>
          <p:sp>
            <p:nvSpPr>
              <p:cNvPr id="60" name="TextBox 59"/>
              <p:cNvSpPr txBox="1"/>
              <p:nvPr/>
            </p:nvSpPr>
            <p:spPr>
              <a:xfrm>
                <a:off x="8104814" y="841675"/>
                <a:ext cx="381836" cy="369332"/>
              </a:xfrm>
              <a:prstGeom prst="rect">
                <a:avLst/>
              </a:prstGeom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M</a:t>
                </a:r>
                <a:endParaRPr lang="en-US" dirty="0"/>
              </a:p>
            </p:txBody>
          </p:sp>
          <p:sp>
            <p:nvSpPr>
              <p:cNvPr id="61" name="TextBox 60"/>
              <p:cNvSpPr txBox="1"/>
              <p:nvPr/>
            </p:nvSpPr>
            <p:spPr>
              <a:xfrm>
                <a:off x="2729747" y="2564904"/>
                <a:ext cx="381836" cy="369332"/>
              </a:xfrm>
              <a:prstGeom prst="rect">
                <a:avLst/>
              </a:prstGeom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M</a:t>
                </a:r>
                <a:endParaRPr lang="en-US" dirty="0"/>
              </a:p>
            </p:txBody>
          </p:sp>
          <p:sp>
            <p:nvSpPr>
              <p:cNvPr id="62" name="TextBox 61"/>
              <p:cNvSpPr txBox="1"/>
              <p:nvPr/>
            </p:nvSpPr>
            <p:spPr>
              <a:xfrm>
                <a:off x="5484975" y="2564904"/>
                <a:ext cx="309700" cy="369332"/>
              </a:xfrm>
              <a:prstGeom prst="rect">
                <a:avLst/>
              </a:prstGeom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B</a:t>
                </a:r>
                <a:endParaRPr lang="en-US" dirty="0"/>
              </a:p>
            </p:txBody>
          </p:sp>
          <p:sp>
            <p:nvSpPr>
              <p:cNvPr id="63" name="TextBox 62"/>
              <p:cNvSpPr txBox="1"/>
              <p:nvPr/>
            </p:nvSpPr>
            <p:spPr>
              <a:xfrm>
                <a:off x="2771800" y="4581128"/>
                <a:ext cx="309700" cy="369332"/>
              </a:xfrm>
              <a:prstGeom prst="rect">
                <a:avLst/>
              </a:prstGeom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B</a:t>
                </a:r>
                <a:endParaRPr lang="en-US" dirty="0"/>
              </a:p>
            </p:txBody>
          </p:sp>
          <p:sp>
            <p:nvSpPr>
              <p:cNvPr id="64" name="TextBox 63"/>
              <p:cNvSpPr txBox="1"/>
              <p:nvPr/>
            </p:nvSpPr>
            <p:spPr>
              <a:xfrm>
                <a:off x="8089699" y="2564904"/>
                <a:ext cx="309700" cy="369332"/>
              </a:xfrm>
              <a:prstGeom prst="rect">
                <a:avLst/>
              </a:prstGeom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B</a:t>
                </a:r>
                <a:endParaRPr lang="en-US" dirty="0"/>
              </a:p>
            </p:txBody>
          </p:sp>
          <p:sp>
            <p:nvSpPr>
              <p:cNvPr id="65" name="TextBox 64"/>
              <p:cNvSpPr txBox="1"/>
              <p:nvPr/>
            </p:nvSpPr>
            <p:spPr>
              <a:xfrm>
                <a:off x="5378692" y="4581128"/>
                <a:ext cx="309700" cy="369332"/>
              </a:xfrm>
              <a:prstGeom prst="rect">
                <a:avLst/>
              </a:prstGeom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B</a:t>
                </a:r>
                <a:endParaRPr lang="en-US" dirty="0"/>
              </a:p>
            </p:txBody>
          </p:sp>
        </p:grpSp>
        <p:grpSp>
          <p:nvGrpSpPr>
            <p:cNvPr id="68" name="Group 67"/>
            <p:cNvGrpSpPr/>
            <p:nvPr/>
          </p:nvGrpSpPr>
          <p:grpSpPr>
            <a:xfrm>
              <a:off x="450453" y="6264488"/>
              <a:ext cx="8490688" cy="454801"/>
              <a:chOff x="450453" y="6264488"/>
              <a:chExt cx="8490688" cy="454801"/>
            </a:xfrm>
          </p:grpSpPr>
          <p:grpSp>
            <p:nvGrpSpPr>
              <p:cNvPr id="66" name="Group 65"/>
              <p:cNvGrpSpPr/>
              <p:nvPr/>
            </p:nvGrpSpPr>
            <p:grpSpPr>
              <a:xfrm>
                <a:off x="450453" y="6349957"/>
                <a:ext cx="3145005" cy="369332"/>
                <a:chOff x="467544" y="6264499"/>
                <a:chExt cx="3145005" cy="369332"/>
              </a:xfrm>
            </p:grpSpPr>
            <p:sp>
              <p:nvSpPr>
                <p:cNvPr id="67" name="TextBox 66"/>
                <p:cNvSpPr txBox="1"/>
                <p:nvPr/>
              </p:nvSpPr>
              <p:spPr>
                <a:xfrm>
                  <a:off x="467544" y="6264499"/>
                  <a:ext cx="296876" cy="369332"/>
                </a:xfrm>
                <a:prstGeom prst="rect">
                  <a:avLst/>
                </a:prstGeom>
              </p:spPr>
              <p:style>
                <a:lnRef idx="1">
                  <a:schemeClr val="accent1"/>
                </a:lnRef>
                <a:fillRef idx="2">
                  <a:schemeClr val="accent1"/>
                </a:fillRef>
                <a:effectRef idx="1">
                  <a:schemeClr val="accent1"/>
                </a:effectRef>
                <a:fontRef idx="minor">
                  <a:schemeClr val="dk1"/>
                </a:fontRef>
              </p:style>
              <p:txBody>
                <a:bodyPr wrap="none" rtlCol="0">
                  <a:spAutoFit/>
                </a:bodyPr>
                <a:lstStyle/>
                <a:p>
                  <a:r>
                    <a:rPr lang="en-US" dirty="0" smtClean="0"/>
                    <a:t>E</a:t>
                  </a:r>
                  <a:endParaRPr lang="en-US" dirty="0"/>
                </a:p>
              </p:txBody>
            </p:sp>
            <p:sp>
              <p:nvSpPr>
                <p:cNvPr id="57" name="TextBox 56"/>
                <p:cNvSpPr txBox="1"/>
                <p:nvPr/>
              </p:nvSpPr>
              <p:spPr>
                <a:xfrm>
                  <a:off x="764420" y="6264499"/>
                  <a:ext cx="2848129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dirty="0" smtClean="0"/>
                    <a:t>BD at the end of the ACS</a:t>
                  </a:r>
                  <a:endParaRPr lang="en-US" dirty="0"/>
                </a:p>
              </p:txBody>
            </p:sp>
          </p:grpSp>
          <p:grpSp>
            <p:nvGrpSpPr>
              <p:cNvPr id="70" name="Group 69"/>
              <p:cNvGrpSpPr/>
              <p:nvPr/>
            </p:nvGrpSpPr>
            <p:grpSpPr>
              <a:xfrm>
                <a:off x="3538718" y="6299377"/>
                <a:ext cx="3283094" cy="388718"/>
                <a:chOff x="467544" y="6245113"/>
                <a:chExt cx="3283094" cy="388718"/>
              </a:xfrm>
            </p:grpSpPr>
            <p:sp>
              <p:nvSpPr>
                <p:cNvPr id="71" name="TextBox 70"/>
                <p:cNvSpPr txBox="1"/>
                <p:nvPr/>
              </p:nvSpPr>
              <p:spPr>
                <a:xfrm>
                  <a:off x="467544" y="6264499"/>
                  <a:ext cx="381836" cy="369332"/>
                </a:xfrm>
                <a:prstGeom prst="rect">
                  <a:avLst/>
                </a:prstGeom>
              </p:spPr>
              <p:style>
                <a:lnRef idx="1">
                  <a:schemeClr val="accent3"/>
                </a:lnRef>
                <a:fillRef idx="2">
                  <a:schemeClr val="accent3"/>
                </a:fillRef>
                <a:effectRef idx="1">
                  <a:schemeClr val="accent3"/>
                </a:effectRef>
                <a:fontRef idx="minor">
                  <a:schemeClr val="dk1"/>
                </a:fontRef>
              </p:style>
              <p:txBody>
                <a:bodyPr wrap="none" rtlCol="0">
                  <a:spAutoFit/>
                </a:bodyPr>
                <a:lstStyle/>
                <a:p>
                  <a:r>
                    <a:rPr lang="en-US" dirty="0" smtClean="0"/>
                    <a:t>M</a:t>
                  </a:r>
                  <a:endParaRPr lang="en-US" dirty="0"/>
                </a:p>
              </p:txBody>
            </p:sp>
            <p:sp>
              <p:nvSpPr>
                <p:cNvPr id="72" name="TextBox 71"/>
                <p:cNvSpPr txBox="1"/>
                <p:nvPr/>
              </p:nvSpPr>
              <p:spPr>
                <a:xfrm>
                  <a:off x="902509" y="6245113"/>
                  <a:ext cx="2848129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dirty="0"/>
                    <a:t>a</a:t>
                  </a:r>
                  <a:r>
                    <a:rPr lang="en-US" dirty="0" smtClean="0"/>
                    <a:t>t the middle</a:t>
                  </a:r>
                  <a:endParaRPr lang="en-US" dirty="0"/>
                </a:p>
              </p:txBody>
            </p:sp>
          </p:grpSp>
          <p:grpSp>
            <p:nvGrpSpPr>
              <p:cNvPr id="73" name="Group 72"/>
              <p:cNvGrpSpPr/>
              <p:nvPr/>
            </p:nvGrpSpPr>
            <p:grpSpPr>
              <a:xfrm>
                <a:off x="5796136" y="6264488"/>
                <a:ext cx="3145005" cy="369332"/>
                <a:chOff x="467544" y="6264499"/>
                <a:chExt cx="3145005" cy="369332"/>
              </a:xfrm>
            </p:grpSpPr>
            <p:sp>
              <p:nvSpPr>
                <p:cNvPr id="74" name="TextBox 73"/>
                <p:cNvSpPr txBox="1"/>
                <p:nvPr/>
              </p:nvSpPr>
              <p:spPr>
                <a:xfrm>
                  <a:off x="467544" y="6264499"/>
                  <a:ext cx="309700" cy="369332"/>
                </a:xfrm>
                <a:prstGeom prst="rect">
                  <a:avLst/>
                </a:prstGeom>
              </p:spPr>
              <p:style>
                <a:lnRef idx="1">
                  <a:schemeClr val="accent6"/>
                </a:lnRef>
                <a:fillRef idx="2">
                  <a:schemeClr val="accent6"/>
                </a:fillRef>
                <a:effectRef idx="1">
                  <a:schemeClr val="accent6"/>
                </a:effectRef>
                <a:fontRef idx="minor">
                  <a:schemeClr val="dk1"/>
                </a:fontRef>
              </p:style>
              <p:txBody>
                <a:bodyPr wrap="none" rtlCol="0">
                  <a:spAutoFit/>
                </a:bodyPr>
                <a:lstStyle/>
                <a:p>
                  <a:r>
                    <a:rPr lang="en-US" dirty="0" smtClean="0"/>
                    <a:t>B</a:t>
                  </a:r>
                  <a:endParaRPr lang="en-US" dirty="0"/>
                </a:p>
              </p:txBody>
            </p:sp>
            <p:sp>
              <p:nvSpPr>
                <p:cNvPr id="75" name="TextBox 74"/>
                <p:cNvSpPr txBox="1"/>
                <p:nvPr/>
              </p:nvSpPr>
              <p:spPr>
                <a:xfrm>
                  <a:off x="764420" y="6264499"/>
                  <a:ext cx="2848129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dirty="0" smtClean="0"/>
                    <a:t>at the beginning</a:t>
                  </a:r>
                  <a:endParaRPr lang="en-US" dirty="0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34874627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552" y="2348880"/>
            <a:ext cx="8229600" cy="1143000"/>
          </a:xfrm>
        </p:spPr>
        <p:txBody>
          <a:bodyPr/>
          <a:lstStyle/>
          <a:p>
            <a:r>
              <a:rPr lang="en-US" dirty="0"/>
              <a:t>KEK / T24 # 3</a:t>
            </a:r>
          </a:p>
        </p:txBody>
      </p:sp>
    </p:spTree>
    <p:extLst>
      <p:ext uri="{BB962C8B-B14F-4D97-AF65-F5344CB8AC3E}">
        <p14:creationId xmlns:p14="http://schemas.microsoft.com/office/powerpoint/2010/main" val="3232064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184030"/>
            <a:ext cx="7315200" cy="5486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Simple falling edge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Rectangle 2"/>
              <p:cNvSpPr/>
              <p:nvPr/>
            </p:nvSpPr>
            <p:spPr>
              <a:xfrm>
                <a:off x="323528" y="4725144"/>
                <a:ext cx="2528834" cy="523220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l-GR" sz="2800" b="0" i="1" smtClean="0"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l-GR" sz="2800" b="0" i="1" smtClean="0">
                              <a:latin typeface="Cambria Math"/>
                              <a:ea typeface="Cambria Math"/>
                            </a:rPr>
                            <m:t>γ</m:t>
                          </m:r>
                        </m:e>
                        <m:sub>
                          <m:r>
                            <a:rPr lang="en-US" sz="2800" b="0" i="1" smtClean="0">
                              <a:latin typeface="Cambria Math"/>
                              <a:ea typeface="Cambria Math"/>
                            </a:rPr>
                            <m:t>90→10</m:t>
                          </m:r>
                        </m:sub>
                      </m:sSub>
                      <m:r>
                        <a:rPr lang="en-US" sz="2800" b="0" i="1" smtClean="0">
                          <a:latin typeface="Cambria Math"/>
                        </a:rPr>
                        <m:t>=45</m:t>
                      </m:r>
                      <m:r>
                        <a:rPr lang="en-US" sz="2800" b="0" i="1" smtClean="0">
                          <a:latin typeface="Cambria Math"/>
                        </a:rPr>
                        <m:t>𝑛𝑠</m:t>
                      </m:r>
                    </m:oMath>
                  </m:oMathPara>
                </a14:m>
                <a:endParaRPr lang="en-US" sz="2800" dirty="0"/>
              </a:p>
            </p:txBody>
          </p:sp>
        </mc:Choice>
        <mc:Fallback xmlns="">
          <p:sp>
            <p:nvSpPr>
              <p:cNvPr id="3" name="Rectangle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3528" y="4725144"/>
                <a:ext cx="2528834" cy="523220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676622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335912"/>
            <a:ext cx="7315200" cy="5486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Simple falling edge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ctangle 5"/>
              <p:cNvSpPr/>
              <p:nvPr/>
            </p:nvSpPr>
            <p:spPr>
              <a:xfrm>
                <a:off x="323528" y="4725144"/>
                <a:ext cx="2528834" cy="523220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l-GR" sz="2800" b="0" i="1" smtClean="0"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l-GR" sz="2800" b="0" i="1" smtClean="0">
                              <a:latin typeface="Cambria Math"/>
                              <a:ea typeface="Cambria Math"/>
                            </a:rPr>
                            <m:t>γ</m:t>
                          </m:r>
                        </m:e>
                        <m:sub>
                          <m:r>
                            <a:rPr lang="en-US" sz="2800" b="0" i="1" smtClean="0">
                              <a:latin typeface="Cambria Math"/>
                              <a:ea typeface="Cambria Math"/>
                            </a:rPr>
                            <m:t>90→10</m:t>
                          </m:r>
                        </m:sub>
                      </m:sSub>
                      <m:r>
                        <a:rPr lang="en-US" sz="2800" b="0" i="1" smtClean="0">
                          <a:latin typeface="Cambria Math"/>
                        </a:rPr>
                        <m:t>=30</m:t>
                      </m:r>
                      <m:r>
                        <a:rPr lang="en-US" sz="2800" b="0" i="1" smtClean="0">
                          <a:latin typeface="Cambria Math"/>
                        </a:rPr>
                        <m:t>𝑛𝑠</m:t>
                      </m:r>
                    </m:oMath>
                  </m:oMathPara>
                </a14:m>
                <a:endParaRPr lang="en-US" sz="2800" dirty="0"/>
              </a:p>
            </p:txBody>
          </p:sp>
        </mc:Choice>
        <mc:Fallback xmlns="">
          <p:sp>
            <p:nvSpPr>
              <p:cNvPr id="6" name="Rectangle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3528" y="4725144"/>
                <a:ext cx="2528834" cy="523220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498169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320805"/>
            <a:ext cx="7315200" cy="5486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Falling edge with precursor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ctangle 5"/>
              <p:cNvSpPr/>
              <p:nvPr/>
            </p:nvSpPr>
            <p:spPr>
              <a:xfrm>
                <a:off x="141891" y="3789040"/>
                <a:ext cx="2318840" cy="523220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l-GR" sz="2800" b="0" i="1" smtClean="0"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l-GR" sz="2800" b="0" i="1" smtClean="0">
                              <a:latin typeface="Cambria Math"/>
                              <a:ea typeface="Cambria Math"/>
                            </a:rPr>
                            <m:t>γ</m:t>
                          </m:r>
                        </m:e>
                        <m:sub>
                          <m:r>
                            <a:rPr lang="en-US" sz="2800" b="0" i="1" smtClean="0">
                              <a:latin typeface="Cambria Math"/>
                              <a:ea typeface="Cambria Math"/>
                            </a:rPr>
                            <m:t>99→87</m:t>
                          </m:r>
                        </m:sub>
                      </m:sSub>
                      <m:r>
                        <a:rPr lang="en-US" sz="2800" b="0" i="1" smtClean="0">
                          <a:latin typeface="Cambria Math"/>
                          <a:ea typeface="Cambria Math"/>
                        </a:rPr>
                        <m:t>≈4</m:t>
                      </m:r>
                      <m:r>
                        <a:rPr lang="en-US" sz="2800" b="0" i="1" smtClean="0">
                          <a:latin typeface="Cambria Math"/>
                        </a:rPr>
                        <m:t>𝑛𝑠</m:t>
                      </m:r>
                    </m:oMath>
                  </m:oMathPara>
                </a14:m>
                <a:endParaRPr lang="en-US" sz="2800" dirty="0"/>
              </a:p>
            </p:txBody>
          </p:sp>
        </mc:Choice>
        <mc:Fallback xmlns="">
          <p:sp>
            <p:nvSpPr>
              <p:cNvPr id="6" name="Rectangle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1891" y="3789040"/>
                <a:ext cx="2318840" cy="523220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tangle 6"/>
              <p:cNvSpPr/>
              <p:nvPr/>
            </p:nvSpPr>
            <p:spPr>
              <a:xfrm>
                <a:off x="179512" y="4576809"/>
                <a:ext cx="2373342" cy="523220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l-GR" sz="2800" b="0" i="1" smtClean="0"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l-GR" sz="2800" b="0" i="1" smtClean="0">
                              <a:latin typeface="Cambria Math"/>
                              <a:ea typeface="Cambria Math"/>
                            </a:rPr>
                            <m:t>γ</m:t>
                          </m:r>
                        </m:e>
                        <m:sub>
                          <m:r>
                            <a:rPr lang="en-US" sz="2800" b="0" i="1" smtClean="0">
                              <a:latin typeface="Cambria Math"/>
                              <a:ea typeface="Cambria Math"/>
                            </a:rPr>
                            <m:t>77→9</m:t>
                          </m:r>
                        </m:sub>
                      </m:sSub>
                      <m:r>
                        <a:rPr lang="en-US" sz="2800" b="0" i="1" smtClean="0">
                          <a:latin typeface="Cambria Math"/>
                          <a:ea typeface="Cambria Math"/>
                        </a:rPr>
                        <m:t>≈20</m:t>
                      </m:r>
                      <m:r>
                        <a:rPr lang="en-US" sz="2800" b="0" i="1" smtClean="0">
                          <a:latin typeface="Cambria Math"/>
                        </a:rPr>
                        <m:t>𝑛𝑠</m:t>
                      </m:r>
                    </m:oMath>
                  </m:oMathPara>
                </a14:m>
                <a:endParaRPr lang="en-US" sz="2800" dirty="0"/>
              </a:p>
            </p:txBody>
          </p:sp>
        </mc:Choice>
        <mc:Fallback xmlns="">
          <p:sp>
            <p:nvSpPr>
              <p:cNvPr id="7" name="Rectangle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9512" y="4576809"/>
                <a:ext cx="2373342" cy="523220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741084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124744"/>
            <a:ext cx="7315200" cy="5486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Two-stage falling edge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ctangle 5"/>
              <p:cNvSpPr/>
              <p:nvPr/>
            </p:nvSpPr>
            <p:spPr>
              <a:xfrm>
                <a:off x="33650" y="2735342"/>
                <a:ext cx="2525628" cy="523220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l-GR" sz="2800" b="0" i="1" smtClean="0"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l-GR" sz="2800" b="0" i="1" smtClean="0">
                              <a:latin typeface="Cambria Math"/>
                              <a:ea typeface="Cambria Math"/>
                            </a:rPr>
                            <m:t>γ</m:t>
                          </m:r>
                        </m:e>
                        <m:sub>
                          <m:r>
                            <a:rPr lang="en-US" sz="2800" b="0" i="1" smtClean="0">
                              <a:latin typeface="Cambria Math"/>
                              <a:ea typeface="Cambria Math"/>
                            </a:rPr>
                            <m:t>96→64</m:t>
                          </m:r>
                        </m:sub>
                      </m:sSub>
                      <m:r>
                        <a:rPr lang="en-US" sz="2800" b="0" i="1" smtClean="0">
                          <a:latin typeface="Cambria Math"/>
                          <a:ea typeface="Cambria Math"/>
                        </a:rPr>
                        <m:t>≈12</m:t>
                      </m:r>
                      <m:r>
                        <a:rPr lang="en-US" sz="2800" b="0" i="1" smtClean="0">
                          <a:latin typeface="Cambria Math"/>
                        </a:rPr>
                        <m:t>𝑛𝑠</m:t>
                      </m:r>
                    </m:oMath>
                  </m:oMathPara>
                </a14:m>
                <a:endParaRPr lang="en-US" sz="2800" dirty="0"/>
              </a:p>
            </p:txBody>
          </p:sp>
        </mc:Choice>
        <mc:Fallback xmlns="">
          <p:sp>
            <p:nvSpPr>
              <p:cNvPr id="6" name="Rectangle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650" y="2735342"/>
                <a:ext cx="2525628" cy="523220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tangle 6"/>
              <p:cNvSpPr/>
              <p:nvPr/>
            </p:nvSpPr>
            <p:spPr>
              <a:xfrm>
                <a:off x="33650" y="4293096"/>
                <a:ext cx="2381358" cy="523220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l-GR" sz="2800" b="0" i="1" smtClean="0"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l-GR" sz="2800" b="0" i="1" smtClean="0">
                              <a:latin typeface="Cambria Math"/>
                              <a:ea typeface="Cambria Math"/>
                            </a:rPr>
                            <m:t>γ</m:t>
                          </m:r>
                        </m:e>
                        <m:sub>
                          <m:r>
                            <a:rPr lang="en-US" sz="2800" b="0" i="1" smtClean="0">
                              <a:latin typeface="Cambria Math"/>
                              <a:ea typeface="Cambria Math"/>
                            </a:rPr>
                            <m:t>54→6</m:t>
                          </m:r>
                        </m:sub>
                      </m:sSub>
                      <m:r>
                        <a:rPr lang="en-US" sz="2800" b="0" i="1" smtClean="0">
                          <a:latin typeface="Cambria Math"/>
                          <a:ea typeface="Cambria Math"/>
                        </a:rPr>
                        <m:t>≈2</m:t>
                      </m:r>
                      <m:r>
                        <a:rPr lang="en-US" sz="2800" b="0" i="1" smtClean="0">
                          <a:latin typeface="Cambria Math"/>
                        </a:rPr>
                        <m:t>0</m:t>
                      </m:r>
                      <m:r>
                        <a:rPr lang="en-US" sz="2800" b="0" i="1" smtClean="0">
                          <a:latin typeface="Cambria Math"/>
                        </a:rPr>
                        <m:t>𝑛𝑠</m:t>
                      </m:r>
                    </m:oMath>
                  </m:oMathPara>
                </a14:m>
                <a:endParaRPr lang="en-US" sz="2800" dirty="0"/>
              </a:p>
            </p:txBody>
          </p:sp>
        </mc:Choice>
        <mc:Fallback xmlns="">
          <p:sp>
            <p:nvSpPr>
              <p:cNvPr id="7" name="Rectangle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650" y="4293096"/>
                <a:ext cx="2381358" cy="523220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229790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371600"/>
            <a:ext cx="7315200" cy="5486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Two-stage falling edge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ctangle 5"/>
              <p:cNvSpPr/>
              <p:nvPr/>
            </p:nvSpPr>
            <p:spPr>
              <a:xfrm>
                <a:off x="143825" y="4363307"/>
                <a:ext cx="2384564" cy="523220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l-GR" sz="2800" b="0" i="1" smtClean="0"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l-GR" sz="2800" b="0" i="1" smtClean="0">
                              <a:latin typeface="Cambria Math"/>
                              <a:ea typeface="Cambria Math"/>
                            </a:rPr>
                            <m:t>γ</m:t>
                          </m:r>
                        </m:e>
                        <m:sub>
                          <m:r>
                            <a:rPr lang="en-US" sz="2800" b="0" i="1" smtClean="0">
                              <a:latin typeface="Cambria Math"/>
                              <a:ea typeface="Cambria Math"/>
                            </a:rPr>
                            <m:t>67→7</m:t>
                          </m:r>
                        </m:sub>
                      </m:sSub>
                      <m:r>
                        <a:rPr lang="en-US" sz="2800" b="0" i="1" smtClean="0">
                          <a:latin typeface="Cambria Math"/>
                        </a:rPr>
                        <m:t>=24</m:t>
                      </m:r>
                      <m:r>
                        <a:rPr lang="en-US" sz="2800" b="0" i="1" smtClean="0">
                          <a:latin typeface="Cambria Math"/>
                        </a:rPr>
                        <m:t>𝑛𝑠</m:t>
                      </m:r>
                    </m:oMath>
                  </m:oMathPara>
                </a14:m>
                <a:endParaRPr lang="en-US" sz="2800" dirty="0"/>
              </a:p>
            </p:txBody>
          </p:sp>
        </mc:Choice>
        <mc:Fallback xmlns="">
          <p:sp>
            <p:nvSpPr>
              <p:cNvPr id="6" name="Rectangle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3825" y="4363307"/>
                <a:ext cx="2384564" cy="523220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tangle 6"/>
              <p:cNvSpPr/>
              <p:nvPr/>
            </p:nvSpPr>
            <p:spPr>
              <a:xfrm>
                <a:off x="179512" y="2852936"/>
                <a:ext cx="2330061" cy="523220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l-GR" sz="2800" b="0" i="1" smtClean="0"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l-GR" sz="2800" b="0" i="1" smtClean="0">
                              <a:latin typeface="Cambria Math"/>
                              <a:ea typeface="Cambria Math"/>
                            </a:rPr>
                            <m:t>γ</m:t>
                          </m:r>
                        </m:e>
                        <m:sub>
                          <m:r>
                            <a:rPr lang="en-US" sz="2800" b="0" i="1" smtClean="0">
                              <a:latin typeface="Cambria Math"/>
                              <a:ea typeface="Cambria Math"/>
                            </a:rPr>
                            <m:t>97→77</m:t>
                          </m:r>
                        </m:sub>
                      </m:sSub>
                      <m:r>
                        <a:rPr lang="en-US" sz="2800" b="0" i="1" smtClean="0">
                          <a:latin typeface="Cambria Math"/>
                        </a:rPr>
                        <m:t>=9</m:t>
                      </m:r>
                      <m:r>
                        <a:rPr lang="en-US" sz="2800" b="0" i="1" smtClean="0">
                          <a:latin typeface="Cambria Math"/>
                        </a:rPr>
                        <m:t>𝑛𝑠</m:t>
                      </m:r>
                    </m:oMath>
                  </m:oMathPara>
                </a14:m>
                <a:endParaRPr lang="en-US" sz="2800" dirty="0"/>
              </a:p>
            </p:txBody>
          </p:sp>
        </mc:Choice>
        <mc:Fallback xmlns="">
          <p:sp>
            <p:nvSpPr>
              <p:cNvPr id="7" name="Rectangle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9512" y="2852936"/>
                <a:ext cx="2330061" cy="523220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376507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124744"/>
            <a:ext cx="8620125" cy="5200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Falling edge duration</a:t>
            </a:r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199673" y="3820398"/>
            <a:ext cx="3371608" cy="2673588"/>
            <a:chOff x="323528" y="4005064"/>
            <a:chExt cx="3371608" cy="2673588"/>
          </a:xfrm>
        </p:grpSpPr>
        <p:pic>
          <p:nvPicPr>
            <p:cNvPr id="8" name="Picture 2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3528" y="4005064"/>
              <a:ext cx="2925838" cy="219437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cxnSp>
          <p:nvCxnSpPr>
            <p:cNvPr id="9" name="Straight Connector 8"/>
            <p:cNvCxnSpPr/>
            <p:nvPr/>
          </p:nvCxnSpPr>
          <p:spPr>
            <a:xfrm>
              <a:off x="1837722" y="4788606"/>
              <a:ext cx="153448" cy="817435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10" name="Oval 9"/>
            <p:cNvSpPr/>
            <p:nvPr/>
          </p:nvSpPr>
          <p:spPr>
            <a:xfrm>
              <a:off x="1837722" y="5102253"/>
              <a:ext cx="144016" cy="144016"/>
            </a:xfrm>
            <a:prstGeom prst="ellipse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2332262" y="4653136"/>
              <a:ext cx="136287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Slope [%/ns]</a:t>
              </a:r>
              <a:endParaRPr lang="en-US" dirty="0"/>
            </a:p>
          </p:txBody>
        </p:sp>
        <p:cxnSp>
          <p:nvCxnSpPr>
            <p:cNvPr id="12" name="Straight Arrow Connector 11"/>
            <p:cNvCxnSpPr>
              <a:stCxn id="11" idx="1"/>
              <a:endCxn id="10" idx="6"/>
            </p:cNvCxnSpPr>
            <p:nvPr/>
          </p:nvCxnSpPr>
          <p:spPr>
            <a:xfrm flipH="1">
              <a:off x="1981738" y="4837802"/>
              <a:ext cx="350524" cy="336459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flipH="1">
              <a:off x="1619672" y="4509120"/>
              <a:ext cx="1368152" cy="0"/>
            </a:xfrm>
            <a:prstGeom prst="line">
              <a:avLst/>
            </a:prstGeom>
            <a:ln>
              <a:prstDash val="sysDot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flipH="1">
              <a:off x="1991170" y="5805264"/>
              <a:ext cx="996654" cy="0"/>
            </a:xfrm>
            <a:prstGeom prst="line">
              <a:avLst/>
            </a:prstGeom>
            <a:ln>
              <a:prstDash val="sysDot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15" name="TextBox 14"/>
            <p:cNvSpPr txBox="1"/>
            <p:nvPr/>
          </p:nvSpPr>
          <p:spPr>
            <a:xfrm>
              <a:off x="2894297" y="4283804"/>
              <a:ext cx="58381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90%</a:t>
              </a:r>
              <a:endParaRPr lang="en-US" dirty="0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2957459" y="5606041"/>
              <a:ext cx="58381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1</a:t>
              </a:r>
              <a:r>
                <a:rPr lang="en-US" dirty="0" smtClean="0"/>
                <a:t>0%</a:t>
              </a:r>
              <a:endParaRPr lang="en-US" dirty="0"/>
            </a:p>
          </p:txBody>
        </p:sp>
        <p:cxnSp>
          <p:nvCxnSpPr>
            <p:cNvPr id="17" name="Straight Connector 16"/>
            <p:cNvCxnSpPr/>
            <p:nvPr/>
          </p:nvCxnSpPr>
          <p:spPr>
            <a:xfrm flipV="1">
              <a:off x="1619672" y="4509120"/>
              <a:ext cx="0" cy="1800200"/>
            </a:xfrm>
            <a:prstGeom prst="line">
              <a:avLst/>
            </a:prstGeom>
            <a:ln>
              <a:prstDash val="sysDot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flipV="1">
              <a:off x="2009995" y="5790707"/>
              <a:ext cx="0" cy="518613"/>
            </a:xfrm>
            <a:prstGeom prst="line">
              <a:avLst/>
            </a:prstGeom>
            <a:ln>
              <a:prstDash val="sysDot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9" name="Straight Arrow Connector 18"/>
            <p:cNvCxnSpPr/>
            <p:nvPr/>
          </p:nvCxnSpPr>
          <p:spPr>
            <a:xfrm>
              <a:off x="1619672" y="6199443"/>
              <a:ext cx="390323" cy="0"/>
            </a:xfrm>
            <a:prstGeom prst="straightConnector1">
              <a:avLst/>
            </a:prstGeom>
            <a:ln>
              <a:headEnd type="arrow"/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20" name="TextBox 19"/>
            <p:cNvSpPr txBox="1"/>
            <p:nvPr/>
          </p:nvSpPr>
          <p:spPr>
            <a:xfrm>
              <a:off x="1346145" y="6309320"/>
              <a:ext cx="98315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Fall time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86365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For some BDs</a:t>
            </a:r>
            <a:r>
              <a:rPr lang="ru-RU" dirty="0" smtClean="0"/>
              <a:t> </a:t>
            </a:r>
            <a:r>
              <a:rPr lang="en-US" dirty="0"/>
              <a:t>t</a:t>
            </a:r>
            <a:r>
              <a:rPr lang="en-US" dirty="0" smtClean="0"/>
              <a:t>he rise time of the RF reflection can be limited by the bandwidth of ACS. But there are many BDs such that the </a:t>
            </a:r>
            <a:r>
              <a:rPr lang="en-US" dirty="0"/>
              <a:t>rise </a:t>
            </a:r>
            <a:r>
              <a:rPr lang="en-US" dirty="0" smtClean="0"/>
              <a:t>time is longer than the time given by </a:t>
            </a:r>
            <a:r>
              <a:rPr lang="en-US" dirty="0"/>
              <a:t>the bandwidth</a:t>
            </a:r>
            <a:r>
              <a:rPr lang="en-US" dirty="0" smtClean="0"/>
              <a:t>.</a:t>
            </a:r>
          </a:p>
          <a:p>
            <a:r>
              <a:rPr lang="en-US" dirty="0" smtClean="0"/>
              <a:t>The phase sweep of the reflected RF suggests that the BD extends towards the input of the structure by a couple of cells. The constant phase of </a:t>
            </a:r>
            <a:r>
              <a:rPr lang="en-US" dirty="0"/>
              <a:t>the reflected RF </a:t>
            </a:r>
            <a:r>
              <a:rPr lang="en-US" dirty="0" smtClean="0"/>
              <a:t>suggests that BDs does not change </a:t>
            </a:r>
            <a:r>
              <a:rPr lang="en-US" dirty="0"/>
              <a:t>the RF group velocity towards </a:t>
            </a:r>
            <a:r>
              <a:rPr lang="en-US" dirty="0" smtClean="0"/>
              <a:t>the output.  </a:t>
            </a:r>
          </a:p>
          <a:p>
            <a:r>
              <a:rPr lang="en-US" dirty="0" smtClean="0"/>
              <a:t>The fall time of transmitted RF is </a:t>
            </a:r>
            <a:r>
              <a:rPr lang="en-US" dirty="0" smtClean="0"/>
              <a:t>independent of </a:t>
            </a:r>
            <a:r>
              <a:rPr lang="en-US" dirty="0" smtClean="0"/>
              <a:t>the incident power.</a:t>
            </a:r>
          </a:p>
          <a:p>
            <a:r>
              <a:rPr lang="en-US" dirty="0" smtClean="0"/>
              <a:t>In most of the cases the fall of RF transmission can be accurately estimated by a sum of two error functions.</a:t>
            </a:r>
          </a:p>
          <a:p>
            <a:r>
              <a:rPr lang="en-US" dirty="0" smtClean="0"/>
              <a:t>Precursors of the cease of </a:t>
            </a:r>
            <a:r>
              <a:rPr lang="en-US" dirty="0"/>
              <a:t>transmission </a:t>
            </a:r>
            <a:r>
              <a:rPr lang="en-US" dirty="0" smtClean="0"/>
              <a:t>might indicate the high current of emitted charged particles at the initial stage of </a:t>
            </a:r>
            <a:r>
              <a:rPr lang="en-US" dirty="0" err="1" smtClean="0"/>
              <a:t>BDs.</a:t>
            </a:r>
            <a:endParaRPr lang="en-US" dirty="0" smtClean="0"/>
          </a:p>
          <a:p>
            <a:r>
              <a:rPr lang="en-US" dirty="0" smtClean="0"/>
              <a:t>The typical time of </a:t>
            </a:r>
            <a:r>
              <a:rPr lang="en-US" dirty="0"/>
              <a:t>the cease of </a:t>
            </a:r>
            <a:r>
              <a:rPr lang="en-US" dirty="0" smtClean="0"/>
              <a:t>transmission from 90 to 10% is between 25 and 40 ns and it is independent of the location of BD. The similar results have been obtained from the KEK/T24 data.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6641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343598"/>
            <a:ext cx="9237275" cy="65144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4274"/>
            <a:ext cx="8229600" cy="832438"/>
          </a:xfrm>
        </p:spPr>
        <p:txBody>
          <a:bodyPr/>
          <a:lstStyle/>
          <a:p>
            <a:r>
              <a:rPr lang="en-US" dirty="0" smtClean="0"/>
              <a:t>Examples#1 of RF breakdowns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3059832" y="6309320"/>
                <a:ext cx="3273845" cy="427746"/>
              </a:xfrm>
              <a:prstGeom prst="rect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i="1" smtClean="0">
                              <a:latin typeface="Cambria Math"/>
                            </a:rPr>
                          </m:ctrlPr>
                        </m:sSupPr>
                        <m:e>
                          <m:rad>
                            <m:radPr>
                              <m:degHide m:val="on"/>
                              <m:ctrlPr>
                                <a:rPr lang="en-US" i="1" smtClean="0">
                                  <a:latin typeface="Cambria Math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𝑃𝑜𝑤𝑒𝑟</m:t>
                              </m:r>
                              <m:r>
                                <a:rPr lang="en-US" b="0" i="1" smtClean="0">
                                  <a:latin typeface="Cambria Math"/>
                                </a:rPr>
                                <m:t>/</m:t>
                              </m:r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latin typeface="Cambria Math"/>
                                </a:rPr>
                                <m:t>max</m:t>
                              </m:r>
                              <m:r>
                                <a:rPr lang="en-US" b="0" i="1" smtClean="0">
                                  <a:latin typeface="Cambria Math"/>
                                </a:rPr>
                                <m:t>⁡(</m:t>
                              </m:r>
                              <m:r>
                                <a:rPr lang="en-US" b="0" i="1" smtClean="0">
                                  <a:latin typeface="Cambria Math"/>
                                </a:rPr>
                                <m:t>𝑃𝑜𝑤𝑒𝑟</m:t>
                              </m:r>
                              <m:r>
                                <a:rPr lang="en-US" b="0" i="1" smtClean="0">
                                  <a:latin typeface="Cambria Math"/>
                                </a:rPr>
                                <m:t>)</m:t>
                              </m:r>
                            </m:e>
                          </m:rad>
                          <m:r>
                            <a:rPr lang="en-US" i="1" smtClean="0">
                              <a:latin typeface="Cambria Math"/>
                            </a:rPr>
                            <m:t>𝑒</m:t>
                          </m:r>
                        </m:e>
                        <m:sup>
                          <m:r>
                            <a:rPr lang="en-US" i="1" smtClean="0">
                              <a:latin typeface="Cambria Math"/>
                            </a:rPr>
                            <m:t>𝑖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𝑃h𝑎𝑠𝑒</m:t>
                          </m:r>
                        </m:sup>
                      </m:sSup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59832" y="6309320"/>
                <a:ext cx="3273845" cy="427746"/>
              </a:xfrm>
              <a:prstGeom prst="rect">
                <a:avLst/>
              </a:prstGeom>
              <a:blipFill rotWithShape="1">
                <a:blip r:embed="rId3"/>
                <a:stretch>
                  <a:fillRect b="-540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91690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274"/>
            <a:ext cx="9144000" cy="83243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RF breakdowns &amp; RF bandwidth limitation</a:t>
            </a:r>
            <a:endParaRPr lang="en-US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7039" y="1340768"/>
            <a:ext cx="7915275" cy="20116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3212976"/>
            <a:ext cx="7160895" cy="19488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2843808" y="1484784"/>
            <a:ext cx="309700" cy="369332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500642" y="1484784"/>
            <a:ext cx="309700" cy="369332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8012691" y="1474879"/>
            <a:ext cx="309700" cy="369332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467544" y="5301208"/>
            <a:ext cx="849694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rise of the RF reflection is very steep for BDs at the begging of the ACS or maybe even in the waveguide. In these cases the rise time </a:t>
            </a:r>
            <a:r>
              <a:rPr lang="en-US" dirty="0"/>
              <a:t>(≈15 ns)</a:t>
            </a:r>
            <a:r>
              <a:rPr lang="en-US" dirty="0" smtClean="0"/>
              <a:t> can be limited by the RF bandwidth of the ACS.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3742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60648"/>
            <a:ext cx="9237275" cy="65144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4274"/>
            <a:ext cx="8229600" cy="832438"/>
          </a:xfrm>
        </p:spPr>
        <p:txBody>
          <a:bodyPr/>
          <a:lstStyle/>
          <a:p>
            <a:r>
              <a:rPr lang="en-US" dirty="0" smtClean="0"/>
              <a:t>Examples #3 of RF breakdowns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1757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7738" y="307910"/>
            <a:ext cx="9237275" cy="65144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4274"/>
            <a:ext cx="8229600" cy="832438"/>
          </a:xfrm>
        </p:spPr>
        <p:txBody>
          <a:bodyPr/>
          <a:lstStyle/>
          <a:p>
            <a:r>
              <a:rPr lang="en-US" dirty="0" smtClean="0"/>
              <a:t>Examples #3 of RF breakdowns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831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4274"/>
            <a:ext cx="8229600" cy="832438"/>
          </a:xfrm>
        </p:spPr>
        <p:txBody>
          <a:bodyPr>
            <a:normAutofit/>
          </a:bodyPr>
          <a:lstStyle/>
          <a:p>
            <a:r>
              <a:rPr lang="en-US" dirty="0"/>
              <a:t>Fall time </a:t>
            </a:r>
            <a:r>
              <a:rPr lang="en-US" dirty="0" smtClean="0"/>
              <a:t>vs</a:t>
            </a:r>
            <a:r>
              <a:rPr lang="en-US" dirty="0"/>
              <a:t>. Power in BD Cell</a:t>
            </a:r>
          </a:p>
        </p:txBody>
      </p:sp>
      <p:pic>
        <p:nvPicPr>
          <p:cNvPr id="4" name="Picture 3" descr="Fall time rate vs Power at BD location mea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979712" y="1499725"/>
            <a:ext cx="4569372" cy="3427029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6528643" y="2857793"/>
            <a:ext cx="196265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* Wilfrid Farabolini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2411760" y="5171091"/>
            <a:ext cx="62750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6600"/>
                </a:solidFill>
              </a:rPr>
              <a:t>Fall rate is linearly dependant with the Power</a:t>
            </a:r>
            <a:endParaRPr lang="en-US" dirty="0">
              <a:solidFill>
                <a:srgbClr val="006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126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</a:t>
            </a:r>
            <a:r>
              <a:rPr lang="en-US" dirty="0" smtClean="0"/>
              <a:t>ease of the power transmission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340768"/>
            <a:ext cx="8568952" cy="5256584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The cease of the RF power transmission is associated with a breakdown in the accelerating. </a:t>
            </a:r>
          </a:p>
          <a:p>
            <a:r>
              <a:rPr lang="en-US" dirty="0" smtClean="0"/>
              <a:t>Hypothesis: the speed of cease is proportional to the incoming power.</a:t>
            </a:r>
          </a:p>
          <a:p>
            <a:r>
              <a:rPr lang="en-US" dirty="0" smtClean="0"/>
              <a:t>The RF power transmission is considered to study the falling edge of different pulses:</a:t>
            </a:r>
          </a:p>
          <a:p>
            <a:pPr lvl="1"/>
            <a:r>
              <a:rPr lang="en-US" dirty="0" smtClean="0"/>
              <a:t>Transmission (</a:t>
            </a:r>
            <a:r>
              <a:rPr lang="en-US" i="1" dirty="0" smtClean="0"/>
              <a:t>E/T</a:t>
            </a:r>
            <a:r>
              <a:rPr lang="en-US" dirty="0" smtClean="0"/>
              <a:t>) = Transmitted / Expected </a:t>
            </a:r>
          </a:p>
          <a:p>
            <a:pPr lvl="1"/>
            <a:r>
              <a:rPr lang="en-US" dirty="0" smtClean="0"/>
              <a:t>Expected power = Incident - </a:t>
            </a:r>
            <a:r>
              <a:rPr lang="en-US" dirty="0" err="1" smtClean="0"/>
              <a:t>Ohmic</a:t>
            </a:r>
            <a:r>
              <a:rPr lang="en-US" dirty="0" smtClean="0"/>
              <a:t> losses (~4 dB)+80ns</a:t>
            </a:r>
          </a:p>
          <a:p>
            <a:r>
              <a:rPr lang="en-US" dirty="0" smtClean="0"/>
              <a:t>Data from experiments in CTF/TBTS in summer  2010.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3280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Simple falling edge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67544" y="1340768"/>
                <a:ext cx="8229600" cy="4525963"/>
              </a:xfrm>
            </p:spPr>
            <p:txBody>
              <a:bodyPr>
                <a:normAutofit fontScale="85000" lnSpcReduction="20000"/>
              </a:bodyPr>
              <a:lstStyle/>
              <a:p>
                <a:pPr marL="0" indent="0">
                  <a:buNone/>
                </a:pPr>
                <a:r>
                  <a:rPr lang="en-US" dirty="0" smtClean="0"/>
                  <a:t>A simple transmission falling edge can be estimated by the following expression</a:t>
                </a:r>
              </a:p>
              <a:p>
                <a:pPr marL="457200" lvl="1" indent="0" algn="ctr">
                  <a:buNone/>
                </a:pPr>
                <a:r>
                  <a:rPr lang="en-US" i="1" dirty="0" smtClean="0"/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/>
                          </a:rPr>
                          <m:t>𝐸</m:t>
                        </m:r>
                      </m:num>
                      <m:den>
                        <m:r>
                          <a:rPr lang="en-US" b="0" i="1" smtClean="0">
                            <a:latin typeface="Cambria Math"/>
                          </a:rPr>
                          <m:t>𝑇</m:t>
                        </m:r>
                      </m:den>
                    </m:f>
                    <m:r>
                      <a:rPr lang="en-US" i="1" smtClean="0">
                        <a:latin typeface="Cambria Math"/>
                        <a:ea typeface="Cambria Math"/>
                      </a:rPr>
                      <m:t>≈</m:t>
                    </m:r>
                    <m:d>
                      <m:dPr>
                        <m:ctrlPr>
                          <a:rPr lang="en-US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1−</m:t>
                        </m:r>
                        <m:func>
                          <m:funcPr>
                            <m:ctrlPr>
                              <a:rPr lang="fr-CH" b="0" i="1" smtClean="0">
                                <a:latin typeface="Cambria Math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fr-CH" b="0" i="0" smtClean="0">
                                <a:latin typeface="Cambria Math"/>
                              </a:rPr>
                              <m:t>erf</m:t>
                            </m:r>
                          </m:fName>
                          <m:e>
                            <m:r>
                              <a:rPr lang="fr-CH" b="0" i="1" smtClean="0">
                                <a:latin typeface="Cambria Math"/>
                                <a:ea typeface="Cambria Math"/>
                              </a:rPr>
                              <m:t>𝛼</m:t>
                            </m:r>
                            <m:r>
                              <a:rPr lang="fr-CH" b="0" i="1" smtClean="0">
                                <a:latin typeface="Cambria Math"/>
                                <a:ea typeface="Cambria Math"/>
                              </a:rPr>
                              <m:t> </m:t>
                            </m:r>
                            <m:r>
                              <a:rPr lang="fr-CH" b="0" i="1" smtClean="0">
                                <a:latin typeface="Cambria Math"/>
                                <a:ea typeface="Cambria Math"/>
                              </a:rPr>
                              <m:t>𝜏</m:t>
                            </m:r>
                          </m:e>
                        </m:func>
                      </m:e>
                    </m:d>
                    <m:r>
                      <a:rPr lang="en-US" b="0" i="1" smtClean="0">
                        <a:latin typeface="Cambria Math"/>
                      </a:rPr>
                      <m:t>/2</m:t>
                    </m:r>
                  </m:oMath>
                </a14:m>
                <a:r>
                  <a:rPr lang="en-US" dirty="0" smtClean="0"/>
                  <a:t>, </a:t>
                </a:r>
              </a:p>
              <a:p>
                <a:pPr marL="57150" indent="0">
                  <a:buNone/>
                </a:pPr>
                <a:r>
                  <a:rPr lang="en-US" dirty="0" smtClean="0"/>
                  <a:t>where </a:t>
                </a:r>
                <a14:m>
                  <m:oMath xmlns:m="http://schemas.openxmlformats.org/officeDocument/2006/math">
                    <m:r>
                      <a:rPr lang="fr-CH" b="0" i="1" smtClean="0">
                        <a:latin typeface="Cambria Math"/>
                        <a:ea typeface="Cambria Math"/>
                      </a:rPr>
                      <m:t>𝜏</m:t>
                    </m:r>
                  </m:oMath>
                </a14:m>
                <a:r>
                  <a:rPr lang="en-US" dirty="0" smtClean="0"/>
                  <a:t> is the time, </a:t>
                </a:r>
                <a14:m>
                  <m:oMath xmlns:m="http://schemas.openxmlformats.org/officeDocument/2006/math">
                    <m:r>
                      <a:rPr lang="fr-CH" b="0" i="1" smtClean="0">
                        <a:latin typeface="Cambria Math"/>
                        <a:ea typeface="Cambria Math"/>
                      </a:rPr>
                      <m:t>𝛼</m:t>
                    </m:r>
                  </m:oMath>
                </a14:m>
                <a:r>
                  <a:rPr lang="en-US" dirty="0" smtClean="0"/>
                  <a:t> is</a:t>
                </a:r>
                <a:r>
                  <a:rPr lang="fr-CH" b="0" dirty="0" smtClean="0">
                    <a:ea typeface="Cambria Math"/>
                  </a:rPr>
                  <a:t> </a:t>
                </a:r>
                <a14:m>
                  <m:oMath xmlns:m="http://schemas.openxmlformats.org/officeDocument/2006/math">
                    <m:r>
                      <a:rPr lang="fr-CH" b="0" i="1" smtClean="0">
                        <a:latin typeface="Cambria Math"/>
                        <a:ea typeface="Cambria Math"/>
                      </a:rPr>
                      <m:t>𝛼</m:t>
                    </m:r>
                  </m:oMath>
                </a14:m>
                <a:r>
                  <a:rPr lang="en-US" dirty="0" smtClean="0"/>
                  <a:t> a positive constant and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fr-CH" b="0" i="0" smtClean="0">
                        <a:latin typeface="Cambria Math"/>
                      </a:rPr>
                      <m:t>erf</m:t>
                    </m:r>
                  </m:oMath>
                </a14:m>
                <a:r>
                  <a:rPr lang="en-US" dirty="0" smtClean="0"/>
                  <a:t> is the error function:</a:t>
                </a:r>
              </a:p>
              <a:p>
                <a:pPr marL="457200" lvl="1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/>
                            </a:rPr>
                            <m:t>erf</m:t>
                          </m:r>
                        </m:fName>
                        <m:e>
                          <m:d>
                            <m:dPr>
                              <m:ctrlPr>
                                <a:rPr lang="en-US" b="0" i="1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𝑥</m:t>
                              </m:r>
                            </m:e>
                          </m:d>
                        </m:e>
                      </m:func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/>
                            </a:rPr>
                            <m:t>2</m:t>
                          </m:r>
                        </m:num>
                        <m:den>
                          <m:rad>
                            <m:radPr>
                              <m:degHide m:val="on"/>
                              <m:ctrlPr>
                                <a:rPr lang="en-US" b="0" i="1" smtClean="0">
                                  <a:latin typeface="Cambria Math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b="0" i="1" smtClean="0">
                                  <a:latin typeface="Cambria Math"/>
                                  <a:ea typeface="Cambria Math"/>
                                </a:rPr>
                                <m:t>𝜋</m:t>
                              </m:r>
                            </m:e>
                          </m:rad>
                        </m:den>
                      </m:f>
                      <m:nary>
                        <m:nary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b="0" i="1" smtClean="0">
                              <a:latin typeface="Cambria Math"/>
                            </a:rPr>
                            <m:t>0</m:t>
                          </m:r>
                        </m:sub>
                        <m:sup>
                          <m:r>
                            <a:rPr lang="en-US" b="0" i="1" smtClean="0">
                              <a:latin typeface="Cambria Math"/>
                            </a:rPr>
                            <m:t>𝑥</m:t>
                          </m:r>
                        </m:sup>
                        <m:e>
                          <m:sSup>
                            <m:sSupPr>
                              <m:ctrlPr>
                                <a:rPr lang="en-US" b="0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/>
                                </a:rPr>
                                <m:t>−</m:t>
                              </m:r>
                              <m:sSup>
                                <m:sSupPr>
                                  <m:ctrlPr>
                                    <a:rPr lang="en-US" b="0" i="1" smtClean="0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𝑡</m:t>
                                  </m:r>
                                </m:e>
                                <m:sup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2</m:t>
                                  </m:r>
                                </m:sup>
                              </m:sSup>
                            </m:sup>
                          </m:sSup>
                          <m:r>
                            <a:rPr lang="en-US" b="0" i="1" smtClean="0">
                              <a:latin typeface="Cambria Math"/>
                            </a:rPr>
                            <m:t>𝑑𝑡</m:t>
                          </m:r>
                        </m:e>
                      </m:nary>
                    </m:oMath>
                  </m:oMathPara>
                </a14:m>
                <a:endParaRPr lang="en-US" dirty="0" smtClean="0"/>
              </a:p>
              <a:p>
                <a:pPr marL="0" indent="0">
                  <a:buNone/>
                </a:pPr>
                <a:r>
                  <a:rPr lang="en-US" dirty="0" smtClean="0"/>
                  <a:t>The time </a:t>
                </a:r>
                <a14:m>
                  <m:oMath xmlns:m="http://schemas.openxmlformats.org/officeDocument/2006/math">
                    <m:r>
                      <a:rPr lang="fr-CH" b="0" i="1" smtClean="0">
                        <a:latin typeface="Cambria Math"/>
                        <a:ea typeface="Cambria Math"/>
                      </a:rPr>
                      <m:t>𝜏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=0</m:t>
                    </m:r>
                  </m:oMath>
                </a14:m>
                <a:r>
                  <a:rPr lang="en-US" dirty="0" smtClean="0"/>
                  <a:t> is the moment of the middle of the BD.</a:t>
                </a:r>
              </a:p>
              <a:p>
                <a:pPr marL="0" indent="0">
                  <a:buNone/>
                </a:pPr>
                <a:r>
                  <a:rPr lang="en-US" dirty="0" smtClean="0"/>
                  <a:t>The fall time from 90% to 10% can be explicitly found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l-GR" b="0" i="1" smtClean="0"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l-GR" b="0" i="1" smtClean="0">
                              <a:latin typeface="Cambria Math"/>
                              <a:ea typeface="Cambria Math"/>
                            </a:rPr>
                            <m:t>γ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90→10</m:t>
                          </m:r>
                        </m:sub>
                      </m:sSub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/>
                            </a:rPr>
                            <m:t>2</m:t>
                          </m:r>
                        </m:num>
                        <m:den>
                          <m:r>
                            <a:rPr lang="en-US" b="0" i="1" smtClean="0">
                              <a:latin typeface="Cambria Math"/>
                            </a:rPr>
                            <m:t>11</m:t>
                          </m:r>
                          <m:r>
                            <a:rPr lang="fr-CH" b="0" i="1" smtClean="0">
                              <a:latin typeface="Cambria Math"/>
                              <a:ea typeface="Cambria Math"/>
                            </a:rPr>
                            <m:t>𝛼</m:t>
                          </m:r>
                        </m:den>
                      </m:f>
                      <m:sSup>
                        <m:sSup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/>
                            </a:rPr>
                            <m:t>𝑒𝑟𝑓</m:t>
                          </m:r>
                        </m:e>
                        <m:sup>
                          <m:r>
                            <a:rPr lang="en-US" b="0" i="1" smtClean="0">
                              <a:latin typeface="Cambria Math"/>
                            </a:rPr>
                            <m:t>−1</m:t>
                          </m:r>
                        </m:sup>
                      </m:sSup>
                      <m:r>
                        <a:rPr lang="en-US" b="0" i="1" smtClean="0">
                          <a:latin typeface="Cambria Math"/>
                        </a:rPr>
                        <m:t>0.8</m:t>
                      </m:r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≈</m:t>
                      </m:r>
                      <m:f>
                        <m:fPr>
                          <m:ctrlPr>
                            <a:rPr lang="en-US" b="0" i="1" smtClean="0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1.812</m:t>
                          </m:r>
                        </m:num>
                        <m:den>
                          <m:r>
                            <a:rPr lang="fr-CH" b="0" i="1" smtClean="0">
                              <a:latin typeface="Cambria Math"/>
                              <a:ea typeface="Cambria Math"/>
                            </a:rPr>
                            <m:t>𝛼</m:t>
                          </m:r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67544" y="1340768"/>
                <a:ext cx="8229600" cy="4525963"/>
              </a:xfrm>
              <a:blipFill rotWithShape="1">
                <a:blip r:embed="rId2"/>
                <a:stretch>
                  <a:fillRect l="-1407" t="-269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159990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1352</TotalTime>
  <Words>976</Words>
  <Application>Microsoft Office PowerPoint</Application>
  <PresentationFormat>On-screen Show (4:3)</PresentationFormat>
  <Paragraphs>113</Paragraphs>
  <Slides>27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28" baseType="lpstr">
      <vt:lpstr>Office Theme</vt:lpstr>
      <vt:lpstr>Breakdown turn-on time from TBTS and KEK</vt:lpstr>
      <vt:lpstr>Examples#1 of RF breakdowns</vt:lpstr>
      <vt:lpstr>Examples#1 of RF breakdowns</vt:lpstr>
      <vt:lpstr>RF breakdowns &amp; RF bandwidth limitation</vt:lpstr>
      <vt:lpstr>Examples #3 of RF breakdowns</vt:lpstr>
      <vt:lpstr>Examples #3 of RF breakdowns</vt:lpstr>
      <vt:lpstr>Fall time vs. Power in BD Cell</vt:lpstr>
      <vt:lpstr>Cease of the power transmission</vt:lpstr>
      <vt:lpstr>Simple falling edge</vt:lpstr>
      <vt:lpstr>Simple falling edge</vt:lpstr>
      <vt:lpstr>Simple falling edge</vt:lpstr>
      <vt:lpstr>Simple falling edge</vt:lpstr>
      <vt:lpstr>Falling edge with precursor</vt:lpstr>
      <vt:lpstr>Falling edge with precursor</vt:lpstr>
      <vt:lpstr>Falling edge with precursor</vt:lpstr>
      <vt:lpstr>Two-stage falling edge</vt:lpstr>
      <vt:lpstr>Recovering falling edge</vt:lpstr>
      <vt:lpstr>Recovering falling edge</vt:lpstr>
      <vt:lpstr>Falling edge duration</vt:lpstr>
      <vt:lpstr>KEK / T24 # 3</vt:lpstr>
      <vt:lpstr>Simple falling edge</vt:lpstr>
      <vt:lpstr>Simple falling edge</vt:lpstr>
      <vt:lpstr>Falling edge with precursor</vt:lpstr>
      <vt:lpstr>Two-stage falling edge</vt:lpstr>
      <vt:lpstr>Two-stage falling edge</vt:lpstr>
      <vt:lpstr>Falling edge duration</vt:lpstr>
      <vt:lpstr>Summary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BD Falling edge</dc:title>
  <dc:creator>alex</dc:creator>
  <cp:lastModifiedBy>alex</cp:lastModifiedBy>
  <cp:revision>68</cp:revision>
  <dcterms:created xsi:type="dcterms:W3CDTF">2012-04-16T15:41:57Z</dcterms:created>
  <dcterms:modified xsi:type="dcterms:W3CDTF">2012-05-16T14:32:17Z</dcterms:modified>
</cp:coreProperties>
</file>