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72" r:id="rId4"/>
    <p:sldId id="273" r:id="rId5"/>
    <p:sldId id="270" r:id="rId6"/>
    <p:sldId id="266" r:id="rId7"/>
    <p:sldId id="263" r:id="rId8"/>
    <p:sldId id="264" r:id="rId9"/>
    <p:sldId id="265" r:id="rId10"/>
    <p:sldId id="267" r:id="rId11"/>
    <p:sldId id="276" r:id="rId12"/>
    <p:sldId id="279" r:id="rId13"/>
    <p:sldId id="277" r:id="rId14"/>
    <p:sldId id="278" r:id="rId15"/>
    <p:sldId id="280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885A6-B893-4757-8D89-1BE5DE573B77}" type="datetimeFigureOut">
              <a:rPr lang="en-GB" smtClean="0"/>
              <a:t>05/09/2012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1DD8E-FADC-49EE-B1AD-F0A1E30F11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62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FF703-462F-4F10-9095-54BD62B6617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FF703-462F-4F10-9095-54BD62B6617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04563" y="3908425"/>
            <a:ext cx="7391400" cy="1012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C-Band,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Siwss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FEL and SPARC photo injector high power testing summary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257800" y="6090166"/>
            <a:ext cx="2590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Nicholas Shipman</a:t>
            </a:r>
            <a:endParaRPr lang="en-GB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43800" y="61722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05/09/2012</a:t>
            </a:r>
            <a:endParaRPr lang="en-GB" dirty="0"/>
          </a:p>
        </p:txBody>
      </p:sp>
      <p:pic>
        <p:nvPicPr>
          <p:cNvPr id="8" name="Picture 6" descr="http://manchester.cervantes.es/FichasCultura/ImagenesEntidades/Manchester%20University%20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0" y="2362200"/>
            <a:ext cx="2877344" cy="121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387" y="919298"/>
            <a:ext cx="2409110" cy="136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aranormalpeopleonline.com/wp-content/uploads/2009/10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708"/>
            <a:ext cx="1743075" cy="17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Paul Scherrer Institu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2401"/>
            <a:ext cx="1960334" cy="70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49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238"/>
            <a:ext cx="8229600" cy="1143000"/>
          </a:xfrm>
        </p:spPr>
        <p:txBody>
          <a:bodyPr/>
          <a:lstStyle/>
          <a:p>
            <a:r>
              <a:rPr lang="en-US" dirty="0" smtClean="0"/>
              <a:t>SPARC results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5855307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1905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~ 1.10</a:t>
            </a:r>
            <a:r>
              <a:rPr lang="en-US" baseline="30000" dirty="0"/>
              <a:t>8 </a:t>
            </a:r>
            <a:r>
              <a:rPr lang="en-US" dirty="0"/>
              <a:t> conditioning pulses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77000" y="3657600"/>
            <a:ext cx="118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Tp</a:t>
            </a:r>
            <a:r>
              <a:rPr lang="en-GB" dirty="0" smtClean="0"/>
              <a:t> = 200ns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77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Swiss FEL results</a:t>
            </a:r>
            <a:endParaRPr lang="en-GB" dirty="0"/>
          </a:p>
        </p:txBody>
      </p:sp>
      <p:pic>
        <p:nvPicPr>
          <p:cNvPr id="3074" name="Picture 2" descr="Fig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8332"/>
            <a:ext cx="612453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Figure_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102" y="685800"/>
            <a:ext cx="5883898" cy="330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1" y="1066800"/>
            <a:ext cx="30315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2 had seen about 7.10</a:t>
            </a:r>
            <a:r>
              <a:rPr lang="en-US" baseline="30000" dirty="0" smtClean="0"/>
              <a:t>5 </a:t>
            </a:r>
            <a:r>
              <a:rPr lang="en-US" dirty="0" smtClean="0"/>
              <a:t>conditioning pulses and structure 3 about </a:t>
            </a:r>
            <a:r>
              <a:rPr lang="en-US" dirty="0"/>
              <a:t>2.10</a:t>
            </a:r>
            <a:r>
              <a:rPr lang="en-US" baseline="30000" dirty="0"/>
              <a:t>6</a:t>
            </a:r>
            <a:endParaRPr lang="en-US" dirty="0"/>
          </a:p>
          <a:p>
            <a:r>
              <a:rPr lang="en-US" dirty="0" smtClean="0"/>
              <a:t>Before these measurements were taken.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10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different measurements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0426"/>
            <a:ext cx="9144000" cy="516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07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Maximum surface electric and magnetic fields</a:t>
            </a:r>
            <a:endParaRPr lang="en-GB" sz="3600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"/>
            <a:ext cx="3419475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914400"/>
            <a:ext cx="3328987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>
          <a:xfrm>
            <a:off x="32766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" y="6324600"/>
            <a:ext cx="7828553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Es = 250 MV/m or higher has been achieved in several cases: very low or zero group velocity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315200" y="1905000"/>
            <a:ext cx="11430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315200" y="1905000"/>
            <a:ext cx="1219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696200" y="1905000"/>
            <a:ext cx="9906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48600" y="1295400"/>
            <a:ext cx="12269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Waveguide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damped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9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332898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Power flow related quantities: Sc and P/C</a:t>
            </a:r>
            <a:endParaRPr lang="en-GB" sz="3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12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6324600"/>
            <a:ext cx="185018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Sc = 4 - 5 MW/mm</a:t>
            </a:r>
            <a:r>
              <a:rPr lang="en-GB" sz="1600" baseline="30000" dirty="0" smtClean="0">
                <a:solidFill>
                  <a:prstClr val="black"/>
                </a:solidFill>
              </a:rPr>
              <a:t>2</a:t>
            </a:r>
            <a:r>
              <a:rPr lang="en-GB" sz="1600" dirty="0" smtClean="0">
                <a:solidFill>
                  <a:prstClr val="black"/>
                </a:solidFill>
              </a:rPr>
              <a:t> </a:t>
            </a:r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914400"/>
            <a:ext cx="3382963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678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7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6324600"/>
            <a:ext cx="223368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P/C = 2.3 – 2.9 MW/mm 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93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96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of C-Band design parameters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6562"/>
            <a:ext cx="4622824" cy="2055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881" y="4456562"/>
            <a:ext cx="4622824" cy="20551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4876"/>
            <a:ext cx="4622824" cy="20551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881" y="1754876"/>
            <a:ext cx="4622824" cy="205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0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Future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testing structure 4 in 2 or 3 weeks</a:t>
            </a:r>
          </a:p>
          <a:p>
            <a:r>
              <a:rPr lang="en-US" dirty="0" smtClean="0"/>
              <a:t>Structure 4 has a J-coupler which is the same as the coupler which will be on the output of the full 2m structure.</a:t>
            </a:r>
          </a:p>
          <a:p>
            <a:r>
              <a:rPr lang="en-US" dirty="0" smtClean="0"/>
              <a:t>In November the pulse compressor will be tested.</a:t>
            </a:r>
          </a:p>
          <a:p>
            <a:r>
              <a:rPr lang="en-US" dirty="0" smtClean="0"/>
              <a:t>In February the 2m structure will be tested.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00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9235"/>
            <a:ext cx="8229600" cy="50281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In this talk I will attempt to </a:t>
            </a:r>
            <a:r>
              <a:rPr lang="en-US" sz="2400" dirty="0" err="1" smtClean="0"/>
              <a:t>summarise</a:t>
            </a:r>
            <a:r>
              <a:rPr lang="en-US" sz="2400" dirty="0" smtClean="0"/>
              <a:t> the work of Riccardo </a:t>
            </a:r>
            <a:r>
              <a:rPr lang="en-US" sz="2400" dirty="0" err="1" smtClean="0"/>
              <a:t>Zennaro</a:t>
            </a:r>
            <a:r>
              <a:rPr lang="en-US" sz="2400" dirty="0" smtClean="0"/>
              <a:t>, </a:t>
            </a:r>
            <a:r>
              <a:rPr lang="en-US" sz="2400" dirty="0" err="1" smtClean="0"/>
              <a:t>Juergen</a:t>
            </a:r>
            <a:r>
              <a:rPr lang="en-US" sz="2400" dirty="0" smtClean="0"/>
              <a:t> Alex, Alessandro </a:t>
            </a:r>
            <a:r>
              <a:rPr lang="en-US" sz="2400" dirty="0" err="1" smtClean="0"/>
              <a:t>Citterio</a:t>
            </a:r>
            <a:r>
              <a:rPr lang="en-US" sz="2400" dirty="0" smtClean="0"/>
              <a:t> and others at PSI who have been carrying out high gradient tests on test structures to study.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 will also compare those from the SPARC photo injector energy upgrade structure which can be found in the following paper:-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1800" i="1" dirty="0" smtClean="0"/>
              <a:t>Design, Fabrication and high power RF test of a C-Band accelerating structure for </a:t>
            </a:r>
            <a:r>
              <a:rPr lang="en-US" sz="1800" i="1" dirty="0" err="1" smtClean="0"/>
              <a:t>feasability</a:t>
            </a:r>
            <a:r>
              <a:rPr lang="en-US" sz="1800" i="1" dirty="0" smtClean="0"/>
              <a:t> study of the SPARC photo-injector energy upgrade.</a:t>
            </a:r>
          </a:p>
          <a:p>
            <a:pPr marL="0" indent="0">
              <a:buNone/>
            </a:pPr>
            <a:r>
              <a:rPr lang="en-US" sz="1800" i="1" dirty="0" smtClean="0"/>
              <a:t>D. </a:t>
            </a:r>
            <a:r>
              <a:rPr lang="en-US" sz="1800" i="1" dirty="0" err="1" smtClean="0"/>
              <a:t>Alesinin</a:t>
            </a:r>
            <a:r>
              <a:rPr lang="en-US" sz="1800" i="1" dirty="0" smtClean="0"/>
              <a:t> et. </a:t>
            </a:r>
            <a:r>
              <a:rPr lang="en-US" sz="1800" i="1" dirty="0"/>
              <a:t>a</a:t>
            </a:r>
            <a:r>
              <a:rPr lang="en-US" sz="1800" i="1" dirty="0" smtClean="0"/>
              <a:t>l.</a:t>
            </a:r>
          </a:p>
          <a:p>
            <a:pPr marL="0" indent="0">
              <a:buNone/>
            </a:pPr>
            <a:r>
              <a:rPr lang="en-US" sz="1800" i="1" dirty="0" smtClean="0"/>
              <a:t>Tiara-conf-WP8-2011-001</a:t>
            </a:r>
          </a:p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r>
              <a:rPr lang="en-US" sz="2400" dirty="0" smtClean="0"/>
              <a:t>Details of the first test structure tested at PSI, which is not presented here, can be found in the following paper:-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1800" i="1" dirty="0" smtClean="0"/>
              <a:t>Design, construction and power conditioning of the first C-Band test accelerating structure for SWISSFEL.</a:t>
            </a:r>
          </a:p>
          <a:p>
            <a:pPr marL="0" indent="0">
              <a:buNone/>
            </a:pPr>
            <a:r>
              <a:rPr lang="en-US" sz="1800" i="1" dirty="0" smtClean="0"/>
              <a:t>R. </a:t>
            </a:r>
            <a:r>
              <a:rPr lang="en-US" sz="1800" i="1" dirty="0" err="1" smtClean="0"/>
              <a:t>Zennaro</a:t>
            </a:r>
            <a:r>
              <a:rPr lang="en-US" sz="1800" i="1" dirty="0" smtClean="0"/>
              <a:t> et. al.</a:t>
            </a:r>
          </a:p>
          <a:p>
            <a:pPr marL="0" indent="0">
              <a:buNone/>
            </a:pPr>
            <a:r>
              <a:rPr lang="en-US" sz="1800" i="1" dirty="0" smtClean="0"/>
              <a:t>THPPC024 IPAC 2012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8238"/>
            <a:ext cx="3659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Talk Overview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418891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677" y="8238"/>
            <a:ext cx="8229600" cy="1143000"/>
          </a:xfrm>
        </p:spPr>
        <p:txBody>
          <a:bodyPr/>
          <a:lstStyle/>
          <a:p>
            <a:r>
              <a:rPr lang="en-US" dirty="0" smtClean="0"/>
              <a:t>Swiss FEL test setup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11" y="3637005"/>
            <a:ext cx="4800600" cy="262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11" y="1371600"/>
            <a:ext cx="81492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Klystron:- newly developed, Toshiba E37210, 100Hz, 50MW, 3us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Modulator:- presently equipped with </a:t>
            </a:r>
            <a:r>
              <a:rPr lang="en-US" dirty="0" err="1" smtClean="0"/>
              <a:t>Scandinova</a:t>
            </a:r>
            <a:r>
              <a:rPr lang="en-US" dirty="0" smtClean="0"/>
              <a:t> K2-2S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pulse compressor as of yet.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Mode launchers mechanically connected with flanges, RF chokes provide coupling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Full structure will be linearly tapered, 2m long with 113 cells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Test structures are constant impedance with 11 cells.</a:t>
            </a:r>
            <a:endParaRPr lang="en-GB" dirty="0"/>
          </a:p>
        </p:txBody>
      </p:sp>
      <p:pic>
        <p:nvPicPr>
          <p:cNvPr id="4099" name="Picture 3" descr="C:\Users\nshipman\Documents\PSI Photos\P1000670 - Cop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89" y="3505200"/>
            <a:ext cx="4281291" cy="321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7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SPARC Test setup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5011" y="1371600"/>
            <a:ext cx="46979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High power tested at KEK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SLED style pulse compressor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Final structure will be 1.4m long with 71 cells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Test structure is 0.54m long with 22 cells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8" y="2873501"/>
            <a:ext cx="3657600" cy="364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73501"/>
            <a:ext cx="4602150" cy="343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6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78"/>
            <a:ext cx="8229600" cy="1143000"/>
          </a:xfrm>
        </p:spPr>
        <p:txBody>
          <a:bodyPr/>
          <a:lstStyle/>
          <a:p>
            <a:r>
              <a:rPr lang="en-US" dirty="0" smtClean="0"/>
              <a:t>Swiss FEL testing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3124199"/>
          </a:xfrm>
        </p:spPr>
        <p:txBody>
          <a:bodyPr/>
          <a:lstStyle/>
          <a:p>
            <a:r>
              <a:rPr lang="en-US" dirty="0" smtClean="0"/>
              <a:t>4 test structures have been built.</a:t>
            </a:r>
          </a:p>
          <a:p>
            <a:r>
              <a:rPr lang="en-US" dirty="0" smtClean="0"/>
              <a:t>Structures 1, 2 and 3 have been tested.</a:t>
            </a:r>
          </a:p>
          <a:p>
            <a:r>
              <a:rPr lang="en-US" dirty="0" smtClean="0"/>
              <a:t>Structure 4 has not yet been tested.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Structures 1 and 2 are identical and have large irises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SPARC testing overview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88092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One prototype structure has been tested.</a:t>
            </a:r>
          </a:p>
        </p:txBody>
      </p:sp>
    </p:spTree>
    <p:extLst>
      <p:ext uri="{BB962C8B-B14F-4D97-AF65-F5344CB8AC3E}">
        <p14:creationId xmlns:p14="http://schemas.microsoft.com/office/powerpoint/2010/main" val="42661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34" y="1015696"/>
            <a:ext cx="8986087" cy="2769273"/>
            <a:chOff x="55605" y="3784969"/>
            <a:chExt cx="8986087" cy="2769273"/>
          </a:xfrm>
        </p:grpSpPr>
        <p:grpSp>
          <p:nvGrpSpPr>
            <p:cNvPr id="4" name="Group 3"/>
            <p:cNvGrpSpPr/>
            <p:nvPr/>
          </p:nvGrpSpPr>
          <p:grpSpPr>
            <a:xfrm>
              <a:off x="55605" y="3784969"/>
              <a:ext cx="6028038" cy="2769273"/>
              <a:chOff x="55605" y="3784969"/>
              <a:chExt cx="6028038" cy="2769273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5605" y="3886200"/>
                <a:ext cx="2942303" cy="2667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643" y="3784969"/>
                <a:ext cx="3048000" cy="2769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3886200"/>
              <a:ext cx="2945692" cy="2668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7772" y="-228600"/>
            <a:ext cx="8229600" cy="1143000"/>
          </a:xfrm>
        </p:spPr>
        <p:txBody>
          <a:bodyPr/>
          <a:lstStyle/>
          <a:p>
            <a:r>
              <a:rPr lang="en-US" dirty="0" smtClean="0"/>
              <a:t>Comparison of cell geometry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787717"/>
            <a:ext cx="116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SPARC Cell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960837" y="3787717"/>
            <a:ext cx="2441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Swiss FEL Large Iris</a:t>
            </a:r>
          </a:p>
          <a:p>
            <a:pPr algn="ctr"/>
            <a:r>
              <a:rPr lang="en-US" dirty="0" smtClean="0"/>
              <a:t>(Test structures 1 and 2)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943600" y="3787717"/>
            <a:ext cx="2531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Swiss FEL Small Iris</a:t>
            </a:r>
          </a:p>
          <a:p>
            <a:pPr algn="ctr"/>
            <a:r>
              <a:rPr lang="en-US" dirty="0" smtClean="0"/>
              <a:t>(Tests structures 3 and 4)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5486400"/>
            <a:ext cx="755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Geometrically the SPARC Cell and the Swiss FEL large iris cell were quite similar.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8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04645"/>
              </p:ext>
            </p:extLst>
          </p:nvPr>
        </p:nvGraphicFramePr>
        <p:xfrm>
          <a:off x="481342" y="1219200"/>
          <a:ext cx="5715001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7973"/>
                <a:gridCol w="1235676"/>
                <a:gridCol w="1235676"/>
                <a:gridCol w="1235676"/>
              </a:tblGrid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Structure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Small iris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Structure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Large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iris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Sparc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5.612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7.257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7.0</a:t>
                      </a: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b [mm]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21.988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22.432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21.13</a:t>
                      </a: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f [GHz]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5.7124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5.7202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5.7107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Q(Cu)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11100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10260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/c [%]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3.18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2.83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r’/Q [k</a:t>
                      </a:r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8.518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7.487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r’ [M</a:t>
                      </a:r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93.76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79.92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76.82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Es/Ea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2.155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Hs/Ea [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/V]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2.84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2.58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Sc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Ea</a:t>
                      </a:r>
                      <a:r>
                        <a:rPr lang="en-US" sz="1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[mA/V]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0.495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0.642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 txBox="1">
            <a:spLocks/>
          </p:cNvSpPr>
          <p:nvPr/>
        </p:nvSpPr>
        <p:spPr>
          <a:xfrm>
            <a:off x="6196343" y="6400800"/>
            <a:ext cx="2947657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Courtesy of </a:t>
            </a:r>
            <a:r>
              <a:rPr lang="en-GB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Vasim</a:t>
            </a:r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Khan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7772" y="-228600"/>
            <a:ext cx="8229600" cy="1143000"/>
          </a:xfrm>
        </p:spPr>
        <p:txBody>
          <a:bodyPr/>
          <a:lstStyle/>
          <a:p>
            <a:r>
              <a:rPr lang="en-US" dirty="0" smtClean="0"/>
              <a:t>Comparison of parameters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629400" y="15240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the exception of the cell dimensions these parameters were calculated using HFSS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9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6196343" y="6400800"/>
            <a:ext cx="2947657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Courtesy of </a:t>
            </a:r>
            <a:r>
              <a:rPr lang="en-GB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Vasim</a:t>
            </a:r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Khan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1010" y="-21841"/>
            <a:ext cx="9054110" cy="3298441"/>
            <a:chOff x="51010" y="-21841"/>
            <a:chExt cx="9054110" cy="329844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10" y="197418"/>
              <a:ext cx="2895600" cy="3079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909" y="197418"/>
              <a:ext cx="2882281" cy="3079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3489" y="197418"/>
              <a:ext cx="2861631" cy="3079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Subtitle 2"/>
            <p:cNvSpPr txBox="1">
              <a:spLocks/>
            </p:cNvSpPr>
            <p:nvPr/>
          </p:nvSpPr>
          <p:spPr>
            <a:xfrm>
              <a:off x="1953121" y="-21841"/>
              <a:ext cx="2438400" cy="33532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Swiss FEL large iris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1010" y="390828"/>
              <a:ext cx="62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</a:t>
              </a:r>
              <a:r>
                <a:rPr lang="en-US" baseline="-25000" dirty="0" err="1" smtClean="0"/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E</a:t>
              </a:r>
              <a:r>
                <a:rPr lang="en-US" baseline="-25000" dirty="0" err="1" smtClean="0"/>
                <a:t>a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31219" y="390828"/>
              <a:ext cx="661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</a:t>
              </a:r>
              <a:r>
                <a:rPr lang="en-US" baseline="-25000" dirty="0" err="1" smtClean="0"/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E</a:t>
              </a:r>
              <a:r>
                <a:rPr lang="en-US" baseline="-25000" dirty="0" err="1" smtClean="0"/>
                <a:t>a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43489" y="390828"/>
              <a:ext cx="706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</a:t>
              </a:r>
              <a:r>
                <a:rPr lang="en-US" baseline="-25000" dirty="0" err="1" smtClean="0"/>
                <a:t>c</a:t>
              </a:r>
              <a:r>
                <a:rPr lang="en-US" dirty="0" smtClean="0"/>
                <a:t>/E</a:t>
              </a:r>
              <a:r>
                <a:rPr lang="en-US" baseline="-25000" dirty="0" smtClean="0"/>
                <a:t>a</a:t>
              </a:r>
              <a:r>
                <a:rPr lang="en-US" baseline="30000" dirty="0" smtClean="0"/>
                <a:t>2</a:t>
              </a:r>
              <a:endParaRPr lang="en-GB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0" y="3276600"/>
            <a:ext cx="9121960" cy="3084025"/>
            <a:chOff x="0" y="3276600"/>
            <a:chExt cx="9121960" cy="30840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33038"/>
              <a:ext cx="2977351" cy="282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401" y="3533038"/>
              <a:ext cx="2960396" cy="282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5848" y="3533038"/>
              <a:ext cx="2956112" cy="282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Subtitle 2"/>
            <p:cNvSpPr txBox="1">
              <a:spLocks/>
            </p:cNvSpPr>
            <p:nvPr/>
          </p:nvSpPr>
          <p:spPr>
            <a:xfrm>
              <a:off x="2107106" y="3276600"/>
              <a:ext cx="2438400" cy="33532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Swiss FEL small iris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0" y="3796595"/>
              <a:ext cx="62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</a:t>
              </a:r>
              <a:r>
                <a:rPr lang="en-US" baseline="-25000" dirty="0" err="1" smtClean="0"/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E</a:t>
              </a:r>
              <a:r>
                <a:rPr lang="en-US" baseline="-25000" dirty="0" err="1" smtClean="0"/>
                <a:t>a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82142" y="3796595"/>
              <a:ext cx="661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</a:t>
              </a:r>
              <a:r>
                <a:rPr lang="en-US" baseline="-25000" dirty="0" err="1" smtClean="0"/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E</a:t>
              </a:r>
              <a:r>
                <a:rPr lang="en-US" baseline="-25000" dirty="0" err="1" smtClean="0"/>
                <a:t>a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96343" y="3796595"/>
              <a:ext cx="706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</a:t>
              </a:r>
              <a:r>
                <a:rPr lang="en-US" baseline="-25000" dirty="0" err="1" smtClean="0"/>
                <a:t>c</a:t>
              </a:r>
              <a:r>
                <a:rPr lang="en-US" dirty="0" smtClean="0"/>
                <a:t>/E</a:t>
              </a:r>
              <a:r>
                <a:rPr lang="en-US" baseline="-25000" dirty="0" smtClean="0"/>
                <a:t>a</a:t>
              </a:r>
              <a:r>
                <a:rPr lang="en-US" baseline="30000" dirty="0" smtClean="0"/>
                <a:t>2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8161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3" y="779072"/>
            <a:ext cx="2947407" cy="280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149" y="791672"/>
            <a:ext cx="2967851" cy="280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88" y="779072"/>
            <a:ext cx="2901863" cy="280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505200" y="169361"/>
            <a:ext cx="2438400" cy="335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SPARC cell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196343" y="6400800"/>
            <a:ext cx="2947657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Courtesy of </a:t>
            </a:r>
            <a:r>
              <a:rPr lang="en-GB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Vasim</a:t>
            </a:r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Khan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201797"/>
            <a:ext cx="62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1201797"/>
            <a:ext cx="661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984831" y="1201797"/>
            <a:ext cx="70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 smtClean="0"/>
              <a:t>c</a:t>
            </a:r>
            <a:r>
              <a:rPr lang="en-US" dirty="0" smtClean="0"/>
              <a:t>/E</a:t>
            </a:r>
            <a:r>
              <a:rPr lang="en-US" baseline="-25000" dirty="0" smtClean="0"/>
              <a:t>a</a:t>
            </a:r>
            <a:r>
              <a:rPr lang="en-US" baseline="30000" dirty="0" smtClean="0"/>
              <a:t>2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4343400"/>
            <a:ext cx="83018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radius of curvatures used for the PSI structures were a ‘best guess ‘ but the parameters calculated form the simulations closely matched the parameters given.</a:t>
            </a:r>
          </a:p>
          <a:p>
            <a:endParaRPr lang="en-US" dirty="0"/>
          </a:p>
          <a:p>
            <a:r>
              <a:rPr lang="en-US" dirty="0" smtClean="0"/>
              <a:t>The geometry for the SPARC cell was exact as given in the paper, the calculated parameters agreed well with the exception of the peak surface field which differed by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3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4320</TotalTime>
  <Words>672</Words>
  <Application>Microsoft Office PowerPoint</Application>
  <PresentationFormat>On-screen Show (4:3)</PresentationFormat>
  <Paragraphs>136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Swiss FEL test setup</vt:lpstr>
      <vt:lpstr>SPARC Test setup</vt:lpstr>
      <vt:lpstr>Swiss FEL testing overview</vt:lpstr>
      <vt:lpstr>Comparison of cell geometry</vt:lpstr>
      <vt:lpstr>Comparison of parameters</vt:lpstr>
      <vt:lpstr>PowerPoint Presentation</vt:lpstr>
      <vt:lpstr>PowerPoint Presentation</vt:lpstr>
      <vt:lpstr>SPARC results</vt:lpstr>
      <vt:lpstr>Swiss FEL results</vt:lpstr>
      <vt:lpstr>Comparison of different measurements</vt:lpstr>
      <vt:lpstr>Maximum surface electric and magnetic fields</vt:lpstr>
      <vt:lpstr>Power flow related quantities: Sc and P/C</vt:lpstr>
      <vt:lpstr>Comparison of C-Band design parameters</vt:lpstr>
      <vt:lpstr>PSI Future Plans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Vasim Firoj Khan</dc:creator>
  <cp:lastModifiedBy>Walter Wuensch</cp:lastModifiedBy>
  <cp:revision>113</cp:revision>
  <dcterms:created xsi:type="dcterms:W3CDTF">2006-08-16T00:00:00Z</dcterms:created>
  <dcterms:modified xsi:type="dcterms:W3CDTF">2012-09-05T11:47:01Z</dcterms:modified>
</cp:coreProperties>
</file>