
<file path=[Content_Types].xml><?xml version="1.0" encoding="utf-8"?>
<Types xmlns="http://schemas.openxmlformats.org/package/2006/content-types">
  <Default Extension="pdf" ContentType="application/pdf"/>
  <Default Extension="rels" ContentType="application/vnd.openxmlformats-package.relationships+xml"/>
  <Override PartName="/ppt/slides/slide14.xml" ContentType="application/vnd.openxmlformats-officedocument.presentationml.slide+xml"/>
  <Override PartName="/ppt/embeddings/oleObject1.bin" ContentType="application/vnd.openxmlformats-officedocument.oleObject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customXml/itemProps1.xml" ContentType="application/vnd.openxmlformats-officedocument.customXmlProperties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53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customXml/itemProps3.xml" ContentType="application/vnd.openxmlformats-officedocument.customXmlProperties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customXml/itemProps2.xml" ContentType="application/vnd.openxmlformats-officedocument.customXmlProperties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trictFirstAndLastChars="0" saveSubsetFonts="1" autoCompressPictures="0">
  <p:sldMasterIdLst>
    <p:sldMasterId r:id="rId4"/>
  </p:sldMasterIdLst>
  <p:notesMasterIdLst>
    <p:notesMasterId r:id="rId59"/>
  </p:notesMasterIdLst>
  <p:handoutMasterIdLst>
    <p:handoutMasterId r:id="rId60"/>
  </p:handoutMasterIdLst>
  <p:sldIdLst>
    <p:sldId id="2520" r:id="rId5"/>
    <p:sldId id="2596" r:id="rId6"/>
    <p:sldId id="2528" r:id="rId7"/>
    <p:sldId id="2529" r:id="rId8"/>
    <p:sldId id="2530" r:id="rId9"/>
    <p:sldId id="2485" r:id="rId10"/>
    <p:sldId id="2567" r:id="rId11"/>
    <p:sldId id="2649" r:id="rId12"/>
    <p:sldId id="2590" r:id="rId13"/>
    <p:sldId id="2591" r:id="rId14"/>
    <p:sldId id="2592" r:id="rId15"/>
    <p:sldId id="2593" r:id="rId16"/>
    <p:sldId id="2594" r:id="rId17"/>
    <p:sldId id="2398" r:id="rId18"/>
    <p:sldId id="2405" r:id="rId19"/>
    <p:sldId id="2247" r:id="rId20"/>
    <p:sldId id="2512" r:id="rId21"/>
    <p:sldId id="2403" r:id="rId22"/>
    <p:sldId id="2532" r:id="rId23"/>
    <p:sldId id="2533" r:id="rId24"/>
    <p:sldId id="2580" r:id="rId25"/>
    <p:sldId id="2392" r:id="rId26"/>
    <p:sldId id="2415" r:id="rId27"/>
    <p:sldId id="2489" r:id="rId28"/>
    <p:sldId id="2435" r:id="rId29"/>
    <p:sldId id="2436" r:id="rId30"/>
    <p:sldId id="2587" r:id="rId31"/>
    <p:sldId id="2344" r:id="rId32"/>
    <p:sldId id="2521" r:id="rId33"/>
    <p:sldId id="2584" r:id="rId34"/>
    <p:sldId id="2585" r:id="rId35"/>
    <p:sldId id="2522" r:id="rId36"/>
    <p:sldId id="2597" r:id="rId37"/>
    <p:sldId id="2641" r:id="rId38"/>
    <p:sldId id="2575" r:id="rId39"/>
    <p:sldId id="2598" r:id="rId40"/>
    <p:sldId id="2581" r:id="rId41"/>
    <p:sldId id="2578" r:id="rId42"/>
    <p:sldId id="2635" r:id="rId43"/>
    <p:sldId id="2636" r:id="rId44"/>
    <p:sldId id="2603" r:id="rId45"/>
    <p:sldId id="2467" r:id="rId46"/>
    <p:sldId id="2606" r:id="rId47"/>
    <p:sldId id="2607" r:id="rId48"/>
    <p:sldId id="2634" r:id="rId49"/>
    <p:sldId id="2627" r:id="rId50"/>
    <p:sldId id="2644" r:id="rId51"/>
    <p:sldId id="2559" r:id="rId52"/>
    <p:sldId id="2570" r:id="rId53"/>
    <p:sldId id="2568" r:id="rId54"/>
    <p:sldId id="2493" r:id="rId55"/>
    <p:sldId id="2569" r:id="rId56"/>
    <p:sldId id="2558" r:id="rId57"/>
    <p:sldId id="2648" r:id="rId58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6523" autoAdjust="0"/>
    <p:restoredTop sz="93357" autoAdjust="0"/>
  </p:normalViewPr>
  <p:slideViewPr>
    <p:cSldViewPr>
      <p:cViewPr>
        <p:scale>
          <a:sx n="100" d="100"/>
          <a:sy n="100" d="100"/>
        </p:scale>
        <p:origin x="-54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presProps" Target="presProps.xml"/><Relationship Id="rId64" Type="http://schemas.openxmlformats.org/officeDocument/2006/relationships/viewProps" Target="viewProps.xml"/><Relationship Id="rId65" Type="http://schemas.openxmlformats.org/officeDocument/2006/relationships/theme" Target="theme/theme1.xml"/><Relationship Id="rId66" Type="http://schemas.openxmlformats.org/officeDocument/2006/relationships/tableStyles" Target="tableStyles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handoutMaster" Target="handoutMasters/handoutMaster1.xml"/><Relationship Id="rId61" Type="http://schemas.openxmlformats.org/officeDocument/2006/relationships/printerSettings" Target="printerSettings/printerSettings1.bin"/><Relationship Id="rId62" Type="http://schemas.openxmlformats.org/officeDocument/2006/relationships/commentAuthors" Target="commentAuthor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E63F7-8364-8D47-8496-4813263361A7}" type="slidenum">
              <a:rPr lang="en-US"/>
              <a:pPr/>
              <a:t>2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C48DB1-D7CC-C946-9BB9-454460340D5B}" type="slidenum">
              <a:rPr lang="fr-FR"/>
              <a:pPr/>
              <a:t>31</a:t>
            </a:fld>
            <a:endParaRPr lang="fr-FR"/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6522" y="8685917"/>
            <a:ext cx="2971478" cy="4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F563013-C178-7948-AAE6-70E8265E7670}" type="slidenum">
              <a:rPr lang="fr-FR" sz="1200">
                <a:solidFill>
                  <a:schemeClr val="tx1"/>
                </a:solidFill>
                <a:latin typeface="Times New Roman" charset="0"/>
              </a:rPr>
              <a:pPr algn="r"/>
              <a:t>31</a:t>
            </a:fld>
            <a:endParaRPr lang="fr-FR" sz="12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6D2C4-673A-6446-A640-DC8023973DCE}" type="slidenum">
              <a:rPr lang="fr-FR"/>
              <a:pPr/>
              <a:t>50</a:t>
            </a:fld>
            <a:endParaRPr lang="fr-FR"/>
          </a:p>
        </p:txBody>
      </p:sp>
      <p:sp>
        <p:nvSpPr>
          <p:cNvPr id="180227" name="Rectangle 7"/>
          <p:cNvSpPr txBox="1">
            <a:spLocks noGrp="1" noChangeArrowheads="1"/>
          </p:cNvSpPr>
          <p:nvPr/>
        </p:nvSpPr>
        <p:spPr bwMode="auto">
          <a:xfrm>
            <a:off x="3886522" y="8685917"/>
            <a:ext cx="2971478" cy="4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E880450-C609-7047-8406-6E56AD4A1554}" type="slidenum">
              <a:rPr lang="fr-FR" sz="1200">
                <a:solidFill>
                  <a:schemeClr val="tx1"/>
                </a:solidFill>
                <a:latin typeface="Times New Roman" charset="0"/>
              </a:rPr>
              <a:pPr algn="r"/>
              <a:t>50</a:t>
            </a:fld>
            <a:endParaRPr lang="fr-FR" sz="12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180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80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7700" y="6281738"/>
            <a:ext cx="19177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C87F899-DFAB-B641-97F2-9233F4B6C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76200"/>
            <a:ext cx="8382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emf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6.png"/><Relationship Id="rId1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8" Type="http://schemas.openxmlformats.org/officeDocument/2006/relationships/image" Target="../media/image73.png"/><Relationship Id="rId9" Type="http://schemas.openxmlformats.org/officeDocument/2006/relationships/image" Target="../media/image74.png"/><Relationship Id="rId10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8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86.png"/><Relationship Id="rId20" Type="http://schemas.openxmlformats.org/officeDocument/2006/relationships/image" Target="../media/image97.png"/><Relationship Id="rId10" Type="http://schemas.openxmlformats.org/officeDocument/2006/relationships/image" Target="../media/image87.png"/><Relationship Id="rId11" Type="http://schemas.openxmlformats.org/officeDocument/2006/relationships/image" Target="../media/image88.png"/><Relationship Id="rId12" Type="http://schemas.openxmlformats.org/officeDocument/2006/relationships/image" Target="../media/image89.png"/><Relationship Id="rId13" Type="http://schemas.openxmlformats.org/officeDocument/2006/relationships/image" Target="../media/image90.png"/><Relationship Id="rId14" Type="http://schemas.openxmlformats.org/officeDocument/2006/relationships/image" Target="../media/image91.png"/><Relationship Id="rId15" Type="http://schemas.openxmlformats.org/officeDocument/2006/relationships/image" Target="../media/image92.png"/><Relationship Id="rId16" Type="http://schemas.openxmlformats.org/officeDocument/2006/relationships/image" Target="../media/image93.png"/><Relationship Id="rId17" Type="http://schemas.openxmlformats.org/officeDocument/2006/relationships/image" Target="../media/image94.png"/><Relationship Id="rId18" Type="http://schemas.openxmlformats.org/officeDocument/2006/relationships/image" Target="../media/image95.png"/><Relationship Id="rId19" Type="http://schemas.openxmlformats.org/officeDocument/2006/relationships/image" Target="../media/image9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9.png"/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7" Type="http://schemas.openxmlformats.org/officeDocument/2006/relationships/image" Target="../media/image84.png"/><Relationship Id="rId8" Type="http://schemas.openxmlformats.org/officeDocument/2006/relationships/image" Target="../media/image8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image" Target="../media/image104.png"/><Relationship Id="rId7" Type="http://schemas.openxmlformats.org/officeDocument/2006/relationships/image" Target="../media/image10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8.png"/></Relationships>
</file>

<file path=ppt/slides/_rels/slide3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0.pdf"/><Relationship Id="rId12" Type="http://schemas.openxmlformats.org/officeDocument/2006/relationships/image" Target="../media/image121.png"/><Relationship Id="rId13" Type="http://schemas.openxmlformats.org/officeDocument/2006/relationships/image" Target="../media/image122.png"/><Relationship Id="rId14" Type="http://schemas.openxmlformats.org/officeDocument/2006/relationships/image" Target="../media/image123.png"/><Relationship Id="rId15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13.png"/><Relationship Id="rId5" Type="http://schemas.openxmlformats.org/officeDocument/2006/relationships/image" Target="../media/image114.pdf"/><Relationship Id="rId6" Type="http://schemas.openxmlformats.org/officeDocument/2006/relationships/image" Target="../media/image115.png"/><Relationship Id="rId7" Type="http://schemas.openxmlformats.org/officeDocument/2006/relationships/image" Target="../media/image116.pdf"/><Relationship Id="rId8" Type="http://schemas.openxmlformats.org/officeDocument/2006/relationships/image" Target="../media/image117.png"/><Relationship Id="rId9" Type="http://schemas.openxmlformats.org/officeDocument/2006/relationships/image" Target="../media/image118.pdf"/><Relationship Id="rId10" Type="http://schemas.openxmlformats.org/officeDocument/2006/relationships/image" Target="../media/image11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7.png"/><Relationship Id="rId3" Type="http://schemas.openxmlformats.org/officeDocument/2006/relationships/image" Target="../media/image12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9.png"/><Relationship Id="rId3" Type="http://schemas.openxmlformats.org/officeDocument/2006/relationships/image" Target="../media/image13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5" Type="http://schemas.openxmlformats.org/officeDocument/2006/relationships/image" Target="../media/image13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5.png"/><Relationship Id="rId3" Type="http://schemas.openxmlformats.org/officeDocument/2006/relationships/image" Target="../media/image13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4" Type="http://schemas.openxmlformats.org/officeDocument/2006/relationships/image" Target="../media/image140.png"/><Relationship Id="rId5" Type="http://schemas.openxmlformats.org/officeDocument/2006/relationships/image" Target="../media/image141.png"/><Relationship Id="rId6" Type="http://schemas.openxmlformats.org/officeDocument/2006/relationships/image" Target="../media/image142.png"/><Relationship Id="rId7" Type="http://schemas.openxmlformats.org/officeDocument/2006/relationships/image" Target="../media/image143.png"/><Relationship Id="rId8" Type="http://schemas.openxmlformats.org/officeDocument/2006/relationships/image" Target="../media/image144.png"/><Relationship Id="rId9" Type="http://schemas.openxmlformats.org/officeDocument/2006/relationships/image" Target="../media/image145.png"/><Relationship Id="rId10" Type="http://schemas.openxmlformats.org/officeDocument/2006/relationships/image" Target="../media/image14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4" Type="http://schemas.openxmlformats.org/officeDocument/2006/relationships/image" Target="../media/image15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4" Type="http://schemas.openxmlformats.org/officeDocument/2006/relationships/image" Target="../media/image1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4" Type="http://schemas.openxmlformats.org/officeDocument/2006/relationships/image" Target="../media/image161.png"/><Relationship Id="rId5" Type="http://schemas.openxmlformats.org/officeDocument/2006/relationships/image" Target="../media/image16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4" Type="http://schemas.openxmlformats.org/officeDocument/2006/relationships/image" Target="../media/image164.png"/><Relationship Id="rId5" Type="http://schemas.openxmlformats.org/officeDocument/2006/relationships/image" Target="../media/image16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-76200" y="609600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</a:t>
            </a: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</a:t>
            </a:r>
            <a:r>
              <a:rPr lang="en-GB" sz="5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Breaking News </a:t>
            </a:r>
          </a:p>
          <a:p>
            <a:pPr eaLnBrk="0" hangingPunct="0">
              <a:defRPr/>
            </a:pPr>
            <a:r>
              <a:rPr lang="en-GB" sz="5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from the LHC!     </a:t>
            </a: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23851" y="2859088"/>
            <a:ext cx="343330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Davis University USA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IPPP, Durham UK</a:t>
            </a:r>
            <a:endParaRPr lang="en-US" sz="18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endParaRPr lang="en-US" sz="24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20  August  2012</a:t>
            </a: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2338" y="55626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sp>
        <p:nvSpPr>
          <p:cNvPr id="10" name="Rectangle 9"/>
          <p:cNvSpPr/>
          <p:nvPr/>
        </p:nvSpPr>
        <p:spPr bwMode="auto">
          <a:xfrm>
            <a:off x="6553200" y="5105400"/>
            <a:ext cx="2514600" cy="16002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2" name="Image 11" descr="Screen shot 2012-08-17 at 11.05.18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5257800"/>
            <a:ext cx="2227541" cy="1308100"/>
          </a:xfrm>
          <a:prstGeom prst="rect">
            <a:avLst/>
          </a:prstGeom>
        </p:spPr>
      </p:pic>
      <p:pic>
        <p:nvPicPr>
          <p:cNvPr id="14" name="Image 13" descr="Screen shot 2012-08-18 at 12.36.54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4600" y="5791200"/>
            <a:ext cx="3911600" cy="819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lc="http://schemas.openxmlformats.org/drawingml/2006/lockedCanvas" val="0"/>
              </a:ext>
            </a:extLst>
          </a:blip>
          <a:srcRect l="2502" t="3540" r="5051" b="967"/>
          <a:stretch/>
        </p:blipFill>
        <p:spPr bwMode="auto">
          <a:xfrm>
            <a:off x="152400" y="1905000"/>
            <a:ext cx="3344203" cy="3344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lc="http://schemas.openxmlformats.org/drawingml/2006/lockedCanvas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5105400" y="1295400"/>
            <a:ext cx="3581400" cy="2479430"/>
          </a:xfrm>
          <a:prstGeom prst="rect">
            <a:avLst/>
          </a:prstGeom>
          <a:ln>
            <a:noFill/>
          </a:ln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5" name="ZoneTexte 14"/>
          <p:cNvSpPr txBox="1"/>
          <p:nvPr/>
        </p:nvSpPr>
        <p:spPr>
          <a:xfrm>
            <a:off x="152400" y="1066800"/>
            <a:ext cx="4718209" cy="4401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Higgs to ZZ to 4 charged leptons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5105400" y="3962400"/>
            <a:ext cx="3634728" cy="2724443"/>
          </a:xfrm>
          <a:prstGeom prst="rect">
            <a:avLst/>
          </a:prstGeom>
          <a:ln>
            <a:noFill/>
          </a:ln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7" name="TextBox 10"/>
          <p:cNvSpPr txBox="1"/>
          <p:nvPr/>
        </p:nvSpPr>
        <p:spPr>
          <a:xfrm>
            <a:off x="457200" y="6019800"/>
            <a:ext cx="4470756" cy="707886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Observed significance at </a:t>
            </a:r>
            <a:r>
              <a:rPr lang="en-US" sz="2000" dirty="0" smtClean="0">
                <a:solidFill>
                  <a:srgbClr val="000000"/>
                </a:solidFill>
              </a:rPr>
              <a:t>125.6 </a:t>
            </a:r>
            <a:r>
              <a:rPr lang="en-US" sz="2000" dirty="0" err="1" smtClean="0">
                <a:solidFill>
                  <a:srgbClr val="000000"/>
                </a:solidFill>
              </a:rPr>
              <a:t>GeV</a:t>
            </a:r>
            <a:r>
              <a:rPr lang="en-US" sz="2000" dirty="0" smtClean="0">
                <a:solidFill>
                  <a:srgbClr val="000000"/>
                </a:solidFill>
              </a:rPr>
              <a:t>: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3.2 </a:t>
            </a:r>
            <a:r>
              <a:rPr lang="en-US" sz="2000" dirty="0" err="1" smtClean="0">
                <a:solidFill>
                  <a:srgbClr val="FF0000"/>
                </a:solidFill>
              </a:rPr>
              <a:t>σ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CMS: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Higgs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38200" y="1981200"/>
            <a:ext cx="609600" cy="762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324600" y="1600200"/>
            <a:ext cx="533400" cy="762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239000" y="5791200"/>
            <a:ext cx="533400" cy="762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7p8VHbbLimit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800600" y="914400"/>
            <a:ext cx="4117323" cy="2788452"/>
          </a:xfrm>
          <a:prstGeom prst="rect">
            <a:avLst/>
          </a:prstGeom>
        </p:spPr>
      </p:pic>
      <p:pic>
        <p:nvPicPr>
          <p:cNvPr id="3" name="Picture 4" descr="Observed_Expected_tautau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257800" y="3763148"/>
            <a:ext cx="3112304" cy="3094852"/>
          </a:xfrm>
          <a:prstGeom prst="rect">
            <a:avLst/>
          </a:prstGeom>
          <a:solidFill>
            <a:schemeClr val="accent3"/>
          </a:solidFill>
        </p:spPr>
      </p:pic>
      <p:sp>
        <p:nvSpPr>
          <p:cNvPr id="6" name="ZoneTexte 5"/>
          <p:cNvSpPr txBox="1"/>
          <p:nvPr/>
        </p:nvSpPr>
        <p:spPr>
          <a:xfrm>
            <a:off x="1905000" y="1295400"/>
            <a:ext cx="1980230" cy="4401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Higgs to WW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81800" y="3962400"/>
            <a:ext cx="2340454" cy="4401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Higgs to </a:t>
            </a:r>
            <a:r>
              <a:rPr lang="en-GB" sz="2400" dirty="0" err="1" smtClean="0">
                <a:solidFill>
                  <a:srgbClr val="FF0000"/>
                </a:solidFill>
              </a:rPr>
              <a:t>tau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tau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315200" y="914400"/>
            <a:ext cx="1741583" cy="4401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Higgs to bb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9" name="Picture 10" descr="limits_nj_shape7TeV_cut8TeV-CLs-asymptotic_logx_logy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6200" y="1977484"/>
            <a:ext cx="4794506" cy="3737516"/>
          </a:xfrm>
          <a:prstGeom prst="rect">
            <a:avLst/>
          </a:prstGeom>
          <a:solidFill>
            <a:schemeClr val="accent3"/>
          </a:solidFill>
        </p:spPr>
      </p:pic>
      <p:sp>
        <p:nvSpPr>
          <p:cNvPr id="10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CMS: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Higgs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429000" y="2438400"/>
            <a:ext cx="914400" cy="1524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943600" y="1143000"/>
            <a:ext cx="914400" cy="1524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mu95_zoom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1066800"/>
            <a:ext cx="2923486" cy="2804896"/>
          </a:xfrm>
          <a:prstGeom prst="rect">
            <a:avLst/>
          </a:prstGeom>
        </p:spPr>
      </p:pic>
      <p:pic>
        <p:nvPicPr>
          <p:cNvPr id="6" name="Picture 6" descr="muhat_zoom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3810000"/>
            <a:ext cx="2859181" cy="29718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477000" y="1981200"/>
            <a:ext cx="2630949" cy="30469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CMS observes a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new boson </a:t>
            </a:r>
            <a:r>
              <a:rPr lang="en-GB" sz="2400" dirty="0" smtClean="0">
                <a:solidFill>
                  <a:srgbClr val="0000FF"/>
                </a:solidFill>
              </a:rPr>
              <a:t>with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a significance of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 </a:t>
            </a:r>
            <a:r>
              <a:rPr lang="en-GB" sz="2400" dirty="0" smtClean="0">
                <a:solidFill>
                  <a:srgbClr val="FF0000"/>
                </a:solidFill>
              </a:rPr>
              <a:t>    5 sigma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 The particle is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consistent with a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Higgs-like boson </a:t>
            </a:r>
          </a:p>
          <a:p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1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CMS: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Higgs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2" name="Image 11" descr="Screen shot 2012-08-09 at 8.39.2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066800"/>
            <a:ext cx="2895600" cy="2759421"/>
          </a:xfrm>
          <a:prstGeom prst="rect">
            <a:avLst/>
          </a:prstGeom>
        </p:spPr>
      </p:pic>
      <p:pic>
        <p:nvPicPr>
          <p:cNvPr id="13" name="Image 12" descr="Screen shot 2012-08-09 at 8.39.47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3903257"/>
            <a:ext cx="2927612" cy="2763779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905000" y="804446"/>
            <a:ext cx="1271101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All channels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0" y="5334000"/>
            <a:ext cx="213360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ZZ and </a:t>
            </a:r>
            <a:r>
              <a:rPr lang="en-GB" sz="1600" dirty="0" err="1" smtClean="0">
                <a:solidFill>
                  <a:srgbClr val="FF0000"/>
                </a:solidFill>
              </a:rPr>
              <a:t>γγ</a:t>
            </a:r>
            <a:r>
              <a:rPr lang="en-GB" sz="1600" dirty="0" smtClean="0">
                <a:solidFill>
                  <a:srgbClr val="FF0000"/>
                </a:solidFill>
              </a:rPr>
              <a:t> channels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H_muhat_contour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47800"/>
            <a:ext cx="2879491" cy="276268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6200" y="1066800"/>
            <a:ext cx="4810450" cy="3847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900" dirty="0" smtClean="0"/>
              <a:t>Particle Mass  </a:t>
            </a:r>
            <a:r>
              <a:rPr lang="en-GB" sz="1900" dirty="0" smtClean="0">
                <a:solidFill>
                  <a:srgbClr val="FF0000"/>
                </a:solidFill>
              </a:rPr>
              <a:t>= 125.3 +/- </a:t>
            </a:r>
            <a:r>
              <a:rPr lang="en-GB" sz="1900" dirty="0" smtClean="0">
                <a:solidFill>
                  <a:srgbClr val="FF0000"/>
                </a:solidFill>
              </a:rPr>
              <a:t>0.4 +/- 0.5 </a:t>
            </a:r>
            <a:r>
              <a:rPr lang="en-GB" sz="1900" dirty="0" err="1" smtClean="0">
                <a:solidFill>
                  <a:srgbClr val="FF0000"/>
                </a:solidFill>
              </a:rPr>
              <a:t>GeV</a:t>
            </a:r>
            <a:endParaRPr lang="en-GB" sz="1900" dirty="0">
              <a:solidFill>
                <a:srgbClr val="FF0000"/>
              </a:solidFill>
            </a:endParaRPr>
          </a:p>
        </p:txBody>
      </p:sp>
      <p:pic>
        <p:nvPicPr>
          <p:cNvPr id="9" name="Picture 3" descr="compatibility_11subcomb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439072"/>
            <a:ext cx="2791513" cy="2418928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419" y="2133600"/>
            <a:ext cx="4101781" cy="366738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81000" y="4267200"/>
            <a:ext cx="2041018" cy="3531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Different channels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4114800" y="1676400"/>
            <a:ext cx="4560488" cy="3847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900" dirty="0" smtClean="0"/>
              <a:t>Couplings to vector bosons and fermions</a:t>
            </a:r>
            <a:endParaRPr lang="en-GB" sz="1900" dirty="0"/>
          </a:p>
        </p:txBody>
      </p:sp>
      <p:sp>
        <p:nvSpPr>
          <p:cNvPr id="14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CMS: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Higgs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442872" y="6019800"/>
            <a:ext cx="3403496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SM Higgs-like within 2σ but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certainly not definite yet…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524000" y="1676400"/>
            <a:ext cx="685800" cy="762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514600" y="4648200"/>
            <a:ext cx="609600" cy="762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743200" y="5334000"/>
            <a:ext cx="1595309" cy="64633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Total </a:t>
            </a:r>
            <a:r>
              <a:rPr lang="en-GB" sz="1800" dirty="0" err="1" smtClean="0"/>
              <a:t>strenght</a:t>
            </a:r>
            <a:endParaRPr lang="en-GB" sz="1800" dirty="0" smtClean="0"/>
          </a:p>
          <a:p>
            <a:r>
              <a:rPr lang="en-GB" sz="1800" dirty="0" smtClean="0"/>
              <a:t>0.87 +/- 23</a:t>
            </a:r>
            <a:endParaRPr lang="en-GB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7-16 at 11.26.0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371600"/>
            <a:ext cx="3748617" cy="3067050"/>
          </a:xfr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9" name="Image 8" descr="Screen shot 2012-07-18 at 12.52.4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838200"/>
            <a:ext cx="3664765" cy="2965450"/>
          </a:xfrm>
          <a:prstGeom prst="rect">
            <a:avLst/>
          </a:prstGeom>
        </p:spPr>
      </p:pic>
      <p:pic>
        <p:nvPicPr>
          <p:cNvPr id="10" name="Image 9" descr="Screen shot 2012-07-18 at 12.53.4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791200"/>
            <a:ext cx="4876800" cy="259602"/>
          </a:xfrm>
          <a:prstGeom prst="rect">
            <a:avLst/>
          </a:prstGeom>
        </p:spPr>
      </p:pic>
      <p:pic>
        <p:nvPicPr>
          <p:cNvPr id="12" name="Image 11" descr="Screen shot 2012-07-18 at 12.53.31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6201" y="4876799"/>
            <a:ext cx="5173919" cy="762001"/>
          </a:xfrm>
          <a:prstGeom prst="rect">
            <a:avLst/>
          </a:prstGeom>
        </p:spPr>
      </p:pic>
      <p:sp>
        <p:nvSpPr>
          <p:cNvPr id="13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ATLAS 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: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Higgs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600200" y="838200"/>
            <a:ext cx="201181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Higgs to </a:t>
            </a:r>
            <a:r>
              <a:rPr lang="en-GB" sz="2400" dirty="0" err="1" smtClean="0">
                <a:solidFill>
                  <a:srgbClr val="FF0000"/>
                </a:solidFill>
              </a:rPr>
              <a:t>γγ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600200" y="3276600"/>
            <a:ext cx="914400" cy="762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248400" y="4114800"/>
            <a:ext cx="914400" cy="1524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6" name="Image 15" descr="Screen shot 2012-08-18 at 10.22.35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9972" y="762000"/>
            <a:ext cx="4204028" cy="2972061"/>
          </a:xfrm>
          <a:prstGeom prst="rect">
            <a:avLst/>
          </a:prstGeom>
        </p:spPr>
      </p:pic>
      <p:pic>
        <p:nvPicPr>
          <p:cNvPr id="17" name="Image 16" descr="Screen shot 2012-08-18 at 10.22.11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5034" y="3733800"/>
            <a:ext cx="4032766" cy="2849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Image 5" descr="Screen shot 2012-07-18 at 1.05.5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5638800"/>
            <a:ext cx="6019800" cy="939946"/>
          </a:xfrm>
          <a:prstGeom prst="rect">
            <a:avLst/>
          </a:prstGeom>
        </p:spPr>
      </p:pic>
      <p:sp>
        <p:nvSpPr>
          <p:cNvPr id="10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ATLAS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: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Higgs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87191" y="855280"/>
            <a:ext cx="4718209" cy="4401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Higgs to ZZ to 4 charged leptons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9" name="Picture 3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31284" y="1448683"/>
            <a:ext cx="4445516" cy="411391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" name="Rectangle 11"/>
          <p:cNvSpPr/>
          <p:nvPr/>
        </p:nvSpPr>
        <p:spPr bwMode="auto">
          <a:xfrm>
            <a:off x="3581400" y="1676400"/>
            <a:ext cx="990600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5" name="Image 14" descr="Screen shot 2012-08-18 at 10.19.4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4797" y="3657600"/>
            <a:ext cx="3393003" cy="3124200"/>
          </a:xfrm>
          <a:prstGeom prst="rect">
            <a:avLst/>
          </a:prstGeom>
        </p:spPr>
      </p:pic>
      <p:pic>
        <p:nvPicPr>
          <p:cNvPr id="16" name="Image 15" descr="Screen shot 2012-08-18 at 10.19.04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6151" y="772266"/>
            <a:ext cx="3175449" cy="2961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5466" y="292586"/>
            <a:ext cx="4791571" cy="44627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23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Evolution of the excess with time </a:t>
            </a:r>
          </a:p>
        </p:txBody>
      </p:sp>
      <p:pic>
        <p:nvPicPr>
          <p:cNvPr id="5" name="Picture 4" descr="Untitled1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94185" y="980728"/>
            <a:ext cx="6254079" cy="517333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 descr="Untitled2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83568" y="980728"/>
            <a:ext cx="6324538" cy="525658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Untitled3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83568" y="980728"/>
            <a:ext cx="6381850" cy="543970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 descr="Untitled4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85800" y="990600"/>
            <a:ext cx="6400800" cy="539073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7481216" y="3140968"/>
            <a:ext cx="1411264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Energy-scale </a:t>
            </a:r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systematics</a:t>
            </a:r>
          </a:p>
          <a:p>
            <a:pPr eaLnBrk="0" hangingPunct="0"/>
            <a:r>
              <a:rPr lang="en-US" sz="16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n</a:t>
            </a:r>
            <a:r>
              <a:rPr lang="en-US" sz="16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ot included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4267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ATLAS: Higgs 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2-07-21 at 1.05.1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95400"/>
            <a:ext cx="7304978" cy="2624352"/>
          </a:xfrm>
          <a:prstGeom prst="rect">
            <a:avLst/>
          </a:prstGeom>
        </p:spPr>
      </p:pic>
      <p:pic>
        <p:nvPicPr>
          <p:cNvPr id="7" name="Image 6" descr="Screen shot 2012-07-21 at 1.05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962400"/>
            <a:ext cx="7315200" cy="2594157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57200" y="819090"/>
            <a:ext cx="451628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New since ICHEP:   </a:t>
            </a:r>
            <a:r>
              <a:rPr lang="en-GB" dirty="0" smtClean="0">
                <a:solidFill>
                  <a:srgbClr val="0000FF"/>
                </a:solidFill>
              </a:rPr>
              <a:t>H-&gt; </a:t>
            </a:r>
            <a:r>
              <a:rPr lang="en-GB" dirty="0" smtClean="0">
                <a:solidFill>
                  <a:srgbClr val="0000FF"/>
                </a:solidFill>
              </a:rPr>
              <a:t>WW -&gt; </a:t>
            </a:r>
            <a:r>
              <a:rPr lang="en-GB" dirty="0" err="1" smtClean="0">
                <a:solidFill>
                  <a:srgbClr val="0000FF"/>
                </a:solidFill>
              </a:rPr>
              <a:t>lνlν</a:t>
            </a:r>
            <a:r>
              <a:rPr lang="en-GB" dirty="0" smtClean="0">
                <a:solidFill>
                  <a:srgbClr val="0000FF"/>
                </a:solidFill>
              </a:rPr>
              <a:t>   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536612" y="4495800"/>
            <a:ext cx="1531188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An excess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of 2.8σ!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 flipV="1">
            <a:off x="1447800" y="1447800"/>
            <a:ext cx="914400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105400" y="1447800"/>
            <a:ext cx="762000" cy="1524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371600" y="4114800"/>
            <a:ext cx="914400" cy="1524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029200" y="4114800"/>
            <a:ext cx="914400" cy="762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6" name="Image 15" descr="Screen shot 2012-08-18 at 10.05.0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00" y="1295400"/>
            <a:ext cx="3629593" cy="2667000"/>
          </a:xfrm>
          <a:prstGeom prst="rect">
            <a:avLst/>
          </a:prstGeom>
        </p:spPr>
      </p:pic>
      <p:pic>
        <p:nvPicPr>
          <p:cNvPr id="17" name="Image 16" descr="Screen shot 2012-08-18 at 10.04.50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1219200"/>
            <a:ext cx="3931177" cy="2804726"/>
          </a:xfrm>
          <a:prstGeom prst="rect">
            <a:avLst/>
          </a:prstGeom>
        </p:spPr>
      </p:pic>
      <p:pic>
        <p:nvPicPr>
          <p:cNvPr id="18" name="Image 17" descr="Screen shot 2012-08-18 at 10.04.17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6200" y="3931516"/>
            <a:ext cx="3733800" cy="2697884"/>
          </a:xfrm>
          <a:prstGeom prst="rect">
            <a:avLst/>
          </a:prstGeom>
        </p:spPr>
      </p:pic>
      <p:pic>
        <p:nvPicPr>
          <p:cNvPr id="19" name="Image 18" descr="Screen shot 2012-08-18 at 10.03.30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3414" y="3962400"/>
            <a:ext cx="3516586" cy="2667000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5824128" y="838200"/>
            <a:ext cx="271027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</a:rPr>
              <a:t>e-μcombinations</a:t>
            </a:r>
            <a:r>
              <a:rPr lang="en-GB" dirty="0" smtClean="0">
                <a:solidFill>
                  <a:srgbClr val="0000FF"/>
                </a:solidFill>
              </a:rPr>
              <a:t> only 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ATLAS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: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Higgs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943600" y="4191000"/>
            <a:ext cx="914400" cy="1524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5" name="Image 14" descr="Screen shot 2012-08-18 at 10.00.3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838200"/>
            <a:ext cx="3208209" cy="2590800"/>
          </a:xfrm>
          <a:prstGeom prst="rect">
            <a:avLst/>
          </a:prstGeom>
        </p:spPr>
      </p:pic>
      <p:pic>
        <p:nvPicPr>
          <p:cNvPr id="17" name="Espace réservé du contenu 16" descr="Screen shot 2012-08-18 at 10.11.54 PM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17137" y="3429000"/>
            <a:ext cx="3512263" cy="2743200"/>
          </a:xfrm>
        </p:spPr>
      </p:pic>
      <p:pic>
        <p:nvPicPr>
          <p:cNvPr id="18" name="Image 17" descr="Screen shot 2012-08-18 at 10.11.2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3429000"/>
            <a:ext cx="3091912" cy="2743200"/>
          </a:xfrm>
          <a:prstGeom prst="rect">
            <a:avLst/>
          </a:prstGeom>
        </p:spPr>
      </p:pic>
      <p:pic>
        <p:nvPicPr>
          <p:cNvPr id="19" name="Image 18" descr="Screen shot 2012-08-18 at 10.10.1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838200"/>
            <a:ext cx="3352800" cy="2593918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514600" y="6324600"/>
            <a:ext cx="4797839" cy="3847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900" dirty="0" smtClean="0"/>
              <a:t>Particle Mass  </a:t>
            </a:r>
            <a:r>
              <a:rPr lang="en-GB" sz="1900" dirty="0" smtClean="0">
                <a:solidFill>
                  <a:srgbClr val="FF0000"/>
                </a:solidFill>
              </a:rPr>
              <a:t>= </a:t>
            </a:r>
            <a:r>
              <a:rPr lang="en-GB" sz="1900" dirty="0" smtClean="0">
                <a:solidFill>
                  <a:srgbClr val="FF0000"/>
                </a:solidFill>
              </a:rPr>
              <a:t>126.0 </a:t>
            </a:r>
            <a:r>
              <a:rPr lang="en-GB" sz="1900" dirty="0" smtClean="0">
                <a:solidFill>
                  <a:srgbClr val="FF0000"/>
                </a:solidFill>
              </a:rPr>
              <a:t>+/- </a:t>
            </a:r>
            <a:r>
              <a:rPr lang="en-GB" sz="1900" dirty="0" smtClean="0">
                <a:solidFill>
                  <a:srgbClr val="FF0000"/>
                </a:solidFill>
              </a:rPr>
              <a:t>0.4 +/- 0.4 </a:t>
            </a:r>
            <a:r>
              <a:rPr lang="en-GB" sz="1900" dirty="0" err="1" smtClean="0">
                <a:solidFill>
                  <a:srgbClr val="FF0000"/>
                </a:solidFill>
              </a:rPr>
              <a:t>GeV</a:t>
            </a:r>
            <a:endParaRPr lang="en-GB" sz="19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513051" y="1981200"/>
            <a:ext cx="2630949" cy="30469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ATLAS</a:t>
            </a:r>
            <a:r>
              <a:rPr lang="en-GB" sz="2400" dirty="0" smtClean="0">
                <a:solidFill>
                  <a:srgbClr val="0000FF"/>
                </a:solidFill>
              </a:rPr>
              <a:t> </a:t>
            </a:r>
            <a:r>
              <a:rPr lang="en-GB" sz="2400" dirty="0" smtClean="0">
                <a:solidFill>
                  <a:srgbClr val="0000FF"/>
                </a:solidFill>
              </a:rPr>
              <a:t>observes a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new boson </a:t>
            </a:r>
            <a:r>
              <a:rPr lang="en-GB" sz="2400" dirty="0" smtClean="0">
                <a:solidFill>
                  <a:srgbClr val="0000FF"/>
                </a:solidFill>
              </a:rPr>
              <a:t>with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a significance of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</a:t>
            </a:r>
            <a:r>
              <a:rPr lang="en-GB" sz="2400" dirty="0" smtClean="0">
                <a:solidFill>
                  <a:srgbClr val="0000FF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   </a:t>
            </a:r>
            <a:r>
              <a:rPr lang="en-GB" sz="2400" dirty="0" smtClean="0">
                <a:solidFill>
                  <a:srgbClr val="FF0000"/>
                </a:solidFill>
              </a:rPr>
              <a:t>5.9 </a:t>
            </a:r>
            <a:r>
              <a:rPr lang="en-GB" sz="2400" dirty="0" smtClean="0">
                <a:solidFill>
                  <a:srgbClr val="FF0000"/>
                </a:solidFill>
              </a:rPr>
              <a:t>sigma</a:t>
            </a:r>
          </a:p>
          <a:p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0000FF"/>
                </a:solidFill>
              </a:rPr>
              <a:t> The particle is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consistent with a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Higgs-like boson </a:t>
            </a:r>
          </a:p>
          <a:p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5536" y="838200"/>
            <a:ext cx="4320480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effectLst/>
                <a:sym typeface="Wingdings"/>
              </a:rPr>
              <a:t>4e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>
                <a:effectLst/>
              </a:rPr>
              <a:t>candidate </a:t>
            </a:r>
            <a:r>
              <a:rPr lang="en-US" sz="1800" dirty="0" smtClean="0">
                <a:effectLst/>
              </a:rPr>
              <a:t>with m</a:t>
            </a:r>
            <a:r>
              <a:rPr lang="en-US" sz="1800" baseline="-25000" dirty="0" smtClean="0">
                <a:effectLst/>
              </a:rPr>
              <a:t>4e</a:t>
            </a:r>
            <a:r>
              <a:rPr lang="en-US" sz="1800" dirty="0" smtClean="0">
                <a:effectLst/>
              </a:rPr>
              <a:t>= 124.6   </a:t>
            </a:r>
            <a:r>
              <a:rPr lang="en-US" sz="1800" dirty="0" err="1" smtClean="0">
                <a:effectLst/>
              </a:rPr>
              <a:t>GeV</a:t>
            </a:r>
            <a:endParaRPr lang="en-US" sz="1800" dirty="0" smtClean="0">
              <a:effectLst/>
            </a:endParaRPr>
          </a:p>
        </p:txBody>
      </p:sp>
      <p:pic>
        <p:nvPicPr>
          <p:cNvPr id="3" name="Picture 2" descr="run203602_evt82614360_VP1Base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-76200" y="1295400"/>
            <a:ext cx="4956444" cy="29718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7" name="Picture 7" descr="run204769_evt71902630_VP1Base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445527" y="3733800"/>
            <a:ext cx="4774673" cy="3093458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8" name="TextBox 6"/>
          <p:cNvSpPr txBox="1"/>
          <p:nvPr/>
        </p:nvSpPr>
        <p:spPr>
          <a:xfrm>
            <a:off x="76200" y="5080337"/>
            <a:ext cx="4343400" cy="1015663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effectLst/>
                <a:latin typeface="+mj-lt"/>
              </a:rPr>
              <a:t>p</a:t>
            </a:r>
            <a:r>
              <a:rPr lang="en-US" baseline="-25000" dirty="0" err="1">
                <a:effectLst/>
                <a:latin typeface="+mj-lt"/>
              </a:rPr>
              <a:t>T</a:t>
            </a:r>
            <a:r>
              <a:rPr lang="en-US" dirty="0">
                <a:effectLst/>
                <a:latin typeface="+mj-lt"/>
              </a:rPr>
              <a:t> </a:t>
            </a:r>
            <a:r>
              <a:rPr lang="en-US" dirty="0" smtClean="0">
                <a:effectLst/>
                <a:latin typeface="+mj-lt"/>
              </a:rPr>
              <a:t>(</a:t>
            </a:r>
            <a:r>
              <a:rPr lang="en-US" dirty="0" err="1" smtClean="0">
                <a:effectLst/>
                <a:latin typeface="+mj-lt"/>
                <a:ea typeface="Lucida Grande"/>
                <a:cs typeface="Lucida Grande"/>
              </a:rPr>
              <a:t>muons</a:t>
            </a:r>
            <a:r>
              <a:rPr lang="en-US" dirty="0" smtClean="0">
                <a:effectLst/>
                <a:latin typeface="+mj-lt"/>
              </a:rPr>
              <a:t>)</a:t>
            </a:r>
            <a:r>
              <a:rPr lang="en-US" dirty="0">
                <a:effectLst/>
                <a:latin typeface="+mj-lt"/>
              </a:rPr>
              <a:t>= </a:t>
            </a:r>
            <a:r>
              <a:rPr lang="en-US" dirty="0" smtClean="0">
                <a:effectLst/>
                <a:latin typeface="+mj-lt"/>
              </a:rPr>
              <a:t> 36.1, 47.5, 26.4, 71 .7GeV   </a:t>
            </a:r>
          </a:p>
          <a:p>
            <a:r>
              <a:rPr lang="en-US" dirty="0" smtClean="0">
                <a:effectLst/>
                <a:latin typeface="+mj-lt"/>
              </a:rPr>
              <a:t>m</a:t>
            </a:r>
            <a:r>
              <a:rPr lang="en-US" baseline="-25000" dirty="0" smtClean="0">
                <a:effectLst/>
                <a:latin typeface="+mj-lt"/>
              </a:rPr>
              <a:t>12</a:t>
            </a:r>
            <a:r>
              <a:rPr lang="en-US" dirty="0" smtClean="0">
                <a:effectLst/>
                <a:latin typeface="+mj-lt"/>
              </a:rPr>
              <a:t>= 86.3 </a:t>
            </a:r>
            <a:r>
              <a:rPr lang="en-US" dirty="0" err="1" smtClean="0">
                <a:effectLst/>
                <a:latin typeface="+mj-lt"/>
              </a:rPr>
              <a:t>GeV</a:t>
            </a:r>
            <a:r>
              <a:rPr lang="en-US" dirty="0" smtClean="0">
                <a:effectLst/>
                <a:latin typeface="+mj-lt"/>
              </a:rPr>
              <a:t>, m</a:t>
            </a:r>
            <a:r>
              <a:rPr lang="en-US" baseline="-25000" dirty="0" smtClean="0">
                <a:effectLst/>
                <a:latin typeface="+mj-lt"/>
              </a:rPr>
              <a:t>34</a:t>
            </a:r>
            <a:r>
              <a:rPr lang="en-US" dirty="0" smtClean="0">
                <a:effectLst/>
                <a:latin typeface="+mj-lt"/>
              </a:rPr>
              <a:t>= 31.6 </a:t>
            </a:r>
            <a:r>
              <a:rPr lang="en-US" dirty="0" err="1" smtClean="0">
                <a:effectLst/>
                <a:latin typeface="+mj-lt"/>
              </a:rPr>
              <a:t>GeV</a:t>
            </a:r>
            <a:endParaRPr lang="en-US" dirty="0" smtClean="0">
              <a:effectLst/>
              <a:latin typeface="+mj-lt"/>
            </a:endParaRPr>
          </a:p>
          <a:p>
            <a:r>
              <a:rPr lang="en-US" dirty="0" smtClean="0">
                <a:effectLst/>
                <a:latin typeface="+mj-lt"/>
              </a:rPr>
              <a:t>15 reconstructed vertices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4648200" y="1600200"/>
            <a:ext cx="4629472" cy="1015663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effectLst/>
                <a:latin typeface="+mj-lt"/>
              </a:rPr>
              <a:t>p</a:t>
            </a:r>
            <a:r>
              <a:rPr lang="en-US" baseline="-25000" dirty="0" err="1">
                <a:effectLst/>
                <a:latin typeface="+mj-lt"/>
              </a:rPr>
              <a:t>T</a:t>
            </a:r>
            <a:r>
              <a:rPr lang="en-US" dirty="0">
                <a:effectLst/>
                <a:latin typeface="+mj-lt"/>
              </a:rPr>
              <a:t> </a:t>
            </a:r>
            <a:r>
              <a:rPr lang="en-US" dirty="0" smtClean="0">
                <a:effectLst/>
                <a:latin typeface="+mj-lt"/>
              </a:rPr>
              <a:t>(</a:t>
            </a:r>
            <a:r>
              <a:rPr lang="en-US" dirty="0" smtClean="0">
                <a:effectLst/>
                <a:latin typeface="+mj-lt"/>
                <a:ea typeface="Lucida Grande"/>
                <a:cs typeface="Lucida Grande"/>
              </a:rPr>
              <a:t>electrons</a:t>
            </a:r>
            <a:r>
              <a:rPr lang="en-US" dirty="0" smtClean="0">
                <a:effectLst/>
                <a:latin typeface="+mj-lt"/>
              </a:rPr>
              <a:t>)</a:t>
            </a:r>
            <a:r>
              <a:rPr lang="en-US" dirty="0">
                <a:effectLst/>
                <a:latin typeface="+mj-lt"/>
              </a:rPr>
              <a:t>= </a:t>
            </a:r>
            <a:r>
              <a:rPr lang="en-US" dirty="0" smtClean="0">
                <a:effectLst/>
                <a:latin typeface="+mj-lt"/>
              </a:rPr>
              <a:t> 24.9, 53.9, 61.9, 17.8 </a:t>
            </a:r>
            <a:r>
              <a:rPr lang="en-US" dirty="0" err="1" smtClean="0">
                <a:effectLst/>
                <a:latin typeface="+mj-lt"/>
              </a:rPr>
              <a:t>GeV</a:t>
            </a:r>
            <a:r>
              <a:rPr lang="en-US" dirty="0" smtClean="0">
                <a:effectLst/>
                <a:latin typeface="+mj-lt"/>
              </a:rPr>
              <a:t>  </a:t>
            </a:r>
          </a:p>
          <a:p>
            <a:r>
              <a:rPr lang="en-US" dirty="0" smtClean="0">
                <a:effectLst/>
                <a:latin typeface="+mj-lt"/>
              </a:rPr>
              <a:t> m</a:t>
            </a:r>
            <a:r>
              <a:rPr lang="en-US" baseline="-25000" dirty="0" smtClean="0">
                <a:effectLst/>
                <a:latin typeface="+mj-lt"/>
              </a:rPr>
              <a:t>12</a:t>
            </a:r>
            <a:r>
              <a:rPr lang="en-US" dirty="0" smtClean="0">
                <a:effectLst/>
                <a:latin typeface="+mj-lt"/>
              </a:rPr>
              <a:t>= 70.6 </a:t>
            </a:r>
            <a:r>
              <a:rPr lang="en-US" dirty="0" err="1" smtClean="0">
                <a:effectLst/>
                <a:latin typeface="+mj-lt"/>
              </a:rPr>
              <a:t>GeV</a:t>
            </a:r>
            <a:r>
              <a:rPr lang="en-US" dirty="0" smtClean="0">
                <a:effectLst/>
                <a:latin typeface="+mj-lt"/>
              </a:rPr>
              <a:t>, m</a:t>
            </a:r>
            <a:r>
              <a:rPr lang="en-US" baseline="-25000" dirty="0" smtClean="0">
                <a:effectLst/>
                <a:latin typeface="+mj-lt"/>
              </a:rPr>
              <a:t>34</a:t>
            </a:r>
            <a:r>
              <a:rPr lang="en-US" dirty="0" smtClean="0">
                <a:effectLst/>
                <a:latin typeface="+mj-lt"/>
              </a:rPr>
              <a:t>= 44.7 </a:t>
            </a:r>
            <a:r>
              <a:rPr lang="en-US" dirty="0" err="1" smtClean="0">
                <a:effectLst/>
                <a:latin typeface="+mj-lt"/>
              </a:rPr>
              <a:t>GeV</a:t>
            </a:r>
            <a:endParaRPr lang="en-US" dirty="0" smtClean="0">
              <a:effectLst/>
              <a:latin typeface="+mj-lt"/>
            </a:endParaRPr>
          </a:p>
          <a:p>
            <a:r>
              <a:rPr lang="en-US" dirty="0" smtClean="0">
                <a:effectLst/>
                <a:latin typeface="+mj-lt"/>
              </a:rPr>
              <a:t>12 reconstructed vertices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4895528" y="3276600"/>
            <a:ext cx="4248472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effectLst/>
              </a:rPr>
              <a:t>4</a:t>
            </a:r>
            <a:r>
              <a:rPr lang="en-US" sz="1800" dirty="0" smtClean="0">
                <a:effectLst/>
                <a:latin typeface="Lucida Grande"/>
                <a:ea typeface="Lucida Grande"/>
                <a:cs typeface="Lucida Grande"/>
              </a:rPr>
              <a:t>μ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>
                <a:effectLst/>
              </a:rPr>
              <a:t>candidate </a:t>
            </a:r>
            <a:r>
              <a:rPr lang="en-US" sz="1800" dirty="0" smtClean="0">
                <a:effectLst/>
              </a:rPr>
              <a:t>with </a:t>
            </a:r>
            <a:r>
              <a:rPr lang="en-US" sz="1800" dirty="0">
                <a:effectLst/>
              </a:rPr>
              <a:t>m</a:t>
            </a:r>
            <a:r>
              <a:rPr lang="en-US" sz="1800" baseline="-25000" dirty="0">
                <a:effectLst/>
              </a:rPr>
              <a:t>4</a:t>
            </a:r>
            <a:r>
              <a:rPr lang="en-US" sz="1800" baseline="-25000" dirty="0">
                <a:effectLst/>
                <a:latin typeface="Lucida Grande"/>
                <a:ea typeface="Lucida Grande"/>
                <a:cs typeface="Lucida Grande"/>
              </a:rPr>
              <a:t>μ</a:t>
            </a:r>
            <a:r>
              <a:rPr lang="en-US" sz="1800" dirty="0" smtClean="0">
                <a:effectLst/>
              </a:rPr>
              <a:t>= 125.1 </a:t>
            </a:r>
            <a:r>
              <a:rPr lang="en-US" sz="1800" dirty="0" err="1" smtClean="0">
                <a:effectLst/>
              </a:rPr>
              <a:t>GeV</a:t>
            </a:r>
            <a:endParaRPr lang="en-US" sz="1800" dirty="0" smtClean="0">
              <a:effectLst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77724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Event Candidates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40352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18200" y="381000"/>
            <a:ext cx="29845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343400" y="1295400"/>
            <a:ext cx="4800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  </a:t>
            </a:r>
            <a:r>
              <a:rPr lang="en-GB" sz="2800" dirty="0" smtClean="0">
                <a:solidFill>
                  <a:schemeClr val="bg1"/>
                </a:solidFill>
              </a:rPr>
              <a:t>Introduction:</a:t>
            </a:r>
            <a:r>
              <a:rPr lang="en-GB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chemeClr val="bg1"/>
                </a:solidFill>
              </a:rPr>
              <a:t>News on the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 </a:t>
            </a:r>
            <a:r>
              <a:rPr lang="en-GB" sz="2800" dirty="0" smtClean="0">
                <a:solidFill>
                  <a:schemeClr val="bg1"/>
                </a:solidFill>
              </a:rPr>
              <a:t>LHC </a:t>
            </a:r>
            <a:r>
              <a:rPr lang="en-GB" sz="2800" dirty="0" smtClean="0">
                <a:solidFill>
                  <a:schemeClr val="bg1"/>
                </a:solidFill>
              </a:rPr>
              <a:t>&amp; experiments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Physics results </a:t>
            </a:r>
            <a:endParaRPr lang="en-GB" sz="2800" dirty="0" smtClean="0">
              <a:solidFill>
                <a:schemeClr val="bg1"/>
              </a:solidFill>
            </a:endParaRPr>
          </a:p>
          <a:p>
            <a:pPr lvl="1"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rgbClr val="FFFF00"/>
                </a:solidFill>
              </a:rPr>
              <a:t> The </a:t>
            </a:r>
            <a:r>
              <a:rPr lang="en-GB" sz="2800" dirty="0" smtClean="0">
                <a:solidFill>
                  <a:srgbClr val="FFFF00"/>
                </a:solidFill>
              </a:rPr>
              <a:t>o</a:t>
            </a:r>
            <a:r>
              <a:rPr lang="en-GB" sz="2800" dirty="0" smtClean="0">
                <a:solidFill>
                  <a:srgbClr val="FFFF00"/>
                </a:solidFill>
              </a:rPr>
              <a:t>bservation </a:t>
            </a:r>
            <a:r>
              <a:rPr lang="en-GB" sz="2800" dirty="0" smtClean="0">
                <a:solidFill>
                  <a:srgbClr val="FFFF00"/>
                </a:solidFill>
              </a:rPr>
              <a:t>of a  </a:t>
            </a:r>
          </a:p>
          <a:p>
            <a:pPr lvl="1">
              <a:spcBef>
                <a:spcPts val="200"/>
              </a:spcBef>
            </a:pPr>
            <a:r>
              <a:rPr lang="en-GB" sz="2800" dirty="0" smtClean="0">
                <a:solidFill>
                  <a:srgbClr val="FFFF00"/>
                </a:solidFill>
              </a:rPr>
              <a:t>  new particle at 125 </a:t>
            </a:r>
            <a:r>
              <a:rPr lang="en-GB" sz="2800" dirty="0" err="1" smtClean="0">
                <a:solidFill>
                  <a:srgbClr val="FFFF00"/>
                </a:solidFill>
              </a:rPr>
              <a:t>GeV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</a:p>
          <a:p>
            <a:pPr lvl="1"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accent3"/>
                </a:solidFill>
              </a:rPr>
              <a:t> </a:t>
            </a:r>
            <a:r>
              <a:rPr lang="en-GB" sz="2800" dirty="0" smtClean="0">
                <a:solidFill>
                  <a:schemeClr val="bg1"/>
                </a:solidFill>
              </a:rPr>
              <a:t>Searches for New   </a:t>
            </a:r>
          </a:p>
          <a:p>
            <a:pPr lvl="1"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Physics</a:t>
            </a:r>
          </a:p>
          <a:p>
            <a:pPr lvl="1"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accent3"/>
                </a:solidFill>
              </a:rPr>
              <a:t> QCD/</a:t>
            </a:r>
            <a:r>
              <a:rPr lang="en-GB" sz="2800" dirty="0" smtClean="0">
                <a:solidFill>
                  <a:schemeClr val="accent3"/>
                </a:solidFill>
              </a:rPr>
              <a:t>EW measurements </a:t>
            </a:r>
          </a:p>
          <a:p>
            <a:pPr lvl="1">
              <a:spcBef>
                <a:spcPts val="200"/>
              </a:spcBef>
            </a:pPr>
            <a:r>
              <a:rPr lang="en-GB" sz="2800" dirty="0" smtClean="0">
                <a:solidFill>
                  <a:schemeClr val="accent3"/>
                </a:solidFill>
              </a:rPr>
              <a:t>  for </a:t>
            </a:r>
            <a:r>
              <a:rPr lang="en-GB" sz="2800" dirty="0" smtClean="0">
                <a:solidFill>
                  <a:schemeClr val="accent3"/>
                </a:solidFill>
              </a:rPr>
              <a:t>s</a:t>
            </a:r>
            <a:r>
              <a:rPr lang="en-GB" sz="2800" dirty="0" smtClean="0">
                <a:solidFill>
                  <a:schemeClr val="accent3"/>
                </a:solidFill>
              </a:rPr>
              <a:t>earches</a:t>
            </a:r>
            <a:endParaRPr lang="en-GB" sz="2800" dirty="0" smtClean="0">
              <a:solidFill>
                <a:srgbClr val="FFFF00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smtClean="0">
                <a:solidFill>
                  <a:schemeClr val="accent3"/>
                </a:solidFill>
              </a:rPr>
              <a:t>Summary</a:t>
            </a: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0-05-02 at 7.54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424499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6-30 at 8.19.5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838200"/>
            <a:ext cx="5198139" cy="3352800"/>
          </a:xfrm>
        </p:spPr>
      </p:pic>
      <p:pic>
        <p:nvPicPr>
          <p:cNvPr id="6" name="Image 5" descr="Screen shot 2012-06-30 at 8.18.5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3705595"/>
            <a:ext cx="4800600" cy="307620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094066" y="4953000"/>
            <a:ext cx="2249334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2 photon event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410200" y="1447800"/>
            <a:ext cx="2736647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ZZ-&gt; </a:t>
            </a:r>
            <a:r>
              <a:rPr lang="en-GB" sz="2400" dirty="0" err="1" smtClean="0">
                <a:solidFill>
                  <a:srgbClr val="FF0000"/>
                </a:solidFill>
              </a:rPr>
              <a:t>μμee</a:t>
            </a:r>
            <a:r>
              <a:rPr lang="en-GB" sz="2400" dirty="0" smtClean="0">
                <a:solidFill>
                  <a:srgbClr val="FF0000"/>
                </a:solidFill>
              </a:rPr>
              <a:t> event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8382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Event Candidates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914400" y="1788855"/>
            <a:ext cx="2590800" cy="2862322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Two papers are published side by side in the same issue of PLB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Special booklet edition with the two papers and an</a:t>
            </a:r>
            <a:r>
              <a:rPr lang="en-GB" dirty="0" smtClean="0">
                <a:solidFill>
                  <a:srgbClr val="0000FF"/>
                </a:solidFill>
              </a:rPr>
              <a:t> art </a:t>
            </a:r>
            <a:r>
              <a:rPr lang="en-GB" dirty="0" smtClean="0">
                <a:solidFill>
                  <a:srgbClr val="0000FF"/>
                </a:solidFill>
              </a:rPr>
              <a:t>cover 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5" name="Picture 2" descr="PHYSICS LETTERS B layout LH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267200" y="1066800"/>
            <a:ext cx="3982220" cy="5309626"/>
          </a:xfrm>
          <a:prstGeom prst="rect">
            <a:avLst/>
          </a:prstGeom>
        </p:spPr>
      </p:pic>
      <p:sp>
        <p:nvSpPr>
          <p:cNvPr id="6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Higgs Publication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77724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The Press…</a:t>
            </a:r>
            <a:endParaRPr lang="en-US" dirty="0">
              <a:effectLst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09600" y="914400"/>
            <a:ext cx="8030864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The discovery of the Higgs made the headlines worldwide</a:t>
            </a:r>
            <a:endParaRPr lang="en-GB" sz="2400" dirty="0">
              <a:solidFill>
                <a:srgbClr val="0000FF"/>
              </a:solidFill>
            </a:endParaRPr>
          </a:p>
        </p:txBody>
      </p:sp>
      <p:pic>
        <p:nvPicPr>
          <p:cNvPr id="7" name="Image 6" descr="Screen shot 2012-07-05 at 7.58.4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2286000"/>
            <a:ext cx="2668204" cy="2590799"/>
          </a:xfrm>
          <a:prstGeom prst="rect">
            <a:avLst/>
          </a:prstGeom>
        </p:spPr>
      </p:pic>
      <p:pic>
        <p:nvPicPr>
          <p:cNvPr id="8" name="Image 7" descr="Screen shot 2012-07-05 at 9.01.2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418309"/>
            <a:ext cx="4025900" cy="562891"/>
          </a:xfrm>
          <a:prstGeom prst="rect">
            <a:avLst/>
          </a:prstGeom>
        </p:spPr>
      </p:pic>
      <p:pic>
        <p:nvPicPr>
          <p:cNvPr id="9" name="Image 8" descr="Screen shot 2012-07-12 at 3.33.1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7352" y="2667000"/>
            <a:ext cx="3001047" cy="3124200"/>
          </a:xfrm>
          <a:prstGeom prst="rect">
            <a:avLst/>
          </a:prstGeom>
        </p:spPr>
      </p:pic>
      <p:pic>
        <p:nvPicPr>
          <p:cNvPr id="10" name="Image 9" descr="Screen shot 2012-07-12 at 3.38.52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1371600"/>
            <a:ext cx="3530600" cy="779764"/>
          </a:xfrm>
          <a:prstGeom prst="rect">
            <a:avLst/>
          </a:prstGeom>
        </p:spPr>
      </p:pic>
      <p:pic>
        <p:nvPicPr>
          <p:cNvPr id="11" name="Image 10" descr="Screen shot 2012-07-12 at 3.39.54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4724400"/>
            <a:ext cx="3487280" cy="882650"/>
          </a:xfrm>
          <a:prstGeom prst="rect">
            <a:avLst/>
          </a:prstGeom>
        </p:spPr>
      </p:pic>
      <p:pic>
        <p:nvPicPr>
          <p:cNvPr id="12" name="Image 11" descr="Screen shot 2012-07-12 at 3.40.35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575331"/>
            <a:ext cx="2838450" cy="853669"/>
          </a:xfrm>
          <a:prstGeom prst="rect">
            <a:avLst/>
          </a:prstGeom>
        </p:spPr>
      </p:pic>
      <p:pic>
        <p:nvPicPr>
          <p:cNvPr id="13" name="Image 12" descr="Screen shot 2012-07-12 at 3.42.51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581400"/>
            <a:ext cx="3451469" cy="438460"/>
          </a:xfrm>
          <a:prstGeom prst="rect">
            <a:avLst/>
          </a:prstGeom>
        </p:spPr>
      </p:pic>
      <p:pic>
        <p:nvPicPr>
          <p:cNvPr id="14" name="Image 13" descr="Screen shot 2012-07-12 at 3.43.58 P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114800"/>
            <a:ext cx="3247643" cy="546741"/>
          </a:xfrm>
          <a:prstGeom prst="rect">
            <a:avLst/>
          </a:prstGeom>
        </p:spPr>
      </p:pic>
      <p:pic>
        <p:nvPicPr>
          <p:cNvPr id="15" name="Image 14" descr="Screen shot 2012-07-12 at 3.44.30 P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62600" y="5410200"/>
            <a:ext cx="3403600" cy="1225550"/>
          </a:xfrm>
          <a:prstGeom prst="rect">
            <a:avLst/>
          </a:prstGeom>
        </p:spPr>
      </p:pic>
      <p:pic>
        <p:nvPicPr>
          <p:cNvPr id="16" name="Image 15" descr="Screen shot 2012-07-12 at 3.45.24 PM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5867400"/>
            <a:ext cx="5251450" cy="727760"/>
          </a:xfrm>
          <a:prstGeom prst="rect">
            <a:avLst/>
          </a:prstGeom>
        </p:spPr>
      </p:pic>
      <p:pic>
        <p:nvPicPr>
          <p:cNvPr id="17" name="Image 16" descr="Screen shot 2012-07-12 at 3.45.58 PM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4800" y="2099949"/>
            <a:ext cx="3759200" cy="490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7-17 at 1.52.5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1168" y="1066800"/>
            <a:ext cx="7666463" cy="5715000"/>
          </a:xfrm>
        </p:spPr>
      </p:pic>
      <p:sp>
        <p:nvSpPr>
          <p:cNvPr id="6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Theorists…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400800" y="838200"/>
            <a:ext cx="275848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Pomarol</a:t>
            </a:r>
            <a:r>
              <a:rPr lang="en-GB" dirty="0" smtClean="0"/>
              <a:t> ICHEP2012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7-20 at 8.21.4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9100" y="1331049"/>
            <a:ext cx="4914900" cy="421551"/>
          </a:xfr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-76200"/>
            <a:ext cx="83058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The Community (The day after…)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2-07-20 at 8.21.0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213" y="3429000"/>
            <a:ext cx="3203787" cy="419100"/>
          </a:xfrm>
          <a:prstGeom prst="rect">
            <a:avLst/>
          </a:prstGeom>
        </p:spPr>
      </p:pic>
      <p:pic>
        <p:nvPicPr>
          <p:cNvPr id="7" name="Image 6" descr="Screen shot 2012-07-20 at 8.17.1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71800"/>
            <a:ext cx="7772400" cy="419144"/>
          </a:xfrm>
          <a:prstGeom prst="rect">
            <a:avLst/>
          </a:prstGeom>
        </p:spPr>
      </p:pic>
      <p:pic>
        <p:nvPicPr>
          <p:cNvPr id="8" name="Image 7" descr="Screen shot 2012-07-20 at 8.15.2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4350289"/>
            <a:ext cx="4514850" cy="374111"/>
          </a:xfrm>
          <a:prstGeom prst="rect">
            <a:avLst/>
          </a:prstGeom>
        </p:spPr>
      </p:pic>
      <p:pic>
        <p:nvPicPr>
          <p:cNvPr id="9" name="Image 8" descr="Screen shot 2012-07-20 at 8.15.17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248400"/>
            <a:ext cx="4851400" cy="384354"/>
          </a:xfrm>
          <a:prstGeom prst="rect">
            <a:avLst/>
          </a:prstGeom>
        </p:spPr>
      </p:pic>
      <p:pic>
        <p:nvPicPr>
          <p:cNvPr id="10" name="Image 9" descr="Screen shot 2012-07-20 at 8.15.05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000" y="3810000"/>
            <a:ext cx="3873500" cy="422053"/>
          </a:xfrm>
          <a:prstGeom prst="rect">
            <a:avLst/>
          </a:prstGeom>
        </p:spPr>
      </p:pic>
      <p:pic>
        <p:nvPicPr>
          <p:cNvPr id="11" name="Image 10" descr="Screen shot 2012-07-20 at 8.13.32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429000"/>
            <a:ext cx="5981700" cy="444237"/>
          </a:xfrm>
          <a:prstGeom prst="rect">
            <a:avLst/>
          </a:prstGeom>
        </p:spPr>
      </p:pic>
      <p:pic>
        <p:nvPicPr>
          <p:cNvPr id="12" name="Image 11" descr="Screen shot 2012-07-20 at 8.13.19 P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724400"/>
            <a:ext cx="5676900" cy="370853"/>
          </a:xfrm>
          <a:prstGeom prst="rect">
            <a:avLst/>
          </a:prstGeom>
        </p:spPr>
      </p:pic>
      <p:pic>
        <p:nvPicPr>
          <p:cNvPr id="13" name="Image 12" descr="Screen shot 2012-07-20 at 8.11.10 P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3886200"/>
            <a:ext cx="5346700" cy="379921"/>
          </a:xfrm>
          <a:prstGeom prst="rect">
            <a:avLst/>
          </a:prstGeom>
        </p:spPr>
      </p:pic>
      <p:pic>
        <p:nvPicPr>
          <p:cNvPr id="14" name="Image 13" descr="Screen shot 2012-07-20 at 8.09.57 PM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752600"/>
            <a:ext cx="9144000" cy="438607"/>
          </a:xfrm>
          <a:prstGeom prst="rect">
            <a:avLst/>
          </a:prstGeom>
        </p:spPr>
      </p:pic>
      <p:pic>
        <p:nvPicPr>
          <p:cNvPr id="15" name="Image 14" descr="Screen shot 2012-07-20 at 8.09.43 PM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00600" y="6241066"/>
            <a:ext cx="5410200" cy="388334"/>
          </a:xfrm>
          <a:prstGeom prst="rect">
            <a:avLst/>
          </a:prstGeom>
        </p:spPr>
      </p:pic>
      <p:pic>
        <p:nvPicPr>
          <p:cNvPr id="16" name="Image 15" descr="Screen shot 2012-07-20 at 8.09.32 PM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267200"/>
            <a:ext cx="4787900" cy="431922"/>
          </a:xfrm>
          <a:prstGeom prst="rect">
            <a:avLst/>
          </a:prstGeom>
        </p:spPr>
      </p:pic>
      <p:pic>
        <p:nvPicPr>
          <p:cNvPr id="17" name="Image 16" descr="Screen shot 2012-07-20 at 8.08.38 PM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5105400"/>
            <a:ext cx="7620000" cy="412603"/>
          </a:xfrm>
          <a:prstGeom prst="rect">
            <a:avLst/>
          </a:prstGeom>
        </p:spPr>
      </p:pic>
      <p:pic>
        <p:nvPicPr>
          <p:cNvPr id="18" name="Image 17" descr="Screen shot 2012-07-20 at 8.08.26 PM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5486400"/>
            <a:ext cx="5473700" cy="437896"/>
          </a:xfrm>
          <a:prstGeom prst="rect">
            <a:avLst/>
          </a:prstGeom>
        </p:spPr>
      </p:pic>
      <p:pic>
        <p:nvPicPr>
          <p:cNvPr id="19" name="Image 18" descr="Screen shot 2012-07-20 at 8.08.15 PM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5943600"/>
            <a:ext cx="4914900" cy="334522"/>
          </a:xfrm>
          <a:prstGeom prst="rect">
            <a:avLst/>
          </a:prstGeom>
        </p:spPr>
      </p:pic>
      <p:pic>
        <p:nvPicPr>
          <p:cNvPr id="20" name="Image 19" descr="Screen shot 2012-07-20 at 8.07.03 PM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2514600"/>
            <a:ext cx="7543800" cy="408825"/>
          </a:xfrm>
          <a:prstGeom prst="rect">
            <a:avLst/>
          </a:prstGeom>
        </p:spPr>
      </p:pic>
      <p:pic>
        <p:nvPicPr>
          <p:cNvPr id="21" name="Image 20" descr="Screen shot 2012-07-20 at 8.06.52 PM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2133600"/>
            <a:ext cx="7315200" cy="404310"/>
          </a:xfrm>
          <a:prstGeom prst="rect">
            <a:avLst/>
          </a:prstGeom>
        </p:spPr>
      </p:pic>
      <p:pic>
        <p:nvPicPr>
          <p:cNvPr id="22" name="Image 21" descr="Screen shot 2012-07-20 at 8.06.38 PM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0" y="1295400"/>
            <a:ext cx="4318000" cy="471626"/>
          </a:xfrm>
          <a:prstGeom prst="rect">
            <a:avLst/>
          </a:prstGeom>
        </p:spPr>
      </p:pic>
      <p:pic>
        <p:nvPicPr>
          <p:cNvPr id="23" name="Image 22" descr="Screen shot 2012-07-20 at 8.06.25 PM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914400"/>
            <a:ext cx="9144000" cy="403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7-17 at 2.01.1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445576"/>
            <a:ext cx="8382000" cy="4957447"/>
          </a:xfrm>
        </p:spPr>
      </p:pic>
      <p:sp>
        <p:nvSpPr>
          <p:cNvPr id="6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Theories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7-17 at 2.01.25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1073" y="1066800"/>
            <a:ext cx="7966653" cy="5715000"/>
          </a:xfrm>
        </p:spPr>
      </p:pic>
      <p:sp>
        <p:nvSpPr>
          <p:cNvPr id="6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Theories ??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8-18 at 4.30.5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954660"/>
            <a:ext cx="5715000" cy="721740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Technicolor still Alive?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2-08-18 at 4.31.1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667000"/>
            <a:ext cx="4457697" cy="533400"/>
          </a:xfrm>
          <a:prstGeom prst="rect">
            <a:avLst/>
          </a:prstGeom>
        </p:spPr>
      </p:pic>
      <p:pic>
        <p:nvPicPr>
          <p:cNvPr id="7" name="Image 6" descr="Screen shot 2012-08-18 at 4.32.14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828800"/>
            <a:ext cx="8496300" cy="618362"/>
          </a:xfrm>
          <a:prstGeom prst="rect">
            <a:avLst/>
          </a:prstGeom>
        </p:spPr>
      </p:pic>
      <p:pic>
        <p:nvPicPr>
          <p:cNvPr id="8" name="Image 7" descr="Screen shot 2012-08-18 at 4.33.43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2514600"/>
            <a:ext cx="4220159" cy="2209800"/>
          </a:xfrm>
          <a:prstGeom prst="rect">
            <a:avLst/>
          </a:prstGeom>
        </p:spPr>
      </p:pic>
      <p:pic>
        <p:nvPicPr>
          <p:cNvPr id="9" name="Image 8" descr="Screen shot 2012-08-18 at 4.34.12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" y="5765708"/>
            <a:ext cx="7696200" cy="558892"/>
          </a:xfrm>
          <a:prstGeom prst="rect">
            <a:avLst/>
          </a:prstGeom>
        </p:spPr>
      </p:pic>
      <p:pic>
        <p:nvPicPr>
          <p:cNvPr id="10" name="Image 9" descr="Screen shot 2012-08-18 at 4.34.26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0600" y="4800600"/>
            <a:ext cx="7239000" cy="93461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029200" y="3429000"/>
            <a:ext cx="3598010" cy="120032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Should be easy to test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 -&gt; No ZZ,WW decays: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That does not look good!</a:t>
            </a:r>
            <a:r>
              <a:rPr lang="en-GB" dirty="0" smtClean="0">
                <a:solidFill>
                  <a:srgbClr val="FF0000"/>
                </a:solidFill>
              </a:rPr>
              <a:t> 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484912" y="914400"/>
            <a:ext cx="227808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Ken Lane, seminar</a:t>
            </a:r>
          </a:p>
          <a:p>
            <a:r>
              <a:rPr lang="en-GB" dirty="0" smtClean="0"/>
              <a:t>CERN, last week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7-17 at 2.01.37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905000"/>
            <a:ext cx="6762079" cy="4718503"/>
          </a:xfrm>
        </p:spPr>
      </p:pic>
      <p:sp>
        <p:nvSpPr>
          <p:cNvPr id="6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Theories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57200" y="990600"/>
            <a:ext cx="8083263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“125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is a mass of maximum agony”</a:t>
            </a:r>
            <a:r>
              <a:rPr lang="en-GB" dirty="0" smtClean="0">
                <a:solidFill>
                  <a:srgbClr val="0000FF"/>
                </a:solidFill>
              </a:rPr>
              <a:t>   N. </a:t>
            </a:r>
            <a:r>
              <a:rPr lang="en-GB" dirty="0" err="1" smtClean="0">
                <a:solidFill>
                  <a:srgbClr val="0000FF"/>
                </a:solidFill>
              </a:rPr>
              <a:t>Arkani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Hamed</a:t>
            </a:r>
            <a:r>
              <a:rPr lang="en-GB" dirty="0" smtClean="0">
                <a:solidFill>
                  <a:srgbClr val="0000FF"/>
                </a:solidFill>
              </a:rPr>
              <a:t> May </a:t>
            </a:r>
            <a:r>
              <a:rPr lang="en-GB" dirty="0" smtClean="0">
                <a:solidFill>
                  <a:srgbClr val="0000FF"/>
                </a:solidFill>
              </a:rPr>
              <a:t>2012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But excellent for the experiments &amp; property measurements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Next Steps for the Higgs</a:t>
            </a:r>
            <a:endParaRPr lang="en-GB" dirty="0">
              <a:effectLst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04800" y="990600"/>
            <a:ext cx="8686800" cy="59093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600" dirty="0" smtClean="0">
                <a:solidFill>
                  <a:srgbClr val="FF0000"/>
                </a:solidFill>
              </a:rPr>
              <a:t>Now we need more data to study this new particle</a:t>
            </a:r>
          </a:p>
          <a:p>
            <a:pPr>
              <a:buFontTx/>
              <a:buChar char="-"/>
            </a:pPr>
            <a:r>
              <a:rPr lang="en-GB" sz="2600" dirty="0" smtClean="0">
                <a:solidFill>
                  <a:srgbClr val="0000FF"/>
                </a:solidFill>
              </a:rPr>
              <a:t>Spin and CP studies?</a:t>
            </a:r>
          </a:p>
          <a:p>
            <a:pPr>
              <a:buFontTx/>
              <a:buChar char="-"/>
            </a:pPr>
            <a:r>
              <a:rPr lang="en-GB" sz="2600" dirty="0" smtClean="0">
                <a:solidFill>
                  <a:srgbClr val="0000FF"/>
                </a:solidFill>
              </a:rPr>
              <a:t>Couplings: measure as many production/decay channels?</a:t>
            </a:r>
          </a:p>
          <a:p>
            <a:pPr>
              <a:buFontTx/>
              <a:buChar char="-"/>
            </a:pPr>
            <a:r>
              <a:rPr lang="en-GB" sz="2600" dirty="0" smtClean="0">
                <a:solidFill>
                  <a:srgbClr val="0000FF"/>
                </a:solidFill>
              </a:rPr>
              <a:t>Deviations from Standard Model? Composite?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 Look also for “non-standard” decays?</a:t>
            </a:r>
          </a:p>
          <a:p>
            <a:pPr>
              <a:buFontTx/>
              <a:buChar char="-"/>
            </a:pPr>
            <a:r>
              <a:rPr lang="en-GB" sz="2600" dirty="0" smtClean="0">
                <a:solidFill>
                  <a:srgbClr val="0000FF"/>
                </a:solidFill>
              </a:rPr>
              <a:t>Is it alone or accompanied</a:t>
            </a:r>
            <a:r>
              <a:rPr lang="en-GB" sz="2600" dirty="0" smtClean="0">
                <a:solidFill>
                  <a:srgbClr val="0000FF"/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en-GB" sz="2600" dirty="0" smtClean="0">
                <a:solidFill>
                  <a:srgbClr val="0000FF"/>
                </a:solidFill>
              </a:rPr>
              <a:t>Exotic decays?</a:t>
            </a:r>
            <a:endParaRPr lang="en-GB" sz="2600" dirty="0" smtClean="0">
              <a:solidFill>
                <a:srgbClr val="0000FF"/>
              </a:solidFill>
            </a:endParaRPr>
          </a:p>
          <a:p>
            <a:endParaRPr lang="en-GB" sz="2600" dirty="0" smtClean="0">
              <a:solidFill>
                <a:srgbClr val="0000FF"/>
              </a:solidFill>
            </a:endParaRPr>
          </a:p>
          <a:p>
            <a:r>
              <a:rPr lang="en-GB" sz="2600" dirty="0" smtClean="0">
                <a:solidFill>
                  <a:srgbClr val="0000FF"/>
                </a:solidFill>
              </a:rPr>
              <a:t>Another </a:t>
            </a:r>
            <a:r>
              <a:rPr lang="en-GB" sz="2600" dirty="0" smtClean="0">
                <a:solidFill>
                  <a:srgbClr val="FF0000"/>
                </a:solidFill>
              </a:rPr>
              <a:t>10-20 fb</a:t>
            </a:r>
            <a:r>
              <a:rPr lang="en-GB" sz="2600" baseline="30000" dirty="0" smtClean="0">
                <a:solidFill>
                  <a:srgbClr val="FF0000"/>
                </a:solidFill>
              </a:rPr>
              <a:t>-1</a:t>
            </a:r>
            <a:r>
              <a:rPr lang="en-GB" sz="2600" dirty="0" smtClean="0">
                <a:solidFill>
                  <a:srgbClr val="FF0000"/>
                </a:solidFill>
              </a:rPr>
              <a:t> </a:t>
            </a:r>
            <a:r>
              <a:rPr lang="en-GB" sz="2600" dirty="0" smtClean="0">
                <a:solidFill>
                  <a:srgbClr val="0000FF"/>
                </a:solidFill>
              </a:rPr>
              <a:t>at 8 </a:t>
            </a:r>
            <a:r>
              <a:rPr lang="en-GB" sz="2600" dirty="0" err="1" smtClean="0">
                <a:solidFill>
                  <a:srgbClr val="0000FF"/>
                </a:solidFill>
              </a:rPr>
              <a:t>TeV</a:t>
            </a:r>
            <a:r>
              <a:rPr lang="en-GB" sz="2600" dirty="0" smtClean="0">
                <a:solidFill>
                  <a:srgbClr val="0000FF"/>
                </a:solidFill>
              </a:rPr>
              <a:t> will help!!</a:t>
            </a:r>
          </a:p>
          <a:p>
            <a:endParaRPr lang="en-GB" sz="2600" dirty="0" smtClean="0">
              <a:solidFill>
                <a:srgbClr val="0000FF"/>
              </a:solidFill>
            </a:endParaRPr>
          </a:p>
          <a:p>
            <a:r>
              <a:rPr lang="en-GB" sz="2600" dirty="0" smtClean="0">
                <a:solidFill>
                  <a:srgbClr val="0000FF"/>
                </a:solidFill>
              </a:rPr>
              <a:t>Note: </a:t>
            </a:r>
            <a:r>
              <a:rPr lang="en-GB" sz="2600" dirty="0" smtClean="0">
                <a:solidFill>
                  <a:srgbClr val="FF0000"/>
                </a:solidFill>
              </a:rPr>
              <a:t>the “2012 run” got extended by 7 weeks </a:t>
            </a:r>
            <a:r>
              <a:rPr lang="en-GB" sz="2600" dirty="0" smtClean="0">
                <a:solidFill>
                  <a:srgbClr val="0000FF"/>
                </a:solidFill>
              </a:rPr>
              <a:t>which should give an extra  5-10 fb</a:t>
            </a:r>
            <a:r>
              <a:rPr lang="en-GB" sz="2600" baseline="30000" dirty="0" smtClean="0">
                <a:solidFill>
                  <a:srgbClr val="0000FF"/>
                </a:solidFill>
              </a:rPr>
              <a:t>-1 </a:t>
            </a:r>
            <a:r>
              <a:rPr lang="en-GB" sz="2600" dirty="0" smtClean="0">
                <a:solidFill>
                  <a:srgbClr val="0000FF"/>
                </a:solidFill>
              </a:rPr>
              <a:t>before the ~ 2 year shut-</a:t>
            </a:r>
            <a:r>
              <a:rPr lang="en-GB" sz="2600" dirty="0" smtClean="0">
                <a:solidFill>
                  <a:srgbClr val="0000FF"/>
                </a:solidFill>
              </a:rPr>
              <a:t>down 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sz="2000" dirty="0" smtClean="0">
                <a:solidFill>
                  <a:srgbClr val="0000FF"/>
                </a:solidFill>
              </a:rPr>
              <a:t/>
            </a:r>
            <a:br>
              <a:rPr lang="en-GB" sz="2000" dirty="0" smtClean="0">
                <a:solidFill>
                  <a:srgbClr val="0000FF"/>
                </a:solidFill>
              </a:rPr>
            </a:br>
            <a:r>
              <a:rPr lang="en-GB" sz="2000" dirty="0" smtClean="0">
                <a:solidFill>
                  <a:srgbClr val="0000FF"/>
                </a:solidFill>
              </a:rPr>
              <a:t> </a:t>
            </a:r>
          </a:p>
          <a:p>
            <a:endParaRPr lang="en-GB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0" descr="Magne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635" y="-104775"/>
            <a:ext cx="9180635" cy="69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990600" y="5334000"/>
            <a:ext cx="7483044" cy="132343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                               LHC is doing very well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Last year: </a:t>
            </a:r>
            <a:r>
              <a:rPr lang="en-GB" dirty="0" smtClean="0">
                <a:solidFill>
                  <a:srgbClr val="0000FF"/>
                </a:solidFill>
              </a:rPr>
              <a:t>luminosity 3 . 10</a:t>
            </a:r>
            <a:r>
              <a:rPr lang="en-GB" baseline="30000" dirty="0" smtClean="0">
                <a:solidFill>
                  <a:srgbClr val="0000FF"/>
                </a:solidFill>
              </a:rPr>
              <a:t>33</a:t>
            </a:r>
            <a:r>
              <a:rPr lang="en-GB" dirty="0" smtClean="0">
                <a:solidFill>
                  <a:srgbClr val="0000FF"/>
                </a:solidFill>
              </a:rPr>
              <a:t> cm</a:t>
            </a:r>
            <a:r>
              <a:rPr lang="en-GB" baseline="30000" dirty="0" smtClean="0">
                <a:solidFill>
                  <a:srgbClr val="0000FF"/>
                </a:solidFill>
              </a:rPr>
              <a:t>-2</a:t>
            </a:r>
            <a:r>
              <a:rPr lang="en-GB" dirty="0" smtClean="0">
                <a:solidFill>
                  <a:srgbClr val="0000FF"/>
                </a:solidFill>
              </a:rPr>
              <a:t> s</a:t>
            </a:r>
            <a:r>
              <a:rPr lang="en-GB" baseline="30000" dirty="0" smtClean="0">
                <a:solidFill>
                  <a:srgbClr val="0000FF"/>
                </a:solidFill>
              </a:rPr>
              <a:t>-1    </a:t>
            </a:r>
            <a:r>
              <a:rPr lang="en-US" dirty="0" err="1" smtClean="0">
                <a:solidFill>
                  <a:srgbClr val="0000FF"/>
                </a:solidFill>
                <a:latin typeface="Arial" charset="0"/>
                <a:sym typeface="Symbol" charset="2"/>
              </a:rPr>
              <a:t></a:t>
            </a:r>
            <a:r>
              <a:rPr lang="en-GB" baseline="30000" dirty="0" smtClean="0">
                <a:solidFill>
                  <a:srgbClr val="0000FF"/>
                </a:solidFill>
              </a:rPr>
              <a:t>  </a:t>
            </a:r>
            <a:r>
              <a:rPr lang="en-GB" dirty="0" smtClean="0">
                <a:solidFill>
                  <a:srgbClr val="0000FF"/>
                </a:solidFill>
              </a:rPr>
              <a:t>5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collected in total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This year: </a:t>
            </a:r>
            <a:r>
              <a:rPr lang="en-GB" dirty="0" smtClean="0">
                <a:solidFill>
                  <a:srgbClr val="0000FF"/>
                </a:solidFill>
              </a:rPr>
              <a:t>luminosity </a:t>
            </a:r>
            <a:r>
              <a:rPr lang="en-GB" dirty="0" smtClean="0">
                <a:solidFill>
                  <a:srgbClr val="FF0000"/>
                </a:solidFill>
              </a:rPr>
              <a:t>7 . 10</a:t>
            </a:r>
            <a:r>
              <a:rPr lang="en-GB" baseline="30000" dirty="0" smtClean="0">
                <a:solidFill>
                  <a:srgbClr val="FF0000"/>
                </a:solidFill>
              </a:rPr>
              <a:t>33</a:t>
            </a:r>
            <a:r>
              <a:rPr lang="en-GB" dirty="0" smtClean="0">
                <a:solidFill>
                  <a:srgbClr val="FF0000"/>
                </a:solidFill>
              </a:rPr>
              <a:t> cm</a:t>
            </a:r>
            <a:r>
              <a:rPr lang="en-GB" baseline="30000" dirty="0" smtClean="0">
                <a:solidFill>
                  <a:srgbClr val="FF0000"/>
                </a:solidFill>
              </a:rPr>
              <a:t>-2</a:t>
            </a:r>
            <a:r>
              <a:rPr lang="en-GB" dirty="0" smtClean="0">
                <a:solidFill>
                  <a:srgbClr val="FF0000"/>
                </a:solidFill>
              </a:rPr>
              <a:t> s</a:t>
            </a:r>
            <a:r>
              <a:rPr lang="en-GB" baseline="30000" dirty="0" smtClean="0">
                <a:solidFill>
                  <a:srgbClr val="FF0000"/>
                </a:solidFill>
              </a:rPr>
              <a:t>-1    </a:t>
            </a:r>
            <a:r>
              <a:rPr lang="en-US" dirty="0" err="1" smtClean="0">
                <a:solidFill>
                  <a:srgbClr val="0000FF"/>
                </a:solidFill>
                <a:latin typeface="Arial" charset="0"/>
                <a:sym typeface="Symbol" charset="2"/>
              </a:rPr>
              <a:t></a:t>
            </a:r>
            <a:r>
              <a:rPr lang="en-US" dirty="0" smtClean="0">
                <a:solidFill>
                  <a:srgbClr val="0000FF"/>
                </a:solidFill>
                <a:latin typeface="Arial" charset="0"/>
                <a:sym typeface="Symbol" charset="2"/>
              </a:rPr>
              <a:t> 11 </a:t>
            </a:r>
            <a:r>
              <a:rPr lang="en-GB" dirty="0" smtClean="0">
                <a:solidFill>
                  <a:srgbClr val="0000FF"/>
                </a:solidFill>
              </a:rPr>
              <a:t>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collected so far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                                 </a:t>
            </a:r>
            <a:r>
              <a:rPr lang="en-GB" dirty="0" smtClean="0">
                <a:solidFill>
                  <a:srgbClr val="FF0000"/>
                </a:solidFill>
              </a:rPr>
              <a:t>25-30 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 total expected by end 2012 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Image 9" descr="Screen shot 2012-07-21 at 1.04.31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-76200"/>
            <a:ext cx="3564231" cy="1333500"/>
          </a:xfrm>
          <a:prstGeom prst="rect">
            <a:avLst/>
          </a:prstGeom>
        </p:spPr>
      </p:pic>
      <p:pic>
        <p:nvPicPr>
          <p:cNvPr id="8" name="Image 7" descr="Screen shot 2012-08-20 at 1.40.21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6200" y="-133350"/>
            <a:ext cx="4797292" cy="37147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8-18 at 2.24.28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029" y="762000"/>
            <a:ext cx="8377171" cy="5105400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28600" y="-76200"/>
            <a:ext cx="8458200" cy="914400"/>
          </a:xfrm>
        </p:spPr>
        <p:txBody>
          <a:bodyPr>
            <a:normAutofit fontScale="90000"/>
          </a:bodyPr>
          <a:lstStyle/>
          <a:p>
            <a:r>
              <a:rPr lang="en-GB" dirty="0" err="1" smtClean="0">
                <a:effectLst/>
              </a:rPr>
              <a:t>Tevatron</a:t>
            </a:r>
            <a:r>
              <a:rPr lang="en-GB" dirty="0" smtClean="0">
                <a:effectLst/>
              </a:rPr>
              <a:t>: Summary of the  </a:t>
            </a:r>
            <a:r>
              <a:rPr lang="en-GB" dirty="0" smtClean="0">
                <a:effectLst/>
              </a:rPr>
              <a:t>Results</a:t>
            </a:r>
            <a:endParaRPr lang="en-GB" dirty="0">
              <a:effectLst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5800" y="6096000"/>
            <a:ext cx="5328277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Especially strong in the H-&gt; bb channel…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8-18 at 2.25.3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14400"/>
            <a:ext cx="4800600" cy="3052404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8200" y="-76200"/>
            <a:ext cx="7772400" cy="914400"/>
          </a:xfrm>
        </p:spPr>
        <p:txBody>
          <a:bodyPr/>
          <a:lstStyle/>
          <a:p>
            <a:r>
              <a:rPr lang="en-GB" dirty="0" err="1" smtClean="0">
                <a:effectLst/>
              </a:rPr>
              <a:t>Tevatron</a:t>
            </a:r>
            <a:r>
              <a:rPr lang="en-GB" dirty="0" smtClean="0">
                <a:effectLst/>
              </a:rPr>
              <a:t> : H-&gt; bb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2-08-18 at 2.26.1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695" y="990600"/>
            <a:ext cx="4749105" cy="2895601"/>
          </a:xfrm>
          <a:prstGeom prst="rect">
            <a:avLst/>
          </a:prstGeom>
        </p:spPr>
      </p:pic>
      <p:pic>
        <p:nvPicPr>
          <p:cNvPr id="7" name="Image 6" descr="Screen shot 2012-08-18 at 2.26.3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100286"/>
            <a:ext cx="4343400" cy="1309914"/>
          </a:xfrm>
          <a:prstGeom prst="rect">
            <a:avLst/>
          </a:prstGeom>
        </p:spPr>
      </p:pic>
      <p:pic>
        <p:nvPicPr>
          <p:cNvPr id="9" name="Image 8" descr="Screen shot 2012-07-18 at 1.55.33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3962400"/>
            <a:ext cx="2825611" cy="26670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09600" y="5562600"/>
            <a:ext cx="4209456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Evidence for coupling to fermions??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Interesting </a:t>
            </a:r>
            <a:r>
              <a:rPr lang="en-GB" dirty="0" smtClean="0">
                <a:solidFill>
                  <a:srgbClr val="0000FF"/>
                </a:solidFill>
              </a:rPr>
              <a:t>to see where the LHC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results will land with the 2012 data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158195" y="685800"/>
            <a:ext cx="1833405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arXiv:1207.6436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58373" name="Date Placeholder 3"/>
          <p:cNvSpPr txBox="1">
            <a:spLocks noGrp="1"/>
          </p:cNvSpPr>
          <p:nvPr/>
        </p:nvSpPr>
        <p:spPr bwMode="auto">
          <a:xfrm>
            <a:off x="70338" y="6543675"/>
            <a:ext cx="276078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fr-CH" sz="1400" i="1">
                <a:solidFill>
                  <a:srgbClr val="006666"/>
                </a:solidFill>
              </a:rPr>
              <a:t>	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4" name="Footer Placeholder 4"/>
          <p:cNvSpPr txBox="1">
            <a:spLocks noGrp="1"/>
          </p:cNvSpPr>
          <p:nvPr/>
        </p:nvSpPr>
        <p:spPr bwMode="auto">
          <a:xfrm>
            <a:off x="2321169" y="6519863"/>
            <a:ext cx="64711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fr-CH" sz="1400">
                <a:solidFill>
                  <a:schemeClr val="tx1"/>
                </a:solidFill>
              </a:rPr>
              <a:t>                     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8229600" cy="6096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What About </a:t>
            </a:r>
            <a:r>
              <a:rPr lang="en-US" sz="3600" dirty="0" smtClean="0"/>
              <a:t> New Physics @ LHC?</a:t>
            </a:r>
            <a:endParaRPr lang="en-US" sz="3600" dirty="0"/>
          </a:p>
        </p:txBody>
      </p:sp>
      <p:pic>
        <p:nvPicPr>
          <p:cNvPr id="58377" name="Picture 3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354" y="3657600"/>
            <a:ext cx="218049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8" name="Text Box 7"/>
          <p:cNvSpPr txBox="1">
            <a:spLocks noChangeArrowheads="1"/>
          </p:cNvSpPr>
          <p:nvPr/>
        </p:nvSpPr>
        <p:spPr bwMode="auto">
          <a:xfrm>
            <a:off x="211015" y="3505200"/>
            <a:ext cx="226143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Extra Dimensions?</a:t>
            </a:r>
          </a:p>
        </p:txBody>
      </p:sp>
      <p:sp>
        <p:nvSpPr>
          <p:cNvPr id="58379" name="Text Box 8"/>
          <p:cNvSpPr txBox="1">
            <a:spLocks noChangeArrowheads="1"/>
          </p:cNvSpPr>
          <p:nvPr/>
        </p:nvSpPr>
        <p:spPr bwMode="auto">
          <a:xfrm>
            <a:off x="2743201" y="3581400"/>
            <a:ext cx="184177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Black Holes???</a:t>
            </a:r>
          </a:p>
        </p:txBody>
      </p:sp>
      <p:pic>
        <p:nvPicPr>
          <p:cNvPr id="58380" name="Picture 10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70339" y="876300"/>
            <a:ext cx="2511669" cy="24003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1" name="Picture 11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rcRect/>
              <a:stretch>
                <a:fillRect/>
              </a:stretch>
            </p:blipFill>
          </mc:Choice>
          <mc:Fallback>
            <p:blipFill>
              <a:blip r:embed="rId8"/>
              <a:srcRect/>
              <a:stretch>
                <a:fillRect/>
              </a:stretch>
            </p:blipFill>
          </mc:Fallback>
        </mc:AlternateContent>
        <p:spPr bwMode="auto">
          <a:xfrm>
            <a:off x="4853354" y="1219200"/>
            <a:ext cx="2080846" cy="20145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2" name="Picture 1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rcRect/>
              <a:stretch>
                <a:fillRect/>
              </a:stretch>
            </p:blipFill>
          </mc:Choice>
          <mc:Fallback>
            <p:blipFill>
              <a:blip r:embed="rId10"/>
              <a:srcRect/>
              <a:stretch>
                <a:fillRect/>
              </a:stretch>
            </p:blipFill>
          </mc:Fallback>
        </mc:AlternateContent>
        <p:spPr bwMode="auto">
          <a:xfrm>
            <a:off x="4783015" y="3581400"/>
            <a:ext cx="2110154" cy="20399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3" name="Text Box 13"/>
          <p:cNvSpPr txBox="1">
            <a:spLocks noChangeArrowheads="1"/>
          </p:cNvSpPr>
          <p:nvPr/>
        </p:nvSpPr>
        <p:spPr bwMode="auto">
          <a:xfrm>
            <a:off x="5064370" y="3276600"/>
            <a:ext cx="156600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Little Higgs?</a:t>
            </a:r>
          </a:p>
        </p:txBody>
      </p:sp>
      <p:sp>
        <p:nvSpPr>
          <p:cNvPr id="58384" name="Text Box 15"/>
          <p:cNvSpPr txBox="1">
            <a:spLocks noChangeArrowheads="1"/>
          </p:cNvSpPr>
          <p:nvPr/>
        </p:nvSpPr>
        <p:spPr bwMode="auto">
          <a:xfrm>
            <a:off x="4810858" y="838200"/>
            <a:ext cx="250088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ZZ/WW resonances?</a:t>
            </a:r>
          </a:p>
        </p:txBody>
      </p:sp>
      <p:pic>
        <p:nvPicPr>
          <p:cNvPr id="58385" name="Picture 16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rcRect/>
              <a:stretch>
                <a:fillRect/>
              </a:stretch>
            </p:blipFill>
          </mc:Choice>
          <mc:Fallback>
            <p:blipFill>
              <a:blip r:embed="rId12"/>
              <a:srcRect/>
              <a:stretch>
                <a:fillRect/>
              </a:stretch>
            </p:blipFill>
          </mc:Fallback>
        </mc:AlternateContent>
        <p:spPr bwMode="auto">
          <a:xfrm>
            <a:off x="7080738" y="1600201"/>
            <a:ext cx="2063262" cy="142557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7574574" y="1066800"/>
            <a:ext cx="157564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Technicolor?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2743200" y="838200"/>
            <a:ext cx="195373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Supersymmetry</a:t>
            </a:r>
          </a:p>
        </p:txBody>
      </p:sp>
      <p:sp>
        <p:nvSpPr>
          <p:cNvPr id="58388" name="Text Box 22"/>
          <p:cNvSpPr txBox="1">
            <a:spLocks noChangeArrowheads="1"/>
          </p:cNvSpPr>
          <p:nvPr/>
        </p:nvSpPr>
        <p:spPr bwMode="auto">
          <a:xfrm>
            <a:off x="685800" y="5845314"/>
            <a:ext cx="7866682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What </a:t>
            </a:r>
            <a:r>
              <a:rPr lang="en-US" dirty="0" err="1" smtClean="0">
                <a:solidFill>
                  <a:srgbClr val="0000FF"/>
                </a:solidFill>
              </a:rPr>
              <a:t>stabelizes</a:t>
            </a:r>
            <a:r>
              <a:rPr lang="en-US" dirty="0" smtClean="0">
                <a:solidFill>
                  <a:srgbClr val="0000FF"/>
                </a:solidFill>
              </a:rPr>
              <a:t> the Higgs Mass? Many ideas, no all viable any more  </a:t>
            </a:r>
          </a:p>
          <a:p>
            <a:r>
              <a:rPr lang="en-US" dirty="0">
                <a:solidFill>
                  <a:srgbClr val="FF0000"/>
                </a:solidFill>
              </a:rPr>
              <a:t>A large variety of possible signals. We have to be ready for that</a:t>
            </a:r>
          </a:p>
        </p:txBody>
      </p:sp>
      <p:pic>
        <p:nvPicPr>
          <p:cNvPr id="58389" name="Picture 23" descr="Picture 24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63508" y="3932238"/>
            <a:ext cx="218049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90" name="Text Box 25"/>
          <p:cNvSpPr txBox="1">
            <a:spLocks noChangeArrowheads="1"/>
          </p:cNvSpPr>
          <p:nvPr/>
        </p:nvSpPr>
        <p:spPr bwMode="auto">
          <a:xfrm>
            <a:off x="211016" y="762000"/>
            <a:ext cx="249148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New Gauge Bosons?</a:t>
            </a:r>
          </a:p>
        </p:txBody>
      </p:sp>
      <p:sp>
        <p:nvSpPr>
          <p:cNvPr id="58391" name="Text Box 26"/>
          <p:cNvSpPr txBox="1">
            <a:spLocks noChangeArrowheads="1"/>
          </p:cNvSpPr>
          <p:nvPr/>
        </p:nvSpPr>
        <p:spPr bwMode="auto">
          <a:xfrm>
            <a:off x="7243397" y="3429000"/>
            <a:ext cx="195072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Hidden Valleys?</a:t>
            </a:r>
          </a:p>
        </p:txBody>
      </p:sp>
      <p:pic>
        <p:nvPicPr>
          <p:cNvPr id="58392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43200" y="3962400"/>
            <a:ext cx="184052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602523" y="1295400"/>
          <a:ext cx="2039815" cy="2139950"/>
        </p:xfrm>
        <a:graphic>
          <a:graphicData uri="http://schemas.openxmlformats.org/presentationml/2006/ole">
            <p:oleObj spid="_x0000_s337922" name="CorelPhotoPaint.Image.10" r:id="rId15" imgW="3200000" imgH="3098413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SUSY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Searches: No signal yet to date…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643824" y="6062246"/>
            <a:ext cx="1738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CMS-SUS-11-015</a:t>
            </a:r>
            <a:endParaRPr lang="en-GB" sz="1600" dirty="0"/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457200" y="5486400"/>
            <a:ext cx="8229600" cy="1200328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We </a:t>
            </a:r>
            <a:r>
              <a:rPr lang="en-US" sz="2400" dirty="0">
                <a:solidFill>
                  <a:srgbClr val="0000FF"/>
                </a:solidFill>
              </a:rPr>
              <a:t>are crossing the border of </a:t>
            </a:r>
            <a:r>
              <a:rPr lang="en-US" sz="2400" dirty="0">
                <a:solidFill>
                  <a:srgbClr val="FF0000"/>
                </a:solidFill>
              </a:rPr>
              <a:t>excluding </a:t>
            </a:r>
            <a:r>
              <a:rPr lang="en-US" sz="2400" dirty="0" err="1" smtClean="0">
                <a:solidFill>
                  <a:srgbClr val="FF0000"/>
                </a:solidFill>
              </a:rPr>
              <a:t>gluinos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and </a:t>
            </a:r>
            <a:r>
              <a:rPr lang="en-US" sz="2400" dirty="0" err="1" smtClean="0">
                <a:solidFill>
                  <a:srgbClr val="FF0000"/>
                </a:solidFill>
              </a:rPr>
              <a:t>squarks</a:t>
            </a:r>
            <a:r>
              <a:rPr lang="en-US" sz="2400" dirty="0" smtClean="0">
                <a:solidFill>
                  <a:srgbClr val="FF0000"/>
                </a:solidFill>
              </a:rPr>
              <a:t> (light quark partners)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well over 1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smtClean="0">
                <a:solidFill>
                  <a:srgbClr val="0000FF"/>
                </a:solidFill>
              </a:rPr>
              <a:t>depending on assumptions/constraints  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28600" y="1066800"/>
            <a:ext cx="1838965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arXiv:1207.1898</a:t>
            </a:r>
            <a:endParaRPr lang="en-GB" sz="1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2514600" y="838200"/>
            <a:ext cx="4572000" cy="4616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Breaking News from SUSY2012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715000" y="1371600"/>
            <a:ext cx="3201567" cy="3170099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So</a:t>
            </a:r>
            <a:r>
              <a:rPr lang="en-GB" dirty="0" smtClean="0">
                <a:solidFill>
                  <a:srgbClr val="0000FF"/>
                </a:solidFill>
              </a:rPr>
              <a:t> far </a:t>
            </a:r>
            <a:r>
              <a:rPr lang="en-GB" dirty="0" smtClean="0">
                <a:solidFill>
                  <a:srgbClr val="FF0000"/>
                </a:solidFill>
              </a:rPr>
              <a:t>NO</a:t>
            </a:r>
            <a:r>
              <a:rPr lang="en-GB" dirty="0" smtClean="0">
                <a:solidFill>
                  <a:srgbClr val="0000FF"/>
                </a:solidFill>
              </a:rPr>
              <a:t> clear signal of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supersymmetric</a:t>
            </a:r>
            <a:r>
              <a:rPr lang="en-GB" dirty="0" smtClean="0">
                <a:solidFill>
                  <a:srgbClr val="FF0000"/>
                </a:solidFill>
              </a:rPr>
              <a:t> particles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has been found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We</a:t>
            </a:r>
            <a:r>
              <a:rPr lang="en-GB" dirty="0" smtClean="0">
                <a:solidFill>
                  <a:srgbClr val="0000FF"/>
                </a:solidFill>
              </a:rPr>
              <a:t> can exclude regions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where the new particles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could exist.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Searches</a:t>
            </a:r>
            <a:r>
              <a:rPr lang="en-GB" dirty="0" smtClean="0">
                <a:solidFill>
                  <a:srgbClr val="0000FF"/>
                </a:solidFill>
              </a:rPr>
              <a:t> will continue for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the </a:t>
            </a:r>
            <a:r>
              <a:rPr lang="en-GB" dirty="0" smtClean="0">
                <a:solidFill>
                  <a:srgbClr val="FF0000"/>
                </a:solidFill>
              </a:rPr>
              <a:t>next years</a:t>
            </a:r>
          </a:p>
          <a:p>
            <a:endParaRPr lang="en-GB" dirty="0"/>
          </a:p>
        </p:txBody>
      </p:sp>
      <p:sp>
        <p:nvSpPr>
          <p:cNvPr id="18" name="ZoneTexte 17"/>
          <p:cNvSpPr txBox="1"/>
          <p:nvPr/>
        </p:nvSpPr>
        <p:spPr>
          <a:xfrm>
            <a:off x="5638800" y="4648200"/>
            <a:ext cx="34168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</a:t>
            </a:r>
            <a:r>
              <a:rPr lang="en-GB" baseline="-25000" dirty="0" smtClean="0"/>
              <a:t>0</a:t>
            </a:r>
            <a:r>
              <a:rPr lang="en-GB" dirty="0" smtClean="0"/>
              <a:t> and m</a:t>
            </a:r>
            <a:r>
              <a:rPr lang="en-GB" baseline="-25000" dirty="0" smtClean="0"/>
              <a:t>1/2</a:t>
            </a:r>
            <a:r>
              <a:rPr lang="en-GB" dirty="0" smtClean="0"/>
              <a:t> are SUSY</a:t>
            </a:r>
          </a:p>
          <a:p>
            <a:r>
              <a:rPr lang="en-GB" dirty="0" smtClean="0"/>
              <a:t>parameters at the GUT scale</a:t>
            </a:r>
            <a:endParaRPr lang="en-GB" dirty="0"/>
          </a:p>
        </p:txBody>
      </p:sp>
      <p:pic>
        <p:nvPicPr>
          <p:cNvPr id="10" name="Espace réservé du contenu 4" descr="Screen shot 2012-08-17 at 2.09.3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81000" y="1752600"/>
            <a:ext cx="490622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SUSY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Searches: No signal yet to date…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643824" y="6062246"/>
            <a:ext cx="1738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CMS-SUS-11-015</a:t>
            </a:r>
            <a:endParaRPr lang="en-GB" sz="1600" dirty="0"/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304800" y="5646003"/>
            <a:ext cx="8382000" cy="830997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We </a:t>
            </a:r>
            <a:r>
              <a:rPr lang="en-US" sz="2400" dirty="0">
                <a:solidFill>
                  <a:srgbClr val="0000FF"/>
                </a:solidFill>
              </a:rPr>
              <a:t>are crossing the border of </a:t>
            </a:r>
            <a:r>
              <a:rPr lang="en-US" sz="2400" dirty="0">
                <a:solidFill>
                  <a:srgbClr val="FF0000"/>
                </a:solidFill>
              </a:rPr>
              <a:t>excluding </a:t>
            </a:r>
            <a:r>
              <a:rPr lang="en-US" sz="2400" dirty="0" err="1">
                <a:solidFill>
                  <a:srgbClr val="FF0000"/>
                </a:solidFill>
              </a:rPr>
              <a:t>gluinos</a:t>
            </a:r>
            <a:r>
              <a:rPr lang="en-US" sz="2400" dirty="0">
                <a:solidFill>
                  <a:srgbClr val="FF0000"/>
                </a:solidFill>
              </a:rPr>
              <a:t> up to </a:t>
            </a:r>
            <a:r>
              <a:rPr lang="en-US" sz="2400" dirty="0" smtClean="0">
                <a:solidFill>
                  <a:srgbClr val="FF0000"/>
                </a:solidFill>
              </a:rPr>
              <a:t>1.6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, at low m</a:t>
            </a:r>
            <a:r>
              <a:rPr lang="en-US" sz="2400" baseline="-25000" dirty="0" smtClean="0">
                <a:solidFill>
                  <a:srgbClr val="FF0000"/>
                </a:solidFill>
              </a:rPr>
              <a:t>0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smtClean="0">
                <a:solidFill>
                  <a:srgbClr val="0000FF"/>
                </a:solidFill>
              </a:rPr>
              <a:t>depending </a:t>
            </a:r>
            <a:r>
              <a:rPr lang="en-US" sz="2400" dirty="0" smtClean="0">
                <a:solidFill>
                  <a:srgbClr val="0000FF"/>
                </a:solidFill>
              </a:rPr>
              <a:t>on assumptions/constraints  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43200" y="838200"/>
            <a:ext cx="4572000" cy="4616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Breaking News from SUSY2012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715000" y="1371600"/>
            <a:ext cx="3201567" cy="3170099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So</a:t>
            </a:r>
            <a:r>
              <a:rPr lang="en-GB" dirty="0" smtClean="0">
                <a:solidFill>
                  <a:srgbClr val="0000FF"/>
                </a:solidFill>
              </a:rPr>
              <a:t> far </a:t>
            </a:r>
            <a:r>
              <a:rPr lang="en-GB" dirty="0" smtClean="0">
                <a:solidFill>
                  <a:srgbClr val="FF0000"/>
                </a:solidFill>
              </a:rPr>
              <a:t>NO</a:t>
            </a:r>
            <a:r>
              <a:rPr lang="en-GB" dirty="0" smtClean="0">
                <a:solidFill>
                  <a:srgbClr val="0000FF"/>
                </a:solidFill>
              </a:rPr>
              <a:t> clear signal of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supersymmetric</a:t>
            </a:r>
            <a:r>
              <a:rPr lang="en-GB" dirty="0" smtClean="0">
                <a:solidFill>
                  <a:srgbClr val="FF0000"/>
                </a:solidFill>
              </a:rPr>
              <a:t> particles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has been found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We</a:t>
            </a:r>
            <a:r>
              <a:rPr lang="en-GB" dirty="0" smtClean="0">
                <a:solidFill>
                  <a:srgbClr val="0000FF"/>
                </a:solidFill>
              </a:rPr>
              <a:t> can exclude regions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where the new particles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could exist.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Searches</a:t>
            </a:r>
            <a:r>
              <a:rPr lang="en-GB" dirty="0" smtClean="0">
                <a:solidFill>
                  <a:srgbClr val="0000FF"/>
                </a:solidFill>
              </a:rPr>
              <a:t> will continue for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the </a:t>
            </a:r>
            <a:r>
              <a:rPr lang="en-GB" dirty="0" smtClean="0">
                <a:solidFill>
                  <a:srgbClr val="FF0000"/>
                </a:solidFill>
              </a:rPr>
              <a:t>next years</a:t>
            </a:r>
          </a:p>
          <a:p>
            <a:endParaRPr lang="en-GB" dirty="0"/>
          </a:p>
        </p:txBody>
      </p:sp>
      <p:sp>
        <p:nvSpPr>
          <p:cNvPr id="18" name="ZoneTexte 17"/>
          <p:cNvSpPr txBox="1"/>
          <p:nvPr/>
        </p:nvSpPr>
        <p:spPr>
          <a:xfrm>
            <a:off x="5638800" y="4648200"/>
            <a:ext cx="34168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</a:t>
            </a:r>
            <a:r>
              <a:rPr lang="en-GB" baseline="-25000" dirty="0" smtClean="0"/>
              <a:t>0</a:t>
            </a:r>
            <a:r>
              <a:rPr lang="en-GB" dirty="0" smtClean="0"/>
              <a:t> and m</a:t>
            </a:r>
            <a:r>
              <a:rPr lang="en-GB" baseline="-25000" dirty="0" smtClean="0"/>
              <a:t>1/2</a:t>
            </a:r>
            <a:r>
              <a:rPr lang="en-GB" dirty="0" smtClean="0"/>
              <a:t> are SUSY</a:t>
            </a:r>
          </a:p>
          <a:p>
            <a:r>
              <a:rPr lang="en-GB" dirty="0" smtClean="0"/>
              <a:t>parameters at the GUT scale</a:t>
            </a:r>
            <a:endParaRPr lang="en-GB" dirty="0"/>
          </a:p>
        </p:txBody>
      </p:sp>
      <p:pic>
        <p:nvPicPr>
          <p:cNvPr id="12" name="Image 11" descr="Screen shot 2012-08-16 at 2.55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47800"/>
            <a:ext cx="5318736" cy="348760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0" y="1143000"/>
            <a:ext cx="2531763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ATLAS-CONF-2012-109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8-16 at 2.52.1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4955" y="1143000"/>
            <a:ext cx="5610845" cy="5181600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Searching for </a:t>
            </a:r>
            <a:r>
              <a:rPr lang="en-GB" dirty="0" err="1" smtClean="0">
                <a:effectLst/>
              </a:rPr>
              <a:t>Gauginos</a:t>
            </a:r>
            <a:endParaRPr lang="en-GB" dirty="0">
              <a:effectLst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04800" y="1905000"/>
            <a:ext cx="2249409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Using multi-lepton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Channels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No signal so far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52400" y="4572000"/>
            <a:ext cx="2337073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Limits ~ 500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dirty="0" smtClean="0">
                <a:solidFill>
                  <a:srgbClr val="FF0000"/>
                </a:solidFill>
              </a:rPr>
              <a:t>or </a:t>
            </a:r>
            <a:r>
              <a:rPr lang="en-GB" dirty="0" err="1" smtClean="0">
                <a:solidFill>
                  <a:srgbClr val="FF0000"/>
                </a:solidFill>
              </a:rPr>
              <a:t>chargino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</a:t>
            </a:r>
            <a:r>
              <a:rPr lang="en-GB" dirty="0" smtClean="0">
                <a:solidFill>
                  <a:srgbClr val="FF0000"/>
                </a:solidFill>
              </a:rPr>
              <a:t>epending on 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neutralino</a:t>
            </a:r>
            <a:r>
              <a:rPr lang="en-GB" dirty="0" smtClean="0">
                <a:solidFill>
                  <a:srgbClr val="FF0000"/>
                </a:solidFill>
              </a:rPr>
              <a:t> &amp; model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57200" y="3505200"/>
            <a:ext cx="1850311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sz="1800" dirty="0" smtClean="0"/>
              <a:t>arXiv:1208.3144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685800" y="-762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GB" dirty="0" err="1" smtClean="0">
                <a:effectLst/>
              </a:rPr>
              <a:t>Supersymmetry</a:t>
            </a:r>
            <a:r>
              <a:rPr lang="en-GB" dirty="0" smtClean="0">
                <a:effectLst/>
              </a:rPr>
              <a:t>: Third Generation</a:t>
            </a:r>
            <a:endParaRPr lang="en-GB" dirty="0">
              <a:effectLst/>
            </a:endParaRPr>
          </a:p>
        </p:txBody>
      </p:sp>
      <p:pic>
        <p:nvPicPr>
          <p:cNvPr id="7" name="Image 6" descr="Screen shot 2012-07-19 at 8.42.3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066800"/>
            <a:ext cx="4038600" cy="358822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20437" y="5410200"/>
            <a:ext cx="8190163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Low mass stops and </a:t>
            </a:r>
            <a:r>
              <a:rPr lang="en-GB" sz="2400" dirty="0" err="1" smtClean="0">
                <a:solidFill>
                  <a:srgbClr val="0000FF"/>
                </a:solidFill>
              </a:rPr>
              <a:t>sbottom</a:t>
            </a:r>
            <a:r>
              <a:rPr lang="en-GB" sz="2400" dirty="0" smtClean="0">
                <a:solidFill>
                  <a:srgbClr val="0000FF"/>
                </a:solidFill>
              </a:rPr>
              <a:t>? Dedicated searches ongoing</a:t>
            </a:r>
            <a:endParaRPr lang="en-GB" sz="2400" dirty="0">
              <a:solidFill>
                <a:srgbClr val="0000FF"/>
              </a:solidFill>
            </a:endParaRPr>
          </a:p>
        </p:txBody>
      </p:sp>
      <p:pic>
        <p:nvPicPr>
          <p:cNvPr id="11" name="Image 10" descr="Screen shot 2011-11-07 at 4.07.34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066800"/>
            <a:ext cx="4572000" cy="393422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81000" y="5997714"/>
            <a:ext cx="8204440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Importance of the partners of the third generation: stops and bottoms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…Other scenarios, such as compressed spectra, multi-top production…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28600" y="1015424"/>
            <a:ext cx="17433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N. </a:t>
            </a:r>
            <a:r>
              <a:rPr lang="en-GB" sz="1600" dirty="0" err="1" smtClean="0"/>
              <a:t>Arkani-Hamed</a:t>
            </a:r>
            <a:endParaRPr lang="en-GB" sz="1600" dirty="0" smtClean="0"/>
          </a:p>
          <a:p>
            <a:r>
              <a:rPr lang="en-GB" sz="1600" dirty="0" smtClean="0"/>
              <a:t>CERN Nov 2011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8-18 at 1.34.0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63" y="1676401"/>
            <a:ext cx="5751537" cy="3454070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-76200"/>
            <a:ext cx="85344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Stop/</a:t>
            </a:r>
            <a:r>
              <a:rPr lang="en-GB" dirty="0" err="1" smtClean="0">
                <a:effectLst/>
              </a:rPr>
              <a:t>Sottom</a:t>
            </a:r>
            <a:r>
              <a:rPr lang="en-GB" dirty="0" smtClean="0">
                <a:effectLst/>
              </a:rPr>
              <a:t> </a:t>
            </a:r>
            <a:r>
              <a:rPr lang="en-GB" dirty="0" smtClean="0">
                <a:effectLst/>
              </a:rPr>
              <a:t>Searches</a:t>
            </a:r>
            <a:endParaRPr lang="en-GB" dirty="0">
              <a:effectLst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28600" y="914400"/>
            <a:ext cx="2428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CMS SUS-11-020, 024</a:t>
            </a:r>
            <a:endParaRPr lang="en-GB" sz="1800" dirty="0"/>
          </a:p>
        </p:txBody>
      </p:sp>
      <p:sp>
        <p:nvSpPr>
          <p:cNvPr id="7" name="ZoneTexte 6"/>
          <p:cNvSpPr txBox="1"/>
          <p:nvPr/>
        </p:nvSpPr>
        <p:spPr>
          <a:xfrm>
            <a:off x="4953000" y="914400"/>
            <a:ext cx="3689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ATLAS-conf-12-070, 071, 073, 074</a:t>
            </a:r>
            <a:endParaRPr lang="en-GB" sz="1800" dirty="0"/>
          </a:p>
        </p:txBody>
      </p:sp>
      <p:pic>
        <p:nvPicPr>
          <p:cNvPr id="8" name="Espace réservé du contenu 4" descr="Screen shot 2012-08-16 at 2.55.5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791200" y="1676400"/>
            <a:ext cx="355948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96918" y="5619690"/>
            <a:ext cx="8943474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Third generation studies reach </a:t>
            </a:r>
            <a:r>
              <a:rPr lang="en-GB" sz="2400" dirty="0" smtClean="0">
                <a:solidFill>
                  <a:srgbClr val="FF0000"/>
                </a:solidFill>
              </a:rPr>
              <a:t>500 </a:t>
            </a:r>
            <a:r>
              <a:rPr lang="en-GB" sz="2400" dirty="0" err="1" smtClean="0">
                <a:solidFill>
                  <a:srgbClr val="FF0000"/>
                </a:solidFill>
              </a:rPr>
              <a:t>GeV</a:t>
            </a:r>
            <a:r>
              <a:rPr lang="en-GB" sz="2400" dirty="0" smtClean="0">
                <a:solidFill>
                  <a:srgbClr val="0000FF"/>
                </a:solidFill>
              </a:rPr>
              <a:t> stop/</a:t>
            </a:r>
            <a:r>
              <a:rPr lang="en-GB" sz="2400" dirty="0" err="1" smtClean="0">
                <a:solidFill>
                  <a:srgbClr val="0000FF"/>
                </a:solidFill>
              </a:rPr>
              <a:t>sbottom</a:t>
            </a:r>
            <a:r>
              <a:rPr lang="en-GB" sz="2400" dirty="0" smtClean="0">
                <a:solidFill>
                  <a:srgbClr val="0000FF"/>
                </a:solidFill>
              </a:rPr>
              <a:t> exclusions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in some regions of phase space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09600" y="1371600"/>
            <a:ext cx="435923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Grand summary of the stop searches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8-16 at 2.14.1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1120" y="2362200"/>
            <a:ext cx="2849880" cy="1676400"/>
          </a:xfrm>
        </p:spPr>
      </p:pic>
      <p:pic>
        <p:nvPicPr>
          <p:cNvPr id="6" name="Image 5" descr="Screen shot 2012-08-16 at 2.14.0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2001" y="838200"/>
            <a:ext cx="3160999" cy="2971800"/>
          </a:xfrm>
          <a:prstGeom prst="rect">
            <a:avLst/>
          </a:prstGeom>
        </p:spPr>
      </p:pic>
      <p:sp>
        <p:nvSpPr>
          <p:cNvPr id="8" name="Titre 3"/>
          <p:cNvSpPr>
            <a:spLocks noGrp="1"/>
          </p:cNvSpPr>
          <p:nvPr>
            <p:ph type="title"/>
          </p:nvPr>
        </p:nvSpPr>
        <p:spPr>
          <a:xfrm>
            <a:off x="8382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SUSY: Simplified Models</a:t>
            </a:r>
            <a:endParaRPr lang="en-GB" dirty="0">
              <a:effectLst/>
            </a:endParaRPr>
          </a:p>
        </p:txBody>
      </p:sp>
      <p:pic>
        <p:nvPicPr>
          <p:cNvPr id="9" name="Espace réservé du contenu 4" descr="Screen shot 2012-08-16 at 2.13.31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405871" y="4118548"/>
            <a:ext cx="2753682" cy="159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Screen shot 2012-08-16 at 2.13.00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7475" y="3810001"/>
            <a:ext cx="3009325" cy="28956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28600" y="838200"/>
            <a:ext cx="5019323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Constraints and limits on cross sections for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event topologies</a:t>
            </a:r>
            <a:r>
              <a:rPr lang="en-GB" sz="1800" dirty="0" smtClean="0">
                <a:solidFill>
                  <a:schemeClr val="accent4"/>
                </a:solidFill>
              </a:rPr>
              <a:t>          </a:t>
            </a:r>
            <a:r>
              <a:rPr lang="fr-FR" sz="1800" dirty="0" smtClean="0">
                <a:solidFill>
                  <a:schemeClr val="accent4"/>
                </a:solidFill>
              </a:rPr>
              <a:t>arXiv</a:t>
            </a:r>
            <a:r>
              <a:rPr lang="fr-FR" sz="1800" dirty="0" smtClean="0">
                <a:solidFill>
                  <a:schemeClr val="accent4"/>
                </a:solidFill>
              </a:rPr>
              <a:t>:1105.2838</a:t>
            </a:r>
            <a:endParaRPr lang="en-GB" sz="1800" dirty="0" smtClean="0">
              <a:solidFill>
                <a:schemeClr val="accent4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Reduce the process </a:t>
            </a:r>
            <a:r>
              <a:rPr lang="en-GB" dirty="0" smtClean="0">
                <a:solidFill>
                  <a:srgbClr val="0000FF"/>
                </a:solidFill>
              </a:rPr>
              <a:t>to final states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w</a:t>
            </a:r>
            <a:r>
              <a:rPr lang="en-GB" dirty="0" smtClean="0">
                <a:solidFill>
                  <a:srgbClr val="0000FF"/>
                </a:solidFill>
              </a:rPr>
              <a:t>ithout “intermediate” particles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52400" y="5791200"/>
            <a:ext cx="5160074" cy="64633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Natural SUSY </a:t>
            </a:r>
            <a:r>
              <a:rPr lang="en-GB" sz="1800" dirty="0" smtClean="0">
                <a:solidFill>
                  <a:srgbClr val="FF0000"/>
                </a:solidFill>
              </a:rPr>
              <a:t>survives the LHC </a:t>
            </a:r>
            <a:r>
              <a:rPr lang="en-GB" sz="1800" dirty="0" smtClean="0">
                <a:solidFill>
                  <a:srgbClr val="FF0000"/>
                </a:solidFill>
              </a:rPr>
              <a:t>so far, but we are 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getting close push the limits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8-18 at 1.37.5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3886200"/>
            <a:ext cx="8382000" cy="2949644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Higgs </a:t>
            </a:r>
            <a:r>
              <a:rPr lang="en-GB" dirty="0" smtClean="0">
                <a:effectLst/>
              </a:rPr>
              <a:t>@ 125 </a:t>
            </a:r>
            <a:r>
              <a:rPr lang="en-GB" dirty="0" err="1" smtClean="0">
                <a:effectLst/>
              </a:rPr>
              <a:t>GeV</a:t>
            </a:r>
            <a:r>
              <a:rPr lang="en-GB" dirty="0" smtClean="0">
                <a:effectLst/>
              </a:rPr>
              <a:t> </a:t>
            </a:r>
            <a:r>
              <a:rPr lang="en-GB" dirty="0" smtClean="0">
                <a:effectLst/>
              </a:rPr>
              <a:t>h</a:t>
            </a:r>
            <a:r>
              <a:rPr lang="en-GB" dirty="0" smtClean="0">
                <a:effectLst/>
              </a:rPr>
              <a:t>as Consequences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2-08-18 at 1.38.0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129" y="838200"/>
            <a:ext cx="4477871" cy="30861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6200" y="1258431"/>
            <a:ext cx="4428742" cy="224676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A </a:t>
            </a:r>
            <a:r>
              <a:rPr lang="en-GB" dirty="0" smtClean="0">
                <a:solidFill>
                  <a:srgbClr val="0000FF"/>
                </a:solidFill>
              </a:rPr>
              <a:t>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Higgs is challenging to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accommodate </a:t>
            </a:r>
            <a:r>
              <a:rPr lang="en-GB" dirty="0" smtClean="0">
                <a:solidFill>
                  <a:srgbClr val="0000FF"/>
                </a:solidFill>
              </a:rPr>
              <a:t>in </a:t>
            </a:r>
            <a:r>
              <a:rPr lang="en-GB" dirty="0" smtClean="0">
                <a:solidFill>
                  <a:srgbClr val="0000FF"/>
                </a:solidFill>
              </a:rPr>
              <a:t>constrained </a:t>
            </a:r>
            <a:r>
              <a:rPr lang="en-GB" dirty="0" smtClean="0">
                <a:solidFill>
                  <a:srgbClr val="0000FF"/>
                </a:solidFill>
              </a:rPr>
              <a:t>versions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of SUSY particularly </a:t>
            </a:r>
            <a:r>
              <a:rPr lang="en-GB" dirty="0" smtClean="0">
                <a:solidFill>
                  <a:srgbClr val="0000FF"/>
                </a:solidFill>
              </a:rPr>
              <a:t>for </a:t>
            </a:r>
            <a:r>
              <a:rPr lang="en-GB" dirty="0" smtClean="0">
                <a:solidFill>
                  <a:srgbClr val="0000FF"/>
                </a:solidFill>
              </a:rPr>
              <a:t>natural </a:t>
            </a:r>
          </a:p>
          <a:p>
            <a:r>
              <a:rPr lang="en-GB" dirty="0" err="1" smtClean="0">
                <a:solidFill>
                  <a:srgbClr val="0000FF"/>
                </a:solidFill>
              </a:rPr>
              <a:t>s</a:t>
            </a:r>
            <a:r>
              <a:rPr lang="en-GB" dirty="0" err="1" smtClean="0">
                <a:solidFill>
                  <a:srgbClr val="0000FF"/>
                </a:solidFill>
              </a:rPr>
              <a:t>uperpartner</a:t>
            </a:r>
            <a:r>
              <a:rPr lang="en-GB" dirty="0" smtClean="0">
                <a:solidFill>
                  <a:srgbClr val="0000FF"/>
                </a:solidFill>
              </a:rPr>
              <a:t> masses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Starts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to constrain some of the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simpler </a:t>
            </a:r>
            <a:r>
              <a:rPr lang="en-GB" dirty="0" smtClean="0">
                <a:solidFill>
                  <a:srgbClr val="0000FF"/>
                </a:solidFill>
              </a:rPr>
              <a:t>models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If</a:t>
            </a:r>
            <a:r>
              <a:rPr lang="en-GB" dirty="0" smtClean="0">
                <a:solidFill>
                  <a:srgbClr val="FF0000"/>
                </a:solidFill>
              </a:rPr>
              <a:t> SUSY </a:t>
            </a:r>
            <a:r>
              <a:rPr lang="en-GB" dirty="0" smtClean="0">
                <a:solidFill>
                  <a:srgbClr val="FF0000"/>
                </a:solidFill>
              </a:rPr>
              <a:t>exists, is it </a:t>
            </a:r>
            <a:r>
              <a:rPr lang="en-GB" dirty="0" smtClean="0">
                <a:solidFill>
                  <a:srgbClr val="FF0000"/>
                </a:solidFill>
              </a:rPr>
              <a:t>really </a:t>
            </a:r>
            <a:r>
              <a:rPr lang="en-GB" dirty="0" smtClean="0">
                <a:solidFill>
                  <a:srgbClr val="FF0000"/>
                </a:solidFill>
              </a:rPr>
              <a:t>natural?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381000" y="-76200"/>
            <a:ext cx="85344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LHC Schedule &amp; Performance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Image 7" descr="Screen shot 2012-08-18 at 11.21.4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762000"/>
            <a:ext cx="7705898" cy="4083087"/>
          </a:xfrm>
          <a:prstGeom prst="rect">
            <a:avLst/>
          </a:prstGeom>
        </p:spPr>
      </p:pic>
      <p:pic>
        <p:nvPicPr>
          <p:cNvPr id="9" name="Image 8" descr="Screen shot 2012-08-18 at 11.22.14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124200"/>
            <a:ext cx="7620000" cy="165716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181600" y="3429000"/>
            <a:ext cx="1552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250  pb</a:t>
            </a:r>
            <a:r>
              <a:rPr lang="en-GB" sz="1800" baseline="30000" dirty="0" smtClean="0">
                <a:solidFill>
                  <a:srgbClr val="FF0000"/>
                </a:solidFill>
              </a:rPr>
              <a:t>-1</a:t>
            </a:r>
            <a:r>
              <a:rPr lang="en-GB" sz="1800" dirty="0" smtClean="0">
                <a:solidFill>
                  <a:srgbClr val="FF0000"/>
                </a:solidFill>
              </a:rPr>
              <a:t>/day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62000" y="4876800"/>
            <a:ext cx="7569500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The 2012 pp run is extended till December 17: another 14 weeks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Now:  </a:t>
            </a:r>
            <a:r>
              <a:rPr lang="en-GB" dirty="0" smtClean="0">
                <a:solidFill>
                  <a:srgbClr val="FF0000"/>
                </a:solidFill>
              </a:rPr>
              <a:t>1.5E11 particles /bunch  -&gt; increase to 1.7E11 ?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Now:  </a:t>
            </a:r>
            <a:r>
              <a:rPr lang="en-GB" dirty="0" smtClean="0">
                <a:solidFill>
                  <a:srgbClr val="FF0000"/>
                </a:solidFill>
              </a:rPr>
              <a:t>7E33cm</a:t>
            </a:r>
            <a:r>
              <a:rPr lang="en-GB" baseline="30000" dirty="0" smtClean="0">
                <a:solidFill>
                  <a:srgbClr val="FF0000"/>
                </a:solidFill>
              </a:rPr>
              <a:t>-2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                  -&gt; increase to 9E33cm</a:t>
            </a:r>
            <a:r>
              <a:rPr lang="en-GB" baseline="30000" dirty="0" smtClean="0">
                <a:solidFill>
                  <a:srgbClr val="FF0000"/>
                </a:solidFill>
              </a:rPr>
              <a:t>-2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=&gt;  &gt;300 pb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/day in the last weeks?  </a:t>
            </a:r>
            <a:r>
              <a:rPr lang="en-GB" dirty="0" smtClean="0">
                <a:solidFill>
                  <a:srgbClr val="FF0000"/>
                </a:solidFill>
              </a:rPr>
              <a:t>30 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 total is possible! 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066800" y="6305490"/>
            <a:ext cx="701972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Breaking news: yesterday 1.56E11/ bunch and 7.4E33cm</a:t>
            </a:r>
            <a:r>
              <a:rPr lang="en-GB" baseline="30000" dirty="0" smtClean="0">
                <a:solidFill>
                  <a:srgbClr val="FF0000"/>
                </a:solidFill>
              </a:rPr>
              <a:t>-2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8-18 at 1.39.3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273300"/>
            <a:ext cx="7416800" cy="4508500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28600" y="-76200"/>
            <a:ext cx="87630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Higgs Branching Ratios &amp; </a:t>
            </a:r>
            <a:r>
              <a:rPr lang="en-GB" dirty="0" smtClean="0">
                <a:effectLst/>
              </a:rPr>
              <a:t>New </a:t>
            </a:r>
            <a:r>
              <a:rPr lang="en-GB" dirty="0" smtClean="0">
                <a:effectLst/>
              </a:rPr>
              <a:t>Physics</a:t>
            </a:r>
            <a:endParaRPr lang="en-GB" dirty="0">
              <a:effectLst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04800" y="914400"/>
            <a:ext cx="8631490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Use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the Higgs to </a:t>
            </a:r>
            <a:r>
              <a:rPr lang="en-GB" dirty="0" smtClean="0">
                <a:solidFill>
                  <a:srgbClr val="FF0000"/>
                </a:solidFill>
              </a:rPr>
              <a:t>ZZ and </a:t>
            </a:r>
            <a:r>
              <a:rPr lang="en-GB" dirty="0" smtClean="0">
                <a:solidFill>
                  <a:srgbClr val="FF0000"/>
                </a:solidFill>
              </a:rPr>
              <a:t>gamma-gamma </a:t>
            </a:r>
            <a:r>
              <a:rPr lang="en-GB" dirty="0" smtClean="0">
                <a:solidFill>
                  <a:srgbClr val="0000FF"/>
                </a:solidFill>
              </a:rPr>
              <a:t>results</a:t>
            </a:r>
            <a:r>
              <a:rPr lang="en-GB" dirty="0" smtClean="0">
                <a:solidFill>
                  <a:srgbClr val="0000FF"/>
                </a:solidFill>
              </a:rPr>
              <a:t>  and other data to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constrain </a:t>
            </a:r>
            <a:r>
              <a:rPr lang="en-GB" dirty="0" smtClean="0">
                <a:solidFill>
                  <a:srgbClr val="0000FF"/>
                </a:solidFill>
              </a:rPr>
              <a:t>model </a:t>
            </a:r>
            <a:r>
              <a:rPr lang="en-GB" dirty="0" smtClean="0">
                <a:solidFill>
                  <a:srgbClr val="0000FF"/>
                </a:solidFill>
              </a:rPr>
              <a:t>space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Expectation</a:t>
            </a:r>
            <a:r>
              <a:rPr lang="en-GB" dirty="0" smtClean="0">
                <a:solidFill>
                  <a:srgbClr val="0000FF"/>
                </a:solidFill>
              </a:rPr>
              <a:t> for end of the run this year: space left for the stop quark and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the </a:t>
            </a:r>
            <a:r>
              <a:rPr lang="en-GB" dirty="0" err="1" smtClean="0">
                <a:solidFill>
                  <a:srgbClr val="0000FF"/>
                </a:solidFill>
              </a:rPr>
              <a:t>n</a:t>
            </a:r>
            <a:r>
              <a:rPr lang="en-GB" dirty="0" err="1" smtClean="0">
                <a:solidFill>
                  <a:srgbClr val="0000FF"/>
                </a:solidFill>
              </a:rPr>
              <a:t>eutralino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108993" y="2057400"/>
            <a:ext cx="2035007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C. </a:t>
            </a:r>
            <a:r>
              <a:rPr lang="en-GB" dirty="0" err="1" smtClean="0"/>
              <a:t>Grojean</a:t>
            </a:r>
            <a:r>
              <a:rPr lang="en-GB" dirty="0" smtClean="0"/>
              <a:t> et al.</a:t>
            </a:r>
          </a:p>
          <a:p>
            <a:r>
              <a:rPr lang="en-GB" dirty="0" smtClean="0"/>
              <a:t>arXiv</a:t>
            </a:r>
            <a:r>
              <a:rPr lang="en-GB" dirty="0" smtClean="0"/>
              <a:t>:1207.7355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2-07-17 at 9.23.1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3352800"/>
            <a:ext cx="2959100" cy="2892038"/>
          </a:xfrm>
          <a:prstGeom prst="rect">
            <a:avLst/>
          </a:prstGeom>
        </p:spPr>
      </p:pic>
      <p:pic>
        <p:nvPicPr>
          <p:cNvPr id="3" name="Image 2" descr="Screen shot 2012-07-17 at 9.22.4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3581400"/>
            <a:ext cx="2438400" cy="2378927"/>
          </a:xfrm>
          <a:prstGeom prst="rect">
            <a:avLst/>
          </a:prstGeom>
        </p:spPr>
      </p:pic>
      <p:pic>
        <p:nvPicPr>
          <p:cNvPr id="5" name="Image 4" descr="Screen shot 2012-07-17 at 9.21.54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6300" y="6248400"/>
            <a:ext cx="1079500" cy="576175"/>
          </a:xfrm>
          <a:prstGeom prst="rect">
            <a:avLst/>
          </a:prstGeom>
        </p:spPr>
      </p:pic>
      <p:pic>
        <p:nvPicPr>
          <p:cNvPr id="6" name="Image 5" descr="Screen shot 2012-07-17 at 9.21.46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3810000"/>
            <a:ext cx="2565767" cy="2457450"/>
          </a:xfrm>
          <a:prstGeom prst="rect">
            <a:avLst/>
          </a:prstGeom>
        </p:spPr>
      </p:pic>
      <p:pic>
        <p:nvPicPr>
          <p:cNvPr id="10" name="Image 9" descr="Screen shot 2012-07-17 at 9.20.06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151627"/>
            <a:ext cx="4419600" cy="317344"/>
          </a:xfrm>
          <a:prstGeom prst="rect">
            <a:avLst/>
          </a:prstGeom>
        </p:spPr>
      </p:pic>
      <p:pic>
        <p:nvPicPr>
          <p:cNvPr id="11" name="Image 10" descr="Screen shot 2012-07-17 at 9.19.56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477000"/>
            <a:ext cx="4343400" cy="229810"/>
          </a:xfrm>
          <a:prstGeom prst="rect">
            <a:avLst/>
          </a:prstGeom>
        </p:spPr>
      </p:pic>
      <p:pic>
        <p:nvPicPr>
          <p:cNvPr id="12" name="Image 11" descr="Screen shot 2012-07-17 at 9.19.47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8000" y="882650"/>
            <a:ext cx="2311400" cy="2317750"/>
          </a:xfrm>
          <a:prstGeom prst="rect">
            <a:avLst/>
          </a:prstGeom>
        </p:spPr>
      </p:pic>
      <p:pic>
        <p:nvPicPr>
          <p:cNvPr id="13" name="Image 12" descr="Screen shot 2012-07-17 at 9.13.12 P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95600" y="990600"/>
            <a:ext cx="3347459" cy="220979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304800" y="942226"/>
            <a:ext cx="1364476" cy="3531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W’  ~ 3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16" name="ZoneTexte 15"/>
          <p:cNvSpPr txBox="1"/>
          <p:nvPr/>
        </p:nvSpPr>
        <p:spPr>
          <a:xfrm>
            <a:off x="2895600" y="942226"/>
            <a:ext cx="1479892" cy="3531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Z’  ~ 2.5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19" name="ZoneTexte 18"/>
          <p:cNvSpPr txBox="1"/>
          <p:nvPr/>
        </p:nvSpPr>
        <p:spPr>
          <a:xfrm>
            <a:off x="228600" y="3200400"/>
            <a:ext cx="2932676" cy="3531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Heavy Neutrinos ~ 1.8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20" name="ZoneTexte 19"/>
          <p:cNvSpPr txBox="1"/>
          <p:nvPr/>
        </p:nvSpPr>
        <p:spPr>
          <a:xfrm>
            <a:off x="5181600" y="6096000"/>
            <a:ext cx="2316710" cy="3531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Black Holes  ~ 4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21" name="Titre 1"/>
          <p:cNvSpPr txBox="1">
            <a:spLocks/>
          </p:cNvSpPr>
          <p:nvPr/>
        </p:nvSpPr>
        <p:spPr bwMode="auto">
          <a:xfrm>
            <a:off x="76200" y="-152400"/>
            <a:ext cx="8991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Other Searches 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at 8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TeV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@ ICHEP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2" name="Image 21" descr="Screen shot 2012-08-19 at 1.07.59 A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97600" y="838200"/>
            <a:ext cx="3022600" cy="2863516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7699449" y="1764268"/>
            <a:ext cx="151836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q* ~ </a:t>
            </a:r>
            <a:r>
              <a:rPr lang="en-GB" sz="1800" dirty="0" smtClean="0"/>
              <a:t>3.5 </a:t>
            </a:r>
            <a:r>
              <a:rPr lang="en-GB" sz="1800" dirty="0" err="1" smtClean="0"/>
              <a:t>TeV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7-16 at 10.00.0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1493953"/>
            <a:ext cx="6477764" cy="4754447"/>
          </a:xfr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5419714" y="6324600"/>
            <a:ext cx="357188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Similar figure exists for ATLAS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52400" y="6243935"/>
            <a:ext cx="3191048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No low hanging fruits!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0" name="Titre 3"/>
          <p:cNvSpPr>
            <a:spLocks noGrp="1"/>
          </p:cNvSpPr>
          <p:nvPr>
            <p:ph type="title"/>
          </p:nvPr>
        </p:nvSpPr>
        <p:spPr>
          <a:xfrm>
            <a:off x="533400" y="-762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Collider Searches for New Physics</a:t>
            </a:r>
            <a:endParaRPr lang="en-GB" dirty="0">
              <a:effectLst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769203"/>
            <a:ext cx="7063177" cy="76944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50 new analyses from ATLAS and CMS contributed to  ICHEP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But no sign of new physics yet…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305800" cy="904875"/>
          </a:xfrm>
        </p:spPr>
        <p:txBody>
          <a:bodyPr/>
          <a:lstStyle/>
          <a:p>
            <a:r>
              <a:rPr lang="en-GB" dirty="0" smtClean="0"/>
              <a:t>Many QCD/EWK Results  @ LHC</a:t>
            </a:r>
            <a:endParaRPr lang="en-GB" dirty="0"/>
          </a:p>
        </p:txBody>
      </p:sp>
      <p:pic>
        <p:nvPicPr>
          <p:cNvPr id="5" name="Espace réservé du contenu 4" descr="Screen shot 2012-08-09 at 7.25.29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710487"/>
            <a:ext cx="8534400" cy="4004513"/>
          </a:xfrm>
        </p:spPr>
      </p:pic>
      <p:sp>
        <p:nvSpPr>
          <p:cNvPr id="6" name="ZoneTexte 5"/>
          <p:cNvSpPr txBox="1"/>
          <p:nvPr/>
        </p:nvSpPr>
        <p:spPr>
          <a:xfrm>
            <a:off x="723250" y="1062335"/>
            <a:ext cx="5270043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EG: </a:t>
            </a:r>
            <a:r>
              <a:rPr lang="en-GB" sz="2400" dirty="0" smtClean="0">
                <a:solidFill>
                  <a:srgbClr val="0000FF"/>
                </a:solidFill>
              </a:rPr>
              <a:t>Inclusive </a:t>
            </a:r>
            <a:r>
              <a:rPr lang="en-GB" sz="2400" dirty="0" smtClean="0">
                <a:solidFill>
                  <a:srgbClr val="0000FF"/>
                </a:solidFill>
              </a:rPr>
              <a:t>jet and Dijet production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09600" y="6096000"/>
            <a:ext cx="8047997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Many measurements of single particles, diffraction, </a:t>
            </a:r>
            <a:r>
              <a:rPr lang="en-GB" sz="2400" dirty="0" err="1" smtClean="0">
                <a:solidFill>
                  <a:srgbClr val="FF0000"/>
                </a:solidFill>
              </a:rPr>
              <a:t>pQCD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560940" y="838200"/>
            <a:ext cx="2049660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This workshop…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600200" y="5666626"/>
            <a:ext cx="5638800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Production of top quark pairs.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Standard Model predictions are still OK at 8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</p:txBody>
      </p:sp>
      <p:pic>
        <p:nvPicPr>
          <p:cNvPr id="11" name="Image 10" descr="Screen shot 2012-07-18 at 9.18.0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435100"/>
            <a:ext cx="5283200" cy="3987800"/>
          </a:xfrm>
          <a:prstGeom prst="rect">
            <a:avLst/>
          </a:prstGeom>
        </p:spPr>
      </p:pic>
      <p:sp>
        <p:nvSpPr>
          <p:cNvPr id="5" name="Titre 3"/>
          <p:cNvSpPr txBox="1">
            <a:spLocks/>
          </p:cNvSpPr>
          <p:nvPr/>
        </p:nvSpPr>
        <p:spPr bwMode="auto">
          <a:xfrm>
            <a:off x="228600" y="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Top </a:t>
            </a:r>
            <a:r>
              <a:rPr lang="en-GB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Measurements at 8 </a:t>
            </a:r>
            <a:r>
              <a:rPr lang="en-GB" sz="4000" b="1" kern="0" dirty="0" err="1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TeV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8-18 at 11.55.5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319212"/>
            <a:ext cx="8382000" cy="5210175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QCD &amp; Searches</a:t>
            </a:r>
            <a:endParaRPr lang="en-GB" dirty="0">
              <a:effectLst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112597" y="914400"/>
            <a:ext cx="4955203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M. </a:t>
            </a:r>
            <a:r>
              <a:rPr lang="en-GB" sz="1800" dirty="0" err="1" smtClean="0"/>
              <a:t>Mangano</a:t>
            </a:r>
            <a:r>
              <a:rPr lang="en-GB" sz="1800" dirty="0" smtClean="0"/>
              <a:t>, Perimeter workshop August 2012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8-18 at 10.36.0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3313" y="914400"/>
            <a:ext cx="7306287" cy="5180977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52400" y="-76200"/>
            <a:ext cx="89916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Higgs Cross Sections Uncertainty today</a:t>
            </a:r>
            <a:endParaRPr lang="en-GB" dirty="0">
              <a:effectLst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781800" y="914400"/>
            <a:ext cx="1357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J. Campbell</a:t>
            </a:r>
          </a:p>
          <a:p>
            <a:r>
              <a:rPr lang="en-GB" sz="1800" dirty="0" smtClean="0"/>
              <a:t>ICHEP2012</a:t>
            </a:r>
            <a:endParaRPr lang="en-GB" sz="1800" dirty="0"/>
          </a:p>
        </p:txBody>
      </p:sp>
      <p:sp>
        <p:nvSpPr>
          <p:cNvPr id="7" name="ZoneTexte 6"/>
          <p:cNvSpPr txBox="1"/>
          <p:nvPr/>
        </p:nvSpPr>
        <p:spPr>
          <a:xfrm>
            <a:off x="4744458" y="6172200"/>
            <a:ext cx="3561342" cy="46166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Room for improvement…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1524000"/>
          </a:xfrm>
          <a:solidFill>
            <a:schemeClr val="accent3"/>
          </a:solidFill>
        </p:spPr>
        <p:txBody>
          <a:bodyPr/>
          <a:lstStyle/>
          <a:p>
            <a:r>
              <a:rPr lang="en-GB" sz="2200" dirty="0" smtClean="0">
                <a:solidFill>
                  <a:srgbClr val="0000FF"/>
                </a:solidFill>
              </a:rPr>
              <a:t>Measurements needed for the </a:t>
            </a:r>
            <a:r>
              <a:rPr lang="en-GB" sz="2200" dirty="0" smtClean="0">
                <a:solidFill>
                  <a:srgbClr val="0000FF"/>
                </a:solidFill>
              </a:rPr>
              <a:t>Higgs (</a:t>
            </a:r>
            <a:r>
              <a:rPr lang="en-GB" sz="2200" dirty="0" err="1" smtClean="0">
                <a:solidFill>
                  <a:srgbClr val="0000FF"/>
                </a:solidFill>
              </a:rPr>
              <a:t>PDFs</a:t>
            </a:r>
            <a:r>
              <a:rPr lang="en-GB" sz="2200" dirty="0" smtClean="0">
                <a:solidFill>
                  <a:srgbClr val="0000FF"/>
                </a:solidFill>
              </a:rPr>
              <a:t>, </a:t>
            </a:r>
            <a:r>
              <a:rPr lang="en-GB" sz="2200" dirty="0" err="1" smtClean="0">
                <a:solidFill>
                  <a:srgbClr val="0000FF"/>
                </a:solidFill>
              </a:rPr>
              <a:t>α</a:t>
            </a:r>
            <a:r>
              <a:rPr lang="en-GB" sz="2200" baseline="-25000" dirty="0" err="1" smtClean="0">
                <a:solidFill>
                  <a:srgbClr val="0000FF"/>
                </a:solidFill>
              </a:rPr>
              <a:t>s</a:t>
            </a:r>
            <a:r>
              <a:rPr lang="en-GB" sz="2200" dirty="0" smtClean="0">
                <a:solidFill>
                  <a:srgbClr val="0000FF"/>
                </a:solidFill>
              </a:rPr>
              <a:t>, precision </a:t>
            </a:r>
            <a:r>
              <a:rPr lang="en-GB" sz="2200" dirty="0" err="1" smtClean="0">
                <a:solidFill>
                  <a:srgbClr val="0000FF"/>
                </a:solidFill>
              </a:rPr>
              <a:t>pQCD</a:t>
            </a:r>
            <a:r>
              <a:rPr lang="en-GB" sz="2200" dirty="0" smtClean="0">
                <a:solidFill>
                  <a:srgbClr val="0000FF"/>
                </a:solidFill>
              </a:rPr>
              <a:t>, control of VBF channels (</a:t>
            </a:r>
            <a:r>
              <a:rPr lang="en-GB" sz="2200" dirty="0" err="1" smtClean="0">
                <a:solidFill>
                  <a:srgbClr val="0000FF"/>
                </a:solidFill>
              </a:rPr>
              <a:t>qqZ</a:t>
            </a:r>
            <a:r>
              <a:rPr lang="en-GB" sz="2200" dirty="0" smtClean="0">
                <a:solidFill>
                  <a:srgbClr val="0000FF"/>
                </a:solidFill>
              </a:rPr>
              <a:t>)…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Making measurements with the Higgs, </a:t>
            </a:r>
            <a:r>
              <a:rPr lang="en-GB" sz="2200" dirty="0" err="1" smtClean="0">
                <a:solidFill>
                  <a:srgbClr val="FF0000"/>
                </a:solidFill>
              </a:rPr>
              <a:t>ie</a:t>
            </a:r>
            <a:r>
              <a:rPr lang="en-GB" sz="2200" dirty="0" smtClean="0">
                <a:solidFill>
                  <a:srgbClr val="FF0000"/>
                </a:solidFill>
              </a:rPr>
              <a:t> compare the </a:t>
            </a:r>
            <a:r>
              <a:rPr lang="en-GB" sz="2200" dirty="0" err="1" smtClean="0">
                <a:solidFill>
                  <a:srgbClr val="FF0000"/>
                </a:solidFill>
              </a:rPr>
              <a:t>γγ</a:t>
            </a:r>
            <a:r>
              <a:rPr lang="en-GB" sz="2200" dirty="0" smtClean="0">
                <a:solidFill>
                  <a:srgbClr val="FF0000"/>
                </a:solidFill>
              </a:rPr>
              <a:t> peak with the side bins 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QCD &amp; Higgs</a:t>
            </a:r>
            <a:endParaRPr lang="en-GB" dirty="0">
              <a:effectLst/>
            </a:endParaRPr>
          </a:p>
        </p:txBody>
      </p:sp>
      <p:pic>
        <p:nvPicPr>
          <p:cNvPr id="6" name="Espace réservé du contenu 4" descr="Screen shot 2012-08-18 at 11.52.2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95400" y="2743200"/>
            <a:ext cx="6553200" cy="375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6324600" y="2743200"/>
            <a:ext cx="1403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M. </a:t>
            </a:r>
            <a:r>
              <a:rPr lang="en-GB" sz="1600" dirty="0" err="1" smtClean="0"/>
              <a:t>Managano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3820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New Physics with Boosted Objects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2-07-21 at 3.52.1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8184" y="762000"/>
            <a:ext cx="5585816" cy="2514600"/>
          </a:xfrm>
          <a:prstGeom prst="rect">
            <a:avLst/>
          </a:prstGeom>
        </p:spPr>
      </p:pic>
      <p:pic>
        <p:nvPicPr>
          <p:cNvPr id="9" name="Espace réservé du contenu 4" descr="Screen shot 2012-07-21 at 4.19.32 PM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743" y="2387600"/>
            <a:ext cx="2230257" cy="3327400"/>
          </a:xfrm>
        </p:spPr>
      </p:pic>
      <p:sp>
        <p:nvSpPr>
          <p:cNvPr id="10" name="ZoneTexte 9"/>
          <p:cNvSpPr txBox="1"/>
          <p:nvPr/>
        </p:nvSpPr>
        <p:spPr>
          <a:xfrm>
            <a:off x="2667000" y="3505200"/>
            <a:ext cx="6400800" cy="255454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W,Z and top decays from heavy, typically multi-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objects are of special interest at the LHC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ΔR ~ 2m/p</a:t>
            </a:r>
            <a:r>
              <a:rPr lang="en-GB" baseline="-25000" dirty="0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: decay product merge at large </a:t>
            </a:r>
            <a:r>
              <a:rPr lang="en-GB" dirty="0" err="1" smtClean="0">
                <a:solidFill>
                  <a:srgbClr val="0000FF"/>
                </a:solidFill>
              </a:rPr>
              <a:t>p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endParaRPr lang="en-GB" baseline="-25000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New</a:t>
            </a:r>
            <a:r>
              <a:rPr lang="en-GB" dirty="0" smtClean="0">
                <a:solidFill>
                  <a:srgbClr val="0000FF"/>
                </a:solidFill>
              </a:rPr>
              <a:t> techniques developed – and discussed in this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series of topical  Workshops- for </a:t>
            </a:r>
            <a:r>
              <a:rPr lang="en-GB" dirty="0" err="1" smtClean="0">
                <a:solidFill>
                  <a:srgbClr val="0000FF"/>
                </a:solidFill>
              </a:rPr>
              <a:t>leptonic</a:t>
            </a:r>
            <a:r>
              <a:rPr lang="en-GB" dirty="0" smtClean="0">
                <a:solidFill>
                  <a:srgbClr val="0000FF"/>
                </a:solidFill>
              </a:rPr>
              <a:t> and 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</a:t>
            </a:r>
            <a:r>
              <a:rPr lang="en-GB" dirty="0" err="1" smtClean="0">
                <a:solidFill>
                  <a:srgbClr val="0000FF"/>
                </a:solidFill>
              </a:rPr>
              <a:t>hadronic</a:t>
            </a:r>
            <a:r>
              <a:rPr lang="en-GB" dirty="0" smtClean="0">
                <a:solidFill>
                  <a:srgbClr val="0000FF"/>
                </a:solidFill>
              </a:rPr>
              <a:t> decays of W,Z, top…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.: Jet substructure, grooming: mass drop filtering, 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trimming, pruning</a:t>
            </a:r>
            <a:r>
              <a:rPr lang="en-GB" dirty="0" smtClean="0"/>
              <a:t>… 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0" y="5681246"/>
            <a:ext cx="2283798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ATLAS-CONF-2012-065</a:t>
            </a:r>
            <a:endParaRPr lang="en-GB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1066800" y="6248400"/>
            <a:ext cx="7254059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A lot of new experimental results at this workshop… 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3" name="Picture 3" descr="Picture 2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09686"/>
            <a:ext cx="3367487" cy="105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381000" y="838200"/>
            <a:ext cx="2837210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Boost 2012, Valencia, July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Top resonance study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1219200"/>
          </a:xfrm>
          <a:solidFill>
            <a:schemeClr val="accent3"/>
          </a:solidFill>
        </p:spPr>
        <p:txBody>
          <a:bodyPr/>
          <a:lstStyle/>
          <a:p>
            <a:r>
              <a:rPr lang="en-GB" sz="2200" dirty="0" smtClean="0">
                <a:solidFill>
                  <a:srgbClr val="0000FF"/>
                </a:solidFill>
              </a:rPr>
              <a:t>Boosted objects are reconstructed as one fat jet R=1.0, </a:t>
            </a:r>
            <a:r>
              <a:rPr lang="en-GB" sz="2200" dirty="0" err="1" smtClean="0">
                <a:solidFill>
                  <a:srgbClr val="0000FF"/>
                </a:solidFill>
              </a:rPr>
              <a:t>p</a:t>
            </a:r>
            <a:r>
              <a:rPr lang="en-GB" sz="2200" baseline="-25000" dirty="0" err="1" smtClean="0">
                <a:solidFill>
                  <a:srgbClr val="0000FF"/>
                </a:solidFill>
              </a:rPr>
              <a:t>T</a:t>
            </a:r>
            <a:r>
              <a:rPr lang="en-GB" sz="2200" dirty="0" smtClean="0">
                <a:solidFill>
                  <a:srgbClr val="0000FF"/>
                </a:solidFill>
              </a:rPr>
              <a:t>&gt; 250 </a:t>
            </a:r>
            <a:r>
              <a:rPr lang="en-GB" sz="2200" dirty="0" err="1" smtClean="0">
                <a:solidFill>
                  <a:srgbClr val="0000FF"/>
                </a:solidFill>
              </a:rPr>
              <a:t>GeV</a:t>
            </a:r>
            <a:r>
              <a:rPr lang="en-GB" sz="2200" dirty="0" smtClean="0">
                <a:solidFill>
                  <a:srgbClr val="0000FF"/>
                </a:solidFill>
              </a:rPr>
              <a:t>. Analyse the jet substructure</a:t>
            </a:r>
          </a:p>
          <a:p>
            <a:r>
              <a:rPr lang="en-GB" sz="2200" dirty="0" smtClean="0">
                <a:solidFill>
                  <a:srgbClr val="0000FF"/>
                </a:solidFill>
              </a:rPr>
              <a:t>Modified isolation for the </a:t>
            </a:r>
            <a:r>
              <a:rPr lang="en-GB" sz="2200" dirty="0" err="1" smtClean="0">
                <a:solidFill>
                  <a:srgbClr val="0000FF"/>
                </a:solidFill>
              </a:rPr>
              <a:t>leptonic</a:t>
            </a:r>
            <a:r>
              <a:rPr lang="en-GB" sz="2200" dirty="0" smtClean="0">
                <a:solidFill>
                  <a:srgbClr val="0000FF"/>
                </a:solidFill>
              </a:rPr>
              <a:t> decay side</a:t>
            </a:r>
          </a:p>
          <a:p>
            <a:endParaRPr lang="en-GB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421802" y="762000"/>
            <a:ext cx="2016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arXiv:1207.2409</a:t>
            </a:r>
            <a:endParaRPr lang="en-GB" dirty="0"/>
          </a:p>
        </p:txBody>
      </p:sp>
      <p:pic>
        <p:nvPicPr>
          <p:cNvPr id="6" name="Image 5" descr="Screen shot 2012-07-21 at 12.39.4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2971800"/>
            <a:ext cx="4495800" cy="3108012"/>
          </a:xfrm>
          <a:prstGeom prst="rect">
            <a:avLst/>
          </a:prstGeom>
        </p:spPr>
      </p:pic>
      <p:pic>
        <p:nvPicPr>
          <p:cNvPr id="7" name="Image 6" descr="Screen shot 2012-07-21 at 12.26.5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931434"/>
            <a:ext cx="4648200" cy="3088366"/>
          </a:xfrm>
          <a:prstGeom prst="rect">
            <a:avLst/>
          </a:prstGeom>
        </p:spPr>
      </p:pic>
      <p:pic>
        <p:nvPicPr>
          <p:cNvPr id="8" name="Espace réservé du contenu 4" descr="Screen shot 2012-07-21 at 12.46.0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14400" y="2451100"/>
            <a:ext cx="25273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3886200" y="6248400"/>
            <a:ext cx="473469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Also new data from CMS at this meeting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152400" y="-152400"/>
            <a:ext cx="8991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 experiments are in good shape!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5" name="Group 16"/>
          <p:cNvGrpSpPr/>
          <p:nvPr/>
        </p:nvGrpSpPr>
        <p:grpSpPr>
          <a:xfrm>
            <a:off x="0" y="1143000"/>
            <a:ext cx="4800600" cy="3164160"/>
            <a:chOff x="-206997" y="4869503"/>
            <a:chExt cx="9243494" cy="1213576"/>
          </a:xfrm>
        </p:grpSpPr>
        <p:sp>
          <p:nvSpPr>
            <p:cNvPr id="6" name="Rectangle 5"/>
            <p:cNvSpPr/>
            <p:nvPr/>
          </p:nvSpPr>
          <p:spPr bwMode="auto">
            <a:xfrm>
              <a:off x="-206997" y="4869503"/>
              <a:ext cx="9243494" cy="12135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grpSp>
          <p:nvGrpSpPr>
            <p:cNvPr id="7" name="Group 18"/>
            <p:cNvGrpSpPr/>
            <p:nvPr/>
          </p:nvGrpSpPr>
          <p:grpSpPr>
            <a:xfrm>
              <a:off x="-60275" y="4884829"/>
              <a:ext cx="9096772" cy="1113997"/>
              <a:chOff x="11733" y="260347"/>
              <a:chExt cx="9096772" cy="1113997"/>
            </a:xfrm>
          </p:grpSpPr>
          <p:sp>
            <p:nvSpPr>
              <p:cNvPr id="15" name="TextBox 6"/>
              <p:cNvSpPr txBox="1">
                <a:spLocks noChangeArrowheads="1"/>
              </p:cNvSpPr>
              <p:nvPr/>
            </p:nvSpPr>
            <p:spPr bwMode="auto">
              <a:xfrm>
                <a:off x="11733" y="727956"/>
                <a:ext cx="9096772" cy="259697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800" dirty="0" smtClean="0">
                    <a:solidFill>
                      <a:schemeClr val="bg1"/>
                    </a:solidFill>
                    <a:effectLst/>
                    <a:latin typeface="Arial"/>
                  </a:rPr>
                  <a:t>Data-taking efficiency = (recorded </a:t>
                </a:r>
                <a:r>
                  <a:rPr lang="en-US" sz="1800" dirty="0" err="1" smtClean="0">
                    <a:solidFill>
                      <a:schemeClr val="bg1"/>
                    </a:solidFill>
                    <a:effectLst/>
                    <a:latin typeface="Arial"/>
                  </a:rPr>
                  <a:t>lumi</a:t>
                </a:r>
                <a:r>
                  <a:rPr lang="en-US" sz="1800" dirty="0" smtClean="0">
                    <a:solidFill>
                      <a:schemeClr val="bg1"/>
                    </a:solidFill>
                    <a:effectLst/>
                    <a:latin typeface="Arial"/>
                  </a:rPr>
                  <a:t>)/(delivered </a:t>
                </a:r>
                <a:r>
                  <a:rPr lang="en-US" sz="1800" dirty="0" err="1" smtClean="0">
                    <a:solidFill>
                      <a:schemeClr val="bg1"/>
                    </a:solidFill>
                    <a:effectLst/>
                    <a:latin typeface="Arial"/>
                  </a:rPr>
                  <a:t>lumi</a:t>
                </a:r>
                <a:r>
                  <a:rPr lang="en-US" sz="1800" dirty="0" smtClean="0">
                    <a:solidFill>
                      <a:schemeClr val="bg1"/>
                    </a:solidFill>
                    <a:effectLst/>
                    <a:latin typeface="Arial"/>
                  </a:rPr>
                  <a:t>)</a:t>
                </a:r>
                <a:r>
                  <a:rPr lang="en-US" sz="1800" dirty="0" smtClean="0">
                    <a:solidFill>
                      <a:schemeClr val="bg1"/>
                    </a:solidFill>
                    <a:latin typeface="Arial"/>
                  </a:rPr>
                  <a:t>:~ </a:t>
                </a:r>
                <a:r>
                  <a:rPr lang="en-US" sz="2000" dirty="0" smtClean="0">
                    <a:solidFill>
                      <a:schemeClr val="bg1"/>
                    </a:solidFill>
                    <a:latin typeface="Arial"/>
                  </a:rPr>
                  <a:t>94.6% </a:t>
                </a:r>
                <a:r>
                  <a:rPr lang="en-US" sz="2000" dirty="0" smtClean="0">
                    <a:solidFill>
                      <a:schemeClr val="bg1"/>
                    </a:solidFill>
                    <a:effectLst/>
                    <a:latin typeface="Arial"/>
                  </a:rPr>
                  <a:t> </a:t>
                </a:r>
                <a:endParaRPr lang="en-US" sz="2000" dirty="0">
                  <a:solidFill>
                    <a:schemeClr val="bg1"/>
                  </a:solidFill>
                  <a:effectLst/>
                  <a:latin typeface="Arial"/>
                </a:endParaRPr>
              </a:p>
            </p:txBody>
          </p:sp>
          <p:grpSp>
            <p:nvGrpSpPr>
              <p:cNvPr id="9" name="Group 20"/>
              <p:cNvGrpSpPr/>
              <p:nvPr/>
            </p:nvGrpSpPr>
            <p:grpSpPr>
              <a:xfrm>
                <a:off x="11733" y="260347"/>
                <a:ext cx="8950050" cy="401161"/>
                <a:chOff x="-60275" y="4868859"/>
                <a:chExt cx="8950050" cy="401161"/>
              </a:xfrm>
            </p:grpSpPr>
            <p:sp>
              <p:nvSpPr>
                <p:cNvPr id="13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-60275" y="4868859"/>
                  <a:ext cx="8950050" cy="247893"/>
                </a:xfrm>
                <a:prstGeom prst="rect">
                  <a:avLst/>
                </a:prstGeom>
                <a:solidFill>
                  <a:srgbClr val="CC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>
                  <a:lvl1pPr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800" dirty="0" smtClean="0">
                      <a:solidFill>
                        <a:schemeClr val="bg1"/>
                      </a:solidFill>
                      <a:effectLst/>
                      <a:latin typeface="Arial"/>
                    </a:rPr>
                    <a:t>Fraction of non-operational detector channels:  </a:t>
                  </a:r>
                  <a:r>
                    <a:rPr lang="en-US" sz="1500" dirty="0" smtClean="0">
                      <a:solidFill>
                        <a:schemeClr val="bg1"/>
                      </a:solidFill>
                      <a:effectLst/>
                      <a:latin typeface="Arial"/>
                      <a:sym typeface="Wingdings"/>
                    </a:rPr>
                    <a:t>(</a:t>
                  </a:r>
                  <a:r>
                    <a:rPr lang="en-US" sz="1500" dirty="0">
                      <a:solidFill>
                        <a:schemeClr val="bg1"/>
                      </a:solidFill>
                      <a:effectLst/>
                      <a:latin typeface="Arial"/>
                      <a:sym typeface="Wingdings"/>
                    </a:rPr>
                    <a:t>depends on the </a:t>
                  </a:r>
                  <a:r>
                    <a:rPr lang="en-US" sz="1500" dirty="0" smtClean="0">
                      <a:solidFill>
                        <a:schemeClr val="bg1"/>
                      </a:solidFill>
                      <a:effectLst/>
                      <a:latin typeface="Arial"/>
                      <a:sym typeface="Wingdings"/>
                    </a:rPr>
                    <a:t>sub-detector)</a:t>
                  </a:r>
                  <a:endParaRPr lang="en-US" sz="1500" dirty="0">
                    <a:solidFill>
                      <a:schemeClr val="bg1"/>
                    </a:solidFill>
                    <a:effectLst/>
                    <a:latin typeface="Arial"/>
                  </a:endParaRPr>
                </a:p>
              </p:txBody>
            </p:sp>
            <p:sp>
              <p:nvSpPr>
                <p:cNvPr id="14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-60275" y="5116563"/>
                  <a:ext cx="6895940" cy="153457"/>
                </a:xfrm>
                <a:prstGeom prst="rect">
                  <a:avLst/>
                </a:prstGeom>
                <a:solidFill>
                  <a:srgbClr val="CC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>
                  <a:lvl1pPr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800" dirty="0">
                      <a:solidFill>
                        <a:schemeClr val="bg1"/>
                      </a:solidFill>
                      <a:latin typeface="Arial"/>
                    </a:rPr>
                    <a:t>F</a:t>
                  </a:r>
                  <a:r>
                    <a:rPr lang="en-US" sz="1800" dirty="0" smtClean="0">
                      <a:solidFill>
                        <a:schemeClr val="bg1"/>
                      </a:solidFill>
                      <a:effectLst/>
                      <a:latin typeface="Arial"/>
                    </a:rPr>
                    <a:t>ew </a:t>
                  </a:r>
                  <a:r>
                    <a:rPr lang="en-US" sz="1800" dirty="0" err="1" smtClean="0">
                      <a:solidFill>
                        <a:schemeClr val="bg1"/>
                      </a:solidFill>
                      <a:effectLst/>
                      <a:latin typeface="Arial"/>
                    </a:rPr>
                    <a:t>permil</a:t>
                  </a:r>
                  <a:r>
                    <a:rPr lang="en-US" sz="1800" dirty="0" smtClean="0">
                      <a:solidFill>
                        <a:schemeClr val="bg1"/>
                      </a:solidFill>
                      <a:effectLst/>
                      <a:latin typeface="Arial"/>
                    </a:rPr>
                    <a:t> (most cases) to </a:t>
                  </a:r>
                  <a:r>
                    <a:rPr lang="en-US" sz="2000" dirty="0">
                      <a:solidFill>
                        <a:schemeClr val="bg1"/>
                      </a:solidFill>
                      <a:effectLst/>
                      <a:latin typeface="Arial"/>
                    </a:rPr>
                    <a:t>4</a:t>
                  </a:r>
                  <a:r>
                    <a:rPr lang="en-US" sz="2000" dirty="0" smtClean="0">
                      <a:solidFill>
                        <a:schemeClr val="bg1"/>
                      </a:solidFill>
                      <a:effectLst/>
                      <a:latin typeface="Arial"/>
                    </a:rPr>
                    <a:t>%</a:t>
                  </a:r>
                </a:p>
              </p:txBody>
            </p:sp>
          </p:grpSp>
          <p:sp>
            <p:nvSpPr>
              <p:cNvPr id="11" name="TextBox 6"/>
              <p:cNvSpPr txBox="1">
                <a:spLocks noChangeArrowheads="1"/>
              </p:cNvSpPr>
              <p:nvPr/>
            </p:nvSpPr>
            <p:spPr bwMode="auto">
              <a:xfrm>
                <a:off x="11733" y="1020212"/>
                <a:ext cx="9096772" cy="354132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800" dirty="0">
                    <a:solidFill>
                      <a:schemeClr val="bg1"/>
                    </a:solidFill>
                    <a:effectLst/>
                    <a:latin typeface="Arial"/>
                  </a:rPr>
                  <a:t>G</a:t>
                </a:r>
                <a:r>
                  <a:rPr lang="en-US" sz="1800" dirty="0" smtClean="0">
                    <a:solidFill>
                      <a:schemeClr val="bg1"/>
                    </a:solidFill>
                    <a:effectLst/>
                    <a:latin typeface="Arial"/>
                  </a:rPr>
                  <a:t>ood-quality data fraction, used for analysis </a:t>
                </a:r>
                <a:r>
                  <a:rPr lang="en-US" sz="1800" dirty="0" smtClean="0">
                    <a:solidFill>
                      <a:schemeClr val="bg1"/>
                    </a:solidFill>
                    <a:latin typeface="Arial"/>
                  </a:rPr>
                  <a:t>: ~ 93.6%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  <a:effectLst/>
                    <a:latin typeface="Arial"/>
                    <a:sym typeface="Wingdings"/>
                  </a:rPr>
                  <a:t>(will increase further with data reprocessing)</a:t>
                </a:r>
                <a:endParaRPr lang="en-US" dirty="0">
                  <a:solidFill>
                    <a:schemeClr val="bg1"/>
                  </a:solidFill>
                  <a:effectLst/>
                  <a:latin typeface="Arial"/>
                </a:endParaRPr>
              </a:p>
            </p:txBody>
          </p:sp>
        </p:grpSp>
      </p:grpSp>
      <p:pic>
        <p:nvPicPr>
          <p:cNvPr id="17" name="Image 16" descr="Screen shot 2012-07-21 at 9.14.4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122427"/>
            <a:ext cx="4343400" cy="3068573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5562600" y="838200"/>
            <a:ext cx="778128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CMS</a:t>
            </a:r>
            <a:endParaRPr lang="en-GB" sz="2400" dirty="0">
              <a:solidFill>
                <a:srgbClr val="0000FF"/>
              </a:solidFill>
            </a:endParaRPr>
          </a:p>
        </p:txBody>
      </p:sp>
      <p:pic>
        <p:nvPicPr>
          <p:cNvPr id="19" name="Picture 2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62880" y="4191000"/>
            <a:ext cx="8229600" cy="27726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ZoneTexte 19"/>
          <p:cNvSpPr txBox="1"/>
          <p:nvPr/>
        </p:nvSpPr>
        <p:spPr>
          <a:xfrm>
            <a:off x="3810000" y="838200"/>
            <a:ext cx="1034057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ATLAS</a:t>
            </a:r>
          </a:p>
          <a:p>
            <a:endParaRPr lang="en-GB" dirty="0"/>
          </a:p>
        </p:txBody>
      </p:sp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2771800" y="4309646"/>
            <a:ext cx="6245144" cy="36933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effectLst/>
                <a:latin typeface="Arial"/>
                <a:sym typeface="Wingdings"/>
              </a:rPr>
              <a:t>Z </a:t>
            </a:r>
            <a:r>
              <a:rPr lang="en-US" sz="1800" dirty="0" err="1" smtClean="0">
                <a:effectLst/>
                <a:latin typeface="Arial"/>
                <a:ea typeface="Lucida Grande"/>
                <a:cs typeface="Lucida Grande"/>
                <a:sym typeface="Wingdings"/>
              </a:rPr>
              <a:t>μμ</a:t>
            </a:r>
            <a:r>
              <a:rPr lang="en-US" sz="1800" dirty="0" smtClean="0">
                <a:effectLst/>
                <a:latin typeface="Arial"/>
                <a:sym typeface="Wingdings"/>
              </a:rPr>
              <a:t> event from 2012 data with 25 reconstructed vertices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0" y="4419600"/>
            <a:ext cx="2113680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Pile-Up 2012!!</a:t>
            </a:r>
          </a:p>
          <a:p>
            <a:endParaRPr lang="en-GB" dirty="0"/>
          </a:p>
        </p:txBody>
      </p: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1371600" y="5641503"/>
            <a:ext cx="881897" cy="36933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effectLst/>
                <a:latin typeface="Arial"/>
                <a:sym typeface="Wingdings"/>
              </a:rPr>
              <a:t>Z </a:t>
            </a:r>
            <a:r>
              <a:rPr lang="en-US" sz="1800" dirty="0" err="1" smtClean="0">
                <a:effectLst/>
                <a:latin typeface="Arial"/>
                <a:ea typeface="Lucida Grande"/>
                <a:cs typeface="Lucida Grande"/>
                <a:sym typeface="Wingdings"/>
              </a:rPr>
              <a:t>μμ</a:t>
            </a:r>
            <a:endParaRPr lang="en-US" sz="1800" dirty="0" smtClean="0">
              <a:effectLst/>
              <a:latin typeface="Arial"/>
              <a:sym typeface="Wingdings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334000" y="6396335"/>
            <a:ext cx="363387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An issue for jet measurements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-762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Detailed QCD jet Studies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 bwMode="auto">
          <a:xfrm>
            <a:off x="533400" y="762000"/>
            <a:ext cx="8382000" cy="22860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Detailed QCD jet studies such as substructure studies grooming are important to get: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Deeper insight into </a:t>
            </a:r>
            <a:r>
              <a:rPr lang="en-GB" sz="2400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pQCD</a:t>
            </a:r>
            <a:endParaRPr lang="en-GB" sz="2400" kern="0" dirty="0" smtClean="0">
              <a:solidFill>
                <a:srgbClr val="0000FF"/>
              </a:solidFill>
              <a:latin typeface="Arial"/>
              <a:ea typeface="ＭＳ Ｐゴシック" charset="-128"/>
              <a:cs typeface="ＭＳ Ｐゴシック" charset="-128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To perform searches for New Physics in a new </a:t>
            </a:r>
            <a:r>
              <a:rPr lang="en-GB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way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Boosted Higgs…     </a:t>
            </a:r>
            <a:r>
              <a:rPr lang="en-US" sz="1800" dirty="0" smtClean="0">
                <a:solidFill>
                  <a:schemeClr val="tx2"/>
                </a:solidFill>
              </a:rPr>
              <a:t>Butterworth </a:t>
            </a:r>
            <a:r>
              <a:rPr lang="en-US" sz="1800" dirty="0" smtClean="0">
                <a:solidFill>
                  <a:schemeClr val="tx2"/>
                </a:solidFill>
              </a:rPr>
              <a:t>et </a:t>
            </a:r>
            <a:r>
              <a:rPr lang="en-US" sz="1800" dirty="0" smtClean="0">
                <a:solidFill>
                  <a:schemeClr val="tx2"/>
                </a:solidFill>
              </a:rPr>
              <a:t>al.</a:t>
            </a:r>
            <a:r>
              <a:rPr lang="fr-FR" sz="1800" dirty="0" smtClean="0">
                <a:solidFill>
                  <a:schemeClr val="tx2"/>
                </a:solidFill>
              </a:rPr>
              <a:t> PRL </a:t>
            </a:r>
            <a:r>
              <a:rPr lang="fr-FR" sz="1800" dirty="0" smtClean="0">
                <a:solidFill>
                  <a:schemeClr val="tx2"/>
                </a:solidFill>
              </a:rPr>
              <a:t>100 (2008) 242001 </a:t>
            </a:r>
            <a:r>
              <a:rPr lang="en-GB" sz="18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    </a:t>
            </a: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Image 4" descr="Screen shot 2012-07-22 at 11.56.3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3244850"/>
            <a:ext cx="3170974" cy="3232150"/>
          </a:xfrm>
          <a:prstGeom prst="rect">
            <a:avLst/>
          </a:prstGeom>
        </p:spPr>
      </p:pic>
      <p:pic>
        <p:nvPicPr>
          <p:cNvPr id="6" name="Image 5" descr="Screen shot 2012-07-22 at 11.47.40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383" y="3422650"/>
            <a:ext cx="3097617" cy="2978150"/>
          </a:xfrm>
          <a:prstGeom prst="rect">
            <a:avLst/>
          </a:prstGeom>
        </p:spPr>
      </p:pic>
      <p:pic>
        <p:nvPicPr>
          <p:cNvPr id="7" name="Image 6" descr="Screen shot 2012-07-22 at 11.44.17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4887" y="3581400"/>
            <a:ext cx="3149113" cy="27305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91869" y="6412468"/>
            <a:ext cx="1994131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00FF"/>
                </a:solidFill>
              </a:rPr>
              <a:t>Subjet</a:t>
            </a:r>
            <a:r>
              <a:rPr lang="en-GB" sz="1800" dirty="0" smtClean="0">
                <a:solidFill>
                  <a:srgbClr val="0000FF"/>
                </a:solidFill>
              </a:rPr>
              <a:t> multiplicity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733800" y="6096000"/>
            <a:ext cx="1902835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K</a:t>
            </a:r>
            <a:r>
              <a:rPr lang="en-GB" sz="1800" baseline="-25000" dirty="0" smtClean="0">
                <a:solidFill>
                  <a:srgbClr val="0000FF"/>
                </a:solidFill>
              </a:rPr>
              <a:t>T</a:t>
            </a:r>
            <a:r>
              <a:rPr lang="en-GB" sz="1800" dirty="0" smtClean="0">
                <a:solidFill>
                  <a:srgbClr val="0000FF"/>
                </a:solidFill>
              </a:rPr>
              <a:t> splitting scale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248400" y="6324600"/>
            <a:ext cx="1109235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Jet width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3048000"/>
            <a:ext cx="1672353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CMS-QCD-10-41</a:t>
            </a:r>
            <a:endParaRPr lang="en-GB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6629400" y="3200400"/>
            <a:ext cx="167565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arXiv:1203:4606</a:t>
            </a:r>
            <a:endParaRPr lang="en-GB" sz="1600" dirty="0"/>
          </a:p>
        </p:txBody>
      </p:sp>
      <p:pic>
        <p:nvPicPr>
          <p:cNvPr id="13" name="Image 12" descr="Screen shot 2012-07-22 at 3.10.43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3733800"/>
            <a:ext cx="9779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79203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r-CH" dirty="0" smtClean="0"/>
              <a:t> </a:t>
            </a:r>
            <a:endParaRPr lang="fr-FR" dirty="0" smtClean="0"/>
          </a:p>
        </p:txBody>
      </p:sp>
      <p:sp>
        <p:nvSpPr>
          <p:cNvPr id="179204" name="Date Placeholder 3"/>
          <p:cNvSpPr txBox="1">
            <a:spLocks noGrp="1"/>
          </p:cNvSpPr>
          <p:nvPr/>
        </p:nvSpPr>
        <p:spPr bwMode="auto">
          <a:xfrm>
            <a:off x="70338" y="6543675"/>
            <a:ext cx="276078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fr-CH" sz="1400" i="1">
                <a:solidFill>
                  <a:srgbClr val="006666"/>
                </a:solidFill>
              </a:rPr>
              <a:t>	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179206" name="Slide Number Placeholder 5"/>
          <p:cNvSpPr txBox="1">
            <a:spLocks noGrp="1"/>
          </p:cNvSpPr>
          <p:nvPr/>
        </p:nvSpPr>
        <p:spPr bwMode="auto">
          <a:xfrm>
            <a:off x="8141677" y="6524625"/>
            <a:ext cx="79130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5F81CBB6-EFBA-A44B-8B29-A16785992333}" type="slidenum">
              <a:rPr lang="fr-CH" sz="1400">
                <a:solidFill>
                  <a:schemeClr val="tx1"/>
                </a:solidFill>
                <a:latin typeface="Times New Roman" charset="0"/>
              </a:rPr>
              <a:pPr algn="r"/>
              <a:t>50</a:t>
            </a:fld>
            <a:r>
              <a:rPr lang="fr-CH" sz="1400">
                <a:solidFill>
                  <a:schemeClr val="tx1"/>
                </a:solidFill>
                <a:latin typeface="Times New Roman" charset="0"/>
              </a:rPr>
              <a:t> </a:t>
            </a:r>
            <a:endParaRPr lang="fr-FR" sz="14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1792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pPr eaLnBrk="1" hangingPunct="1"/>
            <a:r>
              <a:rPr lang="en-US" sz="3200" dirty="0"/>
              <a:t>Hidden Valley Physics: New Signatures</a:t>
            </a:r>
          </a:p>
        </p:txBody>
      </p:sp>
      <p:pic>
        <p:nvPicPr>
          <p:cNvPr id="179208" name="Picture 4" descr="Picture 2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8954" y="3819526"/>
            <a:ext cx="54864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209" name="Picture 5" descr="Picture 2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1016" y="914401"/>
            <a:ext cx="4059115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210" name="Picture 6" descr="Picture 2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1" y="1143000"/>
            <a:ext cx="3960935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211" name="AutoShape 7"/>
          <p:cNvSpPr>
            <a:spLocks noChangeArrowheads="1"/>
          </p:cNvSpPr>
          <p:nvPr/>
        </p:nvSpPr>
        <p:spPr bwMode="auto">
          <a:xfrm rot="5400000">
            <a:off x="3244545" y="4583540"/>
            <a:ext cx="852488" cy="677008"/>
          </a:xfrm>
          <a:custGeom>
            <a:avLst/>
            <a:gdLst>
              <a:gd name="T0" fmla="*/ 948508933 w 21600"/>
              <a:gd name="T1" fmla="*/ 0 h 21600"/>
              <a:gd name="T2" fmla="*/ 569080101 w 21600"/>
              <a:gd name="T3" fmla="*/ 281863173 h 21600"/>
              <a:gd name="T4" fmla="*/ 0 w 21600"/>
              <a:gd name="T5" fmla="*/ 704696641 h 21600"/>
              <a:gd name="T6" fmla="*/ 569080101 w 21600"/>
              <a:gd name="T7" fmla="*/ 845589553 h 21600"/>
              <a:gd name="T8" fmla="*/ 1138161741 w 21600"/>
              <a:gd name="T9" fmla="*/ 587215029 h 21600"/>
              <a:gd name="T10" fmla="*/ 1327875289 w 21600"/>
              <a:gd name="T11" fmla="*/ 281863173 h 21600"/>
              <a:gd name="T12" fmla="*/ 3 60000 65536"/>
              <a:gd name="T13" fmla="*/ 2 60000 65536"/>
              <a:gd name="T14" fmla="*/ 2 60000 65536"/>
              <a:gd name="T15" fmla="*/ 1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79212" name="Text Box 8"/>
          <p:cNvSpPr txBox="1">
            <a:spLocks noChangeArrowheads="1"/>
          </p:cNvSpPr>
          <p:nvPr/>
        </p:nvSpPr>
        <p:spPr bwMode="auto">
          <a:xfrm>
            <a:off x="211016" y="4191001"/>
            <a:ext cx="2967479" cy="1015663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Will produce“Weird Jets”</a:t>
            </a:r>
          </a:p>
          <a:p>
            <a:r>
              <a:rPr lang="en-US"/>
              <a:t>and a lot of secondary</a:t>
            </a:r>
          </a:p>
          <a:p>
            <a:r>
              <a:rPr lang="en-US"/>
              <a:t>vertices</a:t>
            </a:r>
          </a:p>
        </p:txBody>
      </p:sp>
      <p:sp>
        <p:nvSpPr>
          <p:cNvPr id="179213" name="Text Box 9"/>
          <p:cNvSpPr txBox="1">
            <a:spLocks noChangeArrowheads="1"/>
          </p:cNvSpPr>
          <p:nvPr/>
        </p:nvSpPr>
        <p:spPr bwMode="auto">
          <a:xfrm>
            <a:off x="281354" y="5638801"/>
            <a:ext cx="4218523" cy="830997"/>
          </a:xfrm>
          <a:prstGeom prst="rect">
            <a:avLst/>
          </a:prstGeom>
          <a:solidFill>
            <a:schemeClr val="accent3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sym typeface="Symbol" charset="2"/>
              </a:rPr>
              <a:t></a:t>
            </a:r>
            <a:r>
              <a:rPr lang="en-US" sz="2400" dirty="0">
                <a:solidFill>
                  <a:srgbClr val="FF0000"/>
                </a:solidFill>
                <a:sym typeface="Symbol" charset="2"/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Difference with QCD jets??</a:t>
            </a:r>
          </a:p>
          <a:p>
            <a:r>
              <a:rPr lang="en-US" sz="2400" dirty="0" err="1">
                <a:solidFill>
                  <a:srgbClr val="FF0000"/>
                </a:solidFill>
                <a:sym typeface="Symbol" charset="2"/>
              </a:rPr>
              <a:t></a:t>
            </a:r>
            <a:r>
              <a:rPr lang="en-US" sz="2400" dirty="0">
                <a:solidFill>
                  <a:srgbClr val="FF0000"/>
                </a:solidFill>
                <a:sym typeface="Symbol" charset="2"/>
              </a:rPr>
              <a:t> Study SM jet </a:t>
            </a:r>
            <a:r>
              <a:rPr lang="en-US" sz="2400" dirty="0" smtClean="0">
                <a:solidFill>
                  <a:srgbClr val="FF0000"/>
                </a:solidFill>
                <a:sym typeface="Symbol" charset="2"/>
              </a:rPr>
              <a:t>structure!!</a:t>
            </a:r>
            <a:endParaRPr lang="en-US" sz="2400" dirty="0">
              <a:solidFill>
                <a:srgbClr val="FF0000"/>
              </a:solidFill>
              <a:sym typeface="Symbol" charset="2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953000" y="838200"/>
            <a:ext cx="2518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Strassler</a:t>
            </a:r>
            <a:r>
              <a:rPr lang="en-GB" dirty="0" smtClean="0"/>
              <a:t>, K. </a:t>
            </a:r>
            <a:r>
              <a:rPr lang="en-GB" sz="1800" dirty="0" err="1" smtClean="0"/>
              <a:t>Zurek</a:t>
            </a:r>
            <a:endParaRPr lang="en-GB" sz="1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7573767" y="2362200"/>
            <a:ext cx="1341633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Possible new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Higgs decay 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modes</a:t>
            </a:r>
            <a:endParaRPr lang="en-GB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-762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Conclusion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 bwMode="auto">
          <a:xfrm>
            <a:off x="304800" y="762000"/>
            <a:ext cx="8382000" cy="58674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LHC and the experiments are in good shape and eager on the rest of the 2012 data. Last data before 2014-15’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400" dirty="0" smtClean="0">
                <a:solidFill>
                  <a:srgbClr val="FF0000"/>
                </a:solidFill>
              </a:rPr>
              <a:t>A</a:t>
            </a:r>
            <a:r>
              <a:rPr lang="en-GB" sz="2400" dirty="0" smtClean="0">
                <a:solidFill>
                  <a:srgbClr val="FF0000"/>
                </a:solidFill>
              </a:rPr>
              <a:t> new Higgs</a:t>
            </a:r>
            <a:r>
              <a:rPr lang="en-GB" sz="2400" dirty="0" smtClean="0">
                <a:solidFill>
                  <a:srgbClr val="FF0000"/>
                </a:solidFill>
              </a:rPr>
              <a:t>-like particle is with us!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sz="2400" dirty="0" smtClean="0">
                <a:solidFill>
                  <a:srgbClr val="0000FF"/>
                </a:solidFill>
              </a:rPr>
              <a:t>This opens a lot of prospects for new studies</a:t>
            </a:r>
            <a:endParaRPr lang="en-GB" sz="2400" dirty="0" smtClean="0">
              <a:solidFill>
                <a:srgbClr val="0000FF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400" dirty="0" smtClean="0">
                <a:solidFill>
                  <a:srgbClr val="0000FF"/>
                </a:solidFill>
              </a:rPr>
              <a:t>No </a:t>
            </a:r>
            <a:r>
              <a:rPr lang="en-GB" sz="2400" dirty="0" smtClean="0">
                <a:solidFill>
                  <a:srgbClr val="0000FF"/>
                </a:solidFill>
              </a:rPr>
              <a:t>convincing sign of New Physics yet. The phase space is getting systematically scanned.</a:t>
            </a:r>
            <a:r>
              <a:rPr lang="en-GB" sz="2400" dirty="0" smtClean="0">
                <a:solidFill>
                  <a:srgbClr val="0000FF"/>
                </a:solidFill>
              </a:rPr>
              <a:t> Low energy SUSY</a:t>
            </a:r>
            <a:r>
              <a:rPr lang="en-GB" sz="2400" dirty="0" smtClean="0">
                <a:solidFill>
                  <a:srgbClr val="0000FF"/>
                </a:solidFill>
              </a:rPr>
              <a:t>?</a:t>
            </a:r>
            <a:endParaRPr lang="en-GB" sz="2400" dirty="0" smtClean="0">
              <a:solidFill>
                <a:srgbClr val="0000FF"/>
              </a:solidFill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QCD is reaching high precision, and testing at the LHC is very important. The Higgs may be a new tool. We should also get predictions as precise as possible for Higgs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D</a:t>
            </a:r>
            <a:r>
              <a:rPr kumimoji="0" lang="en-GB" sz="2400" b="0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eeper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understanding on </a:t>
            </a:r>
            <a:r>
              <a:rPr kumimoji="0" lang="en-GB" sz="2400" b="0" i="0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pQCD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is important 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but 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could also be key to searches for new physics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.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Examples:</a:t>
            </a:r>
            <a:r>
              <a:rPr lang="en-GB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Boosted 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objects (</a:t>
            </a:r>
            <a:r>
              <a:rPr kumimoji="0" lang="en-GB" sz="2400" b="0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hadronic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and </a:t>
            </a:r>
            <a:r>
              <a:rPr kumimoji="0" lang="en-GB" sz="2400" b="0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leptonic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decays), jet substructure, quark/gluon jet separation…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I</a:t>
            </a:r>
            <a:r>
              <a:rPr lang="en-GB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hope t</a:t>
            </a:r>
            <a:r>
              <a:rPr lang="en-GB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his workshop will add new ideas &amp; directions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09600" y="30480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Backup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8-18 at 11.53.3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9842" y="1066800"/>
            <a:ext cx="7869115" cy="5715000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Example BSM Physics </a:t>
            </a:r>
            <a:endParaRPr lang="en-GB" dirty="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534400" cy="904875"/>
          </a:xfrm>
        </p:spPr>
        <p:txBody>
          <a:bodyPr/>
          <a:lstStyle/>
          <a:p>
            <a:r>
              <a:rPr lang="en-GB" dirty="0" smtClean="0"/>
              <a:t>July 4</a:t>
            </a:r>
            <a:r>
              <a:rPr lang="en-GB" baseline="30000" dirty="0" smtClean="0"/>
              <a:t>th</a:t>
            </a:r>
            <a:r>
              <a:rPr lang="en-GB" dirty="0" smtClean="0"/>
              <a:t>  2012   17:00 Melbourne 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20574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Official announcement of the observation of a Higgs-like particle with mass of 125-126 </a:t>
            </a:r>
            <a:r>
              <a:rPr lang="en-GB" sz="2400" dirty="0" err="1" smtClean="0">
                <a:solidFill>
                  <a:srgbClr val="FF0000"/>
                </a:solidFill>
              </a:rPr>
              <a:t>GeV</a:t>
            </a:r>
            <a:r>
              <a:rPr lang="en-GB" sz="2400" dirty="0" smtClean="0">
                <a:solidFill>
                  <a:srgbClr val="FF0000"/>
                </a:solidFill>
              </a:rPr>
              <a:t> by CMS and ATLAS.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Historic seminar at CERN with simultaneous transmission and live link at the large particle physics conference of 2012 </a:t>
            </a:r>
            <a:r>
              <a:rPr lang="en-GB" sz="2400" dirty="0" smtClean="0">
                <a:solidFill>
                  <a:srgbClr val="FF0000"/>
                </a:solidFill>
              </a:rPr>
              <a:t>in Melbourne, Australia 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553200" y="5181600"/>
            <a:ext cx="137038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Melbourne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1" name="Image 10" descr="Screen shot 2012-07-18 at 12.25.0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4218992"/>
            <a:ext cx="3505784" cy="2334208"/>
          </a:xfrm>
          <a:prstGeom prst="rect">
            <a:avLst/>
          </a:prstGeom>
        </p:spPr>
      </p:pic>
      <p:pic>
        <p:nvPicPr>
          <p:cNvPr id="13" name="Image 12" descr="Screen shot 2012-07-18 at 12.22.3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24200"/>
            <a:ext cx="2824064" cy="1644650"/>
          </a:xfrm>
          <a:prstGeom prst="rect">
            <a:avLst/>
          </a:prstGeom>
        </p:spPr>
      </p:pic>
      <p:pic>
        <p:nvPicPr>
          <p:cNvPr id="14" name="Image 13" descr="Screen shot 2012-07-18 at 12.22.22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724400"/>
            <a:ext cx="1860331" cy="2514600"/>
          </a:xfrm>
          <a:prstGeom prst="rect">
            <a:avLst/>
          </a:prstGeom>
        </p:spPr>
      </p:pic>
      <p:pic>
        <p:nvPicPr>
          <p:cNvPr id="15" name="Image 14" descr="Screen shot 2012-07-18 at 12.09.04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1316" y="2971800"/>
            <a:ext cx="3482684" cy="2071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US" dirty="0" smtClean="0">
                <a:effectLst/>
              </a:rPr>
              <a:t>Higgs Searches</a:t>
            </a:r>
            <a:endParaRPr lang="en-US" dirty="0">
              <a:effectLst/>
            </a:endParaRPr>
          </a:p>
        </p:txBody>
      </p:sp>
      <p:pic>
        <p:nvPicPr>
          <p:cNvPr id="10" name="Image 9" descr="Screen shot 2011-10-04 at 11.23.4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429000"/>
            <a:ext cx="4267200" cy="3200400"/>
          </a:xfrm>
          <a:prstGeom prst="rect">
            <a:avLst/>
          </a:prstGeom>
        </p:spPr>
      </p:pic>
      <p:pic>
        <p:nvPicPr>
          <p:cNvPr id="11" name="Image 10" descr="Screen shot 2011-10-04 at 11.24.0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914400"/>
            <a:ext cx="6485021" cy="16002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0" y="2800290"/>
            <a:ext cx="4796931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Production: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gg</a:t>
            </a:r>
            <a:r>
              <a:rPr lang="en-GB" dirty="0" smtClean="0">
                <a:solidFill>
                  <a:srgbClr val="0000FF"/>
                </a:solidFill>
              </a:rPr>
              <a:t> fusion, VBF and VH, (</a:t>
            </a:r>
            <a:r>
              <a:rPr lang="en-GB" dirty="0" err="1" smtClean="0">
                <a:solidFill>
                  <a:srgbClr val="0000FF"/>
                </a:solidFill>
              </a:rPr>
              <a:t>ttH</a:t>
            </a:r>
            <a:r>
              <a:rPr lang="en-GB" dirty="0" smtClean="0">
                <a:solidFill>
                  <a:srgbClr val="0000FF"/>
                </a:solidFill>
              </a:rPr>
              <a:t>) 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8" name="Image 7" descr="Screen shot 2012-07-22 at 8.14.0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1665" y="3416232"/>
            <a:ext cx="3867535" cy="321951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876571" y="2819400"/>
            <a:ext cx="4115029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Decay:</a:t>
            </a:r>
            <a:r>
              <a:rPr lang="en-GB" dirty="0" err="1" smtClean="0">
                <a:solidFill>
                  <a:srgbClr val="0000FF"/>
                </a:solidFill>
              </a:rPr>
              <a:t>γγ</a:t>
            </a:r>
            <a:r>
              <a:rPr lang="en-GB" dirty="0" smtClean="0">
                <a:solidFill>
                  <a:srgbClr val="0000FF"/>
                </a:solidFill>
              </a:rPr>
              <a:t>, ZZ, WW, </a:t>
            </a:r>
            <a:r>
              <a:rPr lang="en-GB" dirty="0" err="1" smtClean="0">
                <a:solidFill>
                  <a:srgbClr val="0000FF"/>
                </a:solidFill>
              </a:rPr>
              <a:t>tautau</a:t>
            </a:r>
            <a:r>
              <a:rPr lang="en-GB" dirty="0" smtClean="0">
                <a:solidFill>
                  <a:srgbClr val="0000FF"/>
                </a:solidFill>
              </a:rPr>
              <a:t>, bb,…  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8133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458200" cy="904875"/>
          </a:xfrm>
        </p:spPr>
        <p:txBody>
          <a:bodyPr/>
          <a:lstStyle/>
          <a:p>
            <a:r>
              <a:rPr lang="en-GB" dirty="0" smtClean="0"/>
              <a:t>Higgs </a:t>
            </a:r>
            <a:r>
              <a:rPr lang="en-GB" dirty="0" smtClean="0"/>
              <a:t>Studies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2C920-028E-2946-AE60-1B44A995154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4" name="Image 3" descr="Screen shot 2012-05-23 at 11.31.4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5800"/>
            <a:ext cx="9144000" cy="597220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457200" y="6096000"/>
            <a:ext cx="6096000" cy="4572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09600" y="1447800"/>
            <a:ext cx="7924800" cy="6096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9600" y="3733800"/>
            <a:ext cx="7924800" cy="6096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52400" y="914400"/>
            <a:ext cx="8912679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Search for the Higgs boson: use ALL Luminosity delivered for 2011 and 2012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CMS analysed five low mass channels + combination (plus a few high mass channels)</a:t>
            </a:r>
          </a:p>
          <a:p>
            <a:endParaRPr lang="en-GB" dirty="0" smtClean="0"/>
          </a:p>
        </p:txBody>
      </p:sp>
      <p:pic>
        <p:nvPicPr>
          <p:cNvPr id="5" name="Picture 3" descr="MVALimitSMRelCom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724400" y="1905000"/>
            <a:ext cx="3958626" cy="2286000"/>
          </a:xfrm>
          <a:prstGeom prst="rect">
            <a:avLst/>
          </a:prstGeom>
        </p:spPr>
      </p:pic>
      <p:pic>
        <p:nvPicPr>
          <p:cNvPr id="7" name="Picture 2" descr="MVApvaluescom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844954" y="4343400"/>
            <a:ext cx="3613246" cy="2359164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4552" y="5332817"/>
            <a:ext cx="3377848" cy="5531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Diphoton</a:t>
            </a:r>
            <a:r>
              <a:rPr lang="en-GB" sz="1600" dirty="0" smtClean="0"/>
              <a:t> mass spectrum </a:t>
            </a:r>
          </a:p>
          <a:p>
            <a:r>
              <a:rPr lang="en-GB" sz="1600" dirty="0" smtClean="0"/>
              <a:t>Analysis classes weighted with S/B </a:t>
            </a:r>
          </a:p>
          <a:p>
            <a:endParaRPr lang="en-GB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1874382" y="1676400"/>
            <a:ext cx="201181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Higgs to </a:t>
            </a:r>
            <a:r>
              <a:rPr lang="en-GB" sz="2400" dirty="0" err="1" smtClean="0">
                <a:solidFill>
                  <a:srgbClr val="FF0000"/>
                </a:solidFill>
              </a:rPr>
              <a:t>γγ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457200" y="6037212"/>
            <a:ext cx="4470756" cy="668388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Observed significance at 12 </a:t>
            </a:r>
            <a:r>
              <a:rPr lang="en-US" sz="2000" dirty="0" err="1" smtClean="0">
                <a:solidFill>
                  <a:srgbClr val="000000"/>
                </a:solidFill>
              </a:rPr>
              <a:t>GeV</a:t>
            </a:r>
            <a:r>
              <a:rPr lang="en-US" sz="2000" dirty="0" smtClean="0">
                <a:solidFill>
                  <a:srgbClr val="000000"/>
                </a:solidFill>
              </a:rPr>
              <a:t>: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4.1 </a:t>
            </a:r>
            <a:r>
              <a:rPr lang="en-US" sz="2000" dirty="0" err="1" smtClean="0">
                <a:solidFill>
                  <a:srgbClr val="FF0000"/>
                </a:solidFill>
              </a:rPr>
              <a:t>σ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CMS: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Higgs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5" name="Image 14" descr="Screen shot 2012-07-21 at 11.28.1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2133600"/>
            <a:ext cx="3562350" cy="318135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1524000" y="2362200"/>
            <a:ext cx="685800" cy="762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89946</TotalTime>
  <Words>2125</Words>
  <Application>Microsoft PowerPoint</Application>
  <PresentationFormat>Présentation à l'écran (4:3)</PresentationFormat>
  <Paragraphs>349</Paragraphs>
  <Slides>54</Slides>
  <Notes>5</Notes>
  <HiddenSlides>1</HiddenSlides>
  <MMClips>0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54</vt:i4>
      </vt:variant>
    </vt:vector>
  </HeadingPairs>
  <TitlesOfParts>
    <vt:vector size="56" baseType="lpstr">
      <vt:lpstr>Reunion_17_01_03</vt:lpstr>
      <vt:lpstr>CorelPhotoPaint.Image.10</vt:lpstr>
      <vt:lpstr>Diapositive 0</vt:lpstr>
      <vt:lpstr>Outline</vt:lpstr>
      <vt:lpstr>Diapositive 2</vt:lpstr>
      <vt:lpstr>Diapositive 3</vt:lpstr>
      <vt:lpstr>Diapositive 4</vt:lpstr>
      <vt:lpstr>July 4th  2012   17:00 Melbourne  </vt:lpstr>
      <vt:lpstr>Higgs Searches</vt:lpstr>
      <vt:lpstr>Higgs Studies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ATLAS: Higgs </vt:lpstr>
      <vt:lpstr>Diapositive 17</vt:lpstr>
      <vt:lpstr>Event Candidates</vt:lpstr>
      <vt:lpstr>Diapositive 19</vt:lpstr>
      <vt:lpstr>Diapositive 20</vt:lpstr>
      <vt:lpstr>The Press…</vt:lpstr>
      <vt:lpstr>Diapositive 22</vt:lpstr>
      <vt:lpstr>The Community (The day after…)</vt:lpstr>
      <vt:lpstr>Diapositive 24</vt:lpstr>
      <vt:lpstr>Diapositive 25</vt:lpstr>
      <vt:lpstr>Technicolor still Alive?</vt:lpstr>
      <vt:lpstr>Diapositive 27</vt:lpstr>
      <vt:lpstr>Next Steps for the Higgs</vt:lpstr>
      <vt:lpstr>Tevatron: Summary of the  Results</vt:lpstr>
      <vt:lpstr>Tevatron : H-&gt; bb</vt:lpstr>
      <vt:lpstr>What About  New Physics @ LHC?</vt:lpstr>
      <vt:lpstr>Diapositive 32</vt:lpstr>
      <vt:lpstr>Diapositive 33</vt:lpstr>
      <vt:lpstr>Searching for Gauginos</vt:lpstr>
      <vt:lpstr>Supersymmetry: Third Generation</vt:lpstr>
      <vt:lpstr>Stop/Sottom Searches</vt:lpstr>
      <vt:lpstr>SUSY: Simplified Models</vt:lpstr>
      <vt:lpstr>Higgs @ 125 GeV has Consequences</vt:lpstr>
      <vt:lpstr>Higgs Branching Ratios &amp; New Physics</vt:lpstr>
      <vt:lpstr>Diapositive 40</vt:lpstr>
      <vt:lpstr>Collider Searches for New Physics</vt:lpstr>
      <vt:lpstr>Many QCD/EWK Results  @ LHC</vt:lpstr>
      <vt:lpstr>Diapositive 43</vt:lpstr>
      <vt:lpstr>QCD &amp; Searches</vt:lpstr>
      <vt:lpstr>Higgs Cross Sections Uncertainty today</vt:lpstr>
      <vt:lpstr>QCD &amp; Higgs</vt:lpstr>
      <vt:lpstr>New Physics with Boosted Objects</vt:lpstr>
      <vt:lpstr>Top resonance study</vt:lpstr>
      <vt:lpstr>Diapositive 49</vt:lpstr>
      <vt:lpstr>Hidden Valley Physics: New Signatures</vt:lpstr>
      <vt:lpstr>Diapositive 51</vt:lpstr>
      <vt:lpstr>Diapositive 52</vt:lpstr>
      <vt:lpstr>Example BSM Physics 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4266</cp:revision>
  <cp:lastPrinted>2011-08-31T12:56:23Z</cp:lastPrinted>
  <dcterms:created xsi:type="dcterms:W3CDTF">2012-08-18T21:43:09Z</dcterms:created>
  <dcterms:modified xsi:type="dcterms:W3CDTF">2012-08-20T12:51:53Z</dcterms:modified>
</cp:coreProperties>
</file>