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1"/>
  </p:notesMasterIdLst>
  <p:sldIdLst>
    <p:sldId id="256" r:id="rId2"/>
    <p:sldId id="374" r:id="rId3"/>
    <p:sldId id="345" r:id="rId4"/>
    <p:sldId id="358" r:id="rId5"/>
    <p:sldId id="330" r:id="rId6"/>
    <p:sldId id="368" r:id="rId7"/>
    <p:sldId id="333" r:id="rId8"/>
    <p:sldId id="334" r:id="rId9"/>
    <p:sldId id="359" r:id="rId10"/>
    <p:sldId id="332" r:id="rId11"/>
    <p:sldId id="317" r:id="rId12"/>
    <p:sldId id="300" r:id="rId13"/>
    <p:sldId id="301" r:id="rId14"/>
    <p:sldId id="367" r:id="rId15"/>
    <p:sldId id="360" r:id="rId16"/>
    <p:sldId id="361" r:id="rId17"/>
    <p:sldId id="362" r:id="rId18"/>
    <p:sldId id="365" r:id="rId19"/>
    <p:sldId id="351" r:id="rId20"/>
    <p:sldId id="364" r:id="rId21"/>
    <p:sldId id="370" r:id="rId22"/>
    <p:sldId id="366" r:id="rId23"/>
    <p:sldId id="375" r:id="rId24"/>
    <p:sldId id="376" r:id="rId25"/>
    <p:sldId id="350" r:id="rId26"/>
    <p:sldId id="344" r:id="rId27"/>
    <p:sldId id="331" r:id="rId28"/>
    <p:sldId id="313" r:id="rId29"/>
    <p:sldId id="318" r:id="rId3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BFFFF"/>
    <a:srgbClr val="FF0000"/>
    <a:srgbClr val="FFD1FF"/>
    <a:srgbClr val="00FFFF"/>
    <a:srgbClr val="FF0080"/>
    <a:srgbClr val="8000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3029" autoAdjust="0"/>
    <p:restoredTop sz="81152" autoAdjust="0"/>
  </p:normalViewPr>
  <p:slideViewPr>
    <p:cSldViewPr snapToObjects="1">
      <p:cViewPr varScale="1">
        <p:scale>
          <a:sx n="100" d="100"/>
          <a:sy n="100" d="100"/>
        </p:scale>
        <p:origin x="-12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450A9-E036-5445-AB24-4470D5939C61}" type="datetimeFigureOut">
              <a:rPr lang="en-US" altLang="ja-JP" smtClean="0"/>
              <a:pPr/>
              <a:t>12.11.14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75B5E-0871-204B-B913-958EAD482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33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30 min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75B5E-0871-204B-B913-958EAD482C8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75B5E-0871-204B-B913-958EAD482C8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75B5E-0871-204B-B913-958EAD482C8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Wave equation:</a:t>
            </a:r>
            <a:r>
              <a:rPr lang="en-US" baseline="0" dirty="0" smtClean="0"/>
              <a:t> simple, analytical solution</a:t>
            </a:r>
          </a:p>
          <a:p>
            <a:r>
              <a:rPr lang="en-US" baseline="0" dirty="0" smtClean="0"/>
              <a:t>KT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75B5E-0871-204B-B913-958EAD482C8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75B5E-0871-204B-B913-958EAD482C8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20796A-B7D8-6244-AFF2-C39A2D01F98D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05C9AC-41AD-6D41-A704-7306C592FEB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7620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2400" y="990600"/>
            <a:ext cx="88392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57213" y="6475968"/>
            <a:ext cx="1500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80"/>
                </a:solidFill>
              </a:rPr>
              <a:t>C. NONAKA</a:t>
            </a:r>
            <a:endParaRPr lang="en-US" dirty="0">
              <a:solidFill>
                <a:srgbClr val="FF0080"/>
              </a:solidFill>
            </a:endParaRPr>
          </a:p>
        </p:txBody>
      </p:sp>
      <p:pic>
        <p:nvPicPr>
          <p:cNvPr id="5" name="図 8" descr="kmi.tiff"/>
          <p:cNvPicPr>
            <a:picLocks noChangeAspect="1"/>
          </p:cNvPicPr>
          <p:nvPr userDrawn="1"/>
        </p:nvPicPr>
        <p:blipFill>
          <a:blip r:embed="rId13"/>
          <a:srcRect l="30653" r="30296" b="28511"/>
          <a:stretch>
            <a:fillRect/>
          </a:stretch>
        </p:blipFill>
        <p:spPr bwMode="auto">
          <a:xfrm>
            <a:off x="87313" y="6375400"/>
            <a:ext cx="4699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5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Relationship Id="rId3" Type="http://schemas.openxmlformats.org/officeDocument/2006/relationships/image" Target="../media/image4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4" Type="http://schemas.openxmlformats.org/officeDocument/2006/relationships/image" Target="../media/image45.tiff"/><Relationship Id="rId5" Type="http://schemas.openxmlformats.org/officeDocument/2006/relationships/image" Target="../media/image4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f"/><Relationship Id="rId3" Type="http://schemas.openxmlformats.org/officeDocument/2006/relationships/image" Target="../media/image50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4" Type="http://schemas.openxmlformats.org/officeDocument/2006/relationships/image" Target="../media/image52.tiff"/><Relationship Id="rId5" Type="http://schemas.openxmlformats.org/officeDocument/2006/relationships/image" Target="../media/image53.tiff"/><Relationship Id="rId6" Type="http://schemas.openxmlformats.org/officeDocument/2006/relationships/image" Target="../media/image54.tiff"/><Relationship Id="rId7" Type="http://schemas.openxmlformats.org/officeDocument/2006/relationships/image" Target="../media/image5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4" Type="http://schemas.openxmlformats.org/officeDocument/2006/relationships/image" Target="../media/image58.tiff"/><Relationship Id="rId5" Type="http://schemas.openxmlformats.org/officeDocument/2006/relationships/image" Target="../media/image59.tiff"/><Relationship Id="rId6" Type="http://schemas.openxmlformats.org/officeDocument/2006/relationships/image" Target="../media/image60.tiff"/><Relationship Id="rId7" Type="http://schemas.openxmlformats.org/officeDocument/2006/relationships/image" Target="../media/image61.tiff"/><Relationship Id="rId8" Type="http://schemas.openxmlformats.org/officeDocument/2006/relationships/image" Target="../media/image62.pdf"/><Relationship Id="rId9" Type="http://schemas.openxmlformats.org/officeDocument/2006/relationships/image" Target="../media/image63.png"/><Relationship Id="rId10" Type="http://schemas.openxmlformats.org/officeDocument/2006/relationships/image" Target="../media/image64.pdf"/><Relationship Id="rId11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tiff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pdf"/><Relationship Id="rId1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tiff"/><Relationship Id="rId3" Type="http://schemas.openxmlformats.org/officeDocument/2006/relationships/image" Target="../media/image67.tiff"/><Relationship Id="rId4" Type="http://schemas.openxmlformats.org/officeDocument/2006/relationships/image" Target="../media/image68.tiff"/><Relationship Id="rId5" Type="http://schemas.openxmlformats.org/officeDocument/2006/relationships/image" Target="../media/image69.tiff"/><Relationship Id="rId6" Type="http://schemas.openxmlformats.org/officeDocument/2006/relationships/image" Target="../media/image70.tiff"/><Relationship Id="rId7" Type="http://schemas.openxmlformats.org/officeDocument/2006/relationships/image" Target="../media/image71.tiff"/><Relationship Id="rId8" Type="http://schemas.openxmlformats.org/officeDocument/2006/relationships/image" Target="../media/image72.tiff"/><Relationship Id="rId9" Type="http://schemas.openxmlformats.org/officeDocument/2006/relationships/image" Target="../media/image73.pdf"/><Relationship Id="rId10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4" Type="http://schemas.openxmlformats.org/officeDocument/2006/relationships/image" Target="../media/image79.tiff"/><Relationship Id="rId5" Type="http://schemas.openxmlformats.org/officeDocument/2006/relationships/image" Target="../media/image80.tiff"/><Relationship Id="rId6" Type="http://schemas.openxmlformats.org/officeDocument/2006/relationships/image" Target="../media/image81.tiff"/><Relationship Id="rId7" Type="http://schemas.openxmlformats.org/officeDocument/2006/relationships/image" Target="../media/image8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31168"/>
            <a:ext cx="9144000" cy="20882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Study of higher harmonics </a:t>
            </a:r>
            <a:br>
              <a:rPr lang="en-US" dirty="0" smtClean="0"/>
            </a:br>
            <a:r>
              <a:rPr lang="en-US" dirty="0" smtClean="0"/>
              <a:t>based on </a:t>
            </a:r>
            <a:br>
              <a:rPr lang="en-US" dirty="0" smtClean="0"/>
            </a:br>
            <a:r>
              <a:rPr lang="en-US" dirty="0" smtClean="0"/>
              <a:t>(3+1)-d relativistic viscous hydrodynamics</a:t>
            </a:r>
            <a:endParaRPr lang="en-US" sz="3556" i="1" dirty="0">
              <a:solidFill>
                <a:srgbClr val="800000"/>
              </a:solidFill>
            </a:endParaRPr>
          </a:p>
        </p:txBody>
      </p:sp>
      <p:pic>
        <p:nvPicPr>
          <p:cNvPr id="4" name="図 2" descr="kmi.tiff"/>
          <p:cNvPicPr>
            <a:picLocks noChangeAspect="1"/>
          </p:cNvPicPr>
          <p:nvPr/>
        </p:nvPicPr>
        <p:blipFill>
          <a:blip r:embed="rId3"/>
          <a:srcRect l="6480" r="6480"/>
          <a:stretch>
            <a:fillRect/>
          </a:stretch>
        </p:blipFill>
        <p:spPr bwMode="auto">
          <a:xfrm>
            <a:off x="12700" y="3048000"/>
            <a:ext cx="20447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600200" y="3276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Department of Physics, Nagoya University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Chiho NONAKA</a:t>
            </a: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4600" y="5467290"/>
            <a:ext cx="5075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November 15, 2012@ATHIC2012</a:t>
            </a:r>
            <a:r>
              <a:rPr lang="en-US" sz="2000" dirty="0" smtClean="0"/>
              <a:t>, Pusan, Korea  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99913" y="4495800"/>
            <a:ext cx="7963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Collaboration with </a:t>
            </a:r>
            <a:r>
              <a:rPr lang="en-US" sz="2400" dirty="0" err="1" smtClean="0"/>
              <a:t>Yukinao</a:t>
            </a:r>
            <a:r>
              <a:rPr lang="en-US" sz="2400" dirty="0" smtClean="0"/>
              <a:t> AKAMATSU, Makoto TAKAMOTO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Comparison 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0813" y="1208088"/>
            <a:ext cx="8993187" cy="5368925"/>
          </a:xfrm>
        </p:spPr>
        <p:txBody>
          <a:bodyPr/>
          <a:lstStyle/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Shock Tube Test : </a:t>
            </a:r>
            <a:r>
              <a:rPr lang="en-US" sz="2000" dirty="0" smtClean="0">
                <a:ea typeface="ＭＳ Ｐゴシック" pitchFamily="-84" charset="-128"/>
                <a:cs typeface="ＭＳ Ｐゴシック" pitchFamily="-84" charset="-128"/>
              </a:rPr>
              <a:t>Molnar, </a:t>
            </a:r>
            <a:r>
              <a:rPr lang="en-US" sz="2000" dirty="0" err="1" smtClean="0">
                <a:ea typeface="ＭＳ Ｐゴシック" pitchFamily="-84" charset="-128"/>
                <a:cs typeface="ＭＳ Ｐゴシック" pitchFamily="-84" charset="-128"/>
              </a:rPr>
              <a:t>Niemi</a:t>
            </a:r>
            <a:r>
              <a:rPr lang="en-US" sz="2000" dirty="0" smtClean="0">
                <a:ea typeface="ＭＳ Ｐゴシック" pitchFamily="-84" charset="-128"/>
                <a:cs typeface="ＭＳ Ｐゴシック" pitchFamily="-84" charset="-128"/>
              </a:rPr>
              <a:t>, </a:t>
            </a:r>
            <a:r>
              <a:rPr lang="en-US" sz="2000" dirty="0" err="1" smtClean="0">
                <a:ea typeface="ＭＳ Ｐゴシック" pitchFamily="-84" charset="-128"/>
                <a:cs typeface="ＭＳ Ｐゴシック" pitchFamily="-84" charset="-128"/>
              </a:rPr>
              <a:t>Rischke</a:t>
            </a:r>
            <a:r>
              <a:rPr lang="en-US" sz="2000" dirty="0" smtClean="0">
                <a:ea typeface="ＭＳ Ｐゴシック" pitchFamily="-84" charset="-128"/>
                <a:cs typeface="ＭＳ Ｐゴシック" pitchFamily="-84" charset="-128"/>
              </a:rPr>
              <a:t>, Eur.Phys.J.C65,615(2010)</a:t>
            </a:r>
          </a:p>
        </p:txBody>
      </p:sp>
      <p:sp>
        <p:nvSpPr>
          <p:cNvPr id="6" name="Rectangle 5"/>
          <p:cNvSpPr/>
          <p:nvPr/>
        </p:nvSpPr>
        <p:spPr>
          <a:xfrm>
            <a:off x="800100" y="2413000"/>
            <a:ext cx="1841500" cy="2971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41600" y="4140200"/>
            <a:ext cx="1841500" cy="1244600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0700" y="5372100"/>
            <a:ext cx="50673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823" name="TextBox 9"/>
          <p:cNvSpPr txBox="1">
            <a:spLocks noChangeArrowheads="1"/>
          </p:cNvSpPr>
          <p:nvPr/>
        </p:nvSpPr>
        <p:spPr bwMode="auto">
          <a:xfrm>
            <a:off x="877888" y="2565400"/>
            <a:ext cx="1454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T=0.4 GeV</a:t>
            </a:r>
          </a:p>
          <a:p>
            <a:r>
              <a:rPr lang="en-US" sz="2000"/>
              <a:t>v=0</a:t>
            </a:r>
          </a:p>
        </p:txBody>
      </p:sp>
      <p:sp>
        <p:nvSpPr>
          <p:cNvPr id="34824" name="TextBox 10"/>
          <p:cNvSpPr txBox="1">
            <a:spLocks noChangeArrowheads="1"/>
          </p:cNvSpPr>
          <p:nvPr/>
        </p:nvSpPr>
        <p:spPr bwMode="auto">
          <a:xfrm>
            <a:off x="2846388" y="4318000"/>
            <a:ext cx="1454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T=0.2 GeV</a:t>
            </a:r>
          </a:p>
          <a:p>
            <a:r>
              <a:rPr lang="en-US" sz="2000"/>
              <a:t>v=0</a:t>
            </a:r>
          </a:p>
        </p:txBody>
      </p:sp>
      <p:sp>
        <p:nvSpPr>
          <p:cNvPr id="34825" name="TextBox 11"/>
          <p:cNvSpPr txBox="1">
            <a:spLocks noChangeArrowheads="1"/>
          </p:cNvSpPr>
          <p:nvPr/>
        </p:nvSpPr>
        <p:spPr bwMode="auto">
          <a:xfrm>
            <a:off x="622300" y="5346700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0</a:t>
            </a:r>
          </a:p>
        </p:txBody>
      </p:sp>
      <p:sp>
        <p:nvSpPr>
          <p:cNvPr id="34826" name="TextBox 12"/>
          <p:cNvSpPr txBox="1">
            <a:spLocks noChangeArrowheads="1"/>
          </p:cNvSpPr>
          <p:nvPr/>
        </p:nvSpPr>
        <p:spPr bwMode="auto">
          <a:xfrm>
            <a:off x="4249738" y="5343525"/>
            <a:ext cx="469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10</a:t>
            </a:r>
          </a:p>
        </p:txBody>
      </p:sp>
      <p:sp>
        <p:nvSpPr>
          <p:cNvPr id="34827" name="TextBox 13"/>
          <p:cNvSpPr txBox="1">
            <a:spLocks noChangeArrowheads="1"/>
          </p:cNvSpPr>
          <p:nvPr/>
        </p:nvSpPr>
        <p:spPr bwMode="auto">
          <a:xfrm>
            <a:off x="1608138" y="5749925"/>
            <a:ext cx="2066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Nx=100,  dx=0.1</a:t>
            </a:r>
          </a:p>
        </p:txBody>
      </p:sp>
      <p:sp>
        <p:nvSpPr>
          <p:cNvPr id="34828" name="TextBox 14"/>
          <p:cNvSpPr txBox="1">
            <a:spLocks noChangeArrowheads="1"/>
          </p:cNvSpPr>
          <p:nvPr/>
        </p:nvSpPr>
        <p:spPr bwMode="auto">
          <a:xfrm>
            <a:off x="5892800" y="2057400"/>
            <a:ext cx="271099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pitchFamily="-84" charset="0"/>
              <a:buChar char="•"/>
            </a:pPr>
            <a:r>
              <a:rPr lang="en-US" sz="2400" dirty="0"/>
              <a:t>Analytical solution</a:t>
            </a:r>
          </a:p>
          <a:p>
            <a:pPr>
              <a:buFont typeface="Arial" pitchFamily="-84" charset="0"/>
              <a:buChar char="•"/>
            </a:pPr>
            <a:endParaRPr lang="en-US" sz="2400" dirty="0"/>
          </a:p>
          <a:p>
            <a:pPr>
              <a:buFont typeface="Arial" pitchFamily="-84" charset="0"/>
              <a:buChar char="•"/>
            </a:pPr>
            <a:r>
              <a:rPr lang="en-US" sz="2400" dirty="0"/>
              <a:t>Numerical schemes</a:t>
            </a:r>
          </a:p>
          <a:p>
            <a:r>
              <a:rPr lang="en-US" sz="2400" dirty="0"/>
              <a:t>  SHASTA, KT, </a:t>
            </a:r>
            <a:r>
              <a:rPr lang="en-US" sz="2400" dirty="0" smtClean="0"/>
              <a:t>NT</a:t>
            </a:r>
          </a:p>
          <a:p>
            <a:r>
              <a:rPr lang="en-US" sz="2400" dirty="0" smtClean="0"/>
              <a:t>  Our scheme</a:t>
            </a:r>
            <a:endParaRPr lang="en-US" sz="2400" dirty="0"/>
          </a:p>
        </p:txBody>
      </p:sp>
      <p:sp>
        <p:nvSpPr>
          <p:cNvPr id="34829" name="TextBox 15"/>
          <p:cNvSpPr txBox="1">
            <a:spLocks noChangeArrowheads="1"/>
          </p:cNvSpPr>
          <p:nvPr/>
        </p:nvSpPr>
        <p:spPr bwMode="auto">
          <a:xfrm>
            <a:off x="2846388" y="2565400"/>
            <a:ext cx="1838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EoS: ideal gas</a:t>
            </a:r>
          </a:p>
          <a:p>
            <a:endParaRPr lang="en-US" sz="2000"/>
          </a:p>
        </p:txBody>
      </p:sp>
      <p:pic>
        <p:nvPicPr>
          <p:cNvPr id="34830" name="Picture 16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4975" y="2952750"/>
            <a:ext cx="877888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Content Placeholder 3" descr="ene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87488" y="1585913"/>
            <a:ext cx="5980112" cy="5080000"/>
          </a:xfrm>
        </p:spPr>
      </p:pic>
      <p:sp>
        <p:nvSpPr>
          <p:cNvPr id="32771" name="Title 4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Energy Density</a:t>
            </a:r>
          </a:p>
        </p:txBody>
      </p:sp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190500" y="1233488"/>
            <a:ext cx="3306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t=4.0 fm dt=0.04, 100 steps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9800" y="2069068"/>
            <a:ext cx="9107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analytic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Velocity </a:t>
            </a:r>
          </a:p>
        </p:txBody>
      </p:sp>
      <p:pic>
        <p:nvPicPr>
          <p:cNvPr id="36867" name="Content Placeholder 3" descr="vx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4638" y="1481138"/>
            <a:ext cx="6281737" cy="5368925"/>
          </a:xfrm>
        </p:spPr>
      </p:pic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190500" y="1233488"/>
            <a:ext cx="3306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t=4.0 fm dt=0.04, 100 steps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1992868"/>
            <a:ext cx="9107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analytic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Symbol" charset="2"/>
                <a:ea typeface="ＭＳ Ｐゴシック" charset="-128"/>
                <a:cs typeface="Symbol" charset="2"/>
              </a:rPr>
              <a:t>q</a:t>
            </a:r>
            <a:r>
              <a:rPr lang="en-US" dirty="0" smtClean="0">
                <a:ea typeface="ＭＳ Ｐゴシック" charset="-128"/>
              </a:rPr>
              <a:t> </a:t>
            </a:r>
          </a:p>
        </p:txBody>
      </p:sp>
      <p:pic>
        <p:nvPicPr>
          <p:cNvPr id="37891" name="Content Placeholder 5" descr="theta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00288" y="1489075"/>
            <a:ext cx="6386512" cy="5368925"/>
          </a:xfrm>
        </p:spPr>
      </p:pic>
      <p:sp>
        <p:nvSpPr>
          <p:cNvPr id="37892" name="TextBox 6"/>
          <p:cNvSpPr txBox="1">
            <a:spLocks noChangeArrowheads="1"/>
          </p:cNvSpPr>
          <p:nvPr/>
        </p:nvSpPr>
        <p:spPr bwMode="auto">
          <a:xfrm>
            <a:off x="190500" y="1233488"/>
            <a:ext cx="3306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t=4.0 fm dt=0.04, 100 steps </a:t>
            </a:r>
          </a:p>
        </p:txBody>
      </p:sp>
      <p:pic>
        <p:nvPicPr>
          <p:cNvPr id="37893" name="Content Placeholder 3" descr="vx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631950"/>
            <a:ext cx="2286000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66449" y="1992868"/>
            <a:ext cx="9107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analytic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Artificial and </a:t>
            </a:r>
            <a:r>
              <a:rPr lang="en-US" dirty="0" smtClean="0">
                <a:ea typeface="ＭＳ Ｐゴシック" charset="-128"/>
              </a:rPr>
              <a:t> Physical Viscosities</a:t>
            </a:r>
            <a:endParaRPr lang="en-US" dirty="0" smtClean="0">
              <a:ea typeface="ＭＳ Ｐゴシック" charset="-128"/>
            </a:endParaRPr>
          </a:p>
        </p:txBody>
      </p:sp>
      <p:pic>
        <p:nvPicPr>
          <p:cNvPr id="38915" name="Content Placeholder 3" descr="shasta1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5900" y="1306513"/>
            <a:ext cx="3430588" cy="2428875"/>
          </a:xfrm>
        </p:spPr>
      </p:pic>
      <p:pic>
        <p:nvPicPr>
          <p:cNvPr id="38916" name="Picture 4" descr="shasta2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0" y="3856038"/>
            <a:ext cx="3430588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shasta3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94200" y="1587500"/>
            <a:ext cx="36703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Box 6"/>
          <p:cNvSpPr txBox="1">
            <a:spLocks noChangeArrowheads="1"/>
          </p:cNvSpPr>
          <p:nvPr/>
        </p:nvSpPr>
        <p:spPr bwMode="auto">
          <a:xfrm>
            <a:off x="4237038" y="1120775"/>
            <a:ext cx="48561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i="1" dirty="0"/>
              <a:t>Molnar, </a:t>
            </a:r>
            <a:r>
              <a:rPr lang="en-US" sz="1600" i="1" dirty="0" err="1"/>
              <a:t>Niemi</a:t>
            </a:r>
            <a:r>
              <a:rPr lang="en-US" sz="1600" i="1" dirty="0"/>
              <a:t>, </a:t>
            </a:r>
            <a:r>
              <a:rPr lang="en-US" sz="1600" i="1" dirty="0" err="1"/>
              <a:t>Rischke</a:t>
            </a:r>
            <a:r>
              <a:rPr lang="en-US" sz="1600" i="1" dirty="0"/>
              <a:t>, Eur.Phys.J.C65,615(2010)</a:t>
            </a:r>
          </a:p>
          <a:p>
            <a:endParaRPr lang="en-US" sz="1600" i="1" dirty="0"/>
          </a:p>
        </p:txBody>
      </p:sp>
      <p:pic>
        <p:nvPicPr>
          <p:cNvPr id="38919" name="Picture 7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5181600"/>
            <a:ext cx="3722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9" descr="latex-image-1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43362" y="5660965"/>
            <a:ext cx="2195513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1" name="TextBox 8"/>
          <p:cNvSpPr txBox="1">
            <a:spLocks noChangeArrowheads="1"/>
          </p:cNvSpPr>
          <p:nvPr/>
        </p:nvSpPr>
        <p:spPr bwMode="auto">
          <a:xfrm>
            <a:off x="3810000" y="4606925"/>
            <a:ext cx="4310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err="1"/>
              <a:t>Antidiffusion</a:t>
            </a:r>
            <a:r>
              <a:rPr lang="en-US" sz="2000" dirty="0"/>
              <a:t> </a:t>
            </a:r>
            <a:r>
              <a:rPr lang="en-US" sz="2000" dirty="0" smtClean="0"/>
              <a:t>terms : artificial viscosity 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8138597" y="4629090"/>
            <a:ext cx="1005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stability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Viscosity Effect</a:t>
            </a:r>
          </a:p>
        </p:txBody>
      </p:sp>
      <p:pic>
        <p:nvPicPr>
          <p:cNvPr id="40963" name="Content Placeholder 3" descr="fig8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8013" y="1201738"/>
            <a:ext cx="3163887" cy="2670175"/>
          </a:xfrm>
        </p:spPr>
      </p:pic>
      <p:pic>
        <p:nvPicPr>
          <p:cNvPr id="40964" name="Picture 4" descr="fig9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913" y="3894138"/>
            <a:ext cx="3163887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 descr="fig10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5625" y="1214438"/>
            <a:ext cx="35210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EoS Dependence</a:t>
            </a:r>
          </a:p>
        </p:txBody>
      </p:sp>
      <p:pic>
        <p:nvPicPr>
          <p:cNvPr id="41987" name="Content Placeholder 3" descr="fig11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66750" y="1082675"/>
            <a:ext cx="3543300" cy="3040063"/>
          </a:xfrm>
        </p:spPr>
      </p:pic>
      <p:pic>
        <p:nvPicPr>
          <p:cNvPr id="41988" name="Picture 4" descr="fig12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150" y="4040188"/>
            <a:ext cx="3282950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 descr="fig13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57700" y="1150938"/>
            <a:ext cx="33655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To Multi Dimension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150813" y="1131888"/>
            <a:ext cx="8993187" cy="5368925"/>
          </a:xfrm>
        </p:spPr>
        <p:txBody>
          <a:bodyPr/>
          <a:lstStyle/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Operational split and directional split </a:t>
            </a:r>
          </a:p>
        </p:txBody>
      </p:sp>
      <p:pic>
        <p:nvPicPr>
          <p:cNvPr id="4301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590800"/>
            <a:ext cx="2971800" cy="123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700" y="1685925"/>
            <a:ext cx="4483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8325" y="2657915"/>
            <a:ext cx="2657475" cy="115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TextBox 8"/>
          <p:cNvSpPr txBox="1">
            <a:spLocks noChangeArrowheads="1"/>
          </p:cNvSpPr>
          <p:nvPr/>
        </p:nvSpPr>
        <p:spPr bwMode="auto">
          <a:xfrm>
            <a:off x="5740400" y="2032000"/>
            <a:ext cx="2778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Operational split (C, S)  </a:t>
            </a:r>
          </a:p>
        </p:txBody>
      </p:sp>
      <p:sp>
        <p:nvSpPr>
          <p:cNvPr id="10" name="Down Arrow 9"/>
          <p:cNvSpPr/>
          <p:nvPr/>
        </p:nvSpPr>
        <p:spPr>
          <a:xfrm>
            <a:off x="2006600" y="2287588"/>
            <a:ext cx="381000" cy="33496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eft-Right Arrow 10"/>
          <p:cNvSpPr/>
          <p:nvPr/>
        </p:nvSpPr>
        <p:spPr>
          <a:xfrm>
            <a:off x="4343400" y="2997200"/>
            <a:ext cx="698500" cy="3429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3018" name="Picture 12"/>
          <p:cNvPicPr>
            <a:picLocks noChangeAspect="1"/>
          </p:cNvPicPr>
          <p:nvPr/>
        </p:nvPicPr>
        <p:blipFill>
          <a:blip r:embed="rId5"/>
          <a:srcRect r="59807"/>
          <a:stretch>
            <a:fillRect/>
          </a:stretch>
        </p:blipFill>
        <p:spPr bwMode="auto">
          <a:xfrm>
            <a:off x="457200" y="4191000"/>
            <a:ext cx="321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3"/>
          <p:cNvPicPr>
            <a:picLocks noChangeAspect="1"/>
          </p:cNvPicPr>
          <p:nvPr/>
        </p:nvPicPr>
        <p:blipFill>
          <a:blip r:embed="rId6"/>
          <a:srcRect r="56076"/>
          <a:stretch>
            <a:fillRect/>
          </a:stretch>
        </p:blipFill>
        <p:spPr bwMode="auto">
          <a:xfrm>
            <a:off x="5889625" y="4088017"/>
            <a:ext cx="2644775" cy="124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0" name="Picture 14"/>
          <p:cNvPicPr>
            <a:picLocks noChangeAspect="1"/>
          </p:cNvPicPr>
          <p:nvPr/>
        </p:nvPicPr>
        <p:blipFill>
          <a:blip r:embed="rId7"/>
          <a:srcRect r="56818"/>
          <a:stretch>
            <a:fillRect/>
          </a:stretch>
        </p:blipFill>
        <p:spPr bwMode="auto">
          <a:xfrm>
            <a:off x="5648325" y="5334000"/>
            <a:ext cx="3416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Down Arrow 15"/>
          <p:cNvSpPr/>
          <p:nvPr/>
        </p:nvSpPr>
        <p:spPr>
          <a:xfrm>
            <a:off x="2006600" y="3968750"/>
            <a:ext cx="381000" cy="152400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997700" y="3968750"/>
            <a:ext cx="381000" cy="152400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47800" y="4229100"/>
            <a:ext cx="2400300" cy="48101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64325" y="5943600"/>
            <a:ext cx="2400300" cy="47942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" name="Picture 4" descr="latex-image-1.pd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8125" y="990600"/>
            <a:ext cx="1870075" cy="438968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To Multi Dimension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150813" y="1131888"/>
            <a:ext cx="8993187" cy="5368925"/>
          </a:xfrm>
        </p:spPr>
        <p:txBody>
          <a:bodyPr/>
          <a:lstStyle/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Operational split and directional split </a:t>
            </a:r>
          </a:p>
        </p:txBody>
      </p:sp>
      <p:pic>
        <p:nvPicPr>
          <p:cNvPr id="4301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590800"/>
            <a:ext cx="2971800" cy="123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700" y="1685925"/>
            <a:ext cx="4483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8325" y="2657915"/>
            <a:ext cx="2657475" cy="115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TextBox 8"/>
          <p:cNvSpPr txBox="1">
            <a:spLocks noChangeArrowheads="1"/>
          </p:cNvSpPr>
          <p:nvPr/>
        </p:nvSpPr>
        <p:spPr bwMode="auto">
          <a:xfrm>
            <a:off x="5740400" y="2032000"/>
            <a:ext cx="2778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Operational split (C, S)  </a:t>
            </a:r>
          </a:p>
        </p:txBody>
      </p:sp>
      <p:sp>
        <p:nvSpPr>
          <p:cNvPr id="10" name="Down Arrow 9"/>
          <p:cNvSpPr/>
          <p:nvPr/>
        </p:nvSpPr>
        <p:spPr>
          <a:xfrm>
            <a:off x="2006600" y="2287588"/>
            <a:ext cx="381000" cy="33496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eft-Right Arrow 10"/>
          <p:cNvSpPr/>
          <p:nvPr/>
        </p:nvSpPr>
        <p:spPr>
          <a:xfrm>
            <a:off x="4343400" y="2997200"/>
            <a:ext cx="698500" cy="3429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3018" name="Picture 12"/>
          <p:cNvPicPr>
            <a:picLocks noChangeAspect="1"/>
          </p:cNvPicPr>
          <p:nvPr/>
        </p:nvPicPr>
        <p:blipFill>
          <a:blip r:embed="rId5"/>
          <a:srcRect r="59807"/>
          <a:stretch>
            <a:fillRect/>
          </a:stretch>
        </p:blipFill>
        <p:spPr bwMode="auto">
          <a:xfrm>
            <a:off x="457200" y="4191000"/>
            <a:ext cx="321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3"/>
          <p:cNvPicPr>
            <a:picLocks noChangeAspect="1"/>
          </p:cNvPicPr>
          <p:nvPr/>
        </p:nvPicPr>
        <p:blipFill>
          <a:blip r:embed="rId6"/>
          <a:srcRect r="56076"/>
          <a:stretch>
            <a:fillRect/>
          </a:stretch>
        </p:blipFill>
        <p:spPr bwMode="auto">
          <a:xfrm>
            <a:off x="5889625" y="4088017"/>
            <a:ext cx="2644775" cy="124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0" name="Picture 14"/>
          <p:cNvPicPr>
            <a:picLocks noChangeAspect="1"/>
          </p:cNvPicPr>
          <p:nvPr/>
        </p:nvPicPr>
        <p:blipFill>
          <a:blip r:embed="rId7"/>
          <a:srcRect r="56818"/>
          <a:stretch>
            <a:fillRect/>
          </a:stretch>
        </p:blipFill>
        <p:spPr bwMode="auto">
          <a:xfrm>
            <a:off x="5648325" y="5334000"/>
            <a:ext cx="3416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Down Arrow 15"/>
          <p:cNvSpPr/>
          <p:nvPr/>
        </p:nvSpPr>
        <p:spPr>
          <a:xfrm>
            <a:off x="2006600" y="3968750"/>
            <a:ext cx="381000" cy="152400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997700" y="3968750"/>
            <a:ext cx="381000" cy="152400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47800" y="4229100"/>
            <a:ext cx="2400300" cy="48101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64325" y="5943600"/>
            <a:ext cx="2400300" cy="47942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" name="Picture 4" descr="latex-image-1.pd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8125" y="990600"/>
            <a:ext cx="1870075" cy="438968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</p:pic>
      <p:grpSp>
        <p:nvGrpSpPr>
          <p:cNvPr id="2" name="Group 26"/>
          <p:cNvGrpSpPr/>
          <p:nvPr/>
        </p:nvGrpSpPr>
        <p:grpSpPr>
          <a:xfrm>
            <a:off x="76200" y="5181600"/>
            <a:ext cx="5497512" cy="1466910"/>
            <a:chOff x="76200" y="5181600"/>
            <a:chExt cx="5497512" cy="1466910"/>
          </a:xfrm>
        </p:grpSpPr>
        <p:pic>
          <p:nvPicPr>
            <p:cNvPr id="21" name="Picture 3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64237" y="5181600"/>
              <a:ext cx="2501900" cy="466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4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51537" y="5770474"/>
              <a:ext cx="4787899" cy="325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5"/>
            <p:cNvSpPr txBox="1">
              <a:spLocks noChangeArrowheads="1"/>
            </p:cNvSpPr>
            <p:nvPr/>
          </p:nvSpPr>
          <p:spPr bwMode="auto">
            <a:xfrm>
              <a:off x="2517775" y="6248400"/>
              <a:ext cx="291200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i="1" dirty="0">
                  <a:solidFill>
                    <a:srgbClr val="008000"/>
                  </a:solidFill>
                </a:rPr>
                <a:t>L</a:t>
              </a:r>
              <a:r>
                <a:rPr lang="en-US" sz="2000" baseline="-25000" dirty="0">
                  <a:solidFill>
                    <a:srgbClr val="008000"/>
                  </a:solidFill>
                </a:rPr>
                <a:t>i</a:t>
              </a:r>
              <a:r>
                <a:rPr lang="en-US" sz="2000" dirty="0">
                  <a:solidFill>
                    <a:srgbClr val="008000"/>
                  </a:solidFill>
                </a:rPr>
                <a:t> : operation in </a:t>
              </a:r>
              <a:r>
                <a:rPr lang="en-US" sz="2000" dirty="0" err="1">
                  <a:solidFill>
                    <a:srgbClr val="008000"/>
                  </a:solidFill>
                </a:rPr>
                <a:t>i</a:t>
              </a:r>
              <a:r>
                <a:rPr lang="en-US" sz="2000" dirty="0">
                  <a:solidFill>
                    <a:srgbClr val="008000"/>
                  </a:solidFill>
                </a:rPr>
                <a:t> direction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2400" y="5181600"/>
              <a:ext cx="42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2d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2400" y="5694274"/>
              <a:ext cx="42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3d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200" y="5181600"/>
              <a:ext cx="5497512" cy="1047750"/>
            </a:xfrm>
            <a:prstGeom prst="rect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Harmonics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conditions</a:t>
            </a:r>
          </a:p>
          <a:p>
            <a:pPr lvl="1"/>
            <a:r>
              <a:rPr lang="en-US" dirty="0" err="1" smtClean="0"/>
              <a:t>Gluaber</a:t>
            </a:r>
            <a:r>
              <a:rPr lang="en-US" dirty="0" smtClean="0"/>
              <a:t> model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ave_i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673579"/>
            <a:ext cx="4180159" cy="3473221"/>
          </a:xfrm>
          <a:prstGeom prst="rect">
            <a:avLst/>
          </a:prstGeom>
        </p:spPr>
      </p:pic>
      <p:pic>
        <p:nvPicPr>
          <p:cNvPr id="6" name="Picture 5" descr="ebe_in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787128"/>
            <a:ext cx="3733800" cy="33596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8074" y="2304247"/>
            <a:ext cx="113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smoothed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5275" y="2304247"/>
            <a:ext cx="119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dirty="0" smtClean="0"/>
              <a:t>luctuating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Time Evolution of Heavy Ion Collisions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150813" y="1131888"/>
            <a:ext cx="8993187" cy="5368925"/>
          </a:xfrm>
        </p:spPr>
        <p:txBody>
          <a:bodyPr/>
          <a:lstStyle/>
          <a:p>
            <a:pPr>
              <a:buFont typeface="Arial" pitchFamily="-84" charset="0"/>
              <a:buNone/>
            </a:pPr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buFont typeface="Arial" pitchFamily="-84" charset="0"/>
              <a:buNone/>
            </a:pPr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</p:txBody>
      </p:sp>
      <p:grpSp>
        <p:nvGrpSpPr>
          <p:cNvPr id="2" name="図形グループ 59"/>
          <p:cNvGrpSpPr>
            <a:grpSpLocks/>
          </p:cNvGrpSpPr>
          <p:nvPr/>
        </p:nvGrpSpPr>
        <p:grpSpPr bwMode="auto">
          <a:xfrm>
            <a:off x="141288" y="2012950"/>
            <a:ext cx="1182687" cy="1296988"/>
            <a:chOff x="5035571" y="1919524"/>
            <a:chExt cx="3078964" cy="2532173"/>
          </a:xfrm>
        </p:grpSpPr>
        <p:grpSp>
          <p:nvGrpSpPr>
            <p:cNvPr id="3" name="図形グループ 123"/>
            <p:cNvGrpSpPr>
              <a:grpSpLocks/>
            </p:cNvGrpSpPr>
            <p:nvPr/>
          </p:nvGrpSpPr>
          <p:grpSpPr bwMode="auto">
            <a:xfrm>
              <a:off x="5035571" y="1919524"/>
              <a:ext cx="508339" cy="2529072"/>
              <a:chOff x="5270078" y="1839496"/>
              <a:chExt cx="508339" cy="2529072"/>
            </a:xfrm>
          </p:grpSpPr>
          <p:sp>
            <p:nvSpPr>
              <p:cNvPr id="47" name="円/楕円 102"/>
              <p:cNvSpPr/>
              <p:nvPr/>
            </p:nvSpPr>
            <p:spPr>
              <a:xfrm>
                <a:off x="5270078" y="1839496"/>
                <a:ext cx="508339" cy="2529072"/>
              </a:xfrm>
              <a:prstGeom prst="ellipse">
                <a:avLst/>
              </a:prstGeom>
              <a:solidFill>
                <a:srgbClr val="FFF7A2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8" name="円/楕円 103"/>
              <p:cNvSpPr/>
              <p:nvPr/>
            </p:nvSpPr>
            <p:spPr>
              <a:xfrm>
                <a:off x="5575909" y="2183525"/>
                <a:ext cx="45460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9" name="円/楕円 104"/>
              <p:cNvSpPr/>
              <p:nvPr/>
            </p:nvSpPr>
            <p:spPr>
              <a:xfrm>
                <a:off x="5480852" y="2347790"/>
                <a:ext cx="45463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0" name="円/楕円 105"/>
              <p:cNvSpPr/>
              <p:nvPr/>
            </p:nvSpPr>
            <p:spPr>
              <a:xfrm>
                <a:off x="5654432" y="2490360"/>
                <a:ext cx="45463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1" name="円/楕円 106"/>
              <p:cNvSpPr/>
              <p:nvPr/>
            </p:nvSpPr>
            <p:spPr>
              <a:xfrm>
                <a:off x="5431258" y="2595738"/>
                <a:ext cx="45463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2" name="円/楕円 107"/>
              <p:cNvSpPr/>
              <p:nvPr/>
            </p:nvSpPr>
            <p:spPr>
              <a:xfrm>
                <a:off x="5551112" y="2595738"/>
                <a:ext cx="45460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3" name="円/楕円 108"/>
              <p:cNvSpPr/>
              <p:nvPr/>
            </p:nvSpPr>
            <p:spPr>
              <a:xfrm>
                <a:off x="5373398" y="2998654"/>
                <a:ext cx="45463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4" name="円/楕円 109"/>
              <p:cNvSpPr/>
              <p:nvPr/>
            </p:nvSpPr>
            <p:spPr>
              <a:xfrm>
                <a:off x="5563509" y="3035846"/>
                <a:ext cx="45463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5" name="円/楕円 110"/>
              <p:cNvSpPr/>
              <p:nvPr/>
            </p:nvSpPr>
            <p:spPr>
              <a:xfrm>
                <a:off x="5608972" y="3271397"/>
                <a:ext cx="45460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6" name="円/楕円 111"/>
              <p:cNvSpPr/>
              <p:nvPr/>
            </p:nvSpPr>
            <p:spPr>
              <a:xfrm>
                <a:off x="5443658" y="3342683"/>
                <a:ext cx="45460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7" name="円/楕円 112"/>
              <p:cNvSpPr/>
              <p:nvPr/>
            </p:nvSpPr>
            <p:spPr>
              <a:xfrm>
                <a:off x="5456055" y="3748697"/>
                <a:ext cx="45463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8" name="円/楕円 113"/>
              <p:cNvSpPr/>
              <p:nvPr/>
            </p:nvSpPr>
            <p:spPr>
              <a:xfrm>
                <a:off x="5608972" y="3556538"/>
                <a:ext cx="45460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59" name="円/楕円 114"/>
              <p:cNvSpPr/>
              <p:nvPr/>
            </p:nvSpPr>
            <p:spPr>
              <a:xfrm>
                <a:off x="5468455" y="2003763"/>
                <a:ext cx="45460" cy="300636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0" name="円/楕円 115"/>
              <p:cNvSpPr/>
              <p:nvPr/>
            </p:nvSpPr>
            <p:spPr>
              <a:xfrm>
                <a:off x="5418861" y="2332294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1" name="円/楕円 116"/>
              <p:cNvSpPr/>
              <p:nvPr/>
            </p:nvSpPr>
            <p:spPr>
              <a:xfrm>
                <a:off x="5534580" y="2403578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2" name="円/楕円 117"/>
              <p:cNvSpPr/>
              <p:nvPr/>
            </p:nvSpPr>
            <p:spPr>
              <a:xfrm>
                <a:off x="5617237" y="2747607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3" name="円/楕円 118"/>
              <p:cNvSpPr/>
              <p:nvPr/>
            </p:nvSpPr>
            <p:spPr>
              <a:xfrm>
                <a:off x="5476720" y="2899475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4" name="円/楕円 119"/>
              <p:cNvSpPr/>
              <p:nvPr/>
            </p:nvSpPr>
            <p:spPr>
              <a:xfrm>
                <a:off x="5637900" y="3100934"/>
                <a:ext cx="45463" cy="300636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5" name="円/楕円 120"/>
              <p:cNvSpPr/>
              <p:nvPr/>
            </p:nvSpPr>
            <p:spPr>
              <a:xfrm>
                <a:off x="5410595" y="3252801"/>
                <a:ext cx="45460" cy="30063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6" name="円/楕円 121"/>
              <p:cNvSpPr/>
              <p:nvPr/>
            </p:nvSpPr>
            <p:spPr>
              <a:xfrm>
                <a:off x="5518049" y="3500749"/>
                <a:ext cx="45460" cy="30063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7" name="円/楕円 122"/>
              <p:cNvSpPr/>
              <p:nvPr/>
            </p:nvSpPr>
            <p:spPr>
              <a:xfrm>
                <a:off x="5410595" y="3581332"/>
                <a:ext cx="45460" cy="30063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8" name="円/楕円 123"/>
              <p:cNvSpPr/>
              <p:nvPr/>
            </p:nvSpPr>
            <p:spPr>
              <a:xfrm>
                <a:off x="5538712" y="3757996"/>
                <a:ext cx="45463" cy="300636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69" name="円/楕円 124"/>
              <p:cNvSpPr/>
              <p:nvPr/>
            </p:nvSpPr>
            <p:spPr>
              <a:xfrm>
                <a:off x="5497383" y="3956355"/>
                <a:ext cx="45463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0" name="円/楕円 125"/>
              <p:cNvSpPr/>
              <p:nvPr/>
            </p:nvSpPr>
            <p:spPr>
              <a:xfrm>
                <a:off x="5348601" y="2419076"/>
                <a:ext cx="45463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1" name="円/楕円 126"/>
              <p:cNvSpPr/>
              <p:nvPr/>
            </p:nvSpPr>
            <p:spPr>
              <a:xfrm>
                <a:off x="5699894" y="2617435"/>
                <a:ext cx="45460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2" name="円/楕円 127"/>
              <p:cNvSpPr/>
              <p:nvPr/>
            </p:nvSpPr>
            <p:spPr>
              <a:xfrm>
                <a:off x="5497383" y="2747607"/>
                <a:ext cx="45463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3" name="円/楕円 128"/>
              <p:cNvSpPr/>
              <p:nvPr/>
            </p:nvSpPr>
            <p:spPr>
              <a:xfrm>
                <a:off x="5460189" y="3054442"/>
                <a:ext cx="45460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4" name="円/楕円 129"/>
              <p:cNvSpPr/>
              <p:nvPr/>
            </p:nvSpPr>
            <p:spPr>
              <a:xfrm>
                <a:off x="5567643" y="3218709"/>
                <a:ext cx="45460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5" name="円/楕円 130"/>
              <p:cNvSpPr/>
              <p:nvPr/>
            </p:nvSpPr>
            <p:spPr>
              <a:xfrm>
                <a:off x="5658566" y="3370576"/>
                <a:ext cx="45460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6" name="円/楕円 131"/>
              <p:cNvSpPr/>
              <p:nvPr/>
            </p:nvSpPr>
            <p:spPr>
              <a:xfrm>
                <a:off x="5584174" y="3665016"/>
                <a:ext cx="45460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7" name="円/楕円 132"/>
              <p:cNvSpPr/>
              <p:nvPr/>
            </p:nvSpPr>
            <p:spPr>
              <a:xfrm>
                <a:off x="5406461" y="3816883"/>
                <a:ext cx="45463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8" name="円/楕円 133"/>
              <p:cNvSpPr/>
              <p:nvPr/>
            </p:nvSpPr>
            <p:spPr>
              <a:xfrm>
                <a:off x="5361001" y="2725911"/>
                <a:ext cx="45460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79" name="円/楕円 134"/>
              <p:cNvSpPr/>
              <p:nvPr/>
            </p:nvSpPr>
            <p:spPr>
              <a:xfrm>
                <a:off x="5319672" y="3197013"/>
                <a:ext cx="45460" cy="30373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80" name="円/楕円 135"/>
              <p:cNvSpPr/>
              <p:nvPr/>
            </p:nvSpPr>
            <p:spPr>
              <a:xfrm>
                <a:off x="5456055" y="2964562"/>
                <a:ext cx="45463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81" name="円/楕円 136"/>
              <p:cNvSpPr/>
              <p:nvPr/>
            </p:nvSpPr>
            <p:spPr>
              <a:xfrm>
                <a:off x="5340335" y="2812693"/>
                <a:ext cx="45463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82" name="円/楕円 137"/>
              <p:cNvSpPr/>
              <p:nvPr/>
            </p:nvSpPr>
            <p:spPr>
              <a:xfrm>
                <a:off x="5315538" y="3472856"/>
                <a:ext cx="45463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83" name="円/楕円 138"/>
              <p:cNvSpPr/>
              <p:nvPr/>
            </p:nvSpPr>
            <p:spPr>
              <a:xfrm>
                <a:off x="5369266" y="3482153"/>
                <a:ext cx="45460" cy="30373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84" name="円/楕円 139"/>
              <p:cNvSpPr/>
              <p:nvPr/>
            </p:nvSpPr>
            <p:spPr>
              <a:xfrm>
                <a:off x="5559377" y="2081246"/>
                <a:ext cx="45460" cy="30373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</p:grpSp>
        <p:grpSp>
          <p:nvGrpSpPr>
            <p:cNvPr id="4" name="図形グループ 124"/>
            <p:cNvGrpSpPr>
              <a:grpSpLocks/>
            </p:cNvGrpSpPr>
            <p:nvPr/>
          </p:nvGrpSpPr>
          <p:grpSpPr bwMode="auto">
            <a:xfrm>
              <a:off x="7606196" y="1922625"/>
              <a:ext cx="508339" cy="2529072"/>
              <a:chOff x="5272129" y="1839156"/>
              <a:chExt cx="508339" cy="2529072"/>
            </a:xfrm>
          </p:grpSpPr>
          <p:sp>
            <p:nvSpPr>
              <p:cNvPr id="9" name="円/楕円 64"/>
              <p:cNvSpPr/>
              <p:nvPr/>
            </p:nvSpPr>
            <p:spPr>
              <a:xfrm>
                <a:off x="5272129" y="1839156"/>
                <a:ext cx="508339" cy="2529072"/>
              </a:xfrm>
              <a:prstGeom prst="ellipse">
                <a:avLst/>
              </a:prstGeom>
              <a:solidFill>
                <a:srgbClr val="FFF7A2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" name="円/楕円 65"/>
              <p:cNvSpPr/>
              <p:nvPr/>
            </p:nvSpPr>
            <p:spPr>
              <a:xfrm>
                <a:off x="5577960" y="2183183"/>
                <a:ext cx="45460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" name="円/楕円 66"/>
              <p:cNvSpPr/>
              <p:nvPr/>
            </p:nvSpPr>
            <p:spPr>
              <a:xfrm>
                <a:off x="5482903" y="2347450"/>
                <a:ext cx="45463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" name="円/楕円 67"/>
              <p:cNvSpPr/>
              <p:nvPr/>
            </p:nvSpPr>
            <p:spPr>
              <a:xfrm>
                <a:off x="5656483" y="2490020"/>
                <a:ext cx="45463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" name="円/楕円 68"/>
              <p:cNvSpPr/>
              <p:nvPr/>
            </p:nvSpPr>
            <p:spPr>
              <a:xfrm>
                <a:off x="5433309" y="2595398"/>
                <a:ext cx="45463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" name="円/楕円 69"/>
              <p:cNvSpPr/>
              <p:nvPr/>
            </p:nvSpPr>
            <p:spPr>
              <a:xfrm>
                <a:off x="5553163" y="2595398"/>
                <a:ext cx="45460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" name="円/楕円 70"/>
              <p:cNvSpPr/>
              <p:nvPr/>
            </p:nvSpPr>
            <p:spPr>
              <a:xfrm>
                <a:off x="5375449" y="2998314"/>
                <a:ext cx="45463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" name="円/楕円 71"/>
              <p:cNvSpPr/>
              <p:nvPr/>
            </p:nvSpPr>
            <p:spPr>
              <a:xfrm>
                <a:off x="5565560" y="3035506"/>
                <a:ext cx="45463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" name="円/楕円 72"/>
              <p:cNvSpPr/>
              <p:nvPr/>
            </p:nvSpPr>
            <p:spPr>
              <a:xfrm>
                <a:off x="5611023" y="3271057"/>
                <a:ext cx="45460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8" name="円/楕円 73"/>
              <p:cNvSpPr/>
              <p:nvPr/>
            </p:nvSpPr>
            <p:spPr>
              <a:xfrm>
                <a:off x="5445709" y="3342341"/>
                <a:ext cx="45460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9" name="円/楕円 74"/>
              <p:cNvSpPr/>
              <p:nvPr/>
            </p:nvSpPr>
            <p:spPr>
              <a:xfrm>
                <a:off x="5458106" y="3748357"/>
                <a:ext cx="45463" cy="30063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0" name="円/楕円 75"/>
              <p:cNvSpPr/>
              <p:nvPr/>
            </p:nvSpPr>
            <p:spPr>
              <a:xfrm>
                <a:off x="5611023" y="3556198"/>
                <a:ext cx="45460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1" name="円/楕円 76"/>
              <p:cNvSpPr/>
              <p:nvPr/>
            </p:nvSpPr>
            <p:spPr>
              <a:xfrm>
                <a:off x="5470506" y="2003421"/>
                <a:ext cx="45460" cy="30063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2" name="円/楕円 77"/>
              <p:cNvSpPr/>
              <p:nvPr/>
            </p:nvSpPr>
            <p:spPr>
              <a:xfrm>
                <a:off x="5420912" y="2331952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3" name="円/楕円 78"/>
              <p:cNvSpPr/>
              <p:nvPr/>
            </p:nvSpPr>
            <p:spPr>
              <a:xfrm>
                <a:off x="5536631" y="2403238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4" name="円/楕円 79"/>
              <p:cNvSpPr/>
              <p:nvPr/>
            </p:nvSpPr>
            <p:spPr>
              <a:xfrm>
                <a:off x="5619288" y="2747265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5" name="円/楕円 80"/>
              <p:cNvSpPr/>
              <p:nvPr/>
            </p:nvSpPr>
            <p:spPr>
              <a:xfrm>
                <a:off x="5478771" y="2899135"/>
                <a:ext cx="45460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6" name="円/楕円 81"/>
              <p:cNvSpPr/>
              <p:nvPr/>
            </p:nvSpPr>
            <p:spPr>
              <a:xfrm>
                <a:off x="5639951" y="3100592"/>
                <a:ext cx="45463" cy="30063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7" name="円/楕円 82"/>
              <p:cNvSpPr/>
              <p:nvPr/>
            </p:nvSpPr>
            <p:spPr>
              <a:xfrm>
                <a:off x="5412646" y="3252461"/>
                <a:ext cx="45460" cy="300636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8" name="円/楕円 83"/>
              <p:cNvSpPr/>
              <p:nvPr/>
            </p:nvSpPr>
            <p:spPr>
              <a:xfrm>
                <a:off x="5520100" y="3500409"/>
                <a:ext cx="45460" cy="300636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29" name="円/楕円 84"/>
              <p:cNvSpPr/>
              <p:nvPr/>
            </p:nvSpPr>
            <p:spPr>
              <a:xfrm>
                <a:off x="5412646" y="3580992"/>
                <a:ext cx="45460" cy="300636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0" name="円/楕円 85"/>
              <p:cNvSpPr/>
              <p:nvPr/>
            </p:nvSpPr>
            <p:spPr>
              <a:xfrm>
                <a:off x="5540763" y="3757654"/>
                <a:ext cx="45463" cy="30063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1" name="円/楕円 86"/>
              <p:cNvSpPr/>
              <p:nvPr/>
            </p:nvSpPr>
            <p:spPr>
              <a:xfrm>
                <a:off x="5499434" y="3956013"/>
                <a:ext cx="45463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2" name="円/楕円 87"/>
              <p:cNvSpPr/>
              <p:nvPr/>
            </p:nvSpPr>
            <p:spPr>
              <a:xfrm>
                <a:off x="5350652" y="2418734"/>
                <a:ext cx="45463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3" name="円/楕円 88"/>
              <p:cNvSpPr/>
              <p:nvPr/>
            </p:nvSpPr>
            <p:spPr>
              <a:xfrm>
                <a:off x="5701945" y="2617093"/>
                <a:ext cx="45460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4" name="円/楕円 89"/>
              <p:cNvSpPr/>
              <p:nvPr/>
            </p:nvSpPr>
            <p:spPr>
              <a:xfrm>
                <a:off x="5499434" y="2747265"/>
                <a:ext cx="45463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5" name="円/楕円 90"/>
              <p:cNvSpPr/>
              <p:nvPr/>
            </p:nvSpPr>
            <p:spPr>
              <a:xfrm>
                <a:off x="5462240" y="3054102"/>
                <a:ext cx="45460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6" name="円/楕円 91"/>
              <p:cNvSpPr/>
              <p:nvPr/>
            </p:nvSpPr>
            <p:spPr>
              <a:xfrm>
                <a:off x="5569694" y="3218367"/>
                <a:ext cx="45460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7" name="円/楕円 92"/>
              <p:cNvSpPr/>
              <p:nvPr/>
            </p:nvSpPr>
            <p:spPr>
              <a:xfrm>
                <a:off x="5660617" y="3370236"/>
                <a:ext cx="45460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8" name="円/楕円 93"/>
              <p:cNvSpPr/>
              <p:nvPr/>
            </p:nvSpPr>
            <p:spPr>
              <a:xfrm>
                <a:off x="5586225" y="3664674"/>
                <a:ext cx="45460" cy="300638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39" name="円/楕円 94"/>
              <p:cNvSpPr/>
              <p:nvPr/>
            </p:nvSpPr>
            <p:spPr>
              <a:xfrm>
                <a:off x="5408512" y="3816543"/>
                <a:ext cx="45463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0" name="円/楕円 95"/>
              <p:cNvSpPr/>
              <p:nvPr/>
            </p:nvSpPr>
            <p:spPr>
              <a:xfrm>
                <a:off x="5363052" y="2725571"/>
                <a:ext cx="45460" cy="300636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1" name="円/楕円 96"/>
              <p:cNvSpPr/>
              <p:nvPr/>
            </p:nvSpPr>
            <p:spPr>
              <a:xfrm>
                <a:off x="5321723" y="3196673"/>
                <a:ext cx="45460" cy="30373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2" name="円/楕円 97"/>
              <p:cNvSpPr/>
              <p:nvPr/>
            </p:nvSpPr>
            <p:spPr>
              <a:xfrm>
                <a:off x="5458106" y="2964220"/>
                <a:ext cx="45463" cy="3006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3" name="円/楕円 98"/>
              <p:cNvSpPr/>
              <p:nvPr/>
            </p:nvSpPr>
            <p:spPr>
              <a:xfrm>
                <a:off x="5342386" y="2812353"/>
                <a:ext cx="45463" cy="30373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4" name="円/楕円 99"/>
              <p:cNvSpPr/>
              <p:nvPr/>
            </p:nvSpPr>
            <p:spPr>
              <a:xfrm>
                <a:off x="5317589" y="3472514"/>
                <a:ext cx="45463" cy="30373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5" name="円/楕円 100"/>
              <p:cNvSpPr/>
              <p:nvPr/>
            </p:nvSpPr>
            <p:spPr>
              <a:xfrm>
                <a:off x="5371317" y="3481813"/>
                <a:ext cx="45460" cy="30373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46" name="円/楕円 101"/>
              <p:cNvSpPr/>
              <p:nvPr/>
            </p:nvSpPr>
            <p:spPr>
              <a:xfrm>
                <a:off x="5561428" y="2080906"/>
                <a:ext cx="45460" cy="30373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</p:grpSp>
        <p:sp>
          <p:nvSpPr>
            <p:cNvPr id="7" name="右矢印 62"/>
            <p:cNvSpPr/>
            <p:nvPr/>
          </p:nvSpPr>
          <p:spPr>
            <a:xfrm>
              <a:off x="5713357" y="2976405"/>
              <a:ext cx="351290" cy="30683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8" name="右矢印 63"/>
            <p:cNvSpPr/>
            <p:nvPr/>
          </p:nvSpPr>
          <p:spPr>
            <a:xfrm rot="10800000">
              <a:off x="7085459" y="2973304"/>
              <a:ext cx="355424" cy="30993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</p:grpSp>
      <p:grpSp>
        <p:nvGrpSpPr>
          <p:cNvPr id="5" name="図形グループ 392"/>
          <p:cNvGrpSpPr>
            <a:grpSpLocks/>
          </p:cNvGrpSpPr>
          <p:nvPr/>
        </p:nvGrpSpPr>
        <p:grpSpPr bwMode="auto">
          <a:xfrm>
            <a:off x="1495425" y="2035175"/>
            <a:ext cx="1212850" cy="1254125"/>
            <a:chOff x="1495837" y="1285113"/>
            <a:chExt cx="1211714" cy="1254924"/>
          </a:xfrm>
        </p:grpSpPr>
        <p:grpSp>
          <p:nvGrpSpPr>
            <p:cNvPr id="6" name="図形グループ 123"/>
            <p:cNvGrpSpPr>
              <a:grpSpLocks/>
            </p:cNvGrpSpPr>
            <p:nvPr/>
          </p:nvGrpSpPr>
          <p:grpSpPr bwMode="auto">
            <a:xfrm>
              <a:off x="1763875" y="1285113"/>
              <a:ext cx="252176" cy="1254924"/>
              <a:chOff x="5270893" y="1839496"/>
              <a:chExt cx="508147" cy="2528732"/>
            </a:xfrm>
          </p:grpSpPr>
          <p:sp>
            <p:nvSpPr>
              <p:cNvPr id="139" name="円/楕円 194"/>
              <p:cNvSpPr/>
              <p:nvPr/>
            </p:nvSpPr>
            <p:spPr>
              <a:xfrm>
                <a:off x="5270891" y="1839496"/>
                <a:ext cx="508147" cy="2528732"/>
              </a:xfrm>
              <a:prstGeom prst="ellipse">
                <a:avLst/>
              </a:prstGeom>
              <a:solidFill>
                <a:srgbClr val="FFF7A2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0" name="円/楕円 195"/>
              <p:cNvSpPr/>
              <p:nvPr/>
            </p:nvSpPr>
            <p:spPr>
              <a:xfrm>
                <a:off x="5577697" y="2181996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1" name="円/楕円 196"/>
              <p:cNvSpPr/>
              <p:nvPr/>
            </p:nvSpPr>
            <p:spPr>
              <a:xfrm>
                <a:off x="5478623" y="2345242"/>
                <a:ext cx="47939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2" name="円/楕円 197"/>
              <p:cNvSpPr/>
              <p:nvPr/>
            </p:nvSpPr>
            <p:spPr>
              <a:xfrm>
                <a:off x="5657594" y="2489285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3" name="円/楕円 198"/>
              <p:cNvSpPr/>
              <p:nvPr/>
            </p:nvSpPr>
            <p:spPr>
              <a:xfrm>
                <a:off x="5433881" y="2594915"/>
                <a:ext cx="44743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4" name="円/楕円 199"/>
              <p:cNvSpPr/>
              <p:nvPr/>
            </p:nvSpPr>
            <p:spPr>
              <a:xfrm>
                <a:off x="5552130" y="2594915"/>
                <a:ext cx="44743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5" name="円/楕円 200"/>
              <p:cNvSpPr/>
              <p:nvPr/>
            </p:nvSpPr>
            <p:spPr>
              <a:xfrm>
                <a:off x="5373160" y="2998231"/>
                <a:ext cx="44743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6" name="円/楕円 201"/>
              <p:cNvSpPr/>
              <p:nvPr/>
            </p:nvSpPr>
            <p:spPr>
              <a:xfrm>
                <a:off x="5561717" y="3033443"/>
                <a:ext cx="44743" cy="3040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7" name="円/楕円 202"/>
              <p:cNvSpPr/>
              <p:nvPr/>
            </p:nvSpPr>
            <p:spPr>
              <a:xfrm>
                <a:off x="5609656" y="3273511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8" name="円/楕円 203"/>
              <p:cNvSpPr/>
              <p:nvPr/>
            </p:nvSpPr>
            <p:spPr>
              <a:xfrm>
                <a:off x="5443470" y="3343931"/>
                <a:ext cx="47937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49" name="円/楕円 204"/>
              <p:cNvSpPr/>
              <p:nvPr/>
            </p:nvSpPr>
            <p:spPr>
              <a:xfrm>
                <a:off x="5456253" y="3747248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0" name="円/楕円 205"/>
              <p:cNvSpPr/>
              <p:nvPr/>
            </p:nvSpPr>
            <p:spPr>
              <a:xfrm>
                <a:off x="5609656" y="3558395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1" name="円/楕円 206"/>
              <p:cNvSpPr/>
              <p:nvPr/>
            </p:nvSpPr>
            <p:spPr>
              <a:xfrm>
                <a:off x="5469037" y="2002744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2" name="円/楕円 207"/>
              <p:cNvSpPr/>
              <p:nvPr/>
            </p:nvSpPr>
            <p:spPr>
              <a:xfrm>
                <a:off x="5417902" y="2332439"/>
                <a:ext cx="47937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3" name="円/楕円 208"/>
              <p:cNvSpPr/>
              <p:nvPr/>
            </p:nvSpPr>
            <p:spPr>
              <a:xfrm>
                <a:off x="5536150" y="2402859"/>
                <a:ext cx="47939" cy="304089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4" name="円/楕円 209"/>
              <p:cNvSpPr/>
              <p:nvPr/>
            </p:nvSpPr>
            <p:spPr>
              <a:xfrm>
                <a:off x="5619243" y="2748559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5" name="円/楕円 210"/>
              <p:cNvSpPr/>
              <p:nvPr/>
            </p:nvSpPr>
            <p:spPr>
              <a:xfrm>
                <a:off x="5475429" y="2899004"/>
                <a:ext cx="44743" cy="3040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6" name="円/楕円 211"/>
              <p:cNvSpPr/>
              <p:nvPr/>
            </p:nvSpPr>
            <p:spPr>
              <a:xfrm>
                <a:off x="5638418" y="3100661"/>
                <a:ext cx="47939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7" name="円/楕円 212"/>
              <p:cNvSpPr/>
              <p:nvPr/>
            </p:nvSpPr>
            <p:spPr>
              <a:xfrm>
                <a:off x="5411511" y="3254306"/>
                <a:ext cx="47937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8" name="円/楕円 213"/>
              <p:cNvSpPr/>
              <p:nvPr/>
            </p:nvSpPr>
            <p:spPr>
              <a:xfrm>
                <a:off x="5516974" y="3500778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59" name="円/楕円 214"/>
              <p:cNvSpPr/>
              <p:nvPr/>
            </p:nvSpPr>
            <p:spPr>
              <a:xfrm>
                <a:off x="5408314" y="3580800"/>
                <a:ext cx="47939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0" name="円/楕円 215"/>
              <p:cNvSpPr/>
              <p:nvPr/>
            </p:nvSpPr>
            <p:spPr>
              <a:xfrm>
                <a:off x="5536150" y="3756852"/>
                <a:ext cx="47939" cy="3040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1" name="円/楕円 216"/>
              <p:cNvSpPr/>
              <p:nvPr/>
            </p:nvSpPr>
            <p:spPr>
              <a:xfrm>
                <a:off x="5500996" y="3958509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2" name="円/楕円 217"/>
              <p:cNvSpPr/>
              <p:nvPr/>
            </p:nvSpPr>
            <p:spPr>
              <a:xfrm>
                <a:off x="5350787" y="2418865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3" name="円/楕円 218"/>
              <p:cNvSpPr/>
              <p:nvPr/>
            </p:nvSpPr>
            <p:spPr>
              <a:xfrm>
                <a:off x="5702336" y="2617322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4" name="円/楕円 219"/>
              <p:cNvSpPr/>
              <p:nvPr/>
            </p:nvSpPr>
            <p:spPr>
              <a:xfrm>
                <a:off x="5500996" y="2745359"/>
                <a:ext cx="44743" cy="3040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5" name="円/楕円 220"/>
              <p:cNvSpPr/>
              <p:nvPr/>
            </p:nvSpPr>
            <p:spPr>
              <a:xfrm>
                <a:off x="5462645" y="3052648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6" name="円/楕円 221"/>
              <p:cNvSpPr/>
              <p:nvPr/>
            </p:nvSpPr>
            <p:spPr>
              <a:xfrm>
                <a:off x="5568109" y="3215894"/>
                <a:ext cx="44743" cy="3040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7" name="円/楕円 222"/>
              <p:cNvSpPr/>
              <p:nvPr/>
            </p:nvSpPr>
            <p:spPr>
              <a:xfrm>
                <a:off x="5660791" y="3369539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8" name="円/楕円 223"/>
              <p:cNvSpPr/>
              <p:nvPr/>
            </p:nvSpPr>
            <p:spPr>
              <a:xfrm>
                <a:off x="5587284" y="3664024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69" name="円/楕円 224"/>
              <p:cNvSpPr/>
              <p:nvPr/>
            </p:nvSpPr>
            <p:spPr>
              <a:xfrm>
                <a:off x="5408314" y="3817669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0" name="円/楕円 225"/>
              <p:cNvSpPr/>
              <p:nvPr/>
            </p:nvSpPr>
            <p:spPr>
              <a:xfrm>
                <a:off x="5360376" y="2722952"/>
                <a:ext cx="44743" cy="3040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1" name="円/楕円 226"/>
              <p:cNvSpPr/>
              <p:nvPr/>
            </p:nvSpPr>
            <p:spPr>
              <a:xfrm>
                <a:off x="5322025" y="3196689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2" name="円/楕円 227"/>
              <p:cNvSpPr/>
              <p:nvPr/>
            </p:nvSpPr>
            <p:spPr>
              <a:xfrm>
                <a:off x="5456253" y="2963022"/>
                <a:ext cx="44743" cy="3040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3" name="円/楕円 228"/>
              <p:cNvSpPr/>
              <p:nvPr/>
            </p:nvSpPr>
            <p:spPr>
              <a:xfrm>
                <a:off x="5341201" y="2812578"/>
                <a:ext cx="47937" cy="304089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4" name="円/楕円 229"/>
              <p:cNvSpPr/>
              <p:nvPr/>
            </p:nvSpPr>
            <p:spPr>
              <a:xfrm>
                <a:off x="5315634" y="3475170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5" name="円/楕円 230"/>
              <p:cNvSpPr/>
              <p:nvPr/>
            </p:nvSpPr>
            <p:spPr>
              <a:xfrm>
                <a:off x="5369963" y="3481572"/>
                <a:ext cx="44743" cy="3040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76" name="円/楕円 231"/>
              <p:cNvSpPr/>
              <p:nvPr/>
            </p:nvSpPr>
            <p:spPr>
              <a:xfrm>
                <a:off x="5558522" y="2082766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</p:grpSp>
        <p:grpSp>
          <p:nvGrpSpPr>
            <p:cNvPr id="23552" name="図形グループ 124"/>
            <p:cNvGrpSpPr>
              <a:grpSpLocks/>
            </p:cNvGrpSpPr>
            <p:nvPr/>
          </p:nvGrpSpPr>
          <p:grpSpPr bwMode="auto">
            <a:xfrm>
              <a:off x="1908196" y="1285113"/>
              <a:ext cx="253762" cy="1254924"/>
              <a:chOff x="5268794" y="1839496"/>
              <a:chExt cx="511344" cy="2528732"/>
            </a:xfrm>
          </p:grpSpPr>
          <p:sp>
            <p:nvSpPr>
              <p:cNvPr id="101" name="円/楕円 156"/>
              <p:cNvSpPr/>
              <p:nvPr/>
            </p:nvSpPr>
            <p:spPr>
              <a:xfrm>
                <a:off x="5268802" y="1839496"/>
                <a:ext cx="511344" cy="2528732"/>
              </a:xfrm>
              <a:prstGeom prst="ellipse">
                <a:avLst/>
              </a:prstGeom>
              <a:solidFill>
                <a:srgbClr val="FFF7A2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2" name="円/楕円 157"/>
              <p:cNvSpPr/>
              <p:nvPr/>
            </p:nvSpPr>
            <p:spPr>
              <a:xfrm>
                <a:off x="5575608" y="2181996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3" name="円/楕円 158"/>
              <p:cNvSpPr/>
              <p:nvPr/>
            </p:nvSpPr>
            <p:spPr>
              <a:xfrm>
                <a:off x="5479731" y="2345242"/>
                <a:ext cx="44743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4" name="円/楕円 159"/>
              <p:cNvSpPr/>
              <p:nvPr/>
            </p:nvSpPr>
            <p:spPr>
              <a:xfrm>
                <a:off x="5658702" y="2489285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5" name="円/楕円 160"/>
              <p:cNvSpPr/>
              <p:nvPr/>
            </p:nvSpPr>
            <p:spPr>
              <a:xfrm>
                <a:off x="5431794" y="2594915"/>
                <a:ext cx="44743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6" name="円/楕円 161"/>
              <p:cNvSpPr/>
              <p:nvPr/>
            </p:nvSpPr>
            <p:spPr>
              <a:xfrm>
                <a:off x="5550041" y="2594915"/>
                <a:ext cx="44743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7" name="円/楕円 162"/>
              <p:cNvSpPr/>
              <p:nvPr/>
            </p:nvSpPr>
            <p:spPr>
              <a:xfrm>
                <a:off x="5371071" y="2998231"/>
                <a:ext cx="47940" cy="3040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8" name="円/楕円 163"/>
              <p:cNvSpPr/>
              <p:nvPr/>
            </p:nvSpPr>
            <p:spPr>
              <a:xfrm>
                <a:off x="5562825" y="3033443"/>
                <a:ext cx="44743" cy="3040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09" name="円/楕円 164"/>
              <p:cNvSpPr/>
              <p:nvPr/>
            </p:nvSpPr>
            <p:spPr>
              <a:xfrm>
                <a:off x="5610764" y="3273511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0" name="円/楕円 165"/>
              <p:cNvSpPr/>
              <p:nvPr/>
            </p:nvSpPr>
            <p:spPr>
              <a:xfrm>
                <a:off x="5444578" y="3343931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1" name="円/楕円 166"/>
              <p:cNvSpPr/>
              <p:nvPr/>
            </p:nvSpPr>
            <p:spPr>
              <a:xfrm>
                <a:off x="5454164" y="3747248"/>
                <a:ext cx="47940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2" name="円/楕円 167"/>
              <p:cNvSpPr/>
              <p:nvPr/>
            </p:nvSpPr>
            <p:spPr>
              <a:xfrm>
                <a:off x="5610764" y="3558395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3" name="円/楕円 168"/>
              <p:cNvSpPr/>
              <p:nvPr/>
            </p:nvSpPr>
            <p:spPr>
              <a:xfrm>
                <a:off x="5466948" y="2002744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4" name="円/楕円 169"/>
              <p:cNvSpPr/>
              <p:nvPr/>
            </p:nvSpPr>
            <p:spPr>
              <a:xfrm>
                <a:off x="5419010" y="2332439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5" name="円/楕円 170"/>
              <p:cNvSpPr/>
              <p:nvPr/>
            </p:nvSpPr>
            <p:spPr>
              <a:xfrm>
                <a:off x="5537258" y="2402859"/>
                <a:ext cx="44743" cy="304089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6" name="円/楕円 171"/>
              <p:cNvSpPr/>
              <p:nvPr/>
            </p:nvSpPr>
            <p:spPr>
              <a:xfrm>
                <a:off x="5620351" y="2748559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7" name="円/楕円 172"/>
              <p:cNvSpPr/>
              <p:nvPr/>
            </p:nvSpPr>
            <p:spPr>
              <a:xfrm>
                <a:off x="5476537" y="2899004"/>
                <a:ext cx="44743" cy="3040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8" name="円/楕円 173"/>
              <p:cNvSpPr/>
              <p:nvPr/>
            </p:nvSpPr>
            <p:spPr>
              <a:xfrm>
                <a:off x="5639526" y="3100661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19" name="円/楕円 174"/>
              <p:cNvSpPr/>
              <p:nvPr/>
            </p:nvSpPr>
            <p:spPr>
              <a:xfrm>
                <a:off x="5412619" y="3254306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0" name="円/楕円 175"/>
              <p:cNvSpPr/>
              <p:nvPr/>
            </p:nvSpPr>
            <p:spPr>
              <a:xfrm>
                <a:off x="5518082" y="3500778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1" name="円/楕円 176"/>
              <p:cNvSpPr/>
              <p:nvPr/>
            </p:nvSpPr>
            <p:spPr>
              <a:xfrm>
                <a:off x="5409422" y="3580800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2" name="円/楕円 177"/>
              <p:cNvSpPr/>
              <p:nvPr/>
            </p:nvSpPr>
            <p:spPr>
              <a:xfrm>
                <a:off x="5537258" y="3756852"/>
                <a:ext cx="44743" cy="3040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3" name="円/楕円 178"/>
              <p:cNvSpPr/>
              <p:nvPr/>
            </p:nvSpPr>
            <p:spPr>
              <a:xfrm>
                <a:off x="5498907" y="3958509"/>
                <a:ext cx="44743" cy="300887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4" name="円/楕円 179"/>
              <p:cNvSpPr/>
              <p:nvPr/>
            </p:nvSpPr>
            <p:spPr>
              <a:xfrm>
                <a:off x="5348701" y="2418865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5" name="円/楕円 180"/>
              <p:cNvSpPr/>
              <p:nvPr/>
            </p:nvSpPr>
            <p:spPr>
              <a:xfrm>
                <a:off x="5703444" y="2617322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6" name="円/楕円 181"/>
              <p:cNvSpPr/>
              <p:nvPr/>
            </p:nvSpPr>
            <p:spPr>
              <a:xfrm>
                <a:off x="5498907" y="2745359"/>
                <a:ext cx="44743" cy="3040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7" name="円/楕円 182"/>
              <p:cNvSpPr/>
              <p:nvPr/>
            </p:nvSpPr>
            <p:spPr>
              <a:xfrm>
                <a:off x="5460556" y="3052648"/>
                <a:ext cx="47940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8" name="円/楕円 183"/>
              <p:cNvSpPr/>
              <p:nvPr/>
            </p:nvSpPr>
            <p:spPr>
              <a:xfrm>
                <a:off x="5566022" y="3215894"/>
                <a:ext cx="44743" cy="3040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29" name="円/楕円 184"/>
              <p:cNvSpPr/>
              <p:nvPr/>
            </p:nvSpPr>
            <p:spPr>
              <a:xfrm>
                <a:off x="5658702" y="3369539"/>
                <a:ext cx="47940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0" name="円/楕円 185"/>
              <p:cNvSpPr/>
              <p:nvPr/>
            </p:nvSpPr>
            <p:spPr>
              <a:xfrm>
                <a:off x="5585197" y="3664024"/>
                <a:ext cx="47937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1" name="円/楕円 186"/>
              <p:cNvSpPr/>
              <p:nvPr/>
            </p:nvSpPr>
            <p:spPr>
              <a:xfrm>
                <a:off x="5406227" y="3817669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2" name="円/楕円 187"/>
              <p:cNvSpPr/>
              <p:nvPr/>
            </p:nvSpPr>
            <p:spPr>
              <a:xfrm>
                <a:off x="5358287" y="2722952"/>
                <a:ext cx="44743" cy="3040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3" name="円/楕円 188"/>
              <p:cNvSpPr/>
              <p:nvPr/>
            </p:nvSpPr>
            <p:spPr>
              <a:xfrm>
                <a:off x="5319936" y="3196689"/>
                <a:ext cx="47940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4" name="円/楕円 189"/>
              <p:cNvSpPr/>
              <p:nvPr/>
            </p:nvSpPr>
            <p:spPr>
              <a:xfrm>
                <a:off x="5454164" y="2963022"/>
                <a:ext cx="47940" cy="3040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5" name="円/楕円 190"/>
              <p:cNvSpPr/>
              <p:nvPr/>
            </p:nvSpPr>
            <p:spPr>
              <a:xfrm>
                <a:off x="5339112" y="2812578"/>
                <a:ext cx="47940" cy="304089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6" name="円/楕円 191"/>
              <p:cNvSpPr/>
              <p:nvPr/>
            </p:nvSpPr>
            <p:spPr>
              <a:xfrm>
                <a:off x="5313545" y="3475170"/>
                <a:ext cx="44743" cy="30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7" name="円/楕円 192"/>
              <p:cNvSpPr/>
              <p:nvPr/>
            </p:nvSpPr>
            <p:spPr>
              <a:xfrm>
                <a:off x="5367876" y="3481572"/>
                <a:ext cx="47937" cy="3040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  <p:sp>
            <p:nvSpPr>
              <p:cNvPr id="138" name="円/楕円 193"/>
              <p:cNvSpPr/>
              <p:nvPr/>
            </p:nvSpPr>
            <p:spPr>
              <a:xfrm>
                <a:off x="5559630" y="2082766"/>
                <a:ext cx="44743" cy="3008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  <a:cs typeface="ＭＳ Ｐゴシック" charset="-128"/>
                </a:endParaRPr>
              </a:p>
            </p:txBody>
          </p:sp>
        </p:grpSp>
        <p:cxnSp>
          <p:nvCxnSpPr>
            <p:cNvPr id="88" name="直線矢印コネクタ 143"/>
            <p:cNvCxnSpPr>
              <a:stCxn id="101" idx="2"/>
            </p:cNvCxnSpPr>
            <p:nvPr/>
          </p:nvCxnSpPr>
          <p:spPr>
            <a:xfrm rot="10800000" flipH="1">
              <a:off x="1908200" y="1515448"/>
              <a:ext cx="355267" cy="397128"/>
            </a:xfrm>
            <a:prstGeom prst="straightConnector1">
              <a:avLst/>
            </a:prstGeom>
            <a:ln w="41275" cap="flat" cmpd="sng" algn="ctr">
              <a:solidFill>
                <a:srgbClr val="FF6FC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144"/>
            <p:cNvCxnSpPr>
              <a:stCxn id="101" idx="2"/>
            </p:cNvCxnSpPr>
            <p:nvPr/>
          </p:nvCxnSpPr>
          <p:spPr>
            <a:xfrm rot="10800000" flipV="1">
              <a:off x="1495837" y="1912576"/>
              <a:ext cx="412363" cy="468610"/>
            </a:xfrm>
            <a:prstGeom prst="straightConnector1">
              <a:avLst/>
            </a:prstGeom>
            <a:ln w="41275" cap="flat" cmpd="sng" algn="ctr">
              <a:solidFill>
                <a:srgbClr val="FF6FC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553" name="図形グループ 167"/>
            <p:cNvGrpSpPr/>
            <p:nvPr/>
          </p:nvGrpSpPr>
          <p:grpSpPr>
            <a:xfrm>
              <a:off x="1916326" y="2019239"/>
              <a:ext cx="791223" cy="114467"/>
              <a:chOff x="152400" y="1765300"/>
              <a:chExt cx="3632198" cy="736600"/>
            </a:xfrm>
            <a:scene3d>
              <a:camera prst="orthographicFront">
                <a:rot lat="0" lon="0" rev="19074000"/>
              </a:camera>
              <a:lightRig rig="threePt" dir="t"/>
            </a:scene3d>
          </p:grpSpPr>
          <p:grpSp>
            <p:nvGrpSpPr>
              <p:cNvPr id="23555" name="図形グループ 47"/>
              <p:cNvGrpSpPr/>
              <p:nvPr/>
            </p:nvGrpSpPr>
            <p:grpSpPr>
              <a:xfrm>
                <a:off x="152400" y="1765300"/>
                <a:ext cx="1828798" cy="736600"/>
                <a:chOff x="152400" y="1092200"/>
                <a:chExt cx="8513392" cy="2222500"/>
              </a:xfrm>
            </p:grpSpPr>
            <p:sp>
              <p:nvSpPr>
                <p:cNvPr id="97" name="フリーフォーム 152"/>
                <p:cNvSpPr/>
                <p:nvPr/>
              </p:nvSpPr>
              <p:spPr>
                <a:xfrm>
                  <a:off x="1524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98" name="フリーフォーム 153"/>
                <p:cNvSpPr/>
                <p:nvPr/>
              </p:nvSpPr>
              <p:spPr>
                <a:xfrm>
                  <a:off x="22479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99" name="フリーフォーム 154"/>
                <p:cNvSpPr/>
                <p:nvPr/>
              </p:nvSpPr>
              <p:spPr>
                <a:xfrm>
                  <a:off x="43180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100" name="フリーフォーム 155"/>
                <p:cNvSpPr/>
                <p:nvPr/>
              </p:nvSpPr>
              <p:spPr>
                <a:xfrm>
                  <a:off x="6402996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3556" name="図形グループ 53"/>
              <p:cNvGrpSpPr/>
              <p:nvPr/>
            </p:nvGrpSpPr>
            <p:grpSpPr>
              <a:xfrm>
                <a:off x="1955800" y="1765300"/>
                <a:ext cx="1828798" cy="736600"/>
                <a:chOff x="152400" y="1092200"/>
                <a:chExt cx="8513392" cy="2222500"/>
              </a:xfrm>
            </p:grpSpPr>
            <p:sp>
              <p:nvSpPr>
                <p:cNvPr id="93" name="フリーフォーム 148"/>
                <p:cNvSpPr/>
                <p:nvPr/>
              </p:nvSpPr>
              <p:spPr>
                <a:xfrm>
                  <a:off x="1524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94" name="フリーフォーム 149"/>
                <p:cNvSpPr/>
                <p:nvPr/>
              </p:nvSpPr>
              <p:spPr>
                <a:xfrm>
                  <a:off x="22479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95" name="フリーフォーム 150"/>
                <p:cNvSpPr/>
                <p:nvPr/>
              </p:nvSpPr>
              <p:spPr>
                <a:xfrm>
                  <a:off x="43180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96" name="フリーフォーム 151"/>
                <p:cNvSpPr/>
                <p:nvPr/>
              </p:nvSpPr>
              <p:spPr>
                <a:xfrm>
                  <a:off x="6402996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23557" name="図形グループ 393"/>
          <p:cNvGrpSpPr>
            <a:grpSpLocks/>
          </p:cNvGrpSpPr>
          <p:nvPr/>
        </p:nvGrpSpPr>
        <p:grpSpPr bwMode="auto">
          <a:xfrm>
            <a:off x="2370138" y="1993900"/>
            <a:ext cx="1719262" cy="1335088"/>
            <a:chOff x="2369919" y="1245302"/>
            <a:chExt cx="1719350" cy="1334547"/>
          </a:xfrm>
        </p:grpSpPr>
        <p:sp>
          <p:nvSpPr>
            <p:cNvPr id="178" name="右矢印 233"/>
            <p:cNvSpPr/>
            <p:nvPr/>
          </p:nvSpPr>
          <p:spPr>
            <a:xfrm>
              <a:off x="3903522" y="1827679"/>
              <a:ext cx="185747" cy="16344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179" name="右矢印 234"/>
            <p:cNvSpPr/>
            <p:nvPr/>
          </p:nvSpPr>
          <p:spPr>
            <a:xfrm rot="10800000">
              <a:off x="2369919" y="1827679"/>
              <a:ext cx="185747" cy="16185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180" name="正方形/長方形 235"/>
            <p:cNvSpPr/>
            <p:nvPr/>
          </p:nvSpPr>
          <p:spPr>
            <a:xfrm>
              <a:off x="2823967" y="1245302"/>
              <a:ext cx="835068" cy="132978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7A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181" name="円/楕円 236"/>
            <p:cNvSpPr/>
            <p:nvPr/>
          </p:nvSpPr>
          <p:spPr>
            <a:xfrm>
              <a:off x="2701723" y="1246889"/>
              <a:ext cx="268302" cy="1328199"/>
            </a:xfrm>
            <a:prstGeom prst="ellipse">
              <a:avLst/>
            </a:prstGeom>
            <a:blipFill rotWithShape="1">
              <a:blip r:embed="rId3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182" name="円/楕円 237"/>
            <p:cNvSpPr/>
            <p:nvPr/>
          </p:nvSpPr>
          <p:spPr>
            <a:xfrm>
              <a:off x="3505039" y="1251649"/>
              <a:ext cx="266714" cy="1328200"/>
            </a:xfrm>
            <a:prstGeom prst="ellipse">
              <a:avLst/>
            </a:prstGeom>
            <a:blipFill rotWithShape="1">
              <a:blip r:embed="rId3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cxnSp>
          <p:nvCxnSpPr>
            <p:cNvPr id="183" name="直線矢印コネクタ 238"/>
            <p:cNvCxnSpPr/>
            <p:nvPr/>
          </p:nvCxnSpPr>
          <p:spPr>
            <a:xfrm rot="16200000" flipV="1">
              <a:off x="2805796" y="1434854"/>
              <a:ext cx="376086" cy="339742"/>
            </a:xfrm>
            <a:prstGeom prst="straightConnector1">
              <a:avLst/>
            </a:prstGeom>
            <a:ln w="41275" cap="flat" cmpd="sng" algn="ctr">
              <a:solidFill>
                <a:srgbClr val="FF6FC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矢印コネクタ 239"/>
            <p:cNvCxnSpPr/>
            <p:nvPr/>
          </p:nvCxnSpPr>
          <p:spPr>
            <a:xfrm rot="16200000" flipH="1">
              <a:off x="3143156" y="1813322"/>
              <a:ext cx="368151" cy="327042"/>
            </a:xfrm>
            <a:prstGeom prst="straightConnector1">
              <a:avLst/>
            </a:prstGeom>
            <a:ln w="41275" cap="flat" cmpd="sng" algn="ctr">
              <a:solidFill>
                <a:srgbClr val="FF6FC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558" name="図形グループ 92"/>
            <p:cNvGrpSpPr/>
            <p:nvPr/>
          </p:nvGrpSpPr>
          <p:grpSpPr>
            <a:xfrm>
              <a:off x="3076485" y="1455223"/>
              <a:ext cx="836989" cy="121088"/>
              <a:chOff x="152400" y="1765300"/>
              <a:chExt cx="3632198" cy="736600"/>
            </a:xfrm>
            <a:scene3d>
              <a:camera prst="orthographicFront">
                <a:rot lat="0" lon="0" rev="1920000"/>
              </a:camera>
              <a:lightRig rig="threePt" dir="t"/>
            </a:scene3d>
          </p:grpSpPr>
          <p:grpSp>
            <p:nvGrpSpPr>
              <p:cNvPr id="23559" name="図形グループ 47"/>
              <p:cNvGrpSpPr/>
              <p:nvPr/>
            </p:nvGrpSpPr>
            <p:grpSpPr>
              <a:xfrm>
                <a:off x="152400" y="1765300"/>
                <a:ext cx="1828798" cy="736600"/>
                <a:chOff x="152400" y="1092200"/>
                <a:chExt cx="8513392" cy="2222500"/>
              </a:xfrm>
            </p:grpSpPr>
            <p:sp>
              <p:nvSpPr>
                <p:cNvPr id="192" name="フリーフォーム 247"/>
                <p:cNvSpPr/>
                <p:nvPr/>
              </p:nvSpPr>
              <p:spPr>
                <a:xfrm>
                  <a:off x="1524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193" name="フリーフォーム 248"/>
                <p:cNvSpPr/>
                <p:nvPr/>
              </p:nvSpPr>
              <p:spPr>
                <a:xfrm>
                  <a:off x="22479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194" name="フリーフォーム 249"/>
                <p:cNvSpPr/>
                <p:nvPr/>
              </p:nvSpPr>
              <p:spPr>
                <a:xfrm>
                  <a:off x="43180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195" name="フリーフォーム 250"/>
                <p:cNvSpPr/>
                <p:nvPr/>
              </p:nvSpPr>
              <p:spPr>
                <a:xfrm>
                  <a:off x="6402996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3560" name="図形グループ 53"/>
              <p:cNvGrpSpPr/>
              <p:nvPr/>
            </p:nvGrpSpPr>
            <p:grpSpPr>
              <a:xfrm>
                <a:off x="1955800" y="1765300"/>
                <a:ext cx="1828798" cy="736600"/>
                <a:chOff x="152400" y="1092200"/>
                <a:chExt cx="8513392" cy="2222500"/>
              </a:xfrm>
            </p:grpSpPr>
            <p:sp>
              <p:nvSpPr>
                <p:cNvPr id="188" name="フリーフォーム 243"/>
                <p:cNvSpPr/>
                <p:nvPr/>
              </p:nvSpPr>
              <p:spPr>
                <a:xfrm>
                  <a:off x="1524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189" name="フリーフォーム 244"/>
                <p:cNvSpPr/>
                <p:nvPr/>
              </p:nvSpPr>
              <p:spPr>
                <a:xfrm>
                  <a:off x="22479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190" name="フリーフォーム 245"/>
                <p:cNvSpPr/>
                <p:nvPr/>
              </p:nvSpPr>
              <p:spPr>
                <a:xfrm>
                  <a:off x="43180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191" name="フリーフォーム 246"/>
                <p:cNvSpPr/>
                <p:nvPr/>
              </p:nvSpPr>
              <p:spPr>
                <a:xfrm>
                  <a:off x="6402996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</p:grpSp>
      </p:grpSp>
      <p:grpSp>
        <p:nvGrpSpPr>
          <p:cNvPr id="23561" name="図形グループ 394"/>
          <p:cNvGrpSpPr>
            <a:grpSpLocks/>
          </p:cNvGrpSpPr>
          <p:nvPr/>
        </p:nvGrpSpPr>
        <p:grpSpPr bwMode="auto">
          <a:xfrm>
            <a:off x="4113213" y="2051050"/>
            <a:ext cx="1628775" cy="1222375"/>
            <a:chOff x="4112845" y="1301610"/>
            <a:chExt cx="1628650" cy="1221931"/>
          </a:xfrm>
        </p:grpSpPr>
        <p:sp>
          <p:nvSpPr>
            <p:cNvPr id="197" name="円/楕円 252"/>
            <p:cNvSpPr/>
            <p:nvPr/>
          </p:nvSpPr>
          <p:spPr>
            <a:xfrm>
              <a:off x="4172296" y="1301610"/>
              <a:ext cx="1247561" cy="1221931"/>
            </a:xfrm>
            <a:prstGeom prst="ellipse">
              <a:avLst/>
            </a:prstGeom>
            <a:gradFill flip="none" rotWithShape="1">
              <a:gsLst>
                <a:gs pos="62000">
                  <a:srgbClr val="FFFF00"/>
                </a:gs>
                <a:gs pos="91000">
                  <a:srgbClr val="FFFF00"/>
                </a:gs>
                <a:gs pos="3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cxnSp>
          <p:nvCxnSpPr>
            <p:cNvPr id="198" name="直線矢印コネクタ 253"/>
            <p:cNvCxnSpPr/>
            <p:nvPr/>
          </p:nvCxnSpPr>
          <p:spPr>
            <a:xfrm rot="10800000" flipH="1">
              <a:off x="4962092" y="1301610"/>
              <a:ext cx="395258" cy="442752"/>
            </a:xfrm>
            <a:prstGeom prst="straightConnector1">
              <a:avLst/>
            </a:prstGeom>
            <a:ln w="41275" cap="flat" cmpd="sng" algn="ctr">
              <a:solidFill>
                <a:srgbClr val="FF6FC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矢印コネクタ 254"/>
            <p:cNvCxnSpPr/>
            <p:nvPr/>
          </p:nvCxnSpPr>
          <p:spPr>
            <a:xfrm rot="10800000" flipV="1">
              <a:off x="4447781" y="1936379"/>
              <a:ext cx="234932" cy="220583"/>
            </a:xfrm>
            <a:prstGeom prst="straightConnector1">
              <a:avLst/>
            </a:prstGeom>
            <a:ln w="41275" cap="flat" cmpd="sng" algn="ctr">
              <a:solidFill>
                <a:srgbClr val="FF6FC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562" name="図形グループ 100"/>
            <p:cNvGrpSpPr/>
            <p:nvPr/>
          </p:nvGrpSpPr>
          <p:grpSpPr>
            <a:xfrm>
              <a:off x="4859104" y="2204598"/>
              <a:ext cx="882394" cy="127656"/>
              <a:chOff x="152400" y="1765300"/>
              <a:chExt cx="3632198" cy="736600"/>
            </a:xfrm>
            <a:scene3d>
              <a:camera prst="orthographicFront">
                <a:rot lat="0" lon="0" rev="19074000"/>
              </a:camera>
              <a:lightRig rig="threePt" dir="t"/>
            </a:scene3d>
          </p:grpSpPr>
          <p:grpSp>
            <p:nvGrpSpPr>
              <p:cNvPr id="23563" name="図形グループ 47"/>
              <p:cNvGrpSpPr/>
              <p:nvPr/>
            </p:nvGrpSpPr>
            <p:grpSpPr>
              <a:xfrm>
                <a:off x="152400" y="1765300"/>
                <a:ext cx="1828798" cy="736600"/>
                <a:chOff x="152400" y="1092200"/>
                <a:chExt cx="8513392" cy="2222500"/>
              </a:xfrm>
            </p:grpSpPr>
            <p:sp>
              <p:nvSpPr>
                <p:cNvPr id="212" name="フリーフォーム 267"/>
                <p:cNvSpPr/>
                <p:nvPr/>
              </p:nvSpPr>
              <p:spPr>
                <a:xfrm>
                  <a:off x="1524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213" name="フリーフォーム 268"/>
                <p:cNvSpPr/>
                <p:nvPr/>
              </p:nvSpPr>
              <p:spPr>
                <a:xfrm>
                  <a:off x="22479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214" name="フリーフォーム 269"/>
                <p:cNvSpPr/>
                <p:nvPr/>
              </p:nvSpPr>
              <p:spPr>
                <a:xfrm>
                  <a:off x="43180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215" name="フリーフォーム 270"/>
                <p:cNvSpPr/>
                <p:nvPr/>
              </p:nvSpPr>
              <p:spPr>
                <a:xfrm>
                  <a:off x="6402996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3564" name="図形グループ 53"/>
              <p:cNvGrpSpPr/>
              <p:nvPr/>
            </p:nvGrpSpPr>
            <p:grpSpPr>
              <a:xfrm>
                <a:off x="1955800" y="1765300"/>
                <a:ext cx="1828798" cy="736600"/>
                <a:chOff x="152400" y="1092200"/>
                <a:chExt cx="8513392" cy="2222500"/>
              </a:xfrm>
            </p:grpSpPr>
            <p:sp>
              <p:nvSpPr>
                <p:cNvPr id="208" name="フリーフォーム 263"/>
                <p:cNvSpPr/>
                <p:nvPr/>
              </p:nvSpPr>
              <p:spPr>
                <a:xfrm>
                  <a:off x="1524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209" name="フリーフォーム 264"/>
                <p:cNvSpPr/>
                <p:nvPr/>
              </p:nvSpPr>
              <p:spPr>
                <a:xfrm>
                  <a:off x="22479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210" name="フリーフォーム 265"/>
                <p:cNvSpPr/>
                <p:nvPr/>
              </p:nvSpPr>
              <p:spPr>
                <a:xfrm>
                  <a:off x="4318000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211" name="フリーフォーム 266"/>
                <p:cNvSpPr/>
                <p:nvPr/>
              </p:nvSpPr>
              <p:spPr>
                <a:xfrm>
                  <a:off x="6402996" y="1092200"/>
                  <a:ext cx="2262796" cy="2222500"/>
                </a:xfrm>
                <a:custGeom>
                  <a:avLst/>
                  <a:gdLst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  <a:gd name="connsiteX0" fmla="*/ 0 w 4635500"/>
                    <a:gd name="connsiteY0" fmla="*/ 88900 h 4552950"/>
                    <a:gd name="connsiteX1" fmla="*/ 152400 w 4635500"/>
                    <a:gd name="connsiteY1" fmla="*/ 12700 h 4552950"/>
                    <a:gd name="connsiteX2" fmla="*/ 292100 w 4635500"/>
                    <a:gd name="connsiteY2" fmla="*/ 38100 h 4552950"/>
                    <a:gd name="connsiteX3" fmla="*/ 457200 w 4635500"/>
                    <a:gd name="connsiteY3" fmla="*/ 165100 h 4552950"/>
                    <a:gd name="connsiteX4" fmla="*/ 596900 w 4635500"/>
                    <a:gd name="connsiteY4" fmla="*/ 368300 h 4552950"/>
                    <a:gd name="connsiteX5" fmla="*/ 749300 w 4635500"/>
                    <a:gd name="connsiteY5" fmla="*/ 698500 h 4552950"/>
                    <a:gd name="connsiteX6" fmla="*/ 876300 w 4635500"/>
                    <a:gd name="connsiteY6" fmla="*/ 1028700 h 4552950"/>
                    <a:gd name="connsiteX7" fmla="*/ 1016000 w 4635500"/>
                    <a:gd name="connsiteY7" fmla="*/ 1435100 h 4552950"/>
                    <a:gd name="connsiteX8" fmla="*/ 1143000 w 4635500"/>
                    <a:gd name="connsiteY8" fmla="*/ 1828800 h 4552950"/>
                    <a:gd name="connsiteX9" fmla="*/ 1257300 w 4635500"/>
                    <a:gd name="connsiteY9" fmla="*/ 2235200 h 4552950"/>
                    <a:gd name="connsiteX10" fmla="*/ 1384300 w 4635500"/>
                    <a:gd name="connsiteY10" fmla="*/ 2654300 h 4552950"/>
                    <a:gd name="connsiteX11" fmla="*/ 1511300 w 4635500"/>
                    <a:gd name="connsiteY11" fmla="*/ 3098800 h 4552950"/>
                    <a:gd name="connsiteX12" fmla="*/ 1676400 w 4635500"/>
                    <a:gd name="connsiteY12" fmla="*/ 3556000 h 4552950"/>
                    <a:gd name="connsiteX13" fmla="*/ 1866900 w 4635500"/>
                    <a:gd name="connsiteY13" fmla="*/ 3962400 h 4552950"/>
                    <a:gd name="connsiteX14" fmla="*/ 2006600 w 4635500"/>
                    <a:gd name="connsiteY14" fmla="*/ 4267200 h 4552950"/>
                    <a:gd name="connsiteX15" fmla="*/ 2159000 w 4635500"/>
                    <a:gd name="connsiteY15" fmla="*/ 4432300 h 4552950"/>
                    <a:gd name="connsiteX16" fmla="*/ 2311400 w 4635500"/>
                    <a:gd name="connsiteY16" fmla="*/ 4546600 h 4552950"/>
                    <a:gd name="connsiteX17" fmla="*/ 2527300 w 4635500"/>
                    <a:gd name="connsiteY17" fmla="*/ 4470400 h 4552950"/>
                    <a:gd name="connsiteX18" fmla="*/ 2730500 w 4635500"/>
                    <a:gd name="connsiteY18" fmla="*/ 4152900 h 4552950"/>
                    <a:gd name="connsiteX19" fmla="*/ 2908300 w 4635500"/>
                    <a:gd name="connsiteY19" fmla="*/ 3771900 h 4552950"/>
                    <a:gd name="connsiteX20" fmla="*/ 3022600 w 4635500"/>
                    <a:gd name="connsiteY20" fmla="*/ 3429000 h 4552950"/>
                    <a:gd name="connsiteX21" fmla="*/ 3162300 w 4635500"/>
                    <a:gd name="connsiteY21" fmla="*/ 3022600 h 4552950"/>
                    <a:gd name="connsiteX22" fmla="*/ 3327400 w 4635500"/>
                    <a:gd name="connsiteY22" fmla="*/ 2552700 h 4552950"/>
                    <a:gd name="connsiteX23" fmla="*/ 3492500 w 4635500"/>
                    <a:gd name="connsiteY23" fmla="*/ 1993900 h 4552950"/>
                    <a:gd name="connsiteX24" fmla="*/ 3619500 w 4635500"/>
                    <a:gd name="connsiteY24" fmla="*/ 1524000 h 4552950"/>
                    <a:gd name="connsiteX25" fmla="*/ 3797300 w 4635500"/>
                    <a:gd name="connsiteY25" fmla="*/ 977900 h 4552950"/>
                    <a:gd name="connsiteX26" fmla="*/ 3962400 w 4635500"/>
                    <a:gd name="connsiteY26" fmla="*/ 596900 h 4552950"/>
                    <a:gd name="connsiteX27" fmla="*/ 4127500 w 4635500"/>
                    <a:gd name="connsiteY27" fmla="*/ 317500 h 4552950"/>
                    <a:gd name="connsiteX28" fmla="*/ 4203700 w 4635500"/>
                    <a:gd name="connsiteY28" fmla="*/ 203200 h 4552950"/>
                    <a:gd name="connsiteX29" fmla="*/ 4343400 w 4635500"/>
                    <a:gd name="connsiteY29" fmla="*/ 50800 h 4552950"/>
                    <a:gd name="connsiteX30" fmla="*/ 4521200 w 4635500"/>
                    <a:gd name="connsiteY30" fmla="*/ 12700 h 4552950"/>
                    <a:gd name="connsiteX31" fmla="*/ 4635500 w 4635500"/>
                    <a:gd name="connsiteY31" fmla="*/ 127000 h 455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635500" h="4552950">
                      <a:moveTo>
                        <a:pt x="0" y="88900"/>
                      </a:moveTo>
                      <a:cubicBezTo>
                        <a:pt x="51858" y="55033"/>
                        <a:pt x="103717" y="21167"/>
                        <a:pt x="152400" y="12700"/>
                      </a:cubicBezTo>
                      <a:cubicBezTo>
                        <a:pt x="201083" y="4233"/>
                        <a:pt x="241300" y="12700"/>
                        <a:pt x="292100" y="38100"/>
                      </a:cubicBezTo>
                      <a:cubicBezTo>
                        <a:pt x="342900" y="63500"/>
                        <a:pt x="406400" y="110067"/>
                        <a:pt x="457200" y="165100"/>
                      </a:cubicBezTo>
                      <a:cubicBezTo>
                        <a:pt x="508000" y="220133"/>
                        <a:pt x="548217" y="279400"/>
                        <a:pt x="596900" y="368300"/>
                      </a:cubicBezTo>
                      <a:cubicBezTo>
                        <a:pt x="645583" y="457200"/>
                        <a:pt x="702733" y="588433"/>
                        <a:pt x="749300" y="698500"/>
                      </a:cubicBezTo>
                      <a:cubicBezTo>
                        <a:pt x="795867" y="808567"/>
                        <a:pt x="831850" y="905933"/>
                        <a:pt x="876300" y="1028700"/>
                      </a:cubicBezTo>
                      <a:cubicBezTo>
                        <a:pt x="920750" y="1151467"/>
                        <a:pt x="971550" y="1301750"/>
                        <a:pt x="1016000" y="1435100"/>
                      </a:cubicBezTo>
                      <a:cubicBezTo>
                        <a:pt x="1060450" y="1568450"/>
                        <a:pt x="1102783" y="1695450"/>
                        <a:pt x="1143000" y="1828800"/>
                      </a:cubicBezTo>
                      <a:cubicBezTo>
                        <a:pt x="1183217" y="1962150"/>
                        <a:pt x="1217083" y="2097617"/>
                        <a:pt x="1257300" y="2235200"/>
                      </a:cubicBezTo>
                      <a:cubicBezTo>
                        <a:pt x="1297517" y="2372783"/>
                        <a:pt x="1341967" y="2510367"/>
                        <a:pt x="1384300" y="2654300"/>
                      </a:cubicBezTo>
                      <a:cubicBezTo>
                        <a:pt x="1426633" y="2798233"/>
                        <a:pt x="1462617" y="2948517"/>
                        <a:pt x="1511300" y="3098800"/>
                      </a:cubicBezTo>
                      <a:cubicBezTo>
                        <a:pt x="1559983" y="3249083"/>
                        <a:pt x="1617133" y="3412067"/>
                        <a:pt x="1676400" y="3556000"/>
                      </a:cubicBezTo>
                      <a:cubicBezTo>
                        <a:pt x="1735667" y="3699933"/>
                        <a:pt x="1811867" y="3843867"/>
                        <a:pt x="1866900" y="3962400"/>
                      </a:cubicBezTo>
                      <a:cubicBezTo>
                        <a:pt x="1921933" y="4080933"/>
                        <a:pt x="1957917" y="4188883"/>
                        <a:pt x="2006600" y="4267200"/>
                      </a:cubicBezTo>
                      <a:cubicBezTo>
                        <a:pt x="2055283" y="4345517"/>
                        <a:pt x="2108200" y="4385733"/>
                        <a:pt x="2159000" y="4432300"/>
                      </a:cubicBezTo>
                      <a:cubicBezTo>
                        <a:pt x="2209800" y="4478867"/>
                        <a:pt x="2250017" y="4540250"/>
                        <a:pt x="2311400" y="4546600"/>
                      </a:cubicBezTo>
                      <a:cubicBezTo>
                        <a:pt x="2372783" y="4552950"/>
                        <a:pt x="2457450" y="4536017"/>
                        <a:pt x="2527300" y="4470400"/>
                      </a:cubicBezTo>
                      <a:cubicBezTo>
                        <a:pt x="2597150" y="4404783"/>
                        <a:pt x="2667000" y="4269317"/>
                        <a:pt x="2730500" y="4152900"/>
                      </a:cubicBezTo>
                      <a:cubicBezTo>
                        <a:pt x="2794000" y="4036483"/>
                        <a:pt x="2859617" y="3892550"/>
                        <a:pt x="2908300" y="3771900"/>
                      </a:cubicBezTo>
                      <a:cubicBezTo>
                        <a:pt x="2956983" y="3651250"/>
                        <a:pt x="2980267" y="3553883"/>
                        <a:pt x="3022600" y="3429000"/>
                      </a:cubicBezTo>
                      <a:cubicBezTo>
                        <a:pt x="3064933" y="3304117"/>
                        <a:pt x="3111500" y="3168650"/>
                        <a:pt x="3162300" y="3022600"/>
                      </a:cubicBezTo>
                      <a:cubicBezTo>
                        <a:pt x="3213100" y="2876550"/>
                        <a:pt x="3272367" y="2724150"/>
                        <a:pt x="3327400" y="2552700"/>
                      </a:cubicBezTo>
                      <a:cubicBezTo>
                        <a:pt x="3382433" y="2381250"/>
                        <a:pt x="3443817" y="2165350"/>
                        <a:pt x="3492500" y="1993900"/>
                      </a:cubicBezTo>
                      <a:cubicBezTo>
                        <a:pt x="3541183" y="1822450"/>
                        <a:pt x="3568700" y="1693333"/>
                        <a:pt x="3619500" y="1524000"/>
                      </a:cubicBezTo>
                      <a:cubicBezTo>
                        <a:pt x="3670300" y="1354667"/>
                        <a:pt x="3740150" y="1132417"/>
                        <a:pt x="3797300" y="977900"/>
                      </a:cubicBezTo>
                      <a:cubicBezTo>
                        <a:pt x="3854450" y="823383"/>
                        <a:pt x="3907367" y="706967"/>
                        <a:pt x="3962400" y="596900"/>
                      </a:cubicBezTo>
                      <a:cubicBezTo>
                        <a:pt x="4017433" y="486833"/>
                        <a:pt x="4087283" y="383117"/>
                        <a:pt x="4127500" y="317500"/>
                      </a:cubicBezTo>
                      <a:cubicBezTo>
                        <a:pt x="4167717" y="251883"/>
                        <a:pt x="4167717" y="247650"/>
                        <a:pt x="4203700" y="203200"/>
                      </a:cubicBezTo>
                      <a:cubicBezTo>
                        <a:pt x="4239683" y="158750"/>
                        <a:pt x="4290483" y="82550"/>
                        <a:pt x="4343400" y="50800"/>
                      </a:cubicBezTo>
                      <a:cubicBezTo>
                        <a:pt x="4396317" y="19050"/>
                        <a:pt x="4472517" y="0"/>
                        <a:pt x="4521200" y="12700"/>
                      </a:cubicBezTo>
                      <a:cubicBezTo>
                        <a:pt x="4569883" y="25400"/>
                        <a:pt x="4635500" y="127000"/>
                        <a:pt x="4635500" y="127000"/>
                      </a:cubicBez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3565" name="図形グループ 47"/>
            <p:cNvGrpSpPr/>
            <p:nvPr/>
          </p:nvGrpSpPr>
          <p:grpSpPr>
            <a:xfrm>
              <a:off x="4112845" y="2262353"/>
              <a:ext cx="444280" cy="127656"/>
              <a:chOff x="152400" y="1092200"/>
              <a:chExt cx="8513392" cy="2222500"/>
            </a:xfrm>
            <a:scene3d>
              <a:camera prst="orthographicFront">
                <a:rot lat="0" lon="0" rev="2340000"/>
              </a:camera>
              <a:lightRig rig="threePt" dir="t"/>
            </a:scene3d>
          </p:grpSpPr>
          <p:sp>
            <p:nvSpPr>
              <p:cNvPr id="202" name="フリーフォーム 257"/>
              <p:cNvSpPr/>
              <p:nvPr/>
            </p:nvSpPr>
            <p:spPr>
              <a:xfrm>
                <a:off x="152400" y="1092200"/>
                <a:ext cx="2262796" cy="2222500"/>
              </a:xfrm>
              <a:custGeom>
                <a:avLst/>
                <a:gdLst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635500" h="4552950">
                    <a:moveTo>
                      <a:pt x="0" y="88900"/>
                    </a:moveTo>
                    <a:cubicBezTo>
                      <a:pt x="51858" y="55033"/>
                      <a:pt x="103717" y="21167"/>
                      <a:pt x="152400" y="12700"/>
                    </a:cubicBezTo>
                    <a:cubicBezTo>
                      <a:pt x="201083" y="4233"/>
                      <a:pt x="241300" y="12700"/>
                      <a:pt x="292100" y="38100"/>
                    </a:cubicBezTo>
                    <a:cubicBezTo>
                      <a:pt x="342900" y="63500"/>
                      <a:pt x="406400" y="110067"/>
                      <a:pt x="457200" y="165100"/>
                    </a:cubicBezTo>
                    <a:cubicBezTo>
                      <a:pt x="508000" y="220133"/>
                      <a:pt x="548217" y="279400"/>
                      <a:pt x="596900" y="368300"/>
                    </a:cubicBezTo>
                    <a:cubicBezTo>
                      <a:pt x="645583" y="457200"/>
                      <a:pt x="702733" y="588433"/>
                      <a:pt x="749300" y="698500"/>
                    </a:cubicBezTo>
                    <a:cubicBezTo>
                      <a:pt x="795867" y="808567"/>
                      <a:pt x="831850" y="905933"/>
                      <a:pt x="876300" y="1028700"/>
                    </a:cubicBezTo>
                    <a:cubicBezTo>
                      <a:pt x="920750" y="1151467"/>
                      <a:pt x="971550" y="1301750"/>
                      <a:pt x="1016000" y="1435100"/>
                    </a:cubicBezTo>
                    <a:cubicBezTo>
                      <a:pt x="1060450" y="1568450"/>
                      <a:pt x="1102783" y="1695450"/>
                      <a:pt x="1143000" y="1828800"/>
                    </a:cubicBezTo>
                    <a:cubicBezTo>
                      <a:pt x="1183217" y="1962150"/>
                      <a:pt x="1217083" y="2097617"/>
                      <a:pt x="1257300" y="2235200"/>
                    </a:cubicBezTo>
                    <a:cubicBezTo>
                      <a:pt x="1297517" y="2372783"/>
                      <a:pt x="1341967" y="2510367"/>
                      <a:pt x="1384300" y="2654300"/>
                    </a:cubicBezTo>
                    <a:cubicBezTo>
                      <a:pt x="1426633" y="2798233"/>
                      <a:pt x="1462617" y="2948517"/>
                      <a:pt x="1511300" y="3098800"/>
                    </a:cubicBezTo>
                    <a:cubicBezTo>
                      <a:pt x="1559983" y="3249083"/>
                      <a:pt x="1617133" y="3412067"/>
                      <a:pt x="1676400" y="3556000"/>
                    </a:cubicBezTo>
                    <a:cubicBezTo>
                      <a:pt x="1735667" y="3699933"/>
                      <a:pt x="1811867" y="3843867"/>
                      <a:pt x="1866900" y="3962400"/>
                    </a:cubicBezTo>
                    <a:cubicBezTo>
                      <a:pt x="1921933" y="4080933"/>
                      <a:pt x="1957917" y="4188883"/>
                      <a:pt x="2006600" y="4267200"/>
                    </a:cubicBezTo>
                    <a:cubicBezTo>
                      <a:pt x="2055283" y="4345517"/>
                      <a:pt x="2108200" y="4385733"/>
                      <a:pt x="2159000" y="4432300"/>
                    </a:cubicBezTo>
                    <a:cubicBezTo>
                      <a:pt x="2209800" y="4478867"/>
                      <a:pt x="2250017" y="4540250"/>
                      <a:pt x="2311400" y="4546600"/>
                    </a:cubicBezTo>
                    <a:cubicBezTo>
                      <a:pt x="2372783" y="4552950"/>
                      <a:pt x="2457450" y="4536017"/>
                      <a:pt x="2527300" y="4470400"/>
                    </a:cubicBezTo>
                    <a:cubicBezTo>
                      <a:pt x="2597150" y="4404783"/>
                      <a:pt x="2667000" y="4269317"/>
                      <a:pt x="2730500" y="4152900"/>
                    </a:cubicBezTo>
                    <a:cubicBezTo>
                      <a:pt x="2794000" y="4036483"/>
                      <a:pt x="2859617" y="3892550"/>
                      <a:pt x="2908300" y="3771900"/>
                    </a:cubicBezTo>
                    <a:cubicBezTo>
                      <a:pt x="2956983" y="3651250"/>
                      <a:pt x="2980267" y="3553883"/>
                      <a:pt x="3022600" y="3429000"/>
                    </a:cubicBezTo>
                    <a:cubicBezTo>
                      <a:pt x="3064933" y="3304117"/>
                      <a:pt x="3111500" y="3168650"/>
                      <a:pt x="3162300" y="3022600"/>
                    </a:cubicBezTo>
                    <a:cubicBezTo>
                      <a:pt x="3213100" y="2876550"/>
                      <a:pt x="3272367" y="2724150"/>
                      <a:pt x="3327400" y="2552700"/>
                    </a:cubicBezTo>
                    <a:cubicBezTo>
                      <a:pt x="3382433" y="2381250"/>
                      <a:pt x="3443817" y="2165350"/>
                      <a:pt x="3492500" y="1993900"/>
                    </a:cubicBezTo>
                    <a:cubicBezTo>
                      <a:pt x="3541183" y="1822450"/>
                      <a:pt x="3568700" y="1693333"/>
                      <a:pt x="3619500" y="1524000"/>
                    </a:cubicBezTo>
                    <a:cubicBezTo>
                      <a:pt x="3670300" y="1354667"/>
                      <a:pt x="3740150" y="1132417"/>
                      <a:pt x="3797300" y="977900"/>
                    </a:cubicBezTo>
                    <a:cubicBezTo>
                      <a:pt x="3854450" y="823383"/>
                      <a:pt x="3907367" y="706967"/>
                      <a:pt x="3962400" y="596900"/>
                    </a:cubicBezTo>
                    <a:cubicBezTo>
                      <a:pt x="4017433" y="486833"/>
                      <a:pt x="4087283" y="383117"/>
                      <a:pt x="4127500" y="317500"/>
                    </a:cubicBezTo>
                    <a:cubicBezTo>
                      <a:pt x="4167717" y="251883"/>
                      <a:pt x="4167717" y="247650"/>
                      <a:pt x="4203700" y="203200"/>
                    </a:cubicBezTo>
                    <a:cubicBezTo>
                      <a:pt x="4239683" y="158750"/>
                      <a:pt x="4290483" y="82550"/>
                      <a:pt x="4343400" y="50800"/>
                    </a:cubicBezTo>
                    <a:cubicBezTo>
                      <a:pt x="4396317" y="19050"/>
                      <a:pt x="4472517" y="0"/>
                      <a:pt x="4521200" y="12700"/>
                    </a:cubicBezTo>
                    <a:cubicBezTo>
                      <a:pt x="4569883" y="25400"/>
                      <a:pt x="4635500" y="127000"/>
                      <a:pt x="4635500" y="127000"/>
                    </a:cubicBez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03" name="フリーフォーム 258"/>
              <p:cNvSpPr/>
              <p:nvPr/>
            </p:nvSpPr>
            <p:spPr>
              <a:xfrm>
                <a:off x="2247900" y="1092200"/>
                <a:ext cx="2262796" cy="2222500"/>
              </a:xfrm>
              <a:custGeom>
                <a:avLst/>
                <a:gdLst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635500" h="4552950">
                    <a:moveTo>
                      <a:pt x="0" y="88900"/>
                    </a:moveTo>
                    <a:cubicBezTo>
                      <a:pt x="51858" y="55033"/>
                      <a:pt x="103717" y="21167"/>
                      <a:pt x="152400" y="12700"/>
                    </a:cubicBezTo>
                    <a:cubicBezTo>
                      <a:pt x="201083" y="4233"/>
                      <a:pt x="241300" y="12700"/>
                      <a:pt x="292100" y="38100"/>
                    </a:cubicBezTo>
                    <a:cubicBezTo>
                      <a:pt x="342900" y="63500"/>
                      <a:pt x="406400" y="110067"/>
                      <a:pt x="457200" y="165100"/>
                    </a:cubicBezTo>
                    <a:cubicBezTo>
                      <a:pt x="508000" y="220133"/>
                      <a:pt x="548217" y="279400"/>
                      <a:pt x="596900" y="368300"/>
                    </a:cubicBezTo>
                    <a:cubicBezTo>
                      <a:pt x="645583" y="457200"/>
                      <a:pt x="702733" y="588433"/>
                      <a:pt x="749300" y="698500"/>
                    </a:cubicBezTo>
                    <a:cubicBezTo>
                      <a:pt x="795867" y="808567"/>
                      <a:pt x="831850" y="905933"/>
                      <a:pt x="876300" y="1028700"/>
                    </a:cubicBezTo>
                    <a:cubicBezTo>
                      <a:pt x="920750" y="1151467"/>
                      <a:pt x="971550" y="1301750"/>
                      <a:pt x="1016000" y="1435100"/>
                    </a:cubicBezTo>
                    <a:cubicBezTo>
                      <a:pt x="1060450" y="1568450"/>
                      <a:pt x="1102783" y="1695450"/>
                      <a:pt x="1143000" y="1828800"/>
                    </a:cubicBezTo>
                    <a:cubicBezTo>
                      <a:pt x="1183217" y="1962150"/>
                      <a:pt x="1217083" y="2097617"/>
                      <a:pt x="1257300" y="2235200"/>
                    </a:cubicBezTo>
                    <a:cubicBezTo>
                      <a:pt x="1297517" y="2372783"/>
                      <a:pt x="1341967" y="2510367"/>
                      <a:pt x="1384300" y="2654300"/>
                    </a:cubicBezTo>
                    <a:cubicBezTo>
                      <a:pt x="1426633" y="2798233"/>
                      <a:pt x="1462617" y="2948517"/>
                      <a:pt x="1511300" y="3098800"/>
                    </a:cubicBezTo>
                    <a:cubicBezTo>
                      <a:pt x="1559983" y="3249083"/>
                      <a:pt x="1617133" y="3412067"/>
                      <a:pt x="1676400" y="3556000"/>
                    </a:cubicBezTo>
                    <a:cubicBezTo>
                      <a:pt x="1735667" y="3699933"/>
                      <a:pt x="1811867" y="3843867"/>
                      <a:pt x="1866900" y="3962400"/>
                    </a:cubicBezTo>
                    <a:cubicBezTo>
                      <a:pt x="1921933" y="4080933"/>
                      <a:pt x="1957917" y="4188883"/>
                      <a:pt x="2006600" y="4267200"/>
                    </a:cubicBezTo>
                    <a:cubicBezTo>
                      <a:pt x="2055283" y="4345517"/>
                      <a:pt x="2108200" y="4385733"/>
                      <a:pt x="2159000" y="4432300"/>
                    </a:cubicBezTo>
                    <a:cubicBezTo>
                      <a:pt x="2209800" y="4478867"/>
                      <a:pt x="2250017" y="4540250"/>
                      <a:pt x="2311400" y="4546600"/>
                    </a:cubicBezTo>
                    <a:cubicBezTo>
                      <a:pt x="2372783" y="4552950"/>
                      <a:pt x="2457450" y="4536017"/>
                      <a:pt x="2527300" y="4470400"/>
                    </a:cubicBezTo>
                    <a:cubicBezTo>
                      <a:pt x="2597150" y="4404783"/>
                      <a:pt x="2667000" y="4269317"/>
                      <a:pt x="2730500" y="4152900"/>
                    </a:cubicBezTo>
                    <a:cubicBezTo>
                      <a:pt x="2794000" y="4036483"/>
                      <a:pt x="2859617" y="3892550"/>
                      <a:pt x="2908300" y="3771900"/>
                    </a:cubicBezTo>
                    <a:cubicBezTo>
                      <a:pt x="2956983" y="3651250"/>
                      <a:pt x="2980267" y="3553883"/>
                      <a:pt x="3022600" y="3429000"/>
                    </a:cubicBezTo>
                    <a:cubicBezTo>
                      <a:pt x="3064933" y="3304117"/>
                      <a:pt x="3111500" y="3168650"/>
                      <a:pt x="3162300" y="3022600"/>
                    </a:cubicBezTo>
                    <a:cubicBezTo>
                      <a:pt x="3213100" y="2876550"/>
                      <a:pt x="3272367" y="2724150"/>
                      <a:pt x="3327400" y="2552700"/>
                    </a:cubicBezTo>
                    <a:cubicBezTo>
                      <a:pt x="3382433" y="2381250"/>
                      <a:pt x="3443817" y="2165350"/>
                      <a:pt x="3492500" y="1993900"/>
                    </a:cubicBezTo>
                    <a:cubicBezTo>
                      <a:pt x="3541183" y="1822450"/>
                      <a:pt x="3568700" y="1693333"/>
                      <a:pt x="3619500" y="1524000"/>
                    </a:cubicBezTo>
                    <a:cubicBezTo>
                      <a:pt x="3670300" y="1354667"/>
                      <a:pt x="3740150" y="1132417"/>
                      <a:pt x="3797300" y="977900"/>
                    </a:cubicBezTo>
                    <a:cubicBezTo>
                      <a:pt x="3854450" y="823383"/>
                      <a:pt x="3907367" y="706967"/>
                      <a:pt x="3962400" y="596900"/>
                    </a:cubicBezTo>
                    <a:cubicBezTo>
                      <a:pt x="4017433" y="486833"/>
                      <a:pt x="4087283" y="383117"/>
                      <a:pt x="4127500" y="317500"/>
                    </a:cubicBezTo>
                    <a:cubicBezTo>
                      <a:pt x="4167717" y="251883"/>
                      <a:pt x="4167717" y="247650"/>
                      <a:pt x="4203700" y="203200"/>
                    </a:cubicBezTo>
                    <a:cubicBezTo>
                      <a:pt x="4239683" y="158750"/>
                      <a:pt x="4290483" y="82550"/>
                      <a:pt x="4343400" y="50800"/>
                    </a:cubicBezTo>
                    <a:cubicBezTo>
                      <a:pt x="4396317" y="19050"/>
                      <a:pt x="4472517" y="0"/>
                      <a:pt x="4521200" y="12700"/>
                    </a:cubicBezTo>
                    <a:cubicBezTo>
                      <a:pt x="4569883" y="25400"/>
                      <a:pt x="4635500" y="127000"/>
                      <a:pt x="4635500" y="127000"/>
                    </a:cubicBez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04" name="フリーフォーム 259"/>
              <p:cNvSpPr/>
              <p:nvPr/>
            </p:nvSpPr>
            <p:spPr>
              <a:xfrm>
                <a:off x="4318000" y="1092200"/>
                <a:ext cx="2262796" cy="2222500"/>
              </a:xfrm>
              <a:custGeom>
                <a:avLst/>
                <a:gdLst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635500" h="4552950">
                    <a:moveTo>
                      <a:pt x="0" y="88900"/>
                    </a:moveTo>
                    <a:cubicBezTo>
                      <a:pt x="51858" y="55033"/>
                      <a:pt x="103717" y="21167"/>
                      <a:pt x="152400" y="12700"/>
                    </a:cubicBezTo>
                    <a:cubicBezTo>
                      <a:pt x="201083" y="4233"/>
                      <a:pt x="241300" y="12700"/>
                      <a:pt x="292100" y="38100"/>
                    </a:cubicBezTo>
                    <a:cubicBezTo>
                      <a:pt x="342900" y="63500"/>
                      <a:pt x="406400" y="110067"/>
                      <a:pt x="457200" y="165100"/>
                    </a:cubicBezTo>
                    <a:cubicBezTo>
                      <a:pt x="508000" y="220133"/>
                      <a:pt x="548217" y="279400"/>
                      <a:pt x="596900" y="368300"/>
                    </a:cubicBezTo>
                    <a:cubicBezTo>
                      <a:pt x="645583" y="457200"/>
                      <a:pt x="702733" y="588433"/>
                      <a:pt x="749300" y="698500"/>
                    </a:cubicBezTo>
                    <a:cubicBezTo>
                      <a:pt x="795867" y="808567"/>
                      <a:pt x="831850" y="905933"/>
                      <a:pt x="876300" y="1028700"/>
                    </a:cubicBezTo>
                    <a:cubicBezTo>
                      <a:pt x="920750" y="1151467"/>
                      <a:pt x="971550" y="1301750"/>
                      <a:pt x="1016000" y="1435100"/>
                    </a:cubicBezTo>
                    <a:cubicBezTo>
                      <a:pt x="1060450" y="1568450"/>
                      <a:pt x="1102783" y="1695450"/>
                      <a:pt x="1143000" y="1828800"/>
                    </a:cubicBezTo>
                    <a:cubicBezTo>
                      <a:pt x="1183217" y="1962150"/>
                      <a:pt x="1217083" y="2097617"/>
                      <a:pt x="1257300" y="2235200"/>
                    </a:cubicBezTo>
                    <a:cubicBezTo>
                      <a:pt x="1297517" y="2372783"/>
                      <a:pt x="1341967" y="2510367"/>
                      <a:pt x="1384300" y="2654300"/>
                    </a:cubicBezTo>
                    <a:cubicBezTo>
                      <a:pt x="1426633" y="2798233"/>
                      <a:pt x="1462617" y="2948517"/>
                      <a:pt x="1511300" y="3098800"/>
                    </a:cubicBezTo>
                    <a:cubicBezTo>
                      <a:pt x="1559983" y="3249083"/>
                      <a:pt x="1617133" y="3412067"/>
                      <a:pt x="1676400" y="3556000"/>
                    </a:cubicBezTo>
                    <a:cubicBezTo>
                      <a:pt x="1735667" y="3699933"/>
                      <a:pt x="1811867" y="3843867"/>
                      <a:pt x="1866900" y="3962400"/>
                    </a:cubicBezTo>
                    <a:cubicBezTo>
                      <a:pt x="1921933" y="4080933"/>
                      <a:pt x="1957917" y="4188883"/>
                      <a:pt x="2006600" y="4267200"/>
                    </a:cubicBezTo>
                    <a:cubicBezTo>
                      <a:pt x="2055283" y="4345517"/>
                      <a:pt x="2108200" y="4385733"/>
                      <a:pt x="2159000" y="4432300"/>
                    </a:cubicBezTo>
                    <a:cubicBezTo>
                      <a:pt x="2209800" y="4478867"/>
                      <a:pt x="2250017" y="4540250"/>
                      <a:pt x="2311400" y="4546600"/>
                    </a:cubicBezTo>
                    <a:cubicBezTo>
                      <a:pt x="2372783" y="4552950"/>
                      <a:pt x="2457450" y="4536017"/>
                      <a:pt x="2527300" y="4470400"/>
                    </a:cubicBezTo>
                    <a:cubicBezTo>
                      <a:pt x="2597150" y="4404783"/>
                      <a:pt x="2667000" y="4269317"/>
                      <a:pt x="2730500" y="4152900"/>
                    </a:cubicBezTo>
                    <a:cubicBezTo>
                      <a:pt x="2794000" y="4036483"/>
                      <a:pt x="2859617" y="3892550"/>
                      <a:pt x="2908300" y="3771900"/>
                    </a:cubicBezTo>
                    <a:cubicBezTo>
                      <a:pt x="2956983" y="3651250"/>
                      <a:pt x="2980267" y="3553883"/>
                      <a:pt x="3022600" y="3429000"/>
                    </a:cubicBezTo>
                    <a:cubicBezTo>
                      <a:pt x="3064933" y="3304117"/>
                      <a:pt x="3111500" y="3168650"/>
                      <a:pt x="3162300" y="3022600"/>
                    </a:cubicBezTo>
                    <a:cubicBezTo>
                      <a:pt x="3213100" y="2876550"/>
                      <a:pt x="3272367" y="2724150"/>
                      <a:pt x="3327400" y="2552700"/>
                    </a:cubicBezTo>
                    <a:cubicBezTo>
                      <a:pt x="3382433" y="2381250"/>
                      <a:pt x="3443817" y="2165350"/>
                      <a:pt x="3492500" y="1993900"/>
                    </a:cubicBezTo>
                    <a:cubicBezTo>
                      <a:pt x="3541183" y="1822450"/>
                      <a:pt x="3568700" y="1693333"/>
                      <a:pt x="3619500" y="1524000"/>
                    </a:cubicBezTo>
                    <a:cubicBezTo>
                      <a:pt x="3670300" y="1354667"/>
                      <a:pt x="3740150" y="1132417"/>
                      <a:pt x="3797300" y="977900"/>
                    </a:cubicBezTo>
                    <a:cubicBezTo>
                      <a:pt x="3854450" y="823383"/>
                      <a:pt x="3907367" y="706967"/>
                      <a:pt x="3962400" y="596900"/>
                    </a:cubicBezTo>
                    <a:cubicBezTo>
                      <a:pt x="4017433" y="486833"/>
                      <a:pt x="4087283" y="383117"/>
                      <a:pt x="4127500" y="317500"/>
                    </a:cubicBezTo>
                    <a:cubicBezTo>
                      <a:pt x="4167717" y="251883"/>
                      <a:pt x="4167717" y="247650"/>
                      <a:pt x="4203700" y="203200"/>
                    </a:cubicBezTo>
                    <a:cubicBezTo>
                      <a:pt x="4239683" y="158750"/>
                      <a:pt x="4290483" y="82550"/>
                      <a:pt x="4343400" y="50800"/>
                    </a:cubicBezTo>
                    <a:cubicBezTo>
                      <a:pt x="4396317" y="19050"/>
                      <a:pt x="4472517" y="0"/>
                      <a:pt x="4521200" y="12700"/>
                    </a:cubicBezTo>
                    <a:cubicBezTo>
                      <a:pt x="4569883" y="25400"/>
                      <a:pt x="4635500" y="127000"/>
                      <a:pt x="4635500" y="127000"/>
                    </a:cubicBez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05" name="フリーフォーム 260"/>
              <p:cNvSpPr/>
              <p:nvPr/>
            </p:nvSpPr>
            <p:spPr>
              <a:xfrm>
                <a:off x="6402996" y="1092200"/>
                <a:ext cx="2262796" cy="2222500"/>
              </a:xfrm>
              <a:custGeom>
                <a:avLst/>
                <a:gdLst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  <a:gd name="connsiteX0" fmla="*/ 0 w 4635500"/>
                  <a:gd name="connsiteY0" fmla="*/ 88900 h 4552950"/>
                  <a:gd name="connsiteX1" fmla="*/ 152400 w 4635500"/>
                  <a:gd name="connsiteY1" fmla="*/ 12700 h 4552950"/>
                  <a:gd name="connsiteX2" fmla="*/ 292100 w 4635500"/>
                  <a:gd name="connsiteY2" fmla="*/ 38100 h 4552950"/>
                  <a:gd name="connsiteX3" fmla="*/ 457200 w 4635500"/>
                  <a:gd name="connsiteY3" fmla="*/ 165100 h 4552950"/>
                  <a:gd name="connsiteX4" fmla="*/ 596900 w 4635500"/>
                  <a:gd name="connsiteY4" fmla="*/ 368300 h 4552950"/>
                  <a:gd name="connsiteX5" fmla="*/ 749300 w 4635500"/>
                  <a:gd name="connsiteY5" fmla="*/ 698500 h 4552950"/>
                  <a:gd name="connsiteX6" fmla="*/ 876300 w 4635500"/>
                  <a:gd name="connsiteY6" fmla="*/ 1028700 h 4552950"/>
                  <a:gd name="connsiteX7" fmla="*/ 1016000 w 4635500"/>
                  <a:gd name="connsiteY7" fmla="*/ 1435100 h 4552950"/>
                  <a:gd name="connsiteX8" fmla="*/ 1143000 w 4635500"/>
                  <a:gd name="connsiteY8" fmla="*/ 1828800 h 4552950"/>
                  <a:gd name="connsiteX9" fmla="*/ 1257300 w 4635500"/>
                  <a:gd name="connsiteY9" fmla="*/ 2235200 h 4552950"/>
                  <a:gd name="connsiteX10" fmla="*/ 1384300 w 4635500"/>
                  <a:gd name="connsiteY10" fmla="*/ 2654300 h 4552950"/>
                  <a:gd name="connsiteX11" fmla="*/ 1511300 w 4635500"/>
                  <a:gd name="connsiteY11" fmla="*/ 3098800 h 4552950"/>
                  <a:gd name="connsiteX12" fmla="*/ 1676400 w 4635500"/>
                  <a:gd name="connsiteY12" fmla="*/ 3556000 h 4552950"/>
                  <a:gd name="connsiteX13" fmla="*/ 1866900 w 4635500"/>
                  <a:gd name="connsiteY13" fmla="*/ 3962400 h 4552950"/>
                  <a:gd name="connsiteX14" fmla="*/ 2006600 w 4635500"/>
                  <a:gd name="connsiteY14" fmla="*/ 4267200 h 4552950"/>
                  <a:gd name="connsiteX15" fmla="*/ 2159000 w 4635500"/>
                  <a:gd name="connsiteY15" fmla="*/ 4432300 h 4552950"/>
                  <a:gd name="connsiteX16" fmla="*/ 2311400 w 4635500"/>
                  <a:gd name="connsiteY16" fmla="*/ 4546600 h 4552950"/>
                  <a:gd name="connsiteX17" fmla="*/ 2527300 w 4635500"/>
                  <a:gd name="connsiteY17" fmla="*/ 4470400 h 4552950"/>
                  <a:gd name="connsiteX18" fmla="*/ 2730500 w 4635500"/>
                  <a:gd name="connsiteY18" fmla="*/ 4152900 h 4552950"/>
                  <a:gd name="connsiteX19" fmla="*/ 2908300 w 4635500"/>
                  <a:gd name="connsiteY19" fmla="*/ 3771900 h 4552950"/>
                  <a:gd name="connsiteX20" fmla="*/ 3022600 w 4635500"/>
                  <a:gd name="connsiteY20" fmla="*/ 3429000 h 4552950"/>
                  <a:gd name="connsiteX21" fmla="*/ 3162300 w 4635500"/>
                  <a:gd name="connsiteY21" fmla="*/ 3022600 h 4552950"/>
                  <a:gd name="connsiteX22" fmla="*/ 3327400 w 4635500"/>
                  <a:gd name="connsiteY22" fmla="*/ 2552700 h 4552950"/>
                  <a:gd name="connsiteX23" fmla="*/ 3492500 w 4635500"/>
                  <a:gd name="connsiteY23" fmla="*/ 1993900 h 4552950"/>
                  <a:gd name="connsiteX24" fmla="*/ 3619500 w 4635500"/>
                  <a:gd name="connsiteY24" fmla="*/ 1524000 h 4552950"/>
                  <a:gd name="connsiteX25" fmla="*/ 3797300 w 4635500"/>
                  <a:gd name="connsiteY25" fmla="*/ 977900 h 4552950"/>
                  <a:gd name="connsiteX26" fmla="*/ 3962400 w 4635500"/>
                  <a:gd name="connsiteY26" fmla="*/ 596900 h 4552950"/>
                  <a:gd name="connsiteX27" fmla="*/ 4127500 w 4635500"/>
                  <a:gd name="connsiteY27" fmla="*/ 317500 h 4552950"/>
                  <a:gd name="connsiteX28" fmla="*/ 4203700 w 4635500"/>
                  <a:gd name="connsiteY28" fmla="*/ 203200 h 4552950"/>
                  <a:gd name="connsiteX29" fmla="*/ 4343400 w 4635500"/>
                  <a:gd name="connsiteY29" fmla="*/ 50800 h 4552950"/>
                  <a:gd name="connsiteX30" fmla="*/ 4521200 w 4635500"/>
                  <a:gd name="connsiteY30" fmla="*/ 12700 h 4552950"/>
                  <a:gd name="connsiteX31" fmla="*/ 4635500 w 4635500"/>
                  <a:gd name="connsiteY31" fmla="*/ 127000 h 455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635500" h="4552950">
                    <a:moveTo>
                      <a:pt x="0" y="88900"/>
                    </a:moveTo>
                    <a:cubicBezTo>
                      <a:pt x="51858" y="55033"/>
                      <a:pt x="103717" y="21167"/>
                      <a:pt x="152400" y="12700"/>
                    </a:cubicBezTo>
                    <a:cubicBezTo>
                      <a:pt x="201083" y="4233"/>
                      <a:pt x="241300" y="12700"/>
                      <a:pt x="292100" y="38100"/>
                    </a:cubicBezTo>
                    <a:cubicBezTo>
                      <a:pt x="342900" y="63500"/>
                      <a:pt x="406400" y="110067"/>
                      <a:pt x="457200" y="165100"/>
                    </a:cubicBezTo>
                    <a:cubicBezTo>
                      <a:pt x="508000" y="220133"/>
                      <a:pt x="548217" y="279400"/>
                      <a:pt x="596900" y="368300"/>
                    </a:cubicBezTo>
                    <a:cubicBezTo>
                      <a:pt x="645583" y="457200"/>
                      <a:pt x="702733" y="588433"/>
                      <a:pt x="749300" y="698500"/>
                    </a:cubicBezTo>
                    <a:cubicBezTo>
                      <a:pt x="795867" y="808567"/>
                      <a:pt x="831850" y="905933"/>
                      <a:pt x="876300" y="1028700"/>
                    </a:cubicBezTo>
                    <a:cubicBezTo>
                      <a:pt x="920750" y="1151467"/>
                      <a:pt x="971550" y="1301750"/>
                      <a:pt x="1016000" y="1435100"/>
                    </a:cubicBezTo>
                    <a:cubicBezTo>
                      <a:pt x="1060450" y="1568450"/>
                      <a:pt x="1102783" y="1695450"/>
                      <a:pt x="1143000" y="1828800"/>
                    </a:cubicBezTo>
                    <a:cubicBezTo>
                      <a:pt x="1183217" y="1962150"/>
                      <a:pt x="1217083" y="2097617"/>
                      <a:pt x="1257300" y="2235200"/>
                    </a:cubicBezTo>
                    <a:cubicBezTo>
                      <a:pt x="1297517" y="2372783"/>
                      <a:pt x="1341967" y="2510367"/>
                      <a:pt x="1384300" y="2654300"/>
                    </a:cubicBezTo>
                    <a:cubicBezTo>
                      <a:pt x="1426633" y="2798233"/>
                      <a:pt x="1462617" y="2948517"/>
                      <a:pt x="1511300" y="3098800"/>
                    </a:cubicBezTo>
                    <a:cubicBezTo>
                      <a:pt x="1559983" y="3249083"/>
                      <a:pt x="1617133" y="3412067"/>
                      <a:pt x="1676400" y="3556000"/>
                    </a:cubicBezTo>
                    <a:cubicBezTo>
                      <a:pt x="1735667" y="3699933"/>
                      <a:pt x="1811867" y="3843867"/>
                      <a:pt x="1866900" y="3962400"/>
                    </a:cubicBezTo>
                    <a:cubicBezTo>
                      <a:pt x="1921933" y="4080933"/>
                      <a:pt x="1957917" y="4188883"/>
                      <a:pt x="2006600" y="4267200"/>
                    </a:cubicBezTo>
                    <a:cubicBezTo>
                      <a:pt x="2055283" y="4345517"/>
                      <a:pt x="2108200" y="4385733"/>
                      <a:pt x="2159000" y="4432300"/>
                    </a:cubicBezTo>
                    <a:cubicBezTo>
                      <a:pt x="2209800" y="4478867"/>
                      <a:pt x="2250017" y="4540250"/>
                      <a:pt x="2311400" y="4546600"/>
                    </a:cubicBezTo>
                    <a:cubicBezTo>
                      <a:pt x="2372783" y="4552950"/>
                      <a:pt x="2457450" y="4536017"/>
                      <a:pt x="2527300" y="4470400"/>
                    </a:cubicBezTo>
                    <a:cubicBezTo>
                      <a:pt x="2597150" y="4404783"/>
                      <a:pt x="2667000" y="4269317"/>
                      <a:pt x="2730500" y="4152900"/>
                    </a:cubicBezTo>
                    <a:cubicBezTo>
                      <a:pt x="2794000" y="4036483"/>
                      <a:pt x="2859617" y="3892550"/>
                      <a:pt x="2908300" y="3771900"/>
                    </a:cubicBezTo>
                    <a:cubicBezTo>
                      <a:pt x="2956983" y="3651250"/>
                      <a:pt x="2980267" y="3553883"/>
                      <a:pt x="3022600" y="3429000"/>
                    </a:cubicBezTo>
                    <a:cubicBezTo>
                      <a:pt x="3064933" y="3304117"/>
                      <a:pt x="3111500" y="3168650"/>
                      <a:pt x="3162300" y="3022600"/>
                    </a:cubicBezTo>
                    <a:cubicBezTo>
                      <a:pt x="3213100" y="2876550"/>
                      <a:pt x="3272367" y="2724150"/>
                      <a:pt x="3327400" y="2552700"/>
                    </a:cubicBezTo>
                    <a:cubicBezTo>
                      <a:pt x="3382433" y="2381250"/>
                      <a:pt x="3443817" y="2165350"/>
                      <a:pt x="3492500" y="1993900"/>
                    </a:cubicBezTo>
                    <a:cubicBezTo>
                      <a:pt x="3541183" y="1822450"/>
                      <a:pt x="3568700" y="1693333"/>
                      <a:pt x="3619500" y="1524000"/>
                    </a:cubicBezTo>
                    <a:cubicBezTo>
                      <a:pt x="3670300" y="1354667"/>
                      <a:pt x="3740150" y="1132417"/>
                      <a:pt x="3797300" y="977900"/>
                    </a:cubicBezTo>
                    <a:cubicBezTo>
                      <a:pt x="3854450" y="823383"/>
                      <a:pt x="3907367" y="706967"/>
                      <a:pt x="3962400" y="596900"/>
                    </a:cubicBezTo>
                    <a:cubicBezTo>
                      <a:pt x="4017433" y="486833"/>
                      <a:pt x="4087283" y="383117"/>
                      <a:pt x="4127500" y="317500"/>
                    </a:cubicBezTo>
                    <a:cubicBezTo>
                      <a:pt x="4167717" y="251883"/>
                      <a:pt x="4167717" y="247650"/>
                      <a:pt x="4203700" y="203200"/>
                    </a:cubicBezTo>
                    <a:cubicBezTo>
                      <a:pt x="4239683" y="158750"/>
                      <a:pt x="4290483" y="82550"/>
                      <a:pt x="4343400" y="50800"/>
                    </a:cubicBezTo>
                    <a:cubicBezTo>
                      <a:pt x="4396317" y="19050"/>
                      <a:pt x="4472517" y="0"/>
                      <a:pt x="4521200" y="12700"/>
                    </a:cubicBezTo>
                    <a:cubicBezTo>
                      <a:pt x="4569883" y="25400"/>
                      <a:pt x="4635500" y="127000"/>
                      <a:pt x="4635500" y="127000"/>
                    </a:cubicBez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</p:grpSp>
      <p:grpSp>
        <p:nvGrpSpPr>
          <p:cNvPr id="23566" name="図形グループ 271"/>
          <p:cNvGrpSpPr>
            <a:grpSpLocks/>
          </p:cNvGrpSpPr>
          <p:nvPr/>
        </p:nvGrpSpPr>
        <p:grpSpPr bwMode="auto">
          <a:xfrm>
            <a:off x="5602288" y="2055813"/>
            <a:ext cx="1573212" cy="1212850"/>
            <a:chOff x="5246368" y="1922972"/>
            <a:chExt cx="2931748" cy="2261260"/>
          </a:xfrm>
        </p:grpSpPr>
        <p:sp>
          <p:nvSpPr>
            <p:cNvPr id="217" name="円/楕円 272"/>
            <p:cNvSpPr/>
            <p:nvPr/>
          </p:nvSpPr>
          <p:spPr>
            <a:xfrm>
              <a:off x="5246368" y="1922972"/>
              <a:ext cx="2931748" cy="2261260"/>
            </a:xfrm>
            <a:prstGeom prst="ellipse">
              <a:avLst/>
            </a:prstGeom>
            <a:gradFill flip="none" rotWithShape="1">
              <a:gsLst>
                <a:gs pos="30000">
                  <a:srgbClr val="FFFF00"/>
                </a:gs>
                <a:gs pos="91000">
                  <a:srgbClr val="008000"/>
                </a:gs>
                <a:gs pos="3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grpSp>
          <p:nvGrpSpPr>
            <p:cNvPr id="23567" name="図形グループ 85"/>
            <p:cNvGrpSpPr>
              <a:grpSpLocks/>
            </p:cNvGrpSpPr>
            <p:nvPr/>
          </p:nvGrpSpPr>
          <p:grpSpPr bwMode="auto">
            <a:xfrm>
              <a:off x="7438246" y="2776843"/>
              <a:ext cx="432193" cy="433387"/>
              <a:chOff x="492125" y="4910138"/>
              <a:chExt cx="574675" cy="576262"/>
            </a:xfrm>
          </p:grpSpPr>
          <p:sp>
            <p:nvSpPr>
              <p:cNvPr id="46219" name="Oval 78"/>
              <p:cNvSpPr>
                <a:spLocks noChangeArrowheads="1"/>
              </p:cNvSpPr>
              <p:nvPr/>
            </p:nvSpPr>
            <p:spPr bwMode="auto">
              <a:xfrm>
                <a:off x="492125" y="4910138"/>
                <a:ext cx="574675" cy="57626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20" name="Oval 79"/>
              <p:cNvSpPr>
                <a:spLocks noChangeArrowheads="1"/>
              </p:cNvSpPr>
              <p:nvPr/>
            </p:nvSpPr>
            <p:spPr bwMode="auto">
              <a:xfrm>
                <a:off x="604838" y="4983163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21" name="Oval 80"/>
              <p:cNvSpPr>
                <a:spLocks noChangeArrowheads="1"/>
              </p:cNvSpPr>
              <p:nvPr/>
            </p:nvSpPr>
            <p:spPr bwMode="auto">
              <a:xfrm>
                <a:off x="892175" y="5054600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CC6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22" name="Oval 81"/>
              <p:cNvSpPr>
                <a:spLocks noChangeArrowheads="1"/>
              </p:cNvSpPr>
              <p:nvPr/>
            </p:nvSpPr>
            <p:spPr bwMode="auto">
              <a:xfrm>
                <a:off x="685800" y="5214938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</p:grpSp>
        <p:grpSp>
          <p:nvGrpSpPr>
            <p:cNvPr id="23568" name="図形グループ 91"/>
            <p:cNvGrpSpPr>
              <a:grpSpLocks/>
            </p:cNvGrpSpPr>
            <p:nvPr/>
          </p:nvGrpSpPr>
          <p:grpSpPr bwMode="auto">
            <a:xfrm>
              <a:off x="5855967" y="2103940"/>
              <a:ext cx="432193" cy="433387"/>
              <a:chOff x="1101725" y="4452938"/>
              <a:chExt cx="574675" cy="576262"/>
            </a:xfrm>
          </p:grpSpPr>
          <p:sp>
            <p:nvSpPr>
              <p:cNvPr id="46216" name="Oval 82"/>
              <p:cNvSpPr>
                <a:spLocks noChangeArrowheads="1"/>
              </p:cNvSpPr>
              <p:nvPr/>
            </p:nvSpPr>
            <p:spPr bwMode="auto">
              <a:xfrm>
                <a:off x="1101725" y="4452938"/>
                <a:ext cx="574675" cy="57626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17" name="Oval 83"/>
              <p:cNvSpPr>
                <a:spLocks noChangeArrowheads="1"/>
              </p:cNvSpPr>
              <p:nvPr/>
            </p:nvSpPr>
            <p:spPr bwMode="auto">
              <a:xfrm>
                <a:off x="1244600" y="4595813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18" name="Oval 84"/>
              <p:cNvSpPr>
                <a:spLocks noChangeArrowheads="1"/>
              </p:cNvSpPr>
              <p:nvPr/>
            </p:nvSpPr>
            <p:spPr bwMode="auto">
              <a:xfrm>
                <a:off x="1404938" y="4762500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</p:grpSp>
        <p:grpSp>
          <p:nvGrpSpPr>
            <p:cNvPr id="23569" name="図形グループ 95"/>
            <p:cNvGrpSpPr>
              <a:grpSpLocks/>
            </p:cNvGrpSpPr>
            <p:nvPr/>
          </p:nvGrpSpPr>
          <p:grpSpPr bwMode="auto">
            <a:xfrm>
              <a:off x="6084567" y="3539040"/>
              <a:ext cx="432193" cy="433387"/>
              <a:chOff x="1101725" y="4452938"/>
              <a:chExt cx="574675" cy="576262"/>
            </a:xfrm>
          </p:grpSpPr>
          <p:sp>
            <p:nvSpPr>
              <p:cNvPr id="46213" name="Oval 82"/>
              <p:cNvSpPr>
                <a:spLocks noChangeArrowheads="1"/>
              </p:cNvSpPr>
              <p:nvPr/>
            </p:nvSpPr>
            <p:spPr bwMode="auto">
              <a:xfrm>
                <a:off x="1101725" y="4452938"/>
                <a:ext cx="574675" cy="57626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14" name="Oval 83"/>
              <p:cNvSpPr>
                <a:spLocks noChangeArrowheads="1"/>
              </p:cNvSpPr>
              <p:nvPr/>
            </p:nvSpPr>
            <p:spPr bwMode="auto">
              <a:xfrm>
                <a:off x="1244600" y="4595813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15" name="Oval 84"/>
              <p:cNvSpPr>
                <a:spLocks noChangeArrowheads="1"/>
              </p:cNvSpPr>
              <p:nvPr/>
            </p:nvSpPr>
            <p:spPr bwMode="auto">
              <a:xfrm>
                <a:off x="1404938" y="4762500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</p:grpSp>
        <p:grpSp>
          <p:nvGrpSpPr>
            <p:cNvPr id="23570" name="図形グループ 99"/>
            <p:cNvGrpSpPr>
              <a:grpSpLocks/>
            </p:cNvGrpSpPr>
            <p:nvPr/>
          </p:nvGrpSpPr>
          <p:grpSpPr bwMode="auto">
            <a:xfrm>
              <a:off x="7546891" y="3322346"/>
              <a:ext cx="432193" cy="433387"/>
              <a:chOff x="1101725" y="4452938"/>
              <a:chExt cx="574675" cy="576262"/>
            </a:xfrm>
          </p:grpSpPr>
          <p:sp>
            <p:nvSpPr>
              <p:cNvPr id="46210" name="Oval 82"/>
              <p:cNvSpPr>
                <a:spLocks noChangeArrowheads="1"/>
              </p:cNvSpPr>
              <p:nvPr/>
            </p:nvSpPr>
            <p:spPr bwMode="auto">
              <a:xfrm>
                <a:off x="1101725" y="4452938"/>
                <a:ext cx="574675" cy="57626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11" name="Oval 83"/>
              <p:cNvSpPr>
                <a:spLocks noChangeArrowheads="1"/>
              </p:cNvSpPr>
              <p:nvPr/>
            </p:nvSpPr>
            <p:spPr bwMode="auto">
              <a:xfrm>
                <a:off x="1244600" y="4595813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12" name="Oval 84"/>
              <p:cNvSpPr>
                <a:spLocks noChangeArrowheads="1"/>
              </p:cNvSpPr>
              <p:nvPr/>
            </p:nvSpPr>
            <p:spPr bwMode="auto">
              <a:xfrm>
                <a:off x="1404938" y="4762500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</p:grpSp>
        <p:grpSp>
          <p:nvGrpSpPr>
            <p:cNvPr id="23571" name="図形グループ 103"/>
            <p:cNvGrpSpPr>
              <a:grpSpLocks/>
            </p:cNvGrpSpPr>
            <p:nvPr/>
          </p:nvGrpSpPr>
          <p:grpSpPr bwMode="auto">
            <a:xfrm>
              <a:off x="7222149" y="2192872"/>
              <a:ext cx="432193" cy="433387"/>
              <a:chOff x="1101725" y="4452938"/>
              <a:chExt cx="574675" cy="576262"/>
            </a:xfrm>
          </p:grpSpPr>
          <p:sp>
            <p:nvSpPr>
              <p:cNvPr id="46207" name="Oval 82"/>
              <p:cNvSpPr>
                <a:spLocks noChangeArrowheads="1"/>
              </p:cNvSpPr>
              <p:nvPr/>
            </p:nvSpPr>
            <p:spPr bwMode="auto">
              <a:xfrm>
                <a:off x="1101725" y="4452938"/>
                <a:ext cx="574675" cy="57626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8" name="Oval 83"/>
              <p:cNvSpPr>
                <a:spLocks noChangeArrowheads="1"/>
              </p:cNvSpPr>
              <p:nvPr/>
            </p:nvSpPr>
            <p:spPr bwMode="auto">
              <a:xfrm>
                <a:off x="1244600" y="4595813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9" name="Oval 84"/>
              <p:cNvSpPr>
                <a:spLocks noChangeArrowheads="1"/>
              </p:cNvSpPr>
              <p:nvPr/>
            </p:nvSpPr>
            <p:spPr bwMode="auto">
              <a:xfrm>
                <a:off x="1404938" y="4762500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</p:grpSp>
        <p:grpSp>
          <p:nvGrpSpPr>
            <p:cNvPr id="23572" name="図形グループ 107"/>
            <p:cNvGrpSpPr>
              <a:grpSpLocks/>
            </p:cNvGrpSpPr>
            <p:nvPr/>
          </p:nvGrpSpPr>
          <p:grpSpPr bwMode="auto">
            <a:xfrm>
              <a:off x="6789956" y="3426327"/>
              <a:ext cx="432193" cy="433387"/>
              <a:chOff x="492125" y="4910138"/>
              <a:chExt cx="574675" cy="576262"/>
            </a:xfrm>
          </p:grpSpPr>
          <p:sp>
            <p:nvSpPr>
              <p:cNvPr id="46203" name="Oval 78"/>
              <p:cNvSpPr>
                <a:spLocks noChangeArrowheads="1"/>
              </p:cNvSpPr>
              <p:nvPr/>
            </p:nvSpPr>
            <p:spPr bwMode="auto">
              <a:xfrm>
                <a:off x="492125" y="4910138"/>
                <a:ext cx="574675" cy="57626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4" name="Oval 79"/>
              <p:cNvSpPr>
                <a:spLocks noChangeArrowheads="1"/>
              </p:cNvSpPr>
              <p:nvPr/>
            </p:nvSpPr>
            <p:spPr bwMode="auto">
              <a:xfrm>
                <a:off x="604838" y="4983163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5" name="Oval 80"/>
              <p:cNvSpPr>
                <a:spLocks noChangeArrowheads="1"/>
              </p:cNvSpPr>
              <p:nvPr/>
            </p:nvSpPr>
            <p:spPr bwMode="auto">
              <a:xfrm>
                <a:off x="892175" y="5054600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CC6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6" name="Oval 81"/>
              <p:cNvSpPr>
                <a:spLocks noChangeArrowheads="1"/>
              </p:cNvSpPr>
              <p:nvPr/>
            </p:nvSpPr>
            <p:spPr bwMode="auto">
              <a:xfrm>
                <a:off x="685800" y="5214938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</p:grpSp>
        <p:grpSp>
          <p:nvGrpSpPr>
            <p:cNvPr id="23573" name="図形グループ 112"/>
            <p:cNvGrpSpPr>
              <a:grpSpLocks/>
            </p:cNvGrpSpPr>
            <p:nvPr/>
          </p:nvGrpSpPr>
          <p:grpSpPr bwMode="auto">
            <a:xfrm>
              <a:off x="5589267" y="3145340"/>
              <a:ext cx="432193" cy="433387"/>
              <a:chOff x="492125" y="4910138"/>
              <a:chExt cx="574675" cy="576262"/>
            </a:xfrm>
          </p:grpSpPr>
          <p:sp>
            <p:nvSpPr>
              <p:cNvPr id="46199" name="Oval 78"/>
              <p:cNvSpPr>
                <a:spLocks noChangeArrowheads="1"/>
              </p:cNvSpPr>
              <p:nvPr/>
            </p:nvSpPr>
            <p:spPr bwMode="auto">
              <a:xfrm>
                <a:off x="492125" y="4910138"/>
                <a:ext cx="574675" cy="57626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0" name="Oval 79"/>
              <p:cNvSpPr>
                <a:spLocks noChangeArrowheads="1"/>
              </p:cNvSpPr>
              <p:nvPr/>
            </p:nvSpPr>
            <p:spPr bwMode="auto">
              <a:xfrm>
                <a:off x="604838" y="4983163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1" name="Oval 80"/>
              <p:cNvSpPr>
                <a:spLocks noChangeArrowheads="1"/>
              </p:cNvSpPr>
              <p:nvPr/>
            </p:nvSpPr>
            <p:spPr bwMode="auto">
              <a:xfrm>
                <a:off x="892175" y="5054600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CC6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CC6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  <p:sp>
            <p:nvSpPr>
              <p:cNvPr id="46202" name="Oval 81"/>
              <p:cNvSpPr>
                <a:spLocks noChangeArrowheads="1"/>
              </p:cNvSpPr>
              <p:nvPr/>
            </p:nvSpPr>
            <p:spPr bwMode="auto">
              <a:xfrm>
                <a:off x="685800" y="5214938"/>
                <a:ext cx="144463" cy="1444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ja-JP" altLang="en-US">
                  <a:latin typeface="Calibri" pitchFamily="-84" charset="0"/>
                </a:endParaRPr>
              </a:p>
            </p:txBody>
          </p:sp>
        </p:grpSp>
        <p:sp>
          <p:nvSpPr>
            <p:cNvPr id="46161" name="Oval 21"/>
            <p:cNvSpPr>
              <a:spLocks noChangeArrowheads="1"/>
            </p:cNvSpPr>
            <p:nvPr/>
          </p:nvSpPr>
          <p:spPr bwMode="auto">
            <a:xfrm>
              <a:off x="5864225" y="28035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62" name="Oval 23"/>
            <p:cNvSpPr>
              <a:spLocks noChangeArrowheads="1"/>
            </p:cNvSpPr>
            <p:nvPr/>
          </p:nvSpPr>
          <p:spPr bwMode="auto">
            <a:xfrm>
              <a:off x="6367463" y="24987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227" name="Oval 24"/>
            <p:cNvSpPr>
              <a:spLocks noChangeArrowheads="1"/>
            </p:cNvSpPr>
            <p:nvPr/>
          </p:nvSpPr>
          <p:spPr bwMode="auto">
            <a:xfrm>
              <a:off x="6497759" y="2804982"/>
              <a:ext cx="144961" cy="14206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ja-JP" altLang="en-US"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6164" name="Oval 25"/>
            <p:cNvSpPr>
              <a:spLocks noChangeArrowheads="1"/>
            </p:cNvSpPr>
            <p:nvPr/>
          </p:nvSpPr>
          <p:spPr bwMode="auto">
            <a:xfrm>
              <a:off x="7489825" y="31162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65" name="Oval 26"/>
            <p:cNvSpPr>
              <a:spLocks noChangeArrowheads="1"/>
            </p:cNvSpPr>
            <p:nvPr/>
          </p:nvSpPr>
          <p:spPr bwMode="auto">
            <a:xfrm>
              <a:off x="5821363" y="29638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66" name="Oval 28"/>
            <p:cNvSpPr>
              <a:spLocks noChangeArrowheads="1"/>
            </p:cNvSpPr>
            <p:nvPr/>
          </p:nvSpPr>
          <p:spPr bwMode="auto">
            <a:xfrm>
              <a:off x="5965825" y="28876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67" name="Oval 32"/>
            <p:cNvSpPr>
              <a:spLocks noChangeArrowheads="1"/>
            </p:cNvSpPr>
            <p:nvPr/>
          </p:nvSpPr>
          <p:spPr bwMode="auto">
            <a:xfrm>
              <a:off x="5965825" y="31924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68" name="Oval 36"/>
            <p:cNvSpPr>
              <a:spLocks noChangeArrowheads="1"/>
            </p:cNvSpPr>
            <p:nvPr/>
          </p:nvSpPr>
          <p:spPr bwMode="auto">
            <a:xfrm>
              <a:off x="5973763" y="27273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69" name="Oval 37"/>
            <p:cNvSpPr>
              <a:spLocks noChangeArrowheads="1"/>
            </p:cNvSpPr>
            <p:nvPr/>
          </p:nvSpPr>
          <p:spPr bwMode="auto">
            <a:xfrm>
              <a:off x="6456363" y="29559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70" name="Oval 38"/>
            <p:cNvSpPr>
              <a:spLocks noChangeArrowheads="1"/>
            </p:cNvSpPr>
            <p:nvPr/>
          </p:nvSpPr>
          <p:spPr bwMode="auto">
            <a:xfrm>
              <a:off x="6811963" y="23336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71" name="Oval 41"/>
            <p:cNvSpPr>
              <a:spLocks noChangeArrowheads="1"/>
            </p:cNvSpPr>
            <p:nvPr/>
          </p:nvSpPr>
          <p:spPr bwMode="auto">
            <a:xfrm>
              <a:off x="6118225" y="29638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72" name="Oval 43"/>
            <p:cNvSpPr>
              <a:spLocks noChangeArrowheads="1"/>
            </p:cNvSpPr>
            <p:nvPr/>
          </p:nvSpPr>
          <p:spPr bwMode="auto">
            <a:xfrm>
              <a:off x="6169025" y="31162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73" name="Oval 45"/>
            <p:cNvSpPr>
              <a:spLocks noChangeArrowheads="1"/>
            </p:cNvSpPr>
            <p:nvPr/>
          </p:nvSpPr>
          <p:spPr bwMode="auto">
            <a:xfrm>
              <a:off x="7489825" y="28876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238" name="Oval 47"/>
            <p:cNvSpPr>
              <a:spLocks noChangeArrowheads="1"/>
            </p:cNvSpPr>
            <p:nvPr/>
          </p:nvSpPr>
          <p:spPr bwMode="auto">
            <a:xfrm>
              <a:off x="6583553" y="3032883"/>
              <a:ext cx="144959" cy="1450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ja-JP" altLang="en-US"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39" name="Oval 48"/>
            <p:cNvSpPr>
              <a:spLocks noChangeArrowheads="1"/>
            </p:cNvSpPr>
            <p:nvPr/>
          </p:nvSpPr>
          <p:spPr bwMode="auto">
            <a:xfrm>
              <a:off x="6956308" y="3260786"/>
              <a:ext cx="144959" cy="14502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ja-JP" altLang="en-US"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40" name="Oval 49"/>
            <p:cNvSpPr>
              <a:spLocks noChangeArrowheads="1"/>
            </p:cNvSpPr>
            <p:nvPr/>
          </p:nvSpPr>
          <p:spPr bwMode="auto">
            <a:xfrm>
              <a:off x="7337938" y="2964809"/>
              <a:ext cx="144961" cy="14206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ja-JP" altLang="en-US"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6177" name="Oval 50"/>
            <p:cNvSpPr>
              <a:spLocks noChangeArrowheads="1"/>
            </p:cNvSpPr>
            <p:nvPr/>
          </p:nvSpPr>
          <p:spPr bwMode="auto">
            <a:xfrm>
              <a:off x="6126163" y="28797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78" name="Oval 52"/>
            <p:cNvSpPr>
              <a:spLocks noChangeArrowheads="1"/>
            </p:cNvSpPr>
            <p:nvPr/>
          </p:nvSpPr>
          <p:spPr bwMode="auto">
            <a:xfrm>
              <a:off x="7261225" y="28797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79" name="Oval 53"/>
            <p:cNvSpPr>
              <a:spLocks noChangeArrowheads="1"/>
            </p:cNvSpPr>
            <p:nvPr/>
          </p:nvSpPr>
          <p:spPr bwMode="auto">
            <a:xfrm>
              <a:off x="6964363" y="27273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0" name="Oval 55"/>
            <p:cNvSpPr>
              <a:spLocks noChangeArrowheads="1"/>
            </p:cNvSpPr>
            <p:nvPr/>
          </p:nvSpPr>
          <p:spPr bwMode="auto">
            <a:xfrm>
              <a:off x="6194425" y="32607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1" name="Oval 56"/>
            <p:cNvSpPr>
              <a:spLocks noChangeArrowheads="1"/>
            </p:cNvSpPr>
            <p:nvPr/>
          </p:nvSpPr>
          <p:spPr bwMode="auto">
            <a:xfrm>
              <a:off x="6118225" y="30400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2" name="Oval 57"/>
            <p:cNvSpPr>
              <a:spLocks noChangeArrowheads="1"/>
            </p:cNvSpPr>
            <p:nvPr/>
          </p:nvSpPr>
          <p:spPr bwMode="auto">
            <a:xfrm>
              <a:off x="6423025" y="30321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3" name="Oval 58"/>
            <p:cNvSpPr>
              <a:spLocks noChangeArrowheads="1"/>
            </p:cNvSpPr>
            <p:nvPr/>
          </p:nvSpPr>
          <p:spPr bwMode="auto">
            <a:xfrm>
              <a:off x="5821363" y="31845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4" name="Oval 59"/>
            <p:cNvSpPr>
              <a:spLocks noChangeArrowheads="1"/>
            </p:cNvSpPr>
            <p:nvPr/>
          </p:nvSpPr>
          <p:spPr bwMode="auto">
            <a:xfrm>
              <a:off x="6194425" y="26511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5" name="Oval 60"/>
            <p:cNvSpPr>
              <a:spLocks noChangeArrowheads="1"/>
            </p:cNvSpPr>
            <p:nvPr/>
          </p:nvSpPr>
          <p:spPr bwMode="auto">
            <a:xfrm>
              <a:off x="6423025" y="31162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6" name="Oval 61"/>
            <p:cNvSpPr>
              <a:spLocks noChangeArrowheads="1"/>
            </p:cNvSpPr>
            <p:nvPr/>
          </p:nvSpPr>
          <p:spPr bwMode="auto">
            <a:xfrm>
              <a:off x="6270625" y="29559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7" name="Oval 62"/>
            <p:cNvSpPr>
              <a:spLocks noChangeArrowheads="1"/>
            </p:cNvSpPr>
            <p:nvPr/>
          </p:nvSpPr>
          <p:spPr bwMode="auto">
            <a:xfrm>
              <a:off x="7108825" y="31083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8" name="Oval 63"/>
            <p:cNvSpPr>
              <a:spLocks noChangeArrowheads="1"/>
            </p:cNvSpPr>
            <p:nvPr/>
          </p:nvSpPr>
          <p:spPr bwMode="auto">
            <a:xfrm>
              <a:off x="6423025" y="33956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89" name="Oval 64"/>
            <p:cNvSpPr>
              <a:spLocks noChangeArrowheads="1"/>
            </p:cNvSpPr>
            <p:nvPr/>
          </p:nvSpPr>
          <p:spPr bwMode="auto">
            <a:xfrm>
              <a:off x="7413625" y="32607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90" name="Oval 66"/>
            <p:cNvSpPr>
              <a:spLocks noChangeArrowheads="1"/>
            </p:cNvSpPr>
            <p:nvPr/>
          </p:nvSpPr>
          <p:spPr bwMode="auto">
            <a:xfrm>
              <a:off x="6430963" y="26511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91" name="Oval 67"/>
            <p:cNvSpPr>
              <a:spLocks noChangeArrowheads="1"/>
            </p:cNvSpPr>
            <p:nvPr/>
          </p:nvSpPr>
          <p:spPr bwMode="auto">
            <a:xfrm>
              <a:off x="6964363" y="29559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92" name="Oval 68"/>
            <p:cNvSpPr>
              <a:spLocks noChangeArrowheads="1"/>
            </p:cNvSpPr>
            <p:nvPr/>
          </p:nvSpPr>
          <p:spPr bwMode="auto">
            <a:xfrm>
              <a:off x="7192963" y="32607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257" name="Oval 70"/>
            <p:cNvSpPr>
              <a:spLocks noChangeArrowheads="1"/>
            </p:cNvSpPr>
            <p:nvPr/>
          </p:nvSpPr>
          <p:spPr bwMode="auto">
            <a:xfrm>
              <a:off x="6811347" y="3115756"/>
              <a:ext cx="144961" cy="1450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ja-JP" altLang="en-US"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6194" name="Oval 71"/>
            <p:cNvSpPr>
              <a:spLocks noChangeArrowheads="1"/>
            </p:cNvSpPr>
            <p:nvPr/>
          </p:nvSpPr>
          <p:spPr bwMode="auto">
            <a:xfrm>
              <a:off x="6727825" y="27273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259" name="Oval 72"/>
            <p:cNvSpPr>
              <a:spLocks noChangeArrowheads="1"/>
            </p:cNvSpPr>
            <p:nvPr/>
          </p:nvSpPr>
          <p:spPr bwMode="auto">
            <a:xfrm>
              <a:off x="6574677" y="3192710"/>
              <a:ext cx="144961" cy="1450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ja-JP" altLang="en-US"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6196" name="Oval 73"/>
            <p:cNvSpPr>
              <a:spLocks noChangeArrowheads="1"/>
            </p:cNvSpPr>
            <p:nvPr/>
          </p:nvSpPr>
          <p:spPr bwMode="auto">
            <a:xfrm>
              <a:off x="6651625" y="2879725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97" name="Oval 74"/>
            <p:cNvSpPr>
              <a:spLocks noChangeArrowheads="1"/>
            </p:cNvSpPr>
            <p:nvPr/>
          </p:nvSpPr>
          <p:spPr bwMode="auto">
            <a:xfrm>
              <a:off x="7032625" y="28876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  <p:sp>
          <p:nvSpPr>
            <p:cNvPr id="46198" name="Oval 75"/>
            <p:cNvSpPr>
              <a:spLocks noChangeArrowheads="1"/>
            </p:cNvSpPr>
            <p:nvPr/>
          </p:nvSpPr>
          <p:spPr bwMode="auto">
            <a:xfrm>
              <a:off x="5889625" y="3040063"/>
              <a:ext cx="144463" cy="1444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ja-JP" altLang="en-US">
                <a:latin typeface="Calibri" pitchFamily="-84" charset="0"/>
              </a:endParaRPr>
            </a:p>
          </p:txBody>
        </p:sp>
      </p:grpSp>
      <p:grpSp>
        <p:nvGrpSpPr>
          <p:cNvPr id="23574" name="図形グループ 342"/>
          <p:cNvGrpSpPr>
            <a:grpSpLocks/>
          </p:cNvGrpSpPr>
          <p:nvPr/>
        </p:nvGrpSpPr>
        <p:grpSpPr bwMode="auto">
          <a:xfrm>
            <a:off x="7256463" y="2033588"/>
            <a:ext cx="1852612" cy="1257300"/>
            <a:chOff x="4878383" y="1744625"/>
            <a:chExt cx="3882684" cy="2635473"/>
          </a:xfrm>
        </p:grpSpPr>
        <p:sp>
          <p:nvSpPr>
            <p:cNvPr id="288" name="円/楕円 343"/>
            <p:cNvSpPr/>
            <p:nvPr/>
          </p:nvSpPr>
          <p:spPr>
            <a:xfrm>
              <a:off x="4878383" y="1744625"/>
              <a:ext cx="3881341" cy="263547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3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89" name="円/楕円 344"/>
            <p:cNvSpPr/>
            <p:nvPr/>
          </p:nvSpPr>
          <p:spPr>
            <a:xfrm>
              <a:off x="5543796" y="2110663"/>
              <a:ext cx="166353" cy="136431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0" name="円/楕円 345"/>
            <p:cNvSpPr/>
            <p:nvPr/>
          </p:nvSpPr>
          <p:spPr>
            <a:xfrm>
              <a:off x="5470601" y="2370217"/>
              <a:ext cx="166353" cy="136431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1" name="円/楕円 346"/>
            <p:cNvSpPr/>
            <p:nvPr/>
          </p:nvSpPr>
          <p:spPr>
            <a:xfrm>
              <a:off x="5217744" y="2653064"/>
              <a:ext cx="166353" cy="136433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2" name="円/楕円 347"/>
            <p:cNvSpPr/>
            <p:nvPr/>
          </p:nvSpPr>
          <p:spPr>
            <a:xfrm>
              <a:off x="5430676" y="3052378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3" name="円/楕円 348"/>
            <p:cNvSpPr/>
            <p:nvPr/>
          </p:nvSpPr>
          <p:spPr>
            <a:xfrm>
              <a:off x="5154528" y="3228742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4" name="円/楕円 349"/>
            <p:cNvSpPr/>
            <p:nvPr/>
          </p:nvSpPr>
          <p:spPr>
            <a:xfrm>
              <a:off x="5487235" y="3465002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5" name="円/楕円 350"/>
            <p:cNvSpPr/>
            <p:nvPr/>
          </p:nvSpPr>
          <p:spPr>
            <a:xfrm>
              <a:off x="5839904" y="3761161"/>
              <a:ext cx="166353" cy="136431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6" name="円/楕円 351"/>
            <p:cNvSpPr/>
            <p:nvPr/>
          </p:nvSpPr>
          <p:spPr>
            <a:xfrm>
              <a:off x="6145994" y="4020715"/>
              <a:ext cx="166353" cy="136431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7" name="円/楕円 352"/>
            <p:cNvSpPr/>
            <p:nvPr/>
          </p:nvSpPr>
          <p:spPr>
            <a:xfrm>
              <a:off x="6488683" y="4030697"/>
              <a:ext cx="166353" cy="136433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8" name="円/楕円 353"/>
            <p:cNvSpPr/>
            <p:nvPr/>
          </p:nvSpPr>
          <p:spPr>
            <a:xfrm>
              <a:off x="6831369" y="4110560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299" name="円/楕円 354"/>
            <p:cNvSpPr/>
            <p:nvPr/>
          </p:nvSpPr>
          <p:spPr>
            <a:xfrm>
              <a:off x="7233945" y="4037352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0" name="円/楕円 355"/>
            <p:cNvSpPr/>
            <p:nvPr/>
          </p:nvSpPr>
          <p:spPr>
            <a:xfrm>
              <a:off x="7386990" y="3737867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1" name="円/楕円 356"/>
            <p:cNvSpPr/>
            <p:nvPr/>
          </p:nvSpPr>
          <p:spPr>
            <a:xfrm>
              <a:off x="7762947" y="3771143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2" name="円/楕円 357"/>
            <p:cNvSpPr/>
            <p:nvPr/>
          </p:nvSpPr>
          <p:spPr>
            <a:xfrm>
              <a:off x="7619885" y="3937524"/>
              <a:ext cx="166353" cy="136433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3" name="円/楕円 358"/>
            <p:cNvSpPr/>
            <p:nvPr/>
          </p:nvSpPr>
          <p:spPr>
            <a:xfrm>
              <a:off x="7995842" y="3757832"/>
              <a:ext cx="166353" cy="136433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4" name="円/楕円 359"/>
            <p:cNvSpPr/>
            <p:nvPr/>
          </p:nvSpPr>
          <p:spPr>
            <a:xfrm>
              <a:off x="8148887" y="3445036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5" name="円/楕円 360"/>
            <p:cNvSpPr/>
            <p:nvPr/>
          </p:nvSpPr>
          <p:spPr>
            <a:xfrm>
              <a:off x="8301932" y="3098964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6" name="円/楕円 361"/>
            <p:cNvSpPr/>
            <p:nvPr/>
          </p:nvSpPr>
          <p:spPr>
            <a:xfrm>
              <a:off x="8454977" y="2729600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7" name="円/楕円 362"/>
            <p:cNvSpPr/>
            <p:nvPr/>
          </p:nvSpPr>
          <p:spPr>
            <a:xfrm>
              <a:off x="8594714" y="3085654"/>
              <a:ext cx="166353" cy="136433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8" name="円/楕円 363"/>
            <p:cNvSpPr/>
            <p:nvPr/>
          </p:nvSpPr>
          <p:spPr>
            <a:xfrm>
              <a:off x="7912666" y="2623116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09" name="円/楕円 364"/>
            <p:cNvSpPr/>
            <p:nvPr/>
          </p:nvSpPr>
          <p:spPr>
            <a:xfrm>
              <a:off x="8162195" y="2589840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0" name="円/楕円 365"/>
            <p:cNvSpPr/>
            <p:nvPr/>
          </p:nvSpPr>
          <p:spPr>
            <a:xfrm>
              <a:off x="8079020" y="2945894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1" name="円/楕円 366"/>
            <p:cNvSpPr/>
            <p:nvPr/>
          </p:nvSpPr>
          <p:spPr>
            <a:xfrm>
              <a:off x="7929301" y="2300336"/>
              <a:ext cx="166353" cy="136433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2" name="円/楕円 367"/>
            <p:cNvSpPr/>
            <p:nvPr/>
          </p:nvSpPr>
          <p:spPr>
            <a:xfrm>
              <a:off x="7679772" y="2519959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3" name="円/楕円 368"/>
            <p:cNvSpPr/>
            <p:nvPr/>
          </p:nvSpPr>
          <p:spPr>
            <a:xfrm>
              <a:off x="7666464" y="2040782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4" name="円/楕円 369"/>
            <p:cNvSpPr/>
            <p:nvPr/>
          </p:nvSpPr>
          <p:spPr>
            <a:xfrm>
              <a:off x="7233945" y="2127300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5" name="円/楕円 370"/>
            <p:cNvSpPr/>
            <p:nvPr/>
          </p:nvSpPr>
          <p:spPr>
            <a:xfrm>
              <a:off x="5979641" y="2110663"/>
              <a:ext cx="166353" cy="136431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6" name="円/楕円 371"/>
            <p:cNvSpPr/>
            <p:nvPr/>
          </p:nvSpPr>
          <p:spPr>
            <a:xfrm>
              <a:off x="6405505" y="1970903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7" name="円/楕円 372"/>
            <p:cNvSpPr/>
            <p:nvPr/>
          </p:nvSpPr>
          <p:spPr>
            <a:xfrm>
              <a:off x="6062818" y="2483356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8" name="円/楕円 373"/>
            <p:cNvSpPr/>
            <p:nvPr/>
          </p:nvSpPr>
          <p:spPr>
            <a:xfrm>
              <a:off x="6831369" y="2370217"/>
              <a:ext cx="166353" cy="136431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19" name="円/楕円 374"/>
            <p:cNvSpPr/>
            <p:nvPr/>
          </p:nvSpPr>
          <p:spPr>
            <a:xfrm>
              <a:off x="7386990" y="2729600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0" name="円/楕円 375"/>
            <p:cNvSpPr/>
            <p:nvPr/>
          </p:nvSpPr>
          <p:spPr>
            <a:xfrm>
              <a:off x="6145994" y="3098964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1" name="円/楕円 376"/>
            <p:cNvSpPr/>
            <p:nvPr/>
          </p:nvSpPr>
          <p:spPr>
            <a:xfrm>
              <a:off x="6748194" y="3514917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2" name="円/楕円 377"/>
            <p:cNvSpPr/>
            <p:nvPr/>
          </p:nvSpPr>
          <p:spPr>
            <a:xfrm>
              <a:off x="7400298" y="3465002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3" name="円/楕円 378"/>
            <p:cNvSpPr/>
            <p:nvPr/>
          </p:nvSpPr>
          <p:spPr>
            <a:xfrm>
              <a:off x="6312347" y="3704591"/>
              <a:ext cx="166353" cy="136433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4" name="円/楕円 379"/>
            <p:cNvSpPr/>
            <p:nvPr/>
          </p:nvSpPr>
          <p:spPr>
            <a:xfrm>
              <a:off x="6465392" y="3854334"/>
              <a:ext cx="166353" cy="139760"/>
            </a:xfrm>
            <a:prstGeom prst="ellipse">
              <a:avLst/>
            </a:prstGeom>
            <a:gradFill>
              <a:gsLst>
                <a:gs pos="23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1872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5" name="円/楕円 380"/>
            <p:cNvSpPr/>
            <p:nvPr/>
          </p:nvSpPr>
          <p:spPr>
            <a:xfrm>
              <a:off x="6997722" y="2945894"/>
              <a:ext cx="236223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6" name="円/楕円 381"/>
            <p:cNvSpPr/>
            <p:nvPr/>
          </p:nvSpPr>
          <p:spPr>
            <a:xfrm>
              <a:off x="7150767" y="3548194"/>
              <a:ext cx="236223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7" name="円/楕円 382"/>
            <p:cNvSpPr/>
            <p:nvPr/>
          </p:nvSpPr>
          <p:spPr>
            <a:xfrm>
              <a:off x="6472046" y="3737867"/>
              <a:ext cx="236223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8" name="円/楕円 383"/>
            <p:cNvSpPr/>
            <p:nvPr/>
          </p:nvSpPr>
          <p:spPr>
            <a:xfrm>
              <a:off x="5829924" y="3368502"/>
              <a:ext cx="232895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29" name="円/楕円 384"/>
            <p:cNvSpPr/>
            <p:nvPr/>
          </p:nvSpPr>
          <p:spPr>
            <a:xfrm>
              <a:off x="5430676" y="2606477"/>
              <a:ext cx="236221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30" name="円/楕円 385"/>
            <p:cNvSpPr/>
            <p:nvPr/>
          </p:nvSpPr>
          <p:spPr>
            <a:xfrm>
              <a:off x="5819941" y="2120645"/>
              <a:ext cx="232895" cy="2495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31" name="円/楕円 386"/>
            <p:cNvSpPr/>
            <p:nvPr/>
          </p:nvSpPr>
          <p:spPr>
            <a:xfrm>
              <a:off x="7104189" y="1917661"/>
              <a:ext cx="236223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32" name="円/楕円 387"/>
            <p:cNvSpPr/>
            <p:nvPr/>
          </p:nvSpPr>
          <p:spPr>
            <a:xfrm>
              <a:off x="7786238" y="2343596"/>
              <a:ext cx="236221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33" name="円/楕円 388"/>
            <p:cNvSpPr/>
            <p:nvPr/>
          </p:nvSpPr>
          <p:spPr>
            <a:xfrm>
              <a:off x="8185486" y="2832755"/>
              <a:ext cx="232895" cy="2495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34" name="円/楕円 389"/>
            <p:cNvSpPr/>
            <p:nvPr/>
          </p:nvSpPr>
          <p:spPr>
            <a:xfrm>
              <a:off x="8022459" y="3491623"/>
              <a:ext cx="232895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35" name="円/楕円 390"/>
            <p:cNvSpPr/>
            <p:nvPr/>
          </p:nvSpPr>
          <p:spPr>
            <a:xfrm>
              <a:off x="5154528" y="3012446"/>
              <a:ext cx="236223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  <p:sp>
          <p:nvSpPr>
            <p:cNvPr id="336" name="円/楕円 391"/>
            <p:cNvSpPr/>
            <p:nvPr/>
          </p:nvSpPr>
          <p:spPr>
            <a:xfrm>
              <a:off x="6145994" y="2746237"/>
              <a:ext cx="236223" cy="24624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944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-128"/>
              </a:endParaRPr>
            </a:p>
          </p:txBody>
        </p:sp>
      </p:grpSp>
      <p:cxnSp>
        <p:nvCxnSpPr>
          <p:cNvPr id="337" name="直線矢印コネクタ 428"/>
          <p:cNvCxnSpPr/>
          <p:nvPr/>
        </p:nvCxnSpPr>
        <p:spPr>
          <a:xfrm>
            <a:off x="141288" y="1828800"/>
            <a:ext cx="8804275" cy="12700"/>
          </a:xfrm>
          <a:prstGeom prst="straightConnector1">
            <a:avLst/>
          </a:prstGeom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091" name="テキスト ボックス 409"/>
          <p:cNvSpPr txBox="1">
            <a:spLocks noChangeArrowheads="1"/>
          </p:cNvSpPr>
          <p:nvPr/>
        </p:nvSpPr>
        <p:spPr bwMode="auto">
          <a:xfrm>
            <a:off x="2565400" y="1517650"/>
            <a:ext cx="1547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1659A5"/>
                </a:solidFill>
                <a:latin typeface="Calibri" pitchFamily="-84" charset="0"/>
              </a:rPr>
              <a:t>thermalization</a:t>
            </a:r>
            <a:endParaRPr lang="ja-JP" altLang="en-US">
              <a:solidFill>
                <a:srgbClr val="1659A5"/>
              </a:solidFill>
              <a:latin typeface="Calibri" pitchFamily="-84" charset="0"/>
            </a:endParaRPr>
          </a:p>
        </p:txBody>
      </p:sp>
      <p:sp>
        <p:nvSpPr>
          <p:cNvPr id="46092" name="テキスト ボックス 410"/>
          <p:cNvSpPr txBox="1">
            <a:spLocks noChangeArrowheads="1"/>
          </p:cNvSpPr>
          <p:nvPr/>
        </p:nvSpPr>
        <p:spPr bwMode="auto">
          <a:xfrm>
            <a:off x="4462463" y="1497013"/>
            <a:ext cx="722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1659A5"/>
                </a:solidFill>
                <a:latin typeface="Calibri" pitchFamily="-84" charset="0"/>
              </a:rPr>
              <a:t>hydro</a:t>
            </a:r>
            <a:endParaRPr lang="ja-JP" altLang="en-US">
              <a:solidFill>
                <a:srgbClr val="1659A5"/>
              </a:solidFill>
              <a:latin typeface="Calibri" pitchFamily="-84" charset="0"/>
            </a:endParaRPr>
          </a:p>
        </p:txBody>
      </p:sp>
      <p:sp>
        <p:nvSpPr>
          <p:cNvPr id="46093" name="テキスト ボックス 411"/>
          <p:cNvSpPr txBox="1">
            <a:spLocks noChangeArrowheads="1"/>
          </p:cNvSpPr>
          <p:nvPr/>
        </p:nvSpPr>
        <p:spPr bwMode="auto">
          <a:xfrm>
            <a:off x="5681663" y="1497013"/>
            <a:ext cx="147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1659A5"/>
                </a:solidFill>
                <a:latin typeface="Calibri" pitchFamily="-84" charset="0"/>
              </a:rPr>
              <a:t>hadronization</a:t>
            </a:r>
            <a:endParaRPr lang="ja-JP" altLang="en-US">
              <a:solidFill>
                <a:srgbClr val="1659A5"/>
              </a:solidFill>
              <a:latin typeface="Calibri" pitchFamily="-84" charset="0"/>
            </a:endParaRPr>
          </a:p>
        </p:txBody>
      </p:sp>
      <p:sp>
        <p:nvSpPr>
          <p:cNvPr id="46094" name="テキスト ボックス 412"/>
          <p:cNvSpPr txBox="1">
            <a:spLocks noChangeArrowheads="1"/>
          </p:cNvSpPr>
          <p:nvPr/>
        </p:nvSpPr>
        <p:spPr bwMode="auto">
          <a:xfrm>
            <a:off x="7573963" y="1497013"/>
            <a:ext cx="1081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 err="1">
                <a:solidFill>
                  <a:srgbClr val="1659A5"/>
                </a:solidFill>
                <a:latin typeface="Calibri" pitchFamily="-84" charset="0"/>
              </a:rPr>
              <a:t>freezeout</a:t>
            </a:r>
            <a:endParaRPr lang="ja-JP" altLang="en-US" dirty="0">
              <a:solidFill>
                <a:srgbClr val="1659A5"/>
              </a:solidFill>
              <a:latin typeface="Calibri" pitchFamily="-84" charset="0"/>
            </a:endParaRPr>
          </a:p>
        </p:txBody>
      </p:sp>
      <p:sp>
        <p:nvSpPr>
          <p:cNvPr id="46095" name="テキスト ボックス 413"/>
          <p:cNvSpPr txBox="1">
            <a:spLocks noChangeArrowheads="1"/>
          </p:cNvSpPr>
          <p:nvPr/>
        </p:nvSpPr>
        <p:spPr bwMode="auto">
          <a:xfrm>
            <a:off x="215900" y="1504950"/>
            <a:ext cx="10366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1659A5"/>
                </a:solidFill>
                <a:latin typeface="Calibri" pitchFamily="-84" charset="0"/>
              </a:rPr>
              <a:t>collisions</a:t>
            </a:r>
            <a:endParaRPr lang="ja-JP" altLang="en-US">
              <a:solidFill>
                <a:srgbClr val="1659A5"/>
              </a:solidFill>
              <a:latin typeface="Calibri" pitchFamily="-84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2824163" y="3881735"/>
            <a:ext cx="3432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strong elliptic flow @RHIC</a:t>
            </a:r>
            <a:endParaRPr kumimoji="1" lang="ja-JP" altLang="en-US" sz="2400" dirty="0"/>
          </a:p>
        </p:txBody>
      </p:sp>
      <p:sp>
        <p:nvSpPr>
          <p:cNvPr id="352" name="TextBox 351"/>
          <p:cNvSpPr txBox="1"/>
          <p:nvPr/>
        </p:nvSpPr>
        <p:spPr>
          <a:xfrm>
            <a:off x="6705600" y="3881735"/>
            <a:ext cx="2011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</a:t>
            </a:r>
            <a:r>
              <a:rPr kumimoji="1" lang="en-US" altLang="ja-JP" sz="2400" dirty="0" smtClean="0"/>
              <a:t>article </a:t>
            </a:r>
            <a:r>
              <a:rPr lang="en-US" altLang="ja-JP" sz="2400" dirty="0" smtClean="0"/>
              <a:t>yields:</a:t>
            </a:r>
          </a:p>
          <a:p>
            <a:r>
              <a:rPr lang="en-US" altLang="ja-JP" sz="2400" dirty="0" smtClean="0"/>
              <a:t>P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distribution </a:t>
            </a:r>
            <a:endParaRPr kumimoji="1" lang="ja-JP" altLang="en-US" sz="2400" dirty="0"/>
          </a:p>
        </p:txBody>
      </p:sp>
      <p:sp>
        <p:nvSpPr>
          <p:cNvPr id="353" name="TextBox 352"/>
          <p:cNvSpPr txBox="1"/>
          <p:nvPr/>
        </p:nvSpPr>
        <p:spPr>
          <a:xfrm>
            <a:off x="78871" y="3881735"/>
            <a:ext cx="2361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</a:t>
            </a:r>
            <a:r>
              <a:rPr kumimoji="1" lang="en-US" altLang="ja-JP" sz="2400" dirty="0" smtClean="0"/>
              <a:t>igher harmonics </a:t>
            </a:r>
            <a:endParaRPr kumimoji="1" lang="ja-JP" altLang="en-US" sz="2400" dirty="0"/>
          </a:p>
        </p:txBody>
      </p:sp>
      <p:sp>
        <p:nvSpPr>
          <p:cNvPr id="356" name="TextBox 355"/>
          <p:cNvSpPr txBox="1"/>
          <p:nvPr/>
        </p:nvSpPr>
        <p:spPr>
          <a:xfrm>
            <a:off x="73985" y="3424535"/>
            <a:ext cx="1678615" cy="461665"/>
          </a:xfrm>
          <a:prstGeom prst="rect">
            <a:avLst/>
          </a:prstGeom>
          <a:solidFill>
            <a:srgbClr val="FFD1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observables</a:t>
            </a:r>
            <a:endParaRPr kumimoji="1" lang="ja-JP" altLang="en-US" sz="2400" dirty="0"/>
          </a:p>
        </p:txBody>
      </p:sp>
      <p:sp>
        <p:nvSpPr>
          <p:cNvPr id="357" name="TextBox 356"/>
          <p:cNvSpPr txBox="1"/>
          <p:nvPr/>
        </p:nvSpPr>
        <p:spPr>
          <a:xfrm>
            <a:off x="73985" y="4803338"/>
            <a:ext cx="978303" cy="461665"/>
          </a:xfrm>
          <a:prstGeom prst="rect">
            <a:avLst/>
          </a:prstGeom>
          <a:solidFill>
            <a:srgbClr val="AB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model</a:t>
            </a:r>
            <a:endParaRPr kumimoji="1" lang="ja-JP" altLang="en-US" sz="2400" dirty="0"/>
          </a:p>
        </p:txBody>
      </p:sp>
      <p:grpSp>
        <p:nvGrpSpPr>
          <p:cNvPr id="362" name="図形グループ 361"/>
          <p:cNvGrpSpPr/>
          <p:nvPr/>
        </p:nvGrpSpPr>
        <p:grpSpPr>
          <a:xfrm>
            <a:off x="3129159" y="4431268"/>
            <a:ext cx="2822708" cy="1219200"/>
            <a:chOff x="3129159" y="4431268"/>
            <a:chExt cx="2822708" cy="1219200"/>
          </a:xfrm>
        </p:grpSpPr>
        <p:sp>
          <p:nvSpPr>
            <p:cNvPr id="351" name="TextBox 350"/>
            <p:cNvSpPr txBox="1"/>
            <p:nvPr/>
          </p:nvSpPr>
          <p:spPr>
            <a:xfrm>
              <a:off x="3129159" y="5188803"/>
              <a:ext cx="28227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hydrodynamic model</a:t>
              </a:r>
              <a:endParaRPr kumimoji="1" lang="ja-JP" altLang="en-US" sz="2400" dirty="0"/>
            </a:p>
          </p:txBody>
        </p:sp>
        <p:sp>
          <p:nvSpPr>
            <p:cNvPr id="358" name="下矢印 357"/>
            <p:cNvSpPr/>
            <p:nvPr/>
          </p:nvSpPr>
          <p:spPr>
            <a:xfrm>
              <a:off x="4231308" y="4431268"/>
              <a:ext cx="231155" cy="369332"/>
            </a:xfrm>
            <a:prstGeom prst="downArrow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3" name="図形グループ 362"/>
          <p:cNvGrpSpPr/>
          <p:nvPr/>
        </p:nvGrpSpPr>
        <p:grpSpPr>
          <a:xfrm>
            <a:off x="6195219" y="4819471"/>
            <a:ext cx="3021011" cy="1569660"/>
            <a:chOff x="6195219" y="4819471"/>
            <a:chExt cx="3021011" cy="1569660"/>
          </a:xfrm>
        </p:grpSpPr>
        <p:sp>
          <p:nvSpPr>
            <p:cNvPr id="355" name="TextBox 354"/>
            <p:cNvSpPr txBox="1"/>
            <p:nvPr/>
          </p:nvSpPr>
          <p:spPr>
            <a:xfrm>
              <a:off x="6195219" y="5188803"/>
              <a:ext cx="3021011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/>
                <a:t>final state interactions:</a:t>
              </a:r>
            </a:p>
            <a:p>
              <a:r>
                <a:rPr lang="en-US" altLang="ja-JP" sz="2400" dirty="0" err="1" smtClean="0"/>
                <a:t>hadron</a:t>
              </a:r>
              <a:r>
                <a:rPr lang="en-US" altLang="ja-JP" sz="2400" dirty="0" smtClean="0"/>
                <a:t> base </a:t>
              </a:r>
            </a:p>
            <a:p>
              <a:r>
                <a:rPr lang="en-US" altLang="ja-JP" sz="2400" dirty="0" smtClean="0"/>
                <a:t>event generators </a:t>
              </a:r>
              <a:endParaRPr kumimoji="1" lang="ja-JP" altLang="en-US" sz="2400" dirty="0"/>
            </a:p>
          </p:txBody>
        </p:sp>
        <p:sp>
          <p:nvSpPr>
            <p:cNvPr id="359" name="下矢印 358"/>
            <p:cNvSpPr/>
            <p:nvPr/>
          </p:nvSpPr>
          <p:spPr>
            <a:xfrm>
              <a:off x="7546975" y="4819471"/>
              <a:ext cx="231155" cy="369332"/>
            </a:xfrm>
            <a:prstGeom prst="downArrow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4" name="図形グループ 363"/>
          <p:cNvGrpSpPr/>
          <p:nvPr/>
        </p:nvGrpSpPr>
        <p:grpSpPr>
          <a:xfrm>
            <a:off x="136128" y="4343400"/>
            <a:ext cx="2246528" cy="1676400"/>
            <a:chOff x="136128" y="4343400"/>
            <a:chExt cx="2246528" cy="1676400"/>
          </a:xfrm>
        </p:grpSpPr>
        <p:sp>
          <p:nvSpPr>
            <p:cNvPr id="354" name="TextBox 353"/>
            <p:cNvSpPr txBox="1"/>
            <p:nvPr/>
          </p:nvSpPr>
          <p:spPr>
            <a:xfrm>
              <a:off x="136128" y="5188803"/>
              <a:ext cx="224652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fluctuating </a:t>
              </a:r>
            </a:p>
            <a:p>
              <a:r>
                <a:rPr lang="en-US" altLang="ja-JP" sz="2400" dirty="0" smtClean="0"/>
                <a:t>initial conditions</a:t>
              </a:r>
              <a:r>
                <a:rPr kumimoji="1" lang="en-US" altLang="ja-JP" sz="2400" dirty="0" smtClean="0"/>
                <a:t> </a:t>
              </a:r>
              <a:endParaRPr kumimoji="1" lang="ja-JP" altLang="en-US" sz="2400" dirty="0"/>
            </a:p>
          </p:txBody>
        </p:sp>
        <p:sp>
          <p:nvSpPr>
            <p:cNvPr id="360" name="下矢印 359"/>
            <p:cNvSpPr/>
            <p:nvPr/>
          </p:nvSpPr>
          <p:spPr>
            <a:xfrm>
              <a:off x="937245" y="4343400"/>
              <a:ext cx="231155" cy="369332"/>
            </a:xfrm>
            <a:prstGeom prst="downArrow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1" name="TextBox 360"/>
          <p:cNvSpPr txBox="1"/>
          <p:nvPr/>
        </p:nvSpPr>
        <p:spPr>
          <a:xfrm>
            <a:off x="3048000" y="5715000"/>
            <a:ext cx="2851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Viscosity, Shock wave 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" grpId="0"/>
      <p:bldP spid="352" grpId="0"/>
      <p:bldP spid="353" grpId="0"/>
      <p:bldP spid="3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Harmonics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conditions at mid rapidity</a:t>
            </a:r>
          </a:p>
          <a:p>
            <a:pPr lvl="1"/>
            <a:r>
              <a:rPr lang="en-US" dirty="0" err="1" smtClean="0"/>
              <a:t>Gluaber</a:t>
            </a:r>
            <a:r>
              <a:rPr lang="en-US" dirty="0" smtClean="0"/>
              <a:t> model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 descr="ebe_i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709" y="1828800"/>
            <a:ext cx="1898691" cy="1708442"/>
          </a:xfrm>
          <a:prstGeom prst="rect">
            <a:avLst/>
          </a:prstGeom>
        </p:spPr>
      </p:pic>
      <p:pic>
        <p:nvPicPr>
          <p:cNvPr id="7" name="Picture 6" descr="t1000_av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645006"/>
            <a:ext cx="3340100" cy="3060594"/>
          </a:xfrm>
          <a:prstGeom prst="rect">
            <a:avLst/>
          </a:prstGeom>
        </p:spPr>
      </p:pic>
      <p:pic>
        <p:nvPicPr>
          <p:cNvPr id="9" name="Picture 8" descr="ave_in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75142"/>
            <a:ext cx="2057400" cy="1709458"/>
          </a:xfrm>
          <a:prstGeom prst="rect">
            <a:avLst/>
          </a:prstGeom>
        </p:spPr>
      </p:pic>
      <p:pic>
        <p:nvPicPr>
          <p:cNvPr id="10" name="Picture 9" descr="t1000_ebe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3657600"/>
            <a:ext cx="3348770" cy="29252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05000" y="2057400"/>
            <a:ext cx="113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smoothed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2057400"/>
            <a:ext cx="114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fluctuated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6295952" y="2924249"/>
            <a:ext cx="825606" cy="61590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133600" y="2929871"/>
            <a:ext cx="762000" cy="6073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66949" y="3288268"/>
            <a:ext cx="91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dirty="0" smtClean="0"/>
              <a:t>=10 fm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410200" y="3288268"/>
            <a:ext cx="91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dirty="0" smtClean="0"/>
              <a:t>=10 fm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Time Evolution of </a:t>
            </a:r>
            <a:r>
              <a:rPr lang="en-US" altLang="ja-JP" dirty="0" err="1" smtClean="0"/>
              <a:t>v</a:t>
            </a:r>
            <a:r>
              <a:rPr lang="en-US" altLang="ja-JP" baseline="-25000" dirty="0" err="1" smtClean="0"/>
              <a:t>n</a:t>
            </a:r>
            <a:endParaRPr lang="ja-JP" altLang="en-US" baseline="-25000" dirty="0"/>
          </a:p>
        </p:txBody>
      </p:sp>
      <p:pic>
        <p:nvPicPr>
          <p:cNvPr id="4" name="コンテンツ プレースホルダ 3" descr="vn_ave_p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492507"/>
            <a:ext cx="4343400" cy="3460493"/>
          </a:xfrm>
        </p:spPr>
      </p:pic>
      <p:pic>
        <p:nvPicPr>
          <p:cNvPr id="5" name="図 4" descr="vn_ebe_p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535" y="1447800"/>
            <a:ext cx="4411065" cy="3600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5558135"/>
            <a:ext cx="2047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v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 is dominant. </a:t>
            </a:r>
            <a:endParaRPr kumimoji="1" lang="ja-JP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2382" y="5117068"/>
            <a:ext cx="1787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Smoothed IC</a:t>
            </a:r>
            <a:endParaRPr kumimoji="1" lang="ja-JP" alt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5117068"/>
            <a:ext cx="1890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Fluctuating</a:t>
            </a:r>
            <a:r>
              <a:rPr kumimoji="1" lang="en-US" altLang="ja-JP" sz="2400" dirty="0" smtClean="0"/>
              <a:t> IC</a:t>
            </a:r>
            <a:endParaRPr kumimoji="1" lang="ja-JP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5486400"/>
            <a:ext cx="2420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v</a:t>
            </a:r>
            <a:r>
              <a:rPr kumimoji="1" lang="en-US" altLang="ja-JP" sz="2400" baseline="-25000" dirty="0" err="1" smtClean="0"/>
              <a:t>n</a:t>
            </a:r>
            <a:r>
              <a:rPr kumimoji="1" lang="en-US" altLang="ja-JP" sz="2400" dirty="0" smtClean="0"/>
              <a:t> becomes finite. 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 Evolution of Higher Harmonics</a:t>
            </a:r>
            <a:endParaRPr lang="en-US" dirty="0"/>
          </a:p>
        </p:txBody>
      </p:sp>
      <p:pic>
        <p:nvPicPr>
          <p:cNvPr id="6" name="Content Placeholder 5" descr="eq-vn.tif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38800" y="1089910"/>
            <a:ext cx="2895600" cy="510290"/>
          </a:xfrm>
        </p:spPr>
      </p:pic>
      <p:sp>
        <p:nvSpPr>
          <p:cNvPr id="8" name="TextBox 7"/>
          <p:cNvSpPr txBox="1"/>
          <p:nvPr/>
        </p:nvSpPr>
        <p:spPr>
          <a:xfrm>
            <a:off x="5257800" y="745123"/>
            <a:ext cx="3844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Petersen et al, </a:t>
            </a:r>
            <a:r>
              <a:rPr lang="en-US" sz="1600" i="1" dirty="0" err="1" smtClean="0"/>
              <a:t>Phys.Rev</a:t>
            </a:r>
            <a:r>
              <a:rPr lang="en-US" sz="1600" i="1" dirty="0" smtClean="0"/>
              <a:t>. C82 (2010) 041901 </a:t>
            </a:r>
            <a:endParaRPr lang="en-US" sz="1600" i="1" dirty="0"/>
          </a:p>
        </p:txBody>
      </p:sp>
      <p:pic>
        <p:nvPicPr>
          <p:cNvPr id="9" name="Picture 8" descr="eq-en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990600"/>
            <a:ext cx="3429000" cy="820726"/>
          </a:xfrm>
          <a:prstGeom prst="rect">
            <a:avLst/>
          </a:prstGeom>
        </p:spPr>
      </p:pic>
      <p:pic>
        <p:nvPicPr>
          <p:cNvPr id="11" name="Picture 10" descr="en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1981844"/>
            <a:ext cx="4114801" cy="3436682"/>
          </a:xfrm>
          <a:prstGeom prst="rect">
            <a:avLst/>
          </a:prstGeom>
        </p:spPr>
      </p:pic>
      <p:pic>
        <p:nvPicPr>
          <p:cNvPr id="12" name="Picture 11" descr="vn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600" y="1981200"/>
            <a:ext cx="3989429" cy="33544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8000" y="5288340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Ideal hydrodynamic calculation</a:t>
            </a:r>
          </a:p>
          <a:p>
            <a:r>
              <a:rPr lang="en-US" sz="2400" dirty="0" smtClean="0"/>
              <a:t>at mid rapidity </a:t>
            </a:r>
          </a:p>
          <a:p>
            <a:r>
              <a:rPr lang="en-US" sz="2400" dirty="0" smtClean="0">
                <a:latin typeface="Symbol" charset="2"/>
                <a:cs typeface="Symbol" charset="2"/>
              </a:rPr>
              <a:t>e</a:t>
            </a:r>
            <a:r>
              <a:rPr lang="en-US" sz="2400" baseline="-25000" dirty="0" smtClean="0"/>
              <a:t>n</a:t>
            </a:r>
            <a:r>
              <a:rPr lang="en-US" sz="2400" dirty="0" smtClean="0"/>
              <a:t>, 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n</a:t>
            </a:r>
            <a:r>
              <a:rPr lang="en-US" sz="2400" dirty="0" smtClean="0"/>
              <a:t>: Sum up with entropy density weight</a:t>
            </a:r>
          </a:p>
          <a:p>
            <a:r>
              <a:rPr lang="en-US" sz="2400" dirty="0" err="1" smtClean="0"/>
              <a:t>EoS</a:t>
            </a:r>
            <a:r>
              <a:rPr lang="en-US" sz="2400" dirty="0" smtClean="0"/>
              <a:t>: ideal gas </a:t>
            </a:r>
            <a:endParaRPr lang="en-US" sz="2400" dirty="0"/>
          </a:p>
        </p:txBody>
      </p:sp>
      <p:pic>
        <p:nvPicPr>
          <p:cNvPr id="14" name="Picture 13" descr="eq-psin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1428024"/>
            <a:ext cx="1905000" cy="553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Viscosity  Effect </a:t>
            </a:r>
            <a:endParaRPr lang="ja-JP" altLang="en-US" dirty="0"/>
          </a:p>
        </p:txBody>
      </p:sp>
      <p:pic>
        <p:nvPicPr>
          <p:cNvPr id="4" name="コンテンツ プレースホルダ 3" descr="GLB_initial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52400"/>
            <a:ext cx="2286000" cy="1688485"/>
          </a:xfrm>
        </p:spPr>
      </p:pic>
      <p:pic>
        <p:nvPicPr>
          <p:cNvPr id="5" name="図 4" descr="GLB_ideal_50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210352"/>
            <a:ext cx="2629602" cy="1986897"/>
          </a:xfrm>
          <a:prstGeom prst="rect">
            <a:avLst/>
          </a:prstGeom>
        </p:spPr>
      </p:pic>
      <p:pic>
        <p:nvPicPr>
          <p:cNvPr id="6" name="図 5" descr="GLB_ideal_100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2133600"/>
            <a:ext cx="2800350" cy="2075982"/>
          </a:xfrm>
          <a:prstGeom prst="rect">
            <a:avLst/>
          </a:prstGeom>
        </p:spPr>
      </p:pic>
      <p:pic>
        <p:nvPicPr>
          <p:cNvPr id="7" name="図 6" descr="GLB_ideal_100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800" y="2069485"/>
            <a:ext cx="2870200" cy="2127764"/>
          </a:xfrm>
          <a:prstGeom prst="rect">
            <a:avLst/>
          </a:prstGeom>
        </p:spPr>
      </p:pic>
      <p:pic>
        <p:nvPicPr>
          <p:cNvPr id="8" name="図 7" descr="GLB_vis_50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4734926"/>
            <a:ext cx="2590800" cy="1894474"/>
          </a:xfrm>
          <a:prstGeom prst="rect">
            <a:avLst/>
          </a:prstGeom>
        </p:spPr>
      </p:pic>
      <p:pic>
        <p:nvPicPr>
          <p:cNvPr id="9" name="図 8" descr="GLV_vis_1000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2750" y="4694088"/>
            <a:ext cx="2794650" cy="2011512"/>
          </a:xfrm>
          <a:prstGeom prst="rect">
            <a:avLst/>
          </a:prstGeom>
        </p:spPr>
      </p:pic>
      <p:pic>
        <p:nvPicPr>
          <p:cNvPr id="10" name="図 9" descr="GLB_vis_1500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3650" y="4682706"/>
            <a:ext cx="2726676" cy="20228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03550" y="1186934"/>
            <a:ext cx="2777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Pressure distribution</a:t>
            </a:r>
            <a:endParaRPr kumimoji="1" lang="ja-JP" altLang="en-US" sz="2400" dirty="0"/>
          </a:p>
        </p:txBody>
      </p:sp>
      <p:pic>
        <p:nvPicPr>
          <p:cNvPr id="13" name="図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895600" y="4281501"/>
            <a:ext cx="1143000" cy="500529"/>
          </a:xfrm>
          <a:prstGeom prst="rect">
            <a:avLst/>
          </a:prstGeom>
        </p:spPr>
      </p:pic>
      <p:pic>
        <p:nvPicPr>
          <p:cNvPr id="14" name="図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1447800" y="4267200"/>
            <a:ext cx="914400" cy="5148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200" y="4273261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Viscosity</a:t>
            </a:r>
            <a:endParaRPr kumimoji="1" lang="ja-JP" alt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" y="1838652"/>
            <a:ext cx="795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Ideal</a:t>
            </a:r>
            <a:endParaRPr kumimoji="1" lang="ja-JP" alt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795690" y="1143000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initial</a:t>
            </a:r>
            <a:endParaRPr kumimoji="1" lang="ja-JP" alt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1828800"/>
            <a:ext cx="1006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t~5 fm</a:t>
            </a:r>
            <a:endParaRPr kumimoji="1" lang="ja-JP" alt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3657600" y="1824335"/>
            <a:ext cx="1162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</a:t>
            </a:r>
            <a:r>
              <a:rPr kumimoji="1" lang="en-US" altLang="ja-JP" sz="2400" dirty="0" smtClean="0"/>
              <a:t>~10 fm</a:t>
            </a:r>
            <a:endParaRPr kumimoji="1" lang="ja-JP" alt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944115" y="1824335"/>
            <a:ext cx="1162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</a:t>
            </a:r>
            <a:r>
              <a:rPr kumimoji="1" lang="en-US" altLang="ja-JP" sz="2400" dirty="0" smtClean="0"/>
              <a:t>~15 fm</a:t>
            </a:r>
            <a:endParaRPr kumimoji="1" lang="ja-JP" alt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554942" y="20529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7</a:t>
            </a:r>
            <a:endParaRPr kumimoji="1" lang="ja-JP" alt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5715000" y="19050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</a:t>
            </a:r>
            <a:endParaRPr kumimoji="1" lang="ja-JP" alt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8839200" y="18288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</a:t>
            </a:r>
            <a:endParaRPr kumimoji="1" lang="ja-JP" alt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8458200" y="4491335"/>
            <a:ext cx="730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0.25</a:t>
            </a:r>
            <a:endParaRPr kumimoji="1" lang="ja-JP" alt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445454" y="4415135"/>
            <a:ext cx="574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0.9</a:t>
            </a:r>
            <a:endParaRPr kumimoji="1" lang="ja-JP" alt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2438400" y="44196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7</a:t>
            </a:r>
            <a:endParaRPr kumimoji="1" lang="ja-JP" alt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0" y="0"/>
            <a:ext cx="496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14</a:t>
            </a:r>
            <a:endParaRPr kumimoji="1" lang="ja-JP" alt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0" y="3164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</a:t>
            </a:r>
            <a:r>
              <a:rPr kumimoji="1" lang="en-US" altLang="ja-JP" dirty="0" smtClean="0"/>
              <a:t>m</a:t>
            </a:r>
            <a:r>
              <a:rPr kumimoji="1" lang="en-US" altLang="ja-JP" baseline="30000" dirty="0" smtClean="0"/>
              <a:t>-4</a:t>
            </a:r>
            <a:endParaRPr kumimoji="1" lang="ja-JP" altLang="en-US" baseline="30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Viscous Effect</a:t>
            </a:r>
            <a:endParaRPr lang="ja-JP" altLang="en-US" dirty="0"/>
          </a:p>
        </p:txBody>
      </p:sp>
      <p:pic>
        <p:nvPicPr>
          <p:cNvPr id="4" name="コンテンツ プレースホルダ 3" descr="RGLB_initial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82677"/>
            <a:ext cx="2076942" cy="1565320"/>
          </a:xfrm>
        </p:spPr>
      </p:pic>
      <p:pic>
        <p:nvPicPr>
          <p:cNvPr id="5" name="図 4" descr="RGLB_ideal_50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133600"/>
            <a:ext cx="2833908" cy="2190603"/>
          </a:xfrm>
          <a:prstGeom prst="rect">
            <a:avLst/>
          </a:prstGeom>
        </p:spPr>
      </p:pic>
      <p:pic>
        <p:nvPicPr>
          <p:cNvPr id="6" name="図 5" descr="RGLB_ideal_100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2147837"/>
            <a:ext cx="2895600" cy="2144735"/>
          </a:xfrm>
          <a:prstGeom prst="rect">
            <a:avLst/>
          </a:prstGeom>
        </p:spPr>
      </p:pic>
      <p:pic>
        <p:nvPicPr>
          <p:cNvPr id="7" name="図 6" descr="RGLB_ideal_150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650" y="2133600"/>
            <a:ext cx="2927350" cy="2158973"/>
          </a:xfrm>
          <a:prstGeom prst="rect">
            <a:avLst/>
          </a:prstGeom>
        </p:spPr>
      </p:pic>
      <p:pic>
        <p:nvPicPr>
          <p:cNvPr id="8" name="図 7" descr="RGLB_vis_500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539013"/>
            <a:ext cx="2743200" cy="2072287"/>
          </a:xfrm>
          <a:prstGeom prst="rect">
            <a:avLst/>
          </a:prstGeom>
        </p:spPr>
      </p:pic>
      <p:pic>
        <p:nvPicPr>
          <p:cNvPr id="9" name="図 8" descr="RGLB_vis_1000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4590100"/>
            <a:ext cx="2743200" cy="2039300"/>
          </a:xfrm>
          <a:prstGeom prst="rect">
            <a:avLst/>
          </a:prstGeom>
        </p:spPr>
      </p:pic>
      <p:pic>
        <p:nvPicPr>
          <p:cNvPr id="10" name="図 9" descr="RGLB_vis_1500.tif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2200" y="4441113"/>
            <a:ext cx="2927350" cy="2188287"/>
          </a:xfrm>
          <a:prstGeom prst="rect">
            <a:avLst/>
          </a:prstGeom>
        </p:spPr>
      </p:pic>
      <p:pic>
        <p:nvPicPr>
          <p:cNvPr id="11" name="図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3048000" y="4107629"/>
            <a:ext cx="1371600" cy="5405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690" y="1143000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initial</a:t>
            </a:r>
            <a:endParaRPr kumimoji="1" lang="ja-JP" alt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003550" y="1186934"/>
            <a:ext cx="2777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Pressure distribution</a:t>
            </a:r>
            <a:endParaRPr kumimoji="1" lang="ja-JP" alt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1838652"/>
            <a:ext cx="795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Ideal</a:t>
            </a:r>
            <a:endParaRPr kumimoji="1" lang="ja-JP" alt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1828800"/>
            <a:ext cx="1006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t~5 fm</a:t>
            </a:r>
            <a:endParaRPr kumimoji="1" lang="ja-JP" alt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1824335"/>
            <a:ext cx="1162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</a:t>
            </a:r>
            <a:r>
              <a:rPr kumimoji="1" lang="en-US" altLang="ja-JP" sz="2400" dirty="0" smtClean="0"/>
              <a:t>~10 fm</a:t>
            </a:r>
            <a:endParaRPr kumimoji="1" lang="ja-JP" alt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944115" y="1824335"/>
            <a:ext cx="1162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</a:t>
            </a:r>
            <a:r>
              <a:rPr kumimoji="1" lang="en-US" altLang="ja-JP" sz="2400" dirty="0" smtClean="0"/>
              <a:t>~15 fm</a:t>
            </a:r>
            <a:endParaRPr kumimoji="1" lang="ja-JP" alt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" y="4273261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Viscosity</a:t>
            </a:r>
            <a:endParaRPr kumimoji="1" lang="ja-JP" altLang="en-US" sz="2400" dirty="0"/>
          </a:p>
        </p:txBody>
      </p:sp>
      <p:pic>
        <p:nvPicPr>
          <p:cNvPr id="20" name="図 1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1600200" y="4114800"/>
            <a:ext cx="914400" cy="51483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746340" y="21452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715000" y="2057400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1.2</a:t>
            </a:r>
            <a:endParaRPr kumimoji="1" lang="ja-JP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550080" y="1992868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0.25</a:t>
            </a:r>
            <a:endParaRPr kumimoji="1" lang="ja-JP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590874" y="4355068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0.3</a:t>
            </a:r>
            <a:endParaRPr kumimoji="1" lang="ja-JP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4419600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1.2</a:t>
            </a:r>
            <a:endParaRPr kumimoji="1" lang="ja-JP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593940" y="45074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133600" y="15240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</a:t>
            </a:r>
            <a:endParaRPr kumimoji="1" lang="ja-JP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593940" y="19166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</a:t>
            </a:r>
            <a:r>
              <a:rPr kumimoji="1" lang="en-US" altLang="ja-JP" dirty="0" smtClean="0"/>
              <a:t>m</a:t>
            </a:r>
            <a:r>
              <a:rPr kumimoji="1" lang="en-US" altLang="ja-JP" baseline="30000" dirty="0" smtClean="0"/>
              <a:t>-4</a:t>
            </a:r>
            <a:endParaRPr kumimoji="1" lang="ja-JP" altLang="en-US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2362200" y="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</a:t>
            </a:r>
            <a:r>
              <a:rPr kumimoji="1" lang="en-US" altLang="ja-JP" dirty="0" smtClean="0"/>
              <a:t>m</a:t>
            </a:r>
            <a:r>
              <a:rPr kumimoji="1" lang="en-US" altLang="ja-JP" baseline="30000" dirty="0" smtClean="0"/>
              <a:t>-4</a:t>
            </a:r>
            <a:endParaRPr kumimoji="1" lang="ja-JP" altLang="en-US" baseline="30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develop a state-of-the-art numerical scheme</a:t>
            </a:r>
          </a:p>
          <a:p>
            <a:pPr lvl="1"/>
            <a:r>
              <a:rPr lang="en-US" dirty="0" smtClean="0"/>
              <a:t>Viscosity effect</a:t>
            </a:r>
          </a:p>
          <a:p>
            <a:pPr lvl="1"/>
            <a:r>
              <a:rPr lang="en-US" dirty="0" smtClean="0"/>
              <a:t>Shock wave capturing </a:t>
            </a:r>
            <a:r>
              <a:rPr lang="en-US" dirty="0" smtClean="0"/>
              <a:t>scheme: Godunov method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Less artificial diffusion: crucial for viscosity analyses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Fast numerical scheme</a:t>
            </a:r>
          </a:p>
          <a:p>
            <a:pPr>
              <a:buClr>
                <a:srgbClr val="000090"/>
              </a:buClr>
            </a:pPr>
            <a:r>
              <a:rPr lang="en-US" dirty="0" smtClean="0"/>
              <a:t>Higher harmonics</a:t>
            </a:r>
          </a:p>
          <a:p>
            <a:pPr lvl="1">
              <a:buClr>
                <a:srgbClr val="000090"/>
              </a:buClr>
            </a:pPr>
            <a:r>
              <a:rPr lang="en-US" dirty="0" smtClean="0"/>
              <a:t>Time evolution of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n</a:t>
            </a:r>
            <a:r>
              <a:rPr lang="en-US" dirty="0" smtClean="0"/>
              <a:t> and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endParaRPr lang="en-US" baseline="-25000" dirty="0" smtClean="0"/>
          </a:p>
          <a:p>
            <a:pPr lvl="1">
              <a:buClr>
                <a:srgbClr val="000090"/>
              </a:buClr>
            </a:pPr>
            <a:endParaRPr lang="en-US" baseline="-25000" dirty="0" smtClean="0"/>
          </a:p>
          <a:p>
            <a:pPr>
              <a:buClr>
                <a:srgbClr val="000090"/>
              </a:buClr>
            </a:pPr>
            <a:r>
              <a:rPr lang="en-US" dirty="0" smtClean="0"/>
              <a:t>Work in progress</a:t>
            </a:r>
          </a:p>
          <a:p>
            <a:pPr lvl="1">
              <a:buClr>
                <a:srgbClr val="000090"/>
              </a:buClr>
            </a:pPr>
            <a:r>
              <a:rPr lang="en-US" dirty="0" smtClean="0"/>
              <a:t>Comparison with experimental data 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2590800"/>
            <a:ext cx="7543800" cy="114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4521" y="2362200"/>
            <a:ext cx="1980079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Our algorithm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6" name="図 5" descr="akamatsu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4854676"/>
            <a:ext cx="838200" cy="10635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08510" y="5879068"/>
            <a:ext cx="1111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Akamatsu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Numerical Method</a:t>
            </a:r>
          </a:p>
        </p:txBody>
      </p:sp>
      <p:sp>
        <p:nvSpPr>
          <p:cNvPr id="32771" name="TextBox 5"/>
          <p:cNvSpPr txBox="1">
            <a:spLocks noChangeArrowheads="1"/>
          </p:cNvSpPr>
          <p:nvPr/>
        </p:nvSpPr>
        <p:spPr bwMode="auto">
          <a:xfrm>
            <a:off x="5419725" y="838200"/>
            <a:ext cx="3571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i="1" dirty="0" err="1"/>
              <a:t>Takamoto</a:t>
            </a:r>
            <a:r>
              <a:rPr lang="en-US" sz="1600" i="1" dirty="0"/>
              <a:t> and </a:t>
            </a:r>
            <a:r>
              <a:rPr lang="en-US" sz="1600" i="1" dirty="0" err="1"/>
              <a:t>Inutsuka</a:t>
            </a:r>
            <a:r>
              <a:rPr lang="en-US" sz="1600" i="1" dirty="0"/>
              <a:t>, arXiv:1106.1732</a:t>
            </a:r>
          </a:p>
        </p:txBody>
      </p:sp>
      <p:pic>
        <p:nvPicPr>
          <p:cNvPr id="32772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013" y="1098550"/>
            <a:ext cx="8129587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87313" y="2363788"/>
            <a:ext cx="1957387" cy="646112"/>
            <a:chOff x="87381" y="2363857"/>
            <a:chExt cx="1957319" cy="646331"/>
          </a:xfrm>
        </p:grpSpPr>
        <p:sp>
          <p:nvSpPr>
            <p:cNvPr id="32776" name="TextBox 11"/>
            <p:cNvSpPr txBox="1">
              <a:spLocks noChangeArrowheads="1"/>
            </p:cNvSpPr>
            <p:nvPr/>
          </p:nvSpPr>
          <p:spPr bwMode="auto">
            <a:xfrm>
              <a:off x="87381" y="2363857"/>
              <a:ext cx="126188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8000"/>
                  </a:solidFill>
                </a:rPr>
                <a:t>SHASTA, </a:t>
              </a:r>
            </a:p>
            <a:p>
              <a:r>
                <a:rPr lang="en-US">
                  <a:solidFill>
                    <a:srgbClr val="008000"/>
                  </a:solidFill>
                </a:rPr>
                <a:t>rHLLE, KT</a:t>
              </a:r>
            </a:p>
          </p:txBody>
        </p:sp>
        <p:sp>
          <p:nvSpPr>
            <p:cNvPr id="13" name="Left-Right Arrow 12"/>
            <p:cNvSpPr/>
            <p:nvPr/>
          </p:nvSpPr>
          <p:spPr>
            <a:xfrm>
              <a:off x="1349399" y="2616355"/>
              <a:ext cx="695301" cy="139747"/>
            </a:xfrm>
            <a:prstGeom prst="leftRightArrow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32774" name="Picture 4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333500"/>
            <a:ext cx="1663700" cy="390525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  <p:pic>
        <p:nvPicPr>
          <p:cNvPr id="32775" name="Picture 8" descr="eq6.tiff"/>
          <p:cNvPicPr>
            <a:picLocks noChangeAspect="1"/>
          </p:cNvPicPr>
          <p:nvPr/>
        </p:nvPicPr>
        <p:blipFill>
          <a:blip r:embed="rId4"/>
          <a:srcRect b="63623"/>
          <a:stretch>
            <a:fillRect/>
          </a:stretch>
        </p:blipFill>
        <p:spPr bwMode="auto">
          <a:xfrm>
            <a:off x="5519738" y="1162050"/>
            <a:ext cx="27559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2D Blast Wave Check</a:t>
            </a:r>
            <a:endParaRPr lang="en-US" dirty="0"/>
          </a:p>
        </p:txBody>
      </p:sp>
      <p:pic>
        <p:nvPicPr>
          <p:cNvPr id="5" name="Content Placeholder 4" descr="0.tiff"/>
          <p:cNvPicPr>
            <a:picLocks noGrp="1" noChangeAspect="1"/>
          </p:cNvPicPr>
          <p:nvPr>
            <p:ph idx="1"/>
          </p:nvPr>
        </p:nvPicPr>
        <p:blipFill>
          <a:blip r:embed="rId2"/>
          <a:srcRect l="8161" t="27027" r="6152" b="8108"/>
          <a:stretch>
            <a:fillRect/>
          </a:stretch>
        </p:blipFill>
        <p:spPr>
          <a:xfrm>
            <a:off x="722545" y="1496199"/>
            <a:ext cx="2667000" cy="1524000"/>
          </a:xfrm>
        </p:spPr>
      </p:pic>
      <p:sp>
        <p:nvSpPr>
          <p:cNvPr id="4" name="TextBox 3"/>
          <p:cNvSpPr txBox="1"/>
          <p:nvPr/>
        </p:nvSpPr>
        <p:spPr>
          <a:xfrm>
            <a:off x="4697511" y="6172200"/>
            <a:ext cx="3379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Application to Heavy Ion collisions</a:t>
            </a:r>
          </a:p>
          <a:p>
            <a:r>
              <a:rPr lang="en-US" dirty="0" smtClean="0"/>
              <a:t>At QM2012!!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838200"/>
            <a:ext cx="493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dirty="0" smtClean="0"/>
              <a:t>=0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849868"/>
            <a:ext cx="1702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Pressure const.</a:t>
            </a:r>
          </a:p>
          <a:p>
            <a:r>
              <a:rPr lang="en-US" dirty="0" smtClean="0"/>
              <a:t>Velocity |</a:t>
            </a:r>
            <a:r>
              <a:rPr lang="en-US" dirty="0" err="1" smtClean="0"/>
              <a:t>v</a:t>
            </a:r>
            <a:r>
              <a:rPr lang="en-US" dirty="0" smtClean="0"/>
              <a:t>|=0.9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1905000" y="2438400"/>
            <a:ext cx="152400" cy="762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37"/>
          <p:cNvGrpSpPr/>
          <p:nvPr/>
        </p:nvGrpSpPr>
        <p:grpSpPr>
          <a:xfrm>
            <a:off x="1905000" y="990600"/>
            <a:ext cx="5867400" cy="2362200"/>
            <a:chOff x="1905000" y="990600"/>
            <a:chExt cx="5867400" cy="2362200"/>
          </a:xfrm>
        </p:grpSpPr>
        <p:sp>
          <p:nvSpPr>
            <p:cNvPr id="20" name="TextBox 19"/>
            <p:cNvSpPr txBox="1"/>
            <p:nvPr/>
          </p:nvSpPr>
          <p:spPr>
            <a:xfrm>
              <a:off x="3827000" y="990600"/>
              <a:ext cx="2151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Velocity vectors</a:t>
              </a:r>
              <a:r>
                <a:rPr lang="ja-JP" altLang="en-US" dirty="0" smtClean="0"/>
                <a:t>（</a:t>
              </a:r>
              <a:r>
                <a:rPr lang="en-US" altLang="ja-JP" dirty="0" err="1" smtClean="0"/>
                <a:t>t</a:t>
              </a:r>
              <a:r>
                <a:rPr lang="en-US" altLang="ja-JP" dirty="0" smtClean="0"/>
                <a:t>=0)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97930" y="1828800"/>
              <a:ext cx="1274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Shock wave </a:t>
              </a:r>
              <a:endParaRPr lang="en-US" dirty="0"/>
            </a:p>
          </p:txBody>
        </p:sp>
        <p:grpSp>
          <p:nvGrpSpPr>
            <p:cNvPr id="9" name="Group 31"/>
            <p:cNvGrpSpPr/>
            <p:nvPr/>
          </p:nvGrpSpPr>
          <p:grpSpPr>
            <a:xfrm>
              <a:off x="1905000" y="1397480"/>
              <a:ext cx="4419599" cy="1955320"/>
              <a:chOff x="1905000" y="1397480"/>
              <a:chExt cx="4419599" cy="1955320"/>
            </a:xfrm>
          </p:grpSpPr>
          <p:pic>
            <p:nvPicPr>
              <p:cNvPr id="17" name="Picture 16" descr="v0.tiff"/>
              <p:cNvPicPr>
                <a:picLocks noChangeAspect="1"/>
              </p:cNvPicPr>
              <p:nvPr/>
            </p:nvPicPr>
            <p:blipFill>
              <a:blip r:embed="rId3"/>
              <a:srcRect l="4032" t="3333" r="2264" b="2222"/>
              <a:stretch>
                <a:fillRect/>
              </a:stretch>
            </p:blipFill>
            <p:spPr>
              <a:xfrm>
                <a:off x="3886200" y="1397480"/>
                <a:ext cx="2438399" cy="1955320"/>
              </a:xfrm>
              <a:prstGeom prst="rect">
                <a:avLst/>
              </a:prstGeom>
            </p:spPr>
          </p:pic>
          <p:cxnSp>
            <p:nvCxnSpPr>
              <p:cNvPr id="28" name="Straight Connector 27"/>
              <p:cNvCxnSpPr/>
              <p:nvPr/>
            </p:nvCxnSpPr>
            <p:spPr>
              <a:xfrm flipV="1">
                <a:off x="1905000" y="1397480"/>
                <a:ext cx="1976967" cy="1040921"/>
              </a:xfrm>
              <a:prstGeom prst="line">
                <a:avLst/>
              </a:prstGeom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>
                <a:stCxn id="22" idx="5"/>
              </p:cNvCxnSpPr>
              <p:nvPr/>
            </p:nvCxnSpPr>
            <p:spPr>
              <a:xfrm rot="16200000" flipH="1">
                <a:off x="2610045" y="1928477"/>
                <a:ext cx="696959" cy="1846885"/>
              </a:xfrm>
              <a:prstGeom prst="line">
                <a:avLst/>
              </a:prstGeom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38"/>
          <p:cNvGrpSpPr/>
          <p:nvPr/>
        </p:nvGrpSpPr>
        <p:grpSpPr>
          <a:xfrm>
            <a:off x="223684" y="3156147"/>
            <a:ext cx="2595716" cy="1949253"/>
            <a:chOff x="223684" y="3156147"/>
            <a:chExt cx="2595716" cy="1949253"/>
          </a:xfrm>
        </p:grpSpPr>
        <p:pic>
          <p:nvPicPr>
            <p:cNvPr id="6" name="Picture 5" descr="50.tiff"/>
            <p:cNvPicPr>
              <a:picLocks noChangeAspect="1"/>
            </p:cNvPicPr>
            <p:nvPr/>
          </p:nvPicPr>
          <p:blipFill>
            <a:blip r:embed="rId4"/>
            <a:srcRect l="7022" t="27907" r="8715"/>
            <a:stretch>
              <a:fillRect/>
            </a:stretch>
          </p:blipFill>
          <p:spPr>
            <a:xfrm>
              <a:off x="223684" y="3429000"/>
              <a:ext cx="2595716" cy="16764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57200" y="3473252"/>
              <a:ext cx="958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 steps</a:t>
              </a:r>
              <a:endParaRPr lang="en-US" dirty="0"/>
            </a:p>
          </p:txBody>
        </p:sp>
        <p:sp>
          <p:nvSpPr>
            <p:cNvPr id="33" name="Down Arrow 32"/>
            <p:cNvSpPr/>
            <p:nvPr/>
          </p:nvSpPr>
          <p:spPr>
            <a:xfrm>
              <a:off x="1066800" y="3156147"/>
              <a:ext cx="196653" cy="27285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39"/>
          <p:cNvGrpSpPr/>
          <p:nvPr/>
        </p:nvGrpSpPr>
        <p:grpSpPr>
          <a:xfrm>
            <a:off x="1066800" y="4832547"/>
            <a:ext cx="2815167" cy="1796853"/>
            <a:chOff x="1066800" y="4832547"/>
            <a:chExt cx="2815167" cy="1796853"/>
          </a:xfrm>
        </p:grpSpPr>
        <p:pic>
          <p:nvPicPr>
            <p:cNvPr id="14" name="Picture 13" descr="100.tiff"/>
            <p:cNvPicPr>
              <a:picLocks noChangeAspect="1"/>
            </p:cNvPicPr>
            <p:nvPr/>
          </p:nvPicPr>
          <p:blipFill>
            <a:blip r:embed="rId5"/>
            <a:srcRect l="8309" t="30376" r="8598" b="12067"/>
            <a:stretch>
              <a:fillRect/>
            </a:stretch>
          </p:blipFill>
          <p:spPr>
            <a:xfrm>
              <a:off x="1066800" y="5181600"/>
              <a:ext cx="2815167" cy="14478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219200" y="5040868"/>
              <a:ext cx="107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 steps</a:t>
              </a:r>
              <a:endParaRPr lang="en-US" dirty="0"/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2209800" y="4832547"/>
              <a:ext cx="196653" cy="272853"/>
            </a:xfrm>
            <a:prstGeom prst="downArrow">
              <a:avLst/>
            </a:prstGeom>
            <a:scene3d>
              <a:camera prst="orthographicFront">
                <a:rot lat="0" lon="0" rev="228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40"/>
          <p:cNvGrpSpPr/>
          <p:nvPr/>
        </p:nvGrpSpPr>
        <p:grpSpPr>
          <a:xfrm>
            <a:off x="3581400" y="3505200"/>
            <a:ext cx="3048000" cy="2230652"/>
            <a:chOff x="3810000" y="3865667"/>
            <a:chExt cx="3048000" cy="2230652"/>
          </a:xfrm>
        </p:grpSpPr>
        <p:pic>
          <p:nvPicPr>
            <p:cNvPr id="7" name="Picture 6" descr="500.tiff"/>
            <p:cNvPicPr>
              <a:picLocks noChangeAspect="1"/>
            </p:cNvPicPr>
            <p:nvPr/>
          </p:nvPicPr>
          <p:blipFill>
            <a:blip r:embed="rId6"/>
            <a:srcRect l="7140" t="22090" r="10834" b="9263"/>
            <a:stretch>
              <a:fillRect/>
            </a:stretch>
          </p:blipFill>
          <p:spPr>
            <a:xfrm>
              <a:off x="3810000" y="3865667"/>
              <a:ext cx="3048000" cy="192553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415176" y="5726987"/>
              <a:ext cx="107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500 steps</a:t>
              </a:r>
              <a:endParaRPr lang="en-US" dirty="0"/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3886200" y="5638800"/>
              <a:ext cx="196653" cy="272853"/>
            </a:xfrm>
            <a:prstGeom prst="downArrow">
              <a:avLst/>
            </a:prstGeom>
            <a:scene3d>
              <a:camera prst="orthographicFront">
                <a:rot lat="0" lon="0" rev="846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41"/>
          <p:cNvGrpSpPr/>
          <p:nvPr/>
        </p:nvGrpSpPr>
        <p:grpSpPr>
          <a:xfrm>
            <a:off x="6705600" y="2819400"/>
            <a:ext cx="2250281" cy="1893332"/>
            <a:chOff x="6817519" y="3200400"/>
            <a:chExt cx="2250281" cy="1893332"/>
          </a:xfrm>
        </p:grpSpPr>
        <p:pic>
          <p:nvPicPr>
            <p:cNvPr id="8" name="Picture 7" descr="1000.tiff"/>
            <p:cNvPicPr>
              <a:picLocks noChangeAspect="1"/>
            </p:cNvPicPr>
            <p:nvPr/>
          </p:nvPicPr>
          <p:blipFill>
            <a:blip r:embed="rId7"/>
            <a:srcRect l="7405" t="21519" r="9286"/>
            <a:stretch>
              <a:fillRect/>
            </a:stretch>
          </p:blipFill>
          <p:spPr>
            <a:xfrm>
              <a:off x="6817519" y="3200400"/>
              <a:ext cx="2250281" cy="16002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489036" y="4724400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1000 steps</a:t>
              </a:r>
              <a:endParaRPr lang="en-US" dirty="0"/>
            </a:p>
          </p:txBody>
        </p:sp>
        <p:sp>
          <p:nvSpPr>
            <p:cNvPr id="37" name="Down Arrow 36"/>
            <p:cNvSpPr/>
            <p:nvPr/>
          </p:nvSpPr>
          <p:spPr>
            <a:xfrm>
              <a:off x="7010400" y="4572000"/>
              <a:ext cx="196653" cy="272853"/>
            </a:xfrm>
            <a:prstGeom prst="downArrow">
              <a:avLst/>
            </a:prstGeom>
            <a:scene3d>
              <a:camera prst="orthographicFront">
                <a:rot lat="0" lon="120000" rev="75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729934" y="5430733"/>
            <a:ext cx="3414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Numerical scheme,  in preparation</a:t>
            </a:r>
          </a:p>
          <a:p>
            <a:r>
              <a:rPr lang="en-US" dirty="0" err="1" smtClean="0"/>
              <a:t>Akamatsu</a:t>
            </a:r>
            <a:r>
              <a:rPr lang="en-US" dirty="0" smtClean="0"/>
              <a:t>, Nonaka and </a:t>
            </a:r>
            <a:r>
              <a:rPr lang="en-US" dirty="0" err="1" smtClean="0"/>
              <a:t>Takamoto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rHLLE vs SHASTA</a:t>
            </a:r>
          </a:p>
        </p:txBody>
      </p:sp>
      <p:pic>
        <p:nvPicPr>
          <p:cNvPr id="39939" name="Content Placeholder 3" descr="fig14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181100"/>
            <a:ext cx="7061200" cy="5270500"/>
          </a:xfrm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4787900" y="642938"/>
            <a:ext cx="37004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i="1"/>
              <a:t>Schneider et al. J. Comp.105(1993)92</a:t>
            </a:r>
          </a:p>
        </p:txBody>
      </p:sp>
      <p:sp>
        <p:nvSpPr>
          <p:cNvPr id="6" name="Down Arrow 5"/>
          <p:cNvSpPr/>
          <p:nvPr/>
        </p:nvSpPr>
        <p:spPr>
          <a:xfrm>
            <a:off x="3060700" y="1752600"/>
            <a:ext cx="266700" cy="228600"/>
          </a:xfrm>
          <a:prstGeom prst="downArrow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540000" y="4064000"/>
            <a:ext cx="266700" cy="228600"/>
          </a:xfrm>
          <a:prstGeom prst="downArrow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Harmonics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harmonics and Ridge structure  </a:t>
            </a:r>
            <a:endParaRPr lang="en-US" dirty="0"/>
          </a:p>
        </p:txBody>
      </p:sp>
      <p:pic>
        <p:nvPicPr>
          <p:cNvPr id="4" name="Picture 3" descr="e-harm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34" y="1470527"/>
            <a:ext cx="8610600" cy="6630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29718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Mach-Cone-Like structure, Ridge structure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72466" y="5429072"/>
            <a:ext cx="5019134" cy="120032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State-of-the-art numerical algorithm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Shock-wave treatment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Less numerical viscosity</a:t>
            </a:r>
          </a:p>
          <a:p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8" name="Picture 355" descr="cms.tiff"/>
          <p:cNvPicPr>
            <a:picLocks noChangeAspect="1"/>
          </p:cNvPicPr>
          <p:nvPr/>
        </p:nvPicPr>
        <p:blipFill>
          <a:blip r:embed="rId4"/>
          <a:srcRect t="51036" r="1524" b="28033"/>
          <a:stretch>
            <a:fillRect/>
          </a:stretch>
        </p:blipFill>
        <p:spPr bwMode="auto">
          <a:xfrm>
            <a:off x="3429000" y="2093026"/>
            <a:ext cx="5181600" cy="84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228600" y="3657600"/>
            <a:ext cx="6880309" cy="1569660"/>
            <a:chOff x="152400" y="3611940"/>
            <a:chExt cx="6880309" cy="1569660"/>
          </a:xfrm>
        </p:grpSpPr>
        <p:sp>
          <p:nvSpPr>
            <p:cNvPr id="6" name="TextBox 5"/>
            <p:cNvSpPr txBox="1"/>
            <p:nvPr/>
          </p:nvSpPr>
          <p:spPr>
            <a:xfrm>
              <a:off x="152400" y="3611940"/>
              <a:ext cx="6880309" cy="1569660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8000"/>
                  </a:solidFill>
                </a:rPr>
                <a:t>Challenge to relativistic hydrodynamic model</a:t>
              </a:r>
            </a:p>
            <a:p>
              <a:r>
                <a:rPr lang="en-US" sz="2400" dirty="0" smtClean="0"/>
                <a:t>Viscosity effect </a:t>
              </a:r>
              <a:r>
                <a:rPr lang="en-US" sz="2400" dirty="0" smtClean="0">
                  <a:latin typeface="Wingdings"/>
                  <a:ea typeface="Wingdings"/>
                  <a:cs typeface="Wingdings"/>
                </a:rPr>
                <a:t>     </a:t>
              </a:r>
              <a:r>
                <a:rPr lang="en-US" sz="2400" dirty="0" smtClean="0"/>
                <a:t>from initial </a:t>
              </a:r>
              <a:r>
                <a:rPr lang="en-US" sz="2400" dirty="0" smtClean="0">
                  <a:latin typeface="Symbol" charset="2"/>
                  <a:cs typeface="Symbol" charset="2"/>
                </a:rPr>
                <a:t>e</a:t>
              </a:r>
              <a:r>
                <a:rPr lang="en-US" sz="2400" baseline="-25000" dirty="0" smtClean="0">
                  <a:latin typeface=""/>
                  <a:cs typeface=""/>
                </a:rPr>
                <a:t>n</a:t>
              </a:r>
              <a:r>
                <a:rPr lang="en-US" sz="2400" dirty="0" smtClean="0"/>
                <a:t> to final </a:t>
              </a:r>
              <a:r>
                <a:rPr lang="en-US" sz="2400" dirty="0" err="1" smtClean="0"/>
                <a:t>v</a:t>
              </a:r>
              <a:r>
                <a:rPr lang="en-US" sz="2400" baseline="-25000" dirty="0" err="1" smtClean="0"/>
                <a:t>n</a:t>
              </a:r>
              <a:r>
                <a:rPr lang="en-US" sz="2400" dirty="0" smtClean="0"/>
                <a:t>  </a:t>
              </a:r>
            </a:p>
            <a:p>
              <a:r>
                <a:rPr lang="en-US" sz="2400" dirty="0" smtClean="0"/>
                <a:t>Longitudinal structure          (3+1) dimensional</a:t>
              </a:r>
            </a:p>
            <a:p>
              <a:r>
                <a:rPr lang="en-US" sz="2400" dirty="0" smtClean="0"/>
                <a:t>Higher harmonics                  high accuracy calculations </a:t>
              </a:r>
              <a:endParaRPr lang="en-US" sz="24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3124200" y="4267200"/>
              <a:ext cx="381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124200" y="4646612"/>
              <a:ext cx="3810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124200" y="4953000"/>
              <a:ext cx="3810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ight Arrow 14"/>
          <p:cNvSpPr/>
          <p:nvPr/>
        </p:nvSpPr>
        <p:spPr>
          <a:xfrm>
            <a:off x="3505200" y="5867400"/>
            <a:ext cx="457200" cy="381000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Viscous Hydrodynamic Model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50813" y="1131888"/>
            <a:ext cx="8993187" cy="5368925"/>
          </a:xfrm>
        </p:spPr>
        <p:txBody>
          <a:bodyPr/>
          <a:lstStyle/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Relativistic viscous hydrodynamic equation</a:t>
            </a:r>
          </a:p>
          <a:p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pPr lvl="1"/>
            <a:r>
              <a:rPr lang="en-US" dirty="0" smtClean="0"/>
              <a:t>First order in gradient: </a:t>
            </a:r>
            <a:r>
              <a:rPr lang="en-US" dirty="0" err="1" smtClean="0"/>
              <a:t>acausality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Second order in gradient: systematic treatment is not established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ea typeface="ＭＳ Ｐゴシック" pitchFamily="-84" charset="-128"/>
              </a:rPr>
              <a:t>Israel-Stewart</a:t>
            </a:r>
          </a:p>
          <a:p>
            <a:pPr lvl="2"/>
            <a:r>
              <a:rPr lang="en-US" dirty="0" err="1" smtClean="0">
                <a:ea typeface="ＭＳ Ｐゴシック" pitchFamily="-84" charset="-128"/>
              </a:rPr>
              <a:t>Ottinger</a:t>
            </a:r>
            <a:r>
              <a:rPr lang="en-US" dirty="0" smtClean="0">
                <a:ea typeface="ＭＳ Ｐゴシック" pitchFamily="-84" charset="-128"/>
              </a:rPr>
              <a:t> and </a:t>
            </a:r>
            <a:r>
              <a:rPr lang="en-US" dirty="0" err="1" smtClean="0">
                <a:ea typeface="ＭＳ Ｐゴシック" pitchFamily="-84" charset="-128"/>
              </a:rPr>
              <a:t>Grmela</a:t>
            </a:r>
            <a:endParaRPr lang="en-US" dirty="0" smtClean="0">
              <a:ea typeface="ＭＳ Ｐゴシック" pitchFamily="-84" charset="-128"/>
            </a:endParaRPr>
          </a:p>
          <a:p>
            <a:pPr lvl="2"/>
            <a:r>
              <a:rPr lang="en-US" dirty="0" err="1" smtClean="0">
                <a:ea typeface="ＭＳ Ｐゴシック" pitchFamily="-84" charset="-128"/>
              </a:rPr>
              <a:t>AdS</a:t>
            </a:r>
            <a:r>
              <a:rPr lang="en-US" dirty="0" smtClean="0">
                <a:ea typeface="ＭＳ Ｐゴシック" pitchFamily="-84" charset="-128"/>
              </a:rPr>
              <a:t>/CFT</a:t>
            </a:r>
          </a:p>
          <a:p>
            <a:pPr lvl="2"/>
            <a:r>
              <a:rPr lang="en-US" dirty="0" smtClean="0">
                <a:ea typeface="ＭＳ Ｐゴシック" pitchFamily="-84" charset="-128"/>
              </a:rPr>
              <a:t>Grad’s 14-momentum expansion</a:t>
            </a:r>
          </a:p>
          <a:p>
            <a:pPr lvl="2"/>
            <a:r>
              <a:rPr lang="en-US" dirty="0" err="1" smtClean="0">
                <a:ea typeface="ＭＳ Ｐゴシック" pitchFamily="-84" charset="-128"/>
              </a:rPr>
              <a:t>Renomarization</a:t>
            </a:r>
            <a:r>
              <a:rPr lang="en-US" dirty="0" smtClean="0">
                <a:ea typeface="ＭＳ Ｐゴシック" pitchFamily="-84" charset="-128"/>
              </a:rPr>
              <a:t> group</a:t>
            </a:r>
          </a:p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Numerical scheme</a:t>
            </a:r>
          </a:p>
          <a:p>
            <a:pPr lvl="1"/>
            <a:r>
              <a:rPr lang="en-US" dirty="0" smtClean="0"/>
              <a:t>Shock-wave capturing schemes </a:t>
            </a:r>
          </a:p>
        </p:txBody>
      </p:sp>
      <p:pic>
        <p:nvPicPr>
          <p:cNvPr id="18436" name="Picture 4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1724025"/>
            <a:ext cx="1663700" cy="390525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Numerical Scheme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50813" y="1131888"/>
            <a:ext cx="8993187" cy="5368925"/>
          </a:xfrm>
        </p:spPr>
        <p:txBody>
          <a:bodyPr>
            <a:normAutofit/>
          </a:bodyPr>
          <a:lstStyle/>
          <a:p>
            <a:r>
              <a:rPr lang="en-US" sz="3027" dirty="0" smtClean="0">
                <a:ea typeface="ＭＳ Ｐゴシック" pitchFamily="-84" charset="-128"/>
                <a:cs typeface="ＭＳ Ｐゴシック" pitchFamily="-84" charset="-128"/>
              </a:rPr>
              <a:t>Lessons from wave equation</a:t>
            </a:r>
          </a:p>
          <a:p>
            <a:pPr lvl="1"/>
            <a:r>
              <a:rPr lang="en-US" sz="2595" dirty="0" smtClean="0"/>
              <a:t>First order accuracy: large dissipation</a:t>
            </a:r>
          </a:p>
          <a:p>
            <a:pPr lvl="1"/>
            <a:r>
              <a:rPr lang="en-US" sz="2595" dirty="0" smtClean="0"/>
              <a:t>Second order accuracy : numerical oscillation </a:t>
            </a:r>
          </a:p>
          <a:p>
            <a:pPr lvl="1">
              <a:buFont typeface="Arial" pitchFamily="-84" charset="0"/>
              <a:buNone/>
            </a:pPr>
            <a:r>
              <a:rPr lang="en-US" sz="2595" dirty="0" smtClean="0"/>
              <a:t>                                                -&gt; artificial viscosity, flux limiter </a:t>
            </a:r>
          </a:p>
          <a:p>
            <a:r>
              <a:rPr lang="en-US" sz="3027" dirty="0" smtClean="0">
                <a:ea typeface="ＭＳ Ｐゴシック" pitchFamily="-84" charset="-128"/>
                <a:cs typeface="ＭＳ Ｐゴシック" pitchFamily="-84" charset="-128"/>
              </a:rPr>
              <a:t>Hydrodynamic equation</a:t>
            </a:r>
          </a:p>
          <a:p>
            <a:pPr lvl="1"/>
            <a:r>
              <a:rPr lang="en-US" sz="2595" dirty="0" smtClean="0"/>
              <a:t>Shock-wave capturing schemes: Riemann problem  </a:t>
            </a:r>
          </a:p>
          <a:p>
            <a:pPr lvl="2"/>
            <a:r>
              <a:rPr lang="en-US" sz="2595" dirty="0" smtClean="0">
                <a:solidFill>
                  <a:srgbClr val="FF0000"/>
                </a:solidFill>
                <a:ea typeface="ＭＳ Ｐゴシック" pitchFamily="-84" charset="-128"/>
              </a:rPr>
              <a:t>Godunov scheme</a:t>
            </a:r>
            <a:r>
              <a:rPr lang="en-US" sz="2595" dirty="0" smtClean="0">
                <a:ea typeface="ＭＳ Ｐゴシック" pitchFamily="-84" charset="-128"/>
              </a:rPr>
              <a:t>: analytical solution of Riemann problem, </a:t>
            </a:r>
            <a:r>
              <a:rPr lang="en-US" sz="2000" dirty="0" smtClean="0">
                <a:solidFill>
                  <a:srgbClr val="0000FF"/>
                </a:solidFill>
                <a:ea typeface="ＭＳ Ｐゴシック" pitchFamily="-84" charset="-128"/>
              </a:rPr>
              <a:t>Our scheme</a:t>
            </a:r>
            <a:r>
              <a:rPr lang="en-US" sz="2595" dirty="0" smtClean="0">
                <a:ea typeface="ＭＳ Ｐゴシック" pitchFamily="-84" charset="-128"/>
              </a:rPr>
              <a:t> </a:t>
            </a:r>
          </a:p>
          <a:p>
            <a:pPr lvl="2"/>
            <a:r>
              <a:rPr lang="en-US" sz="2595" dirty="0" smtClean="0">
                <a:ea typeface="ＭＳ Ｐゴシック" pitchFamily="-84" charset="-128"/>
              </a:rPr>
              <a:t>SHASTA: the first version of Flux Corrected Transport  algorithm, </a:t>
            </a:r>
            <a:r>
              <a:rPr lang="en-US" sz="2162" dirty="0" smtClean="0">
                <a:solidFill>
                  <a:srgbClr val="0000FF"/>
                </a:solidFill>
                <a:ea typeface="ＭＳ Ｐゴシック" pitchFamily="-84" charset="-128"/>
              </a:rPr>
              <a:t>Song, Heinz, </a:t>
            </a:r>
            <a:r>
              <a:rPr sz="2162" dirty="0" smtClean="0">
                <a:solidFill>
                  <a:srgbClr val="0000FF"/>
                </a:solidFill>
              </a:rPr>
              <a:t>Chaudhuri</a:t>
            </a:r>
            <a:r>
              <a:rPr sz="2800" dirty="0" smtClean="0"/>
              <a:t> </a:t>
            </a:r>
            <a:r>
              <a:rPr lang="en-US" sz="2595" dirty="0" smtClean="0">
                <a:ea typeface="ＭＳ Ｐゴシック" pitchFamily="-84" charset="-128"/>
              </a:rPr>
              <a:t>  </a:t>
            </a:r>
          </a:p>
          <a:p>
            <a:pPr lvl="2"/>
            <a:r>
              <a:rPr sz="2800" dirty="0" smtClean="0"/>
              <a:t>Kurganov-Tadmor (KT) scheme</a:t>
            </a:r>
            <a:r>
              <a:rPr lang="en-US" sz="2800" dirty="0" smtClean="0"/>
              <a:t>, </a:t>
            </a:r>
            <a:r>
              <a:rPr lang="en-US" sz="2162" dirty="0" smtClean="0">
                <a:solidFill>
                  <a:srgbClr val="0000FF"/>
                </a:solidFill>
              </a:rPr>
              <a:t>McGill</a:t>
            </a:r>
            <a:r>
              <a:rPr sz="2800" dirty="0" smtClean="0"/>
              <a:t> </a:t>
            </a:r>
            <a:r>
              <a:rPr lang="en-US" sz="2595" dirty="0" smtClean="0">
                <a:ea typeface="ＭＳ Ｐゴシック" pitchFamily="-84" charset="-128"/>
              </a:rPr>
              <a:t>   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Hydro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5301" y="762000"/>
            <a:ext cx="6424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Ideal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コンテンツ プレースホルダ 11" descr="ideal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874318"/>
            <a:ext cx="8839200" cy="3088082"/>
          </a:xfrm>
        </p:spPr>
      </p:pic>
      <p:pic>
        <p:nvPicPr>
          <p:cNvPr id="13" name="図 12" descr="vi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90579"/>
            <a:ext cx="9144000" cy="2662621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4876800" y="2133600"/>
            <a:ext cx="990600" cy="1756979"/>
          </a:xfrm>
          <a:prstGeom prst="rect">
            <a:avLst/>
          </a:prstGeom>
          <a:noFill/>
          <a:ln w="3810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029200" y="4495801"/>
            <a:ext cx="990600" cy="1981200"/>
          </a:xfrm>
          <a:prstGeom prst="rect">
            <a:avLst/>
          </a:prstGeom>
          <a:noFill/>
          <a:ln w="3810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-128"/>
              </a:rPr>
              <a:t>Our Approach 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50813" y="1131888"/>
            <a:ext cx="8993187" cy="5368925"/>
          </a:xfrm>
        </p:spPr>
        <p:txBody>
          <a:bodyPr/>
          <a:lstStyle/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	Israel-Stewart Theory</a:t>
            </a: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5664200" y="16129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000"/>
          </a:p>
        </p:txBody>
      </p:sp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6019800" y="14351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000"/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5114925" y="879475"/>
            <a:ext cx="3952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i="1" dirty="0" err="1"/>
              <a:t>Takamoto</a:t>
            </a:r>
            <a:r>
              <a:rPr lang="en-US" sz="1600" i="1" dirty="0"/>
              <a:t> and </a:t>
            </a:r>
            <a:r>
              <a:rPr lang="en-US" sz="1600" i="1" dirty="0" err="1"/>
              <a:t>Inutsuka</a:t>
            </a:r>
            <a:r>
              <a:rPr lang="en-US" sz="1600" i="1" dirty="0"/>
              <a:t>, arXiv:1106.1732</a:t>
            </a:r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>
            <a:off x="557213" y="1922463"/>
            <a:ext cx="74818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lvl="1"/>
            <a:r>
              <a:rPr lang="en-US" sz="2400" dirty="0">
                <a:solidFill>
                  <a:srgbClr val="FF0000"/>
                </a:solidFill>
              </a:rPr>
              <a:t>1. dissipative fluid dynamics </a:t>
            </a:r>
            <a:r>
              <a:rPr lang="en-US" sz="2400" dirty="0"/>
              <a:t>= advection + dissipation </a:t>
            </a:r>
          </a:p>
          <a:p>
            <a:endParaRPr lang="en-US" sz="2400" dirty="0"/>
          </a:p>
        </p:txBody>
      </p:sp>
      <p:sp>
        <p:nvSpPr>
          <p:cNvPr id="28680" name="TextBox 7"/>
          <p:cNvSpPr txBox="1">
            <a:spLocks noChangeArrowheads="1"/>
          </p:cNvSpPr>
          <p:nvPr/>
        </p:nvSpPr>
        <p:spPr bwMode="auto">
          <a:xfrm>
            <a:off x="647700" y="5562600"/>
            <a:ext cx="76977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lvl="1"/>
            <a:r>
              <a:rPr lang="en-US" sz="2400" dirty="0">
                <a:solidFill>
                  <a:srgbClr val="FF0000"/>
                </a:solidFill>
              </a:rPr>
              <a:t>2. relaxation equation</a:t>
            </a:r>
            <a:r>
              <a:rPr lang="en-US" sz="2400" dirty="0"/>
              <a:t> = advection + stiff equation  </a:t>
            </a:r>
          </a:p>
          <a:p>
            <a:endParaRPr lang="en-US" sz="2400" dirty="0"/>
          </a:p>
        </p:txBody>
      </p:sp>
      <p:sp>
        <p:nvSpPr>
          <p:cNvPr id="28681" name="TextBox 8"/>
          <p:cNvSpPr txBox="1">
            <a:spLocks noChangeArrowheads="1"/>
          </p:cNvSpPr>
          <p:nvPr/>
        </p:nvSpPr>
        <p:spPr bwMode="auto">
          <a:xfrm>
            <a:off x="4446588" y="2757488"/>
            <a:ext cx="44688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lvl="1"/>
            <a:r>
              <a:rPr lang="en-US" sz="2400" dirty="0"/>
              <a:t>Riemann solver: Godunov </a:t>
            </a:r>
            <a:r>
              <a:rPr lang="en-US" sz="2400" dirty="0" smtClean="0"/>
              <a:t>method   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1" name="Up Arrow 10"/>
          <p:cNvSpPr/>
          <p:nvPr/>
        </p:nvSpPr>
        <p:spPr>
          <a:xfrm>
            <a:off x="5257800" y="2409825"/>
            <a:ext cx="406400" cy="385763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83" name="TextBox 11"/>
          <p:cNvSpPr txBox="1">
            <a:spLocks noChangeArrowheads="1"/>
          </p:cNvSpPr>
          <p:nvPr/>
        </p:nvSpPr>
        <p:spPr bwMode="auto">
          <a:xfrm>
            <a:off x="4556125" y="1600200"/>
            <a:ext cx="2097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lvl="1"/>
            <a:r>
              <a:rPr lang="en-US" sz="2400"/>
              <a:t>(ideal hydro)   </a:t>
            </a:r>
          </a:p>
          <a:p>
            <a:endParaRPr lang="en-US" sz="2400"/>
          </a:p>
        </p:txBody>
      </p:sp>
      <p:sp>
        <p:nvSpPr>
          <p:cNvPr id="12" name="TextBox 11"/>
          <p:cNvSpPr txBox="1"/>
          <p:nvPr/>
        </p:nvSpPr>
        <p:spPr>
          <a:xfrm>
            <a:off x="4186964" y="3852446"/>
            <a:ext cx="5033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1600" i="1" dirty="0" smtClean="0">
                <a:solidFill>
                  <a:srgbClr val="008000"/>
                </a:solidFill>
              </a:rPr>
              <a:t>Mignone,  Plewa and Bodo, Astrophys. J. S160, 199 (2005) </a:t>
            </a:r>
            <a:endParaRPr lang="en-US" sz="1600" i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4800" y="3429000"/>
            <a:ext cx="3376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Two shock approximation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14" name="Picture 13" descr="rs.tiff"/>
          <p:cNvPicPr>
            <a:picLocks noChangeAspect="1"/>
          </p:cNvPicPr>
          <p:nvPr/>
        </p:nvPicPr>
        <p:blipFill>
          <a:blip r:embed="rId2"/>
          <a:srcRect l="6520" b="16553"/>
          <a:stretch>
            <a:fillRect/>
          </a:stretch>
        </p:blipFill>
        <p:spPr>
          <a:xfrm>
            <a:off x="152400" y="3033386"/>
            <a:ext cx="3709987" cy="23768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63473" y="2590800"/>
            <a:ext cx="1632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exact solution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20055" y="3124200"/>
            <a:ext cx="179474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Rarefaction wave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429000"/>
            <a:ext cx="127447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Shock wave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" y="2907268"/>
            <a:ext cx="217239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Contact discontinuity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14400" y="3276600"/>
            <a:ext cx="914400" cy="21693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191000" y="4431268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Rarefaction wave          shock wave  </a:t>
            </a:r>
            <a:endParaRPr lang="en-US" sz="2400" dirty="0">
              <a:solidFill>
                <a:srgbClr val="008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529387" y="4722812"/>
            <a:ext cx="404813" cy="15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28723" y="5077599"/>
            <a:ext cx="5315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Akamatsu</a:t>
            </a:r>
            <a:r>
              <a:rPr kumimoji="1" lang="en-US" altLang="ja-JP" dirty="0" smtClean="0"/>
              <a:t>, Nonaka, </a:t>
            </a:r>
            <a:r>
              <a:rPr kumimoji="1" lang="en-US" altLang="ja-JP" dirty="0" err="1" smtClean="0"/>
              <a:t>Takamoto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Inutsuka</a:t>
            </a:r>
            <a:r>
              <a:rPr kumimoji="1" lang="en-US" altLang="ja-JP" dirty="0" smtClean="0"/>
              <a:t>, in preparation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Numerical Scheme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50813" y="803275"/>
            <a:ext cx="8993187" cy="5368925"/>
          </a:xfrm>
        </p:spPr>
        <p:txBody>
          <a:bodyPr/>
          <a:lstStyle/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	Israel-Stewart Theory</a:t>
            </a: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5651500" y="1347787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000"/>
          </a:p>
        </p:txBody>
      </p:sp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6019800" y="14351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000"/>
          </a:p>
        </p:txBody>
      </p:sp>
      <p:sp>
        <p:nvSpPr>
          <p:cNvPr id="29702" name="TextBox 5"/>
          <p:cNvSpPr txBox="1">
            <a:spLocks noChangeArrowheads="1"/>
          </p:cNvSpPr>
          <p:nvPr/>
        </p:nvSpPr>
        <p:spPr bwMode="auto">
          <a:xfrm>
            <a:off x="5181600" y="1019175"/>
            <a:ext cx="3810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i="1" dirty="0" err="1"/>
              <a:t>Takamoto</a:t>
            </a:r>
            <a:r>
              <a:rPr lang="en-US" sz="1600" i="1" dirty="0"/>
              <a:t> and </a:t>
            </a:r>
            <a:r>
              <a:rPr lang="en-US" sz="1600" i="1" dirty="0" err="1"/>
              <a:t>Inutsuka</a:t>
            </a:r>
            <a:r>
              <a:rPr lang="en-US" sz="1600" i="1" dirty="0"/>
              <a:t>, arXiv:1106.1732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800" y="1570037"/>
            <a:ext cx="8369300" cy="21844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04" name="TextBox 17"/>
          <p:cNvSpPr txBox="1">
            <a:spLocks noChangeArrowheads="1"/>
          </p:cNvSpPr>
          <p:nvPr/>
        </p:nvSpPr>
        <p:spPr bwMode="auto">
          <a:xfrm>
            <a:off x="304800" y="1328737"/>
            <a:ext cx="3644598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1. Dissipative fluid equation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7500" y="4064000"/>
            <a:ext cx="8610600" cy="21844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06" name="TextBox 21"/>
          <p:cNvSpPr txBox="1">
            <a:spLocks noChangeArrowheads="1"/>
          </p:cNvSpPr>
          <p:nvPr/>
        </p:nvSpPr>
        <p:spPr bwMode="auto">
          <a:xfrm>
            <a:off x="406400" y="3816350"/>
            <a:ext cx="2977648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2. Relaxation equation</a:t>
            </a:r>
          </a:p>
        </p:txBody>
      </p:sp>
      <p:pic>
        <p:nvPicPr>
          <p:cNvPr id="29707" name="Picture 4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725612"/>
            <a:ext cx="1663700" cy="390525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  <p:pic>
        <p:nvPicPr>
          <p:cNvPr id="29708" name="Picture 30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50" y="2116137"/>
            <a:ext cx="68199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31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9838" y="2444750"/>
            <a:ext cx="225425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9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200" y="3082925"/>
            <a:ext cx="3581400" cy="439737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  <p:pic>
        <p:nvPicPr>
          <p:cNvPr id="29711" name="Picture 33" descr="latex-image-1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3108325"/>
            <a:ext cx="30607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34" descr="eq6.tif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8800" y="4168775"/>
            <a:ext cx="2754313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3" name="TextBox 36"/>
          <p:cNvSpPr txBox="1">
            <a:spLocks noChangeArrowheads="1"/>
          </p:cNvSpPr>
          <p:nvPr/>
        </p:nvSpPr>
        <p:spPr bwMode="auto">
          <a:xfrm>
            <a:off x="2308225" y="5816600"/>
            <a:ext cx="2608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I: second order terms</a:t>
            </a:r>
          </a:p>
        </p:txBody>
      </p:sp>
      <p:pic>
        <p:nvPicPr>
          <p:cNvPr id="29714" name="Picture 37" descr="latex-image-1.pd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21263" y="5919787"/>
            <a:ext cx="2509837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38" descr="latex-image-1.pd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5200" y="5913437"/>
            <a:ext cx="113665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6" name="Picture 39" descr="eq8.tif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46563" y="4168775"/>
            <a:ext cx="189865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7" name="Picture 40" descr="eq9.tif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699250" y="4254500"/>
            <a:ext cx="18923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ight Arrow 41"/>
          <p:cNvSpPr/>
          <p:nvPr/>
        </p:nvSpPr>
        <p:spPr>
          <a:xfrm>
            <a:off x="3681413" y="4370387"/>
            <a:ext cx="298450" cy="269875"/>
          </a:xfrm>
          <a:prstGeom prst="rightArrow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19" name="TextBox 42"/>
          <p:cNvSpPr txBox="1">
            <a:spLocks noChangeArrowheads="1"/>
          </p:cNvSpPr>
          <p:nvPr/>
        </p:nvSpPr>
        <p:spPr bwMode="auto">
          <a:xfrm>
            <a:off x="6299200" y="4310062"/>
            <a:ext cx="334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+</a:t>
            </a:r>
          </a:p>
        </p:txBody>
      </p:sp>
      <p:sp>
        <p:nvSpPr>
          <p:cNvPr id="29720" name="TextBox 43"/>
          <p:cNvSpPr txBox="1">
            <a:spLocks noChangeArrowheads="1"/>
          </p:cNvSpPr>
          <p:nvPr/>
        </p:nvSpPr>
        <p:spPr bwMode="auto">
          <a:xfrm>
            <a:off x="4552950" y="4779962"/>
            <a:ext cx="1282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advection</a:t>
            </a:r>
          </a:p>
        </p:txBody>
      </p:sp>
      <p:sp>
        <p:nvSpPr>
          <p:cNvPr id="29721" name="TextBox 44"/>
          <p:cNvSpPr txBox="1">
            <a:spLocks noChangeArrowheads="1"/>
          </p:cNvSpPr>
          <p:nvPr/>
        </p:nvSpPr>
        <p:spPr bwMode="auto">
          <a:xfrm>
            <a:off x="6985000" y="4756150"/>
            <a:ext cx="1635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stiff equation</a:t>
            </a:r>
          </a:p>
        </p:txBody>
      </p:sp>
      <p:pic>
        <p:nvPicPr>
          <p:cNvPr id="29722" name="Picture 46" descr="latex-image-1.pdf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27800" y="5165725"/>
            <a:ext cx="2320925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 bwMode="auto">
          <a:xfrm>
            <a:off x="150813" y="85725"/>
            <a:ext cx="8535987" cy="933450"/>
          </a:xfrm>
          <a:ln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mtClean="0">
                <a:ea typeface="ＭＳ Ｐゴシック" charset="-128"/>
              </a:rPr>
              <a:t>Relaxation Equation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50813" y="1131888"/>
            <a:ext cx="8993187" cy="5368925"/>
          </a:xfrm>
        </p:spPr>
        <p:txBody>
          <a:bodyPr/>
          <a:lstStyle/>
          <a:p>
            <a:r>
              <a:rPr lang="en-US" smtClean="0">
                <a:ea typeface="ＭＳ Ｐゴシック" pitchFamily="-84" charset="-128"/>
                <a:cs typeface="ＭＳ Ｐゴシック" pitchFamily="-84" charset="-128"/>
              </a:rPr>
              <a:t>Numerical scheme</a:t>
            </a:r>
          </a:p>
        </p:txBody>
      </p:sp>
      <p:pic>
        <p:nvPicPr>
          <p:cNvPr id="30724" name="Picture 14" descr="eq6.tiff"/>
          <p:cNvPicPr>
            <a:picLocks noChangeAspect="1"/>
          </p:cNvPicPr>
          <p:nvPr/>
        </p:nvPicPr>
        <p:blipFill>
          <a:blip r:embed="rId2"/>
          <a:srcRect b="63623"/>
          <a:stretch>
            <a:fillRect/>
          </a:stretch>
        </p:blipFill>
        <p:spPr bwMode="auto">
          <a:xfrm>
            <a:off x="261938" y="1771650"/>
            <a:ext cx="27559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5" descr="eq8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2460625"/>
            <a:ext cx="22748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6" descr="eq9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6650" y="2536825"/>
            <a:ext cx="2344738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ight Arrow 17"/>
          <p:cNvSpPr/>
          <p:nvPr/>
        </p:nvSpPr>
        <p:spPr>
          <a:xfrm>
            <a:off x="914400" y="2882900"/>
            <a:ext cx="298450" cy="268288"/>
          </a:xfrm>
          <a:prstGeom prst="rightArrow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28" name="TextBox 18"/>
          <p:cNvSpPr txBox="1">
            <a:spLocks noChangeArrowheads="1"/>
          </p:cNvSpPr>
          <p:nvPr/>
        </p:nvSpPr>
        <p:spPr bwMode="auto">
          <a:xfrm flipV="1">
            <a:off x="4046538" y="2789238"/>
            <a:ext cx="334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+</a:t>
            </a:r>
          </a:p>
        </p:txBody>
      </p:sp>
      <p:sp>
        <p:nvSpPr>
          <p:cNvPr id="30729" name="TextBox 19"/>
          <p:cNvSpPr txBox="1">
            <a:spLocks noChangeArrowheads="1"/>
          </p:cNvSpPr>
          <p:nvPr/>
        </p:nvSpPr>
        <p:spPr bwMode="auto">
          <a:xfrm>
            <a:off x="1806575" y="3206750"/>
            <a:ext cx="1282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advection</a:t>
            </a:r>
          </a:p>
        </p:txBody>
      </p:sp>
      <p:sp>
        <p:nvSpPr>
          <p:cNvPr id="30730" name="TextBox 20"/>
          <p:cNvSpPr txBox="1">
            <a:spLocks noChangeArrowheads="1"/>
          </p:cNvSpPr>
          <p:nvPr/>
        </p:nvSpPr>
        <p:spPr bwMode="auto">
          <a:xfrm>
            <a:off x="5862638" y="3097213"/>
            <a:ext cx="1635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stiff equation</a:t>
            </a:r>
          </a:p>
        </p:txBody>
      </p:sp>
      <p:pic>
        <p:nvPicPr>
          <p:cNvPr id="30731" name="Picture 21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29238" y="3519488"/>
            <a:ext cx="23209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2" name="TextBox 22"/>
          <p:cNvSpPr txBox="1">
            <a:spLocks noChangeArrowheads="1"/>
          </p:cNvSpPr>
          <p:nvPr/>
        </p:nvSpPr>
        <p:spPr bwMode="auto">
          <a:xfrm>
            <a:off x="1450975" y="4043363"/>
            <a:ext cx="1995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up wind method</a:t>
            </a:r>
          </a:p>
        </p:txBody>
      </p:sp>
      <p:pic>
        <p:nvPicPr>
          <p:cNvPr id="30733" name="Picture 23" descr="eq10.tif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14950" y="4997450"/>
            <a:ext cx="36020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4" name="TextBox 24"/>
          <p:cNvSpPr txBox="1">
            <a:spLocks noChangeArrowheads="1"/>
          </p:cNvSpPr>
          <p:nvPr/>
        </p:nvSpPr>
        <p:spPr bwMode="auto">
          <a:xfrm>
            <a:off x="5238750" y="4597400"/>
            <a:ext cx="2978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Piecewise exact solution</a:t>
            </a:r>
          </a:p>
        </p:txBody>
      </p:sp>
      <p:sp>
        <p:nvSpPr>
          <p:cNvPr id="30735" name="TextBox 26"/>
          <p:cNvSpPr txBox="1">
            <a:spLocks noChangeArrowheads="1"/>
          </p:cNvSpPr>
          <p:nvPr/>
        </p:nvSpPr>
        <p:spPr bwMode="auto">
          <a:xfrm>
            <a:off x="6989763" y="4043363"/>
            <a:ext cx="1303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~constant</a:t>
            </a:r>
          </a:p>
        </p:txBody>
      </p:sp>
      <p:sp>
        <p:nvSpPr>
          <p:cNvPr id="30736" name="TextBox 27"/>
          <p:cNvSpPr txBox="1">
            <a:spLocks noChangeArrowheads="1"/>
          </p:cNvSpPr>
          <p:nvPr/>
        </p:nvSpPr>
        <p:spPr bwMode="auto">
          <a:xfrm>
            <a:off x="4730750" y="4037013"/>
            <a:ext cx="1352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pitchFamily="-84" charset="0"/>
              <a:buChar char="•"/>
            </a:pPr>
            <a:r>
              <a:rPr lang="en-US" sz="2000"/>
              <a:t> during </a:t>
            </a:r>
            <a:r>
              <a:rPr lang="en-US" sz="2000">
                <a:latin typeface="Symbol" pitchFamily="-84" charset="2"/>
                <a:ea typeface="Symbol" pitchFamily="-84" charset="2"/>
                <a:cs typeface="Symbol" pitchFamily="-84" charset="2"/>
              </a:rPr>
              <a:t>D</a:t>
            </a:r>
            <a:r>
              <a:rPr lang="en-US" sz="2000"/>
              <a:t>t</a:t>
            </a:r>
          </a:p>
        </p:txBody>
      </p:sp>
      <p:pic>
        <p:nvPicPr>
          <p:cNvPr id="30737" name="Picture 28" descr="latex-image-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91263" y="4087813"/>
            <a:ext cx="7112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Box 5"/>
          <p:cNvSpPr txBox="1">
            <a:spLocks noChangeArrowheads="1"/>
          </p:cNvSpPr>
          <p:nvPr/>
        </p:nvSpPr>
        <p:spPr bwMode="auto">
          <a:xfrm>
            <a:off x="5038725" y="838200"/>
            <a:ext cx="3952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i="1" dirty="0" err="1"/>
              <a:t>Takamoto</a:t>
            </a:r>
            <a:r>
              <a:rPr lang="en-US" sz="1600" i="1" dirty="0"/>
              <a:t> and </a:t>
            </a:r>
            <a:r>
              <a:rPr lang="en-US" sz="1600" i="1" dirty="0" err="1"/>
              <a:t>Inutsuka</a:t>
            </a:r>
            <a:r>
              <a:rPr lang="en-US" sz="1600" i="1" dirty="0"/>
              <a:t>, arXiv:1106.1732</a:t>
            </a:r>
          </a:p>
        </p:txBody>
      </p:sp>
      <p:sp>
        <p:nvSpPr>
          <p:cNvPr id="30739" name="TextBox 30"/>
          <p:cNvSpPr txBox="1">
            <a:spLocks noChangeArrowheads="1"/>
          </p:cNvSpPr>
          <p:nvPr/>
        </p:nvSpPr>
        <p:spPr bwMode="auto">
          <a:xfrm>
            <a:off x="6165850" y="5845175"/>
            <a:ext cx="2751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fast numerical 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7836</TotalTime>
  <Words>856</Words>
  <Application>Microsoft Macintosh PowerPoint</Application>
  <PresentationFormat>画面に合わせる (4:3)</PresentationFormat>
  <Paragraphs>237</Paragraphs>
  <Slides>29</Slides>
  <Notes>5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Office テーマ</vt:lpstr>
      <vt:lpstr>Study of higher harmonics  based on  (3+1)-d relativistic viscous hydrodynamics</vt:lpstr>
      <vt:lpstr>Time Evolution of Heavy Ion Collisions</vt:lpstr>
      <vt:lpstr>Higher Harmonics</vt:lpstr>
      <vt:lpstr>Viscous Hydrodynamic Model</vt:lpstr>
      <vt:lpstr>Numerical Scheme </vt:lpstr>
      <vt:lpstr>Current Status of Hydro</vt:lpstr>
      <vt:lpstr>Our Approach </vt:lpstr>
      <vt:lpstr>Numerical Scheme </vt:lpstr>
      <vt:lpstr>Relaxation Equation</vt:lpstr>
      <vt:lpstr>Comparison  </vt:lpstr>
      <vt:lpstr>Energy Density</vt:lpstr>
      <vt:lpstr>Velocity </vt:lpstr>
      <vt:lpstr>q </vt:lpstr>
      <vt:lpstr>Artificial and  Physical Viscosities</vt:lpstr>
      <vt:lpstr>Viscosity Effect</vt:lpstr>
      <vt:lpstr>EoS Dependence</vt:lpstr>
      <vt:lpstr>To Multi Dimension</vt:lpstr>
      <vt:lpstr>To Multi Dimension</vt:lpstr>
      <vt:lpstr>Higher Harmonics</vt:lpstr>
      <vt:lpstr>Higher Harmonics</vt:lpstr>
      <vt:lpstr>Time Evolution of vn</vt:lpstr>
      <vt:lpstr>Time Evolution of Higher Harmonics</vt:lpstr>
      <vt:lpstr>Viscosity  Effect </vt:lpstr>
      <vt:lpstr>Viscous Effect</vt:lpstr>
      <vt:lpstr>Summary</vt:lpstr>
      <vt:lpstr>Backup</vt:lpstr>
      <vt:lpstr>Numerical Method</vt:lpstr>
      <vt:lpstr>2D Blast Wave Check</vt:lpstr>
      <vt:lpstr>rHLLE vs SHASTA</vt:lpstr>
    </vt:vector>
  </TitlesOfParts>
  <Company>名古屋大学素粒子宇宙起源研究機構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野中 千穂</dc:creator>
  <cp:lastModifiedBy>野中 千穂</cp:lastModifiedBy>
  <cp:revision>452</cp:revision>
  <dcterms:created xsi:type="dcterms:W3CDTF">2012-11-14T12:47:16Z</dcterms:created>
  <dcterms:modified xsi:type="dcterms:W3CDTF">2012-11-14T22:44:55Z</dcterms:modified>
</cp:coreProperties>
</file>