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88" r:id="rId4"/>
    <p:sldId id="258" r:id="rId5"/>
    <p:sldId id="285" r:id="rId6"/>
    <p:sldId id="265" r:id="rId7"/>
    <p:sldId id="287" r:id="rId8"/>
    <p:sldId id="267" r:id="rId9"/>
    <p:sldId id="293" r:id="rId10"/>
    <p:sldId id="294" r:id="rId11"/>
    <p:sldId id="277" r:id="rId12"/>
    <p:sldId id="278" r:id="rId13"/>
    <p:sldId id="302" r:id="rId14"/>
    <p:sldId id="296" r:id="rId15"/>
    <p:sldId id="295" r:id="rId16"/>
    <p:sldId id="304" r:id="rId17"/>
    <p:sldId id="305" r:id="rId18"/>
    <p:sldId id="306" r:id="rId19"/>
    <p:sldId id="307" r:id="rId20"/>
    <p:sldId id="308" r:id="rId21"/>
    <p:sldId id="290" r:id="rId22"/>
    <p:sldId id="281" r:id="rId23"/>
    <p:sldId id="282" r:id="rId24"/>
    <p:sldId id="283" r:id="rId25"/>
    <p:sldId id="284" r:id="rId26"/>
    <p:sldId id="263" r:id="rId27"/>
    <p:sldId id="297" r:id="rId28"/>
    <p:sldId id="298" r:id="rId29"/>
    <p:sldId id="299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18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handoutMaster" Target="handoutMasters/handout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712EE7-1512-674F-A90A-6249E5B7E763}" type="datetimeFigureOut">
              <a:rPr kumimoji="1" lang="ja-JP" altLang="en-US" smtClean="0"/>
              <a:t>12/11/15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345FCE-4487-0146-ACD7-3108A385D6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759885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406556-266B-E148-8D55-737377EA983E}" type="datetimeFigureOut">
              <a:rPr kumimoji="1" lang="ja-JP" altLang="en-US" smtClean="0"/>
              <a:t>12/11/15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54EC64-301B-B344-93A7-26EA44722F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07885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TitleSlid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2492375"/>
            <a:ext cx="6762749" cy="1470025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1" y="3966882"/>
            <a:ext cx="6762749" cy="1752600"/>
          </a:xfrm>
        </p:spPr>
        <p:txBody>
          <a:bodyPr>
            <a:normAutofit/>
          </a:bodyPr>
          <a:lstStyle>
            <a:lvl1pPr marL="0" indent="0" algn="r"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9889F-5BB4-4346-A333-924E9993A3E2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3F9B01-42E5-DB4F-A347-8E93DA65588F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4" y="590550"/>
            <a:ext cx="365760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3023" y="739588"/>
            <a:ext cx="3657600" cy="5308787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4" y="1816100"/>
            <a:ext cx="3657600" cy="38227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B9ADAE-7750-A942-BD44-990A9EA417AB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PictureCap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977" y="187452"/>
            <a:ext cx="853665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0" y="533400"/>
            <a:ext cx="447675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124" y="1828800"/>
            <a:ext cx="4474539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86124" y="6288741"/>
            <a:ext cx="1887537" cy="365125"/>
          </a:xfrm>
        </p:spPr>
        <p:txBody>
          <a:bodyPr/>
          <a:lstStyle/>
          <a:p>
            <a:fld id="{FE5DABA9-3FAB-1447-9E40-D8747C4D5C16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67399" y="6288741"/>
            <a:ext cx="26759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188253" y="179292"/>
            <a:ext cx="3281087" cy="6483096"/>
          </a:xfrm>
          <a:prstGeom prst="round1Rect">
            <a:avLst>
              <a:gd name="adj" fmla="val 17325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、図、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0953" y="533400"/>
            <a:ext cx="3657600" cy="125253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596153" y="1600199"/>
            <a:ext cx="3657600" cy="3657601"/>
          </a:xfrm>
          <a:prstGeom prst="ellipse">
            <a:avLst/>
          </a:prstGeom>
          <a:blipFill dpi="0" rotWithShape="0">
            <a:blip r:embed="rId3" cstate="print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0412" y="1828800"/>
            <a:ext cx="3657600" cy="3810000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324C35FC-2353-F743-86CF-2E9123E46A5A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の上に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-PictureCaption-Extra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038" y="3778624"/>
            <a:ext cx="7560515" cy="1102658"/>
          </a:xfrm>
        </p:spPr>
        <p:txBody>
          <a:bodyPr anchor="b"/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flipH="1">
            <a:off x="871584" y="762000"/>
            <a:ext cx="7427726" cy="2989730"/>
          </a:xfrm>
          <a:prstGeom prst="roundRect">
            <a:avLst>
              <a:gd name="adj" fmla="val 7476"/>
            </a:avLst>
          </a:prstGeom>
          <a:blipFill dpi="0" rotWithShape="0">
            <a:blip r:embed="rId3"/>
            <a:srcRect/>
            <a:stretch>
              <a:fillRect/>
            </a:stretch>
          </a:blipFill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プレースホルダーまでドラッグするかアイコンをクリックして図を追加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8034" y="4827493"/>
            <a:ext cx="7559977" cy="1220881"/>
          </a:xfr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81000" y="6288741"/>
            <a:ext cx="1865125" cy="365125"/>
          </a:xfrm>
        </p:spPr>
        <p:txBody>
          <a:bodyPr/>
          <a:lstStyle/>
          <a:p>
            <a:fld id="{693B5CD2-8624-A64F-B34B-269418069879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25813" y="6288741"/>
            <a:ext cx="5217551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0446A-807D-474E-956A-042C2D672DEE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28646" y="779463"/>
            <a:ext cx="1358153" cy="5268912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779464"/>
            <a:ext cx="6170613" cy="5268911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986FE3-0037-9540-AC06-BCF2FB8659DE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10FED-9CEA-8045-B474-EE55BDE02FA3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SectionHea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367" y="187452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2591360"/>
            <a:ext cx="7583487" cy="1362075"/>
          </a:xfrm>
        </p:spPr>
        <p:txBody>
          <a:bodyPr anchor="b" anchorCtr="0">
            <a:noAutofit/>
          </a:bodyPr>
          <a:lstStyle>
            <a:lvl1pPr algn="l">
              <a:defRPr sz="4400" b="1" cap="none" baseline="0"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3950354"/>
            <a:ext cx="7583487" cy="1500187"/>
          </a:xfrm>
        </p:spPr>
        <p:txBody>
          <a:bodyPr anchor="t" anchorCtr="0"/>
          <a:lstStyle>
            <a:lvl1pPr marL="0" indent="0" algn="l">
              <a:spcBef>
                <a:spcPts val="600"/>
              </a:spcBef>
              <a:buNone/>
              <a:defRPr sz="20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DD1FD-741E-9540-97FE-13C9B7210D5E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8541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E09C7-ECED-DE47-A5AC-E2018D080B70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3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5350" y="1438835"/>
            <a:ext cx="3657600" cy="789828"/>
          </a:xfrm>
        </p:spPr>
        <p:txBody>
          <a:bodyPr anchor="b">
            <a:noAutofit/>
          </a:bodyPr>
          <a:lstStyle>
            <a:lvl1pPr marL="0" indent="0" algn="ctr">
              <a:lnSpc>
                <a:spcPts val="3000"/>
              </a:lnSpc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5350" y="2362199"/>
            <a:ext cx="3657600" cy="36861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F43A8-8D9E-5C4F-8DEC-335E8CEF11A0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74059" y="2286000"/>
            <a:ext cx="3563003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15840" y="2286000"/>
            <a:ext cx="3566160" cy="1588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上下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28801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C40D3-41B4-AF4F-A1F5-BD698B20F379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779462" y="3991816"/>
            <a:ext cx="7585076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AF9F7-E2C8-BF4E-869D-2D0227B2D87E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779462" y="1828800"/>
            <a:ext cx="3657600" cy="42195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C08FE0-A8F0-F542-B2EC-177081E8DADF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4"/>
          </p:nvPr>
        </p:nvSpPr>
        <p:spPr>
          <a:xfrm>
            <a:off x="77946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77946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4710953" y="1828801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3"/>
          </p:nvPr>
        </p:nvSpPr>
        <p:spPr>
          <a:xfrm>
            <a:off x="4710953" y="3991816"/>
            <a:ext cx="3657600" cy="2057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Overlay-ContentSlide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887" y="186645"/>
            <a:ext cx="8827266" cy="64830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4BF52-67D5-5A4C-8859-C0D58F377472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Diagonal Corner Rectangle 7"/>
          <p:cNvSpPr/>
          <p:nvPr/>
        </p:nvSpPr>
        <p:spPr>
          <a:xfrm>
            <a:off x="189707" y="189707"/>
            <a:ext cx="8764587" cy="6478587"/>
          </a:xfrm>
          <a:prstGeom prst="round2DiagRect">
            <a:avLst>
              <a:gd name="adj1" fmla="val 9416"/>
              <a:gd name="adj2" fmla="val 0"/>
            </a:avLst>
          </a:prstGeom>
          <a:gradFill>
            <a:gsLst>
              <a:gs pos="1700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1044388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3" y="1828800"/>
            <a:ext cx="7583487" cy="42089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288741"/>
            <a:ext cx="18875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CB4D2687-0919-9B45-8AED-476473197D07}" type="datetime1">
              <a:rPr lang="ja-JP" altLang="en-US" smtClean="0"/>
              <a:t>12/11/15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04615" y="6288741"/>
            <a:ext cx="52387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4411" y="219635"/>
            <a:ext cx="4930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2"/>
                </a:solidFill>
              </a:defRPr>
            </a:lvl1pPr>
          </a:lstStyle>
          <a:p>
            <a:fld id="{D12AA694-00EB-4F4B-AABB-6F50FB1789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9" r:id="rId1"/>
    <p:sldLayoutId id="2147483970" r:id="rId2"/>
    <p:sldLayoutId id="2147483971" r:id="rId3"/>
    <p:sldLayoutId id="2147483972" r:id="rId4"/>
    <p:sldLayoutId id="2147483973" r:id="rId5"/>
    <p:sldLayoutId id="2147483974" r:id="rId6"/>
    <p:sldLayoutId id="2147483975" r:id="rId7"/>
    <p:sldLayoutId id="2147483976" r:id="rId8"/>
    <p:sldLayoutId id="2147483977" r:id="rId9"/>
    <p:sldLayoutId id="2147483978" r:id="rId10"/>
    <p:sldLayoutId id="2147483979" r:id="rId11"/>
    <p:sldLayoutId id="2147483980" r:id="rId12"/>
    <p:sldLayoutId id="2147483981" r:id="rId13"/>
    <p:sldLayoutId id="2147483982" r:id="rId14"/>
    <p:sldLayoutId id="2147483983" r:id="rId15"/>
    <p:sldLayoutId id="2147483984" r:id="rId16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38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 2" pitchFamily="18" charset="2"/>
        <a:buChar char=""/>
        <a:defRPr kumimoji="1" sz="2200" kern="1200">
          <a:solidFill>
            <a:schemeClr val="bg1"/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 2" pitchFamily="18" charset="2"/>
        <a:buChar char=""/>
        <a:defRPr kumimoji="1"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kumimoji="1"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kumimoji="1"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 2" pitchFamily="18" charset="2"/>
        <a:buChar char=""/>
        <a:defRPr kumimoji="1"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kumimoji="1"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kumimoji="1"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kumimoji="1" lang="en-US" sz="1800" kern="1200" dirty="0" smtClean="0">
          <a:solidFill>
            <a:schemeClr val="bg1"/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 2" pitchFamily="18" charset="2"/>
        <a:buChar char=""/>
        <a:defRPr kumimoji="1" lang="en-US" sz="1800" kern="1200" dirty="0">
          <a:solidFill>
            <a:schemeClr val="bg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4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4" Type="http://schemas.openxmlformats.org/officeDocument/2006/relationships/image" Target="../media/image26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4" Type="http://schemas.openxmlformats.org/officeDocument/2006/relationships/image" Target="../media/image41.gif"/><Relationship Id="rId5" Type="http://schemas.openxmlformats.org/officeDocument/2006/relationships/image" Target="../media/image42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emf"/><Relationship Id="rId3" Type="http://schemas.openxmlformats.org/officeDocument/2006/relationships/image" Target="../media/image48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e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emf"/><Relationship Id="rId3" Type="http://schemas.openxmlformats.org/officeDocument/2006/relationships/image" Target="../media/image58.e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5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8752" y="1167941"/>
            <a:ext cx="8277227" cy="2794460"/>
          </a:xfrm>
        </p:spPr>
        <p:txBody>
          <a:bodyPr/>
          <a:lstStyle/>
          <a:p>
            <a:r>
              <a:rPr lang="en-US" altLang="ja-JP" dirty="0"/>
              <a:t>Future Perspectives of the ALICE Experiment </a:t>
            </a:r>
            <a:r>
              <a:rPr lang="en-US" altLang="ja-JP" dirty="0" smtClean="0"/>
              <a:t>and </a:t>
            </a:r>
            <a:br>
              <a:rPr lang="en-US" altLang="ja-JP" dirty="0" smtClean="0"/>
            </a:br>
            <a:r>
              <a:rPr lang="en-US" altLang="ja-JP" dirty="0" smtClean="0"/>
              <a:t>ALICE detector upgrades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kumimoji="1" lang="en-US" altLang="ja-JP" sz="3000" i="1" u="sng" dirty="0" smtClean="0"/>
              <a:t>Taku Gunji</a:t>
            </a:r>
          </a:p>
          <a:p>
            <a:r>
              <a:rPr lang="en-US" altLang="ja-JP" sz="2400" i="1" dirty="0" smtClean="0"/>
              <a:t>Center for Nuclear Study</a:t>
            </a:r>
          </a:p>
          <a:p>
            <a:r>
              <a:rPr kumimoji="1" lang="en-US" altLang="ja-JP" sz="2400" i="1" dirty="0" smtClean="0"/>
              <a:t>The University of Tokyo </a:t>
            </a:r>
          </a:p>
          <a:p>
            <a:r>
              <a:rPr lang="en-US" altLang="ja-JP" sz="2400" i="1" dirty="0" smtClean="0"/>
              <a:t>For the ALICE Collaboration</a:t>
            </a:r>
            <a:endParaRPr kumimoji="1" lang="ja-JP" altLang="en-US" sz="2400" i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1</a:t>
            </a:fld>
            <a:endParaRPr lang="en-US"/>
          </a:p>
        </p:txBody>
      </p:sp>
      <p:pic>
        <p:nvPicPr>
          <p:cNvPr id="5" name="図 4" descr="cns_center_color_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465" y="4497294"/>
            <a:ext cx="2633472" cy="133273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174266" cy="1609179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1816100" y="6311900"/>
            <a:ext cx="67283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6600"/>
                </a:solidFill>
              </a:rPr>
              <a:t>The 4</a:t>
            </a:r>
            <a:r>
              <a:rPr kumimoji="1" lang="en-US" altLang="ja-JP" sz="1600" baseline="30000" dirty="0" smtClean="0">
                <a:solidFill>
                  <a:srgbClr val="FF6600"/>
                </a:solidFill>
              </a:rPr>
              <a:t>Th</a:t>
            </a:r>
            <a:r>
              <a:rPr kumimoji="1" lang="en-US" altLang="ja-JP" sz="1600" dirty="0" smtClean="0">
                <a:solidFill>
                  <a:srgbClr val="FF6600"/>
                </a:solidFill>
              </a:rPr>
              <a:t> Asian Triangle Heavy Ion Conference in Pusan, Nov. 14-17, 2012</a:t>
            </a:r>
            <a:endParaRPr kumimoji="1" lang="ja-JP" altLang="en-US" sz="1600" dirty="0">
              <a:solidFill>
                <a:srgbClr val="FF6600"/>
              </a:solidFill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311900"/>
            <a:ext cx="1816100" cy="54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561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ALICE upgrade </a:t>
            </a:r>
            <a:r>
              <a:rPr kumimoji="1" lang="en-US" altLang="ja-JP" i="1" u="sng" dirty="0" err="1" smtClean="0"/>
              <a:t>LoI</a:t>
            </a:r>
            <a:endParaRPr kumimoji="1" lang="ja-JP" altLang="en-US" i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10</a:t>
            </a:fld>
            <a:endParaRPr lang="en-US"/>
          </a:p>
        </p:txBody>
      </p:sp>
      <p:sp>
        <p:nvSpPr>
          <p:cNvPr id="3" name="正方形/長方形 2"/>
          <p:cNvSpPr/>
          <p:nvPr/>
        </p:nvSpPr>
        <p:spPr>
          <a:xfrm>
            <a:off x="114300" y="6701116"/>
            <a:ext cx="5050118" cy="16435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7780244" y="6701116"/>
            <a:ext cx="810933" cy="16435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 descr="loi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" y="1143000"/>
            <a:ext cx="9029700" cy="5715000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" y="6701115"/>
            <a:ext cx="6683172" cy="1643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505204" y="6693647"/>
            <a:ext cx="857746" cy="1643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58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7471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Core Detector Upgrades - ITS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6213" y="1246093"/>
            <a:ext cx="8410169" cy="420893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6-&gt;7 Si layers</a:t>
            </a:r>
          </a:p>
          <a:p>
            <a:pPr lvl="1"/>
            <a:r>
              <a:rPr lang="en-US" altLang="ja-JP" dirty="0" smtClean="0"/>
              <a:t>7 pixels or 3(pixel)+4(strip)</a:t>
            </a:r>
          </a:p>
          <a:p>
            <a:pPr lvl="1"/>
            <a:r>
              <a:rPr kumimoji="1" lang="en-US" altLang="ja-JP" dirty="0" smtClean="0"/>
              <a:t>Inner most at R=2.2cm</a:t>
            </a:r>
          </a:p>
          <a:p>
            <a:pPr lvl="1"/>
            <a:r>
              <a:rPr lang="en-US" altLang="ja-JP" dirty="0" smtClean="0"/>
              <a:t>Low material 0.3%X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/lay (</a:t>
            </a:r>
            <a:r>
              <a:rPr lang="en-US" altLang="ja-JP" dirty="0" smtClean="0">
                <a:sym typeface="Wingdings"/>
              </a:rPr>
              <a:t></a:t>
            </a:r>
            <a:r>
              <a:rPr lang="en-US" altLang="ja-JP" dirty="0" smtClean="0"/>
              <a:t>1.14%X</a:t>
            </a:r>
            <a:r>
              <a:rPr lang="en-US" altLang="ja-JP" baseline="-25000" dirty="0" smtClean="0"/>
              <a:t>0</a:t>
            </a:r>
            <a:r>
              <a:rPr lang="en-US" altLang="ja-JP" dirty="0" smtClean="0"/>
              <a:t>)</a:t>
            </a:r>
          </a:p>
          <a:p>
            <a:pPr lvl="1"/>
            <a:r>
              <a:rPr lang="en-US" altLang="ja-JP" dirty="0" smtClean="0"/>
              <a:t>Hybrid-pixel or MAPS(MIMOSA, </a:t>
            </a:r>
            <a:r>
              <a:rPr lang="en-US" altLang="ja-JP" dirty="0" err="1" smtClean="0"/>
              <a:t>LePIX</a:t>
            </a:r>
            <a:r>
              <a:rPr lang="en-US" altLang="ja-JP" dirty="0" smtClean="0"/>
              <a:t>, INMAPS). Extensive R&amp;D.</a:t>
            </a:r>
          </a:p>
          <a:p>
            <a:pPr lvl="1"/>
            <a:r>
              <a:rPr kumimoji="1" lang="en-US" altLang="ja-JP" dirty="0" smtClean="0"/>
              <a:t>Improve vertex resolution by factor of 3 </a:t>
            </a:r>
          </a:p>
          <a:p>
            <a:pPr lvl="1"/>
            <a:r>
              <a:rPr lang="en-US" altLang="ja-JP" dirty="0" smtClean="0"/>
              <a:t>Improve low </a:t>
            </a:r>
            <a:r>
              <a:rPr lang="en-US" altLang="ja-JP" dirty="0" err="1" smtClean="0"/>
              <a:t>pT</a:t>
            </a:r>
            <a:r>
              <a:rPr lang="en-US" altLang="ja-JP" dirty="0" smtClean="0"/>
              <a:t> tracking efficiency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11</a:t>
            </a:fld>
            <a:endParaRPr 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463" y="4126007"/>
            <a:ext cx="3810732" cy="264234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1451" y="4111062"/>
            <a:ext cx="3854931" cy="2642347"/>
          </a:xfrm>
          <a:prstGeom prst="rect">
            <a:avLst/>
          </a:prstGeom>
        </p:spPr>
      </p:pic>
      <p:pic>
        <p:nvPicPr>
          <p:cNvPr id="5" name="図 4" descr="its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9400" y="1051859"/>
            <a:ext cx="3784600" cy="177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034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smtClean="0"/>
              <a:t>Core Detector Upgrade - TPC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8301" y="1290916"/>
            <a:ext cx="8685699" cy="5567083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TPC Continuous readout without gating grid</a:t>
            </a:r>
          </a:p>
          <a:p>
            <a:pPr lvl="1"/>
            <a:r>
              <a:rPr lang="en-US" altLang="ja-JP" dirty="0" smtClean="0"/>
              <a:t>3.5kHz as current maximum operation </a:t>
            </a:r>
          </a:p>
          <a:p>
            <a:pPr marL="282575" lvl="1" indent="0">
              <a:buNone/>
            </a:pPr>
            <a:r>
              <a:rPr lang="en-US" altLang="ja-JP" dirty="0" smtClean="0"/>
              <a:t>limited by gating grid and pileup protection</a:t>
            </a:r>
          </a:p>
          <a:p>
            <a:r>
              <a:rPr lang="en-US" altLang="ja-JP" dirty="0" smtClean="0"/>
              <a:t>Replace MWPC readout by GEM readout</a:t>
            </a:r>
          </a:p>
          <a:p>
            <a:pPr lvl="1"/>
            <a:r>
              <a:rPr lang="en-US" altLang="ja-JP" dirty="0" smtClean="0"/>
              <a:t>Efficient to block back-drifting ions</a:t>
            </a:r>
          </a:p>
          <a:p>
            <a:pPr lvl="1"/>
            <a:r>
              <a:rPr lang="en-US" altLang="ja-JP" dirty="0" smtClean="0"/>
              <a:t>High rate capability </a:t>
            </a:r>
          </a:p>
          <a:p>
            <a:pPr lvl="1"/>
            <a:r>
              <a:rPr lang="en-US" altLang="ja-JP" dirty="0" smtClean="0"/>
              <a:t>Preserve PID and tracking capability </a:t>
            </a:r>
          </a:p>
          <a:p>
            <a:r>
              <a:rPr lang="en-US" altLang="ja-JP" dirty="0" smtClean="0"/>
              <a:t>Extensive R&amp;D started</a:t>
            </a:r>
          </a:p>
          <a:p>
            <a:pPr lvl="1"/>
            <a:r>
              <a:rPr lang="en-US" altLang="ja-JP" dirty="0" smtClean="0"/>
              <a:t>Gain stability of GEM under Ne/CO</a:t>
            </a:r>
            <a:r>
              <a:rPr lang="en-US" altLang="ja-JP" baseline="-25000" dirty="0" smtClean="0"/>
              <a:t>2</a:t>
            </a:r>
          </a:p>
          <a:p>
            <a:pPr lvl="1"/>
            <a:r>
              <a:rPr lang="en-US" altLang="ja-JP" dirty="0" smtClean="0"/>
              <a:t>Systematic study of Ion back flow </a:t>
            </a:r>
          </a:p>
          <a:p>
            <a:pPr lvl="2"/>
            <a:r>
              <a:rPr lang="en-US" altLang="ja-JP" dirty="0" smtClean="0"/>
              <a:t>0.25% is requirement </a:t>
            </a:r>
          </a:p>
          <a:p>
            <a:pPr lvl="2"/>
            <a:r>
              <a:rPr lang="en-US" altLang="ja-JP" dirty="0" smtClean="0"/>
              <a:t>Test bench at CERN, TUM, Tokyo</a:t>
            </a:r>
          </a:p>
          <a:p>
            <a:pPr lvl="2"/>
            <a:r>
              <a:rPr lang="en-US" altLang="ja-JP" dirty="0" smtClean="0"/>
              <a:t>Garfield simulation </a:t>
            </a:r>
          </a:p>
          <a:p>
            <a:pPr lvl="1"/>
            <a:r>
              <a:rPr lang="en-US" altLang="ja-JP" dirty="0" err="1" smtClean="0"/>
              <a:t>Beamtest</a:t>
            </a:r>
            <a:r>
              <a:rPr lang="en-US" altLang="ja-JP" dirty="0" smtClean="0"/>
              <a:t> and test in  </a:t>
            </a:r>
            <a:r>
              <a:rPr lang="en-US" altLang="ja-JP" dirty="0" err="1" smtClean="0"/>
              <a:t>p+Pb</a:t>
            </a:r>
            <a:r>
              <a:rPr lang="en-US" altLang="ja-JP" dirty="0" smtClean="0"/>
              <a:t> at ALICE</a:t>
            </a:r>
          </a:p>
          <a:p>
            <a:pPr lvl="1"/>
            <a:r>
              <a:rPr lang="en-US" altLang="ja-JP" dirty="0" smtClean="0"/>
              <a:t>Electronics R&amp;D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12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009" y="3744006"/>
            <a:ext cx="3194168" cy="3113993"/>
          </a:xfrm>
          <a:prstGeom prst="rect">
            <a:avLst/>
          </a:prstGeom>
        </p:spPr>
      </p:pic>
      <p:pic>
        <p:nvPicPr>
          <p:cNvPr id="1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164" y="1500476"/>
            <a:ext cx="2812013" cy="2110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434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smtClean="0"/>
              <a:t>Core Detector Upgrade - TPC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8301" y="1290916"/>
            <a:ext cx="8685699" cy="5567083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Inner Readout Chamber (IROC) Prototype Preparation </a:t>
            </a:r>
          </a:p>
          <a:p>
            <a:pPr lvl="1"/>
            <a:r>
              <a:rPr lang="en-US" altLang="ja-JP" dirty="0" err="1" smtClean="0"/>
              <a:t>Beamtest</a:t>
            </a:r>
            <a:r>
              <a:rPr lang="en-US" altLang="ja-JP" dirty="0" smtClean="0"/>
              <a:t> at CERN-PS T10 </a:t>
            </a:r>
            <a:r>
              <a:rPr lang="en-US" altLang="ja-JP" dirty="0" err="1" smtClean="0"/>
              <a:t>beamline</a:t>
            </a:r>
            <a:endParaRPr lang="en-US" altLang="ja-JP" dirty="0" smtClean="0"/>
          </a:p>
          <a:p>
            <a:pPr marL="282575" lvl="1" indent="0">
              <a:buNone/>
            </a:pPr>
            <a:r>
              <a:rPr lang="en-US" altLang="ja-JP" dirty="0" smtClean="0"/>
              <a:t>in Nov.-Dec.</a:t>
            </a:r>
          </a:p>
          <a:p>
            <a:pPr lvl="2"/>
            <a:r>
              <a:rPr lang="en-US" altLang="ja-JP" dirty="0" smtClean="0"/>
              <a:t>Use electronics composed </a:t>
            </a:r>
          </a:p>
          <a:p>
            <a:pPr marL="577850" lvl="2" indent="0">
              <a:buNone/>
            </a:pPr>
            <a:r>
              <a:rPr lang="en-US" altLang="ja-JP" dirty="0"/>
              <a:t>o</a:t>
            </a:r>
            <a:r>
              <a:rPr lang="en-US" altLang="ja-JP" dirty="0" smtClean="0"/>
              <a:t>f PCA16 + </a:t>
            </a:r>
            <a:r>
              <a:rPr lang="en-US" altLang="ja-JP" dirty="0" err="1" smtClean="0"/>
              <a:t>sALTRO</a:t>
            </a:r>
            <a:r>
              <a:rPr lang="en-US" altLang="ja-JP" dirty="0" smtClean="0"/>
              <a:t> </a:t>
            </a:r>
          </a:p>
          <a:p>
            <a:pPr lvl="1"/>
            <a:r>
              <a:rPr lang="en-US" altLang="ja-JP" dirty="0" smtClean="0"/>
              <a:t>Test under </a:t>
            </a:r>
            <a:r>
              <a:rPr lang="en-US" altLang="ja-JP" dirty="0" err="1" smtClean="0"/>
              <a:t>p+Pb</a:t>
            </a:r>
            <a:r>
              <a:rPr lang="en-US" altLang="ja-JP" dirty="0" smtClean="0"/>
              <a:t> collisions </a:t>
            </a:r>
          </a:p>
          <a:p>
            <a:pPr lvl="2"/>
            <a:r>
              <a:rPr lang="en-US" altLang="ja-JP" dirty="0" smtClean="0"/>
              <a:t>Install in ALICE cavern in Dec.</a:t>
            </a:r>
          </a:p>
          <a:p>
            <a:r>
              <a:rPr lang="en-US" altLang="ja-JP" dirty="0"/>
              <a:t>First GEM foils in Munich</a:t>
            </a:r>
          </a:p>
          <a:p>
            <a:pPr lvl="1"/>
            <a:r>
              <a:rPr lang="en-US" altLang="ja-JP" dirty="0"/>
              <a:t>single mask, ~50 cm</a:t>
            </a:r>
          </a:p>
          <a:p>
            <a:r>
              <a:rPr lang="en-US" altLang="ja-JP" dirty="0"/>
              <a:t>Being inspected, framed, 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dirty="0" smtClean="0"/>
              <a:t>installed </a:t>
            </a:r>
            <a:r>
              <a:rPr lang="en-US" altLang="ja-JP" dirty="0"/>
              <a:t>in pad plane</a:t>
            </a:r>
          </a:p>
          <a:p>
            <a:endParaRPr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13</a:t>
            </a:fld>
            <a:endParaRPr lang="en-US"/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51007" y="4131863"/>
            <a:ext cx="3846464" cy="2576726"/>
          </a:xfrm>
          <a:prstGeom prst="rect">
            <a:avLst/>
          </a:prstGeom>
        </p:spPr>
      </p:pic>
      <p:pic>
        <p:nvPicPr>
          <p:cNvPr id="10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1724" y="1699235"/>
            <a:ext cx="3145746" cy="2375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03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smtClean="0"/>
              <a:t>Core Detector Upgrade - TPC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8301" y="1290917"/>
            <a:ext cx="8685699" cy="535174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Some results of the GEM R&amp;D studies in the lab.</a:t>
            </a:r>
          </a:p>
          <a:p>
            <a:pPr lvl="1"/>
            <a:r>
              <a:rPr lang="en-US" altLang="ja-JP" dirty="0" smtClean="0"/>
              <a:t>Gain stability : stable 1-2%</a:t>
            </a:r>
          </a:p>
          <a:p>
            <a:pPr lvl="1"/>
            <a:r>
              <a:rPr lang="en-US" altLang="ja-JP" dirty="0" smtClean="0"/>
              <a:t>Ion back flow </a:t>
            </a:r>
          </a:p>
          <a:p>
            <a:pPr lvl="2"/>
            <a:r>
              <a:rPr lang="en-US" altLang="ja-JP" dirty="0" smtClean="0"/>
              <a:t>Target of 0.25% can be </a:t>
            </a:r>
          </a:p>
          <a:p>
            <a:pPr lvl="2"/>
            <a:r>
              <a:rPr lang="en-US" altLang="ja-JP" dirty="0" smtClean="0"/>
              <a:t>achievable (</a:t>
            </a:r>
            <a:r>
              <a:rPr lang="en-US" altLang="ja-JP" dirty="0" err="1" smtClean="0"/>
              <a:t>Ar</a:t>
            </a:r>
            <a:r>
              <a:rPr lang="en-US" altLang="ja-JP" dirty="0" smtClean="0"/>
              <a:t>/CO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).</a:t>
            </a:r>
          </a:p>
          <a:p>
            <a:pPr lvl="2"/>
            <a:r>
              <a:rPr lang="en-US" altLang="ja-JP" dirty="0" smtClean="0"/>
              <a:t>More study is on-going.</a:t>
            </a:r>
          </a:p>
          <a:p>
            <a:pPr lvl="2"/>
            <a:r>
              <a:rPr lang="en-US" altLang="ja-JP" dirty="0" smtClean="0"/>
              <a:t>(Ne/CO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, geometry </a:t>
            </a:r>
          </a:p>
          <a:p>
            <a:pPr lvl="2"/>
            <a:r>
              <a:rPr lang="en-US" altLang="ja-JP" dirty="0" smtClean="0"/>
              <a:t>optimization) 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14</a:t>
            </a:fld>
            <a:endParaRPr 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889" y="4185276"/>
            <a:ext cx="3127581" cy="245738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538" y="4202563"/>
            <a:ext cx="2473490" cy="245738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-1424275" y="4195863"/>
            <a:ext cx="4093882" cy="1230391"/>
          </a:xfrm>
          <a:prstGeom prst="rect">
            <a:avLst/>
          </a:prstGeom>
        </p:spPr>
      </p:pic>
      <p:grpSp>
        <p:nvGrpSpPr>
          <p:cNvPr id="10" name="Group 5"/>
          <p:cNvGrpSpPr/>
          <p:nvPr/>
        </p:nvGrpSpPr>
        <p:grpSpPr>
          <a:xfrm>
            <a:off x="4397308" y="1830584"/>
            <a:ext cx="4665059" cy="2109734"/>
            <a:chOff x="240080" y="2645196"/>
            <a:chExt cx="7129784" cy="3750548"/>
          </a:xfrm>
        </p:grpSpPr>
        <p:pic>
          <p:nvPicPr>
            <p:cNvPr id="11" name="Picture 1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080" y="2645196"/>
              <a:ext cx="7129784" cy="37505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</p:pic>
        <p:sp>
          <p:nvSpPr>
            <p:cNvPr id="12" name="TextBox 4"/>
            <p:cNvSpPr txBox="1"/>
            <p:nvPr/>
          </p:nvSpPr>
          <p:spPr>
            <a:xfrm>
              <a:off x="2375669" y="2951167"/>
              <a:ext cx="4013743" cy="492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Corrected, </a:t>
              </a:r>
              <a:r>
                <a:rPr lang="en-US" sz="1200" dirty="0" err="1" smtClean="0"/>
                <a:t>normalised</a:t>
              </a:r>
              <a:r>
                <a:rPr lang="en-US" sz="1200" dirty="0" smtClean="0"/>
                <a:t> GEM current</a:t>
              </a:r>
              <a:endParaRPr lang="en-US" sz="1200" dirty="0"/>
            </a:p>
          </p:txBody>
        </p:sp>
      </p:grpSp>
      <p:sp>
        <p:nvSpPr>
          <p:cNvPr id="5" name="テキスト ボックス 4"/>
          <p:cNvSpPr txBox="1"/>
          <p:nvPr/>
        </p:nvSpPr>
        <p:spPr>
          <a:xfrm>
            <a:off x="6471487" y="3341125"/>
            <a:ext cx="1729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Ar</a:t>
            </a:r>
            <a:r>
              <a:rPr kumimoji="1" lang="en-US" altLang="ja-JP" dirty="0"/>
              <a:t>(</a:t>
            </a:r>
            <a:r>
              <a:rPr kumimoji="1" lang="en-US" altLang="ja-JP" dirty="0" smtClean="0"/>
              <a:t>90)/CO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(10)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25028" y="4225000"/>
            <a:ext cx="1971175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>
                <a:solidFill>
                  <a:srgbClr val="FFFF00"/>
                </a:solidFill>
              </a:rPr>
              <a:t>Amptek</a:t>
            </a:r>
            <a:r>
              <a:rPr kumimoji="1" lang="en-US" altLang="ja-JP" sz="1400" dirty="0" smtClean="0">
                <a:solidFill>
                  <a:srgbClr val="FFFF00"/>
                </a:solidFill>
              </a:rPr>
              <a:t> </a:t>
            </a:r>
          </a:p>
          <a:p>
            <a:r>
              <a:rPr kumimoji="1" lang="en-US" altLang="ja-JP" sz="1400" dirty="0" smtClean="0">
                <a:solidFill>
                  <a:srgbClr val="FFFF00"/>
                </a:solidFill>
              </a:rPr>
              <a:t>Mini X-ray tube</a:t>
            </a:r>
            <a:endParaRPr lang="en-US" altLang="ja-JP" sz="1400" dirty="0" smtClean="0">
              <a:solidFill>
                <a:srgbClr val="FFFF00"/>
              </a:solidFill>
            </a:endParaRPr>
          </a:p>
          <a:p>
            <a:r>
              <a:rPr lang="en-US" altLang="ja-JP" sz="1400" dirty="0" smtClean="0">
                <a:solidFill>
                  <a:srgbClr val="FFFF00"/>
                </a:solidFill>
              </a:rPr>
              <a:t>Ag target: </a:t>
            </a:r>
            <a:r>
              <a:rPr lang="en-US" altLang="ja-JP" sz="1400" dirty="0" err="1" smtClean="0">
                <a:solidFill>
                  <a:srgbClr val="FFFF00"/>
                </a:solidFill>
              </a:rPr>
              <a:t>K</a:t>
            </a:r>
            <a:r>
              <a:rPr lang="en-US" altLang="ja-JP" sz="1400" dirty="0" err="1" smtClean="0">
                <a:solidFill>
                  <a:srgbClr val="FFFF00"/>
                </a:solidFill>
                <a:latin typeface="Symbol" charset="2"/>
                <a:cs typeface="Symbol" charset="2"/>
              </a:rPr>
              <a:t>a</a:t>
            </a:r>
            <a:r>
              <a:rPr lang="en-US" altLang="ja-JP" sz="1400" dirty="0" smtClean="0">
                <a:solidFill>
                  <a:srgbClr val="FFFF00"/>
                </a:solidFill>
              </a:rPr>
              <a:t>=22KeV</a:t>
            </a:r>
          </a:p>
          <a:p>
            <a:r>
              <a:rPr lang="en-US" altLang="ja-JP" sz="1400" dirty="0" smtClean="0">
                <a:solidFill>
                  <a:srgbClr val="FFFF00"/>
                </a:solidFill>
              </a:rPr>
              <a:t>Rate (</a:t>
            </a:r>
            <a:r>
              <a:rPr lang="en-US" altLang="ja-JP" sz="1400" dirty="0" err="1" smtClean="0">
                <a:solidFill>
                  <a:srgbClr val="FFFF00"/>
                </a:solidFill>
              </a:rPr>
              <a:t>Ar</a:t>
            </a:r>
            <a:r>
              <a:rPr lang="en-US" altLang="ja-JP" sz="1400" dirty="0" smtClean="0">
                <a:solidFill>
                  <a:srgbClr val="FFFF00"/>
                </a:solidFill>
              </a:rPr>
              <a:t>(70)/CO</a:t>
            </a:r>
            <a:r>
              <a:rPr lang="en-US" altLang="ja-JP" sz="1400" baseline="-25000" dirty="0" smtClean="0">
                <a:solidFill>
                  <a:srgbClr val="FFFF00"/>
                </a:solidFill>
              </a:rPr>
              <a:t>2</a:t>
            </a:r>
            <a:r>
              <a:rPr lang="en-US" altLang="ja-JP" sz="1400" dirty="0" smtClean="0">
                <a:solidFill>
                  <a:srgbClr val="FFFF00"/>
                </a:solidFill>
              </a:rPr>
              <a:t>(30))</a:t>
            </a:r>
          </a:p>
          <a:p>
            <a:r>
              <a:rPr lang="en-US" altLang="ja-JP" sz="1400" dirty="0" smtClean="0">
                <a:solidFill>
                  <a:srgbClr val="FFFF00"/>
                </a:solidFill>
              </a:rPr>
              <a:t>= 5x10</a:t>
            </a:r>
            <a:r>
              <a:rPr lang="en-US" altLang="ja-JP" sz="1400" baseline="30000" dirty="0" smtClean="0">
                <a:solidFill>
                  <a:srgbClr val="FFFF00"/>
                </a:solidFill>
              </a:rPr>
              <a:t>7</a:t>
            </a:r>
            <a:r>
              <a:rPr lang="en-US" altLang="ja-JP" sz="1400" dirty="0" smtClean="0">
                <a:solidFill>
                  <a:srgbClr val="FFFF00"/>
                </a:solidFill>
              </a:rPr>
              <a:t> Hz  </a:t>
            </a: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(much larger rate </a:t>
            </a:r>
          </a:p>
          <a:p>
            <a:r>
              <a:rPr lang="en-US" altLang="ja-JP" sz="1200" dirty="0">
                <a:solidFill>
                  <a:srgbClr val="FFFF00"/>
                </a:solidFill>
              </a:rPr>
              <a:t>t</a:t>
            </a:r>
            <a:r>
              <a:rPr lang="en-US" altLang="ja-JP" sz="1200" dirty="0" smtClean="0">
                <a:solidFill>
                  <a:srgbClr val="FFFF00"/>
                </a:solidFill>
              </a:rPr>
              <a:t>han 50kHz </a:t>
            </a:r>
            <a:r>
              <a:rPr lang="en-US" altLang="ja-JP" sz="1200" dirty="0" err="1" smtClean="0">
                <a:solidFill>
                  <a:srgbClr val="FFFF00"/>
                </a:solidFill>
              </a:rPr>
              <a:t>Pb-Pb</a:t>
            </a:r>
            <a:r>
              <a:rPr lang="en-US" altLang="ja-JP" sz="1200" dirty="0" smtClean="0">
                <a:solidFill>
                  <a:srgbClr val="FFFF00"/>
                </a:solidFill>
              </a:rPr>
              <a:t>)</a:t>
            </a:r>
          </a:p>
          <a:p>
            <a:r>
              <a:rPr lang="en-US" altLang="ja-JP" sz="1200" dirty="0" smtClean="0">
                <a:solidFill>
                  <a:srgbClr val="FFFF00"/>
                </a:solidFill>
              </a:rPr>
              <a:t>(Some space-charge </a:t>
            </a:r>
          </a:p>
          <a:p>
            <a:r>
              <a:rPr lang="en-US" altLang="ja-JP" sz="1200" dirty="0">
                <a:solidFill>
                  <a:srgbClr val="FFFF00"/>
                </a:solidFill>
              </a:rPr>
              <a:t>e</a:t>
            </a:r>
            <a:r>
              <a:rPr lang="en-US" altLang="ja-JP" sz="1200" dirty="0" smtClean="0">
                <a:solidFill>
                  <a:srgbClr val="FFFF00"/>
                </a:solidFill>
              </a:rPr>
              <a:t>ffects might be in </a:t>
            </a:r>
          </a:p>
          <a:p>
            <a:r>
              <a:rPr lang="en-US" altLang="ja-JP" sz="1200" dirty="0">
                <a:solidFill>
                  <a:srgbClr val="FFFF00"/>
                </a:solidFill>
              </a:rPr>
              <a:t>t</a:t>
            </a:r>
            <a:r>
              <a:rPr lang="en-US" altLang="ja-JP" sz="1200" dirty="0" smtClean="0">
                <a:solidFill>
                  <a:srgbClr val="FFFF00"/>
                </a:solidFill>
              </a:rPr>
              <a:t>he measurements)</a:t>
            </a:r>
            <a:endParaRPr lang="en-US" altLang="ja-JP" sz="1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694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smtClean="0"/>
              <a:t>Core Upgrade - DAQ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615" y="1261034"/>
            <a:ext cx="8686385" cy="4208930"/>
          </a:xfrm>
        </p:spPr>
        <p:txBody>
          <a:bodyPr/>
          <a:lstStyle/>
          <a:p>
            <a:r>
              <a:rPr kumimoji="1" lang="en-US" altLang="ja-JP" dirty="0" smtClean="0"/>
              <a:t>DAQ upgrade</a:t>
            </a:r>
          </a:p>
          <a:p>
            <a:pPr lvl="1"/>
            <a:r>
              <a:rPr lang="en-US" altLang="ja-JP" dirty="0" smtClean="0"/>
              <a:t>Requirements: ~1TByte/s detector readout, 20GB/s in storage</a:t>
            </a:r>
          </a:p>
          <a:p>
            <a:pPr lvl="1"/>
            <a:r>
              <a:rPr lang="en-US" altLang="ja-JP" dirty="0" smtClean="0"/>
              <a:t>Strategy:  </a:t>
            </a:r>
          </a:p>
          <a:p>
            <a:pPr lvl="2"/>
            <a:r>
              <a:rPr lang="en-US" altLang="ja-JP" dirty="0"/>
              <a:t>D</a:t>
            </a:r>
            <a:r>
              <a:rPr lang="en-US" altLang="ja-JP" dirty="0" smtClean="0"/>
              <a:t>ata reduction by (partial) online reconstruction and compression.</a:t>
            </a:r>
          </a:p>
          <a:p>
            <a:pPr lvl="2"/>
            <a:r>
              <a:rPr lang="en-US" altLang="ja-JP" dirty="0" smtClean="0"/>
              <a:t>Store only reconstructed data (tight coupling between online and offline)</a:t>
            </a:r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15</a:t>
            </a:fld>
            <a:endParaRPr 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207002" y="3186668"/>
            <a:ext cx="3998210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FFFF00"/>
                </a:solidFill>
              </a:rPr>
              <a:t>FTP (Fast Trigger Processor)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>
                <a:solidFill>
                  <a:srgbClr val="FFFF00"/>
                </a:solidFill>
              </a:rPr>
              <a:t>CLK/L0/L1, data tagging (ITS/TPC)</a:t>
            </a:r>
          </a:p>
          <a:p>
            <a:r>
              <a:rPr kumimoji="1" lang="en-US" altLang="ja-JP" sz="1600" dirty="0" smtClean="0">
                <a:solidFill>
                  <a:srgbClr val="FFFF00"/>
                </a:solidFill>
              </a:rPr>
              <a:t>DDL/RORC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>
                <a:solidFill>
                  <a:srgbClr val="FFFF00"/>
                </a:solidFill>
              </a:rPr>
              <a:t>DDL3(10GB/s)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>
                <a:solidFill>
                  <a:srgbClr val="FFFF00"/>
                </a:solidFill>
              </a:rPr>
              <a:t>10-12 DDL3, </a:t>
            </a:r>
            <a:r>
              <a:rPr kumimoji="1" lang="en-US" altLang="ja-JP" sz="1600" dirty="0" err="1" smtClean="0">
                <a:solidFill>
                  <a:srgbClr val="FFFF00"/>
                </a:solidFill>
              </a:rPr>
              <a:t>PCIe</a:t>
            </a:r>
            <a:r>
              <a:rPr kumimoji="1" lang="en-US" altLang="ja-JP" sz="1600" dirty="0">
                <a:solidFill>
                  <a:srgbClr val="FFFF00"/>
                </a:solidFill>
              </a:rPr>
              <a:t> </a:t>
            </a:r>
            <a:r>
              <a:rPr kumimoji="1" lang="en-US" altLang="ja-JP" sz="1600" dirty="0" smtClean="0">
                <a:solidFill>
                  <a:srgbClr val="FFFF00"/>
                </a:solidFill>
              </a:rPr>
              <a:t>GEN3 in RORC3</a:t>
            </a:r>
          </a:p>
          <a:p>
            <a:r>
              <a:rPr kumimoji="1" lang="en-US" altLang="ja-JP" sz="1600" dirty="0" smtClean="0">
                <a:solidFill>
                  <a:srgbClr val="FFFF00"/>
                </a:solidFill>
              </a:rPr>
              <a:t>Network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>
                <a:solidFill>
                  <a:srgbClr val="FFFF00"/>
                </a:solidFill>
              </a:rPr>
              <a:t>10/100GBit Ethernet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>
                <a:solidFill>
                  <a:srgbClr val="FFFF00"/>
                </a:solidFill>
              </a:rPr>
              <a:t>QDR/FDR </a:t>
            </a:r>
            <a:r>
              <a:rPr kumimoji="1" lang="en-US" altLang="ja-JP" sz="1600" dirty="0" err="1" smtClean="0">
                <a:solidFill>
                  <a:srgbClr val="FFFF00"/>
                </a:solidFill>
              </a:rPr>
              <a:t>Infiniband</a:t>
            </a:r>
            <a:r>
              <a:rPr kumimoji="1" lang="en-US" altLang="ja-JP" sz="1600" dirty="0" smtClean="0">
                <a:solidFill>
                  <a:srgbClr val="FFFF00"/>
                </a:solidFill>
              </a:rPr>
              <a:t> (42/50GBit)</a:t>
            </a:r>
          </a:p>
          <a:p>
            <a:r>
              <a:rPr kumimoji="1" lang="en-US" altLang="ja-JP" sz="1600" dirty="0">
                <a:solidFill>
                  <a:srgbClr val="FFFF00"/>
                </a:solidFill>
              </a:rPr>
              <a:t>F</a:t>
            </a:r>
            <a:r>
              <a:rPr kumimoji="1" lang="en-US" altLang="ja-JP" sz="1600" dirty="0" smtClean="0">
                <a:solidFill>
                  <a:srgbClr val="FFFF00"/>
                </a:solidFill>
              </a:rPr>
              <a:t>LP (First Level Processor)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>
                <a:solidFill>
                  <a:srgbClr val="FFFF00"/>
                </a:solidFill>
              </a:rPr>
              <a:t>ZS, data compression/localized </a:t>
            </a:r>
          </a:p>
          <a:p>
            <a:r>
              <a:rPr kumimoji="1" lang="en-US" altLang="ja-JP" sz="1600" dirty="0">
                <a:solidFill>
                  <a:srgbClr val="FFFF00"/>
                </a:solidFill>
              </a:rPr>
              <a:t>r</a:t>
            </a:r>
            <a:r>
              <a:rPr kumimoji="1" lang="en-US" altLang="ja-JP" sz="1600" dirty="0" smtClean="0">
                <a:solidFill>
                  <a:srgbClr val="FFFF00"/>
                </a:solidFill>
              </a:rPr>
              <a:t>econstruction </a:t>
            </a:r>
          </a:p>
          <a:p>
            <a:r>
              <a:rPr kumimoji="1" lang="en-US" altLang="ja-JP" sz="1600" dirty="0" smtClean="0">
                <a:solidFill>
                  <a:srgbClr val="FFFF00"/>
                </a:solidFill>
              </a:rPr>
              <a:t>EPN (Event building and Processing Node)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600" dirty="0" smtClean="0">
                <a:solidFill>
                  <a:srgbClr val="FFFF00"/>
                </a:solidFill>
              </a:rPr>
              <a:t>Event building/final data compression</a:t>
            </a:r>
          </a:p>
          <a:p>
            <a:r>
              <a:rPr kumimoji="1" lang="en-US" altLang="ja-JP" sz="1600" dirty="0" smtClean="0">
                <a:solidFill>
                  <a:srgbClr val="FFFF00"/>
                </a:solidFill>
              </a:rPr>
              <a:t>(CPU/GPU)</a:t>
            </a:r>
            <a:endParaRPr kumimoji="1" lang="ja-JP" altLang="en-US" sz="1600" dirty="0">
              <a:solidFill>
                <a:srgbClr val="FFFF00"/>
              </a:solidFill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3275730"/>
            <a:ext cx="5207002" cy="3571526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857166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smtClean="0"/>
              <a:t>Heavy </a:t>
            </a:r>
            <a:r>
              <a:rPr lang="en-US" altLang="ja-JP" i="1" u="sng" dirty="0"/>
              <a:t>F</a:t>
            </a:r>
            <a:r>
              <a:rPr lang="en-US" altLang="ja-JP" i="1" u="sng" dirty="0" smtClean="0"/>
              <a:t>lavor Measurements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7538" y="1212518"/>
            <a:ext cx="7583487" cy="4208930"/>
          </a:xfrm>
        </p:spPr>
        <p:txBody>
          <a:bodyPr/>
          <a:lstStyle/>
          <a:p>
            <a:r>
              <a:rPr lang="en-US" altLang="ja-JP" dirty="0" smtClean="0"/>
              <a:t>Improvement of secondary vertex resolution by x2</a:t>
            </a:r>
          </a:p>
          <a:p>
            <a:pPr lvl="1"/>
            <a:r>
              <a:rPr lang="en-US" altLang="ja-JP" dirty="0" smtClean="0"/>
              <a:t>Measurement of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L</a:t>
            </a:r>
            <a:r>
              <a:rPr lang="en-US" altLang="ja-JP" baseline="-25000" dirty="0" err="1" smtClean="0"/>
              <a:t>c</a:t>
            </a:r>
            <a:r>
              <a:rPr lang="en-US" altLang="ja-JP" dirty="0" smtClean="0"/>
              <a:t>, D</a:t>
            </a:r>
            <a:r>
              <a:rPr lang="en-US" altLang="ja-JP" baseline="-25000" dirty="0" smtClean="0"/>
              <a:t>s</a:t>
            </a:r>
            <a:r>
              <a:rPr lang="en-US" altLang="ja-JP" dirty="0" smtClean="0"/>
              <a:t>, </a:t>
            </a:r>
            <a:r>
              <a:rPr lang="en-US" altLang="ja-JP" dirty="0" err="1">
                <a:latin typeface="Symbol" charset="2"/>
                <a:cs typeface="Symbol" charset="2"/>
              </a:rPr>
              <a:t>L</a:t>
            </a:r>
            <a:r>
              <a:rPr lang="en-US" altLang="ja-JP" baseline="-25000" dirty="0" err="1" smtClean="0"/>
              <a:t>b</a:t>
            </a:r>
            <a:endParaRPr lang="en-US" altLang="ja-JP" baseline="-25000" dirty="0" smtClean="0"/>
          </a:p>
          <a:p>
            <a:pPr lvl="1"/>
            <a:r>
              <a:rPr lang="en-US" altLang="ja-JP" dirty="0"/>
              <a:t>v</a:t>
            </a:r>
            <a:r>
              <a:rPr kumimoji="1" lang="en-US" altLang="ja-JP" dirty="0" smtClean="0"/>
              <a:t>2 and R</a:t>
            </a:r>
            <a:r>
              <a:rPr kumimoji="1" lang="en-US" altLang="ja-JP" baseline="-25000" dirty="0" smtClean="0"/>
              <a:t>AA</a:t>
            </a:r>
            <a:r>
              <a:rPr kumimoji="1" lang="en-US" altLang="ja-JP" dirty="0" smtClean="0"/>
              <a:t> for wide </a:t>
            </a:r>
            <a:r>
              <a:rPr kumimoji="1" lang="en-US" altLang="ja-JP" dirty="0" err="1" smtClean="0"/>
              <a:t>pT</a:t>
            </a:r>
            <a:r>
              <a:rPr kumimoji="1" lang="en-US" altLang="ja-JP" dirty="0" smtClean="0"/>
              <a:t> range (down to low </a:t>
            </a:r>
            <a:r>
              <a:rPr kumimoji="1" lang="en-US" altLang="ja-JP" dirty="0" err="1" smtClean="0"/>
              <a:t>pT</a:t>
            </a:r>
            <a:r>
              <a:rPr kumimoji="1" lang="en-US" altLang="ja-JP" dirty="0" smtClean="0"/>
              <a:t>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658" y="2504368"/>
            <a:ext cx="3689762" cy="1847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0042" y="2395331"/>
            <a:ext cx="4425015" cy="20017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図 4" descr="HQ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38" y="4430304"/>
            <a:ext cx="8423119" cy="2427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8211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err="1" smtClean="0"/>
              <a:t>Quarkonia</a:t>
            </a:r>
            <a:r>
              <a:rPr lang="en-US" altLang="ja-JP" i="1" u="sng" dirty="0" smtClean="0"/>
              <a:t> Measurements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7057" y="1266551"/>
            <a:ext cx="7583487" cy="4208930"/>
          </a:xfrm>
        </p:spPr>
        <p:txBody>
          <a:bodyPr/>
          <a:lstStyle/>
          <a:p>
            <a:r>
              <a:rPr kumimoji="1" lang="en-US" altLang="ja-JP" dirty="0" smtClean="0"/>
              <a:t>Precision measurement of </a:t>
            </a:r>
            <a:r>
              <a:rPr kumimoji="1" lang="en-US" altLang="ja-JP" dirty="0" err="1" smtClean="0"/>
              <a:t>quarkonia</a:t>
            </a:r>
            <a:endParaRPr kumimoji="1" lang="en-US" altLang="ja-JP" dirty="0" smtClean="0"/>
          </a:p>
          <a:p>
            <a:pPr lvl="1"/>
            <a:r>
              <a:rPr lang="en-US" altLang="ja-JP" dirty="0" err="1" smtClean="0"/>
              <a:t>pT</a:t>
            </a:r>
            <a:r>
              <a:rPr lang="en-US" altLang="ja-JP" dirty="0" smtClean="0"/>
              <a:t> dependence of R</a:t>
            </a:r>
            <a:r>
              <a:rPr lang="en-US" altLang="ja-JP" baseline="-25000" dirty="0" smtClean="0"/>
              <a:t>AA</a:t>
            </a:r>
            <a:r>
              <a:rPr lang="en-US" altLang="ja-JP" dirty="0" smtClean="0"/>
              <a:t> and v2 for J/</a:t>
            </a:r>
            <a:r>
              <a:rPr lang="en-US" altLang="ja-JP" dirty="0" smtClean="0">
                <a:latin typeface="Symbol" charset="2"/>
                <a:cs typeface="Symbol" charset="2"/>
              </a:rPr>
              <a:t>y</a:t>
            </a:r>
            <a:r>
              <a:rPr lang="en-US" altLang="ja-JP" dirty="0" smtClean="0"/>
              <a:t>, </a:t>
            </a:r>
            <a:r>
              <a:rPr lang="en-US" altLang="ja-JP" dirty="0" smtClean="0">
                <a:latin typeface="Symbol" charset="2"/>
                <a:cs typeface="Symbol" charset="2"/>
              </a:rPr>
              <a:t>y</a:t>
            </a:r>
            <a:r>
              <a:rPr lang="en-US" altLang="ja-JP" dirty="0" smtClean="0"/>
              <a:t>’, (</a:t>
            </a:r>
            <a:r>
              <a:rPr lang="en-US" altLang="ja-JP" dirty="0" smtClean="0">
                <a:latin typeface="Symbol" charset="2"/>
                <a:cs typeface="Symbol" charset="2"/>
              </a:rPr>
              <a:t>c</a:t>
            </a:r>
            <a:r>
              <a:rPr lang="en-US" altLang="ja-JP" baseline="-25000" dirty="0" smtClean="0"/>
              <a:t>c</a:t>
            </a:r>
            <a:r>
              <a:rPr lang="en-US" altLang="ja-JP" dirty="0" smtClean="0"/>
              <a:t>), Y </a:t>
            </a:r>
          </a:p>
          <a:p>
            <a:pPr lvl="1"/>
            <a:r>
              <a:rPr lang="en-US" altLang="ja-JP" dirty="0" smtClean="0"/>
              <a:t>J/</a:t>
            </a:r>
            <a:r>
              <a:rPr lang="en-US" altLang="ja-JP" dirty="0" smtClean="0">
                <a:latin typeface="Symbol" charset="2"/>
                <a:cs typeface="Symbol" charset="2"/>
              </a:rPr>
              <a:t>y</a:t>
            </a:r>
            <a:r>
              <a:rPr lang="en-US" altLang="ja-JP" dirty="0" smtClean="0"/>
              <a:t> Polarization, </a:t>
            </a:r>
            <a:r>
              <a:rPr lang="en-US" altLang="ja-JP" dirty="0" err="1" smtClean="0"/>
              <a:t>Quarkonia</a:t>
            </a:r>
            <a:r>
              <a:rPr lang="en-US" altLang="ja-JP" dirty="0" smtClean="0"/>
              <a:t> by </a:t>
            </a:r>
            <a:r>
              <a:rPr lang="en-US" altLang="ja-JP" dirty="0" err="1" smtClean="0">
                <a:latin typeface="Symbol" charset="2"/>
                <a:cs typeface="Symbol" charset="2"/>
              </a:rPr>
              <a:t>g</a:t>
            </a:r>
            <a:r>
              <a:rPr lang="en-US" altLang="ja-JP" dirty="0" err="1" smtClean="0"/>
              <a:t>+A</a:t>
            </a:r>
            <a:r>
              <a:rPr lang="en-US" altLang="ja-JP" dirty="0" smtClean="0"/>
              <a:t> (</a:t>
            </a:r>
            <a:r>
              <a:rPr lang="en-US" altLang="ja-JP" dirty="0" smtClean="0">
                <a:sym typeface="Wingdings"/>
              </a:rPr>
              <a:t></a:t>
            </a:r>
            <a:r>
              <a:rPr lang="en-US" altLang="ja-JP" dirty="0" smtClean="0"/>
              <a:t> gluon PDF)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17</a:t>
            </a:fld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0411" y="4475855"/>
            <a:ext cx="5213813" cy="2321673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456" y="2495764"/>
            <a:ext cx="3076211" cy="4377354"/>
          </a:xfrm>
          <a:prstGeom prst="rect">
            <a:avLst/>
          </a:prstGeom>
        </p:spPr>
      </p:pic>
      <p:pic>
        <p:nvPicPr>
          <p:cNvPr id="10" name="図 9" descr="jpsi_raa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0411" y="2527776"/>
            <a:ext cx="2572517" cy="1879446"/>
          </a:xfrm>
          <a:prstGeom prst="rect">
            <a:avLst/>
          </a:prstGeom>
        </p:spPr>
      </p:pic>
      <p:pic>
        <p:nvPicPr>
          <p:cNvPr id="11" name="図 10" descr="jpsi_v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4108" y="2510882"/>
            <a:ext cx="2555716" cy="1862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260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smtClean="0"/>
              <a:t>Di-electron Measurements 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1112" y="1216211"/>
            <a:ext cx="7583487" cy="5328024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Unique Physics and Measurement at the  LHC</a:t>
            </a:r>
          </a:p>
          <a:p>
            <a:pPr marL="638175" lvl="1" indent="-342900"/>
            <a:r>
              <a:rPr lang="en-US" altLang="ja-JP" dirty="0" smtClean="0"/>
              <a:t>Chiral symmetry restoration</a:t>
            </a:r>
          </a:p>
          <a:p>
            <a:pPr marL="638175" lvl="1" indent="-342900"/>
            <a:r>
              <a:rPr lang="en-US" altLang="ja-JP" dirty="0" smtClean="0"/>
              <a:t>Thermal radiation, Radiation from </a:t>
            </a:r>
            <a:r>
              <a:rPr lang="en-US" altLang="ja-JP" dirty="0" err="1" smtClean="0"/>
              <a:t>Glasma</a:t>
            </a:r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Need to fight with:</a:t>
            </a:r>
            <a:r>
              <a:rPr kumimoji="1" lang="en-US" altLang="ja-JP" dirty="0" smtClean="0"/>
              <a:t> 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Conversion/</a:t>
            </a:r>
            <a:r>
              <a:rPr lang="en-US" altLang="ja-JP" dirty="0" err="1" smtClean="0"/>
              <a:t>Dalitz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S/N (combinatorial)</a:t>
            </a:r>
          </a:p>
          <a:p>
            <a:pPr lvl="1"/>
            <a:r>
              <a:rPr lang="en-US" altLang="ja-JP" dirty="0" smtClean="0"/>
              <a:t>Charm contributions</a:t>
            </a:r>
          </a:p>
          <a:p>
            <a:pPr lvl="2"/>
            <a:r>
              <a:rPr kumimoji="1" lang="en-US" altLang="ja-JP" dirty="0" smtClean="0"/>
              <a:t>Charm yield</a:t>
            </a:r>
          </a:p>
          <a:p>
            <a:pPr lvl="2"/>
            <a:r>
              <a:rPr lang="en-US" altLang="ja-JP" dirty="0" smtClean="0"/>
              <a:t>Correlation of pairs</a:t>
            </a:r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18</a:t>
            </a:fld>
            <a:endParaRPr 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9060" y="2611375"/>
            <a:ext cx="5564940" cy="393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030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smtClean="0"/>
              <a:t>Di-electron Measurements 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1112" y="1216211"/>
            <a:ext cx="7583487" cy="5328024"/>
          </a:xfrm>
        </p:spPr>
        <p:txBody>
          <a:bodyPr>
            <a:normAutofit/>
          </a:bodyPr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Electron ID by TPC/TOF</a:t>
            </a:r>
          </a:p>
          <a:p>
            <a:pPr lvl="1"/>
            <a:r>
              <a:rPr lang="en-US" altLang="ja-JP" dirty="0" smtClean="0"/>
              <a:t>High rate TPC required</a:t>
            </a:r>
          </a:p>
          <a:p>
            <a:r>
              <a:rPr kumimoji="1" lang="en-US" altLang="ja-JP" dirty="0" smtClean="0"/>
              <a:t>BG rejection (conversion,</a:t>
            </a:r>
          </a:p>
          <a:p>
            <a:pPr marL="0" indent="0">
              <a:buNone/>
            </a:pPr>
            <a:r>
              <a:rPr lang="en-US" altLang="ja-JP" dirty="0" err="1" smtClean="0"/>
              <a:t>Dalitz</a:t>
            </a:r>
            <a:r>
              <a:rPr lang="en-US" altLang="ja-JP" dirty="0" smtClean="0"/>
              <a:t>, charm pairs)</a:t>
            </a:r>
          </a:p>
          <a:p>
            <a:pPr marL="638175" lvl="1" indent="-342900"/>
            <a:r>
              <a:rPr kumimoji="1" lang="en-US" altLang="ja-JP" dirty="0" smtClean="0"/>
              <a:t>New ITS upgrade </a:t>
            </a:r>
          </a:p>
          <a:p>
            <a:pPr marL="295275" lvl="1" indent="0">
              <a:buNone/>
            </a:pPr>
            <a:r>
              <a:rPr lang="en-US" altLang="ja-JP" dirty="0" smtClean="0"/>
              <a:t>required (especially, </a:t>
            </a:r>
          </a:p>
          <a:p>
            <a:pPr marL="295275" lvl="1" indent="0">
              <a:buNone/>
            </a:pPr>
            <a:r>
              <a:rPr lang="en-US" altLang="ja-JP" dirty="0" smtClean="0"/>
              <a:t>to suppress conversions and</a:t>
            </a:r>
          </a:p>
          <a:p>
            <a:pPr marL="295275" lvl="1" indent="0">
              <a:buNone/>
            </a:pPr>
            <a:r>
              <a:rPr lang="en-US" altLang="ja-JP" dirty="0" smtClean="0"/>
              <a:t>systematic uncertainties of</a:t>
            </a:r>
          </a:p>
          <a:p>
            <a:pPr marL="295275" lvl="1" indent="0">
              <a:buNone/>
            </a:pPr>
            <a:r>
              <a:rPr lang="en-US" altLang="ja-JP" dirty="0" smtClean="0"/>
              <a:t>charm)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19</a:t>
            </a:fld>
            <a:endParaRPr 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9293" y="1418881"/>
            <a:ext cx="5164466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82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7475"/>
            <a:ext cx="7583487" cy="1044388"/>
          </a:xfrm>
        </p:spPr>
        <p:txBody>
          <a:bodyPr>
            <a:normAutofit/>
          </a:bodyPr>
          <a:lstStyle/>
          <a:p>
            <a:r>
              <a:rPr kumimoji="1" lang="en-US" altLang="ja-JP" i="1" u="sng" dirty="0" smtClean="0"/>
              <a:t>Outline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9463" y="1350688"/>
            <a:ext cx="7583487" cy="4208930"/>
          </a:xfrm>
        </p:spPr>
        <p:txBody>
          <a:bodyPr>
            <a:normAutofit/>
          </a:bodyPr>
          <a:lstStyle/>
          <a:p>
            <a:r>
              <a:rPr kumimoji="1" lang="en-US" altLang="ja-JP" sz="2600" i="1" dirty="0" smtClean="0"/>
              <a:t>Heavy ion </a:t>
            </a:r>
            <a:r>
              <a:rPr lang="en-US" altLang="ja-JP" sz="2600" i="1" dirty="0"/>
              <a:t>p</a:t>
            </a:r>
            <a:r>
              <a:rPr kumimoji="1" lang="en-US" altLang="ja-JP" sz="2600" i="1" dirty="0" smtClean="0"/>
              <a:t>hysics at LHC energy</a:t>
            </a:r>
          </a:p>
          <a:p>
            <a:r>
              <a:rPr kumimoji="1" lang="en-US" altLang="ja-JP" sz="2600" i="1" dirty="0" smtClean="0"/>
              <a:t>Current status of ALICE</a:t>
            </a:r>
          </a:p>
          <a:p>
            <a:r>
              <a:rPr lang="en-US" altLang="ja-JP" sz="2600" i="1" dirty="0" smtClean="0"/>
              <a:t>Long-term upgrade </a:t>
            </a:r>
            <a:endParaRPr lang="en-US" altLang="ja-JP" sz="2600" i="1" dirty="0"/>
          </a:p>
          <a:p>
            <a:r>
              <a:rPr lang="en-US" altLang="ja-JP" sz="2600" i="1" dirty="0" smtClean="0"/>
              <a:t>Core detector upgrades </a:t>
            </a:r>
          </a:p>
          <a:p>
            <a:r>
              <a:rPr lang="en-US" altLang="ja-JP" sz="2600" i="1" dirty="0" smtClean="0"/>
              <a:t>Physics perspectives</a:t>
            </a:r>
          </a:p>
          <a:p>
            <a:r>
              <a:rPr lang="en-US" altLang="ja-JP" sz="2800" i="1" dirty="0" smtClean="0"/>
              <a:t>Summary and Outlook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1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lang="en-US" altLang="ja-JP" i="1" u="sng" dirty="0" smtClean="0"/>
              <a:t>Di-electron Measurements 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61112" y="1216211"/>
            <a:ext cx="7583487" cy="5328024"/>
          </a:xfrm>
        </p:spPr>
        <p:txBody>
          <a:bodyPr>
            <a:normAutofit/>
          </a:bodyPr>
          <a:lstStyle/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Electron ID by TPC/TOF</a:t>
            </a:r>
          </a:p>
          <a:p>
            <a:pPr lvl="1"/>
            <a:r>
              <a:rPr lang="en-US" altLang="ja-JP" dirty="0" smtClean="0"/>
              <a:t>High rate TPC required</a:t>
            </a:r>
          </a:p>
          <a:p>
            <a:r>
              <a:rPr kumimoji="1" lang="en-US" altLang="ja-JP" dirty="0" smtClean="0"/>
              <a:t>BG rejection (conversion,</a:t>
            </a:r>
          </a:p>
          <a:p>
            <a:pPr marL="0" indent="0">
              <a:buNone/>
            </a:pPr>
            <a:r>
              <a:rPr lang="en-US" altLang="ja-JP" dirty="0" err="1" smtClean="0"/>
              <a:t>Dalitz</a:t>
            </a:r>
            <a:r>
              <a:rPr lang="en-US" altLang="ja-JP" dirty="0" smtClean="0"/>
              <a:t>, charm pairs)</a:t>
            </a:r>
          </a:p>
          <a:p>
            <a:pPr marL="638175" lvl="1" indent="-342900"/>
            <a:r>
              <a:rPr kumimoji="1" lang="en-US" altLang="ja-JP" dirty="0" smtClean="0"/>
              <a:t>New ITS upgrade </a:t>
            </a:r>
          </a:p>
          <a:p>
            <a:pPr marL="295275" lvl="1" indent="0">
              <a:buNone/>
            </a:pPr>
            <a:r>
              <a:rPr lang="en-US" altLang="ja-JP" dirty="0" smtClean="0"/>
              <a:t>required </a:t>
            </a:r>
            <a:r>
              <a:rPr lang="en-US" altLang="ja-JP" dirty="0"/>
              <a:t>(especially, </a:t>
            </a:r>
          </a:p>
          <a:p>
            <a:pPr marL="295275" lvl="1" indent="0">
              <a:buNone/>
            </a:pPr>
            <a:r>
              <a:rPr lang="en-US" altLang="ja-JP" dirty="0"/>
              <a:t>to suppress conversions and</a:t>
            </a:r>
          </a:p>
          <a:p>
            <a:pPr marL="295275" lvl="1" indent="0">
              <a:buNone/>
            </a:pPr>
            <a:r>
              <a:rPr lang="en-US" altLang="ja-JP" dirty="0"/>
              <a:t>systematic uncertainties of</a:t>
            </a:r>
          </a:p>
          <a:p>
            <a:pPr marL="295275" lvl="1" indent="0">
              <a:buNone/>
            </a:pPr>
            <a:r>
              <a:rPr lang="en-US" altLang="ja-JP" dirty="0" smtClean="0"/>
              <a:t>charm)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20</a:t>
            </a:fld>
            <a:endParaRPr 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5420" y="1426135"/>
            <a:ext cx="5118100" cy="51181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7" name="テキスト ボックス 6"/>
          <p:cNvSpPr txBox="1"/>
          <p:nvPr/>
        </p:nvSpPr>
        <p:spPr>
          <a:xfrm>
            <a:off x="4779841" y="2184251"/>
            <a:ext cx="1838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</a:t>
            </a:r>
            <a:r>
              <a:rPr kumimoji="1" lang="en-US" altLang="ja-JP" sz="1400" dirty="0" smtClean="0"/>
              <a:t>urrent ITS/low rate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303699" y="2184251"/>
            <a:ext cx="1633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ITS/high rate</a:t>
            </a:r>
            <a:endParaRPr kumimoji="1" lang="ja-JP" altLang="en-US" sz="14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60870" y="2492028"/>
            <a:ext cx="1008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0.3&lt;M&lt;0.7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133867" y="2467903"/>
            <a:ext cx="1008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0.3&lt;M&lt;0.7</a:t>
            </a:r>
            <a:endParaRPr kumimoji="1" lang="ja-JP" altLang="en-US" sz="1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42723" y="4785138"/>
            <a:ext cx="18389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c</a:t>
            </a:r>
            <a:r>
              <a:rPr kumimoji="1" lang="en-US" altLang="ja-JP" sz="1400" dirty="0" smtClean="0"/>
              <a:t>urrent ITS/low rate</a:t>
            </a:r>
            <a:endParaRPr kumimoji="1" lang="ja-JP" altLang="en-US" sz="14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7066581" y="4785138"/>
            <a:ext cx="1633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new ITS/high rate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240795" y="5022760"/>
            <a:ext cx="1008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1.1&lt;M&lt;1.5</a:t>
            </a:r>
            <a:endParaRPr kumimoji="1" lang="ja-JP" altLang="en-US" sz="140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762131" y="5022760"/>
            <a:ext cx="10087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1.1&lt;M&lt;1.5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1002026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17743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ALICE Status with the upgrades</a:t>
            </a:r>
            <a:endParaRPr kumimoji="1" lang="ja-JP" altLang="en-US" i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21</a:t>
            </a:fld>
            <a:endParaRPr lang="en-US"/>
          </a:p>
        </p:txBody>
      </p:sp>
      <p:pic>
        <p:nvPicPr>
          <p:cNvPr id="3" name="図 2" descr="fut_me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00" y="1198195"/>
            <a:ext cx="8326581" cy="550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77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7471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Other upgrades – MFT/</a:t>
            </a:r>
            <a:r>
              <a:rPr lang="en-US" altLang="ja-JP" i="1" u="sng" dirty="0"/>
              <a:t>V</a:t>
            </a:r>
            <a:r>
              <a:rPr kumimoji="1" lang="en-US" altLang="ja-JP" i="1" u="sng" dirty="0" smtClean="0"/>
              <a:t>HMPID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1165" y="1275975"/>
            <a:ext cx="7910403" cy="5464466"/>
          </a:xfrm>
        </p:spPr>
        <p:txBody>
          <a:bodyPr/>
          <a:lstStyle/>
          <a:p>
            <a:r>
              <a:rPr lang="en-US" altLang="ja-JP" dirty="0" smtClean="0"/>
              <a:t>MFT(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 Forward Tracker)</a:t>
            </a:r>
          </a:p>
          <a:p>
            <a:pPr lvl="1"/>
            <a:r>
              <a:rPr lang="en-US" altLang="ja-JP" dirty="0" smtClean="0"/>
              <a:t>5 station of Si-pixel planes covering</a:t>
            </a:r>
          </a:p>
          <a:p>
            <a:pPr marL="282575" lvl="1" indent="0">
              <a:buNone/>
            </a:pPr>
            <a:r>
              <a:rPr lang="en-US" altLang="ja-JP" dirty="0" err="1" smtClean="0"/>
              <a:t>Muon</a:t>
            </a:r>
            <a:r>
              <a:rPr lang="en-US" altLang="ja-JP" dirty="0" smtClean="0"/>
              <a:t> arm acceptance</a:t>
            </a:r>
          </a:p>
          <a:p>
            <a:pPr lvl="1"/>
            <a:r>
              <a:rPr lang="en-US" altLang="ja-JP" dirty="0" smtClean="0"/>
              <a:t>Improve secondary vertex measurement</a:t>
            </a:r>
          </a:p>
          <a:p>
            <a:pPr lvl="1"/>
            <a:r>
              <a:rPr lang="en-US" altLang="ja-JP" dirty="0" smtClean="0"/>
              <a:t>Better BG rejection, b-tagging for J/</a:t>
            </a:r>
            <a:r>
              <a:rPr lang="en-US" altLang="ja-JP" dirty="0" smtClean="0">
                <a:latin typeface="Symbol" charset="2"/>
                <a:cs typeface="Symbol" charset="2"/>
              </a:rPr>
              <a:t>y</a:t>
            </a:r>
          </a:p>
          <a:p>
            <a:pPr lvl="1"/>
            <a:r>
              <a:rPr lang="en-US" altLang="ja-JP" dirty="0" smtClean="0"/>
              <a:t>Improve mass resolution for low mass di-</a:t>
            </a:r>
            <a:r>
              <a:rPr lang="en-US" altLang="ja-JP" dirty="0" err="1" smtClean="0"/>
              <a:t>muons</a:t>
            </a:r>
            <a:endParaRPr lang="en-US" altLang="ja-JP" dirty="0" smtClean="0"/>
          </a:p>
          <a:p>
            <a:r>
              <a:rPr lang="en-US" altLang="ja-JP" dirty="0"/>
              <a:t>V</a:t>
            </a:r>
            <a:r>
              <a:rPr lang="en-US" altLang="ja-JP" dirty="0" smtClean="0"/>
              <a:t>HMPID (Very High Momentum PID)</a:t>
            </a:r>
          </a:p>
          <a:p>
            <a:pPr lvl="1"/>
            <a:r>
              <a:rPr lang="en-US" altLang="ja-JP" dirty="0" smtClean="0"/>
              <a:t>Focusing RICH for high momentum PID in central barrel</a:t>
            </a:r>
          </a:p>
          <a:p>
            <a:pPr lvl="1"/>
            <a:r>
              <a:rPr lang="en-US" altLang="ja-JP" dirty="0" smtClean="0"/>
              <a:t>C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F</a:t>
            </a:r>
            <a:r>
              <a:rPr lang="en-US" altLang="ja-JP" baseline="-25000" dirty="0" smtClean="0"/>
              <a:t>4</a:t>
            </a:r>
            <a:r>
              <a:rPr lang="en-US" altLang="ja-JP" dirty="0" smtClean="0"/>
              <a:t>O</a:t>
            </a:r>
            <a:r>
              <a:rPr lang="en-US" altLang="ja-JP" baseline="-25000" dirty="0" smtClean="0"/>
              <a:t>8</a:t>
            </a:r>
            <a:r>
              <a:rPr lang="en-US" altLang="ja-JP" dirty="0" smtClean="0"/>
              <a:t> Cherenkov radiator, </a:t>
            </a:r>
            <a:r>
              <a:rPr lang="en-US" altLang="ja-JP" dirty="0" err="1" smtClean="0"/>
              <a:t>CsI</a:t>
            </a:r>
            <a:r>
              <a:rPr lang="en-US" altLang="ja-JP" dirty="0" smtClean="0"/>
              <a:t> photocathode with MWPC or GEM readout </a:t>
            </a:r>
          </a:p>
          <a:p>
            <a:pPr lvl="1"/>
            <a:r>
              <a:rPr lang="en-US" altLang="ja-JP" dirty="0" smtClean="0"/>
              <a:t>Track-by-track hadron PID in jets</a:t>
            </a:r>
          </a:p>
          <a:p>
            <a:pPr lvl="1"/>
            <a:r>
              <a:rPr lang="en-US" altLang="ja-JP" dirty="0" smtClean="0"/>
              <a:t>Detailed understanding of jet structure,</a:t>
            </a:r>
          </a:p>
          <a:p>
            <a:pPr marL="282575" lvl="1" indent="0">
              <a:buNone/>
            </a:pPr>
            <a:r>
              <a:rPr lang="en-US" altLang="ja-JP" dirty="0"/>
              <a:t>f</a:t>
            </a:r>
            <a:r>
              <a:rPr lang="en-US" altLang="ja-JP" dirty="0" smtClean="0"/>
              <a:t>ragmentations, </a:t>
            </a:r>
            <a:r>
              <a:rPr lang="en-US" altLang="ja-JP" dirty="0" err="1" smtClean="0"/>
              <a:t>parton</a:t>
            </a:r>
            <a:r>
              <a:rPr lang="en-US" altLang="ja-JP" dirty="0" smtClean="0"/>
              <a:t> energy loss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22</a:t>
            </a:fld>
            <a:endParaRPr 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1724" y="4930315"/>
            <a:ext cx="3392275" cy="1810126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5344832" y="3844079"/>
            <a:ext cx="1719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da-DK" altLang="ja-JP" dirty="0" smtClean="0">
                <a:solidFill>
                  <a:schemeClr val="bg1"/>
                </a:solidFill>
              </a:rPr>
              <a:t>arXiv:1103.601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pic>
        <p:nvPicPr>
          <p:cNvPr id="8" name="図 7" descr="mft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094" y="1051859"/>
            <a:ext cx="3403600" cy="224790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7458738" y="3700207"/>
            <a:ext cx="129239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da-DK" altLang="ja-JP" sz="1400" dirty="0" smtClean="0"/>
              <a:t>Y. </a:t>
            </a:r>
            <a:r>
              <a:rPr kumimoji="1" lang="da-DK" altLang="ja-JP" sz="1400" dirty="0" err="1" smtClean="0"/>
              <a:t>Jungyu</a:t>
            </a:r>
            <a:r>
              <a:rPr kumimoji="1" lang="da-DK" altLang="ja-JP" sz="1400" dirty="0" smtClean="0"/>
              <a:t> P6C</a:t>
            </a:r>
          </a:p>
          <a:p>
            <a:r>
              <a:rPr kumimoji="1" lang="da-DK" altLang="ja-JP" sz="1400" dirty="0"/>
              <a:t>i</a:t>
            </a:r>
            <a:r>
              <a:rPr kumimoji="1" lang="da-DK" altLang="ja-JP" sz="1400" dirty="0" smtClean="0"/>
              <a:t>n </a:t>
            </a:r>
            <a:r>
              <a:rPr kumimoji="1" lang="da-DK" altLang="ja-JP" sz="1400" dirty="0" err="1" smtClean="0"/>
              <a:t>this</a:t>
            </a:r>
            <a:r>
              <a:rPr kumimoji="1" lang="da-DK" altLang="ja-JP" sz="1400" dirty="0" smtClean="0"/>
              <a:t> </a:t>
            </a:r>
            <a:r>
              <a:rPr kumimoji="1" lang="da-DK" altLang="ja-JP" sz="1400" dirty="0" err="1" smtClean="0"/>
              <a:t>conf</a:t>
            </a:r>
            <a:r>
              <a:rPr kumimoji="1" lang="da-DK" altLang="ja-JP" sz="1400" dirty="0" smtClean="0"/>
              <a:t>.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870279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7471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Other upgrades - FOCAL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7949" y="1275975"/>
            <a:ext cx="7925001" cy="5357907"/>
          </a:xfrm>
        </p:spPr>
        <p:txBody>
          <a:bodyPr>
            <a:normAutofit/>
          </a:bodyPr>
          <a:lstStyle/>
          <a:p>
            <a:r>
              <a:rPr lang="en-US" altLang="ja-JP" dirty="0" smtClean="0"/>
              <a:t>FOCAL(Forward Calorimeter)</a:t>
            </a:r>
          </a:p>
          <a:p>
            <a:pPr lvl="1"/>
            <a:r>
              <a:rPr lang="en-US" altLang="ja-JP" dirty="0" smtClean="0"/>
              <a:t>Gluon saturation at small-x </a:t>
            </a:r>
          </a:p>
          <a:p>
            <a:pPr lvl="1"/>
            <a:r>
              <a:rPr lang="en-US" altLang="ja-JP" dirty="0" smtClean="0"/>
              <a:t>Early stage dynamics of HI collisions</a:t>
            </a:r>
          </a:p>
          <a:p>
            <a:r>
              <a:rPr lang="en-US" altLang="ja-JP" dirty="0" smtClean="0"/>
              <a:t>Unique opportunity for ALICE</a:t>
            </a:r>
          </a:p>
          <a:p>
            <a:pPr lvl="1"/>
            <a:r>
              <a:rPr lang="en-US" altLang="ja-JP" dirty="0" smtClean="0"/>
              <a:t>highest eta(&gt;3) with wide </a:t>
            </a:r>
            <a:r>
              <a:rPr lang="en-US" altLang="ja-JP" dirty="0" err="1" smtClean="0"/>
              <a:t>p</a:t>
            </a:r>
            <a:r>
              <a:rPr lang="en-US" altLang="ja-JP" baseline="-25000" dirty="0" err="1" smtClean="0"/>
              <a:t>T</a:t>
            </a:r>
            <a:r>
              <a:rPr lang="en-US" altLang="ja-JP" dirty="0" smtClean="0"/>
              <a:t> coverage</a:t>
            </a:r>
          </a:p>
          <a:p>
            <a:pPr lvl="1"/>
            <a:r>
              <a:rPr lang="en-US" altLang="ja-JP" dirty="0" smtClean="0"/>
              <a:t>Prompt photon, 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baseline="30000" dirty="0" smtClean="0"/>
              <a:t>0</a:t>
            </a:r>
            <a:r>
              <a:rPr lang="en-US" altLang="ja-JP" dirty="0" smtClean="0"/>
              <a:t>, jets, (</a:t>
            </a:r>
            <a:r>
              <a:rPr lang="en-US" altLang="ja-JP" dirty="0" err="1" smtClean="0"/>
              <a:t>quarkonia</a:t>
            </a:r>
            <a:r>
              <a:rPr lang="en-US" altLang="ja-JP" dirty="0" smtClean="0"/>
              <a:t>)</a:t>
            </a:r>
          </a:p>
          <a:p>
            <a:pPr marL="282575" lvl="1" indent="0">
              <a:buNone/>
            </a:pPr>
            <a:r>
              <a:rPr lang="en-US" altLang="ja-JP" dirty="0"/>
              <a:t>a</a:t>
            </a:r>
            <a:r>
              <a:rPr lang="en-US" altLang="ja-JP" dirty="0" smtClean="0"/>
              <a:t>nd correlation with rapidity gap</a:t>
            </a:r>
          </a:p>
          <a:p>
            <a:pPr marL="330200" indent="-342900"/>
            <a:r>
              <a:rPr lang="en-US" altLang="ja-JP" dirty="0" err="1" smtClean="0"/>
              <a:t>W+Si</a:t>
            </a:r>
            <a:r>
              <a:rPr lang="en-US" altLang="ja-JP" dirty="0" smtClean="0"/>
              <a:t> EM Sampling Calorimeter</a:t>
            </a:r>
          </a:p>
          <a:p>
            <a:pPr marL="625475" lvl="1" indent="-342900"/>
            <a:r>
              <a:rPr lang="en-US" altLang="ja-JP" dirty="0" smtClean="0"/>
              <a:t>+ H-CAL behind under consideration</a:t>
            </a:r>
          </a:p>
          <a:p>
            <a:pPr marL="625475" lvl="1" indent="-342900"/>
            <a:r>
              <a:rPr lang="en-US" altLang="ja-JP" dirty="0" smtClean="0"/>
              <a:t>Two possibilities on location</a:t>
            </a:r>
          </a:p>
          <a:p>
            <a:pPr marL="908050" lvl="2" indent="-342900"/>
            <a:r>
              <a:rPr lang="en-US" altLang="ja-JP" dirty="0" smtClean="0"/>
              <a:t>3m (2.5&lt;eta&lt;4.2) from IP</a:t>
            </a:r>
          </a:p>
          <a:p>
            <a:pPr marL="908050" lvl="2" indent="-342900"/>
            <a:r>
              <a:rPr lang="en-US" altLang="ja-JP" dirty="0" smtClean="0"/>
              <a:t>8m (3.3&lt;eta&lt;5.0) from IP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23</a:t>
            </a:fld>
            <a:endParaRPr lang="en-US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1882" y="1051859"/>
            <a:ext cx="3137647" cy="3094825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sp>
        <p:nvSpPr>
          <p:cNvPr id="12" name="Rectangle 3"/>
          <p:cNvSpPr>
            <a:spLocks/>
          </p:cNvSpPr>
          <p:nvPr/>
        </p:nvSpPr>
        <p:spPr bwMode="auto">
          <a:xfrm>
            <a:off x="6496050" y="696259"/>
            <a:ext cx="3733800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rgbClr val="000000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altLang="ja-JP" sz="1200" dirty="0">
                <a:solidFill>
                  <a:schemeClr val="tx1"/>
                </a:solidFill>
                <a:ea typeface="ＭＳ Ｐゴシック" charset="0"/>
                <a:cs typeface="Gill Sans Light" charset="0"/>
              </a:rPr>
              <a:t>C.A. Salgado, JPG 38 (2011) 124036</a:t>
            </a:r>
          </a:p>
        </p:txBody>
      </p:sp>
      <p:pic>
        <p:nvPicPr>
          <p:cNvPr id="5" name="図 4" descr="rpa.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880" y="4227292"/>
            <a:ext cx="3683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923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 descr="focal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5716" y="1051859"/>
            <a:ext cx="2778284" cy="3441284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7471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Other upgrades - FOCAL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3177" y="1122830"/>
            <a:ext cx="7899774" cy="4208930"/>
          </a:xfrm>
        </p:spPr>
        <p:txBody>
          <a:bodyPr/>
          <a:lstStyle/>
          <a:p>
            <a:r>
              <a:rPr lang="en-US" altLang="ja-JP" dirty="0" smtClean="0"/>
              <a:t>FOCAL detector design </a:t>
            </a:r>
          </a:p>
          <a:p>
            <a:pPr lvl="1"/>
            <a:r>
              <a:rPr lang="en-US" altLang="ja-JP" dirty="0" smtClean="0"/>
              <a:t>Two combination of the detector</a:t>
            </a:r>
          </a:p>
          <a:p>
            <a:pPr lvl="2"/>
            <a:r>
              <a:rPr lang="en-US" altLang="ja-JP" dirty="0" smtClean="0"/>
              <a:t>Low granularity  Si-Pad layers</a:t>
            </a:r>
          </a:p>
          <a:p>
            <a:pPr lvl="2"/>
            <a:r>
              <a:rPr lang="en-US" altLang="ja-JP" dirty="0" smtClean="0"/>
              <a:t>High granularity Si pixel layers</a:t>
            </a:r>
          </a:p>
          <a:p>
            <a:pPr lvl="3"/>
            <a:r>
              <a:rPr lang="en-US" altLang="ja-JP" dirty="0" smtClean="0"/>
              <a:t>Separation of </a:t>
            </a:r>
            <a:r>
              <a:rPr lang="en-US" altLang="ja-JP" dirty="0" smtClean="0">
                <a:latin typeface="Symbol" charset="2"/>
                <a:cs typeface="Symbol" charset="2"/>
              </a:rPr>
              <a:t>p</a:t>
            </a:r>
            <a:r>
              <a:rPr lang="en-US" altLang="ja-JP" baseline="30000" dirty="0" smtClean="0"/>
              <a:t>0</a:t>
            </a:r>
            <a:r>
              <a:rPr lang="en-US" altLang="ja-JP" dirty="0" smtClean="0">
                <a:sym typeface="Wingdings"/>
              </a:rPr>
              <a:t>2</a:t>
            </a:r>
            <a:r>
              <a:rPr lang="en-US" altLang="ja-JP" dirty="0" smtClean="0">
                <a:latin typeface="Symbol" charset="2"/>
                <a:cs typeface="Symbol" charset="2"/>
                <a:sym typeface="Wingdings"/>
              </a:rPr>
              <a:t>g</a:t>
            </a:r>
            <a:r>
              <a:rPr lang="en-US" altLang="ja-JP" dirty="0" smtClean="0">
                <a:sym typeface="Wingdings"/>
              </a:rPr>
              <a:t> and prompt </a:t>
            </a:r>
            <a:r>
              <a:rPr lang="en-US" altLang="ja-JP" dirty="0" smtClean="0">
                <a:latin typeface="Symbol" charset="2"/>
                <a:cs typeface="Symbol" charset="2"/>
                <a:sym typeface="Wingdings"/>
              </a:rPr>
              <a:t>g</a:t>
            </a:r>
            <a:endParaRPr lang="en-US" altLang="ja-JP" dirty="0" smtClean="0">
              <a:latin typeface="+mj-lt"/>
              <a:cs typeface="Symbol" charset="2"/>
              <a:sym typeface="Wingdings"/>
            </a:endParaRPr>
          </a:p>
          <a:p>
            <a:r>
              <a:rPr lang="en-US" altLang="ja-JP" dirty="0" smtClean="0">
                <a:latin typeface="+mj-lt"/>
                <a:cs typeface="Symbol" charset="2"/>
                <a:sym typeface="Wingdings"/>
              </a:rPr>
              <a:t>Prototype R&amp;D</a:t>
            </a:r>
          </a:p>
          <a:p>
            <a:pPr lvl="1"/>
            <a:r>
              <a:rPr lang="en-US" altLang="ja-JP" dirty="0" smtClean="0">
                <a:latin typeface="+mj-lt"/>
                <a:cs typeface="Symbol" charset="2"/>
                <a:sym typeface="Wingdings"/>
              </a:rPr>
              <a:t>Si-Pad and electronics </a:t>
            </a:r>
          </a:p>
          <a:p>
            <a:pPr marL="282575" lvl="1" indent="0">
              <a:buNone/>
            </a:pPr>
            <a:r>
              <a:rPr lang="en-US" altLang="ja-JP" dirty="0" smtClean="0">
                <a:latin typeface="+mj-lt"/>
                <a:cs typeface="Symbol" charset="2"/>
                <a:sym typeface="Wingdings"/>
              </a:rPr>
              <a:t>ASIC development (CNS et al.) </a:t>
            </a:r>
          </a:p>
          <a:p>
            <a:pPr lvl="1"/>
            <a:r>
              <a:rPr lang="en-US" altLang="ja-JP" dirty="0" smtClean="0">
                <a:latin typeface="+mj-lt"/>
                <a:cs typeface="Symbol" charset="2"/>
                <a:sym typeface="Wingdings"/>
              </a:rPr>
              <a:t>Si-Pixel (MAPS) development </a:t>
            </a:r>
            <a:endParaRPr lang="en-US" altLang="ja-JP" dirty="0" smtClean="0">
              <a:latin typeface="+mj-lt"/>
              <a:cs typeface="Symbol" charset="2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24</a:t>
            </a:fld>
            <a:endParaRPr lang="en-US"/>
          </a:p>
        </p:txBody>
      </p:sp>
      <p:pic>
        <p:nvPicPr>
          <p:cNvPr id="6" name="図 5" descr="esum_3_4_5_GeV_pad_13_20_21_29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5" y="4964720"/>
            <a:ext cx="5693923" cy="177102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246070" y="4860132"/>
            <a:ext cx="33714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err="1" smtClean="0"/>
              <a:t>Beamtest</a:t>
            </a:r>
            <a:r>
              <a:rPr kumimoji="1" lang="en-US" altLang="ja-JP" sz="1400" dirty="0" smtClean="0"/>
              <a:t> of CNS </a:t>
            </a:r>
            <a:r>
              <a:rPr kumimoji="1" lang="en-US" altLang="ja-JP" sz="1400" dirty="0" err="1" smtClean="0"/>
              <a:t>FoCAL</a:t>
            </a:r>
            <a:r>
              <a:rPr kumimoji="1" lang="en-US" altLang="ja-JP" sz="1400" dirty="0" smtClean="0"/>
              <a:t> (Si-Pad) in 2011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69109" y="5167909"/>
            <a:ext cx="8386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pedestal</a:t>
            </a:r>
          </a:p>
          <a:p>
            <a:r>
              <a:rPr kumimoji="1" lang="en-US" altLang="ja-JP" sz="1400" dirty="0" smtClean="0">
                <a:solidFill>
                  <a:srgbClr val="0000FF"/>
                </a:solidFill>
              </a:rPr>
              <a:t>Electron </a:t>
            </a:r>
          </a:p>
          <a:p>
            <a:r>
              <a:rPr kumimoji="1" lang="en-US" altLang="ja-JP" sz="1400" dirty="0" smtClean="0">
                <a:solidFill>
                  <a:srgbClr val="0000FF"/>
                </a:solidFill>
              </a:rPr>
              <a:t>3 </a:t>
            </a:r>
            <a:r>
              <a:rPr kumimoji="1" lang="en-US" altLang="ja-JP" sz="1400" dirty="0" err="1" smtClean="0">
                <a:solidFill>
                  <a:srgbClr val="0000FF"/>
                </a:solidFill>
              </a:rPr>
              <a:t>GeV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78815" y="5167909"/>
            <a:ext cx="8386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pedestal</a:t>
            </a:r>
          </a:p>
          <a:p>
            <a:r>
              <a:rPr kumimoji="1" lang="en-US" altLang="ja-JP" sz="1400" dirty="0" smtClean="0">
                <a:solidFill>
                  <a:srgbClr val="0000FF"/>
                </a:solidFill>
              </a:rPr>
              <a:t>Electron </a:t>
            </a:r>
          </a:p>
          <a:p>
            <a:r>
              <a:rPr kumimoji="1" lang="en-US" altLang="ja-JP" sz="1400" dirty="0">
                <a:solidFill>
                  <a:srgbClr val="0000FF"/>
                </a:solidFill>
              </a:rPr>
              <a:t>4</a:t>
            </a:r>
            <a:r>
              <a:rPr kumimoji="1" lang="en-US" altLang="ja-JP" sz="1400" dirty="0" smtClean="0">
                <a:solidFill>
                  <a:srgbClr val="0000FF"/>
                </a:solidFill>
              </a:rPr>
              <a:t> </a:t>
            </a:r>
            <a:r>
              <a:rPr kumimoji="1" lang="en-US" altLang="ja-JP" sz="1400" dirty="0" err="1" smtClean="0">
                <a:solidFill>
                  <a:srgbClr val="0000FF"/>
                </a:solidFill>
              </a:rPr>
              <a:t>GeV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714076" y="5167909"/>
            <a:ext cx="83869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FF0000"/>
                </a:solidFill>
              </a:rPr>
              <a:t>pedestal</a:t>
            </a:r>
          </a:p>
          <a:p>
            <a:r>
              <a:rPr kumimoji="1" lang="en-US" altLang="ja-JP" sz="1400" dirty="0" smtClean="0">
                <a:solidFill>
                  <a:srgbClr val="0000FF"/>
                </a:solidFill>
              </a:rPr>
              <a:t>Electron </a:t>
            </a:r>
          </a:p>
          <a:p>
            <a:r>
              <a:rPr kumimoji="1" lang="en-US" altLang="ja-JP" sz="1400" dirty="0" smtClean="0">
                <a:solidFill>
                  <a:srgbClr val="0000FF"/>
                </a:solidFill>
              </a:rPr>
              <a:t>5 </a:t>
            </a:r>
            <a:r>
              <a:rPr kumimoji="1" lang="en-US" altLang="ja-JP" sz="1400" dirty="0" err="1" smtClean="0">
                <a:solidFill>
                  <a:srgbClr val="0000FF"/>
                </a:solidFill>
              </a:rPr>
              <a:t>GeV</a:t>
            </a:r>
            <a:endParaRPr kumimoji="1" lang="ja-JP" altLang="en-US" sz="1400" dirty="0">
              <a:solidFill>
                <a:srgbClr val="0000FF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9473" y="1529977"/>
            <a:ext cx="1389787" cy="1039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3398" y="4595937"/>
            <a:ext cx="3220602" cy="2211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8904" y="3098959"/>
            <a:ext cx="2263804" cy="149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3725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0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Summary and Outlook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79463" y="1290917"/>
            <a:ext cx="7583487" cy="5134324"/>
          </a:xfrm>
        </p:spPr>
        <p:txBody>
          <a:bodyPr/>
          <a:lstStyle/>
          <a:p>
            <a:r>
              <a:rPr lang="en-US" altLang="ja-JP" sz="2400" dirty="0" smtClean="0"/>
              <a:t>ALICE upgrades have been proposed to strengthen physics programs for precision QGP studies.  </a:t>
            </a:r>
          </a:p>
          <a:p>
            <a:pPr lvl="1"/>
            <a:r>
              <a:rPr lang="en-US" altLang="ja-JP" sz="2200" dirty="0" smtClean="0"/>
              <a:t>Unique in low </a:t>
            </a:r>
            <a:r>
              <a:rPr lang="en-US" altLang="ja-JP" sz="2200" dirty="0" err="1" smtClean="0"/>
              <a:t>pT</a:t>
            </a:r>
            <a:r>
              <a:rPr lang="en-US" altLang="ja-JP" sz="2200" dirty="0" smtClean="0"/>
              <a:t> physics, HQ measurements, </a:t>
            </a:r>
            <a:r>
              <a:rPr lang="en-US" altLang="ja-JP" sz="2200" dirty="0" err="1" smtClean="0"/>
              <a:t>dielectron</a:t>
            </a:r>
            <a:r>
              <a:rPr lang="en-US" altLang="ja-JP" sz="2200" dirty="0" smtClean="0"/>
              <a:t> measurement </a:t>
            </a:r>
          </a:p>
          <a:p>
            <a:pPr lvl="1"/>
            <a:r>
              <a:rPr lang="en-US" altLang="ja-JP" sz="2200" dirty="0" smtClean="0"/>
              <a:t>Inspecting 50kHz of minimum bias </a:t>
            </a:r>
            <a:r>
              <a:rPr lang="en-US" altLang="ja-JP" sz="2200" dirty="0" err="1" smtClean="0"/>
              <a:t>Pb-Pb</a:t>
            </a:r>
            <a:r>
              <a:rPr lang="en-US" altLang="ja-JP" sz="2200" dirty="0" smtClean="0"/>
              <a:t> collisions </a:t>
            </a:r>
          </a:p>
          <a:p>
            <a:pPr lvl="1"/>
            <a:r>
              <a:rPr lang="en-US" altLang="ja-JP" sz="2200" dirty="0" smtClean="0"/>
              <a:t>Require core upgrades (ITS, TPC, electronics, and DAQ), enhanced rate capabilities , and running beyond LS2/LS3.</a:t>
            </a:r>
          </a:p>
          <a:p>
            <a:pPr lvl="2"/>
            <a:r>
              <a:rPr lang="en-US" altLang="ja-JP" sz="2000" dirty="0" smtClean="0"/>
              <a:t>Significant R&amp;D efforts are on-going</a:t>
            </a:r>
          </a:p>
          <a:p>
            <a:pPr lvl="1"/>
            <a:r>
              <a:rPr lang="en-US" altLang="ja-JP" sz="2400" dirty="0" smtClean="0"/>
              <a:t>Further enhancement of the ALICE setup under investigation</a:t>
            </a:r>
          </a:p>
          <a:p>
            <a:pPr lvl="2"/>
            <a:r>
              <a:rPr lang="en-US" altLang="ja-JP" sz="2200" dirty="0" err="1" smtClean="0"/>
              <a:t>Muon</a:t>
            </a:r>
            <a:r>
              <a:rPr lang="en-US" altLang="ja-JP" sz="2200" dirty="0" smtClean="0"/>
              <a:t> measurement, high momentum PID in central barrel, and forward physics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23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Backup slides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3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47454"/>
          </a:xfrm>
        </p:spPr>
        <p:txBody>
          <a:bodyPr anchor="ctr"/>
          <a:lstStyle/>
          <a:p>
            <a:r>
              <a:rPr lang="en-US" dirty="0" smtClean="0"/>
              <a:t>Run at 50 kHz </a:t>
            </a:r>
            <a:r>
              <a:rPr lang="en-US" dirty="0" err="1" smtClean="0"/>
              <a:t>Pb-Pb</a:t>
            </a:r>
            <a:r>
              <a:rPr lang="en-US" dirty="0" smtClean="0"/>
              <a:t> after LS2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7574" y="1464415"/>
            <a:ext cx="2671656" cy="329321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With present MWPC readout, space-charge leads to unbearable distortions (order 1 m) and deterioration of </a:t>
            </a:r>
            <a:r>
              <a:rPr lang="en-US" sz="2000" dirty="0" err="1" smtClean="0"/>
              <a:t>dE</a:t>
            </a:r>
            <a:r>
              <a:rPr lang="en-US" sz="2000" dirty="0" smtClean="0"/>
              <a:t>/dx (10-20% gain drop)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8250" y="1417637"/>
            <a:ext cx="5594084" cy="33399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2557" y="5161831"/>
            <a:ext cx="77903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Lucida Grande"/>
              <a:buChar char="☞"/>
            </a:pPr>
            <a:r>
              <a:rPr lang="en-US" dirty="0" smtClean="0">
                <a:solidFill>
                  <a:schemeClr val="bg1"/>
                </a:solidFill>
              </a:rPr>
              <a:t>GEMs offer the possibility to sustain continuous readout under high rates at a lower gain, while efficiently blocking ions to the % level</a:t>
            </a:r>
          </a:p>
          <a:p>
            <a:pPr marL="285750" indent="-285750">
              <a:buFont typeface="Lucida Grande"/>
              <a:buChar char="☞"/>
            </a:pPr>
            <a:r>
              <a:rPr lang="en-US" dirty="0" smtClean="0">
                <a:solidFill>
                  <a:schemeClr val="bg1"/>
                </a:solidFill>
              </a:rPr>
              <a:t>100 m</a:t>
            </a:r>
            <a:r>
              <a:rPr lang="en-US" baseline="30000" dirty="0" smtClean="0">
                <a:solidFill>
                  <a:schemeClr val="bg1"/>
                </a:solidFill>
              </a:rPr>
              <a:t>2</a:t>
            </a:r>
            <a:r>
              <a:rPr lang="en-US" dirty="0" smtClean="0">
                <a:solidFill>
                  <a:schemeClr val="bg1"/>
                </a:solidFill>
              </a:rPr>
              <a:t> of large size foils, long drifts, high rates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EAD-A407-1842-BADB-4F090E6C0D11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987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45807"/>
          </a:xfrm>
        </p:spPr>
        <p:txBody>
          <a:bodyPr anchor="ctr">
            <a:noAutofit/>
          </a:bodyPr>
          <a:lstStyle/>
          <a:p>
            <a:pPr algn="ctr"/>
            <a:r>
              <a:rPr lang="en-US" sz="3200" dirty="0" smtClean="0">
                <a:solidFill>
                  <a:srgbClr val="FFFFFF"/>
                </a:solidFill>
              </a:rPr>
              <a:t>Performance simulations – position and momentum resolution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765" y="4166694"/>
            <a:ext cx="2990850" cy="2497582"/>
          </a:xfrm>
        </p:spPr>
        <p:txBody>
          <a:bodyPr bIns="0">
            <a:normAutofit fontScale="70000" lnSpcReduction="20000"/>
          </a:bodyPr>
          <a:lstStyle/>
          <a:p>
            <a:pPr indent="-280800">
              <a:lnSpc>
                <a:spcPct val="120000"/>
              </a:lnSpc>
              <a:spcBef>
                <a:spcPts val="200"/>
              </a:spcBef>
            </a:pPr>
            <a:r>
              <a:rPr lang="en-US" dirty="0" smtClean="0">
                <a:solidFill>
                  <a:srgbClr val="FFFFFF"/>
                </a:solidFill>
              </a:rPr>
              <a:t>20% worse position resolution due to lack of PRF – with present pad planes</a:t>
            </a:r>
          </a:p>
          <a:p>
            <a:pPr indent="-280800">
              <a:lnSpc>
                <a:spcPct val="120000"/>
              </a:lnSpc>
              <a:spcBef>
                <a:spcPts val="200"/>
              </a:spcBef>
            </a:pPr>
            <a:r>
              <a:rPr lang="en-US" dirty="0" smtClean="0">
                <a:solidFill>
                  <a:srgbClr val="FFFFFF"/>
                </a:solidFill>
              </a:rPr>
              <a:t>Momentum resolution practically recovered with combined tracking</a:t>
            </a:r>
          </a:p>
          <a:p>
            <a:pPr indent="-280800">
              <a:lnSpc>
                <a:spcPct val="120000"/>
              </a:lnSpc>
              <a:spcBef>
                <a:spcPts val="200"/>
              </a:spcBef>
            </a:pPr>
            <a:r>
              <a:rPr lang="en-US" dirty="0" smtClean="0">
                <a:solidFill>
                  <a:srgbClr val="FFFFFF"/>
                </a:solidFill>
              </a:rPr>
              <a:t>The present pad plane pattern would do the job</a:t>
            </a:r>
          </a:p>
          <a:p>
            <a:pPr indent="-280800">
              <a:lnSpc>
                <a:spcPct val="120000"/>
              </a:lnSpc>
              <a:spcBef>
                <a:spcPts val="200"/>
              </a:spcBef>
            </a:pPr>
            <a:r>
              <a:rPr lang="en-US" dirty="0" smtClean="0">
                <a:solidFill>
                  <a:srgbClr val="FFFFFF"/>
                </a:solidFill>
              </a:rPr>
              <a:t>New, </a:t>
            </a:r>
            <a:r>
              <a:rPr lang="en-US" dirty="0" err="1">
                <a:solidFill>
                  <a:srgbClr val="FFFFFF"/>
                </a:solidFill>
              </a:rPr>
              <a:t>o</a:t>
            </a:r>
            <a:r>
              <a:rPr lang="en-US" dirty="0" err="1" smtClean="0">
                <a:solidFill>
                  <a:srgbClr val="FFFFFF"/>
                </a:solidFill>
              </a:rPr>
              <a:t>ptimised</a:t>
            </a:r>
            <a:r>
              <a:rPr lang="en-US" dirty="0" smtClean="0">
                <a:solidFill>
                  <a:srgbClr val="FFFFFF"/>
                </a:solidFill>
              </a:rPr>
              <a:t> pad plane restores resolution</a:t>
            </a:r>
          </a:p>
          <a:p>
            <a:pPr indent="-280800">
              <a:lnSpc>
                <a:spcPct val="120000"/>
              </a:lnSpc>
              <a:spcBef>
                <a:spcPts val="200"/>
              </a:spcBef>
            </a:pPr>
            <a:endParaRPr lang="en-US" dirty="0" smtClean="0">
              <a:solidFill>
                <a:srgbClr val="FFFFFF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13765" y="6556817"/>
            <a:ext cx="1887537" cy="365125"/>
          </a:xfrm>
        </p:spPr>
        <p:txBody>
          <a:bodyPr/>
          <a:lstStyle/>
          <a:p>
            <a:r>
              <a:rPr lang="en-US" smtClean="0"/>
              <a:t>24.09.2012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TPC - LHC upgrade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4D268-D35F-E449-A1B6-19FE5774BBCD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308" y="1290509"/>
            <a:ext cx="8415502" cy="28761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437" y="4157013"/>
            <a:ext cx="5794363" cy="2892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569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381000"/>
            <a:ext cx="7583487" cy="868275"/>
          </a:xfrm>
        </p:spPr>
        <p:txBody>
          <a:bodyPr anchor="ctr"/>
          <a:lstStyle/>
          <a:p>
            <a:pPr algn="ctr"/>
            <a:r>
              <a:rPr lang="en-US" sz="3600" dirty="0" smtClean="0"/>
              <a:t>Ongoing R</a:t>
            </a:r>
            <a:r>
              <a:rPr lang="en-US" sz="3600" dirty="0">
                <a:solidFill>
                  <a:srgbClr val="FFFFFF"/>
                </a:solidFill>
                <a:latin typeface="Calibri"/>
                <a:cs typeface="Calibri"/>
              </a:rPr>
              <a:t>&amp;</a:t>
            </a:r>
            <a:r>
              <a:rPr lang="en-US" sz="3600" dirty="0" smtClean="0"/>
              <a:t>D: Ion Back Flow (IBF)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3" y="1113069"/>
            <a:ext cx="7583487" cy="2384901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High rates and long drifts: ‘standard’ GEM operation results in too large distortions (IBF 5-10%).</a:t>
            </a:r>
          </a:p>
          <a:p>
            <a:r>
              <a:rPr lang="en-US" dirty="0" smtClean="0"/>
              <a:t>IBF can be </a:t>
            </a:r>
            <a:r>
              <a:rPr lang="en-US" dirty="0" err="1" smtClean="0"/>
              <a:t>minimised</a:t>
            </a:r>
            <a:r>
              <a:rPr lang="en-US" dirty="0" smtClean="0"/>
              <a:t> by </a:t>
            </a:r>
            <a:r>
              <a:rPr lang="en-US" dirty="0" err="1" smtClean="0"/>
              <a:t>optimising</a:t>
            </a:r>
            <a:r>
              <a:rPr lang="en-US" dirty="0" smtClean="0"/>
              <a:t> electric fields, GEM geometry, gain sharing*: for IBF </a:t>
            </a:r>
            <a:r>
              <a:rPr lang="en-US" dirty="0"/>
              <a:t>~ </a:t>
            </a:r>
            <a:r>
              <a:rPr lang="en-US" dirty="0" smtClean="0"/>
              <a:t>0.25% distortions stay well below 10 cm, as shown in simulations below</a:t>
            </a:r>
          </a:p>
          <a:p>
            <a:r>
              <a:rPr lang="en-US" dirty="0" smtClean="0"/>
              <a:t>Target value is IBF ~ 0.25% at gain 1000-2000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24.09.2012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TPC - LHC upgrade review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94EAD-A407-1842-BADB-4F090E6C0D11}" type="slidenum">
              <a:rPr lang="en-US" smtClean="0"/>
              <a:t>29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661" y="3425093"/>
            <a:ext cx="9462192" cy="24392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0492" y="6010376"/>
            <a:ext cx="818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* 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M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. </a:t>
            </a:r>
            <a:r>
              <a:rPr lang="en-GB" dirty="0" err="1">
                <a:solidFill>
                  <a:schemeClr val="bg1">
                    <a:lumMod val="85000"/>
                  </a:schemeClr>
                </a:solidFill>
              </a:rPr>
              <a:t>Killenberg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 et al</a:t>
            </a:r>
            <a:r>
              <a:rPr lang="en-GB" dirty="0" smtClean="0">
                <a:solidFill>
                  <a:schemeClr val="bg1">
                    <a:lumMod val="85000"/>
                  </a:schemeClr>
                </a:solidFill>
              </a:rPr>
              <a:t>. </a:t>
            </a:r>
            <a:r>
              <a:rPr lang="en-GB" dirty="0">
                <a:solidFill>
                  <a:schemeClr val="bg1">
                    <a:lumMod val="85000"/>
                  </a:schemeClr>
                </a:solidFill>
              </a:rPr>
              <a:t>NIM A530, 251 (2004) </a:t>
            </a:r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, B. </a:t>
            </a:r>
            <a:r>
              <a:rPr lang="en-US" dirty="0" err="1" smtClean="0">
                <a:solidFill>
                  <a:schemeClr val="bg1">
                    <a:lumMod val="85000"/>
                  </a:schemeClr>
                </a:solidFill>
              </a:rPr>
              <a:t>Ketzer</a:t>
            </a:r>
            <a:r>
              <a:rPr lang="en-US" dirty="0">
                <a:solidFill>
                  <a:schemeClr val="bg1">
                    <a:lumMod val="85000"/>
                  </a:schemeClr>
                </a:solidFill>
              </a:rPr>
              <a:t> et al. arXiv:1207.0013</a:t>
            </a:r>
            <a:endParaRPr lang="en-GB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19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2802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Heavy Ion Physics at LHC Energy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8235" y="1275976"/>
            <a:ext cx="8576236" cy="5178611"/>
          </a:xfrm>
        </p:spPr>
        <p:txBody>
          <a:bodyPr>
            <a:normAutofit lnSpcReduction="10000"/>
          </a:bodyPr>
          <a:lstStyle/>
          <a:p>
            <a:pPr lvl="0"/>
            <a:r>
              <a:rPr lang="en-US" altLang="ja-JP" sz="2400" dirty="0">
                <a:solidFill>
                  <a:srgbClr val="FFFFFF"/>
                </a:solidFill>
              </a:rPr>
              <a:t>To fully exploit scientific potential of the LHC – unique in: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200" dirty="0" smtClean="0">
                <a:solidFill>
                  <a:srgbClr val="FFFFFF"/>
                </a:solidFill>
              </a:rPr>
              <a:t>Large </a:t>
            </a:r>
            <a:r>
              <a:rPr lang="en-US" altLang="ja-JP" sz="2200" dirty="0">
                <a:solidFill>
                  <a:srgbClr val="FFFFFF"/>
                </a:solidFill>
              </a:rPr>
              <a:t>cross sections for hard probes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200" dirty="0" smtClean="0">
                <a:solidFill>
                  <a:srgbClr val="FFFFFF"/>
                </a:solidFill>
              </a:rPr>
              <a:t>High </a:t>
            </a:r>
            <a:r>
              <a:rPr lang="en-US" altLang="ja-JP" sz="2200" dirty="0">
                <a:solidFill>
                  <a:srgbClr val="FFFFFF"/>
                </a:solidFill>
              </a:rPr>
              <a:t>initial </a:t>
            </a:r>
            <a:r>
              <a:rPr lang="en-US" altLang="ja-JP" sz="2200" dirty="0" smtClean="0">
                <a:solidFill>
                  <a:srgbClr val="FFFFFF"/>
                </a:solidFill>
              </a:rPr>
              <a:t>temperature/long space-time evolution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200" dirty="0" smtClean="0">
                <a:solidFill>
                  <a:srgbClr val="FFFFFF"/>
                </a:solidFill>
              </a:rPr>
              <a:t>Gluon saturation/initial conditions (?)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200" dirty="0" smtClean="0">
                <a:solidFill>
                  <a:srgbClr val="FFFFFF"/>
                </a:solidFill>
              </a:rPr>
              <a:t>Strongest (Color) EM field shortly after the collisions</a:t>
            </a:r>
            <a:endParaRPr lang="en-US" altLang="ja-JP" sz="2200" dirty="0">
              <a:solidFill>
                <a:srgbClr val="FFFFFF"/>
              </a:solidFill>
            </a:endParaRPr>
          </a:p>
          <a:p>
            <a:r>
              <a:rPr lang="en-US" altLang="ja-JP" sz="2400" dirty="0" smtClean="0">
                <a:solidFill>
                  <a:srgbClr val="FFFFFF"/>
                </a:solidFill>
              </a:rPr>
              <a:t>Precision </a:t>
            </a:r>
            <a:r>
              <a:rPr lang="en-US" altLang="ja-JP" sz="2400" dirty="0">
                <a:solidFill>
                  <a:srgbClr val="FFFFFF"/>
                </a:solidFill>
              </a:rPr>
              <a:t>measurement of the QGP parameters at </a:t>
            </a:r>
            <a:r>
              <a:rPr lang="en-US" altLang="ja-JP" sz="2400" dirty="0" err="1" smtClean="0">
                <a:solidFill>
                  <a:srgbClr val="FFFFFF"/>
                </a:solidFill>
                <a:latin typeface="Symbol" pitchFamily="18" charset="2"/>
              </a:rPr>
              <a:t>m</a:t>
            </a:r>
            <a:r>
              <a:rPr lang="en-US" altLang="ja-JP" sz="2400" baseline="-25000" dirty="0" err="1" smtClean="0">
                <a:solidFill>
                  <a:srgbClr val="FFFFFF"/>
                </a:solidFill>
              </a:rPr>
              <a:t>b</a:t>
            </a:r>
            <a:r>
              <a:rPr lang="en-US" altLang="ja-JP" sz="2400" dirty="0" smtClean="0">
                <a:solidFill>
                  <a:srgbClr val="FFFFFF"/>
                </a:solidFill>
              </a:rPr>
              <a:t>=0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200" dirty="0">
                <a:solidFill>
                  <a:srgbClr val="FFFFFF"/>
                </a:solidFill>
              </a:rPr>
              <a:t>conditions similar to those in early Universe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200" dirty="0">
                <a:solidFill>
                  <a:srgbClr val="FFFFFF"/>
                </a:solidFill>
              </a:rPr>
              <a:t>calculable with the Lattice QCD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altLang="ja-JP" sz="2200" dirty="0" smtClean="0">
                <a:solidFill>
                  <a:srgbClr val="FFFFFF"/>
                </a:solidFill>
              </a:rPr>
              <a:t>Quantitative </a:t>
            </a:r>
            <a:r>
              <a:rPr lang="en-US" altLang="ja-JP" sz="2200" dirty="0">
                <a:solidFill>
                  <a:srgbClr val="FFFFFF"/>
                </a:solidFill>
              </a:rPr>
              <a:t>study of QGP in conjunction with </a:t>
            </a:r>
            <a:r>
              <a:rPr lang="en-US" altLang="ja-JP" sz="2200" dirty="0" smtClean="0">
                <a:solidFill>
                  <a:srgbClr val="FFFFFF"/>
                </a:solidFill>
              </a:rPr>
              <a:t>RHIC</a:t>
            </a:r>
            <a:endParaRPr lang="en-US" altLang="ja-JP" sz="2400" dirty="0" smtClean="0">
              <a:solidFill>
                <a:srgbClr val="FFFFFF"/>
              </a:solidFill>
            </a:endParaRPr>
          </a:p>
          <a:p>
            <a:r>
              <a:rPr lang="en-US" altLang="ja-JP" sz="2400" dirty="0" smtClean="0">
                <a:solidFill>
                  <a:srgbClr val="FFFFFF"/>
                </a:solidFill>
              </a:rPr>
              <a:t>Experiments need to have the capability to measure: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Soft probes(PID flow</a:t>
            </a:r>
            <a:r>
              <a:rPr lang="en-US" altLang="ja-JP" dirty="0">
                <a:solidFill>
                  <a:srgbClr val="FFFFFF"/>
                </a:solidFill>
              </a:rPr>
              <a:t> </a:t>
            </a:r>
            <a:r>
              <a:rPr lang="en-US" altLang="ja-JP" dirty="0" smtClean="0">
                <a:solidFill>
                  <a:srgbClr val="FFFFFF"/>
                </a:solidFill>
              </a:rPr>
              <a:t>&amp; spectra, correlation)/EM probes (ALICE)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Hard probes through jets (ATLAS/CMS and ALICE)</a:t>
            </a:r>
          </a:p>
          <a:p>
            <a:pPr marL="504825" indent="-342900">
              <a:buFont typeface="Arial" pitchFamily="34" charset="0"/>
              <a:buChar char="•"/>
            </a:pPr>
            <a:endParaRPr lang="en-US" altLang="ja-JP" sz="2600" dirty="0">
              <a:solidFill>
                <a:srgbClr val="FFFFFF"/>
              </a:solidFill>
            </a:endParaRPr>
          </a:p>
          <a:p>
            <a:pPr marL="800100" lvl="1" indent="-342900">
              <a:buFont typeface="Arial" pitchFamily="34" charset="0"/>
              <a:buChar char="•"/>
            </a:pPr>
            <a:endParaRPr lang="en-US" altLang="ja-JP" sz="2400" dirty="0" smtClean="0">
              <a:solidFill>
                <a:srgbClr val="FFFFFF"/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76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-7470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Current Status of ALICE</a:t>
            </a:r>
            <a:endParaRPr kumimoji="1" lang="ja-JP" altLang="en-US" i="1" u="sng" dirty="0"/>
          </a:p>
        </p:txBody>
      </p:sp>
      <p:pic>
        <p:nvPicPr>
          <p:cNvPr id="8" name="Picture 4" descr="alice_technical_paper_ALICE-couleur-OK06_cut_named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3646" y="1210236"/>
            <a:ext cx="6872518" cy="4980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Group 8"/>
          <p:cNvGrpSpPr>
            <a:grpSpLocks/>
          </p:cNvGrpSpPr>
          <p:nvPr/>
        </p:nvGrpSpPr>
        <p:grpSpPr bwMode="auto">
          <a:xfrm>
            <a:off x="5767293" y="4347882"/>
            <a:ext cx="3337995" cy="2510118"/>
            <a:chOff x="3734" y="0"/>
            <a:chExt cx="2026" cy="1495"/>
          </a:xfrm>
        </p:grpSpPr>
        <p:pic>
          <p:nvPicPr>
            <p:cNvPr id="14" name="Picture 9" descr="ALIce_SETUP_final_cf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3819" y="131"/>
              <a:ext cx="1941" cy="13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ALIce_SETUP_final_cf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5419" y="787"/>
              <a:ext cx="337" cy="4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ALIce_SETUP_final_cf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3734" y="0"/>
              <a:ext cx="1486" cy="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40690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2802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Detector Performance</a:t>
            </a:r>
            <a:endParaRPr kumimoji="1" lang="ja-JP" altLang="en-US" i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5</a:t>
            </a:fld>
            <a:endParaRPr 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9463" y="5223586"/>
            <a:ext cx="63914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dirty="0" smtClean="0">
                <a:solidFill>
                  <a:srgbClr val="FFFFFF"/>
                </a:solidFill>
              </a:rPr>
              <a:t>Particle Identification (pi/K/P/e/mu)  for wide </a:t>
            </a:r>
            <a:r>
              <a:rPr kumimoji="1" lang="en-US" altLang="ja-JP" dirty="0" err="1" smtClean="0">
                <a:solidFill>
                  <a:srgbClr val="FFFFFF"/>
                </a:solidFill>
              </a:rPr>
              <a:t>p</a:t>
            </a:r>
            <a:r>
              <a:rPr kumimoji="1" lang="en-US" altLang="ja-JP" baseline="-25000" dirty="0" err="1" smtClean="0">
                <a:solidFill>
                  <a:srgbClr val="FFFFFF"/>
                </a:solidFill>
              </a:rPr>
              <a:t>T</a:t>
            </a:r>
            <a:r>
              <a:rPr kumimoji="1" lang="en-US" altLang="ja-JP" dirty="0" smtClean="0">
                <a:solidFill>
                  <a:srgbClr val="FFFFFF"/>
                </a:solidFill>
              </a:rPr>
              <a:t> region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>
                <a:solidFill>
                  <a:srgbClr val="FFFFFF"/>
                </a:solidFill>
              </a:rPr>
              <a:t>Efficient low-momentum tracking – down to ~ 100MeV/c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>
                <a:solidFill>
                  <a:srgbClr val="FFFFFF"/>
                </a:solidFill>
              </a:rPr>
              <a:t>Excellent </a:t>
            </a:r>
            <a:r>
              <a:rPr kumimoji="1" lang="en-US" altLang="ja-JP" dirty="0" err="1" smtClean="0">
                <a:solidFill>
                  <a:srgbClr val="FFFFFF"/>
                </a:solidFill>
              </a:rPr>
              <a:t>vertexing</a:t>
            </a:r>
            <a:r>
              <a:rPr kumimoji="1" lang="en-US" altLang="ja-JP" dirty="0" smtClean="0">
                <a:solidFill>
                  <a:srgbClr val="FFFFFF"/>
                </a:solidFill>
              </a:rPr>
              <a:t> capability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>
                <a:solidFill>
                  <a:srgbClr val="FFFFFF"/>
                </a:solidFill>
              </a:rPr>
              <a:t>Low material budget (10% of X</a:t>
            </a:r>
            <a:r>
              <a:rPr kumimoji="1" lang="en-US" altLang="ja-JP" baseline="-25000" dirty="0" smtClean="0">
                <a:solidFill>
                  <a:srgbClr val="FFFFFF"/>
                </a:solidFill>
              </a:rPr>
              <a:t>0</a:t>
            </a:r>
            <a:r>
              <a:rPr kumimoji="1" lang="en-US" altLang="ja-JP" dirty="0" smtClean="0">
                <a:solidFill>
                  <a:srgbClr val="FFFFFF"/>
                </a:solidFill>
              </a:rPr>
              <a:t>) 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dirty="0" smtClean="0">
                <a:solidFill>
                  <a:srgbClr val="FFFFFF"/>
                </a:solidFill>
              </a:rPr>
              <a:t>good reconstruction capability of photon conversions 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4433" y="1047191"/>
            <a:ext cx="3008735" cy="2096712"/>
          </a:xfrm>
          <a:prstGeom prst="rect">
            <a:avLst/>
          </a:prstGeom>
        </p:spPr>
      </p:pic>
      <p:grpSp>
        <p:nvGrpSpPr>
          <p:cNvPr id="7" name="Group 28"/>
          <p:cNvGrpSpPr/>
          <p:nvPr/>
        </p:nvGrpSpPr>
        <p:grpSpPr>
          <a:xfrm>
            <a:off x="6130845" y="3211213"/>
            <a:ext cx="2736304" cy="2003004"/>
            <a:chOff x="6704961" y="3466026"/>
            <a:chExt cx="1899487" cy="1835182"/>
          </a:xfrm>
        </p:grpSpPr>
        <p:pic>
          <p:nvPicPr>
            <p:cNvPr id="8" name="Picture 2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961" y="3466026"/>
              <a:ext cx="1899487" cy="1835182"/>
            </a:xfrm>
            <a:prstGeom prst="rect">
              <a:avLst/>
            </a:prstGeom>
          </p:spPr>
        </p:pic>
        <p:sp>
          <p:nvSpPr>
            <p:cNvPr id="9" name="TextBox 27"/>
            <p:cNvSpPr txBox="1"/>
            <p:nvPr/>
          </p:nvSpPr>
          <p:spPr>
            <a:xfrm>
              <a:off x="6907563" y="4725144"/>
              <a:ext cx="11208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vertexing</a:t>
              </a:r>
              <a:endParaRPr lang="en-GB" dirty="0"/>
            </a:p>
          </p:txBody>
        </p:sp>
      </p:grpSp>
      <p:pic>
        <p:nvPicPr>
          <p:cNvPr id="10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6" y="1162661"/>
            <a:ext cx="2843038" cy="1981242"/>
          </a:xfrm>
          <a:prstGeom prst="rect">
            <a:avLst/>
          </a:prstGeom>
        </p:spPr>
      </p:pic>
      <p:pic>
        <p:nvPicPr>
          <p:cNvPr id="11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2934" y="1162661"/>
            <a:ext cx="2843037" cy="1981242"/>
          </a:xfrm>
          <a:prstGeom prst="rect">
            <a:avLst/>
          </a:prstGeom>
        </p:spPr>
      </p:pic>
      <p:pic>
        <p:nvPicPr>
          <p:cNvPr id="13" name="Picture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6" y="3211213"/>
            <a:ext cx="2844322" cy="1982137"/>
          </a:xfrm>
          <a:prstGeom prst="rect">
            <a:avLst/>
          </a:prstGeom>
        </p:spPr>
      </p:pic>
      <p:sp>
        <p:nvSpPr>
          <p:cNvPr id="15" name="TextBox 33"/>
          <p:cNvSpPr txBox="1"/>
          <p:nvPr/>
        </p:nvSpPr>
        <p:spPr>
          <a:xfrm>
            <a:off x="1691680" y="1306677"/>
            <a:ext cx="543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ITS</a:t>
            </a:r>
            <a:endParaRPr lang="en-GB" b="1" dirty="0"/>
          </a:p>
        </p:txBody>
      </p:sp>
      <p:sp>
        <p:nvSpPr>
          <p:cNvPr id="16" name="TextBox 34"/>
          <p:cNvSpPr txBox="1"/>
          <p:nvPr/>
        </p:nvSpPr>
        <p:spPr>
          <a:xfrm>
            <a:off x="7670084" y="1297385"/>
            <a:ext cx="646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TPC</a:t>
            </a:r>
            <a:endParaRPr lang="en-GB" b="1" dirty="0"/>
          </a:p>
        </p:txBody>
      </p:sp>
      <p:sp>
        <p:nvSpPr>
          <p:cNvPr id="17" name="TextBox 35"/>
          <p:cNvSpPr txBox="1"/>
          <p:nvPr/>
        </p:nvSpPr>
        <p:spPr>
          <a:xfrm>
            <a:off x="1464573" y="3250893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TRD</a:t>
            </a:r>
            <a:endParaRPr lang="en-GB" b="1" dirty="0"/>
          </a:p>
        </p:txBody>
      </p:sp>
      <p:sp>
        <p:nvSpPr>
          <p:cNvPr id="18" name="TextBox 36"/>
          <p:cNvSpPr txBox="1"/>
          <p:nvPr/>
        </p:nvSpPr>
        <p:spPr>
          <a:xfrm>
            <a:off x="5153973" y="2521521"/>
            <a:ext cx="642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TOF</a:t>
            </a:r>
            <a:endParaRPr lang="en-GB" b="1" dirty="0"/>
          </a:p>
        </p:txBody>
      </p:sp>
      <p:pic>
        <p:nvPicPr>
          <p:cNvPr id="3" name="図 2" descr="conv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3152481"/>
            <a:ext cx="2794131" cy="210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785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22416"/>
            <a:ext cx="8118007" cy="1044388"/>
          </a:xfrm>
        </p:spPr>
        <p:txBody>
          <a:bodyPr/>
          <a:lstStyle/>
          <a:p>
            <a:r>
              <a:rPr kumimoji="1" lang="en-US" altLang="ja-JP" i="1" u="sng" dirty="0" smtClean="0"/>
              <a:t>Future ALICE Program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78118" y="1305858"/>
            <a:ext cx="8665882" cy="5552142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ja-JP" sz="2800" dirty="0"/>
              <a:t>ALICE heavy-ion </a:t>
            </a:r>
            <a:r>
              <a:rPr lang="en-US" altLang="ja-JP" sz="2800" dirty="0" smtClean="0"/>
              <a:t>program </a:t>
            </a:r>
            <a:r>
              <a:rPr lang="en-US" altLang="ja-JP" sz="2800" dirty="0"/>
              <a:t>approved for </a:t>
            </a:r>
            <a:r>
              <a:rPr lang="en-US" altLang="ja-JP" sz="2800" dirty="0" smtClean="0"/>
              <a:t>1~10nb</a:t>
            </a:r>
            <a:r>
              <a:rPr lang="en-US" altLang="ja-JP" sz="2800" baseline="30000" dirty="0"/>
              <a:t>-1</a:t>
            </a:r>
            <a:r>
              <a:rPr lang="en-US" altLang="ja-JP" sz="2800" dirty="0" smtClean="0"/>
              <a:t>: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2800" dirty="0" smtClean="0"/>
              <a:t>Possible scenario</a:t>
            </a:r>
            <a:endParaRPr lang="en-US" altLang="ja-JP" sz="2800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/>
              <a:t>2013–14 Long Shutdown 1 (LS1)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US" altLang="ja-JP" sz="2400" dirty="0"/>
              <a:t> </a:t>
            </a:r>
            <a:r>
              <a:rPr lang="en-US" altLang="ja-JP" sz="2200" dirty="0"/>
              <a:t> completion of TRD and </a:t>
            </a:r>
            <a:r>
              <a:rPr lang="en-US" altLang="ja-JP" sz="2200" dirty="0" smtClean="0"/>
              <a:t>installation of Di-jet CAL</a:t>
            </a:r>
            <a:endParaRPr lang="en-US" altLang="ja-JP" sz="2200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/>
              <a:t>2015 </a:t>
            </a:r>
            <a:r>
              <a:rPr lang="en-US" altLang="ja-JP" sz="2400" dirty="0" err="1"/>
              <a:t>Pb</a:t>
            </a:r>
            <a:r>
              <a:rPr lang="en-US" altLang="ja-JP" sz="2400" dirty="0"/>
              <a:t>–</a:t>
            </a:r>
            <a:r>
              <a:rPr lang="en-US" altLang="ja-JP" sz="2400" dirty="0" err="1"/>
              <a:t>Pb</a:t>
            </a:r>
            <a:r>
              <a:rPr lang="en-US" altLang="ja-JP" sz="2400" dirty="0"/>
              <a:t>  at √</a:t>
            </a:r>
            <a:r>
              <a:rPr lang="en-US" altLang="ja-JP" sz="2400" dirty="0" err="1"/>
              <a:t>s</a:t>
            </a:r>
            <a:r>
              <a:rPr lang="en-US" altLang="ja-JP" sz="2400" baseline="-25000" dirty="0" err="1"/>
              <a:t>NN</a:t>
            </a:r>
            <a:r>
              <a:rPr lang="en-US" altLang="ja-JP" sz="2400" dirty="0"/>
              <a:t> = 5.1 </a:t>
            </a:r>
            <a:r>
              <a:rPr lang="en-US" altLang="ja-JP" sz="2400" dirty="0" err="1"/>
              <a:t>TeV</a:t>
            </a:r>
            <a:r>
              <a:rPr lang="en-US" altLang="ja-JP" sz="2400" dirty="0"/>
              <a:t> 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/>
              <a:t>2016–17  </a:t>
            </a:r>
            <a:r>
              <a:rPr lang="en-US" altLang="ja-JP" sz="2400" dirty="0" err="1" smtClean="0"/>
              <a:t>Pb</a:t>
            </a:r>
            <a:r>
              <a:rPr lang="en-US" altLang="ja-JP" sz="2400" dirty="0"/>
              <a:t>–</a:t>
            </a:r>
            <a:r>
              <a:rPr lang="en-US" altLang="ja-JP" sz="2400" dirty="0" err="1"/>
              <a:t>Pb</a:t>
            </a:r>
            <a:r>
              <a:rPr lang="en-US" altLang="ja-JP" sz="2400" dirty="0"/>
              <a:t> at √</a:t>
            </a:r>
            <a:r>
              <a:rPr lang="en-US" altLang="ja-JP" sz="2400" dirty="0" err="1"/>
              <a:t>s</a:t>
            </a:r>
            <a:r>
              <a:rPr lang="en-US" altLang="ja-JP" sz="2400" baseline="-25000" dirty="0" err="1"/>
              <a:t>NN</a:t>
            </a:r>
            <a:r>
              <a:rPr lang="en-US" altLang="ja-JP" sz="2400" dirty="0"/>
              <a:t> = 5.5 </a:t>
            </a:r>
            <a:r>
              <a:rPr lang="en-US" altLang="ja-JP" sz="2400" dirty="0" err="1" smtClean="0"/>
              <a:t>TeV</a:t>
            </a:r>
            <a:endParaRPr lang="en-US" altLang="ja-JP" sz="2400" baseline="30000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/>
              <a:t>2018 Long Shutdown 2 (LS2)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 smtClean="0"/>
              <a:t>2019 </a:t>
            </a:r>
            <a:r>
              <a:rPr lang="en-US" altLang="ja-JP" sz="2400" dirty="0" err="1" smtClean="0"/>
              <a:t>Pb-Pb</a:t>
            </a:r>
            <a:r>
              <a:rPr lang="en-US" altLang="ja-JP" sz="2400" dirty="0" smtClean="0"/>
              <a:t> 2.85nb</a:t>
            </a:r>
            <a:r>
              <a:rPr lang="en-US" altLang="ja-JP" sz="2400" baseline="30000" dirty="0" smtClean="0"/>
              <a:t>-1</a:t>
            </a:r>
            <a:endParaRPr lang="en-US" altLang="ja-JP" sz="2400" baseline="30000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/>
              <a:t>2020 </a:t>
            </a:r>
            <a:r>
              <a:rPr lang="en-US" altLang="ja-JP" sz="2400" dirty="0" err="1" smtClean="0"/>
              <a:t>Pb-Pb</a:t>
            </a:r>
            <a:r>
              <a:rPr lang="en-US" altLang="ja-JP" sz="2400" dirty="0" smtClean="0"/>
              <a:t> 2.85nb</a:t>
            </a:r>
            <a:r>
              <a:rPr lang="en-US" altLang="ja-JP" sz="2400" baseline="30000" dirty="0" smtClean="0"/>
              <a:t>-1</a:t>
            </a:r>
            <a:r>
              <a:rPr lang="en-US" altLang="ja-JP" sz="2400" dirty="0" smtClean="0"/>
              <a:t> (low magnetic field)</a:t>
            </a:r>
            <a:endParaRPr lang="en-US" altLang="ja-JP" sz="2400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 smtClean="0"/>
              <a:t>2021 p-p reference run </a:t>
            </a:r>
            <a:endParaRPr lang="en-US" altLang="ja-JP" sz="2400" dirty="0"/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 smtClean="0"/>
              <a:t>2022-2023 </a:t>
            </a:r>
            <a:r>
              <a:rPr lang="en-US" altLang="ja-JP" sz="2400" dirty="0"/>
              <a:t>Long Shutdown 3 (LS3</a:t>
            </a:r>
            <a:r>
              <a:rPr lang="en-US" altLang="ja-JP" sz="2400" dirty="0" smtClean="0"/>
              <a:t>)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altLang="ja-JP" sz="2400" dirty="0" smtClean="0"/>
              <a:t>2024-2026: </a:t>
            </a:r>
            <a:r>
              <a:rPr lang="en-US" altLang="ja-JP" sz="2400" dirty="0" err="1" smtClean="0"/>
              <a:t>Pb-Pb</a:t>
            </a:r>
            <a:r>
              <a:rPr lang="en-US" altLang="ja-JP" sz="2400" dirty="0" smtClean="0"/>
              <a:t>/p-</a:t>
            </a:r>
            <a:r>
              <a:rPr lang="en-US" altLang="ja-JP" sz="2400" dirty="0" err="1" smtClean="0"/>
              <a:t>Pb</a:t>
            </a:r>
            <a:r>
              <a:rPr lang="en-US" altLang="ja-JP" sz="2400" dirty="0" smtClean="0"/>
              <a:t> run with ALICE upgrade</a:t>
            </a:r>
          </a:p>
          <a:p>
            <a:pPr marL="457200" lvl="1" indent="0">
              <a:buNone/>
            </a:pPr>
            <a:r>
              <a:rPr lang="en-US" altLang="ja-JP" sz="2400" dirty="0" smtClean="0"/>
              <a:t>                       (3.5 month/year for HI, 1 month with low B)</a:t>
            </a:r>
            <a:endParaRPr lang="en-US" altLang="ja-JP" sz="24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994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17743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ALICE Status as of Today</a:t>
            </a:r>
            <a:endParaRPr kumimoji="1" lang="ja-JP" altLang="en-US" i="1" u="sng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7</a:t>
            </a:fld>
            <a:endParaRPr lang="en-US"/>
          </a:p>
        </p:txBody>
      </p:sp>
      <p:pic>
        <p:nvPicPr>
          <p:cNvPr id="3" name="図 2" descr="stat_me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1062131"/>
            <a:ext cx="7095271" cy="561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7002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7471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Long-</a:t>
            </a:r>
            <a:r>
              <a:rPr lang="en-US" altLang="ja-JP" i="1" u="sng" dirty="0"/>
              <a:t>t</a:t>
            </a:r>
            <a:r>
              <a:rPr kumimoji="1" lang="en-US" altLang="ja-JP" i="1" u="sng" dirty="0" smtClean="0"/>
              <a:t>erm upgrade (Physics) 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941" y="1201270"/>
            <a:ext cx="8374529" cy="5567083"/>
          </a:xfrm>
        </p:spPr>
        <p:txBody>
          <a:bodyPr>
            <a:normAutofit lnSpcReduction="10000"/>
          </a:bodyPr>
          <a:lstStyle/>
          <a:p>
            <a:r>
              <a:rPr lang="en-US" altLang="ja-JP" dirty="0">
                <a:solidFill>
                  <a:srgbClr val="FFFFFF"/>
                </a:solidFill>
              </a:rPr>
              <a:t>A</a:t>
            </a:r>
            <a:r>
              <a:rPr lang="en-US" altLang="ja-JP" dirty="0" smtClean="0">
                <a:solidFill>
                  <a:srgbClr val="FFFFFF"/>
                </a:solidFill>
              </a:rPr>
              <a:t>t </a:t>
            </a:r>
            <a:r>
              <a:rPr lang="en-US" altLang="ja-JP" dirty="0">
                <a:solidFill>
                  <a:srgbClr val="FFFFFF"/>
                </a:solidFill>
              </a:rPr>
              <a:t>the </a:t>
            </a:r>
            <a:r>
              <a:rPr lang="en-US" altLang="ja-JP" dirty="0" smtClean="0">
                <a:solidFill>
                  <a:srgbClr val="FFFFFF"/>
                </a:solidFill>
              </a:rPr>
              <a:t>LHC, </a:t>
            </a:r>
            <a:r>
              <a:rPr lang="en-US" altLang="ja-JP" dirty="0">
                <a:solidFill>
                  <a:srgbClr val="FFFFFF"/>
                </a:solidFill>
              </a:rPr>
              <a:t>uniquely accessible with the ALICE detector</a:t>
            </a:r>
            <a:r>
              <a:rPr lang="en-US" altLang="ja-JP" dirty="0" smtClean="0">
                <a:solidFill>
                  <a:srgbClr val="FFFFFF"/>
                </a:solidFill>
              </a:rPr>
              <a:t>: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Measurement of heavy-flavor meson and baryon with wide </a:t>
            </a:r>
            <a:r>
              <a:rPr lang="en-US" altLang="ja-JP" dirty="0" err="1" smtClean="0">
                <a:solidFill>
                  <a:srgbClr val="FFFFFF"/>
                </a:solidFill>
              </a:rPr>
              <a:t>p</a:t>
            </a:r>
            <a:r>
              <a:rPr lang="en-US" altLang="ja-JP" baseline="-25000" dirty="0" err="1" smtClean="0">
                <a:solidFill>
                  <a:srgbClr val="FFFFFF"/>
                </a:solidFill>
              </a:rPr>
              <a:t>T</a:t>
            </a:r>
            <a:r>
              <a:rPr lang="en-US" altLang="ja-JP" dirty="0" smtClean="0">
                <a:solidFill>
                  <a:srgbClr val="FFFFFF"/>
                </a:solidFill>
              </a:rPr>
              <a:t> &amp; y</a:t>
            </a: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transport properties of the medium, HQ </a:t>
            </a:r>
            <a:r>
              <a:rPr lang="en-US" altLang="ja-JP" dirty="0" err="1" smtClean="0">
                <a:solidFill>
                  <a:srgbClr val="FFFFFF"/>
                </a:solidFill>
              </a:rPr>
              <a:t>thermalization</a:t>
            </a:r>
            <a:endParaRPr lang="en-US" altLang="ja-JP" dirty="0" smtClean="0">
              <a:solidFill>
                <a:srgbClr val="FFFFFF"/>
              </a:solidFill>
            </a:endParaRP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J</a:t>
            </a:r>
            <a:r>
              <a:rPr lang="en-US" altLang="ja-JP" dirty="0">
                <a:solidFill>
                  <a:srgbClr val="FFFFFF"/>
                </a:solidFill>
              </a:rPr>
              <a:t>/</a:t>
            </a:r>
            <a:r>
              <a:rPr lang="en-US" altLang="ja-JP" dirty="0">
                <a:solidFill>
                  <a:srgbClr val="FFFFFF"/>
                </a:solidFill>
                <a:latin typeface="Symbol" pitchFamily="18" charset="2"/>
              </a:rPr>
              <a:t>y</a:t>
            </a:r>
            <a:r>
              <a:rPr lang="en-US" altLang="ja-JP" dirty="0">
                <a:solidFill>
                  <a:srgbClr val="FFFFFF"/>
                </a:solidFill>
              </a:rPr>
              <a:t> , </a:t>
            </a:r>
            <a:r>
              <a:rPr lang="en-US" altLang="ja-JP" dirty="0">
                <a:solidFill>
                  <a:srgbClr val="FFFFFF"/>
                </a:solidFill>
                <a:latin typeface="Symbol" pitchFamily="18" charset="2"/>
              </a:rPr>
              <a:t>y</a:t>
            </a:r>
            <a:r>
              <a:rPr lang="en-US" altLang="ja-JP" dirty="0">
                <a:solidFill>
                  <a:srgbClr val="FFFFFF"/>
                </a:solidFill>
              </a:rPr>
              <a:t>’, and </a:t>
            </a:r>
            <a:r>
              <a:rPr lang="en-US" altLang="ja-JP" dirty="0">
                <a:solidFill>
                  <a:srgbClr val="FFFFFF"/>
                </a:solidFill>
                <a:latin typeface="Symbol" pitchFamily="18" charset="2"/>
              </a:rPr>
              <a:t>c</a:t>
            </a:r>
            <a:r>
              <a:rPr lang="en-US" altLang="ja-JP" baseline="-25000" dirty="0">
                <a:solidFill>
                  <a:srgbClr val="FFFFFF"/>
                </a:solidFill>
              </a:rPr>
              <a:t>c</a:t>
            </a:r>
            <a:r>
              <a:rPr lang="en-US" altLang="ja-JP" dirty="0">
                <a:solidFill>
                  <a:srgbClr val="FFFFFF"/>
                </a:solidFill>
              </a:rPr>
              <a:t> states down to zero </a:t>
            </a:r>
            <a:r>
              <a:rPr lang="en-US" altLang="ja-JP" dirty="0" err="1" smtClean="0">
                <a:solidFill>
                  <a:srgbClr val="FFFFFF"/>
                </a:solidFill>
              </a:rPr>
              <a:t>p</a:t>
            </a:r>
            <a:r>
              <a:rPr lang="en-US" altLang="ja-JP" baseline="-25000" dirty="0" err="1">
                <a:solidFill>
                  <a:srgbClr val="FFFFFF"/>
                </a:solidFill>
              </a:rPr>
              <a:t>T</a:t>
            </a:r>
            <a:r>
              <a:rPr lang="en-US" altLang="ja-JP" dirty="0" smtClean="0">
                <a:solidFill>
                  <a:srgbClr val="FFFFFF"/>
                </a:solidFill>
              </a:rPr>
              <a:t> </a:t>
            </a:r>
            <a:r>
              <a:rPr lang="en-US" altLang="ja-JP" dirty="0">
                <a:solidFill>
                  <a:srgbClr val="FFFFFF"/>
                </a:solidFill>
              </a:rPr>
              <a:t>in wide rapidity </a:t>
            </a:r>
            <a:r>
              <a:rPr lang="en-US" altLang="ja-JP" dirty="0" smtClean="0">
                <a:solidFill>
                  <a:srgbClr val="FFFFFF"/>
                </a:solidFill>
              </a:rPr>
              <a:t>range</a:t>
            </a: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Recombination vs. dissociation/sequential melting </a:t>
            </a: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Screening and color correlation length of the medium 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Measurement </a:t>
            </a:r>
            <a:r>
              <a:rPr lang="en-US" altLang="ja-JP" dirty="0">
                <a:solidFill>
                  <a:srgbClr val="FFFFFF"/>
                </a:solidFill>
              </a:rPr>
              <a:t>of low-mass and low-</a:t>
            </a:r>
            <a:r>
              <a:rPr lang="en-US" altLang="ja-JP" dirty="0" err="1" smtClean="0">
                <a:solidFill>
                  <a:srgbClr val="FFFFFF"/>
                </a:solidFill>
              </a:rPr>
              <a:t>p</a:t>
            </a:r>
            <a:r>
              <a:rPr lang="en-US" altLang="ja-JP" baseline="-25000" dirty="0" err="1">
                <a:solidFill>
                  <a:srgbClr val="FFFFFF"/>
                </a:solidFill>
              </a:rPr>
              <a:t>T</a:t>
            </a:r>
            <a:r>
              <a:rPr lang="en-US" altLang="ja-JP" dirty="0" smtClean="0">
                <a:solidFill>
                  <a:srgbClr val="FFFFFF"/>
                </a:solidFill>
              </a:rPr>
              <a:t> </a:t>
            </a:r>
            <a:r>
              <a:rPr lang="en-US" altLang="ja-JP" dirty="0" err="1">
                <a:solidFill>
                  <a:srgbClr val="FFFFFF"/>
                </a:solidFill>
              </a:rPr>
              <a:t>dileptons</a:t>
            </a:r>
            <a:r>
              <a:rPr lang="en-US" altLang="ja-JP" dirty="0">
                <a:solidFill>
                  <a:srgbClr val="FFFFFF"/>
                </a:solidFill>
              </a:rPr>
              <a:t> </a:t>
            </a:r>
            <a:endParaRPr lang="en-US" altLang="ja-JP" dirty="0" smtClean="0">
              <a:solidFill>
                <a:srgbClr val="FFFFFF"/>
              </a:solidFill>
            </a:endParaRP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Chiral symmetry restoration – LVM spectral function</a:t>
            </a: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Thermal radiation/space time evolution – low mass </a:t>
            </a:r>
            <a:r>
              <a:rPr lang="en-US" altLang="ja-JP" dirty="0" err="1" smtClean="0">
                <a:solidFill>
                  <a:srgbClr val="FFFFFF"/>
                </a:solidFill>
              </a:rPr>
              <a:t>dilepton</a:t>
            </a:r>
            <a:r>
              <a:rPr lang="en-US" altLang="ja-JP" dirty="0" smtClean="0">
                <a:solidFill>
                  <a:srgbClr val="FFFFFF"/>
                </a:solidFill>
              </a:rPr>
              <a:t> continuum  </a:t>
            </a: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Photon/DI-electrons from strong (Color) EM field 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Jet quenching and fragmentation (PID)</a:t>
            </a: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Jet energy recuperation at very low </a:t>
            </a:r>
            <a:r>
              <a:rPr lang="en-US" altLang="ja-JP" dirty="0" err="1" smtClean="0">
                <a:solidFill>
                  <a:srgbClr val="FFFFFF"/>
                </a:solidFill>
              </a:rPr>
              <a:t>p</a:t>
            </a:r>
            <a:r>
              <a:rPr lang="en-US" altLang="ja-JP" baseline="-25000" dirty="0" err="1" smtClean="0">
                <a:solidFill>
                  <a:srgbClr val="FFFFFF"/>
                </a:solidFill>
              </a:rPr>
              <a:t>T</a:t>
            </a:r>
            <a:endParaRPr lang="en-US" altLang="ja-JP" baseline="-25000" dirty="0" smtClean="0">
              <a:solidFill>
                <a:srgbClr val="FFFFFF"/>
              </a:solidFill>
            </a:endParaRP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Heavy flavor tagged jets, quark vs. gluon induced jets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Heavy-nucleus states, exotic hadrons (</a:t>
            </a:r>
            <a:r>
              <a:rPr lang="en-US" altLang="ja-JP" dirty="0" err="1" smtClean="0">
                <a:solidFill>
                  <a:srgbClr val="FFFFFF"/>
                </a:solidFill>
              </a:rPr>
              <a:t>hypernuclei</a:t>
            </a:r>
            <a:r>
              <a:rPr lang="en-US" altLang="ja-JP" dirty="0" smtClean="0">
                <a:solidFill>
                  <a:srgbClr val="FFFFFF"/>
                </a:solidFill>
              </a:rPr>
              <a:t>, H-</a:t>
            </a:r>
            <a:r>
              <a:rPr lang="en-US" altLang="ja-JP" dirty="0" err="1" smtClean="0">
                <a:solidFill>
                  <a:srgbClr val="FFFFFF"/>
                </a:solidFill>
              </a:rPr>
              <a:t>dibaryon</a:t>
            </a:r>
            <a:r>
              <a:rPr lang="en-US" altLang="ja-JP" dirty="0" smtClean="0">
                <a:solidFill>
                  <a:srgbClr val="FFFFFF"/>
                </a:solidFill>
              </a:rPr>
              <a:t>)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Prompt photons/jets at forward rapidity, rapidity gap</a:t>
            </a: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Low-x gluon saturation, early stage dynamics 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3464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79463" y="7471"/>
            <a:ext cx="7583487" cy="1044388"/>
          </a:xfrm>
        </p:spPr>
        <p:txBody>
          <a:bodyPr/>
          <a:lstStyle/>
          <a:p>
            <a:r>
              <a:rPr kumimoji="1" lang="en-US" altLang="ja-JP" i="1" u="sng" dirty="0" smtClean="0"/>
              <a:t>Long-</a:t>
            </a:r>
            <a:r>
              <a:rPr lang="en-US" altLang="ja-JP" i="1" u="sng" dirty="0"/>
              <a:t>t</a:t>
            </a:r>
            <a:r>
              <a:rPr kumimoji="1" lang="en-US" altLang="ja-JP" i="1" u="sng" dirty="0" smtClean="0"/>
              <a:t>erm upgrade (Strategy) </a:t>
            </a:r>
            <a:endParaRPr kumimoji="1" lang="ja-JP" altLang="en-US" i="1" u="sng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941" y="1201270"/>
            <a:ext cx="8374529" cy="5567083"/>
          </a:xfrm>
        </p:spPr>
        <p:txBody>
          <a:bodyPr>
            <a:normAutofit/>
          </a:bodyPr>
          <a:lstStyle/>
          <a:p>
            <a:r>
              <a:rPr lang="en-US" altLang="ja-JP" sz="2400" dirty="0" smtClean="0">
                <a:solidFill>
                  <a:srgbClr val="FFFFFF"/>
                </a:solidFill>
              </a:rPr>
              <a:t>Most of the physics signals are rare and some of them are </a:t>
            </a:r>
            <a:r>
              <a:rPr lang="en-US" altLang="ja-JP" sz="2400" dirty="0" err="1" smtClean="0">
                <a:solidFill>
                  <a:srgbClr val="FFFFFF"/>
                </a:solidFill>
              </a:rPr>
              <a:t>untriggerable</a:t>
            </a:r>
            <a:r>
              <a:rPr lang="en-US" altLang="ja-JP" sz="2400" dirty="0" smtClean="0">
                <a:solidFill>
                  <a:srgbClr val="FFFFFF"/>
                </a:solidFill>
              </a:rPr>
              <a:t> (ex. Di-electrons, HQ baryons)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Require a large event samples on tape</a:t>
            </a:r>
          </a:p>
          <a:p>
            <a:pPr lvl="1"/>
            <a:r>
              <a:rPr lang="en-US" altLang="ja-JP" dirty="0" smtClean="0">
                <a:solidFill>
                  <a:srgbClr val="FFFFFF"/>
                </a:solidFill>
              </a:rPr>
              <a:t>Target:</a:t>
            </a:r>
          </a:p>
          <a:p>
            <a:pPr lvl="2"/>
            <a:r>
              <a:rPr lang="en-US" altLang="ja-JP" dirty="0" err="1" smtClean="0">
                <a:solidFill>
                  <a:srgbClr val="FFFFFF"/>
                </a:solidFill>
              </a:rPr>
              <a:t>Pb-Pb</a:t>
            </a:r>
            <a:r>
              <a:rPr lang="en-US" altLang="ja-JP" dirty="0" smtClean="0">
                <a:solidFill>
                  <a:srgbClr val="FFFFFF"/>
                </a:solidFill>
              </a:rPr>
              <a:t> recorded luminosity &gt; 10nb</a:t>
            </a:r>
            <a:r>
              <a:rPr lang="en-US" altLang="ja-JP" baseline="30000" dirty="0" smtClean="0">
                <a:solidFill>
                  <a:srgbClr val="FFFFFF"/>
                </a:solidFill>
              </a:rPr>
              <a:t>-1</a:t>
            </a:r>
            <a:r>
              <a:rPr lang="en-US" altLang="ja-JP" dirty="0" smtClean="0">
                <a:solidFill>
                  <a:srgbClr val="FFFFFF"/>
                </a:solidFill>
              </a:rPr>
              <a:t> (8x10</a:t>
            </a:r>
            <a:r>
              <a:rPr lang="en-US" altLang="ja-JP" baseline="30000" dirty="0" smtClean="0">
                <a:solidFill>
                  <a:srgbClr val="FFFFFF"/>
                </a:solidFill>
              </a:rPr>
              <a:t>10</a:t>
            </a:r>
            <a:r>
              <a:rPr lang="en-US" altLang="ja-JP" dirty="0" smtClean="0">
                <a:solidFill>
                  <a:srgbClr val="FFFFFF"/>
                </a:solidFill>
              </a:rPr>
              <a:t> </a:t>
            </a:r>
            <a:r>
              <a:rPr lang="en-US" altLang="ja-JP" dirty="0" err="1" smtClean="0">
                <a:solidFill>
                  <a:srgbClr val="FFFFFF"/>
                </a:solidFill>
              </a:rPr>
              <a:t>evts</a:t>
            </a:r>
            <a:r>
              <a:rPr lang="en-US" altLang="ja-JP" dirty="0" smtClean="0">
                <a:solidFill>
                  <a:srgbClr val="FFFFFF"/>
                </a:solidFill>
              </a:rPr>
              <a:t>)</a:t>
            </a:r>
          </a:p>
          <a:p>
            <a:pPr lvl="2"/>
            <a:r>
              <a:rPr lang="en-US" altLang="ja-JP" dirty="0" smtClean="0">
                <a:solidFill>
                  <a:srgbClr val="FFFFFF"/>
                </a:solidFill>
              </a:rPr>
              <a:t>p-p recorded luminosity &gt; 6 pb</a:t>
            </a:r>
            <a:r>
              <a:rPr lang="en-US" altLang="ja-JP" baseline="30000" dirty="0" smtClean="0">
                <a:solidFill>
                  <a:srgbClr val="FFFFFF"/>
                </a:solidFill>
              </a:rPr>
              <a:t>-1</a:t>
            </a:r>
            <a:r>
              <a:rPr lang="en-US" altLang="ja-JP" dirty="0" smtClean="0">
                <a:solidFill>
                  <a:srgbClr val="FFFFFF"/>
                </a:solidFill>
              </a:rPr>
              <a:t> (1.4x10</a:t>
            </a:r>
            <a:r>
              <a:rPr lang="en-US" altLang="ja-JP" baseline="30000" dirty="0" smtClean="0">
                <a:solidFill>
                  <a:srgbClr val="FFFFFF"/>
                </a:solidFill>
              </a:rPr>
              <a:t>11</a:t>
            </a:r>
            <a:r>
              <a:rPr lang="en-US" altLang="ja-JP" dirty="0" smtClean="0">
                <a:solidFill>
                  <a:srgbClr val="FFFFFF"/>
                </a:solidFill>
              </a:rPr>
              <a:t> </a:t>
            </a:r>
            <a:r>
              <a:rPr lang="en-US" altLang="ja-JP" dirty="0" err="1" smtClean="0">
                <a:solidFill>
                  <a:srgbClr val="FFFFFF"/>
                </a:solidFill>
              </a:rPr>
              <a:t>evts</a:t>
            </a:r>
            <a:r>
              <a:rPr lang="en-US" altLang="ja-JP" dirty="0" smtClean="0">
                <a:solidFill>
                  <a:srgbClr val="FFFFFF"/>
                </a:solidFill>
              </a:rPr>
              <a:t>)</a:t>
            </a:r>
          </a:p>
          <a:p>
            <a:pPr lvl="1"/>
            <a:r>
              <a:rPr lang="en-US" altLang="ja-JP" sz="2200" dirty="0" smtClean="0"/>
              <a:t>Increase </a:t>
            </a:r>
            <a:r>
              <a:rPr lang="en-US" altLang="ja-JP" sz="2200" dirty="0"/>
              <a:t>rate capabilities for </a:t>
            </a:r>
            <a:r>
              <a:rPr lang="en-US" altLang="ja-JP" sz="2200" dirty="0" smtClean="0"/>
              <a:t>MB heavy</a:t>
            </a:r>
            <a:r>
              <a:rPr lang="en-US" altLang="ja-JP" sz="2200" dirty="0"/>
              <a:t>-ion </a:t>
            </a:r>
            <a:r>
              <a:rPr lang="en-US" altLang="ja-JP" sz="2200" dirty="0" smtClean="0"/>
              <a:t>collision</a:t>
            </a:r>
          </a:p>
          <a:p>
            <a:pPr lvl="2"/>
            <a:r>
              <a:rPr lang="en-GB" altLang="ja-JP" sz="2000" dirty="0">
                <a:latin typeface="+mj-lt"/>
                <a:cs typeface="Calibri" pitchFamily="34" charset="0"/>
              </a:rPr>
              <a:t>read out all </a:t>
            </a:r>
            <a:r>
              <a:rPr lang="en-GB" altLang="ja-JP" sz="2000" dirty="0" err="1">
                <a:latin typeface="+mj-lt"/>
                <a:cs typeface="Calibri" pitchFamily="34" charset="0"/>
              </a:rPr>
              <a:t>Pb-Pb</a:t>
            </a:r>
            <a:r>
              <a:rPr lang="en-GB" altLang="ja-JP" sz="2000" dirty="0">
                <a:latin typeface="+mj-lt"/>
                <a:cs typeface="Calibri" pitchFamily="34" charset="0"/>
              </a:rPr>
              <a:t> interactions at a maximum rate of                                              50kHz (i.e. L = 6x10</a:t>
            </a:r>
            <a:r>
              <a:rPr lang="en-GB" altLang="ja-JP" sz="2000" baseline="30000" dirty="0">
                <a:latin typeface="+mj-lt"/>
                <a:cs typeface="Calibri" pitchFamily="34" charset="0"/>
              </a:rPr>
              <a:t>27</a:t>
            </a:r>
            <a:r>
              <a:rPr lang="en-GB" altLang="ja-JP" sz="2000" dirty="0">
                <a:latin typeface="+mj-lt"/>
                <a:cs typeface="Calibri" pitchFamily="34" charset="0"/>
              </a:rPr>
              <a:t> cm</a:t>
            </a:r>
            <a:r>
              <a:rPr lang="en-GB" altLang="ja-JP" sz="2000" baseline="30000" dirty="0" smtClean="0">
                <a:latin typeface="+mj-lt"/>
                <a:cs typeface="Calibri" pitchFamily="34" charset="0"/>
              </a:rPr>
              <a:t>-2</a:t>
            </a:r>
            <a:r>
              <a:rPr lang="en-GB" altLang="ja-JP" sz="2000" dirty="0" smtClean="0">
                <a:latin typeface="+mj-lt"/>
                <a:cs typeface="Calibri" pitchFamily="34" charset="0"/>
              </a:rPr>
              <a:t>s</a:t>
            </a:r>
            <a:r>
              <a:rPr lang="en-GB" altLang="ja-JP" sz="2000" baseline="30000" dirty="0">
                <a:latin typeface="+mj-lt"/>
                <a:cs typeface="Calibri" pitchFamily="34" charset="0"/>
              </a:rPr>
              <a:t>-1</a:t>
            </a:r>
            <a:r>
              <a:rPr lang="en-GB" altLang="ja-JP" sz="2000" dirty="0">
                <a:latin typeface="+mj-lt"/>
                <a:cs typeface="Calibri" pitchFamily="34" charset="0"/>
              </a:rPr>
              <a:t>), with a minimum bias trigger  </a:t>
            </a:r>
            <a:endParaRPr lang="en-US" altLang="ja-JP" sz="2000" dirty="0">
              <a:latin typeface="+mj-lt"/>
            </a:endParaRPr>
          </a:p>
          <a:p>
            <a:pPr lvl="2"/>
            <a:r>
              <a:rPr lang="en-US" altLang="ja-JP" sz="2000" dirty="0"/>
              <a:t>U</a:t>
            </a:r>
            <a:r>
              <a:rPr lang="en-US" altLang="ja-JP" sz="2000" dirty="0" smtClean="0"/>
              <a:t>pgrade </a:t>
            </a:r>
            <a:r>
              <a:rPr lang="en-US" altLang="ja-JP" sz="2000" dirty="0"/>
              <a:t>of TPC </a:t>
            </a:r>
            <a:r>
              <a:rPr lang="en-US" altLang="ja-JP" sz="2000" dirty="0" smtClean="0"/>
              <a:t>(less </a:t>
            </a:r>
            <a:r>
              <a:rPr lang="en-US" altLang="ja-JP" sz="2000" dirty="0" err="1" smtClean="0"/>
              <a:t>deadtime</a:t>
            </a:r>
            <a:r>
              <a:rPr lang="en-US" altLang="ja-JP" sz="2000" dirty="0" smtClean="0"/>
              <a:t>) and ITS (better </a:t>
            </a:r>
            <a:r>
              <a:rPr lang="en-US" altLang="ja-JP" sz="2000" dirty="0" err="1" smtClean="0"/>
              <a:t>vertexting</a:t>
            </a:r>
            <a:r>
              <a:rPr lang="en-US" altLang="ja-JP" sz="2000" dirty="0" smtClean="0"/>
              <a:t>)</a:t>
            </a:r>
          </a:p>
          <a:p>
            <a:pPr lvl="2"/>
            <a:r>
              <a:rPr lang="en-US" altLang="ja-JP" sz="2000" dirty="0"/>
              <a:t>A</a:t>
            </a:r>
            <a:r>
              <a:rPr lang="en-US" altLang="ja-JP" sz="2000" dirty="0" smtClean="0"/>
              <a:t>ll </a:t>
            </a:r>
            <a:r>
              <a:rPr lang="en-US" altLang="ja-JP" sz="2000" dirty="0"/>
              <a:t>readout </a:t>
            </a:r>
            <a:r>
              <a:rPr lang="en-US" altLang="ja-JP" sz="2000" dirty="0" smtClean="0"/>
              <a:t>electronics (pipelined readout)</a:t>
            </a:r>
          </a:p>
          <a:p>
            <a:pPr lvl="2"/>
            <a:r>
              <a:rPr lang="en-US" altLang="ja-JP" sz="2000" dirty="0" smtClean="0"/>
              <a:t>DAQ (data compression, HLT, event building)</a:t>
            </a:r>
          </a:p>
          <a:p>
            <a:r>
              <a:rPr lang="en-US" altLang="ja-JP" dirty="0" smtClean="0"/>
              <a:t>Upgrade </a:t>
            </a:r>
            <a:r>
              <a:rPr lang="en-US" altLang="ja-JP" dirty="0"/>
              <a:t>in </a:t>
            </a:r>
            <a:r>
              <a:rPr lang="en-US" altLang="ja-JP" dirty="0" smtClean="0"/>
              <a:t>LS2 and have HI runs until 2026</a:t>
            </a:r>
          </a:p>
          <a:p>
            <a:pPr lvl="1"/>
            <a:r>
              <a:rPr lang="en-US" altLang="ja-JP" dirty="0" smtClean="0"/>
              <a:t>ALICE upgrade proposal endorsed by LHCC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AA694-00EB-4F4B-AABB-6F50FB17891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1633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革命">
  <a:themeElements>
    <a:clrScheme name="革命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革命">
      <a:maj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Trebuchet MS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革命">
      <a: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0800000">
              <a:srgbClr val="808080">
                <a:alpha val="75000"/>
              </a:srgbClr>
            </a:innerShdw>
          </a:effectLst>
        </a:effectStyle>
        <a:effectStyle>
          <a:effectLst>
            <a:innerShdw blurRad="50800" dist="25400" dir="13500000">
              <a:srgbClr val="808080">
                <a:alpha val="75000"/>
              </a:srgbClr>
            </a:innerShdw>
            <a:outerShdw blurRad="63500" dist="50800" dir="5400000" algn="br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1400000"/>
            </a:lightRig>
          </a:scene3d>
          <a:sp3d contourW="12700" prstMaterial="softmetal">
            <a:bevelT w="63500" h="254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革命.thmx</Template>
  <TotalTime>13243</TotalTime>
  <Words>2047</Words>
  <Application>Microsoft Macintosh PowerPoint</Application>
  <PresentationFormat>画面に合わせる (4:3)</PresentationFormat>
  <Paragraphs>318</Paragraphs>
  <Slides>29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0" baseType="lpstr">
      <vt:lpstr>革命</vt:lpstr>
      <vt:lpstr>Future Perspectives of the ALICE Experiment and  ALICE detector upgrades</vt:lpstr>
      <vt:lpstr>Outline</vt:lpstr>
      <vt:lpstr>Heavy Ion Physics at LHC Energy</vt:lpstr>
      <vt:lpstr>Current Status of ALICE</vt:lpstr>
      <vt:lpstr>Detector Performance</vt:lpstr>
      <vt:lpstr>Future ALICE Program</vt:lpstr>
      <vt:lpstr>ALICE Status as of Today</vt:lpstr>
      <vt:lpstr>Long-term upgrade (Physics) </vt:lpstr>
      <vt:lpstr>Long-term upgrade (Strategy) </vt:lpstr>
      <vt:lpstr>ALICE upgrade LoI</vt:lpstr>
      <vt:lpstr>Core Detector Upgrades - ITS</vt:lpstr>
      <vt:lpstr>Core Detector Upgrade - TPC</vt:lpstr>
      <vt:lpstr>Core Detector Upgrade - TPC</vt:lpstr>
      <vt:lpstr>Core Detector Upgrade - TPC</vt:lpstr>
      <vt:lpstr>Core Upgrade - DAQ</vt:lpstr>
      <vt:lpstr>Heavy Flavor Measurements</vt:lpstr>
      <vt:lpstr>Quarkonia Measurements</vt:lpstr>
      <vt:lpstr>Di-electron Measurements </vt:lpstr>
      <vt:lpstr>Di-electron Measurements </vt:lpstr>
      <vt:lpstr>Di-electron Measurements </vt:lpstr>
      <vt:lpstr>ALICE Status with the upgrades</vt:lpstr>
      <vt:lpstr>Other upgrades – MFT/VHMPID</vt:lpstr>
      <vt:lpstr>Other upgrades - FOCAL</vt:lpstr>
      <vt:lpstr>Other upgrades - FOCAL</vt:lpstr>
      <vt:lpstr>Summary and Outlook</vt:lpstr>
      <vt:lpstr>Backup slides</vt:lpstr>
      <vt:lpstr>Run at 50 kHz Pb-Pb after LS2</vt:lpstr>
      <vt:lpstr>Performance simulations – position and momentum resolution</vt:lpstr>
      <vt:lpstr>Ongoing R&amp;D: Ion Back Flow (IBF)</vt:lpstr>
    </vt:vector>
  </TitlesOfParts>
  <Company>東京大学原子核科学研究センター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Future Perspectives of the ALICE Experiment and  ALICE detector upgrades</dc:title>
  <dc:creator>Taku Gunji</dc:creator>
  <cp:lastModifiedBy>Taku Gunji</cp:lastModifiedBy>
  <cp:revision>121</cp:revision>
  <dcterms:created xsi:type="dcterms:W3CDTF">2012-10-20T14:14:03Z</dcterms:created>
  <dcterms:modified xsi:type="dcterms:W3CDTF">2012-11-16T03:05:35Z</dcterms:modified>
</cp:coreProperties>
</file>