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36"/>
  </p:notesMasterIdLst>
  <p:sldIdLst>
    <p:sldId id="416" r:id="rId2"/>
    <p:sldId id="410" r:id="rId3"/>
    <p:sldId id="467" r:id="rId4"/>
    <p:sldId id="468" r:id="rId5"/>
    <p:sldId id="470" r:id="rId6"/>
    <p:sldId id="471" r:id="rId7"/>
    <p:sldId id="464" r:id="rId8"/>
    <p:sldId id="475" r:id="rId9"/>
    <p:sldId id="411" r:id="rId10"/>
    <p:sldId id="412" r:id="rId11"/>
    <p:sldId id="427" r:id="rId12"/>
    <p:sldId id="334" r:id="rId13"/>
    <p:sldId id="413" r:id="rId14"/>
    <p:sldId id="376" r:id="rId15"/>
    <p:sldId id="415" r:id="rId16"/>
    <p:sldId id="444" r:id="rId17"/>
    <p:sldId id="445" r:id="rId18"/>
    <p:sldId id="465" r:id="rId19"/>
    <p:sldId id="466" r:id="rId20"/>
    <p:sldId id="393" r:id="rId21"/>
    <p:sldId id="442" r:id="rId22"/>
    <p:sldId id="484" r:id="rId23"/>
    <p:sldId id="456" r:id="rId24"/>
    <p:sldId id="443" r:id="rId25"/>
    <p:sldId id="455" r:id="rId26"/>
    <p:sldId id="458" r:id="rId27"/>
    <p:sldId id="482" r:id="rId28"/>
    <p:sldId id="486" r:id="rId29"/>
    <p:sldId id="481" r:id="rId30"/>
    <p:sldId id="478" r:id="rId31"/>
    <p:sldId id="476" r:id="rId32"/>
    <p:sldId id="460" r:id="rId33"/>
    <p:sldId id="479" r:id="rId34"/>
    <p:sldId id="480" r:id="rId3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D0E937"/>
    <a:srgbClr val="E46016"/>
    <a:srgbClr val="F06E02"/>
    <a:srgbClr val="109286"/>
    <a:srgbClr val="8CE23E"/>
    <a:srgbClr val="0E941E"/>
    <a:srgbClr val="545454"/>
    <a:srgbClr val="288FE4"/>
    <a:srgbClr val="0053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38" autoAdjust="0"/>
    <p:restoredTop sz="94660"/>
  </p:normalViewPr>
  <p:slideViewPr>
    <p:cSldViewPr>
      <p:cViewPr>
        <p:scale>
          <a:sx n="50" d="100"/>
          <a:sy n="50" d="100"/>
        </p:scale>
        <p:origin x="-1579" y="-1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117358288012926E-2"/>
          <c:y val="4.3697978172939238E-2"/>
          <c:w val="0.90748712239260176"/>
          <c:h val="0.89449089207984622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Sheet1!$B$3:$B$62</c:f>
              <c:numCache>
                <c:formatCode>General</c:formatCode>
                <c:ptCount val="60"/>
                <c:pt idx="0">
                  <c:v>8</c:v>
                </c:pt>
                <c:pt idx="1">
                  <c:v>6</c:v>
                </c:pt>
                <c:pt idx="2">
                  <c:v>1</c:v>
                </c:pt>
                <c:pt idx="3">
                  <c:v>7</c:v>
                </c:pt>
                <c:pt idx="4">
                  <c:v>20</c:v>
                </c:pt>
                <c:pt idx="5">
                  <c:v>15</c:v>
                </c:pt>
                <c:pt idx="6">
                  <c:v>19</c:v>
                </c:pt>
                <c:pt idx="7">
                  <c:v>16</c:v>
                </c:pt>
                <c:pt idx="8">
                  <c:v>11</c:v>
                </c:pt>
                <c:pt idx="9">
                  <c:v>17</c:v>
                </c:pt>
                <c:pt idx="10">
                  <c:v>12</c:v>
                </c:pt>
                <c:pt idx="11">
                  <c:v>26</c:v>
                </c:pt>
                <c:pt idx="12">
                  <c:v>9</c:v>
                </c:pt>
                <c:pt idx="13">
                  <c:v>30</c:v>
                </c:pt>
                <c:pt idx="14">
                  <c:v>14</c:v>
                </c:pt>
                <c:pt idx="15">
                  <c:v>37</c:v>
                </c:pt>
                <c:pt idx="16">
                  <c:v>38</c:v>
                </c:pt>
                <c:pt idx="17">
                  <c:v>35</c:v>
                </c:pt>
                <c:pt idx="18">
                  <c:v>82</c:v>
                </c:pt>
                <c:pt idx="19">
                  <c:v>29</c:v>
                </c:pt>
                <c:pt idx="20">
                  <c:v>13</c:v>
                </c:pt>
                <c:pt idx="21">
                  <c:v>48</c:v>
                </c:pt>
                <c:pt idx="22">
                  <c:v>58</c:v>
                </c:pt>
                <c:pt idx="23">
                  <c:v>56</c:v>
                </c:pt>
                <c:pt idx="24">
                  <c:v>50</c:v>
                </c:pt>
                <c:pt idx="25">
                  <c:v>53</c:v>
                </c:pt>
                <c:pt idx="26">
                  <c:v>22</c:v>
                </c:pt>
                <c:pt idx="27">
                  <c:v>5</c:v>
                </c:pt>
                <c:pt idx="28">
                  <c:v>34</c:v>
                </c:pt>
                <c:pt idx="29">
                  <c:v>28</c:v>
                </c:pt>
                <c:pt idx="30">
                  <c:v>24</c:v>
                </c:pt>
                <c:pt idx="31">
                  <c:v>25</c:v>
                </c:pt>
                <c:pt idx="32">
                  <c:v>33</c:v>
                </c:pt>
                <c:pt idx="33">
                  <c:v>3</c:v>
                </c:pt>
                <c:pt idx="34">
                  <c:v>80</c:v>
                </c:pt>
                <c:pt idx="35">
                  <c:v>55</c:v>
                </c:pt>
                <c:pt idx="36">
                  <c:v>42</c:v>
                </c:pt>
                <c:pt idx="37">
                  <c:v>32</c:v>
                </c:pt>
                <c:pt idx="38">
                  <c:v>27</c:v>
                </c:pt>
                <c:pt idx="39">
                  <c:v>51</c:v>
                </c:pt>
                <c:pt idx="40">
                  <c:v>47</c:v>
                </c:pt>
                <c:pt idx="41">
                  <c:v>41</c:v>
                </c:pt>
                <c:pt idx="42">
                  <c:v>40</c:v>
                </c:pt>
                <c:pt idx="43">
                  <c:v>57</c:v>
                </c:pt>
                <c:pt idx="44">
                  <c:v>52</c:v>
                </c:pt>
                <c:pt idx="45">
                  <c:v>31</c:v>
                </c:pt>
                <c:pt idx="46">
                  <c:v>39</c:v>
                </c:pt>
                <c:pt idx="47">
                  <c:v>83</c:v>
                </c:pt>
                <c:pt idx="48">
                  <c:v>81</c:v>
                </c:pt>
                <c:pt idx="49">
                  <c:v>49</c:v>
                </c:pt>
                <c:pt idx="50">
                  <c:v>79</c:v>
                </c:pt>
                <c:pt idx="51">
                  <c:v>21</c:v>
                </c:pt>
                <c:pt idx="52">
                  <c:v>73</c:v>
                </c:pt>
                <c:pt idx="53">
                  <c:v>23</c:v>
                </c:pt>
                <c:pt idx="54">
                  <c:v>90</c:v>
                </c:pt>
                <c:pt idx="55">
                  <c:v>92</c:v>
                </c:pt>
                <c:pt idx="56">
                  <c:v>62</c:v>
                </c:pt>
                <c:pt idx="57">
                  <c:v>74</c:v>
                </c:pt>
                <c:pt idx="58">
                  <c:v>4</c:v>
                </c:pt>
                <c:pt idx="59">
                  <c:v>88</c:v>
                </c:pt>
              </c:numCache>
            </c:numRef>
          </c:xVal>
          <c:yVal>
            <c:numRef>
              <c:f>Sheet1!$D$3:$D$62</c:f>
              <c:numCache>
                <c:formatCode>General</c:formatCode>
                <c:ptCount val="60"/>
                <c:pt idx="0">
                  <c:v>65</c:v>
                </c:pt>
                <c:pt idx="1">
                  <c:v>18</c:v>
                </c:pt>
                <c:pt idx="2">
                  <c:v>10</c:v>
                </c:pt>
                <c:pt idx="3">
                  <c:v>3</c:v>
                </c:pt>
                <c:pt idx="4">
                  <c:v>1.4</c:v>
                </c:pt>
                <c:pt idx="5">
                  <c:v>1.1000000000000001</c:v>
                </c:pt>
                <c:pt idx="6">
                  <c:v>0.25</c:v>
                </c:pt>
                <c:pt idx="7">
                  <c:v>0.25</c:v>
                </c:pt>
                <c:pt idx="8">
                  <c:v>0.15</c:v>
                </c:pt>
                <c:pt idx="9">
                  <c:v>0.15</c:v>
                </c:pt>
                <c:pt idx="10">
                  <c:v>0.05</c:v>
                </c:pt>
                <c:pt idx="11">
                  <c:v>6.0000000000000001E-3</c:v>
                </c:pt>
                <c:pt idx="12">
                  <c:v>3.7000000000000002E-3</c:v>
                </c:pt>
                <c:pt idx="13">
                  <c:v>3.2000000000000002E-3</c:v>
                </c:pt>
                <c:pt idx="14">
                  <c:v>2E-3</c:v>
                </c:pt>
                <c:pt idx="15">
                  <c:v>4.6000000000000001E-4</c:v>
                </c:pt>
                <c:pt idx="16">
                  <c:v>4.6000000000000001E-4</c:v>
                </c:pt>
                <c:pt idx="17">
                  <c:v>2.9E-4</c:v>
                </c:pt>
                <c:pt idx="18">
                  <c:v>1.7000000000000001E-4</c:v>
                </c:pt>
                <c:pt idx="19">
                  <c:v>1E-4</c:v>
                </c:pt>
                <c:pt idx="20">
                  <c:v>8.7000000000000001E-5</c:v>
                </c:pt>
                <c:pt idx="21">
                  <c:v>7.2000000000000002E-5</c:v>
                </c:pt>
                <c:pt idx="22">
                  <c:v>5.7000000000000003E-5</c:v>
                </c:pt>
                <c:pt idx="23">
                  <c:v>3.1000000000000001E-5</c:v>
                </c:pt>
                <c:pt idx="24">
                  <c:v>2.4000000000000001E-5</c:v>
                </c:pt>
                <c:pt idx="25">
                  <c:v>1.5999999999999999E-5</c:v>
                </c:pt>
                <c:pt idx="26">
                  <c:v>1.2999999999999999E-5</c:v>
                </c:pt>
                <c:pt idx="27">
                  <c:v>6.8999999999999997E-5</c:v>
                </c:pt>
                <c:pt idx="28">
                  <c:v>1.9000000000000001E-5</c:v>
                </c:pt>
                <c:pt idx="29">
                  <c:v>1.4E-5</c:v>
                </c:pt>
                <c:pt idx="30">
                  <c:v>2.3999999999999999E-6</c:v>
                </c:pt>
                <c:pt idx="31">
                  <c:v>1.7E-5</c:v>
                </c:pt>
                <c:pt idx="32">
                  <c:v>2.5999999999999998E-5</c:v>
                </c:pt>
                <c:pt idx="33">
                  <c:v>3.1E-6</c:v>
                </c:pt>
                <c:pt idx="34">
                  <c:v>1.9000000000000001E-5</c:v>
                </c:pt>
                <c:pt idx="35">
                  <c:v>2.0999999999999998E-6</c:v>
                </c:pt>
                <c:pt idx="36">
                  <c:v>1.2999999999999999E-5</c:v>
                </c:pt>
                <c:pt idx="38">
                  <c:v>2.0999999999999998E-6</c:v>
                </c:pt>
                <c:pt idx="39">
                  <c:v>1.1E-5</c:v>
                </c:pt>
                <c:pt idx="40">
                  <c:v>9.9999999999999995E-7</c:v>
                </c:pt>
                <c:pt idx="41">
                  <c:v>1.6000000000000001E-4</c:v>
                </c:pt>
                <c:pt idx="42">
                  <c:v>5.9999999999999995E-4</c:v>
                </c:pt>
                <c:pt idx="43">
                  <c:v>1.37E-4</c:v>
                </c:pt>
                <c:pt idx="44">
                  <c:v>1.2E-5</c:v>
                </c:pt>
                <c:pt idx="50">
                  <c:v>1.4E-5</c:v>
                </c:pt>
                <c:pt idx="53">
                  <c:v>2.5999999999999998E-5</c:v>
                </c:pt>
                <c:pt idx="55" formatCode="0.00E+00">
                  <c:v>1.3E-7</c:v>
                </c:pt>
                <c:pt idx="58" formatCode="0.00E+00">
                  <c:v>5.0000000000000001E-9</c:v>
                </c:pt>
                <c:pt idx="59" formatCode="0.00E+00">
                  <c:v>1.0000000000000001E-17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9645184"/>
        <c:axId val="189646720"/>
      </c:scatterChart>
      <c:valAx>
        <c:axId val="189645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9646720"/>
        <c:crosses val="autoZero"/>
        <c:crossBetween val="midCat"/>
        <c:majorUnit val="10"/>
        <c:minorUnit val="1"/>
      </c:valAx>
      <c:valAx>
        <c:axId val="189646720"/>
        <c:scaling>
          <c:logBase val="10"/>
          <c:orientation val="minMax"/>
          <c:min val="1.0000000000000005E-9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9645184"/>
        <c:crossesAt val="1.0000000000000005E-9"/>
        <c:crossBetween val="midCat"/>
      </c:valAx>
      <c:spPr>
        <a:noFill/>
      </c:spPr>
    </c:plotArea>
    <c:plotVisOnly val="1"/>
    <c:dispBlanksAs val="gap"/>
    <c:showDLblsOverMax val="0"/>
  </c:chart>
  <c:spPr>
    <a:noFill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540341-9169-9045-A2AF-D5E93705D91E}" type="datetimeFigureOut">
              <a:rPr lang="en-US" smtClean="0"/>
              <a:t>11/17/2012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4897DC-E84C-2149-B77A-97B942515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327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5AF04-AA2B-427B-B43E-46D5DDA61C97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897DC-E84C-2149-B77A-97B94251591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77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897DC-E84C-2149-B77A-97B94251591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77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273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2012-11-17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9095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2012-11-17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5076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2012-11-17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0861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2012-11-17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80408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38404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9230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26"/>
            <a:ext cx="9144000" cy="6858000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alpha val="10000"/>
                </a:schemeClr>
              </a:gs>
              <a:gs pos="100000">
                <a:schemeClr val="bg1">
                  <a:alpha val="1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 userDrawn="1"/>
        </p:nvSpPr>
        <p:spPr>
          <a:xfrm>
            <a:off x="-3001" y="0"/>
            <a:ext cx="9144000" cy="6858000"/>
          </a:xfrm>
          <a:prstGeom prst="rect">
            <a:avLst/>
          </a:prstGeom>
          <a:gradFill>
            <a:gsLst>
              <a:gs pos="0">
                <a:schemeClr val="tx1">
                  <a:alpha val="7000"/>
                </a:schemeClr>
              </a:gs>
              <a:gs pos="70000">
                <a:schemeClr val="tx1">
                  <a:alpha val="18000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925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12" name="직사각형 11"/>
          <p:cNvSpPr/>
          <p:nvPr userDrawn="1"/>
        </p:nvSpPr>
        <p:spPr>
          <a:xfrm>
            <a:off x="0" y="0"/>
            <a:ext cx="9144000" cy="764704"/>
          </a:xfrm>
          <a:prstGeom prst="rect">
            <a:avLst/>
          </a:prstGeom>
          <a:gradFill>
            <a:gsLst>
              <a:gs pos="100000">
                <a:schemeClr val="tx1">
                  <a:alpha val="45000"/>
                </a:schemeClr>
              </a:gs>
              <a:gs pos="0">
                <a:schemeClr val="tx1">
                  <a:lumMod val="75000"/>
                  <a:lumOff val="25000"/>
                  <a:alpha val="68000"/>
                </a:schemeClr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연결선 12"/>
          <p:cNvCxnSpPr/>
          <p:nvPr userDrawn="1"/>
        </p:nvCxnSpPr>
        <p:spPr>
          <a:xfrm>
            <a:off x="0" y="764704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그림 1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84368" y="118"/>
            <a:ext cx="1259475" cy="770582"/>
          </a:xfrm>
          <a:prstGeom prst="rect">
            <a:avLst/>
          </a:prstGeom>
        </p:spPr>
      </p:pic>
      <p:cxnSp>
        <p:nvCxnSpPr>
          <p:cNvPr id="15" name="직선 연결선 14"/>
          <p:cNvCxnSpPr/>
          <p:nvPr userDrawn="1"/>
        </p:nvCxnSpPr>
        <p:spPr>
          <a:xfrm flipH="1">
            <a:off x="186719" y="110580"/>
            <a:ext cx="323776" cy="0"/>
          </a:xfrm>
          <a:prstGeom prst="line">
            <a:avLst/>
          </a:prstGeom>
          <a:ln w="381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957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01.jpg"/>
          <p:cNvPicPr>
            <a:picLocks noChangeAspect="1"/>
          </p:cNvPicPr>
          <p:nvPr userDrawn="1"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직사각형 7"/>
          <p:cNvSpPr/>
          <p:nvPr userDrawn="1"/>
        </p:nvSpPr>
        <p:spPr>
          <a:xfrm>
            <a:off x="0" y="0"/>
            <a:ext cx="9144000" cy="764704"/>
          </a:xfrm>
          <a:prstGeom prst="rect">
            <a:avLst/>
          </a:prstGeom>
          <a:gradFill>
            <a:gsLst>
              <a:gs pos="100000">
                <a:schemeClr val="tx1">
                  <a:alpha val="45000"/>
                </a:schemeClr>
              </a:gs>
              <a:gs pos="0">
                <a:schemeClr val="tx1">
                  <a:lumMod val="75000"/>
                  <a:lumOff val="25000"/>
                  <a:alpha val="68000"/>
                </a:schemeClr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연결선 8"/>
          <p:cNvCxnSpPr/>
          <p:nvPr userDrawn="1"/>
        </p:nvCxnSpPr>
        <p:spPr>
          <a:xfrm>
            <a:off x="0" y="764704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그림 9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84368" y="118"/>
            <a:ext cx="1259475" cy="770582"/>
          </a:xfrm>
          <a:prstGeom prst="rect">
            <a:avLst/>
          </a:prstGeom>
        </p:spPr>
      </p:pic>
      <p:cxnSp>
        <p:nvCxnSpPr>
          <p:cNvPr id="11" name="직선 연결선 10"/>
          <p:cNvCxnSpPr/>
          <p:nvPr userDrawn="1"/>
        </p:nvCxnSpPr>
        <p:spPr>
          <a:xfrm flipH="1">
            <a:off x="186719" y="110580"/>
            <a:ext cx="323776" cy="0"/>
          </a:xfrm>
          <a:prstGeom prst="line">
            <a:avLst/>
          </a:prstGeom>
          <a:ln w="381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6549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01.jpg"/>
          <p:cNvPicPr>
            <a:picLocks noChangeAspect="1"/>
          </p:cNvPicPr>
          <p:nvPr userDrawn="1"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직사각형 7"/>
          <p:cNvSpPr/>
          <p:nvPr userDrawn="1"/>
        </p:nvSpPr>
        <p:spPr>
          <a:xfrm>
            <a:off x="0" y="0"/>
            <a:ext cx="9144000" cy="764704"/>
          </a:xfrm>
          <a:prstGeom prst="rect">
            <a:avLst/>
          </a:prstGeom>
          <a:gradFill>
            <a:gsLst>
              <a:gs pos="100000">
                <a:schemeClr val="tx1">
                  <a:alpha val="45000"/>
                </a:schemeClr>
              </a:gs>
              <a:gs pos="0">
                <a:schemeClr val="tx1">
                  <a:lumMod val="75000"/>
                  <a:lumOff val="25000"/>
                  <a:alpha val="68000"/>
                </a:schemeClr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연결선 8"/>
          <p:cNvCxnSpPr/>
          <p:nvPr userDrawn="1"/>
        </p:nvCxnSpPr>
        <p:spPr>
          <a:xfrm>
            <a:off x="0" y="764704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그림 9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84368" y="118"/>
            <a:ext cx="1259475" cy="770582"/>
          </a:xfrm>
          <a:prstGeom prst="rect">
            <a:avLst/>
          </a:prstGeom>
        </p:spPr>
      </p:pic>
      <p:cxnSp>
        <p:nvCxnSpPr>
          <p:cNvPr id="11" name="직선 연결선 10"/>
          <p:cNvCxnSpPr/>
          <p:nvPr userDrawn="1"/>
        </p:nvCxnSpPr>
        <p:spPr>
          <a:xfrm flipH="1">
            <a:off x="186719" y="110580"/>
            <a:ext cx="323776" cy="0"/>
          </a:xfrm>
          <a:prstGeom prst="line">
            <a:avLst/>
          </a:prstGeom>
          <a:ln w="381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/>
          <p:cNvSpPr/>
          <p:nvPr userDrawn="1"/>
        </p:nvSpPr>
        <p:spPr>
          <a:xfrm>
            <a:off x="0" y="762000"/>
            <a:ext cx="9144000" cy="6096000"/>
          </a:xfrm>
          <a:prstGeom prst="rect">
            <a:avLst/>
          </a:prstGeom>
          <a:gradFill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6060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01.jpg"/>
          <p:cNvPicPr>
            <a:picLocks noChangeAspect="1"/>
          </p:cNvPicPr>
          <p:nvPr userDrawn="1"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910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2012-11-17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9531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2012-11-17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0823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30EDBD-1C2D-4C1E-B459-B60219FAB484}" type="datetimeFigureOut">
              <a:rPr lang="ko-KR" altLang="en-US" smtClean="0"/>
              <a:pPr/>
              <a:t>2012-11-17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3509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2493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85" r:id="rId2"/>
    <p:sldLayoutId id="2147483672" r:id="rId3"/>
    <p:sldLayoutId id="2147483673" r:id="rId4"/>
    <p:sldLayoutId id="2147483687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3" r:id="rId14"/>
    <p:sldLayoutId id="2147483684" r:id="rId1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0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63.png"/><Relationship Id="rId7" Type="http://schemas.openxmlformats.org/officeDocument/2006/relationships/image" Target="../media/image40.png"/><Relationship Id="rId2" Type="http://schemas.openxmlformats.org/officeDocument/2006/relationships/image" Target="../media/image62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5" Type="http://schemas.openxmlformats.org/officeDocument/2006/relationships/image" Target="../media/image65.tiff"/><Relationship Id="rId4" Type="http://schemas.openxmlformats.org/officeDocument/2006/relationships/image" Target="../media/image6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jpe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gif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:\Users\Admin\Documents\risp\presentations\icabu2012\2012-11-17 07.54.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958" y="0"/>
            <a:ext cx="9179768" cy="6856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직선 연결선 6"/>
          <p:cNvCxnSpPr/>
          <p:nvPr/>
        </p:nvCxnSpPr>
        <p:spPr>
          <a:xfrm>
            <a:off x="0" y="2492896"/>
            <a:ext cx="9144000" cy="0"/>
          </a:xfrm>
          <a:prstGeom prst="line">
            <a:avLst/>
          </a:prstGeom>
          <a:ln>
            <a:gradFill flip="none" rotWithShape="1">
              <a:gsLst>
                <a:gs pos="14000">
                  <a:schemeClr val="bg1">
                    <a:alpha val="0"/>
                  </a:schemeClr>
                </a:gs>
                <a:gs pos="50000">
                  <a:schemeClr val="bg1"/>
                </a:gs>
                <a:gs pos="86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부제목 2"/>
          <p:cNvSpPr>
            <a:spLocks noGrp="1"/>
          </p:cNvSpPr>
          <p:nvPr>
            <p:ph type="subTitle" idx="4294967295"/>
          </p:nvPr>
        </p:nvSpPr>
        <p:spPr>
          <a:xfrm>
            <a:off x="-29744" y="3501008"/>
            <a:ext cx="9144000" cy="1152128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ct val="50000"/>
              </a:spcBef>
              <a:buNone/>
            </a:pPr>
            <a:r>
              <a:rPr kumimoji="1" lang="en-US" altLang="ko-KR" sz="2400" b="1" dirty="0" smtClean="0">
                <a:solidFill>
                  <a:schemeClr val="bg1"/>
                </a:solidFill>
                <a:effectLst>
                  <a:outerShdw blurRad="241300" dist="38100" dir="2700000" algn="tl" rotWithShape="0">
                    <a:prstClr val="black">
                      <a:alpha val="27000"/>
                    </a:prstClr>
                  </a:outerShdw>
                </a:effectLst>
                <a:latin typeface="Times New Roman" pitchFamily="18" charset="0"/>
                <a:ea typeface="나눔고딕OTF ExtraBold" pitchFamily="34" charset="-127"/>
                <a:cs typeface="Times New Roman" pitchFamily="18" charset="0"/>
              </a:rPr>
              <a:t>The 4</a:t>
            </a:r>
            <a:r>
              <a:rPr kumimoji="1" lang="en-US" altLang="ko-KR" sz="2400" b="1" baseline="30000" dirty="0" smtClean="0">
                <a:solidFill>
                  <a:schemeClr val="bg1"/>
                </a:solidFill>
                <a:effectLst>
                  <a:outerShdw blurRad="241300" dist="38100" dir="2700000" algn="tl" rotWithShape="0">
                    <a:prstClr val="black">
                      <a:alpha val="27000"/>
                    </a:prstClr>
                  </a:outerShdw>
                </a:effectLst>
                <a:latin typeface="Times New Roman" pitchFamily="18" charset="0"/>
                <a:ea typeface="나눔고딕OTF ExtraBold" pitchFamily="34" charset="-127"/>
                <a:cs typeface="Times New Roman" pitchFamily="18" charset="0"/>
              </a:rPr>
              <a:t>th</a:t>
            </a:r>
            <a:r>
              <a:rPr kumimoji="1" lang="en-US" altLang="ko-KR" sz="2400" b="1" dirty="0" smtClean="0">
                <a:solidFill>
                  <a:schemeClr val="bg1"/>
                </a:solidFill>
                <a:effectLst>
                  <a:outerShdw blurRad="241300" dist="38100" dir="2700000" algn="tl" rotWithShape="0">
                    <a:prstClr val="black">
                      <a:alpha val="27000"/>
                    </a:prstClr>
                  </a:outerShdw>
                </a:effectLst>
                <a:latin typeface="Times New Roman" pitchFamily="18" charset="0"/>
                <a:ea typeface="나눔고딕OTF ExtraBold" pitchFamily="34" charset="-127"/>
                <a:cs typeface="Times New Roman" pitchFamily="18" charset="0"/>
              </a:rPr>
              <a:t> Asian Triangle Heavy Ion Conference(ATHIC2012)</a:t>
            </a:r>
          </a:p>
          <a:p>
            <a:pPr marL="0" indent="0" algn="ctr">
              <a:spcBef>
                <a:spcPct val="50000"/>
              </a:spcBef>
              <a:buNone/>
            </a:pPr>
            <a:r>
              <a:rPr kumimoji="1" lang="en-US" altLang="ko-KR" sz="2400" b="1" dirty="0" smtClean="0">
                <a:solidFill>
                  <a:schemeClr val="bg1"/>
                </a:solidFill>
                <a:effectLst>
                  <a:outerShdw blurRad="241300" dist="38100" dir="2700000" algn="tl" rotWithShape="0">
                    <a:prstClr val="black">
                      <a:alpha val="27000"/>
                    </a:prstClr>
                  </a:outerShdw>
                </a:effectLst>
                <a:latin typeface="Times New Roman" pitchFamily="18" charset="0"/>
                <a:ea typeface="나눔고딕OTF ExtraBold" pitchFamily="34" charset="-127"/>
                <a:cs typeface="Times New Roman" pitchFamily="18" charset="0"/>
              </a:rPr>
              <a:t>2012.11.14~17</a:t>
            </a:r>
            <a:endParaRPr kumimoji="1" lang="en-US" altLang="ko-KR" sz="2400" b="1" dirty="0">
              <a:solidFill>
                <a:schemeClr val="bg1"/>
              </a:solidFill>
              <a:effectLst>
                <a:outerShdw blurRad="241300" dist="38100" dir="2700000" algn="tl" rotWithShape="0">
                  <a:prstClr val="black">
                    <a:alpha val="27000"/>
                  </a:prstClr>
                </a:outerShdw>
              </a:effectLst>
              <a:latin typeface="Times New Roman" pitchFamily="18" charset="0"/>
              <a:ea typeface="나눔고딕OTF ExtraBold" pitchFamily="34" charset="-127"/>
              <a:cs typeface="Times New Roman" pitchFamily="18" charset="0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52096" y="5661248"/>
            <a:ext cx="1602755" cy="98061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2370" y="908720"/>
            <a:ext cx="828092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RAON</a:t>
            </a:r>
          </a:p>
          <a:p>
            <a:pPr algn="ctr"/>
            <a:r>
              <a:rPr lang="en-US" altLang="ko-KR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Heavy ion accelerator for </a:t>
            </a:r>
          </a:p>
          <a:p>
            <a:pPr algn="ctr"/>
            <a:r>
              <a:rPr lang="en-US" altLang="ko-KR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rare isotope science 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2710586" y="4797152"/>
            <a:ext cx="374140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ko-KR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한컴 솔잎 B" pitchFamily="18" charset="-127"/>
                <a:cs typeface="Times New Roman" pitchFamily="18" charset="0"/>
              </a:rPr>
              <a:t>Sun </a:t>
            </a:r>
            <a:r>
              <a:rPr kumimoji="1" lang="en-US" altLang="ko-KR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한컴 솔잎 B" pitchFamily="18" charset="-127"/>
                <a:cs typeface="Times New Roman" pitchFamily="18" charset="0"/>
              </a:rPr>
              <a:t>Kee</a:t>
            </a:r>
            <a:r>
              <a:rPr kumimoji="1" lang="en-US" altLang="ko-KR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한컴 솔잎 B" pitchFamily="18" charset="-127"/>
                <a:cs typeface="Times New Roman" pitchFamily="18" charset="0"/>
              </a:rPr>
              <a:t> Kim</a:t>
            </a:r>
          </a:p>
          <a:p>
            <a:pPr algn="ctr"/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Rare </a:t>
            </a:r>
            <a:r>
              <a:rPr lang="en-US" altLang="ko-K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Isotope Science </a:t>
            </a:r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Project (RISP)</a:t>
            </a:r>
          </a:p>
          <a:p>
            <a:pPr algn="ctr"/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Institute for Basic Science (IBS)</a:t>
            </a:r>
            <a:endParaRPr lang="ko-KR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한컴 솔잎 M" pitchFamily="18" charset="-127"/>
              <a:cs typeface="Times New Roman" pitchFamily="18" charset="0"/>
            </a:endParaRPr>
          </a:p>
        </p:txBody>
      </p:sp>
      <p:pic>
        <p:nvPicPr>
          <p:cNvPr id="1027" name="Picture 3" descr="The 4th Asian Triangle Heavy Ion Conference (ATHIC2012)&#10;in Pusan, South Korea on November 14-17, 20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-7620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The 4th Asian Triangle Heavy Ion Conference (ATHIC2012)&#10;in Pusan, South Korea on November 14-17, 20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7620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The 4th Asian Triangle Heavy Ion Conference (ATHIC2012)&#10;in Pusan, South Korea on November 14-17, 20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3" y="22860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The 4th Asian Triangle Heavy Ion Conference (ATHIC2012)&#10;in Pusan, South Korea on November 14-17, 20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8100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42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/>
          <p:nvPr/>
        </p:nvSpPr>
        <p:spPr>
          <a:xfrm>
            <a:off x="0" y="762000"/>
            <a:ext cx="9144000" cy="6096000"/>
          </a:xfrm>
          <a:prstGeom prst="rect">
            <a:avLst/>
          </a:prstGeom>
          <a:gradFill>
            <a:gsLst>
              <a:gs pos="0">
                <a:schemeClr val="bg1">
                  <a:alpha val="10000"/>
                </a:schemeClr>
              </a:gs>
              <a:gs pos="100000">
                <a:schemeClr val="bg1">
                  <a:alpha val="1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/>
              <a:t>ㅊ</a:t>
            </a:r>
            <a:endParaRPr lang="ko-KR" altLang="en-US"/>
          </a:p>
        </p:txBody>
      </p:sp>
      <p:sp>
        <p:nvSpPr>
          <p:cNvPr id="15" name="모서리가 둥근 직사각형 15"/>
          <p:cNvSpPr/>
          <p:nvPr/>
        </p:nvSpPr>
        <p:spPr>
          <a:xfrm>
            <a:off x="274927" y="2738051"/>
            <a:ext cx="8587689" cy="3271118"/>
          </a:xfrm>
          <a:custGeom>
            <a:avLst/>
            <a:gdLst/>
            <a:ahLst/>
            <a:cxnLst/>
            <a:rect l="l" t="t" r="r" b="b"/>
            <a:pathLst>
              <a:path w="8381975" h="3192760">
                <a:moveTo>
                  <a:pt x="240031" y="0"/>
                </a:moveTo>
                <a:lnTo>
                  <a:pt x="1487806" y="0"/>
                </a:lnTo>
                <a:lnTo>
                  <a:pt x="1560169" y="0"/>
                </a:lnTo>
                <a:lnTo>
                  <a:pt x="2478406" y="0"/>
                </a:lnTo>
                <a:lnTo>
                  <a:pt x="2807944" y="0"/>
                </a:lnTo>
                <a:lnTo>
                  <a:pt x="3335656" y="0"/>
                </a:lnTo>
                <a:lnTo>
                  <a:pt x="3726181" y="0"/>
                </a:lnTo>
                <a:lnTo>
                  <a:pt x="3798544" y="0"/>
                </a:lnTo>
                <a:lnTo>
                  <a:pt x="4583431" y="0"/>
                </a:lnTo>
                <a:lnTo>
                  <a:pt x="4655794" y="0"/>
                </a:lnTo>
                <a:lnTo>
                  <a:pt x="5046319" y="0"/>
                </a:lnTo>
                <a:lnTo>
                  <a:pt x="5574031" y="0"/>
                </a:lnTo>
                <a:lnTo>
                  <a:pt x="5903569" y="0"/>
                </a:lnTo>
                <a:lnTo>
                  <a:pt x="6821806" y="0"/>
                </a:lnTo>
                <a:lnTo>
                  <a:pt x="6894169" y="0"/>
                </a:lnTo>
                <a:lnTo>
                  <a:pt x="8141944" y="0"/>
                </a:lnTo>
                <a:cubicBezTo>
                  <a:pt x="8274509" y="0"/>
                  <a:pt x="8381975" y="107466"/>
                  <a:pt x="8381975" y="240031"/>
                </a:cubicBezTo>
                <a:lnTo>
                  <a:pt x="8381975" y="1040131"/>
                </a:lnTo>
                <a:lnTo>
                  <a:pt x="8381975" y="1192531"/>
                </a:lnTo>
                <a:lnTo>
                  <a:pt x="8381975" y="1200129"/>
                </a:lnTo>
                <a:lnTo>
                  <a:pt x="8381975" y="1992631"/>
                </a:lnTo>
                <a:lnTo>
                  <a:pt x="8381975" y="2000229"/>
                </a:lnTo>
                <a:lnTo>
                  <a:pt x="8381975" y="2152629"/>
                </a:lnTo>
                <a:lnTo>
                  <a:pt x="8381975" y="2952729"/>
                </a:lnTo>
                <a:cubicBezTo>
                  <a:pt x="8381975" y="3085294"/>
                  <a:pt x="8274509" y="3192760"/>
                  <a:pt x="8141944" y="3192760"/>
                </a:cubicBezTo>
                <a:lnTo>
                  <a:pt x="6894169" y="3192760"/>
                </a:lnTo>
                <a:lnTo>
                  <a:pt x="6821806" y="3192760"/>
                </a:lnTo>
                <a:lnTo>
                  <a:pt x="5903569" y="3192760"/>
                </a:lnTo>
                <a:lnTo>
                  <a:pt x="5574031" y="3192760"/>
                </a:lnTo>
                <a:lnTo>
                  <a:pt x="5046319" y="3192760"/>
                </a:lnTo>
                <a:lnTo>
                  <a:pt x="4655794" y="3192760"/>
                </a:lnTo>
                <a:lnTo>
                  <a:pt x="4583431" y="3192760"/>
                </a:lnTo>
                <a:lnTo>
                  <a:pt x="3798544" y="3192760"/>
                </a:lnTo>
                <a:lnTo>
                  <a:pt x="3726181" y="3192760"/>
                </a:lnTo>
                <a:lnTo>
                  <a:pt x="3335656" y="3192760"/>
                </a:lnTo>
                <a:lnTo>
                  <a:pt x="2807944" y="3192760"/>
                </a:lnTo>
                <a:lnTo>
                  <a:pt x="2478406" y="3192760"/>
                </a:lnTo>
                <a:lnTo>
                  <a:pt x="1560169" y="3192760"/>
                </a:lnTo>
                <a:lnTo>
                  <a:pt x="1487806" y="3192760"/>
                </a:lnTo>
                <a:lnTo>
                  <a:pt x="240031" y="3192760"/>
                </a:lnTo>
                <a:cubicBezTo>
                  <a:pt x="107466" y="3192760"/>
                  <a:pt x="0" y="3085294"/>
                  <a:pt x="0" y="2952729"/>
                </a:cubicBezTo>
                <a:lnTo>
                  <a:pt x="0" y="2152629"/>
                </a:lnTo>
                <a:lnTo>
                  <a:pt x="0" y="2000229"/>
                </a:lnTo>
                <a:lnTo>
                  <a:pt x="0" y="1992631"/>
                </a:lnTo>
                <a:lnTo>
                  <a:pt x="0" y="1200129"/>
                </a:lnTo>
                <a:lnTo>
                  <a:pt x="0" y="1192531"/>
                </a:lnTo>
                <a:lnTo>
                  <a:pt x="0" y="1040131"/>
                </a:lnTo>
                <a:lnTo>
                  <a:pt x="0" y="240031"/>
                </a:lnTo>
                <a:cubicBezTo>
                  <a:pt x="0" y="107466"/>
                  <a:pt x="107466" y="0"/>
                  <a:pt x="240031" y="0"/>
                </a:cubicBezTo>
                <a:close/>
              </a:path>
            </a:pathLst>
          </a:custGeom>
          <a:gradFill>
            <a:gsLst>
              <a:gs pos="5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5400000" scaled="0"/>
          </a:gradFill>
          <a:ln w="63500">
            <a:noFill/>
          </a:ln>
          <a:effectLst>
            <a:outerShdw blurRad="127000" dist="76200" dir="5400000" algn="t" rotWithShape="0">
              <a:prstClr val="black">
                <a:alpha val="40000"/>
              </a:prstClr>
            </a:outerShdw>
            <a:reflection stA="30000" endPos="90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w="508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5220072" y="5653812"/>
            <a:ext cx="356036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1100" dirty="0" err="1">
                <a:latin typeface="Trebuchet MS" pitchFamily="34" charset="0"/>
              </a:rPr>
              <a:t>Hendrik</a:t>
            </a:r>
            <a:r>
              <a:rPr lang="en-US" altLang="ko-KR" sz="1100" dirty="0">
                <a:latin typeface="Trebuchet MS" pitchFamily="34" charset="0"/>
              </a:rPr>
              <a:t> Schatz, Physics Today, Nov. 2008, p. 40</a:t>
            </a:r>
            <a:endParaRPr lang="ko-KR" altLang="en-US" sz="1100" dirty="0">
              <a:latin typeface="Trebuchet MS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03236" y="6127094"/>
            <a:ext cx="7425559" cy="369332"/>
          </a:xfrm>
          <a:prstGeom prst="rect">
            <a:avLst/>
          </a:prstGeom>
          <a:solidFill>
            <a:srgbClr val="D0E937"/>
          </a:solidFill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Trebuchet MS" pitchFamily="34" charset="0"/>
              </a:rPr>
              <a:t>To understand the neutron rich isotopes is crucial to explain r-process</a:t>
            </a:r>
            <a:endParaRPr lang="ko-KR" altLang="en-US" dirty="0">
              <a:latin typeface="Trebuchet MS" pitchFamily="34" charset="0"/>
            </a:endParaRPr>
          </a:p>
        </p:txBody>
      </p:sp>
      <p:pic>
        <p:nvPicPr>
          <p:cNvPr id="1026" name="Picture 2" descr="Crab Supernova Explos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166" y="1016476"/>
            <a:ext cx="2076450" cy="1533526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outerShdw blurRad="50800" dist="63500" dir="2700000" algn="tl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3194518" y="977512"/>
            <a:ext cx="3288855" cy="584775"/>
          </a:xfrm>
          <a:prstGeom prst="rect">
            <a:avLst/>
          </a:prstGeom>
          <a:solidFill>
            <a:srgbClr val="D0E937"/>
          </a:solidFill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latin typeface="Trebuchet MS" pitchFamily="34" charset="0"/>
              </a:rPr>
              <a:t>Isotope ratio in the solar system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altLang="ko-KR" sz="1600" dirty="0" smtClean="0">
                <a:latin typeface="Trebuchet MS" pitchFamily="34" charset="0"/>
                <a:sym typeface="Wingdings" pitchFamily="2" charset="2"/>
              </a:rPr>
              <a:t>Evidence of r-process</a:t>
            </a:r>
            <a:endParaRPr lang="en-US" altLang="ko-KR" sz="1600" dirty="0" smtClean="0">
              <a:latin typeface="Trebuchet MS" pitchFamily="34" charset="0"/>
            </a:endParaRPr>
          </a:p>
        </p:txBody>
      </p:sp>
      <p:pic>
        <p:nvPicPr>
          <p:cNvPr id="1028" name="Picture 4" descr="http://people.physics.carleton.ca/~watson/Physics/Gifs/Stars/r-process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73" y="1018361"/>
            <a:ext cx="2095790" cy="1533526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outerShdw blurRad="50800" dist="63500" dir="2700000" algn="tl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직사각형 13"/>
          <p:cNvSpPr/>
          <p:nvPr/>
        </p:nvSpPr>
        <p:spPr>
          <a:xfrm>
            <a:off x="2502024" y="1822748"/>
            <a:ext cx="4427984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ko-KR" sz="2400" b="1" spc="-50" dirty="0">
                <a:solidFill>
                  <a:srgbClr val="FF0000"/>
                </a:solidFill>
                <a:effectLst>
                  <a:outerShdw blurRad="50800" dist="63500" dir="2700000" algn="tl" rotWithShape="0">
                    <a:prstClr val="black">
                      <a:alpha val="12000"/>
                    </a:prstClr>
                  </a:outerShdw>
                </a:effectLst>
                <a:latin typeface="한컴 솔잎 M" pitchFamily="18" charset="-127"/>
                <a:ea typeface="한컴 솔잎 M" pitchFamily="18" charset="-127"/>
              </a:rPr>
              <a:t> </a:t>
            </a:r>
            <a:r>
              <a:rPr lang="en-US" altLang="ko-KR" sz="2400" b="1" spc="-50" dirty="0" smtClean="0">
                <a:solidFill>
                  <a:srgbClr val="FF0000"/>
                </a:solidFill>
                <a:effectLst>
                  <a:outerShdw blurRad="50800" dist="63500" dir="2700000" algn="tl" rotWithShape="0">
                    <a:prstClr val="black">
                      <a:alpha val="12000"/>
                    </a:prstClr>
                  </a:outerShdw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“Our bodies are debris of Supernovae” </a:t>
            </a:r>
            <a:endParaRPr lang="en-US" altLang="ko-KR" sz="2400" dirty="0" smtClean="0">
              <a:solidFill>
                <a:srgbClr val="FF0000"/>
              </a:solidFill>
              <a:effectLst>
                <a:outerShdw blurRad="50800" dist="63500" dir="2700000" algn="tl" rotWithShape="0">
                  <a:prstClr val="black">
                    <a:alpha val="12000"/>
                  </a:prstClr>
                </a:outerShdw>
              </a:effectLst>
              <a:latin typeface="Times New Roman" pitchFamily="18" charset="0"/>
              <a:ea typeface="한컴 솔잎 M" pitchFamily="18" charset="-127"/>
              <a:cs typeface="Times New Roman" pitchFamily="18" charset="0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36" y="2996952"/>
            <a:ext cx="8280919" cy="264478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86719" y="73199"/>
            <a:ext cx="6819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3200" b="1" dirty="0" smtClean="0">
                <a:gradFill>
                  <a:gsLst>
                    <a:gs pos="0">
                      <a:schemeClr val="bg1"/>
                    </a:gs>
                    <a:gs pos="70000">
                      <a:srgbClr val="DDDDDD">
                        <a:lumMod val="59000"/>
                        <a:lumOff val="41000"/>
                      </a:srgbClr>
                    </a:gs>
                    <a:gs pos="99000">
                      <a:schemeClr val="bg1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6000"/>
                    </a:prstClr>
                  </a:outerShdw>
                  <a:reflection blurRad="6350" stA="15000" endPos="45500" dist="50800" dir="5400000" sy="-100000" algn="bl" rotWithShape="0"/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Origin of elements</a:t>
            </a:r>
            <a:endParaRPr lang="ko-KR" altLang="en-US" sz="3200" b="1" dirty="0">
              <a:gradFill>
                <a:gsLst>
                  <a:gs pos="0">
                    <a:schemeClr val="bg1"/>
                  </a:gs>
                  <a:gs pos="70000">
                    <a:srgbClr val="DDDDDD">
                      <a:lumMod val="59000"/>
                      <a:lumOff val="41000"/>
                    </a:srgbClr>
                  </a:gs>
                  <a:gs pos="99000">
                    <a:schemeClr val="bg1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6000"/>
                  </a:prstClr>
                </a:outerShdw>
                <a:reflection blurRad="6350" stA="15000" endPos="45500" dist="50800" dir="5400000" sy="-100000" algn="bl" rotWithShape="0"/>
              </a:effectLst>
              <a:latin typeface="Times New Roman" pitchFamily="18" charset="0"/>
              <a:ea typeface="한컴 솔잎 M" pitchFamily="18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risp\2차년도\sn-132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42" b="7457"/>
          <a:stretch/>
        </p:blipFill>
        <p:spPr bwMode="auto">
          <a:xfrm>
            <a:off x="0" y="836712"/>
            <a:ext cx="5940151" cy="3692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3369" y="4062476"/>
            <a:ext cx="5154710" cy="2795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6719" y="73199"/>
            <a:ext cx="6819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3200" b="1" dirty="0" smtClean="0">
                <a:gradFill>
                  <a:gsLst>
                    <a:gs pos="0">
                      <a:schemeClr val="bg1"/>
                    </a:gs>
                    <a:gs pos="70000">
                      <a:srgbClr val="DDDDDD">
                        <a:lumMod val="59000"/>
                        <a:lumOff val="41000"/>
                      </a:srgbClr>
                    </a:gs>
                    <a:gs pos="99000">
                      <a:schemeClr val="bg1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6000"/>
                    </a:prstClr>
                  </a:outerShdw>
                  <a:reflection blurRad="6350" stA="15000" endPos="45500" dist="50800" dir="5400000" sy="-100000" algn="bl" rotWithShape="0"/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Origin of elements</a:t>
            </a:r>
            <a:endParaRPr lang="ko-KR" altLang="en-US" sz="3200" b="1" dirty="0">
              <a:gradFill>
                <a:gsLst>
                  <a:gs pos="0">
                    <a:schemeClr val="bg1"/>
                  </a:gs>
                  <a:gs pos="70000">
                    <a:srgbClr val="DDDDDD">
                      <a:lumMod val="59000"/>
                      <a:lumOff val="41000"/>
                    </a:srgbClr>
                  </a:gs>
                  <a:gs pos="99000">
                    <a:schemeClr val="bg1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6000"/>
                  </a:prstClr>
                </a:outerShdw>
                <a:reflection blurRad="6350" stA="15000" endPos="45500" dist="50800" dir="5400000" sy="-100000" algn="bl" rotWithShape="0"/>
              </a:effectLst>
              <a:latin typeface="Times New Roman" pitchFamily="18" charset="0"/>
              <a:ea typeface="한컴 솔잎 M" pitchFamily="18" charset="-127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836713"/>
            <a:ext cx="4302249" cy="1723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797152"/>
            <a:ext cx="3963368" cy="673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44" y="5470812"/>
            <a:ext cx="31718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021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그룹 14"/>
          <p:cNvGrpSpPr/>
          <p:nvPr/>
        </p:nvGrpSpPr>
        <p:grpSpPr>
          <a:xfrm>
            <a:off x="212887" y="2087925"/>
            <a:ext cx="4290429" cy="1438674"/>
            <a:chOff x="395534" y="1037826"/>
            <a:chExt cx="5139931" cy="1438674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912553" y="1253309"/>
              <a:ext cx="4622912" cy="1223191"/>
            </a:xfrm>
            <a:custGeom>
              <a:avLst/>
              <a:gdLst/>
              <a:ahLst/>
              <a:cxnLst/>
              <a:rect l="l" t="t" r="r" b="b"/>
              <a:pathLst>
                <a:path w="5472286" h="1556663">
                  <a:moveTo>
                    <a:pt x="114789" y="0"/>
                  </a:moveTo>
                  <a:lnTo>
                    <a:pt x="943464" y="0"/>
                  </a:lnTo>
                  <a:lnTo>
                    <a:pt x="1109347" y="0"/>
                  </a:lnTo>
                  <a:lnTo>
                    <a:pt x="1753089" y="0"/>
                  </a:lnTo>
                  <a:lnTo>
                    <a:pt x="1938022" y="0"/>
                  </a:lnTo>
                  <a:lnTo>
                    <a:pt x="2581764" y="0"/>
                  </a:lnTo>
                  <a:lnTo>
                    <a:pt x="2747647" y="0"/>
                  </a:lnTo>
                  <a:lnTo>
                    <a:pt x="3534264" y="0"/>
                  </a:lnTo>
                  <a:lnTo>
                    <a:pt x="3576322" y="0"/>
                  </a:lnTo>
                  <a:lnTo>
                    <a:pt x="4362939" y="0"/>
                  </a:lnTo>
                  <a:lnTo>
                    <a:pt x="4528822" y="0"/>
                  </a:lnTo>
                  <a:lnTo>
                    <a:pt x="5357497" y="0"/>
                  </a:lnTo>
                  <a:cubicBezTo>
                    <a:pt x="5420893" y="0"/>
                    <a:pt x="5472286" y="51393"/>
                    <a:pt x="5472286" y="114789"/>
                  </a:cubicBezTo>
                  <a:lnTo>
                    <a:pt x="5472286" y="505314"/>
                  </a:lnTo>
                  <a:lnTo>
                    <a:pt x="5472286" y="573933"/>
                  </a:lnTo>
                  <a:lnTo>
                    <a:pt x="5472286" y="964458"/>
                  </a:lnTo>
                  <a:lnTo>
                    <a:pt x="5470442" y="973594"/>
                  </a:lnTo>
                  <a:cubicBezTo>
                    <a:pt x="5472162" y="976529"/>
                    <a:pt x="5472286" y="979615"/>
                    <a:pt x="5472286" y="982730"/>
                  </a:cubicBezTo>
                  <a:lnTo>
                    <a:pt x="5472286" y="1441874"/>
                  </a:lnTo>
                  <a:cubicBezTo>
                    <a:pt x="5472286" y="1505270"/>
                    <a:pt x="5420893" y="1556663"/>
                    <a:pt x="5357497" y="1556663"/>
                  </a:cubicBezTo>
                  <a:lnTo>
                    <a:pt x="4528822" y="1556663"/>
                  </a:lnTo>
                  <a:lnTo>
                    <a:pt x="4362939" y="1556663"/>
                  </a:lnTo>
                  <a:lnTo>
                    <a:pt x="3576322" y="1556663"/>
                  </a:lnTo>
                  <a:lnTo>
                    <a:pt x="3534264" y="1556663"/>
                  </a:lnTo>
                  <a:lnTo>
                    <a:pt x="2747647" y="1556663"/>
                  </a:lnTo>
                  <a:lnTo>
                    <a:pt x="1938022" y="1556663"/>
                  </a:lnTo>
                  <a:lnTo>
                    <a:pt x="1753089" y="1556663"/>
                  </a:lnTo>
                  <a:lnTo>
                    <a:pt x="1109347" y="1556663"/>
                  </a:lnTo>
                  <a:lnTo>
                    <a:pt x="943464" y="1556663"/>
                  </a:lnTo>
                  <a:lnTo>
                    <a:pt x="114789" y="1556663"/>
                  </a:lnTo>
                  <a:cubicBezTo>
                    <a:pt x="51393" y="1556663"/>
                    <a:pt x="0" y="1505270"/>
                    <a:pt x="0" y="1441874"/>
                  </a:cubicBezTo>
                  <a:lnTo>
                    <a:pt x="0" y="982730"/>
                  </a:lnTo>
                  <a:lnTo>
                    <a:pt x="1845" y="973594"/>
                  </a:lnTo>
                  <a:cubicBezTo>
                    <a:pt x="124" y="970659"/>
                    <a:pt x="0" y="967573"/>
                    <a:pt x="0" y="964458"/>
                  </a:cubicBezTo>
                  <a:lnTo>
                    <a:pt x="0" y="573933"/>
                  </a:lnTo>
                  <a:lnTo>
                    <a:pt x="0" y="505314"/>
                  </a:lnTo>
                  <a:lnTo>
                    <a:pt x="0" y="114789"/>
                  </a:lnTo>
                  <a:cubicBezTo>
                    <a:pt x="0" y="51393"/>
                    <a:pt x="51393" y="0"/>
                    <a:pt x="114789" y="0"/>
                  </a:cubicBez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5400000" scaled="0"/>
            </a:gradFill>
            <a:ln w="63500">
              <a:noFill/>
            </a:ln>
            <a:effectLst>
              <a:outerShdw blurRad="127000" dist="76200" dir="5400000" algn="t" rotWithShape="0">
                <a:prstClr val="black">
                  <a:alpha val="40000"/>
                </a:prstClr>
              </a:outerShdw>
              <a:reflection stA="30000" endPos="35000" dist="50800" dir="5400000" sy="-100000" algn="bl" rotWithShape="0"/>
            </a:effectLst>
            <a:scene3d>
              <a:camera prst="orthographicFront"/>
              <a:lightRig rig="threePt" dir="t"/>
            </a:scene3d>
            <a:sp3d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Times New Roman" pitchFamily="18" charset="0"/>
                <a:ea typeface="한컴 솔잎 M" pitchFamily="18" charset="-127"/>
                <a:cs typeface="Times New Roman" pitchFamily="18" charset="0"/>
              </a:endParaRPr>
            </a:p>
          </p:txBody>
        </p:sp>
        <p:sp>
          <p:nvSpPr>
            <p:cNvPr id="39" name="모서리가 둥근 직사각형 6"/>
            <p:cNvSpPr/>
            <p:nvPr/>
          </p:nvSpPr>
          <p:spPr>
            <a:xfrm>
              <a:off x="395534" y="1037826"/>
              <a:ext cx="2979310" cy="430966"/>
            </a:xfrm>
            <a:custGeom>
              <a:avLst/>
              <a:gdLst/>
              <a:ahLst/>
              <a:cxnLst/>
              <a:rect l="l" t="t" r="r" b="b"/>
              <a:pathLst>
                <a:path w="2588186" h="430966">
                  <a:moveTo>
                    <a:pt x="71829" y="0"/>
                  </a:moveTo>
                  <a:lnTo>
                    <a:pt x="706235" y="0"/>
                  </a:lnTo>
                  <a:lnTo>
                    <a:pt x="713068" y="1380"/>
                  </a:lnTo>
                  <a:cubicBezTo>
                    <a:pt x="715249" y="112"/>
                    <a:pt x="717562" y="0"/>
                    <a:pt x="719901" y="0"/>
                  </a:cubicBezTo>
                  <a:lnTo>
                    <a:pt x="1233879" y="0"/>
                  </a:lnTo>
                  <a:lnTo>
                    <a:pt x="1354307" y="0"/>
                  </a:lnTo>
                  <a:lnTo>
                    <a:pt x="1868285" y="0"/>
                  </a:lnTo>
                  <a:lnTo>
                    <a:pt x="1875118" y="1380"/>
                  </a:lnTo>
                  <a:cubicBezTo>
                    <a:pt x="1877299" y="112"/>
                    <a:pt x="1879612" y="0"/>
                    <a:pt x="1881951" y="0"/>
                  </a:cubicBezTo>
                  <a:lnTo>
                    <a:pt x="2516357" y="0"/>
                  </a:lnTo>
                  <a:cubicBezTo>
                    <a:pt x="2556027" y="0"/>
                    <a:pt x="2588186" y="32159"/>
                    <a:pt x="2588186" y="71829"/>
                  </a:cubicBezTo>
                  <a:lnTo>
                    <a:pt x="2588186" y="359137"/>
                  </a:lnTo>
                  <a:cubicBezTo>
                    <a:pt x="2588186" y="398807"/>
                    <a:pt x="2556027" y="430966"/>
                    <a:pt x="2516357" y="430966"/>
                  </a:cubicBezTo>
                  <a:lnTo>
                    <a:pt x="1881951" y="430966"/>
                  </a:lnTo>
                  <a:lnTo>
                    <a:pt x="1875118" y="429587"/>
                  </a:lnTo>
                  <a:cubicBezTo>
                    <a:pt x="1872937" y="430854"/>
                    <a:pt x="1870624" y="430966"/>
                    <a:pt x="1868285" y="430966"/>
                  </a:cubicBezTo>
                  <a:lnTo>
                    <a:pt x="1354307" y="430966"/>
                  </a:lnTo>
                  <a:lnTo>
                    <a:pt x="1233879" y="430966"/>
                  </a:lnTo>
                  <a:lnTo>
                    <a:pt x="719901" y="430966"/>
                  </a:lnTo>
                  <a:lnTo>
                    <a:pt x="713068" y="429587"/>
                  </a:lnTo>
                  <a:cubicBezTo>
                    <a:pt x="710887" y="430854"/>
                    <a:pt x="708574" y="430966"/>
                    <a:pt x="706235" y="430966"/>
                  </a:cubicBezTo>
                  <a:lnTo>
                    <a:pt x="71829" y="430966"/>
                  </a:lnTo>
                  <a:cubicBezTo>
                    <a:pt x="32159" y="430966"/>
                    <a:pt x="0" y="398807"/>
                    <a:pt x="0" y="359137"/>
                  </a:cubicBezTo>
                  <a:lnTo>
                    <a:pt x="0" y="71829"/>
                  </a:lnTo>
                  <a:cubicBezTo>
                    <a:pt x="0" y="32159"/>
                    <a:pt x="32159" y="0"/>
                    <a:pt x="71829" y="0"/>
                  </a:cubicBezTo>
                  <a:close/>
                </a:path>
              </a:pathLst>
            </a:custGeom>
            <a:solidFill>
              <a:srgbClr val="A01A0C"/>
            </a:solidFill>
            <a:ln w="63500">
              <a:noFill/>
            </a:ln>
            <a:effectLst>
              <a:outerShdw blurRad="127000" dist="76200" dir="5400000" algn="t" rotWithShape="0">
                <a:prstClr val="black">
                  <a:alpha val="40000"/>
                </a:prstClr>
              </a:outerShdw>
              <a:reflection blurRad="6350" stA="50000" endA="300" endPos="38500" dist="50800" dir="5400000" sy="-100000" algn="bl" rotWithShape="0"/>
            </a:effectLst>
            <a:scene3d>
              <a:camera prst="orthographicFront"/>
              <a:lightRig rig="threePt" dir="t"/>
            </a:scene3d>
            <a:sp3d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</a:pPr>
              <a:r>
                <a:rPr lang="en-US" altLang="ko-KR" sz="20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12000"/>
                      </a:prstClr>
                    </a:outerShdw>
                  </a:effectLst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Nuclear Physics</a:t>
              </a:r>
              <a:endParaRPr lang="en-US" altLang="ko-KR" sz="2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12000"/>
                    </a:prstClr>
                  </a:outerShdw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12555" y="1504032"/>
              <a:ext cx="4455122" cy="824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65125" lvl="0" indent="-184150">
                <a:spcBef>
                  <a:spcPct val="20000"/>
                </a:spcBef>
                <a:buFont typeface="Wingdings" pitchFamily="2" charset="2"/>
                <a:buChar char="§"/>
                <a:defRPr/>
              </a:pPr>
              <a: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Nuclei with excessive neutrons</a:t>
              </a:r>
              <a:endPara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한컴 솔잎 M" pitchFamily="18" charset="-127"/>
                <a:cs typeface="Times New Roman" pitchFamily="18" charset="0"/>
              </a:endParaRPr>
            </a:p>
            <a:p>
              <a:pPr marL="365125" lvl="0" indent="-184150">
                <a:spcBef>
                  <a:spcPct val="20000"/>
                </a:spcBef>
                <a:buFont typeface="Wingdings" pitchFamily="2" charset="2"/>
                <a:buChar char="§"/>
                <a:defRPr/>
              </a:pPr>
              <a: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New elements</a:t>
              </a:r>
              <a:r>
                <a:rPr lang="ko-KR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 </a:t>
              </a:r>
              <a:endPara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한컴 솔잎 M" pitchFamily="18" charset="-127"/>
                <a:cs typeface="Times New Roman" pitchFamily="18" charset="0"/>
              </a:endParaRPr>
            </a:p>
            <a:p>
              <a:pPr marL="365125" lvl="0" indent="-184150">
                <a:spcBef>
                  <a:spcPct val="20000"/>
                </a:spcBef>
                <a:buFont typeface="Wingdings" pitchFamily="2" charset="2"/>
                <a:buChar char="§"/>
                <a:defRPr/>
              </a:pPr>
              <a: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Equation of state of nucleus</a:t>
              </a:r>
              <a:endPara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한컴 솔잎 M" pitchFamily="18" charset="-127"/>
                <a:cs typeface="Times New Roman" pitchFamily="18" charset="0"/>
              </a:endParaRPr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212888" y="3760145"/>
            <a:ext cx="4290427" cy="1530603"/>
            <a:chOff x="4480696" y="1788032"/>
            <a:chExt cx="4411785" cy="1530603"/>
          </a:xfrm>
        </p:grpSpPr>
        <p:sp>
          <p:nvSpPr>
            <p:cNvPr id="51" name="모서리가 둥근 직사각형 4"/>
            <p:cNvSpPr/>
            <p:nvPr/>
          </p:nvSpPr>
          <p:spPr>
            <a:xfrm>
              <a:off x="4955374" y="2003515"/>
              <a:ext cx="3937107" cy="1223191"/>
            </a:xfrm>
            <a:custGeom>
              <a:avLst/>
              <a:gdLst/>
              <a:ahLst/>
              <a:cxnLst/>
              <a:rect l="l" t="t" r="r" b="b"/>
              <a:pathLst>
                <a:path w="5472286" h="1556663">
                  <a:moveTo>
                    <a:pt x="114789" y="0"/>
                  </a:moveTo>
                  <a:lnTo>
                    <a:pt x="943464" y="0"/>
                  </a:lnTo>
                  <a:lnTo>
                    <a:pt x="1109347" y="0"/>
                  </a:lnTo>
                  <a:lnTo>
                    <a:pt x="1753089" y="0"/>
                  </a:lnTo>
                  <a:lnTo>
                    <a:pt x="1938022" y="0"/>
                  </a:lnTo>
                  <a:lnTo>
                    <a:pt x="2581764" y="0"/>
                  </a:lnTo>
                  <a:lnTo>
                    <a:pt x="2747647" y="0"/>
                  </a:lnTo>
                  <a:lnTo>
                    <a:pt x="3534264" y="0"/>
                  </a:lnTo>
                  <a:lnTo>
                    <a:pt x="3576322" y="0"/>
                  </a:lnTo>
                  <a:lnTo>
                    <a:pt x="4362939" y="0"/>
                  </a:lnTo>
                  <a:lnTo>
                    <a:pt x="4528822" y="0"/>
                  </a:lnTo>
                  <a:lnTo>
                    <a:pt x="5357497" y="0"/>
                  </a:lnTo>
                  <a:cubicBezTo>
                    <a:pt x="5420893" y="0"/>
                    <a:pt x="5472286" y="51393"/>
                    <a:pt x="5472286" y="114789"/>
                  </a:cubicBezTo>
                  <a:lnTo>
                    <a:pt x="5472286" y="505314"/>
                  </a:lnTo>
                  <a:lnTo>
                    <a:pt x="5472286" y="573933"/>
                  </a:lnTo>
                  <a:lnTo>
                    <a:pt x="5472286" y="964458"/>
                  </a:lnTo>
                  <a:lnTo>
                    <a:pt x="5470442" y="973594"/>
                  </a:lnTo>
                  <a:cubicBezTo>
                    <a:pt x="5472162" y="976529"/>
                    <a:pt x="5472286" y="979615"/>
                    <a:pt x="5472286" y="982730"/>
                  </a:cubicBezTo>
                  <a:lnTo>
                    <a:pt x="5472286" y="1441874"/>
                  </a:lnTo>
                  <a:cubicBezTo>
                    <a:pt x="5472286" y="1505270"/>
                    <a:pt x="5420893" y="1556663"/>
                    <a:pt x="5357497" y="1556663"/>
                  </a:cubicBezTo>
                  <a:lnTo>
                    <a:pt x="4528822" y="1556663"/>
                  </a:lnTo>
                  <a:lnTo>
                    <a:pt x="4362939" y="1556663"/>
                  </a:lnTo>
                  <a:lnTo>
                    <a:pt x="3576322" y="1556663"/>
                  </a:lnTo>
                  <a:lnTo>
                    <a:pt x="3534264" y="1556663"/>
                  </a:lnTo>
                  <a:lnTo>
                    <a:pt x="2747647" y="1556663"/>
                  </a:lnTo>
                  <a:lnTo>
                    <a:pt x="1938022" y="1556663"/>
                  </a:lnTo>
                  <a:lnTo>
                    <a:pt x="1753089" y="1556663"/>
                  </a:lnTo>
                  <a:lnTo>
                    <a:pt x="1109347" y="1556663"/>
                  </a:lnTo>
                  <a:lnTo>
                    <a:pt x="943464" y="1556663"/>
                  </a:lnTo>
                  <a:lnTo>
                    <a:pt x="114789" y="1556663"/>
                  </a:lnTo>
                  <a:cubicBezTo>
                    <a:pt x="51393" y="1556663"/>
                    <a:pt x="0" y="1505270"/>
                    <a:pt x="0" y="1441874"/>
                  </a:cubicBezTo>
                  <a:lnTo>
                    <a:pt x="0" y="982730"/>
                  </a:lnTo>
                  <a:lnTo>
                    <a:pt x="1845" y="973594"/>
                  </a:lnTo>
                  <a:cubicBezTo>
                    <a:pt x="124" y="970659"/>
                    <a:pt x="0" y="967573"/>
                    <a:pt x="0" y="964458"/>
                  </a:cubicBezTo>
                  <a:lnTo>
                    <a:pt x="0" y="573933"/>
                  </a:lnTo>
                  <a:lnTo>
                    <a:pt x="0" y="505314"/>
                  </a:lnTo>
                  <a:lnTo>
                    <a:pt x="0" y="114789"/>
                  </a:lnTo>
                  <a:cubicBezTo>
                    <a:pt x="0" y="51393"/>
                    <a:pt x="51393" y="0"/>
                    <a:pt x="114789" y="0"/>
                  </a:cubicBez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5400000" scaled="0"/>
            </a:gradFill>
            <a:ln w="63500">
              <a:noFill/>
            </a:ln>
            <a:effectLst>
              <a:outerShdw blurRad="127000" dist="76200" dir="5400000" algn="t" rotWithShape="0">
                <a:prstClr val="black">
                  <a:alpha val="40000"/>
                </a:prstClr>
              </a:outerShdw>
              <a:reflection stA="30000" endPos="35000" dist="50800" dir="5400000" sy="-100000" algn="bl" rotWithShape="0"/>
            </a:effectLst>
            <a:scene3d>
              <a:camera prst="orthographicFront"/>
              <a:lightRig rig="threePt" dir="t"/>
            </a:scene3d>
            <a:sp3d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Times New Roman" pitchFamily="18" charset="0"/>
                <a:ea typeface="한컴 솔잎 M" pitchFamily="18" charset="-127"/>
                <a:cs typeface="Times New Roman" pitchFamily="18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116072" y="2247573"/>
              <a:ext cx="3632392" cy="10710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65125" lvl="0" indent="-184150">
                <a:spcBef>
                  <a:spcPct val="20000"/>
                </a:spcBef>
                <a:buFont typeface="Wingdings" pitchFamily="2" charset="2"/>
                <a:buChar char="§"/>
                <a:defRPr/>
              </a:pPr>
              <a: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Origin of elements</a:t>
              </a:r>
            </a:p>
            <a:p>
              <a:pPr marL="365125" lvl="0" indent="-184150">
                <a:spcBef>
                  <a:spcPct val="20000"/>
                </a:spcBef>
                <a:buFont typeface="Wingdings" pitchFamily="2" charset="2"/>
                <a:buChar char="§"/>
                <a:defRPr/>
              </a:pPr>
              <a:r>
                <a:rPr lang="en-US" altLang="ko-KR" sz="14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Nucleosythesis</a:t>
              </a:r>
              <a:endPara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한컴 솔잎 M" pitchFamily="18" charset="-127"/>
                <a:cs typeface="Times New Roman" pitchFamily="18" charset="0"/>
              </a:endParaRPr>
            </a:p>
            <a:p>
              <a:pPr marL="365125" lvl="0" indent="-184150">
                <a:spcBef>
                  <a:spcPct val="20000"/>
                </a:spcBef>
                <a:buFont typeface="Wingdings" pitchFamily="2" charset="2"/>
                <a:buChar char="§"/>
                <a:defRPr/>
              </a:pPr>
              <a: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Evolution of stars, neutron stars, supernovae</a:t>
              </a:r>
              <a:endPara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한컴 솔잎 M" pitchFamily="18" charset="-127"/>
                <a:cs typeface="Times New Roman" pitchFamily="18" charset="0"/>
              </a:endParaRPr>
            </a:p>
          </p:txBody>
        </p:sp>
        <p:sp>
          <p:nvSpPr>
            <p:cNvPr id="54" name="모서리가 둥근 직사각형 6"/>
            <p:cNvSpPr/>
            <p:nvPr/>
          </p:nvSpPr>
          <p:spPr>
            <a:xfrm>
              <a:off x="4480696" y="1788032"/>
              <a:ext cx="3239591" cy="430966"/>
            </a:xfrm>
            <a:custGeom>
              <a:avLst/>
              <a:gdLst/>
              <a:ahLst/>
              <a:cxnLst/>
              <a:rect l="l" t="t" r="r" b="b"/>
              <a:pathLst>
                <a:path w="3794068" h="430966">
                  <a:moveTo>
                    <a:pt x="57978" y="0"/>
                  </a:moveTo>
                  <a:lnTo>
                    <a:pt x="570048" y="0"/>
                  </a:lnTo>
                  <a:lnTo>
                    <a:pt x="575563" y="1380"/>
                  </a:lnTo>
                  <a:cubicBezTo>
                    <a:pt x="577324" y="112"/>
                    <a:pt x="579191" y="0"/>
                    <a:pt x="581079" y="0"/>
                  </a:cubicBezTo>
                  <a:lnTo>
                    <a:pt x="995944" y="0"/>
                  </a:lnTo>
                  <a:lnTo>
                    <a:pt x="1093149" y="0"/>
                  </a:lnTo>
                  <a:lnTo>
                    <a:pt x="1508014" y="0"/>
                  </a:lnTo>
                  <a:lnTo>
                    <a:pt x="1513529" y="1380"/>
                  </a:lnTo>
                  <a:cubicBezTo>
                    <a:pt x="1515290" y="112"/>
                    <a:pt x="1517157" y="0"/>
                    <a:pt x="1519045" y="0"/>
                  </a:cubicBezTo>
                  <a:lnTo>
                    <a:pt x="1762953" y="0"/>
                  </a:lnTo>
                  <a:lnTo>
                    <a:pt x="2031115" y="0"/>
                  </a:lnTo>
                  <a:lnTo>
                    <a:pt x="2275023" y="0"/>
                  </a:lnTo>
                  <a:lnTo>
                    <a:pt x="2280539" y="1380"/>
                  </a:lnTo>
                  <a:cubicBezTo>
                    <a:pt x="2282299" y="112"/>
                    <a:pt x="2284166" y="0"/>
                    <a:pt x="2286054" y="0"/>
                  </a:cubicBezTo>
                  <a:lnTo>
                    <a:pt x="2700919" y="0"/>
                  </a:lnTo>
                  <a:lnTo>
                    <a:pt x="2798124" y="0"/>
                  </a:lnTo>
                  <a:lnTo>
                    <a:pt x="3212989" y="0"/>
                  </a:lnTo>
                  <a:lnTo>
                    <a:pt x="3218505" y="1380"/>
                  </a:lnTo>
                  <a:cubicBezTo>
                    <a:pt x="3220265" y="112"/>
                    <a:pt x="3222132" y="0"/>
                    <a:pt x="3224020" y="0"/>
                  </a:cubicBezTo>
                  <a:lnTo>
                    <a:pt x="3736090" y="0"/>
                  </a:lnTo>
                  <a:cubicBezTo>
                    <a:pt x="3768111" y="0"/>
                    <a:pt x="3794068" y="32159"/>
                    <a:pt x="3794068" y="71829"/>
                  </a:cubicBezTo>
                  <a:lnTo>
                    <a:pt x="3794068" y="359137"/>
                  </a:lnTo>
                  <a:cubicBezTo>
                    <a:pt x="3794068" y="398807"/>
                    <a:pt x="3768111" y="430966"/>
                    <a:pt x="3736090" y="430966"/>
                  </a:cubicBezTo>
                  <a:lnTo>
                    <a:pt x="3224020" y="430966"/>
                  </a:lnTo>
                  <a:lnTo>
                    <a:pt x="3218505" y="429587"/>
                  </a:lnTo>
                  <a:cubicBezTo>
                    <a:pt x="3216744" y="430854"/>
                    <a:pt x="3214877" y="430966"/>
                    <a:pt x="3212989" y="430966"/>
                  </a:cubicBezTo>
                  <a:lnTo>
                    <a:pt x="2798124" y="430966"/>
                  </a:lnTo>
                  <a:lnTo>
                    <a:pt x="2700919" y="430966"/>
                  </a:lnTo>
                  <a:lnTo>
                    <a:pt x="2286054" y="430966"/>
                  </a:lnTo>
                  <a:lnTo>
                    <a:pt x="2280539" y="429587"/>
                  </a:lnTo>
                  <a:cubicBezTo>
                    <a:pt x="2278778" y="430854"/>
                    <a:pt x="2276911" y="430966"/>
                    <a:pt x="2275023" y="430966"/>
                  </a:cubicBezTo>
                  <a:lnTo>
                    <a:pt x="2031115" y="430966"/>
                  </a:lnTo>
                  <a:lnTo>
                    <a:pt x="1762953" y="430966"/>
                  </a:lnTo>
                  <a:lnTo>
                    <a:pt x="1519045" y="430966"/>
                  </a:lnTo>
                  <a:lnTo>
                    <a:pt x="1513529" y="429587"/>
                  </a:lnTo>
                  <a:cubicBezTo>
                    <a:pt x="1511769" y="430854"/>
                    <a:pt x="1509902" y="430966"/>
                    <a:pt x="1508014" y="430966"/>
                  </a:cubicBezTo>
                  <a:lnTo>
                    <a:pt x="1093149" y="430966"/>
                  </a:lnTo>
                  <a:lnTo>
                    <a:pt x="995944" y="430966"/>
                  </a:lnTo>
                  <a:lnTo>
                    <a:pt x="581079" y="430966"/>
                  </a:lnTo>
                  <a:lnTo>
                    <a:pt x="575563" y="429587"/>
                  </a:lnTo>
                  <a:cubicBezTo>
                    <a:pt x="573803" y="430854"/>
                    <a:pt x="571936" y="430966"/>
                    <a:pt x="570048" y="430966"/>
                  </a:cubicBezTo>
                  <a:lnTo>
                    <a:pt x="57978" y="430966"/>
                  </a:lnTo>
                  <a:cubicBezTo>
                    <a:pt x="25957" y="430966"/>
                    <a:pt x="0" y="398807"/>
                    <a:pt x="0" y="359137"/>
                  </a:cubicBezTo>
                  <a:lnTo>
                    <a:pt x="0" y="71829"/>
                  </a:lnTo>
                  <a:cubicBezTo>
                    <a:pt x="0" y="32159"/>
                    <a:pt x="25957" y="0"/>
                    <a:pt x="57978" y="0"/>
                  </a:cubicBezTo>
                  <a:close/>
                </a:path>
              </a:pathLst>
            </a:custGeom>
            <a:solidFill>
              <a:srgbClr val="FF5353"/>
            </a:solidFill>
            <a:ln w="63500">
              <a:noFill/>
            </a:ln>
            <a:effectLst>
              <a:outerShdw blurRad="127000" dist="76200" dir="5400000" algn="t" rotWithShape="0">
                <a:prstClr val="black">
                  <a:alpha val="40000"/>
                </a:prstClr>
              </a:outerShdw>
              <a:reflection blurRad="6350" stA="50000" endA="300" endPos="38500" dist="50800" dir="5400000" sy="-100000" algn="bl" rotWithShape="0"/>
            </a:effectLst>
            <a:scene3d>
              <a:camera prst="orthographicFront"/>
              <a:lightRig rig="threePt" dir="t"/>
            </a:scene3d>
            <a:sp3d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</a:pPr>
              <a:r>
                <a:rPr lang="en-US" altLang="ko-KR" sz="20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12000"/>
                      </a:prstClr>
                    </a:outerShdw>
                  </a:effectLst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Nuclear </a:t>
              </a:r>
              <a:r>
                <a:rPr lang="en-US" altLang="ko-KR" sz="2000" dirty="0" err="1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12000"/>
                      </a:prstClr>
                    </a:outerShdw>
                  </a:effectLst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astrophysic</a:t>
              </a:r>
              <a:endParaRPr lang="en-US" altLang="ko-KR" sz="2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12000"/>
                    </a:prstClr>
                  </a:outerShdw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86718" y="54149"/>
            <a:ext cx="91378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3200" b="1" dirty="0" smtClean="0">
                <a:gradFill>
                  <a:gsLst>
                    <a:gs pos="0">
                      <a:schemeClr val="bg1"/>
                    </a:gs>
                    <a:gs pos="70000">
                      <a:srgbClr val="DDDDDD">
                        <a:lumMod val="59000"/>
                        <a:lumOff val="41000"/>
                      </a:srgbClr>
                    </a:gs>
                    <a:gs pos="99000">
                      <a:schemeClr val="bg1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6000"/>
                    </a:prstClr>
                  </a:outerShdw>
                  <a:reflection blurRad="6350" stA="15000" endPos="45500" dist="50800" dir="5400000" sy="-100000" algn="bl" rotWithShape="0"/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Research area with rare isotopes</a:t>
            </a:r>
            <a:endParaRPr lang="ko-KR" altLang="en-US" sz="3200" b="1" dirty="0">
              <a:gradFill>
                <a:gsLst>
                  <a:gs pos="0">
                    <a:schemeClr val="bg1"/>
                  </a:gs>
                  <a:gs pos="70000">
                    <a:srgbClr val="DDDDDD">
                      <a:lumMod val="59000"/>
                      <a:lumOff val="41000"/>
                    </a:srgbClr>
                  </a:gs>
                  <a:gs pos="99000">
                    <a:schemeClr val="bg1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6000"/>
                  </a:prstClr>
                </a:outerShdw>
                <a:reflection blurRad="6350" stA="15000" endPos="45500" dist="50800" dir="5400000" sy="-100000" algn="bl" rotWithShape="0"/>
              </a:effectLst>
              <a:latin typeface="Times New Roman" pitchFamily="18" charset="0"/>
              <a:ea typeface="한컴 솔잎 M" pitchFamily="18" charset="-127"/>
              <a:cs typeface="Times New Roman" pitchFamily="18" charset="0"/>
            </a:endParaRPr>
          </a:p>
        </p:txBody>
      </p:sp>
      <p:grpSp>
        <p:nvGrpSpPr>
          <p:cNvPr id="66" name="그룹 65"/>
          <p:cNvGrpSpPr/>
          <p:nvPr/>
        </p:nvGrpSpPr>
        <p:grpSpPr>
          <a:xfrm>
            <a:off x="4503316" y="2087926"/>
            <a:ext cx="4389164" cy="1367069"/>
            <a:chOff x="395534" y="2708921"/>
            <a:chExt cx="4680522" cy="1315441"/>
          </a:xfrm>
        </p:grpSpPr>
        <p:sp>
          <p:nvSpPr>
            <p:cNvPr id="40" name="모서리가 둥근 직사각형 4"/>
            <p:cNvSpPr/>
            <p:nvPr/>
          </p:nvSpPr>
          <p:spPr>
            <a:xfrm>
              <a:off x="827584" y="2924403"/>
              <a:ext cx="4248472" cy="1099959"/>
            </a:xfrm>
            <a:custGeom>
              <a:avLst/>
              <a:gdLst/>
              <a:ahLst/>
              <a:cxnLst/>
              <a:rect l="l" t="t" r="r" b="b"/>
              <a:pathLst>
                <a:path w="5472286" h="1556663">
                  <a:moveTo>
                    <a:pt x="114789" y="0"/>
                  </a:moveTo>
                  <a:lnTo>
                    <a:pt x="943464" y="0"/>
                  </a:lnTo>
                  <a:lnTo>
                    <a:pt x="1109347" y="0"/>
                  </a:lnTo>
                  <a:lnTo>
                    <a:pt x="1753089" y="0"/>
                  </a:lnTo>
                  <a:lnTo>
                    <a:pt x="1938022" y="0"/>
                  </a:lnTo>
                  <a:lnTo>
                    <a:pt x="2581764" y="0"/>
                  </a:lnTo>
                  <a:lnTo>
                    <a:pt x="2747647" y="0"/>
                  </a:lnTo>
                  <a:lnTo>
                    <a:pt x="3534264" y="0"/>
                  </a:lnTo>
                  <a:lnTo>
                    <a:pt x="3576322" y="0"/>
                  </a:lnTo>
                  <a:lnTo>
                    <a:pt x="4362939" y="0"/>
                  </a:lnTo>
                  <a:lnTo>
                    <a:pt x="4528822" y="0"/>
                  </a:lnTo>
                  <a:lnTo>
                    <a:pt x="5357497" y="0"/>
                  </a:lnTo>
                  <a:cubicBezTo>
                    <a:pt x="5420893" y="0"/>
                    <a:pt x="5472286" y="51393"/>
                    <a:pt x="5472286" y="114789"/>
                  </a:cubicBezTo>
                  <a:lnTo>
                    <a:pt x="5472286" y="505314"/>
                  </a:lnTo>
                  <a:lnTo>
                    <a:pt x="5472286" y="573933"/>
                  </a:lnTo>
                  <a:lnTo>
                    <a:pt x="5472286" y="964458"/>
                  </a:lnTo>
                  <a:lnTo>
                    <a:pt x="5470442" y="973594"/>
                  </a:lnTo>
                  <a:cubicBezTo>
                    <a:pt x="5472162" y="976529"/>
                    <a:pt x="5472286" y="979615"/>
                    <a:pt x="5472286" y="982730"/>
                  </a:cubicBezTo>
                  <a:lnTo>
                    <a:pt x="5472286" y="1441874"/>
                  </a:lnTo>
                  <a:cubicBezTo>
                    <a:pt x="5472286" y="1505270"/>
                    <a:pt x="5420893" y="1556663"/>
                    <a:pt x="5357497" y="1556663"/>
                  </a:cubicBezTo>
                  <a:lnTo>
                    <a:pt x="4528822" y="1556663"/>
                  </a:lnTo>
                  <a:lnTo>
                    <a:pt x="4362939" y="1556663"/>
                  </a:lnTo>
                  <a:lnTo>
                    <a:pt x="3576322" y="1556663"/>
                  </a:lnTo>
                  <a:lnTo>
                    <a:pt x="3534264" y="1556663"/>
                  </a:lnTo>
                  <a:lnTo>
                    <a:pt x="2747647" y="1556663"/>
                  </a:lnTo>
                  <a:lnTo>
                    <a:pt x="1938022" y="1556663"/>
                  </a:lnTo>
                  <a:lnTo>
                    <a:pt x="1753089" y="1556663"/>
                  </a:lnTo>
                  <a:lnTo>
                    <a:pt x="1109347" y="1556663"/>
                  </a:lnTo>
                  <a:lnTo>
                    <a:pt x="943464" y="1556663"/>
                  </a:lnTo>
                  <a:lnTo>
                    <a:pt x="114789" y="1556663"/>
                  </a:lnTo>
                  <a:cubicBezTo>
                    <a:pt x="51393" y="1556663"/>
                    <a:pt x="0" y="1505270"/>
                    <a:pt x="0" y="1441874"/>
                  </a:cubicBezTo>
                  <a:lnTo>
                    <a:pt x="0" y="982730"/>
                  </a:lnTo>
                  <a:lnTo>
                    <a:pt x="1845" y="973594"/>
                  </a:lnTo>
                  <a:cubicBezTo>
                    <a:pt x="124" y="970659"/>
                    <a:pt x="0" y="967573"/>
                    <a:pt x="0" y="964458"/>
                  </a:cubicBezTo>
                  <a:lnTo>
                    <a:pt x="0" y="573933"/>
                  </a:lnTo>
                  <a:lnTo>
                    <a:pt x="0" y="505314"/>
                  </a:lnTo>
                  <a:lnTo>
                    <a:pt x="0" y="114789"/>
                  </a:lnTo>
                  <a:cubicBezTo>
                    <a:pt x="0" y="51393"/>
                    <a:pt x="51393" y="0"/>
                    <a:pt x="114789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0">
              <a:noFill/>
            </a:ln>
            <a:effectLst>
              <a:outerShdw blurRad="127000" dist="76200" dir="5400000" algn="t" rotWithShape="0">
                <a:prstClr val="black">
                  <a:alpha val="40000"/>
                </a:prstClr>
              </a:outerShdw>
              <a:reflection stA="30000" endPos="35000" dist="50800" dir="5400000" sy="-100000" algn="bl" rotWithShape="0"/>
            </a:effectLst>
            <a:scene3d>
              <a:camera prst="orthographicFront"/>
              <a:lightRig rig="threePt" dir="t"/>
            </a:scene3d>
            <a:sp3d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Times New Roman" pitchFamily="18" charset="0"/>
                <a:ea typeface="한컴 솔잎 M" pitchFamily="18" charset="-127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27584" y="3266618"/>
              <a:ext cx="3949818" cy="7522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65125" lvl="0" indent="-184150">
                <a:spcBef>
                  <a:spcPct val="20000"/>
                </a:spcBef>
                <a:buFont typeface="Wingdings" pitchFamily="2" charset="2"/>
                <a:buChar char="§"/>
                <a:defRPr/>
              </a:pPr>
              <a: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Basic data for next generation nuclear reactor</a:t>
              </a:r>
            </a:p>
            <a:p>
              <a:pPr marL="365125" lvl="0" indent="-184150">
                <a:spcBef>
                  <a:spcPct val="20000"/>
                </a:spcBef>
                <a:buFont typeface="Wingdings" pitchFamily="2" charset="2"/>
                <a:buChar char="§"/>
                <a:defRPr/>
              </a:pPr>
              <a: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Transmutation of nuclear waste</a:t>
              </a:r>
              <a:endPara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한컴 솔잎 M" pitchFamily="18" charset="-127"/>
                <a:cs typeface="Times New Roman" pitchFamily="18" charset="0"/>
              </a:endParaRPr>
            </a:p>
          </p:txBody>
        </p:sp>
        <p:sp>
          <p:nvSpPr>
            <p:cNvPr id="44" name="모서리가 둥근 직사각형 6"/>
            <p:cNvSpPr/>
            <p:nvPr/>
          </p:nvSpPr>
          <p:spPr>
            <a:xfrm>
              <a:off x="395534" y="2708921"/>
              <a:ext cx="3960442" cy="430966"/>
            </a:xfrm>
            <a:custGeom>
              <a:avLst/>
              <a:gdLst/>
              <a:ahLst/>
              <a:cxnLst/>
              <a:rect l="l" t="t" r="r" b="b"/>
              <a:pathLst>
                <a:path w="4609374" h="430966">
                  <a:moveTo>
                    <a:pt x="57978" y="0"/>
                  </a:moveTo>
                  <a:lnTo>
                    <a:pt x="570048" y="0"/>
                  </a:lnTo>
                  <a:lnTo>
                    <a:pt x="575563" y="1380"/>
                  </a:lnTo>
                  <a:cubicBezTo>
                    <a:pt x="577324" y="112"/>
                    <a:pt x="579191" y="0"/>
                    <a:pt x="581079" y="0"/>
                  </a:cubicBezTo>
                  <a:lnTo>
                    <a:pt x="995944" y="0"/>
                  </a:lnTo>
                  <a:lnTo>
                    <a:pt x="1093149" y="0"/>
                  </a:lnTo>
                  <a:lnTo>
                    <a:pt x="1508014" y="0"/>
                  </a:lnTo>
                  <a:lnTo>
                    <a:pt x="1513530" y="1380"/>
                  </a:lnTo>
                  <a:cubicBezTo>
                    <a:pt x="1515290" y="112"/>
                    <a:pt x="1517157" y="0"/>
                    <a:pt x="1519045" y="0"/>
                  </a:cubicBezTo>
                  <a:lnTo>
                    <a:pt x="1568609" y="0"/>
                  </a:lnTo>
                  <a:lnTo>
                    <a:pt x="2031115" y="0"/>
                  </a:lnTo>
                  <a:lnTo>
                    <a:pt x="2080679" y="0"/>
                  </a:lnTo>
                  <a:lnTo>
                    <a:pt x="2086195" y="1380"/>
                  </a:lnTo>
                  <a:cubicBezTo>
                    <a:pt x="2087955" y="112"/>
                    <a:pt x="2089822" y="0"/>
                    <a:pt x="2091710" y="0"/>
                  </a:cubicBezTo>
                  <a:lnTo>
                    <a:pt x="2506575" y="0"/>
                  </a:lnTo>
                  <a:lnTo>
                    <a:pt x="2578259" y="0"/>
                  </a:lnTo>
                  <a:lnTo>
                    <a:pt x="2603780" y="0"/>
                  </a:lnTo>
                  <a:lnTo>
                    <a:pt x="3018645" y="0"/>
                  </a:lnTo>
                  <a:lnTo>
                    <a:pt x="3029676" y="0"/>
                  </a:lnTo>
                  <a:lnTo>
                    <a:pt x="3090329" y="0"/>
                  </a:lnTo>
                  <a:lnTo>
                    <a:pt x="3101360" y="0"/>
                  </a:lnTo>
                  <a:lnTo>
                    <a:pt x="3516225" y="0"/>
                  </a:lnTo>
                  <a:lnTo>
                    <a:pt x="3541746" y="0"/>
                  </a:lnTo>
                  <a:lnTo>
                    <a:pt x="3613430" y="0"/>
                  </a:lnTo>
                  <a:lnTo>
                    <a:pt x="4028295" y="0"/>
                  </a:lnTo>
                  <a:lnTo>
                    <a:pt x="4033811" y="1380"/>
                  </a:lnTo>
                  <a:cubicBezTo>
                    <a:pt x="4035571" y="112"/>
                    <a:pt x="4037438" y="0"/>
                    <a:pt x="4039326" y="0"/>
                  </a:cubicBezTo>
                  <a:lnTo>
                    <a:pt x="4551396" y="0"/>
                  </a:lnTo>
                  <a:cubicBezTo>
                    <a:pt x="4583417" y="0"/>
                    <a:pt x="4609374" y="32159"/>
                    <a:pt x="4609374" y="71829"/>
                  </a:cubicBezTo>
                  <a:lnTo>
                    <a:pt x="4609374" y="359137"/>
                  </a:lnTo>
                  <a:cubicBezTo>
                    <a:pt x="4609374" y="398807"/>
                    <a:pt x="4583417" y="430966"/>
                    <a:pt x="4551396" y="430966"/>
                  </a:cubicBezTo>
                  <a:lnTo>
                    <a:pt x="4039326" y="430966"/>
                  </a:lnTo>
                  <a:lnTo>
                    <a:pt x="4033811" y="429587"/>
                  </a:lnTo>
                  <a:cubicBezTo>
                    <a:pt x="4032050" y="430854"/>
                    <a:pt x="4030183" y="430966"/>
                    <a:pt x="4028295" y="430966"/>
                  </a:cubicBezTo>
                  <a:lnTo>
                    <a:pt x="3613430" y="430966"/>
                  </a:lnTo>
                  <a:lnTo>
                    <a:pt x="3541746" y="430966"/>
                  </a:lnTo>
                  <a:lnTo>
                    <a:pt x="3516225" y="430966"/>
                  </a:lnTo>
                  <a:lnTo>
                    <a:pt x="3101360" y="430966"/>
                  </a:lnTo>
                  <a:lnTo>
                    <a:pt x="3090329" y="430966"/>
                  </a:lnTo>
                  <a:lnTo>
                    <a:pt x="3029676" y="430966"/>
                  </a:lnTo>
                  <a:lnTo>
                    <a:pt x="3018645" y="430966"/>
                  </a:lnTo>
                  <a:lnTo>
                    <a:pt x="2603780" y="430966"/>
                  </a:lnTo>
                  <a:lnTo>
                    <a:pt x="2578259" y="430966"/>
                  </a:lnTo>
                  <a:lnTo>
                    <a:pt x="2506575" y="430966"/>
                  </a:lnTo>
                  <a:lnTo>
                    <a:pt x="2091710" y="430966"/>
                  </a:lnTo>
                  <a:lnTo>
                    <a:pt x="2086195" y="429587"/>
                  </a:lnTo>
                  <a:cubicBezTo>
                    <a:pt x="2084434" y="430854"/>
                    <a:pt x="2082567" y="430966"/>
                    <a:pt x="2080679" y="430966"/>
                  </a:cubicBezTo>
                  <a:lnTo>
                    <a:pt x="2031115" y="430966"/>
                  </a:lnTo>
                  <a:lnTo>
                    <a:pt x="1568609" y="430966"/>
                  </a:lnTo>
                  <a:lnTo>
                    <a:pt x="1519045" y="430966"/>
                  </a:lnTo>
                  <a:lnTo>
                    <a:pt x="1513530" y="429587"/>
                  </a:lnTo>
                  <a:cubicBezTo>
                    <a:pt x="1511769" y="430854"/>
                    <a:pt x="1509902" y="430966"/>
                    <a:pt x="1508014" y="430966"/>
                  </a:cubicBezTo>
                  <a:lnTo>
                    <a:pt x="1093149" y="430966"/>
                  </a:lnTo>
                  <a:lnTo>
                    <a:pt x="995944" y="430966"/>
                  </a:lnTo>
                  <a:lnTo>
                    <a:pt x="581079" y="430966"/>
                  </a:lnTo>
                  <a:lnTo>
                    <a:pt x="575563" y="429587"/>
                  </a:lnTo>
                  <a:cubicBezTo>
                    <a:pt x="573803" y="430854"/>
                    <a:pt x="571936" y="430966"/>
                    <a:pt x="570048" y="430966"/>
                  </a:cubicBezTo>
                  <a:lnTo>
                    <a:pt x="57978" y="430966"/>
                  </a:lnTo>
                  <a:cubicBezTo>
                    <a:pt x="25958" y="430966"/>
                    <a:pt x="0" y="398807"/>
                    <a:pt x="0" y="359137"/>
                  </a:cubicBezTo>
                  <a:lnTo>
                    <a:pt x="0" y="71829"/>
                  </a:lnTo>
                  <a:cubicBezTo>
                    <a:pt x="0" y="32159"/>
                    <a:pt x="25958" y="0"/>
                    <a:pt x="57978" y="0"/>
                  </a:cubicBezTo>
                  <a:close/>
                </a:path>
              </a:pathLst>
            </a:custGeom>
            <a:solidFill>
              <a:srgbClr val="109286"/>
            </a:solidFill>
            <a:ln w="63500">
              <a:noFill/>
            </a:ln>
            <a:effectLst>
              <a:outerShdw blurRad="127000" dist="76200" dir="5400000" algn="t" rotWithShape="0">
                <a:prstClr val="black">
                  <a:alpha val="14000"/>
                </a:prstClr>
              </a:outerShdw>
              <a:reflection blurRad="6350" stA="50000" endA="300" endPos="38500" dist="50800" dir="5400000" sy="-100000" algn="bl" rotWithShape="0"/>
            </a:effectLst>
            <a:scene3d>
              <a:camera prst="orthographicFront"/>
              <a:lightRig rig="threePt" dir="t"/>
            </a:scene3d>
            <a:sp3d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</a:pPr>
              <a:r>
                <a:rPr lang="en-US" altLang="ko-KR" sz="20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12000"/>
                      </a:prstClr>
                    </a:outerShdw>
                  </a:effectLst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Nuclear Data - Energy</a:t>
              </a:r>
              <a:endParaRPr lang="en-US" altLang="ko-KR" sz="2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12000"/>
                    </a:prstClr>
                  </a:outerShdw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endParaRP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212888" y="5400776"/>
            <a:ext cx="4290427" cy="1212344"/>
            <a:chOff x="395535" y="4857368"/>
            <a:chExt cx="3953792" cy="1212344"/>
          </a:xfrm>
        </p:grpSpPr>
        <p:sp>
          <p:nvSpPr>
            <p:cNvPr id="56" name="모서리가 둥근 직사각형 4"/>
            <p:cNvSpPr/>
            <p:nvPr/>
          </p:nvSpPr>
          <p:spPr>
            <a:xfrm>
              <a:off x="820936" y="5072852"/>
              <a:ext cx="3528391" cy="996860"/>
            </a:xfrm>
            <a:custGeom>
              <a:avLst/>
              <a:gdLst/>
              <a:ahLst/>
              <a:cxnLst/>
              <a:rect l="l" t="t" r="r" b="b"/>
              <a:pathLst>
                <a:path w="5472286" h="1556663">
                  <a:moveTo>
                    <a:pt x="114789" y="0"/>
                  </a:moveTo>
                  <a:lnTo>
                    <a:pt x="943464" y="0"/>
                  </a:lnTo>
                  <a:lnTo>
                    <a:pt x="1109347" y="0"/>
                  </a:lnTo>
                  <a:lnTo>
                    <a:pt x="1753089" y="0"/>
                  </a:lnTo>
                  <a:lnTo>
                    <a:pt x="1938022" y="0"/>
                  </a:lnTo>
                  <a:lnTo>
                    <a:pt x="2581764" y="0"/>
                  </a:lnTo>
                  <a:lnTo>
                    <a:pt x="2747647" y="0"/>
                  </a:lnTo>
                  <a:lnTo>
                    <a:pt x="3534264" y="0"/>
                  </a:lnTo>
                  <a:lnTo>
                    <a:pt x="3576322" y="0"/>
                  </a:lnTo>
                  <a:lnTo>
                    <a:pt x="4362939" y="0"/>
                  </a:lnTo>
                  <a:lnTo>
                    <a:pt x="4528822" y="0"/>
                  </a:lnTo>
                  <a:lnTo>
                    <a:pt x="5357497" y="0"/>
                  </a:lnTo>
                  <a:cubicBezTo>
                    <a:pt x="5420893" y="0"/>
                    <a:pt x="5472286" y="51393"/>
                    <a:pt x="5472286" y="114789"/>
                  </a:cubicBezTo>
                  <a:lnTo>
                    <a:pt x="5472286" y="505314"/>
                  </a:lnTo>
                  <a:lnTo>
                    <a:pt x="5472286" y="573933"/>
                  </a:lnTo>
                  <a:lnTo>
                    <a:pt x="5472286" y="964458"/>
                  </a:lnTo>
                  <a:lnTo>
                    <a:pt x="5470442" y="973594"/>
                  </a:lnTo>
                  <a:cubicBezTo>
                    <a:pt x="5472162" y="976529"/>
                    <a:pt x="5472286" y="979615"/>
                    <a:pt x="5472286" y="982730"/>
                  </a:cubicBezTo>
                  <a:lnTo>
                    <a:pt x="5472286" y="1441874"/>
                  </a:lnTo>
                  <a:cubicBezTo>
                    <a:pt x="5472286" y="1505270"/>
                    <a:pt x="5420893" y="1556663"/>
                    <a:pt x="5357497" y="1556663"/>
                  </a:cubicBezTo>
                  <a:lnTo>
                    <a:pt x="4528822" y="1556663"/>
                  </a:lnTo>
                  <a:lnTo>
                    <a:pt x="4362939" y="1556663"/>
                  </a:lnTo>
                  <a:lnTo>
                    <a:pt x="3576322" y="1556663"/>
                  </a:lnTo>
                  <a:lnTo>
                    <a:pt x="3534264" y="1556663"/>
                  </a:lnTo>
                  <a:lnTo>
                    <a:pt x="2747647" y="1556663"/>
                  </a:lnTo>
                  <a:lnTo>
                    <a:pt x="1938022" y="1556663"/>
                  </a:lnTo>
                  <a:lnTo>
                    <a:pt x="1753089" y="1556663"/>
                  </a:lnTo>
                  <a:lnTo>
                    <a:pt x="1109347" y="1556663"/>
                  </a:lnTo>
                  <a:lnTo>
                    <a:pt x="943464" y="1556663"/>
                  </a:lnTo>
                  <a:lnTo>
                    <a:pt x="114789" y="1556663"/>
                  </a:lnTo>
                  <a:cubicBezTo>
                    <a:pt x="51393" y="1556663"/>
                    <a:pt x="0" y="1505270"/>
                    <a:pt x="0" y="1441874"/>
                  </a:cubicBezTo>
                  <a:lnTo>
                    <a:pt x="0" y="982730"/>
                  </a:lnTo>
                  <a:lnTo>
                    <a:pt x="1845" y="973594"/>
                  </a:lnTo>
                  <a:cubicBezTo>
                    <a:pt x="124" y="970659"/>
                    <a:pt x="0" y="967573"/>
                    <a:pt x="0" y="964458"/>
                  </a:cubicBezTo>
                  <a:lnTo>
                    <a:pt x="0" y="573933"/>
                  </a:lnTo>
                  <a:lnTo>
                    <a:pt x="0" y="505314"/>
                  </a:lnTo>
                  <a:lnTo>
                    <a:pt x="0" y="114789"/>
                  </a:lnTo>
                  <a:cubicBezTo>
                    <a:pt x="0" y="51393"/>
                    <a:pt x="51393" y="0"/>
                    <a:pt x="114789" y="0"/>
                  </a:cubicBez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5400000" scaled="0"/>
            </a:gradFill>
            <a:ln w="63500">
              <a:noFill/>
            </a:ln>
            <a:effectLst>
              <a:outerShdw blurRad="127000" dist="76200" dir="5400000" algn="t" rotWithShape="0">
                <a:prstClr val="black">
                  <a:alpha val="40000"/>
                </a:prstClr>
              </a:outerShdw>
              <a:reflection stA="30000" endPos="35000" dist="50800" dir="5400000" sy="-100000" algn="bl" rotWithShape="0"/>
            </a:effectLst>
            <a:scene3d>
              <a:camera prst="orthographicFront"/>
              <a:lightRig rig="threePt" dir="t"/>
            </a:scene3d>
            <a:sp3d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Times New Roman" pitchFamily="18" charset="0"/>
                <a:ea typeface="한컴 솔잎 M" pitchFamily="18" charset="-127"/>
                <a:cs typeface="Times New Roman" pitchFamily="18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964951" y="5321434"/>
              <a:ext cx="3255309" cy="566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65125" lvl="0" indent="-184150">
                <a:spcBef>
                  <a:spcPct val="20000"/>
                </a:spcBef>
                <a:buFont typeface="Wingdings" pitchFamily="2" charset="2"/>
                <a:buChar char="§"/>
                <a:defRPr/>
              </a:pPr>
              <a: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Atomic trap</a:t>
              </a:r>
            </a:p>
            <a:p>
              <a:pPr marL="365125" lvl="0" indent="-184150">
                <a:spcBef>
                  <a:spcPct val="20000"/>
                </a:spcBef>
                <a:buFont typeface="Wingdings" pitchFamily="2" charset="2"/>
                <a:buChar char="§"/>
                <a:defRPr/>
              </a:pPr>
              <a: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Fundamental Symmetries</a:t>
              </a:r>
              <a:endPara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한컴 솔잎 M" pitchFamily="18" charset="-127"/>
                <a:cs typeface="Times New Roman" pitchFamily="18" charset="0"/>
              </a:endParaRPr>
            </a:p>
          </p:txBody>
        </p:sp>
        <p:sp>
          <p:nvSpPr>
            <p:cNvPr id="58" name="모서리가 둥근 직사각형 6"/>
            <p:cNvSpPr/>
            <p:nvPr/>
          </p:nvSpPr>
          <p:spPr>
            <a:xfrm>
              <a:off x="395535" y="4857368"/>
              <a:ext cx="3486223" cy="430966"/>
            </a:xfrm>
            <a:custGeom>
              <a:avLst/>
              <a:gdLst/>
              <a:ahLst/>
              <a:cxnLst/>
              <a:rect l="l" t="t" r="r" b="b"/>
              <a:pathLst>
                <a:path w="3794068" h="430966">
                  <a:moveTo>
                    <a:pt x="57978" y="0"/>
                  </a:moveTo>
                  <a:lnTo>
                    <a:pt x="570048" y="0"/>
                  </a:lnTo>
                  <a:lnTo>
                    <a:pt x="575563" y="1380"/>
                  </a:lnTo>
                  <a:cubicBezTo>
                    <a:pt x="577324" y="112"/>
                    <a:pt x="579191" y="0"/>
                    <a:pt x="581079" y="0"/>
                  </a:cubicBezTo>
                  <a:lnTo>
                    <a:pt x="995944" y="0"/>
                  </a:lnTo>
                  <a:lnTo>
                    <a:pt x="1093149" y="0"/>
                  </a:lnTo>
                  <a:lnTo>
                    <a:pt x="1508014" y="0"/>
                  </a:lnTo>
                  <a:lnTo>
                    <a:pt x="1513529" y="1380"/>
                  </a:lnTo>
                  <a:cubicBezTo>
                    <a:pt x="1515290" y="112"/>
                    <a:pt x="1517157" y="0"/>
                    <a:pt x="1519045" y="0"/>
                  </a:cubicBezTo>
                  <a:lnTo>
                    <a:pt x="1762953" y="0"/>
                  </a:lnTo>
                  <a:lnTo>
                    <a:pt x="2031115" y="0"/>
                  </a:lnTo>
                  <a:lnTo>
                    <a:pt x="2275023" y="0"/>
                  </a:lnTo>
                  <a:lnTo>
                    <a:pt x="2280539" y="1380"/>
                  </a:lnTo>
                  <a:cubicBezTo>
                    <a:pt x="2282299" y="112"/>
                    <a:pt x="2284166" y="0"/>
                    <a:pt x="2286054" y="0"/>
                  </a:cubicBezTo>
                  <a:lnTo>
                    <a:pt x="2700919" y="0"/>
                  </a:lnTo>
                  <a:lnTo>
                    <a:pt x="2798124" y="0"/>
                  </a:lnTo>
                  <a:lnTo>
                    <a:pt x="3212989" y="0"/>
                  </a:lnTo>
                  <a:lnTo>
                    <a:pt x="3218505" y="1380"/>
                  </a:lnTo>
                  <a:cubicBezTo>
                    <a:pt x="3220265" y="112"/>
                    <a:pt x="3222132" y="0"/>
                    <a:pt x="3224020" y="0"/>
                  </a:cubicBezTo>
                  <a:lnTo>
                    <a:pt x="3736090" y="0"/>
                  </a:lnTo>
                  <a:cubicBezTo>
                    <a:pt x="3768111" y="0"/>
                    <a:pt x="3794068" y="32159"/>
                    <a:pt x="3794068" y="71829"/>
                  </a:cubicBezTo>
                  <a:lnTo>
                    <a:pt x="3794068" y="359137"/>
                  </a:lnTo>
                  <a:cubicBezTo>
                    <a:pt x="3794068" y="398807"/>
                    <a:pt x="3768111" y="430966"/>
                    <a:pt x="3736090" y="430966"/>
                  </a:cubicBezTo>
                  <a:lnTo>
                    <a:pt x="3224020" y="430966"/>
                  </a:lnTo>
                  <a:lnTo>
                    <a:pt x="3218505" y="429587"/>
                  </a:lnTo>
                  <a:cubicBezTo>
                    <a:pt x="3216744" y="430854"/>
                    <a:pt x="3214877" y="430966"/>
                    <a:pt x="3212989" y="430966"/>
                  </a:cubicBezTo>
                  <a:lnTo>
                    <a:pt x="2798124" y="430966"/>
                  </a:lnTo>
                  <a:lnTo>
                    <a:pt x="2700919" y="430966"/>
                  </a:lnTo>
                  <a:lnTo>
                    <a:pt x="2286054" y="430966"/>
                  </a:lnTo>
                  <a:lnTo>
                    <a:pt x="2280539" y="429587"/>
                  </a:lnTo>
                  <a:cubicBezTo>
                    <a:pt x="2278778" y="430854"/>
                    <a:pt x="2276911" y="430966"/>
                    <a:pt x="2275023" y="430966"/>
                  </a:cubicBezTo>
                  <a:lnTo>
                    <a:pt x="2031115" y="430966"/>
                  </a:lnTo>
                  <a:lnTo>
                    <a:pt x="1762953" y="430966"/>
                  </a:lnTo>
                  <a:lnTo>
                    <a:pt x="1519045" y="430966"/>
                  </a:lnTo>
                  <a:lnTo>
                    <a:pt x="1513529" y="429587"/>
                  </a:lnTo>
                  <a:cubicBezTo>
                    <a:pt x="1511769" y="430854"/>
                    <a:pt x="1509902" y="430966"/>
                    <a:pt x="1508014" y="430966"/>
                  </a:cubicBezTo>
                  <a:lnTo>
                    <a:pt x="1093149" y="430966"/>
                  </a:lnTo>
                  <a:lnTo>
                    <a:pt x="995944" y="430966"/>
                  </a:lnTo>
                  <a:lnTo>
                    <a:pt x="581079" y="430966"/>
                  </a:lnTo>
                  <a:lnTo>
                    <a:pt x="575563" y="429587"/>
                  </a:lnTo>
                  <a:cubicBezTo>
                    <a:pt x="573803" y="430854"/>
                    <a:pt x="571936" y="430966"/>
                    <a:pt x="570048" y="430966"/>
                  </a:cubicBezTo>
                  <a:lnTo>
                    <a:pt x="57978" y="430966"/>
                  </a:lnTo>
                  <a:cubicBezTo>
                    <a:pt x="25957" y="430966"/>
                    <a:pt x="0" y="398807"/>
                    <a:pt x="0" y="359137"/>
                  </a:cubicBezTo>
                  <a:lnTo>
                    <a:pt x="0" y="71829"/>
                  </a:lnTo>
                  <a:cubicBezTo>
                    <a:pt x="0" y="32159"/>
                    <a:pt x="25957" y="0"/>
                    <a:pt x="57978" y="0"/>
                  </a:cubicBezTo>
                  <a:close/>
                </a:path>
              </a:pathLst>
            </a:custGeom>
            <a:gradFill>
              <a:gsLst>
                <a:gs pos="40000">
                  <a:srgbClr val="FD8623"/>
                </a:gs>
                <a:gs pos="100000">
                  <a:srgbClr val="FE5B00"/>
                </a:gs>
              </a:gsLst>
              <a:lin ang="5400000" scaled="0"/>
            </a:gradFill>
            <a:ln w="63500">
              <a:noFill/>
            </a:ln>
            <a:effectLst>
              <a:outerShdw blurRad="127000" dist="76200" dir="5400000" algn="t" rotWithShape="0">
                <a:prstClr val="black">
                  <a:alpha val="14000"/>
                </a:prstClr>
              </a:outerShdw>
              <a:reflection blurRad="6350" stA="50000" endA="300" endPos="38500" dist="50800" dir="5400000" sy="-100000" algn="bl" rotWithShape="0"/>
            </a:effectLst>
            <a:scene3d>
              <a:camera prst="orthographicFront"/>
              <a:lightRig rig="threePt" dir="t"/>
            </a:scene3d>
            <a:sp3d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</a:pPr>
              <a:r>
                <a:rPr lang="en-US" altLang="ko-KR" sz="20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12000"/>
                      </a:prstClr>
                    </a:outerShdw>
                  </a:effectLst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Atomic/Particle Physics</a:t>
              </a:r>
              <a:endParaRPr lang="en-US" altLang="ko-KR" sz="2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12000"/>
                    </a:prstClr>
                  </a:outerShdw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endParaRPr>
            </a:p>
          </p:txBody>
        </p:sp>
      </p:grpSp>
      <p:sp>
        <p:nvSpPr>
          <p:cNvPr id="62" name="모서리가 둥근 직사각형 6"/>
          <p:cNvSpPr/>
          <p:nvPr/>
        </p:nvSpPr>
        <p:spPr>
          <a:xfrm>
            <a:off x="5214290" y="934607"/>
            <a:ext cx="3168352" cy="877816"/>
          </a:xfrm>
          <a:custGeom>
            <a:avLst/>
            <a:gdLst/>
            <a:ahLst/>
            <a:cxnLst/>
            <a:rect l="l" t="t" r="r" b="b"/>
            <a:pathLst>
              <a:path w="3794068" h="430966">
                <a:moveTo>
                  <a:pt x="57978" y="0"/>
                </a:moveTo>
                <a:lnTo>
                  <a:pt x="570048" y="0"/>
                </a:lnTo>
                <a:lnTo>
                  <a:pt x="575563" y="1380"/>
                </a:lnTo>
                <a:cubicBezTo>
                  <a:pt x="577324" y="112"/>
                  <a:pt x="579191" y="0"/>
                  <a:pt x="581079" y="0"/>
                </a:cubicBezTo>
                <a:lnTo>
                  <a:pt x="995944" y="0"/>
                </a:lnTo>
                <a:lnTo>
                  <a:pt x="1093149" y="0"/>
                </a:lnTo>
                <a:lnTo>
                  <a:pt x="1508014" y="0"/>
                </a:lnTo>
                <a:lnTo>
                  <a:pt x="1513529" y="1380"/>
                </a:lnTo>
                <a:cubicBezTo>
                  <a:pt x="1515290" y="112"/>
                  <a:pt x="1517157" y="0"/>
                  <a:pt x="1519045" y="0"/>
                </a:cubicBezTo>
                <a:lnTo>
                  <a:pt x="1762953" y="0"/>
                </a:lnTo>
                <a:lnTo>
                  <a:pt x="2031115" y="0"/>
                </a:lnTo>
                <a:lnTo>
                  <a:pt x="2275023" y="0"/>
                </a:lnTo>
                <a:lnTo>
                  <a:pt x="2280539" y="1380"/>
                </a:lnTo>
                <a:cubicBezTo>
                  <a:pt x="2282299" y="112"/>
                  <a:pt x="2284166" y="0"/>
                  <a:pt x="2286054" y="0"/>
                </a:cubicBezTo>
                <a:lnTo>
                  <a:pt x="2700919" y="0"/>
                </a:lnTo>
                <a:lnTo>
                  <a:pt x="2798124" y="0"/>
                </a:lnTo>
                <a:lnTo>
                  <a:pt x="3212989" y="0"/>
                </a:lnTo>
                <a:lnTo>
                  <a:pt x="3218505" y="1380"/>
                </a:lnTo>
                <a:cubicBezTo>
                  <a:pt x="3220265" y="112"/>
                  <a:pt x="3222132" y="0"/>
                  <a:pt x="3224020" y="0"/>
                </a:cubicBezTo>
                <a:lnTo>
                  <a:pt x="3736090" y="0"/>
                </a:lnTo>
                <a:cubicBezTo>
                  <a:pt x="3768111" y="0"/>
                  <a:pt x="3794068" y="32159"/>
                  <a:pt x="3794068" y="71829"/>
                </a:cubicBezTo>
                <a:lnTo>
                  <a:pt x="3794068" y="359137"/>
                </a:lnTo>
                <a:cubicBezTo>
                  <a:pt x="3794068" y="398807"/>
                  <a:pt x="3768111" y="430966"/>
                  <a:pt x="3736090" y="430966"/>
                </a:cubicBezTo>
                <a:lnTo>
                  <a:pt x="3224020" y="430966"/>
                </a:lnTo>
                <a:lnTo>
                  <a:pt x="3218505" y="429587"/>
                </a:lnTo>
                <a:cubicBezTo>
                  <a:pt x="3216744" y="430854"/>
                  <a:pt x="3214877" y="430966"/>
                  <a:pt x="3212989" y="430966"/>
                </a:cubicBezTo>
                <a:lnTo>
                  <a:pt x="2798124" y="430966"/>
                </a:lnTo>
                <a:lnTo>
                  <a:pt x="2700919" y="430966"/>
                </a:lnTo>
                <a:lnTo>
                  <a:pt x="2286054" y="430966"/>
                </a:lnTo>
                <a:lnTo>
                  <a:pt x="2280539" y="429587"/>
                </a:lnTo>
                <a:cubicBezTo>
                  <a:pt x="2278778" y="430854"/>
                  <a:pt x="2276911" y="430966"/>
                  <a:pt x="2275023" y="430966"/>
                </a:cubicBezTo>
                <a:lnTo>
                  <a:pt x="2031115" y="430966"/>
                </a:lnTo>
                <a:lnTo>
                  <a:pt x="1762953" y="430966"/>
                </a:lnTo>
                <a:lnTo>
                  <a:pt x="1519045" y="430966"/>
                </a:lnTo>
                <a:lnTo>
                  <a:pt x="1513529" y="429587"/>
                </a:lnTo>
                <a:cubicBezTo>
                  <a:pt x="1511769" y="430854"/>
                  <a:pt x="1509902" y="430966"/>
                  <a:pt x="1508014" y="430966"/>
                </a:cubicBezTo>
                <a:lnTo>
                  <a:pt x="1093149" y="430966"/>
                </a:lnTo>
                <a:lnTo>
                  <a:pt x="995944" y="430966"/>
                </a:lnTo>
                <a:lnTo>
                  <a:pt x="581079" y="430966"/>
                </a:lnTo>
                <a:lnTo>
                  <a:pt x="575563" y="429587"/>
                </a:lnTo>
                <a:cubicBezTo>
                  <a:pt x="573803" y="430854"/>
                  <a:pt x="571936" y="430966"/>
                  <a:pt x="570048" y="430966"/>
                </a:cubicBezTo>
                <a:lnTo>
                  <a:pt x="57978" y="430966"/>
                </a:lnTo>
                <a:cubicBezTo>
                  <a:pt x="25957" y="430966"/>
                  <a:pt x="0" y="398807"/>
                  <a:pt x="0" y="359137"/>
                </a:cubicBezTo>
                <a:lnTo>
                  <a:pt x="0" y="71829"/>
                </a:lnTo>
                <a:cubicBezTo>
                  <a:pt x="0" y="32159"/>
                  <a:pt x="25957" y="0"/>
                  <a:pt x="57978" y="0"/>
                </a:cubicBezTo>
                <a:close/>
              </a:path>
            </a:pathLst>
          </a:custGeom>
          <a:solidFill>
            <a:srgbClr val="262FDA"/>
          </a:solidFill>
          <a:ln w="63500">
            <a:noFill/>
          </a:ln>
          <a:effectLst>
            <a:outerShdw blurRad="127000" dist="76200" dir="5400000" algn="t" rotWithShape="0">
              <a:prstClr val="black">
                <a:alpha val="14000"/>
              </a:prstClr>
            </a:outerShdw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w="508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</a:pPr>
            <a:r>
              <a:rPr lang="en-US" altLang="ko-KR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12000"/>
                    </a:prstClr>
                  </a:outerShdw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Application for the society</a:t>
            </a:r>
            <a:endParaRPr lang="en-US" altLang="ko-KR" sz="28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12000"/>
                  </a:prstClr>
                </a:outerShdw>
              </a:effectLst>
              <a:latin typeface="Times New Roman" pitchFamily="18" charset="0"/>
              <a:ea typeface="한컴 솔잎 M" pitchFamily="18" charset="-127"/>
              <a:cs typeface="Times New Roman" pitchFamily="18" charset="0"/>
            </a:endParaRPr>
          </a:p>
        </p:txBody>
      </p:sp>
      <p:sp>
        <p:nvSpPr>
          <p:cNvPr id="65" name="모서리가 둥근 직사각형 6"/>
          <p:cNvSpPr/>
          <p:nvPr/>
        </p:nvSpPr>
        <p:spPr>
          <a:xfrm>
            <a:off x="748105" y="934607"/>
            <a:ext cx="2657646" cy="877816"/>
          </a:xfrm>
          <a:custGeom>
            <a:avLst/>
            <a:gdLst/>
            <a:ahLst/>
            <a:cxnLst/>
            <a:rect l="l" t="t" r="r" b="b"/>
            <a:pathLst>
              <a:path w="2513630" h="745291">
                <a:moveTo>
                  <a:pt x="38412" y="0"/>
                </a:moveTo>
                <a:lnTo>
                  <a:pt x="377666" y="0"/>
                </a:lnTo>
                <a:lnTo>
                  <a:pt x="381320" y="1380"/>
                </a:lnTo>
                <a:cubicBezTo>
                  <a:pt x="382487" y="112"/>
                  <a:pt x="383723" y="0"/>
                  <a:pt x="384974" y="0"/>
                </a:cubicBezTo>
                <a:lnTo>
                  <a:pt x="659829" y="0"/>
                </a:lnTo>
                <a:lnTo>
                  <a:pt x="724229" y="0"/>
                </a:lnTo>
                <a:lnTo>
                  <a:pt x="999083" y="0"/>
                </a:lnTo>
                <a:lnTo>
                  <a:pt x="1002737" y="1380"/>
                </a:lnTo>
                <a:cubicBezTo>
                  <a:pt x="1003904" y="112"/>
                  <a:pt x="1005141" y="0"/>
                  <a:pt x="1006392" y="0"/>
                </a:cubicBezTo>
                <a:lnTo>
                  <a:pt x="1167984" y="0"/>
                </a:lnTo>
                <a:lnTo>
                  <a:pt x="1345646" y="0"/>
                </a:lnTo>
                <a:lnTo>
                  <a:pt x="1507239" y="0"/>
                </a:lnTo>
                <a:lnTo>
                  <a:pt x="1510893" y="1380"/>
                </a:lnTo>
                <a:cubicBezTo>
                  <a:pt x="1512059" y="112"/>
                  <a:pt x="1513296" y="0"/>
                  <a:pt x="1514547" y="0"/>
                </a:cubicBezTo>
                <a:lnTo>
                  <a:pt x="1789402" y="0"/>
                </a:lnTo>
                <a:lnTo>
                  <a:pt x="1853802" y="0"/>
                </a:lnTo>
                <a:lnTo>
                  <a:pt x="2128656" y="0"/>
                </a:lnTo>
                <a:lnTo>
                  <a:pt x="2132311" y="1380"/>
                </a:lnTo>
                <a:cubicBezTo>
                  <a:pt x="2133477" y="112"/>
                  <a:pt x="2134714" y="0"/>
                  <a:pt x="2135964" y="0"/>
                </a:cubicBezTo>
                <a:lnTo>
                  <a:pt x="2475219" y="0"/>
                </a:lnTo>
                <a:cubicBezTo>
                  <a:pt x="2496433" y="0"/>
                  <a:pt x="2513630" y="32159"/>
                  <a:pt x="2513630" y="71829"/>
                </a:cubicBezTo>
                <a:lnTo>
                  <a:pt x="2513630" y="359137"/>
                </a:lnTo>
                <a:lnTo>
                  <a:pt x="2510638" y="372646"/>
                </a:lnTo>
                <a:cubicBezTo>
                  <a:pt x="2513388" y="376857"/>
                  <a:pt x="2513630" y="381453"/>
                  <a:pt x="2513630" y="386154"/>
                </a:cubicBezTo>
                <a:lnTo>
                  <a:pt x="2513630" y="673462"/>
                </a:lnTo>
                <a:cubicBezTo>
                  <a:pt x="2513630" y="713132"/>
                  <a:pt x="2496433" y="745291"/>
                  <a:pt x="2475219" y="745291"/>
                </a:cubicBezTo>
                <a:lnTo>
                  <a:pt x="2135964" y="745291"/>
                </a:lnTo>
                <a:lnTo>
                  <a:pt x="2132311" y="743912"/>
                </a:lnTo>
                <a:cubicBezTo>
                  <a:pt x="2131144" y="745179"/>
                  <a:pt x="2129907" y="745291"/>
                  <a:pt x="2128656" y="745291"/>
                </a:cubicBezTo>
                <a:lnTo>
                  <a:pt x="1853802" y="745291"/>
                </a:lnTo>
                <a:lnTo>
                  <a:pt x="1789402" y="745291"/>
                </a:lnTo>
                <a:lnTo>
                  <a:pt x="1514547" y="745291"/>
                </a:lnTo>
                <a:lnTo>
                  <a:pt x="1510893" y="743912"/>
                </a:lnTo>
                <a:cubicBezTo>
                  <a:pt x="1509727" y="745179"/>
                  <a:pt x="1508490" y="745291"/>
                  <a:pt x="1507239" y="745291"/>
                </a:cubicBezTo>
                <a:lnTo>
                  <a:pt x="1345646" y="745291"/>
                </a:lnTo>
                <a:lnTo>
                  <a:pt x="1167984" y="745291"/>
                </a:lnTo>
                <a:lnTo>
                  <a:pt x="1006392" y="745291"/>
                </a:lnTo>
                <a:lnTo>
                  <a:pt x="1002737" y="743912"/>
                </a:lnTo>
                <a:cubicBezTo>
                  <a:pt x="1001571" y="745179"/>
                  <a:pt x="1000334" y="745291"/>
                  <a:pt x="999083" y="745291"/>
                </a:cubicBezTo>
                <a:lnTo>
                  <a:pt x="724229" y="745291"/>
                </a:lnTo>
                <a:lnTo>
                  <a:pt x="659829" y="745291"/>
                </a:lnTo>
                <a:lnTo>
                  <a:pt x="384974" y="745291"/>
                </a:lnTo>
                <a:lnTo>
                  <a:pt x="381320" y="743912"/>
                </a:lnTo>
                <a:cubicBezTo>
                  <a:pt x="380154" y="745179"/>
                  <a:pt x="378917" y="745291"/>
                  <a:pt x="377666" y="745291"/>
                </a:cubicBezTo>
                <a:lnTo>
                  <a:pt x="38412" y="745291"/>
                </a:lnTo>
                <a:cubicBezTo>
                  <a:pt x="17197" y="745291"/>
                  <a:pt x="0" y="713132"/>
                  <a:pt x="0" y="673462"/>
                </a:cubicBezTo>
                <a:lnTo>
                  <a:pt x="0" y="386154"/>
                </a:lnTo>
                <a:lnTo>
                  <a:pt x="2992" y="372646"/>
                </a:lnTo>
                <a:cubicBezTo>
                  <a:pt x="242" y="368434"/>
                  <a:pt x="0" y="363838"/>
                  <a:pt x="0" y="359137"/>
                </a:cubicBezTo>
                <a:lnTo>
                  <a:pt x="0" y="71829"/>
                </a:lnTo>
                <a:cubicBezTo>
                  <a:pt x="0" y="32159"/>
                  <a:pt x="17197" y="0"/>
                  <a:pt x="38412" y="0"/>
                </a:cubicBezTo>
                <a:close/>
              </a:path>
            </a:pathLst>
          </a:custGeom>
          <a:solidFill>
            <a:srgbClr val="A01A0C"/>
          </a:solidFill>
          <a:ln w="63500">
            <a:noFill/>
          </a:ln>
          <a:effectLst>
            <a:outerShdw blurRad="127000" dist="76200" dir="5400000" algn="t" rotWithShape="0">
              <a:prstClr val="black">
                <a:alpha val="40000"/>
              </a:prstClr>
            </a:outerShdw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w="508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</a:pPr>
            <a:r>
              <a:rPr lang="en-US" altLang="ko-KR" sz="2800" dirty="0" smtClean="0">
                <a:solidFill>
                  <a:schemeClr val="bg1"/>
                </a:solidFill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Pure Science</a:t>
            </a:r>
            <a:endParaRPr lang="en-US" altLang="ko-KR" sz="2800" dirty="0">
              <a:solidFill>
                <a:schemeClr val="bg1"/>
              </a:solidFill>
              <a:latin typeface="Times New Roman" pitchFamily="18" charset="0"/>
              <a:ea typeface="한컴 솔잎 M" pitchFamily="18" charset="-127"/>
              <a:cs typeface="Times New Roman" pitchFamily="18" charset="0"/>
            </a:endParaRPr>
          </a:p>
        </p:txBody>
      </p:sp>
      <p:grpSp>
        <p:nvGrpSpPr>
          <p:cNvPr id="67" name="그룹 66"/>
          <p:cNvGrpSpPr/>
          <p:nvPr/>
        </p:nvGrpSpPr>
        <p:grpSpPr>
          <a:xfrm>
            <a:off x="4503316" y="3574766"/>
            <a:ext cx="4380458" cy="1499120"/>
            <a:chOff x="436961" y="4507023"/>
            <a:chExt cx="4639095" cy="1499120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48" name="모서리가 둥근 직사각형 4"/>
            <p:cNvSpPr/>
            <p:nvPr/>
          </p:nvSpPr>
          <p:spPr>
            <a:xfrm>
              <a:off x="865187" y="4733866"/>
              <a:ext cx="4210869" cy="1272277"/>
            </a:xfrm>
            <a:custGeom>
              <a:avLst/>
              <a:gdLst/>
              <a:ahLst/>
              <a:cxnLst/>
              <a:rect l="l" t="t" r="r" b="b"/>
              <a:pathLst>
                <a:path w="5472286" h="1556663">
                  <a:moveTo>
                    <a:pt x="114789" y="0"/>
                  </a:moveTo>
                  <a:lnTo>
                    <a:pt x="943464" y="0"/>
                  </a:lnTo>
                  <a:lnTo>
                    <a:pt x="1109347" y="0"/>
                  </a:lnTo>
                  <a:lnTo>
                    <a:pt x="1753089" y="0"/>
                  </a:lnTo>
                  <a:lnTo>
                    <a:pt x="1938022" y="0"/>
                  </a:lnTo>
                  <a:lnTo>
                    <a:pt x="2581764" y="0"/>
                  </a:lnTo>
                  <a:lnTo>
                    <a:pt x="2747647" y="0"/>
                  </a:lnTo>
                  <a:lnTo>
                    <a:pt x="3534264" y="0"/>
                  </a:lnTo>
                  <a:lnTo>
                    <a:pt x="3576322" y="0"/>
                  </a:lnTo>
                  <a:lnTo>
                    <a:pt x="4362939" y="0"/>
                  </a:lnTo>
                  <a:lnTo>
                    <a:pt x="4528822" y="0"/>
                  </a:lnTo>
                  <a:lnTo>
                    <a:pt x="5357497" y="0"/>
                  </a:lnTo>
                  <a:cubicBezTo>
                    <a:pt x="5420893" y="0"/>
                    <a:pt x="5472286" y="51393"/>
                    <a:pt x="5472286" y="114789"/>
                  </a:cubicBezTo>
                  <a:lnTo>
                    <a:pt x="5472286" y="505314"/>
                  </a:lnTo>
                  <a:lnTo>
                    <a:pt x="5472286" y="573933"/>
                  </a:lnTo>
                  <a:lnTo>
                    <a:pt x="5472286" y="964458"/>
                  </a:lnTo>
                  <a:lnTo>
                    <a:pt x="5470442" y="973594"/>
                  </a:lnTo>
                  <a:cubicBezTo>
                    <a:pt x="5472162" y="976529"/>
                    <a:pt x="5472286" y="979615"/>
                    <a:pt x="5472286" y="982730"/>
                  </a:cubicBezTo>
                  <a:lnTo>
                    <a:pt x="5472286" y="1441874"/>
                  </a:lnTo>
                  <a:cubicBezTo>
                    <a:pt x="5472286" y="1505270"/>
                    <a:pt x="5420893" y="1556663"/>
                    <a:pt x="5357497" y="1556663"/>
                  </a:cubicBezTo>
                  <a:lnTo>
                    <a:pt x="4528822" y="1556663"/>
                  </a:lnTo>
                  <a:lnTo>
                    <a:pt x="4362939" y="1556663"/>
                  </a:lnTo>
                  <a:lnTo>
                    <a:pt x="3576322" y="1556663"/>
                  </a:lnTo>
                  <a:lnTo>
                    <a:pt x="3534264" y="1556663"/>
                  </a:lnTo>
                  <a:lnTo>
                    <a:pt x="2747647" y="1556663"/>
                  </a:lnTo>
                  <a:lnTo>
                    <a:pt x="1938022" y="1556663"/>
                  </a:lnTo>
                  <a:lnTo>
                    <a:pt x="1753089" y="1556663"/>
                  </a:lnTo>
                  <a:lnTo>
                    <a:pt x="1109347" y="1556663"/>
                  </a:lnTo>
                  <a:lnTo>
                    <a:pt x="943464" y="1556663"/>
                  </a:lnTo>
                  <a:lnTo>
                    <a:pt x="114789" y="1556663"/>
                  </a:lnTo>
                  <a:cubicBezTo>
                    <a:pt x="51393" y="1556663"/>
                    <a:pt x="0" y="1505270"/>
                    <a:pt x="0" y="1441874"/>
                  </a:cubicBezTo>
                  <a:lnTo>
                    <a:pt x="0" y="982730"/>
                  </a:lnTo>
                  <a:lnTo>
                    <a:pt x="1845" y="973594"/>
                  </a:lnTo>
                  <a:cubicBezTo>
                    <a:pt x="124" y="970659"/>
                    <a:pt x="0" y="967573"/>
                    <a:pt x="0" y="964458"/>
                  </a:cubicBezTo>
                  <a:lnTo>
                    <a:pt x="0" y="573933"/>
                  </a:lnTo>
                  <a:lnTo>
                    <a:pt x="0" y="505314"/>
                  </a:lnTo>
                  <a:lnTo>
                    <a:pt x="0" y="114789"/>
                  </a:lnTo>
                  <a:cubicBezTo>
                    <a:pt x="0" y="51393"/>
                    <a:pt x="51393" y="0"/>
                    <a:pt x="114789" y="0"/>
                  </a:cubicBezTo>
                  <a:close/>
                </a:path>
              </a:pathLst>
            </a:custGeom>
            <a:grpFill/>
            <a:ln w="63500">
              <a:noFill/>
            </a:ln>
            <a:effectLst>
              <a:outerShdw blurRad="127000" dist="76200" dir="5400000" algn="t" rotWithShape="0">
                <a:prstClr val="black">
                  <a:alpha val="40000"/>
                </a:prstClr>
              </a:outerShdw>
              <a:reflection stA="30000" endPos="35000" dist="50800" dir="5400000" sy="-100000" algn="bl" rotWithShape="0"/>
            </a:effectLst>
            <a:scene3d>
              <a:camera prst="orthographicFront"/>
              <a:lightRig rig="threePt" dir="t"/>
            </a:scene3d>
            <a:sp3d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Times New Roman" pitchFamily="18" charset="0"/>
                <a:ea typeface="한컴 솔잎 M" pitchFamily="18" charset="-127"/>
                <a:cs typeface="Times New Roman" pitchFamily="18" charset="0"/>
              </a:endParaRPr>
            </a:p>
          </p:txBody>
        </p:sp>
        <p:sp>
          <p:nvSpPr>
            <p:cNvPr id="49" name="모서리가 둥근 직사각형 6"/>
            <p:cNvSpPr/>
            <p:nvPr/>
          </p:nvSpPr>
          <p:spPr>
            <a:xfrm>
              <a:off x="436961" y="4507023"/>
              <a:ext cx="2818085" cy="430966"/>
            </a:xfrm>
            <a:custGeom>
              <a:avLst/>
              <a:gdLst/>
              <a:ahLst/>
              <a:cxnLst/>
              <a:rect l="l" t="t" r="r" b="b"/>
              <a:pathLst>
                <a:path w="2588186" h="430966">
                  <a:moveTo>
                    <a:pt x="71829" y="0"/>
                  </a:moveTo>
                  <a:lnTo>
                    <a:pt x="706235" y="0"/>
                  </a:lnTo>
                  <a:lnTo>
                    <a:pt x="713068" y="1380"/>
                  </a:lnTo>
                  <a:cubicBezTo>
                    <a:pt x="715249" y="112"/>
                    <a:pt x="717562" y="0"/>
                    <a:pt x="719901" y="0"/>
                  </a:cubicBezTo>
                  <a:lnTo>
                    <a:pt x="1233879" y="0"/>
                  </a:lnTo>
                  <a:lnTo>
                    <a:pt x="1354307" y="0"/>
                  </a:lnTo>
                  <a:lnTo>
                    <a:pt x="1868285" y="0"/>
                  </a:lnTo>
                  <a:lnTo>
                    <a:pt x="1875118" y="1380"/>
                  </a:lnTo>
                  <a:cubicBezTo>
                    <a:pt x="1877299" y="112"/>
                    <a:pt x="1879612" y="0"/>
                    <a:pt x="1881951" y="0"/>
                  </a:cubicBezTo>
                  <a:lnTo>
                    <a:pt x="2516357" y="0"/>
                  </a:lnTo>
                  <a:cubicBezTo>
                    <a:pt x="2556027" y="0"/>
                    <a:pt x="2588186" y="32159"/>
                    <a:pt x="2588186" y="71829"/>
                  </a:cubicBezTo>
                  <a:lnTo>
                    <a:pt x="2588186" y="359137"/>
                  </a:lnTo>
                  <a:cubicBezTo>
                    <a:pt x="2588186" y="398807"/>
                    <a:pt x="2556027" y="430966"/>
                    <a:pt x="2516357" y="430966"/>
                  </a:cubicBezTo>
                  <a:lnTo>
                    <a:pt x="1881951" y="430966"/>
                  </a:lnTo>
                  <a:lnTo>
                    <a:pt x="1875118" y="429587"/>
                  </a:lnTo>
                  <a:cubicBezTo>
                    <a:pt x="1872937" y="430854"/>
                    <a:pt x="1870624" y="430966"/>
                    <a:pt x="1868285" y="430966"/>
                  </a:cubicBezTo>
                  <a:lnTo>
                    <a:pt x="1354307" y="430966"/>
                  </a:lnTo>
                  <a:lnTo>
                    <a:pt x="1233879" y="430966"/>
                  </a:lnTo>
                  <a:lnTo>
                    <a:pt x="719901" y="430966"/>
                  </a:lnTo>
                  <a:lnTo>
                    <a:pt x="713068" y="429587"/>
                  </a:lnTo>
                  <a:cubicBezTo>
                    <a:pt x="710887" y="430854"/>
                    <a:pt x="708574" y="430966"/>
                    <a:pt x="706235" y="430966"/>
                  </a:cubicBezTo>
                  <a:lnTo>
                    <a:pt x="71829" y="430966"/>
                  </a:lnTo>
                  <a:cubicBezTo>
                    <a:pt x="32159" y="430966"/>
                    <a:pt x="0" y="398807"/>
                    <a:pt x="0" y="359137"/>
                  </a:cubicBezTo>
                  <a:lnTo>
                    <a:pt x="0" y="71829"/>
                  </a:lnTo>
                  <a:cubicBezTo>
                    <a:pt x="0" y="32159"/>
                    <a:pt x="32159" y="0"/>
                    <a:pt x="71829" y="0"/>
                  </a:cubicBezTo>
                  <a:close/>
                </a:path>
              </a:pathLst>
            </a:custGeom>
            <a:solidFill>
              <a:schemeClr val="tx2"/>
            </a:solidFill>
            <a:ln w="63500">
              <a:noFill/>
            </a:ln>
            <a:effectLst>
              <a:outerShdw blurRad="127000" dist="76200" dir="5400000" algn="t" rotWithShape="0">
                <a:prstClr val="black">
                  <a:alpha val="14000"/>
                </a:prstClr>
              </a:outerShdw>
              <a:reflection blurRad="6350" stA="50000" endA="300" endPos="38500" dist="50800" dir="5400000" sy="-100000" algn="bl" rotWithShape="0"/>
            </a:effectLst>
            <a:scene3d>
              <a:camera prst="orthographicFront"/>
              <a:lightRig rig="threePt" dir="t"/>
            </a:scene3d>
            <a:sp3d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</a:pPr>
              <a:r>
                <a:rPr lang="en-US" altLang="ko-KR" sz="20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12000"/>
                      </a:prstClr>
                    </a:outerShdw>
                  </a:effectLst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Material Science</a:t>
              </a:r>
              <a:endParaRPr lang="en-US" altLang="ko-KR" sz="2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12000"/>
                    </a:prstClr>
                  </a:outerShdw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65187" y="4999178"/>
              <a:ext cx="4058350" cy="824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65125" lvl="0" indent="-184150">
                <a:spcBef>
                  <a:spcPct val="20000"/>
                </a:spcBef>
                <a:buFont typeface="Wingdings" pitchFamily="2" charset="2"/>
                <a:buChar char="§"/>
                <a:defRPr/>
              </a:pPr>
              <a: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  <a:sym typeface="Symbol"/>
                </a:rPr>
                <a:t>New material development</a:t>
              </a:r>
            </a:p>
            <a:p>
              <a:pPr marL="365125" lvl="0" indent="-184150">
                <a:spcBef>
                  <a:spcPct val="20000"/>
                </a:spcBef>
                <a:buFont typeface="Wingdings" pitchFamily="2" charset="2"/>
                <a:buChar char="§"/>
                <a:defRPr/>
              </a:pPr>
              <a: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  <a:sym typeface="Symbol"/>
                </a:rPr>
                <a:t>New method of characterization</a:t>
              </a:r>
            </a:p>
            <a:p>
              <a:pPr marL="180975" lvl="0">
                <a:spcBef>
                  <a:spcPct val="20000"/>
                </a:spcBef>
                <a:defRPr/>
              </a:pPr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  <a:sym typeface="Symbol"/>
                </a:rPr>
                <a:t> </a:t>
              </a:r>
              <a: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  <a:sym typeface="Symbol"/>
                </a:rPr>
                <a:t>                     </a:t>
              </a:r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-NMR / </a:t>
              </a:r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  <a:sym typeface="Symbol"/>
                </a:rPr>
                <a:t></a:t>
              </a:r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SR</a:t>
              </a:r>
            </a:p>
          </p:txBody>
        </p:sp>
      </p:grpSp>
      <p:grpSp>
        <p:nvGrpSpPr>
          <p:cNvPr id="68" name="그룹 67"/>
          <p:cNvGrpSpPr/>
          <p:nvPr/>
        </p:nvGrpSpPr>
        <p:grpSpPr>
          <a:xfrm>
            <a:off x="4503316" y="5185294"/>
            <a:ext cx="4389164" cy="1449057"/>
            <a:chOff x="4503316" y="5185294"/>
            <a:chExt cx="4389164" cy="1449057"/>
          </a:xfrm>
        </p:grpSpPr>
        <p:sp>
          <p:nvSpPr>
            <p:cNvPr id="59" name="모서리가 둥근 직사각형 4"/>
            <p:cNvSpPr/>
            <p:nvPr/>
          </p:nvSpPr>
          <p:spPr>
            <a:xfrm>
              <a:off x="4915118" y="5372676"/>
              <a:ext cx="3977362" cy="1261675"/>
            </a:xfrm>
            <a:custGeom>
              <a:avLst/>
              <a:gdLst/>
              <a:ahLst/>
              <a:cxnLst/>
              <a:rect l="l" t="t" r="r" b="b"/>
              <a:pathLst>
                <a:path w="5472286" h="1556663">
                  <a:moveTo>
                    <a:pt x="114789" y="0"/>
                  </a:moveTo>
                  <a:lnTo>
                    <a:pt x="943464" y="0"/>
                  </a:lnTo>
                  <a:lnTo>
                    <a:pt x="1109347" y="0"/>
                  </a:lnTo>
                  <a:lnTo>
                    <a:pt x="1753089" y="0"/>
                  </a:lnTo>
                  <a:lnTo>
                    <a:pt x="1938022" y="0"/>
                  </a:lnTo>
                  <a:lnTo>
                    <a:pt x="2581764" y="0"/>
                  </a:lnTo>
                  <a:lnTo>
                    <a:pt x="2747647" y="0"/>
                  </a:lnTo>
                  <a:lnTo>
                    <a:pt x="3534264" y="0"/>
                  </a:lnTo>
                  <a:lnTo>
                    <a:pt x="3576322" y="0"/>
                  </a:lnTo>
                  <a:lnTo>
                    <a:pt x="4362939" y="0"/>
                  </a:lnTo>
                  <a:lnTo>
                    <a:pt x="4528822" y="0"/>
                  </a:lnTo>
                  <a:lnTo>
                    <a:pt x="5357497" y="0"/>
                  </a:lnTo>
                  <a:cubicBezTo>
                    <a:pt x="5420893" y="0"/>
                    <a:pt x="5472286" y="51393"/>
                    <a:pt x="5472286" y="114789"/>
                  </a:cubicBezTo>
                  <a:lnTo>
                    <a:pt x="5472286" y="505314"/>
                  </a:lnTo>
                  <a:lnTo>
                    <a:pt x="5472286" y="573933"/>
                  </a:lnTo>
                  <a:lnTo>
                    <a:pt x="5472286" y="964458"/>
                  </a:lnTo>
                  <a:lnTo>
                    <a:pt x="5470442" y="973594"/>
                  </a:lnTo>
                  <a:cubicBezTo>
                    <a:pt x="5472162" y="976529"/>
                    <a:pt x="5472286" y="979615"/>
                    <a:pt x="5472286" y="982730"/>
                  </a:cubicBezTo>
                  <a:lnTo>
                    <a:pt x="5472286" y="1441874"/>
                  </a:lnTo>
                  <a:cubicBezTo>
                    <a:pt x="5472286" y="1505270"/>
                    <a:pt x="5420893" y="1556663"/>
                    <a:pt x="5357497" y="1556663"/>
                  </a:cubicBezTo>
                  <a:lnTo>
                    <a:pt x="4528822" y="1556663"/>
                  </a:lnTo>
                  <a:lnTo>
                    <a:pt x="4362939" y="1556663"/>
                  </a:lnTo>
                  <a:lnTo>
                    <a:pt x="3576322" y="1556663"/>
                  </a:lnTo>
                  <a:lnTo>
                    <a:pt x="3534264" y="1556663"/>
                  </a:lnTo>
                  <a:lnTo>
                    <a:pt x="2747647" y="1556663"/>
                  </a:lnTo>
                  <a:lnTo>
                    <a:pt x="1938022" y="1556663"/>
                  </a:lnTo>
                  <a:lnTo>
                    <a:pt x="1753089" y="1556663"/>
                  </a:lnTo>
                  <a:lnTo>
                    <a:pt x="1109347" y="1556663"/>
                  </a:lnTo>
                  <a:lnTo>
                    <a:pt x="943464" y="1556663"/>
                  </a:lnTo>
                  <a:lnTo>
                    <a:pt x="114789" y="1556663"/>
                  </a:lnTo>
                  <a:cubicBezTo>
                    <a:pt x="51393" y="1556663"/>
                    <a:pt x="0" y="1505270"/>
                    <a:pt x="0" y="1441874"/>
                  </a:cubicBezTo>
                  <a:lnTo>
                    <a:pt x="0" y="982730"/>
                  </a:lnTo>
                  <a:lnTo>
                    <a:pt x="1845" y="973594"/>
                  </a:lnTo>
                  <a:cubicBezTo>
                    <a:pt x="124" y="970659"/>
                    <a:pt x="0" y="967573"/>
                    <a:pt x="0" y="964458"/>
                  </a:cubicBezTo>
                  <a:lnTo>
                    <a:pt x="0" y="573933"/>
                  </a:lnTo>
                  <a:lnTo>
                    <a:pt x="0" y="505314"/>
                  </a:lnTo>
                  <a:lnTo>
                    <a:pt x="0" y="114789"/>
                  </a:lnTo>
                  <a:cubicBezTo>
                    <a:pt x="0" y="51393"/>
                    <a:pt x="51393" y="0"/>
                    <a:pt x="114789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0">
              <a:noFill/>
            </a:ln>
            <a:effectLst>
              <a:outerShdw blurRad="127000" dist="76200" dir="5400000" algn="t" rotWithShape="0">
                <a:prstClr val="black">
                  <a:alpha val="40000"/>
                </a:prstClr>
              </a:outerShdw>
              <a:reflection stA="30000" endPos="35000" dist="50800" dir="5400000" sy="-100000" algn="bl" rotWithShape="0"/>
            </a:effectLst>
            <a:scene3d>
              <a:camera prst="orthographicFront"/>
              <a:lightRig rig="threePt" dir="t"/>
            </a:scene3d>
            <a:sp3d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Times New Roman" pitchFamily="18" charset="0"/>
                <a:ea typeface="한컴 솔잎 M" pitchFamily="18" charset="-127"/>
                <a:cs typeface="Times New Roman" pitchFamily="18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848468" y="5645308"/>
              <a:ext cx="3899996" cy="824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65125" lvl="0" indent="-184150">
                <a:spcBef>
                  <a:spcPct val="20000"/>
                </a:spcBef>
                <a:buFont typeface="Wingdings" pitchFamily="2" charset="2"/>
                <a:buChar char="§"/>
                <a:defRPr/>
              </a:pPr>
              <a: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New medical </a:t>
              </a:r>
              <a:r>
                <a:rPr lang="en-US" altLang="ko-KR" sz="14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theraphy</a:t>
              </a:r>
              <a:endPara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한컴 솔잎 M" pitchFamily="18" charset="-127"/>
                <a:cs typeface="Times New Roman" pitchFamily="18" charset="0"/>
              </a:endParaRPr>
            </a:p>
            <a:p>
              <a:pPr marL="365125" lvl="0" indent="-184150">
                <a:spcBef>
                  <a:spcPct val="20000"/>
                </a:spcBef>
                <a:buFont typeface="Wingdings" pitchFamily="2" charset="2"/>
                <a:buChar char="§"/>
                <a:defRPr/>
              </a:pPr>
              <a: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Genetic modification</a:t>
              </a:r>
              <a:endPara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한컴 솔잎 M" pitchFamily="18" charset="-127"/>
                <a:cs typeface="Times New Roman" pitchFamily="18" charset="0"/>
              </a:endParaRPr>
            </a:p>
            <a:p>
              <a:pPr marL="365125" lvl="0" indent="-184150">
                <a:spcBef>
                  <a:spcPct val="20000"/>
                </a:spcBef>
                <a:buFont typeface="Wingdings" pitchFamily="2" charset="2"/>
                <a:buChar char="§"/>
                <a:defRPr/>
              </a:pPr>
              <a: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New isotopes for medical imaging</a:t>
              </a:r>
              <a:endPara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한컴 솔잎 M" pitchFamily="18" charset="-127"/>
                <a:cs typeface="Times New Roman" pitchFamily="18" charset="0"/>
              </a:endParaRPr>
            </a:p>
          </p:txBody>
        </p:sp>
        <p:sp>
          <p:nvSpPr>
            <p:cNvPr id="61" name="모서리가 둥근 직사각형 6"/>
            <p:cNvSpPr/>
            <p:nvPr/>
          </p:nvSpPr>
          <p:spPr>
            <a:xfrm>
              <a:off x="4503316" y="5185294"/>
              <a:ext cx="3957116" cy="430966"/>
            </a:xfrm>
            <a:custGeom>
              <a:avLst/>
              <a:gdLst/>
              <a:ahLst/>
              <a:cxnLst/>
              <a:rect l="l" t="t" r="r" b="b"/>
              <a:pathLst>
                <a:path w="3794068" h="430966">
                  <a:moveTo>
                    <a:pt x="57978" y="0"/>
                  </a:moveTo>
                  <a:lnTo>
                    <a:pt x="570048" y="0"/>
                  </a:lnTo>
                  <a:lnTo>
                    <a:pt x="575563" y="1380"/>
                  </a:lnTo>
                  <a:cubicBezTo>
                    <a:pt x="577324" y="112"/>
                    <a:pt x="579191" y="0"/>
                    <a:pt x="581079" y="0"/>
                  </a:cubicBezTo>
                  <a:lnTo>
                    <a:pt x="995944" y="0"/>
                  </a:lnTo>
                  <a:lnTo>
                    <a:pt x="1093149" y="0"/>
                  </a:lnTo>
                  <a:lnTo>
                    <a:pt x="1508014" y="0"/>
                  </a:lnTo>
                  <a:lnTo>
                    <a:pt x="1513529" y="1380"/>
                  </a:lnTo>
                  <a:cubicBezTo>
                    <a:pt x="1515290" y="112"/>
                    <a:pt x="1517157" y="0"/>
                    <a:pt x="1519045" y="0"/>
                  </a:cubicBezTo>
                  <a:lnTo>
                    <a:pt x="1762953" y="0"/>
                  </a:lnTo>
                  <a:lnTo>
                    <a:pt x="2031115" y="0"/>
                  </a:lnTo>
                  <a:lnTo>
                    <a:pt x="2275023" y="0"/>
                  </a:lnTo>
                  <a:lnTo>
                    <a:pt x="2280539" y="1380"/>
                  </a:lnTo>
                  <a:cubicBezTo>
                    <a:pt x="2282299" y="112"/>
                    <a:pt x="2284166" y="0"/>
                    <a:pt x="2286054" y="0"/>
                  </a:cubicBezTo>
                  <a:lnTo>
                    <a:pt x="2700919" y="0"/>
                  </a:lnTo>
                  <a:lnTo>
                    <a:pt x="2798124" y="0"/>
                  </a:lnTo>
                  <a:lnTo>
                    <a:pt x="3212989" y="0"/>
                  </a:lnTo>
                  <a:lnTo>
                    <a:pt x="3218505" y="1380"/>
                  </a:lnTo>
                  <a:cubicBezTo>
                    <a:pt x="3220265" y="112"/>
                    <a:pt x="3222132" y="0"/>
                    <a:pt x="3224020" y="0"/>
                  </a:cubicBezTo>
                  <a:lnTo>
                    <a:pt x="3736090" y="0"/>
                  </a:lnTo>
                  <a:cubicBezTo>
                    <a:pt x="3768111" y="0"/>
                    <a:pt x="3794068" y="32159"/>
                    <a:pt x="3794068" y="71829"/>
                  </a:cubicBezTo>
                  <a:lnTo>
                    <a:pt x="3794068" y="359137"/>
                  </a:lnTo>
                  <a:cubicBezTo>
                    <a:pt x="3794068" y="398807"/>
                    <a:pt x="3768111" y="430966"/>
                    <a:pt x="3736090" y="430966"/>
                  </a:cubicBezTo>
                  <a:lnTo>
                    <a:pt x="3224020" y="430966"/>
                  </a:lnTo>
                  <a:lnTo>
                    <a:pt x="3218505" y="429587"/>
                  </a:lnTo>
                  <a:cubicBezTo>
                    <a:pt x="3216744" y="430854"/>
                    <a:pt x="3214877" y="430966"/>
                    <a:pt x="3212989" y="430966"/>
                  </a:cubicBezTo>
                  <a:lnTo>
                    <a:pt x="2798124" y="430966"/>
                  </a:lnTo>
                  <a:lnTo>
                    <a:pt x="2700919" y="430966"/>
                  </a:lnTo>
                  <a:lnTo>
                    <a:pt x="2286054" y="430966"/>
                  </a:lnTo>
                  <a:lnTo>
                    <a:pt x="2280539" y="429587"/>
                  </a:lnTo>
                  <a:cubicBezTo>
                    <a:pt x="2278778" y="430854"/>
                    <a:pt x="2276911" y="430966"/>
                    <a:pt x="2275023" y="430966"/>
                  </a:cubicBezTo>
                  <a:lnTo>
                    <a:pt x="2031115" y="430966"/>
                  </a:lnTo>
                  <a:lnTo>
                    <a:pt x="1762953" y="430966"/>
                  </a:lnTo>
                  <a:lnTo>
                    <a:pt x="1519045" y="430966"/>
                  </a:lnTo>
                  <a:lnTo>
                    <a:pt x="1513529" y="429587"/>
                  </a:lnTo>
                  <a:cubicBezTo>
                    <a:pt x="1511769" y="430854"/>
                    <a:pt x="1509902" y="430966"/>
                    <a:pt x="1508014" y="430966"/>
                  </a:cubicBezTo>
                  <a:lnTo>
                    <a:pt x="1093149" y="430966"/>
                  </a:lnTo>
                  <a:lnTo>
                    <a:pt x="995944" y="430966"/>
                  </a:lnTo>
                  <a:lnTo>
                    <a:pt x="581079" y="430966"/>
                  </a:lnTo>
                  <a:lnTo>
                    <a:pt x="575563" y="429587"/>
                  </a:lnTo>
                  <a:cubicBezTo>
                    <a:pt x="573803" y="430854"/>
                    <a:pt x="571936" y="430966"/>
                    <a:pt x="570048" y="430966"/>
                  </a:cubicBezTo>
                  <a:lnTo>
                    <a:pt x="57978" y="430966"/>
                  </a:lnTo>
                  <a:cubicBezTo>
                    <a:pt x="25957" y="430966"/>
                    <a:pt x="0" y="398807"/>
                    <a:pt x="0" y="359137"/>
                  </a:cubicBezTo>
                  <a:lnTo>
                    <a:pt x="0" y="71829"/>
                  </a:lnTo>
                  <a:cubicBezTo>
                    <a:pt x="0" y="32159"/>
                    <a:pt x="25957" y="0"/>
                    <a:pt x="57978" y="0"/>
                  </a:cubicBezTo>
                  <a:close/>
                </a:path>
              </a:pathLst>
            </a:custGeom>
            <a:solidFill>
              <a:srgbClr val="5535C9"/>
            </a:solidFill>
            <a:ln w="63500">
              <a:noFill/>
            </a:ln>
            <a:effectLst>
              <a:outerShdw blurRad="127000" dist="76200" dir="5400000" algn="t" rotWithShape="0">
                <a:prstClr val="black">
                  <a:alpha val="14000"/>
                </a:prstClr>
              </a:outerShdw>
              <a:reflection blurRad="6350" stA="50000" endA="300" endPos="38500" dist="50800" dir="5400000" sy="-100000" algn="bl" rotWithShape="0"/>
            </a:effectLst>
            <a:scene3d>
              <a:camera prst="orthographicFront"/>
              <a:lightRig rig="threePt" dir="t"/>
            </a:scene3d>
            <a:sp3d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</a:pPr>
              <a:r>
                <a:rPr lang="en-US" altLang="ko-KR" sz="20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12000"/>
                      </a:prstClr>
                    </a:outerShdw>
                  </a:effectLst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Bio &amp; medical application</a:t>
              </a:r>
              <a:endParaRPr lang="en-US" altLang="ko-KR" sz="2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12000"/>
                    </a:prstClr>
                  </a:outerShdw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9485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11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모서리가 둥근 직사각형 15"/>
          <p:cNvSpPr/>
          <p:nvPr/>
        </p:nvSpPr>
        <p:spPr>
          <a:xfrm>
            <a:off x="238125" y="260648"/>
            <a:ext cx="8658225" cy="6327178"/>
          </a:xfrm>
          <a:custGeom>
            <a:avLst/>
            <a:gdLst/>
            <a:ahLst/>
            <a:cxnLst/>
            <a:rect l="l" t="t" r="r" b="b"/>
            <a:pathLst>
              <a:path w="8658225" h="6327178">
                <a:moveTo>
                  <a:pt x="0" y="0"/>
                </a:moveTo>
                <a:lnTo>
                  <a:pt x="8658225" y="0"/>
                </a:lnTo>
                <a:lnTo>
                  <a:pt x="8658225" y="417630"/>
                </a:lnTo>
                <a:lnTo>
                  <a:pt x="8658225" y="968448"/>
                </a:lnTo>
                <a:lnTo>
                  <a:pt x="8658225" y="1249804"/>
                </a:lnTo>
                <a:lnTo>
                  <a:pt x="8658225" y="1408314"/>
                </a:lnTo>
                <a:lnTo>
                  <a:pt x="8658225" y="1416216"/>
                </a:lnTo>
                <a:lnTo>
                  <a:pt x="8658225" y="2240488"/>
                </a:lnTo>
                <a:lnTo>
                  <a:pt x="8658225" y="2248391"/>
                </a:lnTo>
                <a:lnTo>
                  <a:pt x="8658225" y="2406900"/>
                </a:lnTo>
                <a:lnTo>
                  <a:pt x="8658225" y="2838450"/>
                </a:lnTo>
                <a:lnTo>
                  <a:pt x="8658225" y="3239075"/>
                </a:lnTo>
                <a:lnTo>
                  <a:pt x="8658225" y="3256080"/>
                </a:lnTo>
                <a:lnTo>
                  <a:pt x="8658225" y="3806898"/>
                </a:lnTo>
                <a:lnTo>
                  <a:pt x="8658225" y="4088254"/>
                </a:lnTo>
                <a:lnTo>
                  <a:pt x="8658225" y="4246764"/>
                </a:lnTo>
                <a:lnTo>
                  <a:pt x="8658225" y="4254666"/>
                </a:lnTo>
                <a:lnTo>
                  <a:pt x="8658225" y="5078938"/>
                </a:lnTo>
                <a:lnTo>
                  <a:pt x="8658225" y="5086841"/>
                </a:lnTo>
                <a:lnTo>
                  <a:pt x="8658225" y="5245350"/>
                </a:lnTo>
                <a:lnTo>
                  <a:pt x="8658225" y="6077525"/>
                </a:lnTo>
                <a:cubicBezTo>
                  <a:pt x="8658225" y="6215404"/>
                  <a:pt x="8547217" y="6327178"/>
                  <a:pt x="8410283" y="6327178"/>
                </a:cubicBezTo>
                <a:lnTo>
                  <a:pt x="7121385" y="6327178"/>
                </a:lnTo>
                <a:lnTo>
                  <a:pt x="7046636" y="6327178"/>
                </a:lnTo>
                <a:lnTo>
                  <a:pt x="6098136" y="6327178"/>
                </a:lnTo>
                <a:lnTo>
                  <a:pt x="5757738" y="6327178"/>
                </a:lnTo>
                <a:lnTo>
                  <a:pt x="5212634" y="6327178"/>
                </a:lnTo>
                <a:lnTo>
                  <a:pt x="4809238" y="6327178"/>
                </a:lnTo>
                <a:lnTo>
                  <a:pt x="4734490" y="6327178"/>
                </a:lnTo>
                <a:lnTo>
                  <a:pt x="3923735" y="6327178"/>
                </a:lnTo>
                <a:lnTo>
                  <a:pt x="3848987" y="6327178"/>
                </a:lnTo>
                <a:lnTo>
                  <a:pt x="3445592" y="6327178"/>
                </a:lnTo>
                <a:lnTo>
                  <a:pt x="2900488" y="6327178"/>
                </a:lnTo>
                <a:lnTo>
                  <a:pt x="2560089" y="6327178"/>
                </a:lnTo>
                <a:lnTo>
                  <a:pt x="1611588" y="6327178"/>
                </a:lnTo>
                <a:lnTo>
                  <a:pt x="1536841" y="6327178"/>
                </a:lnTo>
                <a:lnTo>
                  <a:pt x="247942" y="6327178"/>
                </a:lnTo>
                <a:cubicBezTo>
                  <a:pt x="111008" y="6327178"/>
                  <a:pt x="0" y="6215404"/>
                  <a:pt x="0" y="6077525"/>
                </a:cubicBezTo>
                <a:lnTo>
                  <a:pt x="0" y="5245350"/>
                </a:lnTo>
                <a:lnTo>
                  <a:pt x="0" y="5086841"/>
                </a:lnTo>
                <a:lnTo>
                  <a:pt x="0" y="5078938"/>
                </a:lnTo>
                <a:lnTo>
                  <a:pt x="0" y="4254666"/>
                </a:lnTo>
                <a:lnTo>
                  <a:pt x="0" y="4246764"/>
                </a:lnTo>
                <a:lnTo>
                  <a:pt x="0" y="4088254"/>
                </a:lnTo>
                <a:lnTo>
                  <a:pt x="0" y="3806898"/>
                </a:lnTo>
                <a:lnTo>
                  <a:pt x="0" y="3256080"/>
                </a:lnTo>
                <a:lnTo>
                  <a:pt x="0" y="3239075"/>
                </a:lnTo>
                <a:lnTo>
                  <a:pt x="0" y="2838450"/>
                </a:lnTo>
                <a:lnTo>
                  <a:pt x="0" y="2406900"/>
                </a:lnTo>
                <a:lnTo>
                  <a:pt x="0" y="2248391"/>
                </a:lnTo>
                <a:lnTo>
                  <a:pt x="0" y="2240488"/>
                </a:lnTo>
                <a:lnTo>
                  <a:pt x="0" y="1416216"/>
                </a:lnTo>
                <a:lnTo>
                  <a:pt x="0" y="1408314"/>
                </a:lnTo>
                <a:lnTo>
                  <a:pt x="0" y="1249804"/>
                </a:lnTo>
                <a:lnTo>
                  <a:pt x="0" y="968448"/>
                </a:lnTo>
                <a:lnTo>
                  <a:pt x="0" y="417630"/>
                </a:lnTo>
                <a:close/>
              </a:path>
            </a:pathLst>
          </a:custGeom>
          <a:gradFill>
            <a:gsLst>
              <a:gs pos="50000">
                <a:schemeClr val="bg1"/>
              </a:gs>
              <a:gs pos="0">
                <a:schemeClr val="bg1">
                  <a:lumMod val="100000"/>
                </a:schemeClr>
              </a:gs>
            </a:gsLst>
            <a:lin ang="5400000" scaled="0"/>
          </a:gradFill>
          <a:ln w="63500">
            <a:noFill/>
          </a:ln>
          <a:effectLst>
            <a:outerShdw blurRad="127000" dist="76200" dir="5400000" algn="t" rotWithShape="0">
              <a:prstClr val="black">
                <a:alpha val="40000"/>
              </a:prstClr>
            </a:outerShdw>
            <a:reflection stA="30000" endPos="90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w="508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" name="Picture 2" descr="http://newscenter.lbl.gov/wp-content/uploads/Heidelberg-pati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650" y="260648"/>
            <a:ext cx="8648699" cy="2847976"/>
          </a:xfrm>
          <a:prstGeom prst="rect">
            <a:avLst/>
          </a:prstGeom>
          <a:noFill/>
          <a:ln w="38100">
            <a:noFill/>
          </a:ln>
          <a:effectLst/>
        </p:spPr>
      </p:pic>
      <p:pic>
        <p:nvPicPr>
          <p:cNvPr id="31" name="Picture 5" descr="http://th.physik.uni-frankfurt.de/%7Escherer/Blogging/HeidelbergIonTherapy/BraggPea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11" y="3429000"/>
            <a:ext cx="2951946" cy="201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직사각형 33"/>
          <p:cNvSpPr/>
          <p:nvPr/>
        </p:nvSpPr>
        <p:spPr>
          <a:xfrm>
            <a:off x="739064" y="5949280"/>
            <a:ext cx="22838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smtClean="0">
                <a:latin typeface="Trebuchet MS" pitchFamily="34" charset="0"/>
              </a:rPr>
              <a:t>Bragg </a:t>
            </a:r>
            <a:r>
              <a:rPr lang="en-US" altLang="ko-KR" sz="1400">
                <a:latin typeface="Trebuchet MS" pitchFamily="34" charset="0"/>
              </a:rPr>
              <a:t>Peak of </a:t>
            </a:r>
            <a:r>
              <a:rPr lang="en-US" altLang="ko-KR" sz="1400" smtClean="0">
                <a:latin typeface="Trebuchet MS" pitchFamily="34" charset="0"/>
              </a:rPr>
              <a:t>Heavy </a:t>
            </a:r>
            <a:br>
              <a:rPr lang="en-US" altLang="ko-KR" sz="1400" smtClean="0">
                <a:latin typeface="Trebuchet MS" pitchFamily="34" charset="0"/>
              </a:rPr>
            </a:br>
            <a:r>
              <a:rPr lang="en-US" altLang="ko-KR" sz="1400" smtClean="0">
                <a:latin typeface="Trebuchet MS" pitchFamily="34" charset="0"/>
              </a:rPr>
              <a:t>Ion </a:t>
            </a:r>
            <a:r>
              <a:rPr lang="en-US" altLang="ko-KR" sz="1400">
                <a:latin typeface="Trebuchet MS" pitchFamily="34" charset="0"/>
              </a:rPr>
              <a:t>Beam</a:t>
            </a:r>
            <a:endParaRPr lang="en-US" altLang="ko-KR" sz="1400" dirty="0" err="1">
              <a:latin typeface="Trebuchet MS" pitchFamily="34" charset="0"/>
            </a:endParaRPr>
          </a:p>
        </p:txBody>
      </p:sp>
      <p:sp>
        <p:nvSpPr>
          <p:cNvPr id="77" name="직사각형 76"/>
          <p:cNvSpPr/>
          <p:nvPr/>
        </p:nvSpPr>
        <p:spPr>
          <a:xfrm>
            <a:off x="3475368" y="5949280"/>
            <a:ext cx="35776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>
                <a:latin typeface="Trebuchet MS" pitchFamily="34" charset="0"/>
              </a:rPr>
              <a:t>Secondary Effect by Alpha </a:t>
            </a:r>
            <a:r>
              <a:rPr lang="en-US" altLang="ko-KR" sz="1400" dirty="0" smtClean="0">
                <a:latin typeface="Trebuchet MS" pitchFamily="34" charset="0"/>
              </a:rPr>
              <a:t>Particle </a:t>
            </a:r>
            <a:endParaRPr lang="en-US" altLang="ko-KR" sz="1400" dirty="0">
              <a:latin typeface="Trebuchet MS" pitchFamily="34" charset="0"/>
            </a:endParaRPr>
          </a:p>
          <a:p>
            <a:r>
              <a:rPr lang="en-US" altLang="ko-KR" sz="1400" dirty="0" smtClean="0">
                <a:latin typeface="Trebuchet MS" pitchFamily="34" charset="0"/>
              </a:rPr>
              <a:t>due </a:t>
            </a:r>
            <a:r>
              <a:rPr lang="en-US" altLang="ko-KR" sz="1400" dirty="0">
                <a:latin typeface="Trebuchet MS" pitchFamily="34" charset="0"/>
              </a:rPr>
              <a:t>to </a:t>
            </a:r>
            <a:r>
              <a:rPr lang="en-US" altLang="ko-KR" sz="1400" dirty="0" smtClean="0">
                <a:latin typeface="Trebuchet MS" pitchFamily="34" charset="0"/>
              </a:rPr>
              <a:t>Heavy Ion </a:t>
            </a:r>
            <a:r>
              <a:rPr lang="en-US" altLang="ko-KR" sz="1400" dirty="0">
                <a:latin typeface="Trebuchet MS" pitchFamily="34" charset="0"/>
              </a:rPr>
              <a:t>Beam</a:t>
            </a:r>
          </a:p>
        </p:txBody>
      </p:sp>
      <p:sp>
        <p:nvSpPr>
          <p:cNvPr id="81" name="직사각형 80"/>
          <p:cNvSpPr/>
          <p:nvPr/>
        </p:nvSpPr>
        <p:spPr>
          <a:xfrm>
            <a:off x="6427696" y="3861048"/>
            <a:ext cx="2608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>
                <a:latin typeface="Trebuchet MS" pitchFamily="34" charset="0"/>
              </a:rPr>
              <a:t>PET Image by Annihilation</a:t>
            </a:r>
            <a:endParaRPr lang="en-US" altLang="ko-KR" sz="1400" dirty="0" err="1">
              <a:latin typeface="Trebuchet MS" pitchFamily="34" charset="0"/>
            </a:endParaRPr>
          </a:p>
        </p:txBody>
      </p:sp>
      <p:sp>
        <p:nvSpPr>
          <p:cNvPr id="2" name="자유형 1"/>
          <p:cNvSpPr/>
          <p:nvPr/>
        </p:nvSpPr>
        <p:spPr>
          <a:xfrm rot="207887">
            <a:off x="3283368" y="2060848"/>
            <a:ext cx="2280399" cy="3623295"/>
          </a:xfrm>
          <a:custGeom>
            <a:avLst/>
            <a:gdLst/>
            <a:ahLst/>
            <a:cxnLst/>
            <a:rect l="l" t="t" r="r" b="b"/>
            <a:pathLst>
              <a:path w="2280399" h="3623295">
                <a:moveTo>
                  <a:pt x="0" y="0"/>
                </a:moveTo>
                <a:lnTo>
                  <a:pt x="1905000" y="1666875"/>
                </a:lnTo>
                <a:lnTo>
                  <a:pt x="1901131" y="1670362"/>
                </a:lnTo>
                <a:cubicBezTo>
                  <a:pt x="2133981" y="1874030"/>
                  <a:pt x="2280399" y="2173502"/>
                  <a:pt x="2280399" y="2507171"/>
                </a:cubicBezTo>
                <a:cubicBezTo>
                  <a:pt x="2280399" y="3123589"/>
                  <a:pt x="1780693" y="3623295"/>
                  <a:pt x="1164275" y="3623295"/>
                </a:cubicBezTo>
                <a:cubicBezTo>
                  <a:pt x="556618" y="3623295"/>
                  <a:pt x="62379" y="3137692"/>
                  <a:pt x="49473" y="2533358"/>
                </a:cubicBezTo>
                <a:lnTo>
                  <a:pt x="47625" y="2533650"/>
                </a:lnTo>
                <a:close/>
              </a:path>
            </a:pathLst>
          </a:custGeom>
          <a:gradFill>
            <a:gsLst>
              <a:gs pos="0">
                <a:schemeClr val="bg1">
                  <a:alpha val="61000"/>
                </a:schemeClr>
              </a:gs>
              <a:gs pos="52000">
                <a:schemeClr val="bg1">
                  <a:alpha val="62000"/>
                </a:schemeClr>
              </a:gs>
              <a:gs pos="100000">
                <a:schemeClr val="bg1">
                  <a:alpha val="62000"/>
                </a:schemeClr>
              </a:gs>
            </a:gsLst>
            <a:lin ang="5400000" scaled="0"/>
          </a:gradFill>
          <a:ln w="12700">
            <a:solidFill>
              <a:srgbClr val="00B0F0"/>
            </a:solidFill>
          </a:ln>
          <a:effectLst>
            <a:outerShdw blurRad="508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타원 86"/>
          <p:cNvSpPr/>
          <p:nvPr/>
        </p:nvSpPr>
        <p:spPr>
          <a:xfrm>
            <a:off x="3282843" y="3451895"/>
            <a:ext cx="2232248" cy="2232248"/>
          </a:xfrm>
          <a:prstGeom prst="ellipse">
            <a:avLst/>
          </a:prstGeom>
          <a:solidFill>
            <a:schemeClr val="bg1"/>
          </a:solidFill>
          <a:ln w="12700">
            <a:solidFill>
              <a:srgbClr val="00B0F0"/>
            </a:solidFill>
          </a:ln>
          <a:effectLst>
            <a:innerShdw blurRad="279400" dist="203200" dir="135000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8" name="Picture 24" descr="그림1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79" t="7805" r="9727" b="16391"/>
          <a:stretch/>
        </p:blipFill>
        <p:spPr bwMode="auto">
          <a:xfrm>
            <a:off x="4545712" y="4414687"/>
            <a:ext cx="360040" cy="356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3967399"/>
            <a:ext cx="43204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0764" y="4664619"/>
            <a:ext cx="432048" cy="28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" name="폭발 2 100"/>
          <p:cNvSpPr/>
          <p:nvPr/>
        </p:nvSpPr>
        <p:spPr>
          <a:xfrm>
            <a:off x="4689728" y="4486695"/>
            <a:ext cx="216024" cy="144016"/>
          </a:xfrm>
          <a:prstGeom prst="irregularSeal2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4399447"/>
            <a:ext cx="319636" cy="315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" name="Picture 24" descr="그림1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79" t="7805" r="9727" b="16391"/>
          <a:stretch/>
        </p:blipFill>
        <p:spPr bwMode="auto">
          <a:xfrm>
            <a:off x="3779912" y="3679367"/>
            <a:ext cx="360040" cy="356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24" descr="그림1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79" t="7805" r="9727" b="16391"/>
          <a:stretch/>
        </p:blipFill>
        <p:spPr bwMode="auto">
          <a:xfrm>
            <a:off x="3491880" y="4759487"/>
            <a:ext cx="360040" cy="356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" name="폭발 2 104"/>
          <p:cNvSpPr/>
          <p:nvPr/>
        </p:nvSpPr>
        <p:spPr>
          <a:xfrm>
            <a:off x="3635896" y="4831495"/>
            <a:ext cx="216024" cy="144016"/>
          </a:xfrm>
          <a:prstGeom prst="irregularSeal2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폭발 2 105"/>
          <p:cNvSpPr/>
          <p:nvPr/>
        </p:nvSpPr>
        <p:spPr>
          <a:xfrm>
            <a:off x="3923928" y="3751375"/>
            <a:ext cx="216024" cy="144016"/>
          </a:xfrm>
          <a:prstGeom prst="irregularSeal2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7" name="자유형 106"/>
          <p:cNvSpPr/>
          <p:nvPr/>
        </p:nvSpPr>
        <p:spPr>
          <a:xfrm rot="12941717">
            <a:off x="4294682" y="4144456"/>
            <a:ext cx="414920" cy="170321"/>
          </a:xfrm>
          <a:custGeom>
            <a:avLst/>
            <a:gdLst>
              <a:gd name="connsiteX0" fmla="*/ 0 w 961628"/>
              <a:gd name="connsiteY0" fmla="*/ 131762 h 245665"/>
              <a:gd name="connsiteX1" fmla="*/ 135731 w 961628"/>
              <a:gd name="connsiteY1" fmla="*/ 17462 h 245665"/>
              <a:gd name="connsiteX2" fmla="*/ 261937 w 961628"/>
              <a:gd name="connsiteY2" fmla="*/ 236537 h 245665"/>
              <a:gd name="connsiteX3" fmla="*/ 395287 w 961628"/>
              <a:gd name="connsiteY3" fmla="*/ 10319 h 245665"/>
              <a:gd name="connsiteX4" fmla="*/ 538162 w 961628"/>
              <a:gd name="connsiteY4" fmla="*/ 227012 h 245665"/>
              <a:gd name="connsiteX5" fmla="*/ 673894 w 961628"/>
              <a:gd name="connsiteY5" fmla="*/ 10319 h 245665"/>
              <a:gd name="connsiteX6" fmla="*/ 792956 w 961628"/>
              <a:gd name="connsiteY6" fmla="*/ 231775 h 245665"/>
              <a:gd name="connsiteX7" fmla="*/ 935831 w 961628"/>
              <a:gd name="connsiteY7" fmla="*/ 93662 h 245665"/>
              <a:gd name="connsiteX8" fmla="*/ 947737 w 961628"/>
              <a:gd name="connsiteY8" fmla="*/ 88900 h 245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1628" h="245665">
                <a:moveTo>
                  <a:pt x="0" y="131762"/>
                </a:moveTo>
                <a:cubicBezTo>
                  <a:pt x="46037" y="65881"/>
                  <a:pt x="92075" y="0"/>
                  <a:pt x="135731" y="17462"/>
                </a:cubicBezTo>
                <a:cubicBezTo>
                  <a:pt x="179387" y="34924"/>
                  <a:pt x="218678" y="237728"/>
                  <a:pt x="261937" y="236537"/>
                </a:cubicBezTo>
                <a:cubicBezTo>
                  <a:pt x="305196" y="235347"/>
                  <a:pt x="349250" y="11906"/>
                  <a:pt x="395287" y="10319"/>
                </a:cubicBezTo>
                <a:cubicBezTo>
                  <a:pt x="441324" y="8732"/>
                  <a:pt x="491728" y="227012"/>
                  <a:pt x="538162" y="227012"/>
                </a:cubicBezTo>
                <a:cubicBezTo>
                  <a:pt x="584596" y="227012"/>
                  <a:pt x="631428" y="9525"/>
                  <a:pt x="673894" y="10319"/>
                </a:cubicBezTo>
                <a:cubicBezTo>
                  <a:pt x="716360" y="11113"/>
                  <a:pt x="749300" y="217885"/>
                  <a:pt x="792956" y="231775"/>
                </a:cubicBezTo>
                <a:cubicBezTo>
                  <a:pt x="836612" y="245665"/>
                  <a:pt x="910034" y="117475"/>
                  <a:pt x="935831" y="93662"/>
                </a:cubicBezTo>
                <a:cubicBezTo>
                  <a:pt x="961628" y="69849"/>
                  <a:pt x="954682" y="79374"/>
                  <a:pt x="947737" y="88900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8" name="자유형 107"/>
          <p:cNvSpPr/>
          <p:nvPr/>
        </p:nvSpPr>
        <p:spPr>
          <a:xfrm rot="9881845">
            <a:off x="4136404" y="4595196"/>
            <a:ext cx="414920" cy="170321"/>
          </a:xfrm>
          <a:custGeom>
            <a:avLst/>
            <a:gdLst>
              <a:gd name="connsiteX0" fmla="*/ 0 w 961628"/>
              <a:gd name="connsiteY0" fmla="*/ 131762 h 245665"/>
              <a:gd name="connsiteX1" fmla="*/ 135731 w 961628"/>
              <a:gd name="connsiteY1" fmla="*/ 17462 h 245665"/>
              <a:gd name="connsiteX2" fmla="*/ 261937 w 961628"/>
              <a:gd name="connsiteY2" fmla="*/ 236537 h 245665"/>
              <a:gd name="connsiteX3" fmla="*/ 395287 w 961628"/>
              <a:gd name="connsiteY3" fmla="*/ 10319 h 245665"/>
              <a:gd name="connsiteX4" fmla="*/ 538162 w 961628"/>
              <a:gd name="connsiteY4" fmla="*/ 227012 h 245665"/>
              <a:gd name="connsiteX5" fmla="*/ 673894 w 961628"/>
              <a:gd name="connsiteY5" fmla="*/ 10319 h 245665"/>
              <a:gd name="connsiteX6" fmla="*/ 792956 w 961628"/>
              <a:gd name="connsiteY6" fmla="*/ 231775 h 245665"/>
              <a:gd name="connsiteX7" fmla="*/ 935831 w 961628"/>
              <a:gd name="connsiteY7" fmla="*/ 93662 h 245665"/>
              <a:gd name="connsiteX8" fmla="*/ 947737 w 961628"/>
              <a:gd name="connsiteY8" fmla="*/ 88900 h 245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1628" h="245665">
                <a:moveTo>
                  <a:pt x="0" y="131762"/>
                </a:moveTo>
                <a:cubicBezTo>
                  <a:pt x="46037" y="65881"/>
                  <a:pt x="92075" y="0"/>
                  <a:pt x="135731" y="17462"/>
                </a:cubicBezTo>
                <a:cubicBezTo>
                  <a:pt x="179387" y="34924"/>
                  <a:pt x="218678" y="237728"/>
                  <a:pt x="261937" y="236537"/>
                </a:cubicBezTo>
                <a:cubicBezTo>
                  <a:pt x="305196" y="235347"/>
                  <a:pt x="349250" y="11906"/>
                  <a:pt x="395287" y="10319"/>
                </a:cubicBezTo>
                <a:cubicBezTo>
                  <a:pt x="441324" y="8732"/>
                  <a:pt x="491728" y="227012"/>
                  <a:pt x="538162" y="227012"/>
                </a:cubicBezTo>
                <a:cubicBezTo>
                  <a:pt x="584596" y="227012"/>
                  <a:pt x="631428" y="9525"/>
                  <a:pt x="673894" y="10319"/>
                </a:cubicBezTo>
                <a:cubicBezTo>
                  <a:pt x="716360" y="11113"/>
                  <a:pt x="749300" y="217885"/>
                  <a:pt x="792956" y="231775"/>
                </a:cubicBezTo>
                <a:cubicBezTo>
                  <a:pt x="836612" y="245665"/>
                  <a:pt x="910034" y="117475"/>
                  <a:pt x="935831" y="93662"/>
                </a:cubicBezTo>
                <a:cubicBezTo>
                  <a:pt x="961628" y="69849"/>
                  <a:pt x="954682" y="79374"/>
                  <a:pt x="947737" y="88900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" name="자유형 108"/>
          <p:cNvSpPr/>
          <p:nvPr/>
        </p:nvSpPr>
        <p:spPr>
          <a:xfrm rot="19123127">
            <a:off x="4657094" y="3864223"/>
            <a:ext cx="1341605" cy="165050"/>
          </a:xfrm>
          <a:custGeom>
            <a:avLst/>
            <a:gdLst>
              <a:gd name="connsiteX0" fmla="*/ 0 w 2222500"/>
              <a:gd name="connsiteY0" fmla="*/ 200025 h 391054"/>
              <a:gd name="connsiteX1" fmla="*/ 292100 w 2222500"/>
              <a:gd name="connsiteY1" fmla="*/ 31750 h 391054"/>
              <a:gd name="connsiteX2" fmla="*/ 708025 w 2222500"/>
              <a:gd name="connsiteY2" fmla="*/ 390525 h 391054"/>
              <a:gd name="connsiteX3" fmla="*/ 1095375 w 2222500"/>
              <a:gd name="connsiteY3" fmla="*/ 34925 h 391054"/>
              <a:gd name="connsiteX4" fmla="*/ 1482725 w 2222500"/>
              <a:gd name="connsiteY4" fmla="*/ 387350 h 391054"/>
              <a:gd name="connsiteX5" fmla="*/ 1847850 w 2222500"/>
              <a:gd name="connsiteY5" fmla="*/ 25400 h 391054"/>
              <a:gd name="connsiteX6" fmla="*/ 2222500 w 2222500"/>
              <a:gd name="connsiteY6" fmla="*/ 247650 h 391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22500" h="391054">
                <a:moveTo>
                  <a:pt x="0" y="200025"/>
                </a:moveTo>
                <a:cubicBezTo>
                  <a:pt x="87048" y="100012"/>
                  <a:pt x="174096" y="0"/>
                  <a:pt x="292100" y="31750"/>
                </a:cubicBezTo>
                <a:cubicBezTo>
                  <a:pt x="410104" y="63500"/>
                  <a:pt x="574146" y="389996"/>
                  <a:pt x="708025" y="390525"/>
                </a:cubicBezTo>
                <a:cubicBezTo>
                  <a:pt x="841904" y="391054"/>
                  <a:pt x="966258" y="35454"/>
                  <a:pt x="1095375" y="34925"/>
                </a:cubicBezTo>
                <a:cubicBezTo>
                  <a:pt x="1224492" y="34396"/>
                  <a:pt x="1357313" y="388937"/>
                  <a:pt x="1482725" y="387350"/>
                </a:cubicBezTo>
                <a:cubicBezTo>
                  <a:pt x="1608137" y="385763"/>
                  <a:pt x="1724554" y="48683"/>
                  <a:pt x="1847850" y="25400"/>
                </a:cubicBezTo>
                <a:cubicBezTo>
                  <a:pt x="1971146" y="2117"/>
                  <a:pt x="2096823" y="124883"/>
                  <a:pt x="2222500" y="247650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" name="자유형 109"/>
          <p:cNvSpPr/>
          <p:nvPr/>
        </p:nvSpPr>
        <p:spPr>
          <a:xfrm rot="8317985">
            <a:off x="3229953" y="5171417"/>
            <a:ext cx="1526844" cy="165050"/>
          </a:xfrm>
          <a:custGeom>
            <a:avLst/>
            <a:gdLst>
              <a:gd name="connsiteX0" fmla="*/ 0 w 2222500"/>
              <a:gd name="connsiteY0" fmla="*/ 200025 h 391054"/>
              <a:gd name="connsiteX1" fmla="*/ 292100 w 2222500"/>
              <a:gd name="connsiteY1" fmla="*/ 31750 h 391054"/>
              <a:gd name="connsiteX2" fmla="*/ 708025 w 2222500"/>
              <a:gd name="connsiteY2" fmla="*/ 390525 h 391054"/>
              <a:gd name="connsiteX3" fmla="*/ 1095375 w 2222500"/>
              <a:gd name="connsiteY3" fmla="*/ 34925 h 391054"/>
              <a:gd name="connsiteX4" fmla="*/ 1482725 w 2222500"/>
              <a:gd name="connsiteY4" fmla="*/ 387350 h 391054"/>
              <a:gd name="connsiteX5" fmla="*/ 1847850 w 2222500"/>
              <a:gd name="connsiteY5" fmla="*/ 25400 h 391054"/>
              <a:gd name="connsiteX6" fmla="*/ 2222500 w 2222500"/>
              <a:gd name="connsiteY6" fmla="*/ 247650 h 391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22500" h="391054">
                <a:moveTo>
                  <a:pt x="0" y="200025"/>
                </a:moveTo>
                <a:cubicBezTo>
                  <a:pt x="87048" y="100012"/>
                  <a:pt x="174096" y="0"/>
                  <a:pt x="292100" y="31750"/>
                </a:cubicBezTo>
                <a:cubicBezTo>
                  <a:pt x="410104" y="63500"/>
                  <a:pt x="574146" y="389996"/>
                  <a:pt x="708025" y="390525"/>
                </a:cubicBezTo>
                <a:cubicBezTo>
                  <a:pt x="841904" y="391054"/>
                  <a:pt x="966258" y="35454"/>
                  <a:pt x="1095375" y="34925"/>
                </a:cubicBezTo>
                <a:cubicBezTo>
                  <a:pt x="1224492" y="34396"/>
                  <a:pt x="1357313" y="388937"/>
                  <a:pt x="1482725" y="387350"/>
                </a:cubicBezTo>
                <a:cubicBezTo>
                  <a:pt x="1608137" y="385763"/>
                  <a:pt x="1724554" y="48683"/>
                  <a:pt x="1847850" y="25400"/>
                </a:cubicBezTo>
                <a:cubicBezTo>
                  <a:pt x="1971146" y="2117"/>
                  <a:pt x="2096823" y="124883"/>
                  <a:pt x="2222500" y="247650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" name="TextBox 110"/>
          <p:cNvSpPr txBox="1"/>
          <p:nvPr/>
        </p:nvSpPr>
        <p:spPr>
          <a:xfrm>
            <a:off x="5796136" y="3247319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ko-KR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γ</a:t>
            </a:r>
            <a:endParaRPr lang="ko-KR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3127804" y="5551575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ko-KR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γ</a:t>
            </a:r>
            <a:endParaRPr lang="ko-KR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019" y="1628800"/>
            <a:ext cx="2192421" cy="2231055"/>
          </a:xfrm>
          <a:prstGeom prst="rect">
            <a:avLst/>
          </a:prstGeom>
        </p:spPr>
      </p:pic>
      <p:grpSp>
        <p:nvGrpSpPr>
          <p:cNvPr id="23" name="그룹 22"/>
          <p:cNvGrpSpPr/>
          <p:nvPr/>
        </p:nvGrpSpPr>
        <p:grpSpPr>
          <a:xfrm>
            <a:off x="6357513" y="5076998"/>
            <a:ext cx="2102919" cy="1180927"/>
            <a:chOff x="6357513" y="4860974"/>
            <a:chExt cx="2102919" cy="1180927"/>
          </a:xfrm>
        </p:grpSpPr>
        <p:grpSp>
          <p:nvGrpSpPr>
            <p:cNvPr id="89" name="그룹 88"/>
            <p:cNvGrpSpPr/>
            <p:nvPr/>
          </p:nvGrpSpPr>
          <p:grpSpPr>
            <a:xfrm>
              <a:off x="6357513" y="4860974"/>
              <a:ext cx="2102919" cy="1180927"/>
              <a:chOff x="1931065" y="1742811"/>
              <a:chExt cx="4268318" cy="3036713"/>
            </a:xfrm>
          </p:grpSpPr>
          <p:sp>
            <p:nvSpPr>
              <p:cNvPr id="90" name="타원 89"/>
              <p:cNvSpPr/>
              <p:nvPr/>
            </p:nvSpPr>
            <p:spPr>
              <a:xfrm>
                <a:off x="2769742" y="1844137"/>
                <a:ext cx="3072134" cy="2935387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alpha val="61000"/>
                    </a:schemeClr>
                  </a:gs>
                  <a:gs pos="52000">
                    <a:schemeClr val="bg1">
                      <a:alpha val="62000"/>
                    </a:schemeClr>
                  </a:gs>
                  <a:gs pos="100000">
                    <a:schemeClr val="bg1">
                      <a:alpha val="62000"/>
                    </a:schemeClr>
                  </a:gs>
                </a:gsLst>
                <a:lin ang="5400000" scaled="0"/>
              </a:gradFill>
              <a:ln w="12700">
                <a:solidFill>
                  <a:srgbClr val="00B0F0"/>
                </a:solidFill>
              </a:ln>
              <a:effectLst>
                <a:outerShdw blurRad="50800" dist="635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직사각형 90"/>
              <p:cNvSpPr/>
              <p:nvPr/>
            </p:nvSpPr>
            <p:spPr>
              <a:xfrm>
                <a:off x="1931065" y="2421848"/>
                <a:ext cx="693674" cy="7122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sz="1200" b="1" baseline="30000" dirty="0">
                    <a:solidFill>
                      <a:prstClr val="black"/>
                    </a:solidFill>
                  </a:rPr>
                  <a:t>8</a:t>
                </a:r>
                <a:r>
                  <a:rPr lang="en-US" altLang="ko-KR" sz="1200" b="1" dirty="0">
                    <a:solidFill>
                      <a:prstClr val="black"/>
                    </a:solidFill>
                  </a:rPr>
                  <a:t>B</a:t>
                </a:r>
                <a:endParaRPr lang="ko-KR" altLang="en-US" sz="12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4357936" y="2816061"/>
                <a:ext cx="960471" cy="7122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b="1" baseline="30000" dirty="0">
                    <a:solidFill>
                      <a:prstClr val="black"/>
                    </a:solidFill>
                  </a:rPr>
                  <a:t>8</a:t>
                </a:r>
                <a:r>
                  <a:rPr lang="en-US" altLang="ko-KR" sz="1200" b="1" dirty="0">
                    <a:solidFill>
                      <a:prstClr val="black"/>
                    </a:solidFill>
                  </a:rPr>
                  <a:t>Be</a:t>
                </a:r>
                <a:r>
                  <a:rPr lang="en-US" altLang="ko-KR" sz="1200" b="1" baseline="30000" dirty="0">
                    <a:solidFill>
                      <a:prstClr val="black"/>
                    </a:solidFill>
                  </a:rPr>
                  <a:t>*</a:t>
                </a:r>
                <a:endParaRPr lang="ko-KR" altLang="en-US" sz="1200" b="1" baseline="30000" dirty="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93" name="직선 화살표 연결선 92"/>
              <p:cNvCxnSpPr/>
              <p:nvPr/>
            </p:nvCxnSpPr>
            <p:spPr>
              <a:xfrm flipV="1">
                <a:off x="2624739" y="2780930"/>
                <a:ext cx="900942" cy="9838"/>
              </a:xfrm>
              <a:prstGeom prst="straightConnector1">
                <a:avLst/>
              </a:prstGeom>
              <a:ln w="28575">
                <a:solidFill>
                  <a:srgbClr val="00B0F0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TextBox 93"/>
              <p:cNvSpPr txBox="1"/>
              <p:nvPr/>
            </p:nvSpPr>
            <p:spPr>
              <a:xfrm>
                <a:off x="3342784" y="3481844"/>
                <a:ext cx="1998383" cy="7122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b="1" baseline="30000" dirty="0">
                    <a:solidFill>
                      <a:prstClr val="black"/>
                    </a:solidFill>
                  </a:rPr>
                  <a:t>4</a:t>
                </a:r>
                <a:r>
                  <a:rPr lang="en-US" altLang="ko-KR" sz="1200" b="1" dirty="0">
                    <a:solidFill>
                      <a:prstClr val="black"/>
                    </a:solidFill>
                  </a:rPr>
                  <a:t>He + </a:t>
                </a:r>
                <a:r>
                  <a:rPr lang="en-US" altLang="ko-KR" sz="1200" b="1" baseline="30000" dirty="0">
                    <a:solidFill>
                      <a:prstClr val="black"/>
                    </a:solidFill>
                  </a:rPr>
                  <a:t>4</a:t>
                </a:r>
                <a:r>
                  <a:rPr lang="en-US" altLang="ko-KR" sz="1200" b="1" dirty="0">
                    <a:solidFill>
                      <a:prstClr val="black"/>
                    </a:solidFill>
                  </a:rPr>
                  <a:t>He </a:t>
                </a:r>
                <a:endParaRPr lang="ko-KR" altLang="en-US" sz="1200" b="1" baseline="300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5652120" y="1742811"/>
                <a:ext cx="547263" cy="7122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b="1" dirty="0" smtClean="0">
                    <a:solidFill>
                      <a:prstClr val="black"/>
                    </a:solidFill>
                    <a:latin typeface="Symbol" pitchFamily="18" charset="2"/>
                  </a:rPr>
                  <a:t>b</a:t>
                </a:r>
                <a:endParaRPr lang="ko-KR" altLang="en-US" sz="1200" b="1" dirty="0">
                  <a:solidFill>
                    <a:prstClr val="black"/>
                  </a:solidFill>
                  <a:latin typeface="Symbol" pitchFamily="18" charset="2"/>
                </a:endParaRPr>
              </a:p>
            </p:txBody>
          </p:sp>
          <p:cxnSp>
            <p:nvCxnSpPr>
              <p:cNvPr id="96" name="직선 화살표 연결선 95"/>
              <p:cNvCxnSpPr>
                <a:endCxn id="95" idx="1"/>
              </p:cNvCxnSpPr>
              <p:nvPr/>
            </p:nvCxnSpPr>
            <p:spPr>
              <a:xfrm flipV="1">
                <a:off x="4178158" y="2098959"/>
                <a:ext cx="1473962" cy="473371"/>
              </a:xfrm>
              <a:prstGeom prst="straightConnector1">
                <a:avLst/>
              </a:prstGeom>
              <a:ln w="28575">
                <a:solidFill>
                  <a:srgbClr val="10928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직사각형 96"/>
              <p:cNvSpPr/>
              <p:nvPr/>
            </p:nvSpPr>
            <p:spPr>
              <a:xfrm>
                <a:off x="3563889" y="2492897"/>
                <a:ext cx="693674" cy="7122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sz="1200" b="1" baseline="30000" dirty="0">
                    <a:solidFill>
                      <a:prstClr val="black"/>
                    </a:solidFill>
                  </a:rPr>
                  <a:t>8</a:t>
                </a:r>
                <a:r>
                  <a:rPr lang="en-US" altLang="ko-KR" sz="1200" b="1" dirty="0">
                    <a:solidFill>
                      <a:prstClr val="black"/>
                    </a:solidFill>
                  </a:rPr>
                  <a:t>B</a:t>
                </a:r>
                <a:endParaRPr lang="ko-KR" altLang="en-US" sz="1200" dirty="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16" name="직선 화살표 연결선 115"/>
            <p:cNvCxnSpPr/>
            <p:nvPr/>
          </p:nvCxnSpPr>
          <p:spPr>
            <a:xfrm flipH="1">
              <a:off x="7524638" y="5504161"/>
              <a:ext cx="227961" cy="119275"/>
            </a:xfrm>
            <a:prstGeom prst="straightConnector1">
              <a:avLst/>
            </a:prstGeom>
            <a:ln w="28575">
              <a:solidFill>
                <a:srgbClr val="FF0000">
                  <a:alpha val="69000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직선 화살표 연결선 116"/>
            <p:cNvCxnSpPr/>
            <p:nvPr/>
          </p:nvCxnSpPr>
          <p:spPr>
            <a:xfrm>
              <a:off x="7407815" y="5335294"/>
              <a:ext cx="230804" cy="43140"/>
            </a:xfrm>
            <a:prstGeom prst="straightConnector1">
              <a:avLst/>
            </a:prstGeom>
            <a:ln w="28575">
              <a:solidFill>
                <a:srgbClr val="10928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직사각형 117"/>
          <p:cNvSpPr/>
          <p:nvPr/>
        </p:nvSpPr>
        <p:spPr>
          <a:xfrm>
            <a:off x="5671171" y="4725144"/>
            <a:ext cx="158738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100">
                <a:latin typeface="Trebuchet MS" pitchFamily="34" charset="0"/>
              </a:rPr>
              <a:t>Rare Isotope Beam</a:t>
            </a:r>
          </a:p>
        </p:txBody>
      </p:sp>
      <p:sp>
        <p:nvSpPr>
          <p:cNvPr id="22" name="톱니 모양의 오른쪽 화살표 21"/>
          <p:cNvSpPr/>
          <p:nvPr/>
        </p:nvSpPr>
        <p:spPr>
          <a:xfrm flipH="1">
            <a:off x="5364088" y="4437112"/>
            <a:ext cx="1894464" cy="325082"/>
          </a:xfrm>
          <a:prstGeom prst="notchedRightArrow">
            <a:avLst/>
          </a:prstGeom>
          <a:solidFill>
            <a:srgbClr val="00B0F0"/>
          </a:solidFill>
          <a:ln w="63500">
            <a:noFill/>
          </a:ln>
          <a:effectLst>
            <a:outerShdw blurRad="1270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508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5" name="Freeform 10"/>
          <p:cNvSpPr>
            <a:spLocks/>
          </p:cNvSpPr>
          <p:nvPr/>
        </p:nvSpPr>
        <p:spPr bwMode="auto">
          <a:xfrm>
            <a:off x="471748" y="5951204"/>
            <a:ext cx="276841" cy="276841"/>
          </a:xfrm>
          <a:custGeom>
            <a:avLst/>
            <a:gdLst/>
            <a:ahLst/>
            <a:cxnLst>
              <a:cxn ang="0">
                <a:pos x="3060" y="1610"/>
              </a:cxn>
              <a:cxn ang="0">
                <a:pos x="3032" y="1840"/>
              </a:cxn>
              <a:cxn ang="0">
                <a:pos x="2970" y="2058"/>
              </a:cxn>
              <a:cxn ang="0">
                <a:pos x="2878" y="2262"/>
              </a:cxn>
              <a:cxn ang="0">
                <a:pos x="2758" y="2448"/>
              </a:cxn>
              <a:cxn ang="0">
                <a:pos x="2614" y="2614"/>
              </a:cxn>
              <a:cxn ang="0">
                <a:pos x="2448" y="2758"/>
              </a:cxn>
              <a:cxn ang="0">
                <a:pos x="2262" y="2878"/>
              </a:cxn>
              <a:cxn ang="0">
                <a:pos x="2058" y="2970"/>
              </a:cxn>
              <a:cxn ang="0">
                <a:pos x="1840" y="3032"/>
              </a:cxn>
              <a:cxn ang="0">
                <a:pos x="1610" y="3060"/>
              </a:cxn>
              <a:cxn ang="0">
                <a:pos x="1452" y="3060"/>
              </a:cxn>
              <a:cxn ang="0">
                <a:pos x="1222" y="3032"/>
              </a:cxn>
              <a:cxn ang="0">
                <a:pos x="1004" y="2970"/>
              </a:cxn>
              <a:cxn ang="0">
                <a:pos x="802" y="2878"/>
              </a:cxn>
              <a:cxn ang="0">
                <a:pos x="616" y="2758"/>
              </a:cxn>
              <a:cxn ang="0">
                <a:pos x="448" y="2614"/>
              </a:cxn>
              <a:cxn ang="0">
                <a:pos x="304" y="2448"/>
              </a:cxn>
              <a:cxn ang="0">
                <a:pos x="184" y="2262"/>
              </a:cxn>
              <a:cxn ang="0">
                <a:pos x="92" y="2058"/>
              </a:cxn>
              <a:cxn ang="0">
                <a:pos x="32" y="1840"/>
              </a:cxn>
              <a:cxn ang="0">
                <a:pos x="2" y="1610"/>
              </a:cxn>
              <a:cxn ang="0">
                <a:pos x="2" y="1452"/>
              </a:cxn>
              <a:cxn ang="0">
                <a:pos x="32" y="1222"/>
              </a:cxn>
              <a:cxn ang="0">
                <a:pos x="92" y="1004"/>
              </a:cxn>
              <a:cxn ang="0">
                <a:pos x="184" y="802"/>
              </a:cxn>
              <a:cxn ang="0">
                <a:pos x="304" y="616"/>
              </a:cxn>
              <a:cxn ang="0">
                <a:pos x="448" y="448"/>
              </a:cxn>
              <a:cxn ang="0">
                <a:pos x="616" y="304"/>
              </a:cxn>
              <a:cxn ang="0">
                <a:pos x="802" y="184"/>
              </a:cxn>
              <a:cxn ang="0">
                <a:pos x="1004" y="94"/>
              </a:cxn>
              <a:cxn ang="0">
                <a:pos x="1222" y="32"/>
              </a:cxn>
              <a:cxn ang="0">
                <a:pos x="1452" y="2"/>
              </a:cxn>
              <a:cxn ang="0">
                <a:pos x="1610" y="2"/>
              </a:cxn>
              <a:cxn ang="0">
                <a:pos x="1840" y="32"/>
              </a:cxn>
              <a:cxn ang="0">
                <a:pos x="2058" y="94"/>
              </a:cxn>
              <a:cxn ang="0">
                <a:pos x="2262" y="184"/>
              </a:cxn>
              <a:cxn ang="0">
                <a:pos x="2448" y="304"/>
              </a:cxn>
              <a:cxn ang="0">
                <a:pos x="2614" y="448"/>
              </a:cxn>
              <a:cxn ang="0">
                <a:pos x="2758" y="616"/>
              </a:cxn>
              <a:cxn ang="0">
                <a:pos x="2878" y="802"/>
              </a:cxn>
              <a:cxn ang="0">
                <a:pos x="2970" y="1004"/>
              </a:cxn>
              <a:cxn ang="0">
                <a:pos x="3032" y="1222"/>
              </a:cxn>
              <a:cxn ang="0">
                <a:pos x="3060" y="1452"/>
              </a:cxn>
            </a:cxnLst>
            <a:rect l="0" t="0" r="r" b="b"/>
            <a:pathLst>
              <a:path w="3062" h="3062">
                <a:moveTo>
                  <a:pt x="3062" y="1532"/>
                </a:moveTo>
                <a:lnTo>
                  <a:pt x="3062" y="1532"/>
                </a:lnTo>
                <a:lnTo>
                  <a:pt x="3060" y="1610"/>
                </a:lnTo>
                <a:lnTo>
                  <a:pt x="3054" y="1688"/>
                </a:lnTo>
                <a:lnTo>
                  <a:pt x="3046" y="1764"/>
                </a:lnTo>
                <a:lnTo>
                  <a:pt x="3032" y="1840"/>
                </a:lnTo>
                <a:lnTo>
                  <a:pt x="3014" y="1914"/>
                </a:lnTo>
                <a:lnTo>
                  <a:pt x="2994" y="1986"/>
                </a:lnTo>
                <a:lnTo>
                  <a:pt x="2970" y="2058"/>
                </a:lnTo>
                <a:lnTo>
                  <a:pt x="2942" y="2128"/>
                </a:lnTo>
                <a:lnTo>
                  <a:pt x="2912" y="2196"/>
                </a:lnTo>
                <a:lnTo>
                  <a:pt x="2878" y="2262"/>
                </a:lnTo>
                <a:lnTo>
                  <a:pt x="2840" y="2326"/>
                </a:lnTo>
                <a:lnTo>
                  <a:pt x="2802" y="2388"/>
                </a:lnTo>
                <a:lnTo>
                  <a:pt x="2758" y="2448"/>
                </a:lnTo>
                <a:lnTo>
                  <a:pt x="2712" y="2506"/>
                </a:lnTo>
                <a:lnTo>
                  <a:pt x="2664" y="2562"/>
                </a:lnTo>
                <a:lnTo>
                  <a:pt x="2614" y="2614"/>
                </a:lnTo>
                <a:lnTo>
                  <a:pt x="2560" y="2664"/>
                </a:lnTo>
                <a:lnTo>
                  <a:pt x="2506" y="2714"/>
                </a:lnTo>
                <a:lnTo>
                  <a:pt x="2448" y="2758"/>
                </a:lnTo>
                <a:lnTo>
                  <a:pt x="2388" y="2802"/>
                </a:lnTo>
                <a:lnTo>
                  <a:pt x="2326" y="2842"/>
                </a:lnTo>
                <a:lnTo>
                  <a:pt x="2262" y="2878"/>
                </a:lnTo>
                <a:lnTo>
                  <a:pt x="2196" y="2912"/>
                </a:lnTo>
                <a:lnTo>
                  <a:pt x="2128" y="2942"/>
                </a:lnTo>
                <a:lnTo>
                  <a:pt x="2058" y="2970"/>
                </a:lnTo>
                <a:lnTo>
                  <a:pt x="1986" y="2994"/>
                </a:lnTo>
                <a:lnTo>
                  <a:pt x="1914" y="3014"/>
                </a:lnTo>
                <a:lnTo>
                  <a:pt x="1840" y="3032"/>
                </a:lnTo>
                <a:lnTo>
                  <a:pt x="1764" y="3046"/>
                </a:lnTo>
                <a:lnTo>
                  <a:pt x="1688" y="3054"/>
                </a:lnTo>
                <a:lnTo>
                  <a:pt x="1610" y="3060"/>
                </a:lnTo>
                <a:lnTo>
                  <a:pt x="1532" y="3062"/>
                </a:lnTo>
                <a:lnTo>
                  <a:pt x="1532" y="3062"/>
                </a:lnTo>
                <a:lnTo>
                  <a:pt x="1452" y="3060"/>
                </a:lnTo>
                <a:lnTo>
                  <a:pt x="1374" y="3054"/>
                </a:lnTo>
                <a:lnTo>
                  <a:pt x="1298" y="3046"/>
                </a:lnTo>
                <a:lnTo>
                  <a:pt x="1222" y="3032"/>
                </a:lnTo>
                <a:lnTo>
                  <a:pt x="1148" y="3014"/>
                </a:lnTo>
                <a:lnTo>
                  <a:pt x="1076" y="2994"/>
                </a:lnTo>
                <a:lnTo>
                  <a:pt x="1004" y="2970"/>
                </a:lnTo>
                <a:lnTo>
                  <a:pt x="936" y="2942"/>
                </a:lnTo>
                <a:lnTo>
                  <a:pt x="868" y="2912"/>
                </a:lnTo>
                <a:lnTo>
                  <a:pt x="802" y="2878"/>
                </a:lnTo>
                <a:lnTo>
                  <a:pt x="738" y="2842"/>
                </a:lnTo>
                <a:lnTo>
                  <a:pt x="676" y="2802"/>
                </a:lnTo>
                <a:lnTo>
                  <a:pt x="616" y="2758"/>
                </a:lnTo>
                <a:lnTo>
                  <a:pt x="558" y="2714"/>
                </a:lnTo>
                <a:lnTo>
                  <a:pt x="502" y="2664"/>
                </a:lnTo>
                <a:lnTo>
                  <a:pt x="448" y="2614"/>
                </a:lnTo>
                <a:lnTo>
                  <a:pt x="398" y="2562"/>
                </a:lnTo>
                <a:lnTo>
                  <a:pt x="350" y="2506"/>
                </a:lnTo>
                <a:lnTo>
                  <a:pt x="304" y="2448"/>
                </a:lnTo>
                <a:lnTo>
                  <a:pt x="262" y="2388"/>
                </a:lnTo>
                <a:lnTo>
                  <a:pt x="222" y="2326"/>
                </a:lnTo>
                <a:lnTo>
                  <a:pt x="184" y="2262"/>
                </a:lnTo>
                <a:lnTo>
                  <a:pt x="150" y="2196"/>
                </a:lnTo>
                <a:lnTo>
                  <a:pt x="120" y="2128"/>
                </a:lnTo>
                <a:lnTo>
                  <a:pt x="92" y="2058"/>
                </a:lnTo>
                <a:lnTo>
                  <a:pt x="68" y="1986"/>
                </a:lnTo>
                <a:lnTo>
                  <a:pt x="48" y="1914"/>
                </a:lnTo>
                <a:lnTo>
                  <a:pt x="32" y="1840"/>
                </a:lnTo>
                <a:lnTo>
                  <a:pt x="18" y="1764"/>
                </a:lnTo>
                <a:lnTo>
                  <a:pt x="8" y="1688"/>
                </a:lnTo>
                <a:lnTo>
                  <a:pt x="2" y="1610"/>
                </a:lnTo>
                <a:lnTo>
                  <a:pt x="0" y="1532"/>
                </a:lnTo>
                <a:lnTo>
                  <a:pt x="0" y="1532"/>
                </a:lnTo>
                <a:lnTo>
                  <a:pt x="2" y="1452"/>
                </a:lnTo>
                <a:lnTo>
                  <a:pt x="8" y="1374"/>
                </a:lnTo>
                <a:lnTo>
                  <a:pt x="18" y="1298"/>
                </a:lnTo>
                <a:lnTo>
                  <a:pt x="32" y="1222"/>
                </a:lnTo>
                <a:lnTo>
                  <a:pt x="48" y="1148"/>
                </a:lnTo>
                <a:lnTo>
                  <a:pt x="68" y="1076"/>
                </a:lnTo>
                <a:lnTo>
                  <a:pt x="92" y="1004"/>
                </a:lnTo>
                <a:lnTo>
                  <a:pt x="120" y="936"/>
                </a:lnTo>
                <a:lnTo>
                  <a:pt x="150" y="868"/>
                </a:lnTo>
                <a:lnTo>
                  <a:pt x="184" y="802"/>
                </a:lnTo>
                <a:lnTo>
                  <a:pt x="222" y="738"/>
                </a:lnTo>
                <a:lnTo>
                  <a:pt x="262" y="676"/>
                </a:lnTo>
                <a:lnTo>
                  <a:pt x="304" y="616"/>
                </a:lnTo>
                <a:lnTo>
                  <a:pt x="350" y="558"/>
                </a:lnTo>
                <a:lnTo>
                  <a:pt x="398" y="502"/>
                </a:lnTo>
                <a:lnTo>
                  <a:pt x="448" y="448"/>
                </a:lnTo>
                <a:lnTo>
                  <a:pt x="502" y="398"/>
                </a:lnTo>
                <a:lnTo>
                  <a:pt x="558" y="350"/>
                </a:lnTo>
                <a:lnTo>
                  <a:pt x="616" y="304"/>
                </a:lnTo>
                <a:lnTo>
                  <a:pt x="676" y="262"/>
                </a:lnTo>
                <a:lnTo>
                  <a:pt x="738" y="222"/>
                </a:lnTo>
                <a:lnTo>
                  <a:pt x="802" y="184"/>
                </a:lnTo>
                <a:lnTo>
                  <a:pt x="868" y="152"/>
                </a:lnTo>
                <a:lnTo>
                  <a:pt x="936" y="120"/>
                </a:lnTo>
                <a:lnTo>
                  <a:pt x="1004" y="94"/>
                </a:lnTo>
                <a:lnTo>
                  <a:pt x="1076" y="68"/>
                </a:lnTo>
                <a:lnTo>
                  <a:pt x="1148" y="48"/>
                </a:lnTo>
                <a:lnTo>
                  <a:pt x="1222" y="32"/>
                </a:lnTo>
                <a:lnTo>
                  <a:pt x="1298" y="18"/>
                </a:lnTo>
                <a:lnTo>
                  <a:pt x="1374" y="8"/>
                </a:lnTo>
                <a:lnTo>
                  <a:pt x="1452" y="2"/>
                </a:lnTo>
                <a:lnTo>
                  <a:pt x="1532" y="0"/>
                </a:lnTo>
                <a:lnTo>
                  <a:pt x="1532" y="0"/>
                </a:lnTo>
                <a:lnTo>
                  <a:pt x="1610" y="2"/>
                </a:lnTo>
                <a:lnTo>
                  <a:pt x="1688" y="8"/>
                </a:lnTo>
                <a:lnTo>
                  <a:pt x="1764" y="18"/>
                </a:lnTo>
                <a:lnTo>
                  <a:pt x="1840" y="32"/>
                </a:lnTo>
                <a:lnTo>
                  <a:pt x="1914" y="48"/>
                </a:lnTo>
                <a:lnTo>
                  <a:pt x="1986" y="68"/>
                </a:lnTo>
                <a:lnTo>
                  <a:pt x="2058" y="94"/>
                </a:lnTo>
                <a:lnTo>
                  <a:pt x="2128" y="120"/>
                </a:lnTo>
                <a:lnTo>
                  <a:pt x="2196" y="152"/>
                </a:lnTo>
                <a:lnTo>
                  <a:pt x="2262" y="184"/>
                </a:lnTo>
                <a:lnTo>
                  <a:pt x="2326" y="222"/>
                </a:lnTo>
                <a:lnTo>
                  <a:pt x="2388" y="262"/>
                </a:lnTo>
                <a:lnTo>
                  <a:pt x="2448" y="304"/>
                </a:lnTo>
                <a:lnTo>
                  <a:pt x="2506" y="350"/>
                </a:lnTo>
                <a:lnTo>
                  <a:pt x="2560" y="398"/>
                </a:lnTo>
                <a:lnTo>
                  <a:pt x="2614" y="448"/>
                </a:lnTo>
                <a:lnTo>
                  <a:pt x="2664" y="502"/>
                </a:lnTo>
                <a:lnTo>
                  <a:pt x="2712" y="558"/>
                </a:lnTo>
                <a:lnTo>
                  <a:pt x="2758" y="616"/>
                </a:lnTo>
                <a:lnTo>
                  <a:pt x="2802" y="676"/>
                </a:lnTo>
                <a:lnTo>
                  <a:pt x="2840" y="738"/>
                </a:lnTo>
                <a:lnTo>
                  <a:pt x="2878" y="802"/>
                </a:lnTo>
                <a:lnTo>
                  <a:pt x="2912" y="868"/>
                </a:lnTo>
                <a:lnTo>
                  <a:pt x="2942" y="936"/>
                </a:lnTo>
                <a:lnTo>
                  <a:pt x="2970" y="1004"/>
                </a:lnTo>
                <a:lnTo>
                  <a:pt x="2994" y="1076"/>
                </a:lnTo>
                <a:lnTo>
                  <a:pt x="3014" y="1148"/>
                </a:lnTo>
                <a:lnTo>
                  <a:pt x="3032" y="1222"/>
                </a:lnTo>
                <a:lnTo>
                  <a:pt x="3046" y="1298"/>
                </a:lnTo>
                <a:lnTo>
                  <a:pt x="3054" y="1374"/>
                </a:lnTo>
                <a:lnTo>
                  <a:pt x="3060" y="1452"/>
                </a:lnTo>
                <a:lnTo>
                  <a:pt x="3062" y="1532"/>
                </a:lnTo>
                <a:lnTo>
                  <a:pt x="3062" y="1532"/>
                </a:lnTo>
                <a:close/>
              </a:path>
            </a:pathLst>
          </a:custGeom>
          <a:solidFill>
            <a:srgbClr val="E46016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381000"/>
            <a:contourClr>
              <a:srgbClr val="CBCBC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defRPr/>
            </a:pPr>
            <a:r>
              <a:rPr lang="en-US" altLang="ko-KR" sz="1200" b="1" smtClean="0">
                <a:latin typeface="Trebuchet MS" pitchFamily="34" charset="0"/>
              </a:rPr>
              <a:t>1</a:t>
            </a:r>
            <a:endParaRPr lang="ko-KR" altLang="en-US" sz="1200" b="1">
              <a:latin typeface="Trebuchet MS" pitchFamily="34" charset="0"/>
            </a:endParaRPr>
          </a:p>
        </p:txBody>
      </p:sp>
      <p:sp>
        <p:nvSpPr>
          <p:cNvPr id="127" name="Freeform 10"/>
          <p:cNvSpPr>
            <a:spLocks/>
          </p:cNvSpPr>
          <p:nvPr/>
        </p:nvSpPr>
        <p:spPr bwMode="auto">
          <a:xfrm>
            <a:off x="3233998" y="5951204"/>
            <a:ext cx="276841" cy="276841"/>
          </a:xfrm>
          <a:custGeom>
            <a:avLst/>
            <a:gdLst/>
            <a:ahLst/>
            <a:cxnLst>
              <a:cxn ang="0">
                <a:pos x="3060" y="1610"/>
              </a:cxn>
              <a:cxn ang="0">
                <a:pos x="3032" y="1840"/>
              </a:cxn>
              <a:cxn ang="0">
                <a:pos x="2970" y="2058"/>
              </a:cxn>
              <a:cxn ang="0">
                <a:pos x="2878" y="2262"/>
              </a:cxn>
              <a:cxn ang="0">
                <a:pos x="2758" y="2448"/>
              </a:cxn>
              <a:cxn ang="0">
                <a:pos x="2614" y="2614"/>
              </a:cxn>
              <a:cxn ang="0">
                <a:pos x="2448" y="2758"/>
              </a:cxn>
              <a:cxn ang="0">
                <a:pos x="2262" y="2878"/>
              </a:cxn>
              <a:cxn ang="0">
                <a:pos x="2058" y="2970"/>
              </a:cxn>
              <a:cxn ang="0">
                <a:pos x="1840" y="3032"/>
              </a:cxn>
              <a:cxn ang="0">
                <a:pos x="1610" y="3060"/>
              </a:cxn>
              <a:cxn ang="0">
                <a:pos x="1452" y="3060"/>
              </a:cxn>
              <a:cxn ang="0">
                <a:pos x="1222" y="3032"/>
              </a:cxn>
              <a:cxn ang="0">
                <a:pos x="1004" y="2970"/>
              </a:cxn>
              <a:cxn ang="0">
                <a:pos x="802" y="2878"/>
              </a:cxn>
              <a:cxn ang="0">
                <a:pos x="616" y="2758"/>
              </a:cxn>
              <a:cxn ang="0">
                <a:pos x="448" y="2614"/>
              </a:cxn>
              <a:cxn ang="0">
                <a:pos x="304" y="2448"/>
              </a:cxn>
              <a:cxn ang="0">
                <a:pos x="184" y="2262"/>
              </a:cxn>
              <a:cxn ang="0">
                <a:pos x="92" y="2058"/>
              </a:cxn>
              <a:cxn ang="0">
                <a:pos x="32" y="1840"/>
              </a:cxn>
              <a:cxn ang="0">
                <a:pos x="2" y="1610"/>
              </a:cxn>
              <a:cxn ang="0">
                <a:pos x="2" y="1452"/>
              </a:cxn>
              <a:cxn ang="0">
                <a:pos x="32" y="1222"/>
              </a:cxn>
              <a:cxn ang="0">
                <a:pos x="92" y="1004"/>
              </a:cxn>
              <a:cxn ang="0">
                <a:pos x="184" y="802"/>
              </a:cxn>
              <a:cxn ang="0">
                <a:pos x="304" y="616"/>
              </a:cxn>
              <a:cxn ang="0">
                <a:pos x="448" y="448"/>
              </a:cxn>
              <a:cxn ang="0">
                <a:pos x="616" y="304"/>
              </a:cxn>
              <a:cxn ang="0">
                <a:pos x="802" y="184"/>
              </a:cxn>
              <a:cxn ang="0">
                <a:pos x="1004" y="94"/>
              </a:cxn>
              <a:cxn ang="0">
                <a:pos x="1222" y="32"/>
              </a:cxn>
              <a:cxn ang="0">
                <a:pos x="1452" y="2"/>
              </a:cxn>
              <a:cxn ang="0">
                <a:pos x="1610" y="2"/>
              </a:cxn>
              <a:cxn ang="0">
                <a:pos x="1840" y="32"/>
              </a:cxn>
              <a:cxn ang="0">
                <a:pos x="2058" y="94"/>
              </a:cxn>
              <a:cxn ang="0">
                <a:pos x="2262" y="184"/>
              </a:cxn>
              <a:cxn ang="0">
                <a:pos x="2448" y="304"/>
              </a:cxn>
              <a:cxn ang="0">
                <a:pos x="2614" y="448"/>
              </a:cxn>
              <a:cxn ang="0">
                <a:pos x="2758" y="616"/>
              </a:cxn>
              <a:cxn ang="0">
                <a:pos x="2878" y="802"/>
              </a:cxn>
              <a:cxn ang="0">
                <a:pos x="2970" y="1004"/>
              </a:cxn>
              <a:cxn ang="0">
                <a:pos x="3032" y="1222"/>
              </a:cxn>
              <a:cxn ang="0">
                <a:pos x="3060" y="1452"/>
              </a:cxn>
            </a:cxnLst>
            <a:rect l="0" t="0" r="r" b="b"/>
            <a:pathLst>
              <a:path w="3062" h="3062">
                <a:moveTo>
                  <a:pt x="3062" y="1532"/>
                </a:moveTo>
                <a:lnTo>
                  <a:pt x="3062" y="1532"/>
                </a:lnTo>
                <a:lnTo>
                  <a:pt x="3060" y="1610"/>
                </a:lnTo>
                <a:lnTo>
                  <a:pt x="3054" y="1688"/>
                </a:lnTo>
                <a:lnTo>
                  <a:pt x="3046" y="1764"/>
                </a:lnTo>
                <a:lnTo>
                  <a:pt x="3032" y="1840"/>
                </a:lnTo>
                <a:lnTo>
                  <a:pt x="3014" y="1914"/>
                </a:lnTo>
                <a:lnTo>
                  <a:pt x="2994" y="1986"/>
                </a:lnTo>
                <a:lnTo>
                  <a:pt x="2970" y="2058"/>
                </a:lnTo>
                <a:lnTo>
                  <a:pt x="2942" y="2128"/>
                </a:lnTo>
                <a:lnTo>
                  <a:pt x="2912" y="2196"/>
                </a:lnTo>
                <a:lnTo>
                  <a:pt x="2878" y="2262"/>
                </a:lnTo>
                <a:lnTo>
                  <a:pt x="2840" y="2326"/>
                </a:lnTo>
                <a:lnTo>
                  <a:pt x="2802" y="2388"/>
                </a:lnTo>
                <a:lnTo>
                  <a:pt x="2758" y="2448"/>
                </a:lnTo>
                <a:lnTo>
                  <a:pt x="2712" y="2506"/>
                </a:lnTo>
                <a:lnTo>
                  <a:pt x="2664" y="2562"/>
                </a:lnTo>
                <a:lnTo>
                  <a:pt x="2614" y="2614"/>
                </a:lnTo>
                <a:lnTo>
                  <a:pt x="2560" y="2664"/>
                </a:lnTo>
                <a:lnTo>
                  <a:pt x="2506" y="2714"/>
                </a:lnTo>
                <a:lnTo>
                  <a:pt x="2448" y="2758"/>
                </a:lnTo>
                <a:lnTo>
                  <a:pt x="2388" y="2802"/>
                </a:lnTo>
                <a:lnTo>
                  <a:pt x="2326" y="2842"/>
                </a:lnTo>
                <a:lnTo>
                  <a:pt x="2262" y="2878"/>
                </a:lnTo>
                <a:lnTo>
                  <a:pt x="2196" y="2912"/>
                </a:lnTo>
                <a:lnTo>
                  <a:pt x="2128" y="2942"/>
                </a:lnTo>
                <a:lnTo>
                  <a:pt x="2058" y="2970"/>
                </a:lnTo>
                <a:lnTo>
                  <a:pt x="1986" y="2994"/>
                </a:lnTo>
                <a:lnTo>
                  <a:pt x="1914" y="3014"/>
                </a:lnTo>
                <a:lnTo>
                  <a:pt x="1840" y="3032"/>
                </a:lnTo>
                <a:lnTo>
                  <a:pt x="1764" y="3046"/>
                </a:lnTo>
                <a:lnTo>
                  <a:pt x="1688" y="3054"/>
                </a:lnTo>
                <a:lnTo>
                  <a:pt x="1610" y="3060"/>
                </a:lnTo>
                <a:lnTo>
                  <a:pt x="1532" y="3062"/>
                </a:lnTo>
                <a:lnTo>
                  <a:pt x="1532" y="3062"/>
                </a:lnTo>
                <a:lnTo>
                  <a:pt x="1452" y="3060"/>
                </a:lnTo>
                <a:lnTo>
                  <a:pt x="1374" y="3054"/>
                </a:lnTo>
                <a:lnTo>
                  <a:pt x="1298" y="3046"/>
                </a:lnTo>
                <a:lnTo>
                  <a:pt x="1222" y="3032"/>
                </a:lnTo>
                <a:lnTo>
                  <a:pt x="1148" y="3014"/>
                </a:lnTo>
                <a:lnTo>
                  <a:pt x="1076" y="2994"/>
                </a:lnTo>
                <a:lnTo>
                  <a:pt x="1004" y="2970"/>
                </a:lnTo>
                <a:lnTo>
                  <a:pt x="936" y="2942"/>
                </a:lnTo>
                <a:lnTo>
                  <a:pt x="868" y="2912"/>
                </a:lnTo>
                <a:lnTo>
                  <a:pt x="802" y="2878"/>
                </a:lnTo>
                <a:lnTo>
                  <a:pt x="738" y="2842"/>
                </a:lnTo>
                <a:lnTo>
                  <a:pt x="676" y="2802"/>
                </a:lnTo>
                <a:lnTo>
                  <a:pt x="616" y="2758"/>
                </a:lnTo>
                <a:lnTo>
                  <a:pt x="558" y="2714"/>
                </a:lnTo>
                <a:lnTo>
                  <a:pt x="502" y="2664"/>
                </a:lnTo>
                <a:lnTo>
                  <a:pt x="448" y="2614"/>
                </a:lnTo>
                <a:lnTo>
                  <a:pt x="398" y="2562"/>
                </a:lnTo>
                <a:lnTo>
                  <a:pt x="350" y="2506"/>
                </a:lnTo>
                <a:lnTo>
                  <a:pt x="304" y="2448"/>
                </a:lnTo>
                <a:lnTo>
                  <a:pt x="262" y="2388"/>
                </a:lnTo>
                <a:lnTo>
                  <a:pt x="222" y="2326"/>
                </a:lnTo>
                <a:lnTo>
                  <a:pt x="184" y="2262"/>
                </a:lnTo>
                <a:lnTo>
                  <a:pt x="150" y="2196"/>
                </a:lnTo>
                <a:lnTo>
                  <a:pt x="120" y="2128"/>
                </a:lnTo>
                <a:lnTo>
                  <a:pt x="92" y="2058"/>
                </a:lnTo>
                <a:lnTo>
                  <a:pt x="68" y="1986"/>
                </a:lnTo>
                <a:lnTo>
                  <a:pt x="48" y="1914"/>
                </a:lnTo>
                <a:lnTo>
                  <a:pt x="32" y="1840"/>
                </a:lnTo>
                <a:lnTo>
                  <a:pt x="18" y="1764"/>
                </a:lnTo>
                <a:lnTo>
                  <a:pt x="8" y="1688"/>
                </a:lnTo>
                <a:lnTo>
                  <a:pt x="2" y="1610"/>
                </a:lnTo>
                <a:lnTo>
                  <a:pt x="0" y="1532"/>
                </a:lnTo>
                <a:lnTo>
                  <a:pt x="0" y="1532"/>
                </a:lnTo>
                <a:lnTo>
                  <a:pt x="2" y="1452"/>
                </a:lnTo>
                <a:lnTo>
                  <a:pt x="8" y="1374"/>
                </a:lnTo>
                <a:lnTo>
                  <a:pt x="18" y="1298"/>
                </a:lnTo>
                <a:lnTo>
                  <a:pt x="32" y="1222"/>
                </a:lnTo>
                <a:lnTo>
                  <a:pt x="48" y="1148"/>
                </a:lnTo>
                <a:lnTo>
                  <a:pt x="68" y="1076"/>
                </a:lnTo>
                <a:lnTo>
                  <a:pt x="92" y="1004"/>
                </a:lnTo>
                <a:lnTo>
                  <a:pt x="120" y="936"/>
                </a:lnTo>
                <a:lnTo>
                  <a:pt x="150" y="868"/>
                </a:lnTo>
                <a:lnTo>
                  <a:pt x="184" y="802"/>
                </a:lnTo>
                <a:lnTo>
                  <a:pt x="222" y="738"/>
                </a:lnTo>
                <a:lnTo>
                  <a:pt x="262" y="676"/>
                </a:lnTo>
                <a:lnTo>
                  <a:pt x="304" y="616"/>
                </a:lnTo>
                <a:lnTo>
                  <a:pt x="350" y="558"/>
                </a:lnTo>
                <a:lnTo>
                  <a:pt x="398" y="502"/>
                </a:lnTo>
                <a:lnTo>
                  <a:pt x="448" y="448"/>
                </a:lnTo>
                <a:lnTo>
                  <a:pt x="502" y="398"/>
                </a:lnTo>
                <a:lnTo>
                  <a:pt x="558" y="350"/>
                </a:lnTo>
                <a:lnTo>
                  <a:pt x="616" y="304"/>
                </a:lnTo>
                <a:lnTo>
                  <a:pt x="676" y="262"/>
                </a:lnTo>
                <a:lnTo>
                  <a:pt x="738" y="222"/>
                </a:lnTo>
                <a:lnTo>
                  <a:pt x="802" y="184"/>
                </a:lnTo>
                <a:lnTo>
                  <a:pt x="868" y="152"/>
                </a:lnTo>
                <a:lnTo>
                  <a:pt x="936" y="120"/>
                </a:lnTo>
                <a:lnTo>
                  <a:pt x="1004" y="94"/>
                </a:lnTo>
                <a:lnTo>
                  <a:pt x="1076" y="68"/>
                </a:lnTo>
                <a:lnTo>
                  <a:pt x="1148" y="48"/>
                </a:lnTo>
                <a:lnTo>
                  <a:pt x="1222" y="32"/>
                </a:lnTo>
                <a:lnTo>
                  <a:pt x="1298" y="18"/>
                </a:lnTo>
                <a:lnTo>
                  <a:pt x="1374" y="8"/>
                </a:lnTo>
                <a:lnTo>
                  <a:pt x="1452" y="2"/>
                </a:lnTo>
                <a:lnTo>
                  <a:pt x="1532" y="0"/>
                </a:lnTo>
                <a:lnTo>
                  <a:pt x="1532" y="0"/>
                </a:lnTo>
                <a:lnTo>
                  <a:pt x="1610" y="2"/>
                </a:lnTo>
                <a:lnTo>
                  <a:pt x="1688" y="8"/>
                </a:lnTo>
                <a:lnTo>
                  <a:pt x="1764" y="18"/>
                </a:lnTo>
                <a:lnTo>
                  <a:pt x="1840" y="32"/>
                </a:lnTo>
                <a:lnTo>
                  <a:pt x="1914" y="48"/>
                </a:lnTo>
                <a:lnTo>
                  <a:pt x="1986" y="68"/>
                </a:lnTo>
                <a:lnTo>
                  <a:pt x="2058" y="94"/>
                </a:lnTo>
                <a:lnTo>
                  <a:pt x="2128" y="120"/>
                </a:lnTo>
                <a:lnTo>
                  <a:pt x="2196" y="152"/>
                </a:lnTo>
                <a:lnTo>
                  <a:pt x="2262" y="184"/>
                </a:lnTo>
                <a:lnTo>
                  <a:pt x="2326" y="222"/>
                </a:lnTo>
                <a:lnTo>
                  <a:pt x="2388" y="262"/>
                </a:lnTo>
                <a:lnTo>
                  <a:pt x="2448" y="304"/>
                </a:lnTo>
                <a:lnTo>
                  <a:pt x="2506" y="350"/>
                </a:lnTo>
                <a:lnTo>
                  <a:pt x="2560" y="398"/>
                </a:lnTo>
                <a:lnTo>
                  <a:pt x="2614" y="448"/>
                </a:lnTo>
                <a:lnTo>
                  <a:pt x="2664" y="502"/>
                </a:lnTo>
                <a:lnTo>
                  <a:pt x="2712" y="558"/>
                </a:lnTo>
                <a:lnTo>
                  <a:pt x="2758" y="616"/>
                </a:lnTo>
                <a:lnTo>
                  <a:pt x="2802" y="676"/>
                </a:lnTo>
                <a:lnTo>
                  <a:pt x="2840" y="738"/>
                </a:lnTo>
                <a:lnTo>
                  <a:pt x="2878" y="802"/>
                </a:lnTo>
                <a:lnTo>
                  <a:pt x="2912" y="868"/>
                </a:lnTo>
                <a:lnTo>
                  <a:pt x="2942" y="936"/>
                </a:lnTo>
                <a:lnTo>
                  <a:pt x="2970" y="1004"/>
                </a:lnTo>
                <a:lnTo>
                  <a:pt x="2994" y="1076"/>
                </a:lnTo>
                <a:lnTo>
                  <a:pt x="3014" y="1148"/>
                </a:lnTo>
                <a:lnTo>
                  <a:pt x="3032" y="1222"/>
                </a:lnTo>
                <a:lnTo>
                  <a:pt x="3046" y="1298"/>
                </a:lnTo>
                <a:lnTo>
                  <a:pt x="3054" y="1374"/>
                </a:lnTo>
                <a:lnTo>
                  <a:pt x="3060" y="1452"/>
                </a:lnTo>
                <a:lnTo>
                  <a:pt x="3062" y="1532"/>
                </a:lnTo>
                <a:lnTo>
                  <a:pt x="3062" y="1532"/>
                </a:lnTo>
                <a:close/>
              </a:path>
            </a:pathLst>
          </a:custGeom>
          <a:solidFill>
            <a:srgbClr val="E46016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381000"/>
            <a:contourClr>
              <a:srgbClr val="CBCBC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defRPr/>
            </a:pPr>
            <a:r>
              <a:rPr lang="en-US" altLang="ko-KR" sz="1200" b="1" smtClean="0">
                <a:latin typeface="Trebuchet MS" pitchFamily="34" charset="0"/>
              </a:rPr>
              <a:t>2</a:t>
            </a:r>
            <a:endParaRPr lang="ko-KR" altLang="en-US" sz="1200" b="1">
              <a:latin typeface="Trebuchet MS" pitchFamily="34" charset="0"/>
            </a:endParaRPr>
          </a:p>
        </p:txBody>
      </p:sp>
      <p:sp>
        <p:nvSpPr>
          <p:cNvPr id="128" name="Freeform 10"/>
          <p:cNvSpPr>
            <a:spLocks/>
          </p:cNvSpPr>
          <p:nvPr/>
        </p:nvSpPr>
        <p:spPr bwMode="auto">
          <a:xfrm>
            <a:off x="6186748" y="3871376"/>
            <a:ext cx="276841" cy="276841"/>
          </a:xfrm>
          <a:custGeom>
            <a:avLst/>
            <a:gdLst/>
            <a:ahLst/>
            <a:cxnLst>
              <a:cxn ang="0">
                <a:pos x="3060" y="1610"/>
              </a:cxn>
              <a:cxn ang="0">
                <a:pos x="3032" y="1840"/>
              </a:cxn>
              <a:cxn ang="0">
                <a:pos x="2970" y="2058"/>
              </a:cxn>
              <a:cxn ang="0">
                <a:pos x="2878" y="2262"/>
              </a:cxn>
              <a:cxn ang="0">
                <a:pos x="2758" y="2448"/>
              </a:cxn>
              <a:cxn ang="0">
                <a:pos x="2614" y="2614"/>
              </a:cxn>
              <a:cxn ang="0">
                <a:pos x="2448" y="2758"/>
              </a:cxn>
              <a:cxn ang="0">
                <a:pos x="2262" y="2878"/>
              </a:cxn>
              <a:cxn ang="0">
                <a:pos x="2058" y="2970"/>
              </a:cxn>
              <a:cxn ang="0">
                <a:pos x="1840" y="3032"/>
              </a:cxn>
              <a:cxn ang="0">
                <a:pos x="1610" y="3060"/>
              </a:cxn>
              <a:cxn ang="0">
                <a:pos x="1452" y="3060"/>
              </a:cxn>
              <a:cxn ang="0">
                <a:pos x="1222" y="3032"/>
              </a:cxn>
              <a:cxn ang="0">
                <a:pos x="1004" y="2970"/>
              </a:cxn>
              <a:cxn ang="0">
                <a:pos x="802" y="2878"/>
              </a:cxn>
              <a:cxn ang="0">
                <a:pos x="616" y="2758"/>
              </a:cxn>
              <a:cxn ang="0">
                <a:pos x="448" y="2614"/>
              </a:cxn>
              <a:cxn ang="0">
                <a:pos x="304" y="2448"/>
              </a:cxn>
              <a:cxn ang="0">
                <a:pos x="184" y="2262"/>
              </a:cxn>
              <a:cxn ang="0">
                <a:pos x="92" y="2058"/>
              </a:cxn>
              <a:cxn ang="0">
                <a:pos x="32" y="1840"/>
              </a:cxn>
              <a:cxn ang="0">
                <a:pos x="2" y="1610"/>
              </a:cxn>
              <a:cxn ang="0">
                <a:pos x="2" y="1452"/>
              </a:cxn>
              <a:cxn ang="0">
                <a:pos x="32" y="1222"/>
              </a:cxn>
              <a:cxn ang="0">
                <a:pos x="92" y="1004"/>
              </a:cxn>
              <a:cxn ang="0">
                <a:pos x="184" y="802"/>
              </a:cxn>
              <a:cxn ang="0">
                <a:pos x="304" y="616"/>
              </a:cxn>
              <a:cxn ang="0">
                <a:pos x="448" y="448"/>
              </a:cxn>
              <a:cxn ang="0">
                <a:pos x="616" y="304"/>
              </a:cxn>
              <a:cxn ang="0">
                <a:pos x="802" y="184"/>
              </a:cxn>
              <a:cxn ang="0">
                <a:pos x="1004" y="94"/>
              </a:cxn>
              <a:cxn ang="0">
                <a:pos x="1222" y="32"/>
              </a:cxn>
              <a:cxn ang="0">
                <a:pos x="1452" y="2"/>
              </a:cxn>
              <a:cxn ang="0">
                <a:pos x="1610" y="2"/>
              </a:cxn>
              <a:cxn ang="0">
                <a:pos x="1840" y="32"/>
              </a:cxn>
              <a:cxn ang="0">
                <a:pos x="2058" y="94"/>
              </a:cxn>
              <a:cxn ang="0">
                <a:pos x="2262" y="184"/>
              </a:cxn>
              <a:cxn ang="0">
                <a:pos x="2448" y="304"/>
              </a:cxn>
              <a:cxn ang="0">
                <a:pos x="2614" y="448"/>
              </a:cxn>
              <a:cxn ang="0">
                <a:pos x="2758" y="616"/>
              </a:cxn>
              <a:cxn ang="0">
                <a:pos x="2878" y="802"/>
              </a:cxn>
              <a:cxn ang="0">
                <a:pos x="2970" y="1004"/>
              </a:cxn>
              <a:cxn ang="0">
                <a:pos x="3032" y="1222"/>
              </a:cxn>
              <a:cxn ang="0">
                <a:pos x="3060" y="1452"/>
              </a:cxn>
            </a:cxnLst>
            <a:rect l="0" t="0" r="r" b="b"/>
            <a:pathLst>
              <a:path w="3062" h="3062">
                <a:moveTo>
                  <a:pt x="3062" y="1532"/>
                </a:moveTo>
                <a:lnTo>
                  <a:pt x="3062" y="1532"/>
                </a:lnTo>
                <a:lnTo>
                  <a:pt x="3060" y="1610"/>
                </a:lnTo>
                <a:lnTo>
                  <a:pt x="3054" y="1688"/>
                </a:lnTo>
                <a:lnTo>
                  <a:pt x="3046" y="1764"/>
                </a:lnTo>
                <a:lnTo>
                  <a:pt x="3032" y="1840"/>
                </a:lnTo>
                <a:lnTo>
                  <a:pt x="3014" y="1914"/>
                </a:lnTo>
                <a:lnTo>
                  <a:pt x="2994" y="1986"/>
                </a:lnTo>
                <a:lnTo>
                  <a:pt x="2970" y="2058"/>
                </a:lnTo>
                <a:lnTo>
                  <a:pt x="2942" y="2128"/>
                </a:lnTo>
                <a:lnTo>
                  <a:pt x="2912" y="2196"/>
                </a:lnTo>
                <a:lnTo>
                  <a:pt x="2878" y="2262"/>
                </a:lnTo>
                <a:lnTo>
                  <a:pt x="2840" y="2326"/>
                </a:lnTo>
                <a:lnTo>
                  <a:pt x="2802" y="2388"/>
                </a:lnTo>
                <a:lnTo>
                  <a:pt x="2758" y="2448"/>
                </a:lnTo>
                <a:lnTo>
                  <a:pt x="2712" y="2506"/>
                </a:lnTo>
                <a:lnTo>
                  <a:pt x="2664" y="2562"/>
                </a:lnTo>
                <a:lnTo>
                  <a:pt x="2614" y="2614"/>
                </a:lnTo>
                <a:lnTo>
                  <a:pt x="2560" y="2664"/>
                </a:lnTo>
                <a:lnTo>
                  <a:pt x="2506" y="2714"/>
                </a:lnTo>
                <a:lnTo>
                  <a:pt x="2448" y="2758"/>
                </a:lnTo>
                <a:lnTo>
                  <a:pt x="2388" y="2802"/>
                </a:lnTo>
                <a:lnTo>
                  <a:pt x="2326" y="2842"/>
                </a:lnTo>
                <a:lnTo>
                  <a:pt x="2262" y="2878"/>
                </a:lnTo>
                <a:lnTo>
                  <a:pt x="2196" y="2912"/>
                </a:lnTo>
                <a:lnTo>
                  <a:pt x="2128" y="2942"/>
                </a:lnTo>
                <a:lnTo>
                  <a:pt x="2058" y="2970"/>
                </a:lnTo>
                <a:lnTo>
                  <a:pt x="1986" y="2994"/>
                </a:lnTo>
                <a:lnTo>
                  <a:pt x="1914" y="3014"/>
                </a:lnTo>
                <a:lnTo>
                  <a:pt x="1840" y="3032"/>
                </a:lnTo>
                <a:lnTo>
                  <a:pt x="1764" y="3046"/>
                </a:lnTo>
                <a:lnTo>
                  <a:pt x="1688" y="3054"/>
                </a:lnTo>
                <a:lnTo>
                  <a:pt x="1610" y="3060"/>
                </a:lnTo>
                <a:lnTo>
                  <a:pt x="1532" y="3062"/>
                </a:lnTo>
                <a:lnTo>
                  <a:pt x="1532" y="3062"/>
                </a:lnTo>
                <a:lnTo>
                  <a:pt x="1452" y="3060"/>
                </a:lnTo>
                <a:lnTo>
                  <a:pt x="1374" y="3054"/>
                </a:lnTo>
                <a:lnTo>
                  <a:pt x="1298" y="3046"/>
                </a:lnTo>
                <a:lnTo>
                  <a:pt x="1222" y="3032"/>
                </a:lnTo>
                <a:lnTo>
                  <a:pt x="1148" y="3014"/>
                </a:lnTo>
                <a:lnTo>
                  <a:pt x="1076" y="2994"/>
                </a:lnTo>
                <a:lnTo>
                  <a:pt x="1004" y="2970"/>
                </a:lnTo>
                <a:lnTo>
                  <a:pt x="936" y="2942"/>
                </a:lnTo>
                <a:lnTo>
                  <a:pt x="868" y="2912"/>
                </a:lnTo>
                <a:lnTo>
                  <a:pt x="802" y="2878"/>
                </a:lnTo>
                <a:lnTo>
                  <a:pt x="738" y="2842"/>
                </a:lnTo>
                <a:lnTo>
                  <a:pt x="676" y="2802"/>
                </a:lnTo>
                <a:lnTo>
                  <a:pt x="616" y="2758"/>
                </a:lnTo>
                <a:lnTo>
                  <a:pt x="558" y="2714"/>
                </a:lnTo>
                <a:lnTo>
                  <a:pt x="502" y="2664"/>
                </a:lnTo>
                <a:lnTo>
                  <a:pt x="448" y="2614"/>
                </a:lnTo>
                <a:lnTo>
                  <a:pt x="398" y="2562"/>
                </a:lnTo>
                <a:lnTo>
                  <a:pt x="350" y="2506"/>
                </a:lnTo>
                <a:lnTo>
                  <a:pt x="304" y="2448"/>
                </a:lnTo>
                <a:lnTo>
                  <a:pt x="262" y="2388"/>
                </a:lnTo>
                <a:lnTo>
                  <a:pt x="222" y="2326"/>
                </a:lnTo>
                <a:lnTo>
                  <a:pt x="184" y="2262"/>
                </a:lnTo>
                <a:lnTo>
                  <a:pt x="150" y="2196"/>
                </a:lnTo>
                <a:lnTo>
                  <a:pt x="120" y="2128"/>
                </a:lnTo>
                <a:lnTo>
                  <a:pt x="92" y="2058"/>
                </a:lnTo>
                <a:lnTo>
                  <a:pt x="68" y="1986"/>
                </a:lnTo>
                <a:lnTo>
                  <a:pt x="48" y="1914"/>
                </a:lnTo>
                <a:lnTo>
                  <a:pt x="32" y="1840"/>
                </a:lnTo>
                <a:lnTo>
                  <a:pt x="18" y="1764"/>
                </a:lnTo>
                <a:lnTo>
                  <a:pt x="8" y="1688"/>
                </a:lnTo>
                <a:lnTo>
                  <a:pt x="2" y="1610"/>
                </a:lnTo>
                <a:lnTo>
                  <a:pt x="0" y="1532"/>
                </a:lnTo>
                <a:lnTo>
                  <a:pt x="0" y="1532"/>
                </a:lnTo>
                <a:lnTo>
                  <a:pt x="2" y="1452"/>
                </a:lnTo>
                <a:lnTo>
                  <a:pt x="8" y="1374"/>
                </a:lnTo>
                <a:lnTo>
                  <a:pt x="18" y="1298"/>
                </a:lnTo>
                <a:lnTo>
                  <a:pt x="32" y="1222"/>
                </a:lnTo>
                <a:lnTo>
                  <a:pt x="48" y="1148"/>
                </a:lnTo>
                <a:lnTo>
                  <a:pt x="68" y="1076"/>
                </a:lnTo>
                <a:lnTo>
                  <a:pt x="92" y="1004"/>
                </a:lnTo>
                <a:lnTo>
                  <a:pt x="120" y="936"/>
                </a:lnTo>
                <a:lnTo>
                  <a:pt x="150" y="868"/>
                </a:lnTo>
                <a:lnTo>
                  <a:pt x="184" y="802"/>
                </a:lnTo>
                <a:lnTo>
                  <a:pt x="222" y="738"/>
                </a:lnTo>
                <a:lnTo>
                  <a:pt x="262" y="676"/>
                </a:lnTo>
                <a:lnTo>
                  <a:pt x="304" y="616"/>
                </a:lnTo>
                <a:lnTo>
                  <a:pt x="350" y="558"/>
                </a:lnTo>
                <a:lnTo>
                  <a:pt x="398" y="502"/>
                </a:lnTo>
                <a:lnTo>
                  <a:pt x="448" y="448"/>
                </a:lnTo>
                <a:lnTo>
                  <a:pt x="502" y="398"/>
                </a:lnTo>
                <a:lnTo>
                  <a:pt x="558" y="350"/>
                </a:lnTo>
                <a:lnTo>
                  <a:pt x="616" y="304"/>
                </a:lnTo>
                <a:lnTo>
                  <a:pt x="676" y="262"/>
                </a:lnTo>
                <a:lnTo>
                  <a:pt x="738" y="222"/>
                </a:lnTo>
                <a:lnTo>
                  <a:pt x="802" y="184"/>
                </a:lnTo>
                <a:lnTo>
                  <a:pt x="868" y="152"/>
                </a:lnTo>
                <a:lnTo>
                  <a:pt x="936" y="120"/>
                </a:lnTo>
                <a:lnTo>
                  <a:pt x="1004" y="94"/>
                </a:lnTo>
                <a:lnTo>
                  <a:pt x="1076" y="68"/>
                </a:lnTo>
                <a:lnTo>
                  <a:pt x="1148" y="48"/>
                </a:lnTo>
                <a:lnTo>
                  <a:pt x="1222" y="32"/>
                </a:lnTo>
                <a:lnTo>
                  <a:pt x="1298" y="18"/>
                </a:lnTo>
                <a:lnTo>
                  <a:pt x="1374" y="8"/>
                </a:lnTo>
                <a:lnTo>
                  <a:pt x="1452" y="2"/>
                </a:lnTo>
                <a:lnTo>
                  <a:pt x="1532" y="0"/>
                </a:lnTo>
                <a:lnTo>
                  <a:pt x="1532" y="0"/>
                </a:lnTo>
                <a:lnTo>
                  <a:pt x="1610" y="2"/>
                </a:lnTo>
                <a:lnTo>
                  <a:pt x="1688" y="8"/>
                </a:lnTo>
                <a:lnTo>
                  <a:pt x="1764" y="18"/>
                </a:lnTo>
                <a:lnTo>
                  <a:pt x="1840" y="32"/>
                </a:lnTo>
                <a:lnTo>
                  <a:pt x="1914" y="48"/>
                </a:lnTo>
                <a:lnTo>
                  <a:pt x="1986" y="68"/>
                </a:lnTo>
                <a:lnTo>
                  <a:pt x="2058" y="94"/>
                </a:lnTo>
                <a:lnTo>
                  <a:pt x="2128" y="120"/>
                </a:lnTo>
                <a:lnTo>
                  <a:pt x="2196" y="152"/>
                </a:lnTo>
                <a:lnTo>
                  <a:pt x="2262" y="184"/>
                </a:lnTo>
                <a:lnTo>
                  <a:pt x="2326" y="222"/>
                </a:lnTo>
                <a:lnTo>
                  <a:pt x="2388" y="262"/>
                </a:lnTo>
                <a:lnTo>
                  <a:pt x="2448" y="304"/>
                </a:lnTo>
                <a:lnTo>
                  <a:pt x="2506" y="350"/>
                </a:lnTo>
                <a:lnTo>
                  <a:pt x="2560" y="398"/>
                </a:lnTo>
                <a:lnTo>
                  <a:pt x="2614" y="448"/>
                </a:lnTo>
                <a:lnTo>
                  <a:pt x="2664" y="502"/>
                </a:lnTo>
                <a:lnTo>
                  <a:pt x="2712" y="558"/>
                </a:lnTo>
                <a:lnTo>
                  <a:pt x="2758" y="616"/>
                </a:lnTo>
                <a:lnTo>
                  <a:pt x="2802" y="676"/>
                </a:lnTo>
                <a:lnTo>
                  <a:pt x="2840" y="738"/>
                </a:lnTo>
                <a:lnTo>
                  <a:pt x="2878" y="802"/>
                </a:lnTo>
                <a:lnTo>
                  <a:pt x="2912" y="868"/>
                </a:lnTo>
                <a:lnTo>
                  <a:pt x="2942" y="936"/>
                </a:lnTo>
                <a:lnTo>
                  <a:pt x="2970" y="1004"/>
                </a:lnTo>
                <a:lnTo>
                  <a:pt x="2994" y="1076"/>
                </a:lnTo>
                <a:lnTo>
                  <a:pt x="3014" y="1148"/>
                </a:lnTo>
                <a:lnTo>
                  <a:pt x="3032" y="1222"/>
                </a:lnTo>
                <a:lnTo>
                  <a:pt x="3046" y="1298"/>
                </a:lnTo>
                <a:lnTo>
                  <a:pt x="3054" y="1374"/>
                </a:lnTo>
                <a:lnTo>
                  <a:pt x="3060" y="1452"/>
                </a:lnTo>
                <a:lnTo>
                  <a:pt x="3062" y="1532"/>
                </a:lnTo>
                <a:lnTo>
                  <a:pt x="3062" y="1532"/>
                </a:lnTo>
                <a:close/>
              </a:path>
            </a:pathLst>
          </a:custGeom>
          <a:solidFill>
            <a:srgbClr val="E46016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381000"/>
            <a:contourClr>
              <a:srgbClr val="CBCBC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defRPr/>
            </a:pPr>
            <a:r>
              <a:rPr lang="en-US" altLang="ko-KR" sz="1200" b="1" smtClean="0">
                <a:latin typeface="Trebuchet MS" pitchFamily="34" charset="0"/>
              </a:rPr>
              <a:t>3</a:t>
            </a:r>
            <a:endParaRPr lang="ko-KR" altLang="en-US" sz="1200" b="1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55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86718" y="54149"/>
            <a:ext cx="91378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3200" dirty="0" smtClean="0">
                <a:gradFill>
                  <a:gsLst>
                    <a:gs pos="0">
                      <a:schemeClr val="bg1"/>
                    </a:gs>
                    <a:gs pos="70000">
                      <a:srgbClr val="DDDDDD">
                        <a:lumMod val="59000"/>
                        <a:lumOff val="41000"/>
                      </a:srgbClr>
                    </a:gs>
                    <a:gs pos="99000">
                      <a:schemeClr val="bg1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6000"/>
                    </a:prstClr>
                  </a:outerShdw>
                  <a:reflection blurRad="6350" stA="15000" endPos="45500" dist="50800" dir="5400000" sy="-100000" algn="bl" rotWithShape="0"/>
                </a:effectLst>
                <a:latin typeface="한컴 소망 M" pitchFamily="18" charset="-127"/>
                <a:ea typeface="한컴 소망 M" pitchFamily="18" charset="-127"/>
                <a:cs typeface="+mj-cs"/>
              </a:rPr>
              <a:t>RI Beam production</a:t>
            </a:r>
            <a:endParaRPr lang="en-US" altLang="ko-KR" sz="3200" dirty="0">
              <a:gradFill>
                <a:gsLst>
                  <a:gs pos="0">
                    <a:schemeClr val="bg1"/>
                  </a:gs>
                  <a:gs pos="70000">
                    <a:srgbClr val="DDDDDD">
                      <a:lumMod val="59000"/>
                      <a:lumOff val="41000"/>
                    </a:srgbClr>
                  </a:gs>
                  <a:gs pos="99000">
                    <a:schemeClr val="bg1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6000"/>
                  </a:prstClr>
                </a:outerShdw>
                <a:reflection blurRad="6350" stA="15000" endPos="45500" dist="50800" dir="5400000" sy="-100000" algn="bl" rotWithShape="0"/>
              </a:effectLst>
              <a:latin typeface="한컴 소망 M" pitchFamily="18" charset="-127"/>
              <a:ea typeface="한컴 소망 M" pitchFamily="18" charset="-127"/>
              <a:cs typeface="+mj-cs"/>
            </a:endParaRPr>
          </a:p>
        </p:txBody>
      </p:sp>
      <p:sp>
        <p:nvSpPr>
          <p:cNvPr id="22" name="직사각형 5"/>
          <p:cNvSpPr/>
          <p:nvPr/>
        </p:nvSpPr>
        <p:spPr>
          <a:xfrm>
            <a:off x="280093" y="946820"/>
            <a:ext cx="8605008" cy="5688632"/>
          </a:xfrm>
          <a:custGeom>
            <a:avLst/>
            <a:gdLst/>
            <a:ahLst/>
            <a:cxnLst/>
            <a:rect l="l" t="t" r="r" b="b"/>
            <a:pathLst>
              <a:path w="8605008" h="5578624">
                <a:moveTo>
                  <a:pt x="146608" y="0"/>
                </a:moveTo>
                <a:lnTo>
                  <a:pt x="288033" y="0"/>
                </a:lnTo>
                <a:lnTo>
                  <a:pt x="1276551" y="0"/>
                </a:lnTo>
                <a:lnTo>
                  <a:pt x="7328458" y="0"/>
                </a:lnTo>
                <a:lnTo>
                  <a:pt x="8265353" y="0"/>
                </a:lnTo>
                <a:lnTo>
                  <a:pt x="8458401" y="0"/>
                </a:lnTo>
                <a:cubicBezTo>
                  <a:pt x="8539370" y="0"/>
                  <a:pt x="8605008" y="65638"/>
                  <a:pt x="8605008" y="146607"/>
                </a:cubicBezTo>
                <a:lnTo>
                  <a:pt x="8605008" y="514907"/>
                </a:lnTo>
                <a:lnTo>
                  <a:pt x="8605008" y="733017"/>
                </a:lnTo>
                <a:lnTo>
                  <a:pt x="8605008" y="1101317"/>
                </a:lnTo>
                <a:lnTo>
                  <a:pt x="8605007" y="1101322"/>
                </a:lnTo>
                <a:lnTo>
                  <a:pt x="8605007" y="4477302"/>
                </a:lnTo>
                <a:lnTo>
                  <a:pt x="8605008" y="4845607"/>
                </a:lnTo>
                <a:lnTo>
                  <a:pt x="8605008" y="5063717"/>
                </a:lnTo>
                <a:lnTo>
                  <a:pt x="8605008" y="5432017"/>
                </a:lnTo>
                <a:cubicBezTo>
                  <a:pt x="8605008" y="5512986"/>
                  <a:pt x="8539370" y="5578624"/>
                  <a:pt x="8458401" y="5578624"/>
                </a:cubicBezTo>
                <a:lnTo>
                  <a:pt x="8265353" y="5578624"/>
                </a:lnTo>
                <a:lnTo>
                  <a:pt x="7328458" y="5578624"/>
                </a:lnTo>
                <a:lnTo>
                  <a:pt x="1276551" y="5578624"/>
                </a:lnTo>
                <a:lnTo>
                  <a:pt x="288033" y="5578624"/>
                </a:lnTo>
                <a:lnTo>
                  <a:pt x="146608" y="5578624"/>
                </a:lnTo>
                <a:cubicBezTo>
                  <a:pt x="65639" y="5578624"/>
                  <a:pt x="1" y="5512986"/>
                  <a:pt x="1" y="5432017"/>
                </a:cubicBezTo>
                <a:lnTo>
                  <a:pt x="1" y="5136356"/>
                </a:lnTo>
                <a:lnTo>
                  <a:pt x="0" y="5136356"/>
                </a:lnTo>
                <a:lnTo>
                  <a:pt x="0" y="4768056"/>
                </a:lnTo>
                <a:lnTo>
                  <a:pt x="0" y="951051"/>
                </a:lnTo>
                <a:lnTo>
                  <a:pt x="0" y="582751"/>
                </a:lnTo>
                <a:lnTo>
                  <a:pt x="1" y="582751"/>
                </a:lnTo>
                <a:lnTo>
                  <a:pt x="1" y="514907"/>
                </a:lnTo>
                <a:lnTo>
                  <a:pt x="1" y="146607"/>
                </a:lnTo>
                <a:cubicBezTo>
                  <a:pt x="1" y="65638"/>
                  <a:pt x="65639" y="0"/>
                  <a:pt x="146608" y="0"/>
                </a:cubicBezTo>
                <a:close/>
              </a:path>
            </a:pathLst>
          </a:custGeom>
          <a:gradFill>
            <a:gsLst>
              <a:gs pos="50000">
                <a:schemeClr val="bg1"/>
              </a:gs>
              <a:gs pos="0">
                <a:schemeClr val="bg1">
                  <a:lumMod val="95000"/>
                  <a:lumOff val="5000"/>
                </a:schemeClr>
              </a:gs>
            </a:gsLst>
            <a:lin ang="5400000" scaled="0"/>
          </a:gradFill>
          <a:ln w="63500">
            <a:noFill/>
          </a:ln>
          <a:effectLst>
            <a:outerShdw blurRad="127000" dist="76200" dir="5400000" algn="t" rotWithShape="0">
              <a:prstClr val="black">
                <a:alpha val="40000"/>
              </a:prstClr>
            </a:outerShdw>
            <a:reflection stA="30000" endPos="90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w="508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6" name="그룹 5"/>
          <p:cNvGrpSpPr/>
          <p:nvPr/>
        </p:nvGrpSpPr>
        <p:grpSpPr>
          <a:xfrm>
            <a:off x="4220272" y="3116197"/>
            <a:ext cx="4309300" cy="1962069"/>
            <a:chOff x="4220272" y="3116197"/>
            <a:chExt cx="4309300" cy="1962069"/>
          </a:xfrm>
        </p:grpSpPr>
        <p:sp>
          <p:nvSpPr>
            <p:cNvPr id="34" name="오른쪽 화살표 33"/>
            <p:cNvSpPr/>
            <p:nvPr/>
          </p:nvSpPr>
          <p:spPr>
            <a:xfrm>
              <a:off x="4220272" y="3883640"/>
              <a:ext cx="2394754" cy="553471"/>
            </a:xfrm>
            <a:prstGeom prst="right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0"/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600" dirty="0">
                  <a:solidFill>
                    <a:schemeClr val="tx1"/>
                  </a:solidFill>
                  <a:latin typeface="Trebuchet MS" pitchFamily="34" charset="0"/>
                  <a:ea typeface="나눔고딕OTF ExtraBold" pitchFamily="34" charset="-127"/>
                </a:rPr>
                <a:t>Stopping</a:t>
              </a:r>
              <a:endParaRPr lang="ko-KR" altLang="en-US" sz="1600" dirty="0">
                <a:solidFill>
                  <a:schemeClr val="tx1"/>
                </a:solidFill>
                <a:latin typeface="Trebuchet MS" pitchFamily="34" charset="0"/>
                <a:ea typeface="나눔고딕OTF ExtraBold" pitchFamily="34" charset="-127"/>
              </a:endParaRPr>
            </a:p>
          </p:txBody>
        </p:sp>
        <p:pic>
          <p:nvPicPr>
            <p:cNvPr id="39" name="Picture 5"/>
            <p:cNvPicPr>
              <a:picLocks noChangeAspect="1"/>
            </p:cNvPicPr>
            <p:nvPr/>
          </p:nvPicPr>
          <p:blipFill rotWithShape="1">
            <a:blip r:embed="rId2"/>
            <a:srcRect l="71659" r="14074" b="18584"/>
            <a:stretch/>
          </p:blipFill>
          <p:spPr>
            <a:xfrm>
              <a:off x="6824289" y="4080279"/>
              <a:ext cx="286941" cy="297975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7267350" y="3911073"/>
              <a:ext cx="1262222" cy="52603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0"/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algn="ctr">
                <a:defRPr sz="1600">
                  <a:solidFill>
                    <a:srgbClr val="002060"/>
                  </a:solidFill>
                  <a:latin typeface="나눔고딕OTF ExtraBold" pitchFamily="34" charset="-127"/>
                  <a:ea typeface="나눔고딕OTF ExtraBold" pitchFamily="34" charset="-127"/>
                </a:defRPr>
              </a:lvl1pPr>
            </a:lstStyle>
            <a:p>
              <a:r>
                <a:rPr lang="en-US" altLang="ko-KR" sz="1200" dirty="0">
                  <a:solidFill>
                    <a:schemeClr val="tx1"/>
                  </a:solidFill>
                  <a:latin typeface="Trebuchet MS" pitchFamily="34" charset="0"/>
                </a:rPr>
                <a:t>Stopped Beam </a:t>
              </a:r>
            </a:p>
            <a:p>
              <a:r>
                <a:rPr lang="en-US" altLang="ko-KR" sz="1200" dirty="0">
                  <a:solidFill>
                    <a:schemeClr val="tx1"/>
                  </a:solidFill>
                  <a:latin typeface="Trebuchet MS" pitchFamily="34" charset="0"/>
                </a:rPr>
                <a:t>Experiment</a:t>
              </a:r>
            </a:p>
            <a:p>
              <a:r>
                <a:rPr lang="en-US" altLang="ko-KR" sz="1200" dirty="0">
                  <a:solidFill>
                    <a:schemeClr val="tx1"/>
                  </a:solidFill>
                  <a:latin typeface="Trebuchet MS" pitchFamily="34" charset="0"/>
                </a:rPr>
                <a:t>(Traps)</a:t>
              </a:r>
              <a:endParaRPr lang="ko-KR" altLang="en-US" sz="1200" dirty="0">
                <a:solidFill>
                  <a:schemeClr val="tx1"/>
                </a:solidFill>
                <a:latin typeface="Trebuchet MS" pitchFamily="34" charset="0"/>
              </a:endParaRPr>
            </a:p>
          </p:txBody>
        </p:sp>
        <p:sp>
          <p:nvSpPr>
            <p:cNvPr id="24" name="오른쪽 화살표 23"/>
            <p:cNvSpPr/>
            <p:nvPr/>
          </p:nvSpPr>
          <p:spPr>
            <a:xfrm rot="5400000">
              <a:off x="4006872" y="3350806"/>
              <a:ext cx="789126" cy="362324"/>
            </a:xfrm>
            <a:prstGeom prst="right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0"/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 dirty="0">
                <a:solidFill>
                  <a:schemeClr val="tx1"/>
                </a:solidFill>
                <a:latin typeface="Trebuchet MS" pitchFamily="34" charset="0"/>
                <a:ea typeface="나눔고딕OTF ExtraBold" pitchFamily="34" charset="-127"/>
              </a:endParaRPr>
            </a:p>
          </p:txBody>
        </p:sp>
        <p:sp>
          <p:nvSpPr>
            <p:cNvPr id="42" name="오른쪽 화살표 41"/>
            <p:cNvSpPr/>
            <p:nvPr/>
          </p:nvSpPr>
          <p:spPr>
            <a:xfrm rot="16200000">
              <a:off x="4682599" y="3322649"/>
              <a:ext cx="794875" cy="381972"/>
            </a:xfrm>
            <a:prstGeom prst="rightArrow">
              <a:avLst/>
            </a:prstGeom>
            <a:solidFill>
              <a:srgbClr val="FF5353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0"/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 dirty="0">
                <a:solidFill>
                  <a:schemeClr val="tx1"/>
                </a:solidFill>
                <a:latin typeface="Trebuchet MS" pitchFamily="34" charset="0"/>
                <a:ea typeface="나눔고딕OTF ExtraBold" pitchFamily="34" charset="-127"/>
              </a:endParaRPr>
            </a:p>
          </p:txBody>
        </p:sp>
        <p:sp>
          <p:nvSpPr>
            <p:cNvPr id="43" name="오른쪽 화살표 42"/>
            <p:cNvSpPr/>
            <p:nvPr/>
          </p:nvSpPr>
          <p:spPr>
            <a:xfrm rot="16200000">
              <a:off x="4059363" y="4550898"/>
              <a:ext cx="692413" cy="362324"/>
            </a:xfrm>
            <a:prstGeom prst="right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0"/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 dirty="0">
                <a:solidFill>
                  <a:schemeClr val="tx1"/>
                </a:solidFill>
                <a:latin typeface="Trebuchet MS" pitchFamily="34" charset="0"/>
                <a:ea typeface="나눔고딕OTF ExtraBold" pitchFamily="34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624260" y="1359818"/>
            <a:ext cx="7908180" cy="2303715"/>
            <a:chOff x="624260" y="1359818"/>
            <a:chExt cx="7908180" cy="2303715"/>
          </a:xfrm>
        </p:grpSpPr>
        <p:pic>
          <p:nvPicPr>
            <p:cNvPr id="23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4260" y="2403283"/>
              <a:ext cx="2160240" cy="770010"/>
            </a:xfrm>
            <a:prstGeom prst="rect">
              <a:avLst/>
            </a:prstGeom>
          </p:spPr>
        </p:pic>
        <p:sp>
          <p:nvSpPr>
            <p:cNvPr id="30" name="직사각형 29"/>
            <p:cNvSpPr/>
            <p:nvPr/>
          </p:nvSpPr>
          <p:spPr>
            <a:xfrm>
              <a:off x="768275" y="1359818"/>
              <a:ext cx="7761297" cy="73763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0"/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600" b="1" dirty="0">
                  <a:solidFill>
                    <a:schemeClr val="tx1"/>
                  </a:solidFill>
                  <a:latin typeface="Trebuchet MS" pitchFamily="34" charset="0"/>
                  <a:ea typeface="나눔고딕OTF ExtraBold" pitchFamily="34" charset="-127"/>
                </a:rPr>
                <a:t>ISOL(Isotope Separator On-Line)</a:t>
              </a:r>
            </a:p>
            <a:p>
              <a:r>
                <a:rPr lang="en-US" altLang="ko-KR" sz="1400" dirty="0" smtClean="0">
                  <a:solidFill>
                    <a:schemeClr val="tx1"/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  <a:sym typeface="Wingdings" pitchFamily="2" charset="2"/>
                </a:rPr>
                <a:t>proton</a:t>
              </a:r>
              <a:r>
                <a:rPr lang="ko-KR" altLang="en-US" sz="1400" dirty="0" smtClean="0">
                  <a:solidFill>
                    <a:schemeClr val="tx1"/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  <a:sym typeface="Wingdings" pitchFamily="2" charset="2"/>
                </a:rPr>
                <a:t> </a:t>
              </a:r>
              <a:r>
                <a:rPr lang="en-US" altLang="ko-KR" sz="1400" dirty="0" smtClean="0">
                  <a:solidFill>
                    <a:schemeClr val="tx1"/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  <a:sym typeface="Wingdings" pitchFamily="2" charset="2"/>
                </a:rPr>
                <a:t> thick target</a:t>
              </a:r>
              <a:r>
                <a:rPr lang="en-US" altLang="ko-KR" sz="1400" dirty="0" smtClean="0">
                  <a:solidFill>
                    <a:schemeClr val="tx1"/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 </a:t>
              </a:r>
              <a:r>
                <a:rPr lang="en-US" altLang="ko-KR" sz="1400" dirty="0">
                  <a:solidFill>
                    <a:schemeClr val="tx1"/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(</a:t>
              </a:r>
              <a:r>
                <a:rPr lang="en-US" altLang="ko-KR" sz="1400" dirty="0" err="1">
                  <a:solidFill>
                    <a:schemeClr val="tx1"/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eg</a:t>
              </a:r>
              <a:r>
                <a:rPr lang="en-US" altLang="ko-KR" sz="1400" dirty="0">
                  <a:solidFill>
                    <a:schemeClr val="tx1"/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. Uranium Carbide) </a:t>
              </a:r>
              <a:r>
                <a:rPr lang="en-US" altLang="ko-KR" sz="1400" dirty="0">
                  <a:solidFill>
                    <a:schemeClr val="tx1"/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  <a:sym typeface="Wingdings" pitchFamily="2" charset="2"/>
                </a:rPr>
                <a:t> </a:t>
              </a:r>
              <a:r>
                <a:rPr lang="en-US" altLang="ko-KR" sz="1400" dirty="0" smtClean="0">
                  <a:solidFill>
                    <a:schemeClr val="tx1"/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  <a:sym typeface="Wingdings" pitchFamily="2" charset="2"/>
                </a:rPr>
                <a:t>spallation or fission of target nuclei(low energy)</a:t>
              </a:r>
              <a:endParaRPr lang="en-US" altLang="ko-KR" sz="1400" dirty="0">
                <a:solidFill>
                  <a:schemeClr val="tx1"/>
                </a:solidFill>
                <a:latin typeface="Times New Roman" pitchFamily="18" charset="0"/>
                <a:ea typeface="한컴 솔잎 M" pitchFamily="18" charset="-127"/>
                <a:cs typeface="Times New Roman" pitchFamily="18" charset="0"/>
              </a:endParaRPr>
            </a:p>
          </p:txBody>
        </p:sp>
        <p:sp>
          <p:nvSpPr>
            <p:cNvPr id="31" name="오른쪽 화살표 30"/>
            <p:cNvSpPr/>
            <p:nvPr/>
          </p:nvSpPr>
          <p:spPr>
            <a:xfrm>
              <a:off x="3072532" y="2399667"/>
              <a:ext cx="1512168" cy="639379"/>
            </a:xfrm>
            <a:prstGeom prst="right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0"/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600" dirty="0">
                  <a:solidFill>
                    <a:schemeClr val="tx1"/>
                  </a:solidFill>
                  <a:latin typeface="Trebuchet MS" pitchFamily="34" charset="0"/>
                  <a:ea typeface="나눔고딕OTF ExtraBold" pitchFamily="34" charset="-127"/>
                </a:rPr>
                <a:t>RI Ions</a:t>
              </a:r>
              <a:endParaRPr lang="ko-KR" altLang="en-US" sz="1600" dirty="0">
                <a:solidFill>
                  <a:schemeClr val="tx1"/>
                </a:solidFill>
                <a:latin typeface="Trebuchet MS" pitchFamily="34" charset="0"/>
                <a:ea typeface="나눔고딕OTF ExtraBold" pitchFamily="34" charset="-127"/>
              </a:endParaRPr>
            </a:p>
          </p:txBody>
        </p:sp>
        <p:sp>
          <p:nvSpPr>
            <p:cNvPr id="32" name="오른쪽 화살표 31"/>
            <p:cNvSpPr/>
            <p:nvPr/>
          </p:nvSpPr>
          <p:spPr>
            <a:xfrm>
              <a:off x="4737460" y="2367930"/>
              <a:ext cx="1872208" cy="730362"/>
            </a:xfrm>
            <a:prstGeom prst="rightArrow">
              <a:avLst/>
            </a:prstGeom>
            <a:solidFill>
              <a:srgbClr val="FF5353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0"/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600" dirty="0">
                  <a:solidFill>
                    <a:schemeClr val="tx1"/>
                  </a:solidFill>
                  <a:latin typeface="Trebuchet MS" pitchFamily="34" charset="0"/>
                  <a:ea typeface="나눔고딕OTF ExtraBold" pitchFamily="34" charset="-127"/>
                </a:rPr>
                <a:t>Reacceleration</a:t>
              </a:r>
              <a:endParaRPr lang="ko-KR" altLang="en-US" sz="1600" dirty="0">
                <a:solidFill>
                  <a:schemeClr val="tx1"/>
                </a:solidFill>
                <a:latin typeface="Trebuchet MS" pitchFamily="34" charset="0"/>
                <a:ea typeface="나눔고딕OTF ExtraBold" pitchFamily="34" charset="-127"/>
              </a:endParaRPr>
            </a:p>
          </p:txBody>
        </p:sp>
        <p:pic>
          <p:nvPicPr>
            <p:cNvPr id="35" name="Picture 5"/>
            <p:cNvPicPr>
              <a:picLocks noChangeAspect="1"/>
            </p:cNvPicPr>
            <p:nvPr/>
          </p:nvPicPr>
          <p:blipFill rotWithShape="1">
            <a:blip r:embed="rId2"/>
            <a:srcRect l="71659" r="14074" b="18584"/>
            <a:stretch/>
          </p:blipFill>
          <p:spPr>
            <a:xfrm>
              <a:off x="6808761" y="2593010"/>
              <a:ext cx="286941" cy="297975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7267350" y="2534690"/>
              <a:ext cx="1265090" cy="504356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0"/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algn="ctr">
                <a:defRPr sz="1600">
                  <a:solidFill>
                    <a:srgbClr val="002060"/>
                  </a:solidFill>
                  <a:latin typeface="나눔고딕OTF ExtraBold" pitchFamily="34" charset="-127"/>
                  <a:ea typeface="나눔고딕OTF ExtraBold" pitchFamily="34" charset="-127"/>
                </a:defRPr>
              </a:lvl1pPr>
            </a:lstStyle>
            <a:p>
              <a:r>
                <a:rPr lang="en-US" altLang="ko-KR" dirty="0">
                  <a:solidFill>
                    <a:schemeClr val="tx1"/>
                  </a:solidFill>
                  <a:latin typeface="Trebuchet MS" pitchFamily="34" charset="0"/>
                </a:rPr>
                <a:t>RI Beam</a:t>
              </a:r>
              <a:endParaRPr lang="ko-KR" altLang="en-US" dirty="0">
                <a:solidFill>
                  <a:schemeClr val="tx1"/>
                </a:solidFill>
                <a:latin typeface="Trebuchet MS" pitchFamily="34" charset="0"/>
              </a:endParaRPr>
            </a:p>
          </p:txBody>
        </p:sp>
        <p:grpSp>
          <p:nvGrpSpPr>
            <p:cNvPr id="7" name="그룹 6"/>
            <p:cNvGrpSpPr/>
            <p:nvPr/>
          </p:nvGrpSpPr>
          <p:grpSpPr>
            <a:xfrm>
              <a:off x="643056" y="2912572"/>
              <a:ext cx="2081019" cy="750961"/>
              <a:chOff x="643056" y="2912572"/>
              <a:chExt cx="2081019" cy="750961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643056" y="3201868"/>
                <a:ext cx="2081019" cy="46166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altLang="ko-KR" sz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7"/>
                    <a:ea typeface="Arial Unicode MS" pitchFamily="50" charset="-127"/>
                    <a:cs typeface="Arial Unicode MS" pitchFamily="50" charset="-127"/>
                  </a:rPr>
                  <a:t>Cyclotron</a:t>
                </a:r>
              </a:p>
              <a:p>
                <a:r>
                  <a:rPr lang="en-US" altLang="ko-KR" sz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7"/>
                    <a:ea typeface="Arial Unicode MS" pitchFamily="50" charset="-127"/>
                    <a:cs typeface="Arial Unicode MS" pitchFamily="50" charset="-127"/>
                  </a:rPr>
                  <a:t>Proton 70 MeV,  70 kW</a:t>
                </a:r>
                <a:endParaRPr lang="ko-KR" altLang="en-US" sz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endParaRPr>
              </a:p>
            </p:txBody>
          </p:sp>
          <p:cxnSp>
            <p:nvCxnSpPr>
              <p:cNvPr id="4" name="직선 화살표 연결선 3"/>
              <p:cNvCxnSpPr/>
              <p:nvPr/>
            </p:nvCxnSpPr>
            <p:spPr>
              <a:xfrm flipV="1">
                <a:off x="701600" y="2912572"/>
                <a:ext cx="0" cy="289296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그룹 4"/>
          <p:cNvGrpSpPr/>
          <p:nvPr/>
        </p:nvGrpSpPr>
        <p:grpSpPr>
          <a:xfrm>
            <a:off x="480244" y="3810016"/>
            <a:ext cx="8052196" cy="2544617"/>
            <a:chOff x="480244" y="3810016"/>
            <a:chExt cx="8052196" cy="2544617"/>
          </a:xfrm>
        </p:grpSpPr>
        <p:grpSp>
          <p:nvGrpSpPr>
            <p:cNvPr id="25" name="Group 6"/>
            <p:cNvGrpSpPr/>
            <p:nvPr/>
          </p:nvGrpSpPr>
          <p:grpSpPr>
            <a:xfrm>
              <a:off x="480244" y="4875642"/>
              <a:ext cx="3386648" cy="639379"/>
              <a:chOff x="395536" y="3789040"/>
              <a:chExt cx="7092280" cy="1325801"/>
            </a:xfrm>
          </p:grpSpPr>
          <p:pic>
            <p:nvPicPr>
              <p:cNvPr id="27" name="Picture 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5536" y="3836084"/>
                <a:ext cx="4248472" cy="1278757"/>
              </a:xfrm>
              <a:prstGeom prst="rect">
                <a:avLst/>
              </a:prstGeom>
            </p:spPr>
          </p:pic>
          <p:pic>
            <p:nvPicPr>
              <p:cNvPr id="28" name="Picture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275856" y="3789040"/>
                <a:ext cx="4211960" cy="758912"/>
              </a:xfrm>
              <a:prstGeom prst="rect">
                <a:avLst/>
              </a:prstGeom>
            </p:spPr>
          </p:pic>
        </p:grpSp>
        <p:sp>
          <p:nvSpPr>
            <p:cNvPr id="29" name="TextBox 28"/>
            <p:cNvSpPr txBox="1"/>
            <p:nvPr/>
          </p:nvSpPr>
          <p:spPr>
            <a:xfrm>
              <a:off x="643890" y="5769858"/>
              <a:ext cx="7885683" cy="584775"/>
            </a:xfrm>
            <a:prstGeom prst="rect">
              <a:avLst/>
            </a:prstGeom>
            <a:solidFill>
              <a:srgbClr val="D0E937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0"/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algn="ctr"/>
            </a:lstStyle>
            <a:p>
              <a:pPr algn="l"/>
              <a:r>
                <a:rPr lang="en-US" sz="1600" b="1" dirty="0">
                  <a:solidFill>
                    <a:schemeClr val="tx1"/>
                  </a:solidFill>
                  <a:latin typeface="Trebuchet MS" pitchFamily="34" charset="0"/>
                  <a:ea typeface="나눔고딕OTF ExtraBold" pitchFamily="34" charset="-127"/>
                  <a:sym typeface="Wingdings"/>
                </a:rPr>
                <a:t>IF(In-Flight Fragmentation)</a:t>
              </a:r>
            </a:p>
            <a:p>
              <a:pPr algn="l"/>
              <a:r>
                <a:rPr lang="en-US" altLang="ko-KR" sz="1400" dirty="0" smtClean="0">
                  <a:solidFill>
                    <a:schemeClr val="tx1"/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  <a:sym typeface="Wingdings"/>
                </a:rPr>
                <a:t>Heavy stable isotope beam</a:t>
              </a:r>
              <a:r>
                <a:rPr lang="ko-KR" altLang="en-US" sz="1400" dirty="0" smtClean="0">
                  <a:solidFill>
                    <a:schemeClr val="tx1"/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  <a:sym typeface="Wingdings"/>
                </a:rPr>
                <a:t> 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  <a:sym typeface="Wingdings"/>
                </a:rPr>
                <a:t> thin target </a:t>
              </a:r>
              <a:r>
                <a:rPr lang="en-US" sz="1400" dirty="0">
                  <a:solidFill>
                    <a:schemeClr val="tx1"/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  <a:sym typeface="Wingdings" pitchFamily="2" charset="2"/>
                </a:rPr>
                <a:t></a:t>
              </a:r>
              <a:r>
                <a:rPr lang="en-US" sz="1400" dirty="0">
                  <a:solidFill>
                    <a:schemeClr val="tx1"/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  <a:sym typeface="Wingdings"/>
                </a:rPr>
                <a:t>  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itchFamily="18" charset="0"/>
                  <a:ea typeface="한컴 솔잎 M" pitchFamily="18" charset="-127"/>
                  <a:cs typeface="Times New Roman" pitchFamily="18" charset="0"/>
                  <a:sym typeface="Wingdings"/>
                </a:rPr>
                <a:t>fragmentation of projectile (high energy) </a:t>
              </a:r>
              <a:endParaRPr lang="en-US" sz="1400" dirty="0">
                <a:solidFill>
                  <a:schemeClr val="tx1"/>
                </a:solidFill>
                <a:latin typeface="Times New Roman" pitchFamily="18" charset="0"/>
                <a:ea typeface="한컴 솔잎 M" pitchFamily="18" charset="-127"/>
                <a:cs typeface="Times New Roman" pitchFamily="18" charset="0"/>
                <a:sym typeface="Wingdings"/>
              </a:endParaRPr>
            </a:p>
          </p:txBody>
        </p:sp>
        <p:sp>
          <p:nvSpPr>
            <p:cNvPr id="33" name="오른쪽 화살표 32"/>
            <p:cNvSpPr/>
            <p:nvPr/>
          </p:nvSpPr>
          <p:spPr>
            <a:xfrm>
              <a:off x="3828615" y="4963760"/>
              <a:ext cx="2786411" cy="697488"/>
            </a:xfrm>
            <a:prstGeom prst="right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0"/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600" dirty="0">
                  <a:solidFill>
                    <a:schemeClr val="tx1"/>
                  </a:solidFill>
                  <a:latin typeface="Trebuchet MS" pitchFamily="34" charset="0"/>
                  <a:ea typeface="나눔고딕OTF ExtraBold" pitchFamily="34" charset="-127"/>
                </a:rPr>
                <a:t>RI ion beam</a:t>
              </a:r>
              <a:endParaRPr lang="ko-KR" altLang="en-US" sz="1600" dirty="0">
                <a:solidFill>
                  <a:schemeClr val="tx1"/>
                </a:solidFill>
                <a:latin typeface="Trebuchet MS" pitchFamily="34" charset="0"/>
                <a:ea typeface="나눔고딕OTF ExtraBold" pitchFamily="34" charset="-127"/>
              </a:endParaRPr>
            </a:p>
          </p:txBody>
        </p:sp>
        <p:pic>
          <p:nvPicPr>
            <p:cNvPr id="37" name="Picture 5"/>
            <p:cNvPicPr>
              <a:picLocks noChangeAspect="1"/>
            </p:cNvPicPr>
            <p:nvPr/>
          </p:nvPicPr>
          <p:blipFill rotWithShape="1">
            <a:blip r:embed="rId2"/>
            <a:srcRect l="71659" r="14074" b="18584"/>
            <a:stretch/>
          </p:blipFill>
          <p:spPr>
            <a:xfrm>
              <a:off x="6832795" y="5173007"/>
              <a:ext cx="286941" cy="297975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7267350" y="4998830"/>
              <a:ext cx="1265090" cy="58477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0"/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algn="ctr">
                <a:defRPr sz="1600">
                  <a:solidFill>
                    <a:srgbClr val="002060"/>
                  </a:solidFill>
                  <a:latin typeface="나눔고딕OTF ExtraBold" pitchFamily="34" charset="-127"/>
                  <a:ea typeface="나눔고딕OTF ExtraBold" pitchFamily="34" charset="-127"/>
                </a:defRPr>
              </a:lvl1pPr>
            </a:lstStyle>
            <a:p>
              <a:r>
                <a:rPr lang="en-US" altLang="ko-KR" sz="1200" dirty="0">
                  <a:solidFill>
                    <a:schemeClr val="tx1"/>
                  </a:solidFill>
                  <a:latin typeface="Trebuchet MS" pitchFamily="34" charset="0"/>
                </a:rPr>
                <a:t>Fast Beam</a:t>
              </a:r>
            </a:p>
            <a:p>
              <a:r>
                <a:rPr lang="en-US" altLang="ko-KR" sz="1200" dirty="0">
                  <a:solidFill>
                    <a:schemeClr val="tx1"/>
                  </a:solidFill>
                  <a:latin typeface="Trebuchet MS" pitchFamily="34" charset="0"/>
                </a:rPr>
                <a:t>Experiment</a:t>
              </a:r>
            </a:p>
          </p:txBody>
        </p:sp>
        <p:grpSp>
          <p:nvGrpSpPr>
            <p:cNvPr id="8" name="그룹 7"/>
            <p:cNvGrpSpPr/>
            <p:nvPr/>
          </p:nvGrpSpPr>
          <p:grpSpPr>
            <a:xfrm>
              <a:off x="643057" y="3810016"/>
              <a:ext cx="2081019" cy="1065626"/>
              <a:chOff x="643057" y="3810016"/>
              <a:chExt cx="2081019" cy="1065626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643057" y="3810016"/>
                <a:ext cx="2081019" cy="646331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altLang="ko-KR" sz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7"/>
                    <a:ea typeface="Arial Unicode MS" pitchFamily="50" charset="-127"/>
                    <a:cs typeface="Arial Unicode MS" pitchFamily="50" charset="-127"/>
                  </a:rPr>
                  <a:t>Driver LINAC</a:t>
                </a:r>
              </a:p>
              <a:p>
                <a:r>
                  <a:rPr lang="en-US" altLang="ko-KR" sz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7"/>
                    <a:ea typeface="Arial Unicode MS" pitchFamily="50" charset="-127"/>
                    <a:cs typeface="Arial Unicode MS" pitchFamily="50" charset="-127"/>
                  </a:rPr>
                  <a:t>Heavy ion </a:t>
                </a:r>
              </a:p>
              <a:p>
                <a:r>
                  <a:rPr lang="en-US" altLang="ko-KR" sz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7"/>
                    <a:ea typeface="Arial Unicode MS" pitchFamily="50" charset="-127"/>
                    <a:cs typeface="Arial Unicode MS" pitchFamily="50" charset="-127"/>
                  </a:rPr>
                  <a:t>e.g. U : 200MeV/u, 400 kW</a:t>
                </a:r>
                <a:endParaRPr lang="ko-KR" altLang="en-US" sz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endParaRPr>
              </a:p>
            </p:txBody>
          </p:sp>
          <p:cxnSp>
            <p:nvCxnSpPr>
              <p:cNvPr id="45" name="직선 화살표 연결선 44"/>
              <p:cNvCxnSpPr/>
              <p:nvPr/>
            </p:nvCxnSpPr>
            <p:spPr>
              <a:xfrm>
                <a:off x="707875" y="4459959"/>
                <a:ext cx="0" cy="415683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274964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6719" y="819363"/>
            <a:ext cx="8849777" cy="977191"/>
          </a:xfrm>
          <a:prstGeom prst="rect">
            <a:avLst/>
          </a:prstGeom>
          <a:solidFill>
            <a:schemeClr val="bg1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altLang="ko-KR" b="1" dirty="0" smtClean="0">
                <a:solidFill>
                  <a:srgbClr val="DE0000"/>
                </a:solidFill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High intensity rare isotope beam with ISOL and IF methods </a:t>
            </a:r>
          </a:p>
          <a:p>
            <a:pPr marL="285750" indent="-285750">
              <a:lnSpc>
                <a:spcPts val="2300"/>
              </a:lnSpc>
              <a:buFont typeface="Arial" pitchFamily="34" charset="0"/>
              <a:buChar char="•"/>
            </a:pPr>
            <a:r>
              <a:rPr lang="en-US" altLang="ko-KR" b="1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70MeV</a:t>
            </a:r>
            <a:r>
              <a:rPr lang="en-US" altLang="ko-KR" b="1" dirty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, 1mA </a:t>
            </a:r>
            <a:r>
              <a:rPr lang="en-US" altLang="ko-KR" b="1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proton beam,</a:t>
            </a:r>
            <a:r>
              <a:rPr lang="ko-KR" altLang="en-US" b="1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 </a:t>
            </a:r>
            <a:r>
              <a:rPr lang="en-US" altLang="ko-KR" b="1" baseline="30000" dirty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238</a:t>
            </a:r>
            <a:r>
              <a:rPr lang="en-US" altLang="ko-KR" b="1" dirty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U </a:t>
            </a:r>
            <a:r>
              <a:rPr lang="en-US" altLang="ko-KR" b="1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target -</a:t>
            </a:r>
            <a:r>
              <a:rPr lang="ko-KR" altLang="en-US" b="1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 </a:t>
            </a:r>
            <a:r>
              <a:rPr lang="en-US" altLang="ko-KR" b="1" dirty="0" smtClean="0">
                <a:solidFill>
                  <a:srgbClr val="DE0000"/>
                </a:solidFill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70kW</a:t>
            </a:r>
            <a:r>
              <a:rPr lang="en-US" altLang="ko-KR" b="1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 </a:t>
            </a:r>
            <a:r>
              <a:rPr lang="en-US" altLang="ko-KR" b="1" dirty="0">
                <a:solidFill>
                  <a:srgbClr val="FF6600"/>
                </a:solidFill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ISOL</a:t>
            </a:r>
            <a:r>
              <a:rPr lang="en-US" altLang="ko-KR" b="1" dirty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 </a:t>
            </a:r>
            <a:r>
              <a:rPr lang="en-US" altLang="ko-KR" b="1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system</a:t>
            </a:r>
            <a:endParaRPr lang="en-US" altLang="ko-KR" b="1" dirty="0">
              <a:latin typeface="Times New Roman" pitchFamily="18" charset="0"/>
              <a:ea typeface="한컴 솔잎 M" pitchFamily="18" charset="-127"/>
              <a:cs typeface="Times New Roman" pitchFamily="18" charset="0"/>
            </a:endParaRPr>
          </a:p>
          <a:p>
            <a:pPr marL="285750" indent="-285750">
              <a:lnSpc>
                <a:spcPts val="2300"/>
              </a:lnSpc>
              <a:buFont typeface="Arial" pitchFamily="34" charset="0"/>
              <a:buChar char="•"/>
            </a:pPr>
            <a:r>
              <a:rPr lang="en-US" altLang="ko-KR" b="1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200MeV/u</a:t>
            </a:r>
            <a:r>
              <a:rPr lang="en-US" altLang="ko-KR" b="1" dirty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, </a:t>
            </a:r>
            <a:r>
              <a:rPr lang="en-US" altLang="ko-KR" b="1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8.3p</a:t>
            </a:r>
            <a:r>
              <a:rPr lang="el-GR" altLang="ko-KR" b="1" dirty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μ</a:t>
            </a:r>
            <a:r>
              <a:rPr lang="en-US" altLang="ko-KR" b="1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A, </a:t>
            </a:r>
            <a:r>
              <a:rPr lang="en-US" altLang="ko-KR" b="1" baseline="30000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238</a:t>
            </a:r>
            <a:r>
              <a:rPr lang="en-US" altLang="ko-KR" b="1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U beam and other stable isotope beam - </a:t>
            </a:r>
            <a:r>
              <a:rPr lang="en-US" altLang="ko-KR" b="1" dirty="0" smtClean="0">
                <a:solidFill>
                  <a:srgbClr val="DE0000"/>
                </a:solidFill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400kW </a:t>
            </a:r>
            <a:r>
              <a:rPr lang="en-US" altLang="ko-KR" b="1" dirty="0">
                <a:solidFill>
                  <a:srgbClr val="7030A0"/>
                </a:solidFill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IF</a:t>
            </a:r>
            <a:r>
              <a:rPr lang="en-US" altLang="ko-KR" b="1" dirty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 </a:t>
            </a:r>
            <a:r>
              <a:rPr lang="en-US" altLang="ko-KR" b="1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system</a:t>
            </a:r>
            <a:endParaRPr lang="en-US" altLang="ko-KR" b="1" dirty="0">
              <a:latin typeface="Times New Roman" pitchFamily="18" charset="0"/>
              <a:ea typeface="한컴 솔잎 M" pitchFamily="18" charset="-127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8246" y="2003391"/>
            <a:ext cx="8496944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altLang="ko-KR" b="1" dirty="0" smtClean="0">
                <a:solidFill>
                  <a:srgbClr val="0000FF"/>
                </a:solidFill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High current high purity neutron-rich</a:t>
            </a:r>
            <a:r>
              <a:rPr lang="en-US" altLang="ko-KR" b="1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 </a:t>
            </a:r>
            <a:r>
              <a:rPr lang="en-US" altLang="ko-KR" b="1" dirty="0">
                <a:solidFill>
                  <a:srgbClr val="DE0000"/>
                </a:solidFill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RI</a:t>
            </a:r>
            <a:r>
              <a:rPr lang="en-US" altLang="ko-KR" b="1" dirty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 </a:t>
            </a:r>
            <a:r>
              <a:rPr lang="en-US" altLang="ko-KR" b="1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beam </a:t>
            </a:r>
          </a:p>
          <a:p>
            <a:pPr>
              <a:spcBef>
                <a:spcPct val="20000"/>
              </a:spcBef>
              <a:defRPr/>
            </a:pPr>
            <a:r>
              <a:rPr lang="en-US" altLang="ko-KR" b="1" dirty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 </a:t>
            </a:r>
            <a:r>
              <a:rPr lang="en-US" altLang="ko-KR" b="1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  For example,  </a:t>
            </a:r>
            <a:r>
              <a:rPr lang="en-US" altLang="ko-KR" b="1" baseline="30000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132</a:t>
            </a:r>
            <a:r>
              <a:rPr lang="en-US" altLang="ko-KR" b="1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Sn  : ~</a:t>
            </a:r>
            <a:r>
              <a:rPr lang="en-US" altLang="ko-KR" b="1" dirty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250MeV/u, </a:t>
            </a:r>
            <a:r>
              <a:rPr lang="en-US" altLang="ko-KR" b="1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 ~ 10</a:t>
            </a:r>
            <a:r>
              <a:rPr lang="en-US" altLang="ko-KR" b="1" baseline="30000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8</a:t>
            </a:r>
            <a:r>
              <a:rPr lang="en-US" altLang="ko-KR" b="1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 </a:t>
            </a:r>
            <a:r>
              <a:rPr lang="en-US" altLang="ko-KR" b="1" dirty="0" err="1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pps</a:t>
            </a:r>
            <a:endParaRPr lang="en-US" altLang="ko-KR" b="1" dirty="0" smtClean="0">
              <a:latin typeface="Times New Roman" pitchFamily="18" charset="0"/>
              <a:ea typeface="한컴 솔잎 M" pitchFamily="18" charset="-127"/>
              <a:cs typeface="Times New Roman" pitchFamily="18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altLang="ko-KR" b="1" dirty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 </a:t>
            </a:r>
            <a:r>
              <a:rPr lang="en-US" altLang="ko-KR" b="1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  - ISOL + acceleration</a:t>
            </a:r>
            <a:endParaRPr lang="en-US" altLang="ko-KR" b="1" dirty="0">
              <a:latin typeface="Times New Roman" pitchFamily="18" charset="0"/>
              <a:ea typeface="한컴 솔잎 M" pitchFamily="18" charset="-127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3990" y="3034673"/>
            <a:ext cx="7344394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ko-KR" b="1" dirty="0" smtClean="0">
                <a:solidFill>
                  <a:srgbClr val="DE0000"/>
                </a:solidFill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Production of exotic beams combining ISOL and IF methods</a:t>
            </a:r>
            <a:endParaRPr lang="en-US" altLang="ko-KR" b="1" dirty="0">
              <a:solidFill>
                <a:srgbClr val="DE0000"/>
              </a:solidFill>
              <a:latin typeface="Times New Roman" pitchFamily="18" charset="0"/>
              <a:ea typeface="한컴 솔잎 M" pitchFamily="18" charset="-127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4518" y="3436316"/>
            <a:ext cx="8136904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ko-KR" b="1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Simultaneous operation of IF and ISOL systems </a:t>
            </a:r>
            <a:endParaRPr lang="ko-KR" altLang="en-US" b="1" dirty="0">
              <a:latin typeface="Times New Roman" pitchFamily="18" charset="0"/>
              <a:ea typeface="한컴 솔잎 M" pitchFamily="18" charset="-127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6719" y="54149"/>
            <a:ext cx="7121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3200" b="1" dirty="0" smtClean="0">
                <a:gradFill>
                  <a:gsLst>
                    <a:gs pos="0">
                      <a:schemeClr val="bg1"/>
                    </a:gs>
                    <a:gs pos="70000">
                      <a:srgbClr val="DDDDDD">
                        <a:lumMod val="59000"/>
                        <a:lumOff val="41000"/>
                      </a:srgbClr>
                    </a:gs>
                    <a:gs pos="99000">
                      <a:schemeClr val="bg1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6000"/>
                    </a:prstClr>
                  </a:outerShdw>
                  <a:reflection blurRad="6350" stA="15000" endPos="45500" dist="50800" dir="5400000" sy="-100000" algn="bl" rotWithShape="0"/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Accelerator : RAON</a:t>
            </a:r>
            <a:endParaRPr lang="en-US" altLang="ko-KR" sz="3200" b="1" dirty="0">
              <a:gradFill>
                <a:gsLst>
                  <a:gs pos="0">
                    <a:schemeClr val="bg1"/>
                  </a:gs>
                  <a:gs pos="70000">
                    <a:srgbClr val="DDDDDD">
                      <a:lumMod val="59000"/>
                      <a:lumOff val="41000"/>
                    </a:srgbClr>
                  </a:gs>
                  <a:gs pos="99000">
                    <a:schemeClr val="bg1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6000"/>
                  </a:prstClr>
                </a:outerShdw>
                <a:reflection blurRad="6350" stA="15000" endPos="45500" dist="50800" dir="5400000" sy="-100000" algn="bl" rotWithShape="0"/>
              </a:effectLst>
              <a:latin typeface="Times New Roman" pitchFamily="18" charset="0"/>
              <a:ea typeface="한컴 솔잎 M" pitchFamily="18" charset="-127"/>
              <a:cs typeface="Times New Roman" pitchFamily="18" charset="0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274927" y="4021708"/>
            <a:ext cx="8587689" cy="2503636"/>
            <a:chOff x="274927" y="4021708"/>
            <a:chExt cx="8587689" cy="2503636"/>
          </a:xfrm>
        </p:grpSpPr>
        <p:sp>
          <p:nvSpPr>
            <p:cNvPr id="21" name="모서리가 둥근 직사각형 15"/>
            <p:cNvSpPr/>
            <p:nvPr/>
          </p:nvSpPr>
          <p:spPr>
            <a:xfrm>
              <a:off x="274927" y="4021708"/>
              <a:ext cx="8587689" cy="2503636"/>
            </a:xfrm>
            <a:custGeom>
              <a:avLst/>
              <a:gdLst/>
              <a:ahLst/>
              <a:cxnLst/>
              <a:rect l="l" t="t" r="r" b="b"/>
              <a:pathLst>
                <a:path w="8381975" h="3192760">
                  <a:moveTo>
                    <a:pt x="240031" y="0"/>
                  </a:moveTo>
                  <a:lnTo>
                    <a:pt x="1487806" y="0"/>
                  </a:lnTo>
                  <a:lnTo>
                    <a:pt x="1560169" y="0"/>
                  </a:lnTo>
                  <a:lnTo>
                    <a:pt x="2478406" y="0"/>
                  </a:lnTo>
                  <a:lnTo>
                    <a:pt x="2807944" y="0"/>
                  </a:lnTo>
                  <a:lnTo>
                    <a:pt x="3335656" y="0"/>
                  </a:lnTo>
                  <a:lnTo>
                    <a:pt x="3726181" y="0"/>
                  </a:lnTo>
                  <a:lnTo>
                    <a:pt x="3798544" y="0"/>
                  </a:lnTo>
                  <a:lnTo>
                    <a:pt x="4583431" y="0"/>
                  </a:lnTo>
                  <a:lnTo>
                    <a:pt x="4655794" y="0"/>
                  </a:lnTo>
                  <a:lnTo>
                    <a:pt x="5046319" y="0"/>
                  </a:lnTo>
                  <a:lnTo>
                    <a:pt x="5574031" y="0"/>
                  </a:lnTo>
                  <a:lnTo>
                    <a:pt x="5903569" y="0"/>
                  </a:lnTo>
                  <a:lnTo>
                    <a:pt x="6821806" y="0"/>
                  </a:lnTo>
                  <a:lnTo>
                    <a:pt x="6894169" y="0"/>
                  </a:lnTo>
                  <a:lnTo>
                    <a:pt x="8141944" y="0"/>
                  </a:lnTo>
                  <a:cubicBezTo>
                    <a:pt x="8274509" y="0"/>
                    <a:pt x="8381975" y="107466"/>
                    <a:pt x="8381975" y="240031"/>
                  </a:cubicBezTo>
                  <a:lnTo>
                    <a:pt x="8381975" y="1040131"/>
                  </a:lnTo>
                  <a:lnTo>
                    <a:pt x="8381975" y="1192531"/>
                  </a:lnTo>
                  <a:lnTo>
                    <a:pt x="8381975" y="1200129"/>
                  </a:lnTo>
                  <a:lnTo>
                    <a:pt x="8381975" y="1992631"/>
                  </a:lnTo>
                  <a:lnTo>
                    <a:pt x="8381975" y="2000229"/>
                  </a:lnTo>
                  <a:lnTo>
                    <a:pt x="8381975" y="2152629"/>
                  </a:lnTo>
                  <a:lnTo>
                    <a:pt x="8381975" y="2952729"/>
                  </a:lnTo>
                  <a:cubicBezTo>
                    <a:pt x="8381975" y="3085294"/>
                    <a:pt x="8274509" y="3192760"/>
                    <a:pt x="8141944" y="3192760"/>
                  </a:cubicBezTo>
                  <a:lnTo>
                    <a:pt x="6894169" y="3192760"/>
                  </a:lnTo>
                  <a:lnTo>
                    <a:pt x="6821806" y="3192760"/>
                  </a:lnTo>
                  <a:lnTo>
                    <a:pt x="5903569" y="3192760"/>
                  </a:lnTo>
                  <a:lnTo>
                    <a:pt x="5574031" y="3192760"/>
                  </a:lnTo>
                  <a:lnTo>
                    <a:pt x="5046319" y="3192760"/>
                  </a:lnTo>
                  <a:lnTo>
                    <a:pt x="4655794" y="3192760"/>
                  </a:lnTo>
                  <a:lnTo>
                    <a:pt x="4583431" y="3192760"/>
                  </a:lnTo>
                  <a:lnTo>
                    <a:pt x="3798544" y="3192760"/>
                  </a:lnTo>
                  <a:lnTo>
                    <a:pt x="3726181" y="3192760"/>
                  </a:lnTo>
                  <a:lnTo>
                    <a:pt x="3335656" y="3192760"/>
                  </a:lnTo>
                  <a:lnTo>
                    <a:pt x="2807944" y="3192760"/>
                  </a:lnTo>
                  <a:lnTo>
                    <a:pt x="2478406" y="3192760"/>
                  </a:lnTo>
                  <a:lnTo>
                    <a:pt x="1560169" y="3192760"/>
                  </a:lnTo>
                  <a:lnTo>
                    <a:pt x="1487806" y="3192760"/>
                  </a:lnTo>
                  <a:lnTo>
                    <a:pt x="240031" y="3192760"/>
                  </a:lnTo>
                  <a:cubicBezTo>
                    <a:pt x="107466" y="3192760"/>
                    <a:pt x="0" y="3085294"/>
                    <a:pt x="0" y="2952729"/>
                  </a:cubicBezTo>
                  <a:lnTo>
                    <a:pt x="0" y="2152629"/>
                  </a:lnTo>
                  <a:lnTo>
                    <a:pt x="0" y="2000229"/>
                  </a:lnTo>
                  <a:lnTo>
                    <a:pt x="0" y="1992631"/>
                  </a:lnTo>
                  <a:lnTo>
                    <a:pt x="0" y="1200129"/>
                  </a:lnTo>
                  <a:lnTo>
                    <a:pt x="0" y="1192531"/>
                  </a:lnTo>
                  <a:lnTo>
                    <a:pt x="0" y="1040131"/>
                  </a:lnTo>
                  <a:lnTo>
                    <a:pt x="0" y="240031"/>
                  </a:lnTo>
                  <a:cubicBezTo>
                    <a:pt x="0" y="107466"/>
                    <a:pt x="107466" y="0"/>
                    <a:pt x="240031" y="0"/>
                  </a:cubicBez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5400000" scaled="0"/>
            </a:gradFill>
            <a:ln w="63500">
              <a:noFill/>
            </a:ln>
            <a:effectLst>
              <a:outerShdw blurRad="127000" dist="76200" dir="5400000" algn="t" rotWithShape="0">
                <a:prstClr val="black">
                  <a:alpha val="40000"/>
                </a:prstClr>
              </a:outerShdw>
              <a:reflection stA="30000" endPos="9000" dist="50800" dir="5400000" sy="-100000" algn="bl" rotWithShape="0"/>
            </a:effectLst>
            <a:scene3d>
              <a:camera prst="orthographicFront"/>
              <a:lightRig rig="threePt" dir="t"/>
            </a:scene3d>
            <a:sp3d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모서리가 둥근 직사각형 6"/>
            <p:cNvSpPr/>
            <p:nvPr/>
          </p:nvSpPr>
          <p:spPr>
            <a:xfrm>
              <a:off x="445596" y="4187898"/>
              <a:ext cx="5134516" cy="430966"/>
            </a:xfrm>
            <a:custGeom>
              <a:avLst/>
              <a:gdLst/>
              <a:ahLst/>
              <a:cxnLst/>
              <a:rect l="l" t="t" r="r" b="b"/>
              <a:pathLst>
                <a:path w="2588186" h="430966">
                  <a:moveTo>
                    <a:pt x="71829" y="0"/>
                  </a:moveTo>
                  <a:lnTo>
                    <a:pt x="706235" y="0"/>
                  </a:lnTo>
                  <a:lnTo>
                    <a:pt x="713068" y="1380"/>
                  </a:lnTo>
                  <a:cubicBezTo>
                    <a:pt x="715249" y="112"/>
                    <a:pt x="717562" y="0"/>
                    <a:pt x="719901" y="0"/>
                  </a:cubicBezTo>
                  <a:lnTo>
                    <a:pt x="1233879" y="0"/>
                  </a:lnTo>
                  <a:lnTo>
                    <a:pt x="1354307" y="0"/>
                  </a:lnTo>
                  <a:lnTo>
                    <a:pt x="1868285" y="0"/>
                  </a:lnTo>
                  <a:lnTo>
                    <a:pt x="1875118" y="1380"/>
                  </a:lnTo>
                  <a:cubicBezTo>
                    <a:pt x="1877299" y="112"/>
                    <a:pt x="1879612" y="0"/>
                    <a:pt x="1881951" y="0"/>
                  </a:cubicBezTo>
                  <a:lnTo>
                    <a:pt x="2516357" y="0"/>
                  </a:lnTo>
                  <a:cubicBezTo>
                    <a:pt x="2556027" y="0"/>
                    <a:pt x="2588186" y="32159"/>
                    <a:pt x="2588186" y="71829"/>
                  </a:cubicBezTo>
                  <a:lnTo>
                    <a:pt x="2588186" y="359137"/>
                  </a:lnTo>
                  <a:cubicBezTo>
                    <a:pt x="2588186" y="398807"/>
                    <a:pt x="2556027" y="430966"/>
                    <a:pt x="2516357" y="430966"/>
                  </a:cubicBezTo>
                  <a:lnTo>
                    <a:pt x="1881951" y="430966"/>
                  </a:lnTo>
                  <a:lnTo>
                    <a:pt x="1875118" y="429587"/>
                  </a:lnTo>
                  <a:cubicBezTo>
                    <a:pt x="1872937" y="430854"/>
                    <a:pt x="1870624" y="430966"/>
                    <a:pt x="1868285" y="430966"/>
                  </a:cubicBezTo>
                  <a:lnTo>
                    <a:pt x="1354307" y="430966"/>
                  </a:lnTo>
                  <a:lnTo>
                    <a:pt x="1233879" y="430966"/>
                  </a:lnTo>
                  <a:lnTo>
                    <a:pt x="719901" y="430966"/>
                  </a:lnTo>
                  <a:lnTo>
                    <a:pt x="713068" y="429587"/>
                  </a:lnTo>
                  <a:cubicBezTo>
                    <a:pt x="710887" y="430854"/>
                    <a:pt x="708574" y="430966"/>
                    <a:pt x="706235" y="430966"/>
                  </a:cubicBezTo>
                  <a:lnTo>
                    <a:pt x="71829" y="430966"/>
                  </a:lnTo>
                  <a:cubicBezTo>
                    <a:pt x="32159" y="430966"/>
                    <a:pt x="0" y="398807"/>
                    <a:pt x="0" y="359137"/>
                  </a:cubicBezTo>
                  <a:lnTo>
                    <a:pt x="0" y="71829"/>
                  </a:lnTo>
                  <a:cubicBezTo>
                    <a:pt x="0" y="32159"/>
                    <a:pt x="32159" y="0"/>
                    <a:pt x="71829" y="0"/>
                  </a:cubicBezTo>
                  <a:close/>
                </a:path>
              </a:pathLst>
            </a:custGeom>
            <a:gradFill>
              <a:gsLst>
                <a:gs pos="40000">
                  <a:srgbClr val="FD8623"/>
                </a:gs>
                <a:gs pos="100000">
                  <a:srgbClr val="FE5B00"/>
                </a:gs>
              </a:gsLst>
              <a:lin ang="5400000" scaled="0"/>
            </a:gradFill>
            <a:ln w="63500">
              <a:noFill/>
            </a:ln>
            <a:effectLst>
              <a:outerShdw blurRad="127000" dist="76200" dir="5400000" algn="t" rotWithShape="0">
                <a:prstClr val="black">
                  <a:alpha val="14000"/>
                </a:prstClr>
              </a:outerShdw>
              <a:reflection blurRad="6350" stA="50000" endA="300" endPos="38500" dist="50800" dir="5400000" sy="-100000" algn="bl" rotWithShape="0"/>
            </a:effectLst>
            <a:scene3d>
              <a:camera prst="orthographicFront"/>
              <a:lightRig rig="threePt" dir="t"/>
            </a:scene3d>
            <a:sp3d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</a:pPr>
              <a:r>
                <a:rPr lang="ko-KR" altLang="en-US" sz="20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12000"/>
                      </a:prstClr>
                    </a:outerShdw>
                  </a:effectLst>
                  <a:latin typeface="한컴 솔잎 M" pitchFamily="18" charset="-127"/>
                  <a:ea typeface="한컴 솔잎 M" pitchFamily="18" charset="-127"/>
                  <a:cs typeface="+mj-cs"/>
                </a:rPr>
                <a:t> </a:t>
              </a:r>
              <a:r>
                <a:rPr lang="en-US" altLang="ko-KR" sz="20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12000"/>
                      </a:prstClr>
                    </a:outerShdw>
                  </a:effectLst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Design Consideration for the future</a:t>
              </a:r>
              <a:endParaRPr lang="en-US" altLang="ko-KR" sz="2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12000"/>
                    </a:prstClr>
                  </a:outerShdw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endParaRPr>
            </a:p>
          </p:txBody>
        </p:sp>
        <p:sp>
          <p:nvSpPr>
            <p:cNvPr id="27" name="모서리가 둥근 직사각형 6"/>
            <p:cNvSpPr/>
            <p:nvPr/>
          </p:nvSpPr>
          <p:spPr>
            <a:xfrm>
              <a:off x="1370831" y="4797811"/>
              <a:ext cx="6801569" cy="430966"/>
            </a:xfrm>
            <a:custGeom>
              <a:avLst/>
              <a:gdLst/>
              <a:ahLst/>
              <a:cxnLst/>
              <a:rect l="l" t="t" r="r" b="b"/>
              <a:pathLst>
                <a:path w="6441529" h="430966">
                  <a:moveTo>
                    <a:pt x="75939" y="0"/>
                  </a:moveTo>
                  <a:lnTo>
                    <a:pt x="746652" y="0"/>
                  </a:lnTo>
                  <a:lnTo>
                    <a:pt x="753876" y="1380"/>
                  </a:lnTo>
                  <a:cubicBezTo>
                    <a:pt x="756181" y="112"/>
                    <a:pt x="758627" y="0"/>
                    <a:pt x="761100" y="0"/>
                  </a:cubicBezTo>
                  <a:lnTo>
                    <a:pt x="1304492" y="0"/>
                  </a:lnTo>
                  <a:lnTo>
                    <a:pt x="1431812" y="0"/>
                  </a:lnTo>
                  <a:lnTo>
                    <a:pt x="1975204" y="0"/>
                  </a:lnTo>
                  <a:lnTo>
                    <a:pt x="1982428" y="1380"/>
                  </a:lnTo>
                  <a:cubicBezTo>
                    <a:pt x="1984734" y="112"/>
                    <a:pt x="1987179" y="0"/>
                    <a:pt x="1989652" y="0"/>
                  </a:cubicBezTo>
                  <a:lnTo>
                    <a:pt x="2523865" y="0"/>
                  </a:lnTo>
                  <a:lnTo>
                    <a:pt x="2660364" y="0"/>
                  </a:lnTo>
                  <a:lnTo>
                    <a:pt x="3194577" y="0"/>
                  </a:lnTo>
                  <a:lnTo>
                    <a:pt x="3201801" y="1380"/>
                  </a:lnTo>
                  <a:cubicBezTo>
                    <a:pt x="3204106" y="112"/>
                    <a:pt x="3206552" y="0"/>
                    <a:pt x="3209025" y="0"/>
                  </a:cubicBezTo>
                  <a:lnTo>
                    <a:pt x="3752417" y="0"/>
                  </a:lnTo>
                  <a:lnTo>
                    <a:pt x="3781165" y="0"/>
                  </a:lnTo>
                  <a:lnTo>
                    <a:pt x="3879737" y="0"/>
                  </a:lnTo>
                  <a:lnTo>
                    <a:pt x="4423129" y="0"/>
                  </a:lnTo>
                  <a:lnTo>
                    <a:pt x="4437577" y="0"/>
                  </a:lnTo>
                  <a:lnTo>
                    <a:pt x="4451877" y="0"/>
                  </a:lnTo>
                  <a:lnTo>
                    <a:pt x="4466325" y="0"/>
                  </a:lnTo>
                  <a:lnTo>
                    <a:pt x="5009717" y="0"/>
                  </a:lnTo>
                  <a:lnTo>
                    <a:pt x="5108289" y="0"/>
                  </a:lnTo>
                  <a:lnTo>
                    <a:pt x="5137037" y="0"/>
                  </a:lnTo>
                  <a:lnTo>
                    <a:pt x="5680429" y="0"/>
                  </a:lnTo>
                  <a:lnTo>
                    <a:pt x="5687653" y="1380"/>
                  </a:lnTo>
                  <a:cubicBezTo>
                    <a:pt x="5689959" y="112"/>
                    <a:pt x="5692404" y="0"/>
                    <a:pt x="5694877" y="0"/>
                  </a:cubicBezTo>
                  <a:lnTo>
                    <a:pt x="6365589" y="0"/>
                  </a:lnTo>
                  <a:cubicBezTo>
                    <a:pt x="6407530" y="0"/>
                    <a:pt x="6441529" y="32159"/>
                    <a:pt x="6441529" y="71829"/>
                  </a:cubicBezTo>
                  <a:lnTo>
                    <a:pt x="6441529" y="359137"/>
                  </a:lnTo>
                  <a:cubicBezTo>
                    <a:pt x="6441529" y="398807"/>
                    <a:pt x="6407530" y="430966"/>
                    <a:pt x="6365589" y="430966"/>
                  </a:cubicBezTo>
                  <a:lnTo>
                    <a:pt x="5694877" y="430966"/>
                  </a:lnTo>
                  <a:lnTo>
                    <a:pt x="5687653" y="429587"/>
                  </a:lnTo>
                  <a:cubicBezTo>
                    <a:pt x="5685347" y="430854"/>
                    <a:pt x="5682902" y="430966"/>
                    <a:pt x="5680429" y="430966"/>
                  </a:cubicBezTo>
                  <a:lnTo>
                    <a:pt x="5137037" y="430966"/>
                  </a:lnTo>
                  <a:lnTo>
                    <a:pt x="5108289" y="430966"/>
                  </a:lnTo>
                  <a:lnTo>
                    <a:pt x="5009717" y="430966"/>
                  </a:lnTo>
                  <a:lnTo>
                    <a:pt x="4466325" y="430966"/>
                  </a:lnTo>
                  <a:lnTo>
                    <a:pt x="4451877" y="430966"/>
                  </a:lnTo>
                  <a:lnTo>
                    <a:pt x="4437577" y="430966"/>
                  </a:lnTo>
                  <a:lnTo>
                    <a:pt x="4423129" y="430966"/>
                  </a:lnTo>
                  <a:lnTo>
                    <a:pt x="3879737" y="430966"/>
                  </a:lnTo>
                  <a:lnTo>
                    <a:pt x="3781165" y="430966"/>
                  </a:lnTo>
                  <a:lnTo>
                    <a:pt x="3752417" y="430966"/>
                  </a:lnTo>
                  <a:lnTo>
                    <a:pt x="3209025" y="430966"/>
                  </a:lnTo>
                  <a:lnTo>
                    <a:pt x="3201801" y="429587"/>
                  </a:lnTo>
                  <a:cubicBezTo>
                    <a:pt x="3199495" y="430854"/>
                    <a:pt x="3197049" y="430966"/>
                    <a:pt x="3194577" y="430966"/>
                  </a:cubicBezTo>
                  <a:lnTo>
                    <a:pt x="2660364" y="430966"/>
                  </a:lnTo>
                  <a:lnTo>
                    <a:pt x="2523865" y="430966"/>
                  </a:lnTo>
                  <a:lnTo>
                    <a:pt x="1989652" y="430966"/>
                  </a:lnTo>
                  <a:lnTo>
                    <a:pt x="1982428" y="429587"/>
                  </a:lnTo>
                  <a:cubicBezTo>
                    <a:pt x="1980122" y="430854"/>
                    <a:pt x="1977677" y="430966"/>
                    <a:pt x="1975204" y="430966"/>
                  </a:cubicBezTo>
                  <a:lnTo>
                    <a:pt x="1431812" y="430966"/>
                  </a:lnTo>
                  <a:lnTo>
                    <a:pt x="1304492" y="430966"/>
                  </a:lnTo>
                  <a:lnTo>
                    <a:pt x="761100" y="430966"/>
                  </a:lnTo>
                  <a:lnTo>
                    <a:pt x="753876" y="429587"/>
                  </a:lnTo>
                  <a:cubicBezTo>
                    <a:pt x="751570" y="430854"/>
                    <a:pt x="749124" y="430966"/>
                    <a:pt x="746652" y="430966"/>
                  </a:cubicBezTo>
                  <a:lnTo>
                    <a:pt x="75939" y="430966"/>
                  </a:lnTo>
                  <a:cubicBezTo>
                    <a:pt x="33999" y="430966"/>
                    <a:pt x="0" y="398807"/>
                    <a:pt x="0" y="359137"/>
                  </a:cubicBezTo>
                  <a:lnTo>
                    <a:pt x="0" y="71829"/>
                  </a:lnTo>
                  <a:cubicBezTo>
                    <a:pt x="0" y="32159"/>
                    <a:pt x="33999" y="0"/>
                    <a:pt x="75939" y="0"/>
                  </a:cubicBezTo>
                  <a:close/>
                </a:path>
              </a:pathLst>
            </a:custGeom>
            <a:gradFill>
              <a:gsLst>
                <a:gs pos="11000">
                  <a:srgbClr val="09CAFF"/>
                </a:gs>
                <a:gs pos="100000">
                  <a:srgbClr val="3D89BD"/>
                </a:gs>
              </a:gsLst>
              <a:lin ang="5400000" scaled="0"/>
            </a:gradFill>
            <a:ln w="63500">
              <a:noFill/>
            </a:ln>
            <a:effectLst>
              <a:outerShdw blurRad="127000" dist="76200" dir="5400000" algn="t" rotWithShape="0">
                <a:prstClr val="black">
                  <a:alpha val="15000"/>
                </a:prstClr>
              </a:outerShdw>
              <a:reflection blurRad="6350" stA="50000" endA="300" endPos="38500" dist="50800" dir="5400000" sy="-100000" algn="bl" rotWithShape="0"/>
            </a:effectLst>
            <a:scene3d>
              <a:camera prst="orthographicFront"/>
              <a:lightRig rig="threePt" dir="t"/>
            </a:scene3d>
            <a:sp3d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</a:pPr>
              <a:r>
                <a:rPr lang="en-US" altLang="ko-KR" sz="20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12000"/>
                      </a:prstClr>
                    </a:outerShdw>
                  </a:effectLst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Wide variety of isotope beams</a:t>
              </a:r>
              <a:endParaRPr lang="ko-KR" altLang="en-US" sz="2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12000"/>
                    </a:prstClr>
                  </a:outerShdw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endParaRPr>
            </a:p>
          </p:txBody>
        </p:sp>
        <p:sp>
          <p:nvSpPr>
            <p:cNvPr id="28" name="모서리가 둥근 직사각형 6"/>
            <p:cNvSpPr/>
            <p:nvPr/>
          </p:nvSpPr>
          <p:spPr>
            <a:xfrm>
              <a:off x="1370831" y="5350062"/>
              <a:ext cx="6801569" cy="430966"/>
            </a:xfrm>
            <a:custGeom>
              <a:avLst/>
              <a:gdLst/>
              <a:ahLst/>
              <a:cxnLst/>
              <a:rect l="l" t="t" r="r" b="b"/>
              <a:pathLst>
                <a:path w="6441529" h="430966">
                  <a:moveTo>
                    <a:pt x="75939" y="0"/>
                  </a:moveTo>
                  <a:lnTo>
                    <a:pt x="746652" y="0"/>
                  </a:lnTo>
                  <a:lnTo>
                    <a:pt x="753876" y="1380"/>
                  </a:lnTo>
                  <a:cubicBezTo>
                    <a:pt x="756181" y="112"/>
                    <a:pt x="758627" y="0"/>
                    <a:pt x="761100" y="0"/>
                  </a:cubicBezTo>
                  <a:lnTo>
                    <a:pt x="1304492" y="0"/>
                  </a:lnTo>
                  <a:lnTo>
                    <a:pt x="1431812" y="0"/>
                  </a:lnTo>
                  <a:lnTo>
                    <a:pt x="1975204" y="0"/>
                  </a:lnTo>
                  <a:lnTo>
                    <a:pt x="1982428" y="1380"/>
                  </a:lnTo>
                  <a:cubicBezTo>
                    <a:pt x="1984734" y="112"/>
                    <a:pt x="1987179" y="0"/>
                    <a:pt x="1989652" y="0"/>
                  </a:cubicBezTo>
                  <a:lnTo>
                    <a:pt x="2523865" y="0"/>
                  </a:lnTo>
                  <a:lnTo>
                    <a:pt x="2660364" y="0"/>
                  </a:lnTo>
                  <a:lnTo>
                    <a:pt x="3194577" y="0"/>
                  </a:lnTo>
                  <a:lnTo>
                    <a:pt x="3201801" y="1380"/>
                  </a:lnTo>
                  <a:cubicBezTo>
                    <a:pt x="3204106" y="112"/>
                    <a:pt x="3206552" y="0"/>
                    <a:pt x="3209025" y="0"/>
                  </a:cubicBezTo>
                  <a:lnTo>
                    <a:pt x="3752417" y="0"/>
                  </a:lnTo>
                  <a:lnTo>
                    <a:pt x="3781165" y="0"/>
                  </a:lnTo>
                  <a:lnTo>
                    <a:pt x="3879737" y="0"/>
                  </a:lnTo>
                  <a:lnTo>
                    <a:pt x="4423129" y="0"/>
                  </a:lnTo>
                  <a:lnTo>
                    <a:pt x="4437577" y="0"/>
                  </a:lnTo>
                  <a:lnTo>
                    <a:pt x="4451877" y="0"/>
                  </a:lnTo>
                  <a:lnTo>
                    <a:pt x="4466325" y="0"/>
                  </a:lnTo>
                  <a:lnTo>
                    <a:pt x="5009717" y="0"/>
                  </a:lnTo>
                  <a:lnTo>
                    <a:pt x="5108289" y="0"/>
                  </a:lnTo>
                  <a:lnTo>
                    <a:pt x="5137037" y="0"/>
                  </a:lnTo>
                  <a:lnTo>
                    <a:pt x="5680429" y="0"/>
                  </a:lnTo>
                  <a:lnTo>
                    <a:pt x="5687653" y="1380"/>
                  </a:lnTo>
                  <a:cubicBezTo>
                    <a:pt x="5689959" y="112"/>
                    <a:pt x="5692404" y="0"/>
                    <a:pt x="5694877" y="0"/>
                  </a:cubicBezTo>
                  <a:lnTo>
                    <a:pt x="6365589" y="0"/>
                  </a:lnTo>
                  <a:cubicBezTo>
                    <a:pt x="6407530" y="0"/>
                    <a:pt x="6441529" y="32159"/>
                    <a:pt x="6441529" y="71829"/>
                  </a:cubicBezTo>
                  <a:lnTo>
                    <a:pt x="6441529" y="359137"/>
                  </a:lnTo>
                  <a:cubicBezTo>
                    <a:pt x="6441529" y="398807"/>
                    <a:pt x="6407530" y="430966"/>
                    <a:pt x="6365589" y="430966"/>
                  </a:cubicBezTo>
                  <a:lnTo>
                    <a:pt x="5694877" y="430966"/>
                  </a:lnTo>
                  <a:lnTo>
                    <a:pt x="5687653" y="429587"/>
                  </a:lnTo>
                  <a:cubicBezTo>
                    <a:pt x="5685347" y="430854"/>
                    <a:pt x="5682902" y="430966"/>
                    <a:pt x="5680429" y="430966"/>
                  </a:cubicBezTo>
                  <a:lnTo>
                    <a:pt x="5137037" y="430966"/>
                  </a:lnTo>
                  <a:lnTo>
                    <a:pt x="5108289" y="430966"/>
                  </a:lnTo>
                  <a:lnTo>
                    <a:pt x="5009717" y="430966"/>
                  </a:lnTo>
                  <a:lnTo>
                    <a:pt x="4466325" y="430966"/>
                  </a:lnTo>
                  <a:lnTo>
                    <a:pt x="4451877" y="430966"/>
                  </a:lnTo>
                  <a:lnTo>
                    <a:pt x="4437577" y="430966"/>
                  </a:lnTo>
                  <a:lnTo>
                    <a:pt x="4423129" y="430966"/>
                  </a:lnTo>
                  <a:lnTo>
                    <a:pt x="3879737" y="430966"/>
                  </a:lnTo>
                  <a:lnTo>
                    <a:pt x="3781165" y="430966"/>
                  </a:lnTo>
                  <a:lnTo>
                    <a:pt x="3752417" y="430966"/>
                  </a:lnTo>
                  <a:lnTo>
                    <a:pt x="3209025" y="430966"/>
                  </a:lnTo>
                  <a:lnTo>
                    <a:pt x="3201801" y="429587"/>
                  </a:lnTo>
                  <a:cubicBezTo>
                    <a:pt x="3199495" y="430854"/>
                    <a:pt x="3197049" y="430966"/>
                    <a:pt x="3194577" y="430966"/>
                  </a:cubicBezTo>
                  <a:lnTo>
                    <a:pt x="2660364" y="430966"/>
                  </a:lnTo>
                  <a:lnTo>
                    <a:pt x="2523865" y="430966"/>
                  </a:lnTo>
                  <a:lnTo>
                    <a:pt x="1989652" y="430966"/>
                  </a:lnTo>
                  <a:lnTo>
                    <a:pt x="1982428" y="429587"/>
                  </a:lnTo>
                  <a:cubicBezTo>
                    <a:pt x="1980122" y="430854"/>
                    <a:pt x="1977677" y="430966"/>
                    <a:pt x="1975204" y="430966"/>
                  </a:cubicBezTo>
                  <a:lnTo>
                    <a:pt x="1431812" y="430966"/>
                  </a:lnTo>
                  <a:lnTo>
                    <a:pt x="1304492" y="430966"/>
                  </a:lnTo>
                  <a:lnTo>
                    <a:pt x="761100" y="430966"/>
                  </a:lnTo>
                  <a:lnTo>
                    <a:pt x="753876" y="429587"/>
                  </a:lnTo>
                  <a:cubicBezTo>
                    <a:pt x="751570" y="430854"/>
                    <a:pt x="749124" y="430966"/>
                    <a:pt x="746652" y="430966"/>
                  </a:cubicBezTo>
                  <a:lnTo>
                    <a:pt x="75939" y="430966"/>
                  </a:lnTo>
                  <a:cubicBezTo>
                    <a:pt x="33999" y="430966"/>
                    <a:pt x="0" y="398807"/>
                    <a:pt x="0" y="359137"/>
                  </a:cubicBezTo>
                  <a:lnTo>
                    <a:pt x="0" y="71829"/>
                  </a:lnTo>
                  <a:cubicBezTo>
                    <a:pt x="0" y="32159"/>
                    <a:pt x="33999" y="0"/>
                    <a:pt x="75939" y="0"/>
                  </a:cubicBezTo>
                  <a:close/>
                </a:path>
              </a:pathLst>
            </a:custGeom>
            <a:gradFill>
              <a:gsLst>
                <a:gs pos="11000">
                  <a:srgbClr val="09CAFF"/>
                </a:gs>
                <a:gs pos="100000">
                  <a:srgbClr val="3D89BD"/>
                </a:gs>
              </a:gsLst>
              <a:lin ang="5400000" scaled="0"/>
            </a:gradFill>
            <a:ln w="63500">
              <a:noFill/>
            </a:ln>
            <a:effectLst>
              <a:outerShdw blurRad="127000" dist="76200" dir="5400000" algn="t" rotWithShape="0">
                <a:prstClr val="black">
                  <a:alpha val="15000"/>
                </a:prstClr>
              </a:outerShdw>
              <a:reflection blurRad="6350" stA="50000" endA="300" endPos="38500" dist="50800" dir="5400000" sy="-100000" algn="bl" rotWithShape="0"/>
            </a:effectLst>
            <a:scene3d>
              <a:camera prst="orthographicFront"/>
              <a:lightRig rig="threePt" dir="t"/>
            </a:scene3d>
            <a:sp3d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</a:pPr>
              <a:r>
                <a:rPr lang="en-US" altLang="ko-KR" sz="20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12000"/>
                      </a:prstClr>
                    </a:outerShdw>
                  </a:effectLst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Upgradable to higher energy and higher intensity</a:t>
              </a:r>
              <a:endParaRPr lang="ko-KR" altLang="en-US" sz="2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12000"/>
                    </a:prstClr>
                  </a:outerShdw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endParaRPr>
            </a:p>
          </p:txBody>
        </p:sp>
        <p:sp>
          <p:nvSpPr>
            <p:cNvPr id="29" name="모서리가 둥근 직사각형 6"/>
            <p:cNvSpPr/>
            <p:nvPr/>
          </p:nvSpPr>
          <p:spPr>
            <a:xfrm>
              <a:off x="1370831" y="5902314"/>
              <a:ext cx="6801569" cy="430966"/>
            </a:xfrm>
            <a:custGeom>
              <a:avLst/>
              <a:gdLst/>
              <a:ahLst/>
              <a:cxnLst/>
              <a:rect l="l" t="t" r="r" b="b"/>
              <a:pathLst>
                <a:path w="6441529" h="430966">
                  <a:moveTo>
                    <a:pt x="75939" y="0"/>
                  </a:moveTo>
                  <a:lnTo>
                    <a:pt x="746652" y="0"/>
                  </a:lnTo>
                  <a:lnTo>
                    <a:pt x="753876" y="1380"/>
                  </a:lnTo>
                  <a:cubicBezTo>
                    <a:pt x="756181" y="112"/>
                    <a:pt x="758627" y="0"/>
                    <a:pt x="761100" y="0"/>
                  </a:cubicBezTo>
                  <a:lnTo>
                    <a:pt x="1304492" y="0"/>
                  </a:lnTo>
                  <a:lnTo>
                    <a:pt x="1431812" y="0"/>
                  </a:lnTo>
                  <a:lnTo>
                    <a:pt x="1975204" y="0"/>
                  </a:lnTo>
                  <a:lnTo>
                    <a:pt x="1982428" y="1380"/>
                  </a:lnTo>
                  <a:cubicBezTo>
                    <a:pt x="1984734" y="112"/>
                    <a:pt x="1987179" y="0"/>
                    <a:pt x="1989652" y="0"/>
                  </a:cubicBezTo>
                  <a:lnTo>
                    <a:pt x="2523865" y="0"/>
                  </a:lnTo>
                  <a:lnTo>
                    <a:pt x="2660364" y="0"/>
                  </a:lnTo>
                  <a:lnTo>
                    <a:pt x="3194577" y="0"/>
                  </a:lnTo>
                  <a:lnTo>
                    <a:pt x="3201801" y="1380"/>
                  </a:lnTo>
                  <a:cubicBezTo>
                    <a:pt x="3204106" y="112"/>
                    <a:pt x="3206552" y="0"/>
                    <a:pt x="3209025" y="0"/>
                  </a:cubicBezTo>
                  <a:lnTo>
                    <a:pt x="3752417" y="0"/>
                  </a:lnTo>
                  <a:lnTo>
                    <a:pt x="3781165" y="0"/>
                  </a:lnTo>
                  <a:lnTo>
                    <a:pt x="3879737" y="0"/>
                  </a:lnTo>
                  <a:lnTo>
                    <a:pt x="4423129" y="0"/>
                  </a:lnTo>
                  <a:lnTo>
                    <a:pt x="4437577" y="0"/>
                  </a:lnTo>
                  <a:lnTo>
                    <a:pt x="4451877" y="0"/>
                  </a:lnTo>
                  <a:lnTo>
                    <a:pt x="4466325" y="0"/>
                  </a:lnTo>
                  <a:lnTo>
                    <a:pt x="5009717" y="0"/>
                  </a:lnTo>
                  <a:lnTo>
                    <a:pt x="5108289" y="0"/>
                  </a:lnTo>
                  <a:lnTo>
                    <a:pt x="5137037" y="0"/>
                  </a:lnTo>
                  <a:lnTo>
                    <a:pt x="5680429" y="0"/>
                  </a:lnTo>
                  <a:lnTo>
                    <a:pt x="5687653" y="1380"/>
                  </a:lnTo>
                  <a:cubicBezTo>
                    <a:pt x="5689959" y="112"/>
                    <a:pt x="5692404" y="0"/>
                    <a:pt x="5694877" y="0"/>
                  </a:cubicBezTo>
                  <a:lnTo>
                    <a:pt x="6365589" y="0"/>
                  </a:lnTo>
                  <a:cubicBezTo>
                    <a:pt x="6407530" y="0"/>
                    <a:pt x="6441529" y="32159"/>
                    <a:pt x="6441529" y="71829"/>
                  </a:cubicBezTo>
                  <a:lnTo>
                    <a:pt x="6441529" y="359137"/>
                  </a:lnTo>
                  <a:cubicBezTo>
                    <a:pt x="6441529" y="398807"/>
                    <a:pt x="6407530" y="430966"/>
                    <a:pt x="6365589" y="430966"/>
                  </a:cubicBezTo>
                  <a:lnTo>
                    <a:pt x="5694877" y="430966"/>
                  </a:lnTo>
                  <a:lnTo>
                    <a:pt x="5687653" y="429587"/>
                  </a:lnTo>
                  <a:cubicBezTo>
                    <a:pt x="5685347" y="430854"/>
                    <a:pt x="5682902" y="430966"/>
                    <a:pt x="5680429" y="430966"/>
                  </a:cubicBezTo>
                  <a:lnTo>
                    <a:pt x="5137037" y="430966"/>
                  </a:lnTo>
                  <a:lnTo>
                    <a:pt x="5108289" y="430966"/>
                  </a:lnTo>
                  <a:lnTo>
                    <a:pt x="5009717" y="430966"/>
                  </a:lnTo>
                  <a:lnTo>
                    <a:pt x="4466325" y="430966"/>
                  </a:lnTo>
                  <a:lnTo>
                    <a:pt x="4451877" y="430966"/>
                  </a:lnTo>
                  <a:lnTo>
                    <a:pt x="4437577" y="430966"/>
                  </a:lnTo>
                  <a:lnTo>
                    <a:pt x="4423129" y="430966"/>
                  </a:lnTo>
                  <a:lnTo>
                    <a:pt x="3879737" y="430966"/>
                  </a:lnTo>
                  <a:lnTo>
                    <a:pt x="3781165" y="430966"/>
                  </a:lnTo>
                  <a:lnTo>
                    <a:pt x="3752417" y="430966"/>
                  </a:lnTo>
                  <a:lnTo>
                    <a:pt x="3209025" y="430966"/>
                  </a:lnTo>
                  <a:lnTo>
                    <a:pt x="3201801" y="429587"/>
                  </a:lnTo>
                  <a:cubicBezTo>
                    <a:pt x="3199495" y="430854"/>
                    <a:pt x="3197049" y="430966"/>
                    <a:pt x="3194577" y="430966"/>
                  </a:cubicBezTo>
                  <a:lnTo>
                    <a:pt x="2660364" y="430966"/>
                  </a:lnTo>
                  <a:lnTo>
                    <a:pt x="2523865" y="430966"/>
                  </a:lnTo>
                  <a:lnTo>
                    <a:pt x="1989652" y="430966"/>
                  </a:lnTo>
                  <a:lnTo>
                    <a:pt x="1982428" y="429587"/>
                  </a:lnTo>
                  <a:cubicBezTo>
                    <a:pt x="1980122" y="430854"/>
                    <a:pt x="1977677" y="430966"/>
                    <a:pt x="1975204" y="430966"/>
                  </a:cubicBezTo>
                  <a:lnTo>
                    <a:pt x="1431812" y="430966"/>
                  </a:lnTo>
                  <a:lnTo>
                    <a:pt x="1304492" y="430966"/>
                  </a:lnTo>
                  <a:lnTo>
                    <a:pt x="761100" y="430966"/>
                  </a:lnTo>
                  <a:lnTo>
                    <a:pt x="753876" y="429587"/>
                  </a:lnTo>
                  <a:cubicBezTo>
                    <a:pt x="751570" y="430854"/>
                    <a:pt x="749124" y="430966"/>
                    <a:pt x="746652" y="430966"/>
                  </a:cubicBezTo>
                  <a:lnTo>
                    <a:pt x="75939" y="430966"/>
                  </a:lnTo>
                  <a:cubicBezTo>
                    <a:pt x="33999" y="430966"/>
                    <a:pt x="0" y="398807"/>
                    <a:pt x="0" y="359137"/>
                  </a:cubicBezTo>
                  <a:lnTo>
                    <a:pt x="0" y="71829"/>
                  </a:lnTo>
                  <a:cubicBezTo>
                    <a:pt x="0" y="32159"/>
                    <a:pt x="33999" y="0"/>
                    <a:pt x="75939" y="0"/>
                  </a:cubicBezTo>
                  <a:close/>
                </a:path>
              </a:pathLst>
            </a:custGeom>
            <a:gradFill>
              <a:gsLst>
                <a:gs pos="11000">
                  <a:srgbClr val="09CAFF"/>
                </a:gs>
                <a:gs pos="100000">
                  <a:srgbClr val="3D89BD"/>
                </a:gs>
              </a:gsLst>
              <a:lin ang="5400000" scaled="0"/>
            </a:gradFill>
            <a:ln w="63500">
              <a:noFill/>
            </a:ln>
            <a:effectLst>
              <a:outerShdw blurRad="127000" dist="76200" dir="5400000" algn="t" rotWithShape="0">
                <a:prstClr val="black">
                  <a:alpha val="15000"/>
                </a:prstClr>
              </a:outerShdw>
              <a:reflection blurRad="6350" stA="50000" endA="300" endPos="38500" dist="50800" dir="5400000" sy="-100000" algn="bl" rotWithShape="0"/>
            </a:effectLst>
            <a:scene3d>
              <a:camera prst="orthographicFront"/>
              <a:lightRig rig="threePt" dir="t"/>
            </a:scene3d>
            <a:sp3d>
              <a:bevelT w="508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</a:pPr>
              <a:r>
                <a:rPr lang="en-US" altLang="ko-KR" sz="2000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12000"/>
                      </a:prstClr>
                    </a:outerShdw>
                  </a:effectLst>
                  <a:latin typeface="Times New Roman" pitchFamily="18" charset="0"/>
                  <a:ea typeface="한컴 솔잎 M" pitchFamily="18" charset="-127"/>
                  <a:cs typeface="Times New Roman" pitchFamily="18" charset="0"/>
                </a:rPr>
                <a:t>World leading RI beam facility for longer term</a:t>
              </a:r>
              <a:endParaRPr lang="ko-KR" altLang="en-US" sz="2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12000"/>
                    </a:prstClr>
                  </a:outerShdw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endParaRPr>
            </a:p>
          </p:txBody>
        </p:sp>
      </p:grpSp>
      <p:sp>
        <p:nvSpPr>
          <p:cNvPr id="22" name="타원 21"/>
          <p:cNvSpPr>
            <a:spLocks noChangeAspect="1"/>
          </p:cNvSpPr>
          <p:nvPr/>
        </p:nvSpPr>
        <p:spPr>
          <a:xfrm>
            <a:off x="552238" y="2119638"/>
            <a:ext cx="121273" cy="121273"/>
          </a:xfrm>
          <a:prstGeom prst="ellipse">
            <a:avLst/>
          </a:prstGeom>
          <a:gradFill>
            <a:gsLst>
              <a:gs pos="5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5400000" scaled="0"/>
          </a:gradFill>
          <a:ln w="63500">
            <a:noFill/>
          </a:ln>
          <a:effectLst>
            <a:outerShdw blurRad="127000" dir="5400000" algn="t" rotWithShape="0">
              <a:prstClr val="black">
                <a:alpha val="40000"/>
              </a:prstClr>
            </a:outerShdw>
            <a:reflection stA="30000" endPos="35000" dist="12700" dir="5400000" sy="-100000" algn="bl" rotWithShape="0"/>
          </a:effectLst>
          <a:scene3d>
            <a:camera prst="orthographicFront"/>
            <a:lightRig rig="threePt" dir="t"/>
          </a:scene3d>
          <a:sp3d>
            <a:bevelT w="508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>
            <a:spLocks noChangeAspect="1"/>
          </p:cNvSpPr>
          <p:nvPr/>
        </p:nvSpPr>
        <p:spPr>
          <a:xfrm>
            <a:off x="565136" y="3115721"/>
            <a:ext cx="121273" cy="121273"/>
          </a:xfrm>
          <a:prstGeom prst="ellipse">
            <a:avLst/>
          </a:prstGeom>
          <a:gradFill>
            <a:gsLst>
              <a:gs pos="5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5400000" scaled="0"/>
          </a:gradFill>
          <a:ln w="63500">
            <a:noFill/>
          </a:ln>
          <a:effectLst>
            <a:outerShdw blurRad="127000" dir="5400000" algn="t" rotWithShape="0">
              <a:prstClr val="black">
                <a:alpha val="40000"/>
              </a:prstClr>
            </a:outerShdw>
            <a:reflection stA="30000" endPos="35000" dist="12700" dir="5400000" sy="-100000" algn="bl" rotWithShape="0"/>
          </a:effectLst>
          <a:scene3d>
            <a:camera prst="orthographicFront"/>
            <a:lightRig rig="threePt" dir="t"/>
          </a:scene3d>
          <a:sp3d>
            <a:bevelT w="508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>
            <a:spLocks noChangeAspect="1"/>
          </p:cNvSpPr>
          <p:nvPr/>
        </p:nvSpPr>
        <p:spPr>
          <a:xfrm>
            <a:off x="558602" y="3569578"/>
            <a:ext cx="121273" cy="121273"/>
          </a:xfrm>
          <a:prstGeom prst="ellipse">
            <a:avLst/>
          </a:prstGeom>
          <a:gradFill>
            <a:gsLst>
              <a:gs pos="5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5400000" scaled="0"/>
          </a:gradFill>
          <a:ln w="63500">
            <a:noFill/>
          </a:ln>
          <a:effectLst>
            <a:outerShdw blurRad="127000" dir="5400000" algn="t" rotWithShape="0">
              <a:prstClr val="black">
                <a:alpha val="40000"/>
              </a:prstClr>
            </a:outerShdw>
            <a:reflection stA="30000" endPos="35000" dist="12700" dir="5400000" sy="-100000" algn="bl" rotWithShape="0"/>
          </a:effectLst>
          <a:scene3d>
            <a:camera prst="orthographicFront"/>
            <a:lightRig rig="threePt" dir="t"/>
          </a:scene3d>
          <a:sp3d>
            <a:bevelT w="508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1036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2666661"/>
              </p:ext>
            </p:extLst>
          </p:nvPr>
        </p:nvGraphicFramePr>
        <p:xfrm>
          <a:off x="107504" y="908720"/>
          <a:ext cx="8820472" cy="6043332"/>
        </p:xfrm>
        <a:graphic>
          <a:graphicData uri="http://schemas.openxmlformats.org/drawingml/2006/table">
            <a:tbl>
              <a:tblPr/>
              <a:tblGrid>
                <a:gridCol w="1008112"/>
                <a:gridCol w="1454224"/>
                <a:gridCol w="1884916"/>
                <a:gridCol w="1614856"/>
                <a:gridCol w="1814756"/>
                <a:gridCol w="1043608"/>
              </a:tblGrid>
              <a:tr h="31697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Research Field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Theme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Topics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Example</a:t>
                      </a:r>
                      <a:r>
                        <a:rPr lang="en-US" altLang="ko-KR" sz="11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reactions</a:t>
                      </a:r>
                    </a:p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Apparatus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Beam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Production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535351">
                <a:tc rowSpan="7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Nuclear Science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Origin</a:t>
                      </a:r>
                      <a:r>
                        <a:rPr lang="en-US" altLang="ko-KR" sz="11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of elements/</a:t>
                      </a:r>
                    </a:p>
                    <a:p>
                      <a:pPr marL="0" marR="0" indent="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Stellar Evolution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r-process waiting point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n-US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123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Nb, </a:t>
                      </a:r>
                      <a:r>
                        <a:rPr lang="en-US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124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Mo, </a:t>
                      </a:r>
                      <a:r>
                        <a:rPr lang="en-US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125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Tc, </a:t>
                      </a:r>
                      <a:r>
                        <a:rPr lang="en-US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126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Ru</a:t>
                      </a: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Decay Station</a:t>
                      </a: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primary</a:t>
                      </a:r>
                      <a:r>
                        <a:rPr lang="en-US" altLang="ko-KR" sz="11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beam(PB)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: </a:t>
                      </a:r>
                      <a:r>
                        <a:rPr lang="en-US" altLang="ko-KR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238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U </a:t>
                      </a: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- </a:t>
                      </a: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E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: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200</a:t>
                      </a:r>
                      <a:r>
                        <a:rPr lang="ko-KR" altLang="en-US" sz="1100" kern="10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lang="en-US" sz="1100" kern="10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AMeV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- </a:t>
                      </a: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Intensity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: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&gt; 1 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p</a:t>
                      </a:r>
                      <a:r>
                        <a:rPr lang="el-G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μ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A</a:t>
                      </a: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IF </a:t>
                      </a: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903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Contribution</a:t>
                      </a:r>
                      <a:r>
                        <a:rPr lang="en-US" altLang="ko-KR" sz="11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of </a:t>
                      </a: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isomer</a:t>
                      </a:r>
                      <a:r>
                        <a:rPr lang="en-US" sz="1100" kern="0" spc="0" baseline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lang="en-US" sz="11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interaction to </a:t>
                      </a:r>
                      <a:r>
                        <a:rPr lang="en-US" sz="1100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nucleosynthesis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n-US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26m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Al+p→ </a:t>
                      </a:r>
                      <a:r>
                        <a:rPr lang="en-US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27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Si+</a:t>
                      </a:r>
                      <a:r>
                        <a:rPr lang="el-G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γ</a:t>
                      </a: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Recoil Spectrometer</a:t>
                      </a: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PB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: </a:t>
                      </a:r>
                      <a:r>
                        <a:rPr lang="en-US" altLang="ko-KR" sz="1100" kern="0" spc="0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28</a:t>
                      </a: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Si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SB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: </a:t>
                      </a:r>
                      <a:r>
                        <a:rPr lang="en-US" altLang="ko-KR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26</a:t>
                      </a:r>
                      <a:r>
                        <a:rPr lang="en-US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m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Al </a:t>
                      </a: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- </a:t>
                      </a: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E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: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&lt; 5</a:t>
                      </a:r>
                      <a:r>
                        <a:rPr lang="ko-KR" altLang="en-US" sz="1100" kern="10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lang="en-US" sz="1100" kern="10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AMeV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- </a:t>
                      </a:r>
                      <a:r>
                        <a:rPr 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Intensy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: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&gt; 10</a:t>
                      </a:r>
                      <a:r>
                        <a:rPr lang="en-US" altLang="ko-KR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7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pps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IF</a:t>
                      </a: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903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Escape process to </a:t>
                      </a:r>
                      <a:r>
                        <a:rPr 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rp-proces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n-US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15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O+</a:t>
                      </a:r>
                      <a:r>
                        <a:rPr lang="el-G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α→ </a:t>
                      </a:r>
                      <a:r>
                        <a:rPr lang="el-GR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19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Ne+</a:t>
                      </a:r>
                      <a:r>
                        <a:rPr lang="el-G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γ </a:t>
                      </a: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Recoil Spectrometer</a:t>
                      </a: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PB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: 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p(ISOL), </a:t>
                      </a:r>
                      <a:r>
                        <a:rPr lang="en-US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16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O(IF) </a:t>
                      </a: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SB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: </a:t>
                      </a:r>
                      <a:r>
                        <a:rPr lang="en-US" altLang="ko-KR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15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O </a:t>
                      </a: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- </a:t>
                      </a: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E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: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&lt; 10 </a:t>
                      </a:r>
                      <a:r>
                        <a:rPr 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AMeV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- </a:t>
                      </a: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Intensity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: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&gt; 10</a:t>
                      </a:r>
                      <a:r>
                        <a:rPr lang="en-US" altLang="ko-KR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10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pps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ISOL</a:t>
                      </a: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IF</a:t>
                      </a: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61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Superheavy</a:t>
                      </a:r>
                      <a:r>
                        <a:rPr lang="en-US" altLang="ko-KR" sz="11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elements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n-US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64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Ni + </a:t>
                      </a:r>
                      <a:r>
                        <a:rPr lang="en-US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238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U → </a:t>
                      </a:r>
                      <a:r>
                        <a:rPr lang="en-US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299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120 + 3n</a:t>
                      </a: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SHE</a:t>
                      </a:r>
                      <a:r>
                        <a:rPr lang="en-US" sz="11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spectrometer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PB: </a:t>
                      </a:r>
                      <a:r>
                        <a:rPr lang="en-US" altLang="ko-KR" sz="1100" kern="0" spc="0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64</a:t>
                      </a: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Ni </a:t>
                      </a: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- E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: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&lt;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few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AMeV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- </a:t>
                      </a: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Intensity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: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&gt;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few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p</a:t>
                      </a:r>
                      <a:r>
                        <a:rPr lang="el-G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μ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A </a:t>
                      </a: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Stable Ion Beam</a:t>
                      </a: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903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Nuclear</a:t>
                      </a:r>
                      <a:r>
                        <a:rPr lang="en-US" altLang="ko-KR" sz="11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structure and Nuclear force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Nuclear</a:t>
                      </a:r>
                      <a:r>
                        <a:rPr lang="en-US" altLang="ko-KR" sz="11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structure of rare isotopes with neutron magic number near 126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n-US" sz="1100" kern="0" spc="0" baseline="30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144</a:t>
                      </a: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Xe + </a:t>
                      </a:r>
                      <a:r>
                        <a:rPr lang="en-US" sz="1100" kern="0" spc="0" baseline="30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208</a:t>
                      </a: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Pb →</a:t>
                      </a:r>
                      <a:r>
                        <a:rPr lang="en-US" sz="1100" kern="0" spc="0" baseline="30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196</a:t>
                      </a: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Yb + X</a:t>
                      </a: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Decay Station</a:t>
                      </a: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SB: </a:t>
                      </a:r>
                      <a:r>
                        <a:rPr lang="en-US" altLang="ko-KR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144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Xe </a:t>
                      </a: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- </a:t>
                      </a: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E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: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&gt; 100 </a:t>
                      </a:r>
                      <a:r>
                        <a:rPr 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AMeV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- </a:t>
                      </a: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Intensity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: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&gt; 10</a:t>
                      </a:r>
                      <a:r>
                        <a:rPr lang="en-US" altLang="ko-KR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6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pps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ISOL</a:t>
                      </a: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903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Symmetry</a:t>
                      </a:r>
                      <a:r>
                        <a:rPr lang="en-US" altLang="ko-KR" sz="11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energy 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n-US" sz="1100" kern="0" spc="0" baseline="30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132</a:t>
                      </a: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Sn+</a:t>
                      </a:r>
                      <a:r>
                        <a:rPr lang="en-US" sz="1100" kern="0" spc="0" baseline="30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119</a:t>
                      </a: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Sn→X+Y</a:t>
                      </a: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Large Acceptance Spectrometer</a:t>
                      </a: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n-US" altLang="ko-KR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PB:</a:t>
                      </a:r>
                      <a:r>
                        <a:rPr 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p</a:t>
                      </a: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(ISOL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), </a:t>
                      </a:r>
                      <a:r>
                        <a:rPr lang="en-US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238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U(IF)</a:t>
                      </a: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SB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: </a:t>
                      </a:r>
                      <a:r>
                        <a:rPr lang="en-US" altLang="ko-KR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132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Sn</a:t>
                      </a: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- </a:t>
                      </a: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E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: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10~250 </a:t>
                      </a:r>
                      <a:r>
                        <a:rPr 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AMeV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- </a:t>
                      </a: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Intensity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: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&gt; 10</a:t>
                      </a:r>
                      <a:r>
                        <a:rPr lang="en-US" altLang="ko-KR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7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pps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ISOL (Low E)</a:t>
                      </a: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IF (High E)</a:t>
                      </a: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61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Nuclear</a:t>
                      </a:r>
                      <a:r>
                        <a:rPr lang="en-US" altLang="ko-KR" sz="11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data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Neutron</a:t>
                      </a:r>
                      <a:r>
                        <a:rPr lang="en-US" altLang="ko-KR" sz="11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capture cross section 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p + Be, Li, C</a:t>
                      </a: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neutron</a:t>
                      </a:r>
                      <a:r>
                        <a:rPr lang="en-US" sz="11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irradiation facility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PB: p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- 70 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MeV (p)</a:t>
                      </a: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- 1 kHz ~10 MHz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pulse beam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Cyclotron </a:t>
                      </a: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6718" y="54149"/>
            <a:ext cx="91378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3200" b="1" dirty="0" smtClean="0">
                <a:gradFill>
                  <a:gsLst>
                    <a:gs pos="0">
                      <a:schemeClr val="bg1"/>
                    </a:gs>
                    <a:gs pos="70000">
                      <a:srgbClr val="DDDDDD">
                        <a:lumMod val="59000"/>
                        <a:lumOff val="41000"/>
                      </a:srgbClr>
                    </a:gs>
                    <a:gs pos="99000">
                      <a:schemeClr val="bg1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6000"/>
                    </a:prstClr>
                  </a:outerShdw>
                  <a:reflection blurRad="6350" stA="15000" endPos="45500" dist="50800" dir="5400000" sy="-100000" algn="bl" rotWithShape="0"/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Science topics</a:t>
            </a:r>
            <a:r>
              <a:rPr lang="ko-KR" altLang="en-US" sz="3200" b="1" dirty="0" smtClean="0">
                <a:gradFill>
                  <a:gsLst>
                    <a:gs pos="0">
                      <a:schemeClr val="bg1"/>
                    </a:gs>
                    <a:gs pos="70000">
                      <a:srgbClr val="DDDDDD">
                        <a:lumMod val="59000"/>
                        <a:lumOff val="41000"/>
                      </a:srgbClr>
                    </a:gs>
                    <a:gs pos="99000">
                      <a:schemeClr val="bg1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6000"/>
                    </a:prstClr>
                  </a:outerShdw>
                  <a:reflection blurRad="6350" stA="15000" endPos="45500" dist="50800" dir="5400000" sy="-100000" algn="bl" rotWithShape="0"/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 </a:t>
            </a:r>
            <a:endParaRPr lang="en-US" altLang="ko-KR" sz="3200" b="1" dirty="0">
              <a:gradFill>
                <a:gsLst>
                  <a:gs pos="0">
                    <a:schemeClr val="bg1"/>
                  </a:gs>
                  <a:gs pos="70000">
                    <a:srgbClr val="DDDDDD">
                      <a:lumMod val="59000"/>
                      <a:lumOff val="41000"/>
                    </a:srgbClr>
                  </a:gs>
                  <a:gs pos="99000">
                    <a:schemeClr val="bg1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6000"/>
                  </a:prstClr>
                </a:outerShdw>
                <a:reflection blurRad="6350" stA="15000" endPos="45500" dist="50800" dir="5400000" sy="-100000" algn="bl" rotWithShape="0"/>
              </a:effectLst>
              <a:latin typeface="Times New Roman" pitchFamily="18" charset="0"/>
              <a:ea typeface="한컴 솔잎 M" pitchFamily="18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95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713127"/>
              </p:ext>
            </p:extLst>
          </p:nvPr>
        </p:nvGraphicFramePr>
        <p:xfrm>
          <a:off x="179512" y="1124744"/>
          <a:ext cx="8820472" cy="4029792"/>
        </p:xfrm>
        <a:graphic>
          <a:graphicData uri="http://schemas.openxmlformats.org/drawingml/2006/table">
            <a:tbl>
              <a:tblPr/>
              <a:tblGrid>
                <a:gridCol w="1008112"/>
                <a:gridCol w="1890056"/>
                <a:gridCol w="1449084"/>
                <a:gridCol w="1614856"/>
                <a:gridCol w="1614856"/>
                <a:gridCol w="1243508"/>
              </a:tblGrid>
              <a:tr h="31697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Research Field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Theme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Topics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Example</a:t>
                      </a:r>
                      <a:r>
                        <a:rPr lang="en-US" altLang="ko-KR" sz="12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reactions</a:t>
                      </a:r>
                    </a:p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Apparatus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Beam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Production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67996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Atomic</a:t>
                      </a:r>
                      <a:r>
                        <a:rPr lang="en-US" altLang="ko-KR" sz="12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and Molecular Physic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Mass</a:t>
                      </a:r>
                      <a:r>
                        <a:rPr lang="en-US" altLang="ko-KR" sz="12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and spectroscopy of rare isotopes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Study of rare isotopes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near neutron </a:t>
                      </a:r>
                      <a:r>
                        <a:rPr lang="en-US" sz="1200" kern="0" spc="0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Dripline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medium mass n-rich </a:t>
                      </a:r>
                      <a:r>
                        <a:rPr 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beam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Atomic</a:t>
                      </a:r>
                      <a:r>
                        <a:rPr lang="en-US" altLang="ko-KR" sz="12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trap facility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PB: </a:t>
                      </a: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p(ISOL), </a:t>
                      </a:r>
                      <a:r>
                        <a:rPr lang="en-US" sz="12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238</a:t>
                      </a: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U(IF)</a:t>
                      </a: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SB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: </a:t>
                      </a:r>
                      <a:r>
                        <a:rPr lang="en-US" altLang="ko-KR" sz="12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132</a:t>
                      </a: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Sn toward neutron drip line</a:t>
                      </a: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- </a:t>
                      </a:r>
                      <a:r>
                        <a:rPr 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E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: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&lt; 60 </a:t>
                      </a:r>
                      <a:r>
                        <a:rPr 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keV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- </a:t>
                      </a:r>
                      <a:r>
                        <a:rPr 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Intensity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: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&gt; 1 </a:t>
                      </a:r>
                      <a:r>
                        <a:rPr 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pps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ISOL</a:t>
                      </a: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IF</a:t>
                      </a: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453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Material Science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Characterization</a:t>
                      </a:r>
                      <a:r>
                        <a:rPr lang="en-US" altLang="ko-KR" sz="12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of new material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Local </a:t>
                      </a:r>
                      <a:r>
                        <a:rPr lang="en-US" altLang="ko-KR" sz="1200" kern="0" spc="0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Electromagneic</a:t>
                      </a:r>
                      <a:r>
                        <a:rPr lang="en-US" altLang="ko-KR" sz="12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structure of material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Low Mass RI </a:t>
                      </a:r>
                      <a:r>
                        <a:rPr 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beam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l-GR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β-</a:t>
                      </a: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NMR, </a:t>
                      </a:r>
                      <a:r>
                        <a:rPr lang="el-GR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β-</a:t>
                      </a: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NQR </a:t>
                      </a: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l-GR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μ</a:t>
                      </a: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SR </a:t>
                      </a:r>
                      <a:r>
                        <a:rPr 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spectroscopy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37846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PB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: </a:t>
                      </a:r>
                      <a:r>
                        <a:rPr lang="en-US" altLang="ko-KR" sz="12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8</a:t>
                      </a: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Li, </a:t>
                      </a:r>
                      <a:r>
                        <a:rPr lang="en-US" sz="12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11</a:t>
                      </a: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Be, </a:t>
                      </a:r>
                      <a:r>
                        <a:rPr lang="en-US" sz="12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15</a:t>
                      </a: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O, </a:t>
                      </a:r>
                      <a:r>
                        <a:rPr lang="en-US" sz="12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17</a:t>
                      </a: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Ne, </a:t>
                      </a:r>
                      <a:r>
                        <a:rPr lang="en-US" sz="1200" kern="0" spc="0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muon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- 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E: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&lt; 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~10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keV</a:t>
                      </a: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- </a:t>
                      </a:r>
                      <a:r>
                        <a:rPr lang="en-US" sz="1200" kern="0" spc="0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Intensit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: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&gt; 10</a:t>
                      </a:r>
                      <a:r>
                        <a:rPr lang="en-US" altLang="ko-KR" sz="12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8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pps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ISOL </a:t>
                      </a: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IF</a:t>
                      </a: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535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Bio and Medical</a:t>
                      </a:r>
                      <a:r>
                        <a:rPr lang="en-US" altLang="ko-KR" sz="12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Science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Understanding 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Biological</a:t>
                      </a:r>
                      <a:r>
                        <a:rPr lang="en-US" altLang="ko-KR" sz="12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optimization of heavy ion therapy and on-line imaging of dose of nuclear therapy</a:t>
                      </a: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Low Mass RI </a:t>
                      </a:r>
                      <a:r>
                        <a:rPr 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beam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RI </a:t>
                      </a:r>
                      <a:r>
                        <a:rPr 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irradiation</a:t>
                      </a:r>
                      <a:r>
                        <a:rPr lang="en-US" sz="12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facility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SB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: </a:t>
                      </a:r>
                      <a:r>
                        <a:rPr lang="en-US" altLang="ko-KR" sz="12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8</a:t>
                      </a: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B, </a:t>
                      </a:r>
                      <a:r>
                        <a:rPr lang="en-US" sz="12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9</a:t>
                      </a: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C, </a:t>
                      </a:r>
                      <a:r>
                        <a:rPr lang="en-US" sz="12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11</a:t>
                      </a: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C </a:t>
                      </a: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- </a:t>
                      </a:r>
                      <a:r>
                        <a:rPr 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E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: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200~400 </a:t>
                      </a:r>
                      <a:r>
                        <a:rPr 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AMeV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- </a:t>
                      </a:r>
                      <a:r>
                        <a:rPr 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Intensity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: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&gt; 10</a:t>
                      </a:r>
                      <a:r>
                        <a:rPr lang="en-US" altLang="ko-KR" sz="12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7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pps</a:t>
                      </a: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ISOL</a:t>
                      </a:r>
                    </a:p>
                    <a:p>
                      <a:pPr marL="0" marR="0" indent="-92710" algn="l" fontAlgn="base" latinLnBrk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∙ IF</a:t>
                      </a:r>
                    </a:p>
                  </a:txBody>
                  <a:tcPr marL="19966" marR="19966" marT="9948" marB="99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6718" y="54149"/>
            <a:ext cx="91378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3200" b="1" dirty="0" smtClean="0">
                <a:gradFill>
                  <a:gsLst>
                    <a:gs pos="0">
                      <a:schemeClr val="bg1"/>
                    </a:gs>
                    <a:gs pos="70000">
                      <a:srgbClr val="DDDDDD">
                        <a:lumMod val="59000"/>
                        <a:lumOff val="41000"/>
                      </a:srgbClr>
                    </a:gs>
                    <a:gs pos="99000">
                      <a:schemeClr val="bg1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6000"/>
                    </a:prstClr>
                  </a:outerShdw>
                  <a:reflection blurRad="6350" stA="15000" endPos="45500" dist="50800" dir="5400000" sy="-100000" algn="bl" rotWithShape="0"/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Science topics </a:t>
            </a:r>
            <a:r>
              <a:rPr lang="ko-KR" altLang="en-US" sz="3200" b="1" dirty="0" smtClean="0">
                <a:gradFill>
                  <a:gsLst>
                    <a:gs pos="0">
                      <a:schemeClr val="bg1"/>
                    </a:gs>
                    <a:gs pos="70000">
                      <a:srgbClr val="DDDDDD">
                        <a:lumMod val="59000"/>
                        <a:lumOff val="41000"/>
                      </a:srgbClr>
                    </a:gs>
                    <a:gs pos="99000">
                      <a:schemeClr val="bg1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6000"/>
                    </a:prstClr>
                  </a:outerShdw>
                  <a:reflection blurRad="6350" stA="15000" endPos="45500" dist="50800" dir="5400000" sy="-100000" algn="bl" rotWithShape="0"/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 </a:t>
            </a:r>
            <a:endParaRPr lang="en-US" altLang="ko-KR" sz="3200" b="1" dirty="0">
              <a:gradFill>
                <a:gsLst>
                  <a:gs pos="0">
                    <a:schemeClr val="bg1"/>
                  </a:gs>
                  <a:gs pos="70000">
                    <a:srgbClr val="DDDDDD">
                      <a:lumMod val="59000"/>
                      <a:lumOff val="41000"/>
                    </a:srgbClr>
                  </a:gs>
                  <a:gs pos="99000">
                    <a:schemeClr val="bg1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6000"/>
                  </a:prstClr>
                </a:outerShdw>
                <a:reflection blurRad="6350" stA="15000" endPos="45500" dist="50800" dir="5400000" sy="-100000" algn="bl" rotWithShape="0"/>
              </a:effectLst>
              <a:latin typeface="Times New Roman" pitchFamily="18" charset="0"/>
              <a:ea typeface="한컴 솔잎 M" pitchFamily="18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61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직사각형 5"/>
          <p:cNvSpPr/>
          <p:nvPr/>
        </p:nvSpPr>
        <p:spPr>
          <a:xfrm>
            <a:off x="72872" y="836712"/>
            <a:ext cx="9010482" cy="5904656"/>
          </a:xfrm>
          <a:custGeom>
            <a:avLst/>
            <a:gdLst/>
            <a:ahLst/>
            <a:cxnLst/>
            <a:rect l="l" t="t" r="r" b="b"/>
            <a:pathLst>
              <a:path w="8605008" h="5578624">
                <a:moveTo>
                  <a:pt x="146608" y="0"/>
                </a:moveTo>
                <a:lnTo>
                  <a:pt x="288033" y="0"/>
                </a:lnTo>
                <a:lnTo>
                  <a:pt x="1276551" y="0"/>
                </a:lnTo>
                <a:lnTo>
                  <a:pt x="7328458" y="0"/>
                </a:lnTo>
                <a:lnTo>
                  <a:pt x="8265353" y="0"/>
                </a:lnTo>
                <a:lnTo>
                  <a:pt x="8458401" y="0"/>
                </a:lnTo>
                <a:cubicBezTo>
                  <a:pt x="8539370" y="0"/>
                  <a:pt x="8605008" y="65638"/>
                  <a:pt x="8605008" y="146607"/>
                </a:cubicBezTo>
                <a:lnTo>
                  <a:pt x="8605008" y="514907"/>
                </a:lnTo>
                <a:lnTo>
                  <a:pt x="8605008" y="733017"/>
                </a:lnTo>
                <a:lnTo>
                  <a:pt x="8605008" y="1101317"/>
                </a:lnTo>
                <a:lnTo>
                  <a:pt x="8605007" y="1101322"/>
                </a:lnTo>
                <a:lnTo>
                  <a:pt x="8605007" y="4477302"/>
                </a:lnTo>
                <a:lnTo>
                  <a:pt x="8605008" y="4845607"/>
                </a:lnTo>
                <a:lnTo>
                  <a:pt x="8605008" y="5063717"/>
                </a:lnTo>
                <a:lnTo>
                  <a:pt x="8605008" y="5432017"/>
                </a:lnTo>
                <a:cubicBezTo>
                  <a:pt x="8605008" y="5512986"/>
                  <a:pt x="8539370" y="5578624"/>
                  <a:pt x="8458401" y="5578624"/>
                </a:cubicBezTo>
                <a:lnTo>
                  <a:pt x="8265353" y="5578624"/>
                </a:lnTo>
                <a:lnTo>
                  <a:pt x="7328458" y="5578624"/>
                </a:lnTo>
                <a:lnTo>
                  <a:pt x="1276551" y="5578624"/>
                </a:lnTo>
                <a:lnTo>
                  <a:pt x="288033" y="5578624"/>
                </a:lnTo>
                <a:lnTo>
                  <a:pt x="146608" y="5578624"/>
                </a:lnTo>
                <a:cubicBezTo>
                  <a:pt x="65639" y="5578624"/>
                  <a:pt x="1" y="5512986"/>
                  <a:pt x="1" y="5432017"/>
                </a:cubicBezTo>
                <a:lnTo>
                  <a:pt x="1" y="5136356"/>
                </a:lnTo>
                <a:lnTo>
                  <a:pt x="0" y="5136356"/>
                </a:lnTo>
                <a:lnTo>
                  <a:pt x="0" y="4768056"/>
                </a:lnTo>
                <a:lnTo>
                  <a:pt x="0" y="951051"/>
                </a:lnTo>
                <a:lnTo>
                  <a:pt x="0" y="582751"/>
                </a:lnTo>
                <a:lnTo>
                  <a:pt x="1" y="582751"/>
                </a:lnTo>
                <a:lnTo>
                  <a:pt x="1" y="514907"/>
                </a:lnTo>
                <a:lnTo>
                  <a:pt x="1" y="146607"/>
                </a:lnTo>
                <a:cubicBezTo>
                  <a:pt x="1" y="65638"/>
                  <a:pt x="65639" y="0"/>
                  <a:pt x="146608" y="0"/>
                </a:cubicBezTo>
                <a:close/>
              </a:path>
            </a:pathLst>
          </a:custGeom>
          <a:gradFill>
            <a:gsLst>
              <a:gs pos="50000">
                <a:schemeClr val="bg1"/>
              </a:gs>
              <a:gs pos="0">
                <a:schemeClr val="bg1">
                  <a:lumMod val="95000"/>
                  <a:lumOff val="5000"/>
                </a:schemeClr>
              </a:gs>
            </a:gsLst>
            <a:lin ang="5400000" scaled="0"/>
          </a:gradFill>
          <a:ln w="63500">
            <a:noFill/>
          </a:ln>
          <a:effectLst>
            <a:outerShdw blurRad="127000" dist="76200" dir="5400000" algn="t" rotWithShape="0">
              <a:prstClr val="black">
                <a:alpha val="40000"/>
              </a:prstClr>
            </a:outerShdw>
            <a:reflection stA="30000" endPos="90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w="508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00" name="직사각형 199"/>
          <p:cNvSpPr/>
          <p:nvPr/>
        </p:nvSpPr>
        <p:spPr>
          <a:xfrm>
            <a:off x="8018018" y="5486475"/>
            <a:ext cx="802461" cy="782912"/>
          </a:xfrm>
          <a:prstGeom prst="rect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331" name="TextBox 330"/>
          <p:cNvSpPr txBox="1"/>
          <p:nvPr/>
        </p:nvSpPr>
        <p:spPr>
          <a:xfrm>
            <a:off x="8701394" y="4069397"/>
            <a:ext cx="4187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b="1" dirty="0" smtClean="0">
                <a:latin typeface="Trebuchet MS" pitchFamily="34" charset="0"/>
              </a:rPr>
              <a:t>80m</a:t>
            </a:r>
            <a:endParaRPr lang="ko-KR" altLang="en-US" sz="900" b="1" dirty="0">
              <a:latin typeface="Trebuchet MS" pitchFamily="34" charset="0"/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7611365" y="5255377"/>
            <a:ext cx="1225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IF system</a:t>
            </a:r>
            <a:endParaRPr lang="ko-KR" altLang="en-US" b="1" dirty="0">
              <a:solidFill>
                <a:schemeClr val="accent6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03345" y="1794873"/>
            <a:ext cx="499726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b="1" dirty="0" smtClean="0">
                <a:latin typeface="Trebuchet MS" pitchFamily="34" charset="0"/>
              </a:rPr>
              <a:t>128.5m</a:t>
            </a:r>
            <a:endParaRPr lang="ko-KR" altLang="en-US" sz="900" b="1" dirty="0">
              <a:latin typeface="Trebuchet MS" pitchFamily="34" charset="0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72872" y="4315067"/>
            <a:ext cx="351639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b="1" dirty="0" smtClean="0">
                <a:latin typeface="Trebuchet MS" pitchFamily="34" charset="0"/>
              </a:rPr>
              <a:t>70m</a:t>
            </a:r>
            <a:endParaRPr lang="ko-KR" altLang="en-US" sz="900" b="1" dirty="0">
              <a:latin typeface="Trebuchet MS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168009" y="5705300"/>
            <a:ext cx="1454858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dirty="0" smtClean="0">
                <a:latin typeface="Trebuchet MS" pitchFamily="34" charset="0"/>
              </a:rPr>
              <a:t>Low Energy Experiments</a:t>
            </a:r>
          </a:p>
          <a:p>
            <a:r>
              <a:rPr lang="en-US" altLang="ko-KR" sz="1050" dirty="0" smtClean="0">
                <a:latin typeface="Trebuchet MS" pitchFamily="34" charset="0"/>
              </a:rPr>
              <a:t>Nuclear Astrophysics</a:t>
            </a:r>
          </a:p>
          <a:p>
            <a:r>
              <a:rPr lang="en-US" altLang="ko-KR" sz="1050" dirty="0" smtClean="0">
                <a:latin typeface="Trebuchet MS" pitchFamily="34" charset="0"/>
              </a:rPr>
              <a:t>Material Science</a:t>
            </a:r>
          </a:p>
          <a:p>
            <a:r>
              <a:rPr lang="el-GR" altLang="ko-KR" sz="1050" dirty="0" smtClean="0">
                <a:latin typeface="Trebuchet MS" pitchFamily="34" charset="0"/>
              </a:rPr>
              <a:t>β</a:t>
            </a:r>
            <a:r>
              <a:rPr lang="en-US" altLang="ko-KR" sz="1050" dirty="0" smtClean="0">
                <a:latin typeface="Trebuchet MS" pitchFamily="34" charset="0"/>
              </a:rPr>
              <a:t>-NMR</a:t>
            </a:r>
            <a:endParaRPr lang="ko-KR" altLang="en-US" sz="1050" dirty="0">
              <a:latin typeface="Trebuchet MS" pitchFamily="34" charset="0"/>
            </a:endParaRPr>
          </a:p>
        </p:txBody>
      </p:sp>
      <p:cxnSp>
        <p:nvCxnSpPr>
          <p:cNvPr id="232" name="직선 연결선 231"/>
          <p:cNvCxnSpPr/>
          <p:nvPr/>
        </p:nvCxnSpPr>
        <p:spPr>
          <a:xfrm>
            <a:off x="116738" y="4500394"/>
            <a:ext cx="1456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직선 연결선 232"/>
          <p:cNvCxnSpPr/>
          <p:nvPr/>
        </p:nvCxnSpPr>
        <p:spPr>
          <a:xfrm>
            <a:off x="113177" y="5380365"/>
            <a:ext cx="1456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1207417" y="3382753"/>
            <a:ext cx="1254863" cy="3332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b="1" dirty="0">
                <a:solidFill>
                  <a:srgbClr val="00B0F0"/>
                </a:solidFill>
                <a:latin typeface="Trebuchet MS" pitchFamily="34" charset="0"/>
              </a:rPr>
              <a:t>Driver </a:t>
            </a:r>
            <a:r>
              <a:rPr lang="en-US" altLang="ko-KR" b="1" dirty="0" err="1">
                <a:solidFill>
                  <a:srgbClr val="00B0F0"/>
                </a:solidFill>
                <a:latin typeface="Trebuchet MS" pitchFamily="34" charset="0"/>
              </a:rPr>
              <a:t>Linac</a:t>
            </a:r>
            <a:endParaRPr lang="ko-KR" altLang="en-US" b="1" dirty="0">
              <a:solidFill>
                <a:srgbClr val="00B0F0"/>
              </a:solidFill>
              <a:latin typeface="Trebuchet MS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733481" y="1711467"/>
            <a:ext cx="4739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dirty="0" smtClean="0">
                <a:latin typeface="Trebuchet MS" pitchFamily="34" charset="0"/>
              </a:rPr>
              <a:t>LEBT</a:t>
            </a:r>
            <a:endParaRPr lang="ko-KR" altLang="en-US" sz="800" dirty="0">
              <a:latin typeface="Trebuchet MS" pitchFamily="34" charset="0"/>
            </a:endParaRPr>
          </a:p>
        </p:txBody>
      </p:sp>
      <p:cxnSp>
        <p:nvCxnSpPr>
          <p:cNvPr id="156" name="직선 연결선 155"/>
          <p:cNvCxnSpPr/>
          <p:nvPr/>
        </p:nvCxnSpPr>
        <p:spPr>
          <a:xfrm>
            <a:off x="676476" y="1776330"/>
            <a:ext cx="3512" cy="2019336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직사각형 156"/>
          <p:cNvSpPr/>
          <p:nvPr/>
        </p:nvSpPr>
        <p:spPr>
          <a:xfrm>
            <a:off x="621609" y="2090907"/>
            <a:ext cx="109698" cy="1629311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00B0F0">
                  <a:lumMod val="80000"/>
                </a:srgbClr>
              </a:gs>
            </a:gsLst>
            <a:lin ang="54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158" name="직사각형 157"/>
          <p:cNvSpPr/>
          <p:nvPr/>
        </p:nvSpPr>
        <p:spPr>
          <a:xfrm>
            <a:off x="620023" y="3787883"/>
            <a:ext cx="116418" cy="116553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00B0F0">
                  <a:lumMod val="80000"/>
                </a:srgbClr>
              </a:gs>
            </a:gsLst>
            <a:lin ang="54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159" name="직사각형 158"/>
          <p:cNvSpPr/>
          <p:nvPr/>
        </p:nvSpPr>
        <p:spPr>
          <a:xfrm>
            <a:off x="624561" y="1972288"/>
            <a:ext cx="106191" cy="85028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00B0F0">
                  <a:lumMod val="80000"/>
                </a:srgbClr>
              </a:gs>
            </a:gsLst>
            <a:lin ang="54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160" name="직사각형 159"/>
          <p:cNvSpPr/>
          <p:nvPr/>
        </p:nvSpPr>
        <p:spPr>
          <a:xfrm>
            <a:off x="619000" y="1894044"/>
            <a:ext cx="117312" cy="45719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00B0F0">
                  <a:lumMod val="80000"/>
                </a:srgbClr>
              </a:gs>
            </a:gsLst>
            <a:lin ang="54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161" name="직사각형 160"/>
          <p:cNvSpPr/>
          <p:nvPr/>
        </p:nvSpPr>
        <p:spPr>
          <a:xfrm>
            <a:off x="610565" y="1798709"/>
            <a:ext cx="135334" cy="58238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00B0F0">
                  <a:lumMod val="80000"/>
                </a:srgbClr>
              </a:gs>
            </a:gsLst>
            <a:lin ang="54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162" name="직사각형 161"/>
          <p:cNvSpPr/>
          <p:nvPr/>
        </p:nvSpPr>
        <p:spPr>
          <a:xfrm>
            <a:off x="457295" y="1574576"/>
            <a:ext cx="114704" cy="123335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00B0F0">
                  <a:lumMod val="80000"/>
                </a:srgbClr>
              </a:gs>
            </a:gsLst>
            <a:lin ang="54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cxnSp>
        <p:nvCxnSpPr>
          <p:cNvPr id="165" name="직선 연결선 164"/>
          <p:cNvCxnSpPr/>
          <p:nvPr/>
        </p:nvCxnSpPr>
        <p:spPr>
          <a:xfrm flipV="1">
            <a:off x="830681" y="1674208"/>
            <a:ext cx="1" cy="95793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직선 연결선 165"/>
          <p:cNvCxnSpPr/>
          <p:nvPr/>
        </p:nvCxnSpPr>
        <p:spPr>
          <a:xfrm flipV="1">
            <a:off x="514647" y="1770003"/>
            <a:ext cx="317251" cy="3384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Box 167"/>
          <p:cNvSpPr txBox="1"/>
          <p:nvPr/>
        </p:nvSpPr>
        <p:spPr>
          <a:xfrm>
            <a:off x="834005" y="1495637"/>
            <a:ext cx="1436713" cy="229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dirty="0" smtClean="0">
                <a:latin typeface="Trebuchet MS" pitchFamily="34" charset="0"/>
              </a:rPr>
              <a:t>ECR-IS (10keV/u, 12 p</a:t>
            </a:r>
            <a:r>
              <a:rPr lang="el-GR" altLang="ko-KR" sz="1050" dirty="0" smtClean="0">
                <a:latin typeface="Trebuchet MS" pitchFamily="34" charset="0"/>
              </a:rPr>
              <a:t>μ</a:t>
            </a:r>
            <a:r>
              <a:rPr lang="en-US" altLang="ko-KR" sz="1050" dirty="0" smtClean="0">
                <a:latin typeface="Trebuchet MS" pitchFamily="34" charset="0"/>
              </a:rPr>
              <a:t>A)</a:t>
            </a:r>
            <a:endParaRPr lang="ko-KR" altLang="en-US" sz="1050" dirty="0">
              <a:latin typeface="Trebuchet MS" pitchFamily="34" charset="0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730752" y="1819189"/>
            <a:ext cx="12978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800" dirty="0" smtClean="0">
                <a:latin typeface="Trebuchet MS" pitchFamily="34" charset="0"/>
              </a:rPr>
              <a:t>RFQ (300keV/u, 9.5 p</a:t>
            </a:r>
            <a:r>
              <a:rPr lang="el-GR" altLang="ko-KR" sz="800" dirty="0" smtClean="0">
                <a:latin typeface="Trebuchet MS" pitchFamily="34" charset="0"/>
              </a:rPr>
              <a:t>μ</a:t>
            </a:r>
            <a:r>
              <a:rPr lang="en-US" altLang="ko-KR" sz="800" dirty="0" smtClean="0">
                <a:latin typeface="Trebuchet MS" pitchFamily="34" charset="0"/>
              </a:rPr>
              <a:t>A)</a:t>
            </a:r>
            <a:endParaRPr lang="ko-KR" altLang="en-US" sz="800" dirty="0">
              <a:latin typeface="Trebuchet MS" pitchFamily="34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808086" y="1926911"/>
            <a:ext cx="359716" cy="194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800" dirty="0" smtClean="0">
                <a:latin typeface="Trebuchet MS" pitchFamily="34" charset="0"/>
              </a:rPr>
              <a:t>MEBT</a:t>
            </a:r>
            <a:endParaRPr lang="ko-KR" altLang="en-US" sz="800" dirty="0">
              <a:latin typeface="Trebuchet MS" pitchFamily="34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465068" y="3133902"/>
            <a:ext cx="210209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50" dirty="0" smtClean="0">
                <a:latin typeface="Trebuchet MS" pitchFamily="34" charset="0"/>
              </a:rPr>
              <a:t>SCL1 (18.5 MeV/u, 9.5 p</a:t>
            </a:r>
            <a:r>
              <a:rPr lang="el-GR" altLang="ko-KR" sz="1050" dirty="0" smtClean="0">
                <a:latin typeface="Trebuchet MS" pitchFamily="34" charset="0"/>
              </a:rPr>
              <a:t>μ</a:t>
            </a:r>
            <a:r>
              <a:rPr lang="en-US" altLang="ko-KR" sz="1050" dirty="0">
                <a:latin typeface="Trebuchet MS" pitchFamily="34" charset="0"/>
              </a:rPr>
              <a:t>A)</a:t>
            </a:r>
            <a:endParaRPr lang="ko-KR" altLang="en-US" sz="1050" dirty="0">
              <a:latin typeface="Trebuchet MS" pitchFamily="34" charset="0"/>
            </a:endParaRPr>
          </a:p>
          <a:p>
            <a:pPr algn="r"/>
            <a:r>
              <a:rPr lang="en-US" altLang="ko-KR" sz="1050" dirty="0" smtClean="0">
                <a:latin typeface="Trebuchet MS" pitchFamily="34" charset="0"/>
              </a:rPr>
              <a:t> </a:t>
            </a:r>
            <a:endParaRPr lang="ko-KR" altLang="en-US" sz="1050" dirty="0">
              <a:latin typeface="Trebuchet MS" pitchFamily="34" charset="0"/>
            </a:endParaRPr>
          </a:p>
        </p:txBody>
      </p:sp>
      <p:cxnSp>
        <p:nvCxnSpPr>
          <p:cNvPr id="172" name="직선 연결선 171"/>
          <p:cNvCxnSpPr/>
          <p:nvPr/>
        </p:nvCxnSpPr>
        <p:spPr>
          <a:xfrm>
            <a:off x="299015" y="1598594"/>
            <a:ext cx="6573" cy="21191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직선 연결선 172"/>
          <p:cNvCxnSpPr/>
          <p:nvPr/>
        </p:nvCxnSpPr>
        <p:spPr>
          <a:xfrm flipV="1">
            <a:off x="258781" y="3719341"/>
            <a:ext cx="111222" cy="8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직선 연결선 174"/>
          <p:cNvCxnSpPr/>
          <p:nvPr/>
        </p:nvCxnSpPr>
        <p:spPr>
          <a:xfrm flipV="1">
            <a:off x="258781" y="1583559"/>
            <a:ext cx="102426" cy="6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직선 연결선 177"/>
          <p:cNvCxnSpPr/>
          <p:nvPr/>
        </p:nvCxnSpPr>
        <p:spPr>
          <a:xfrm>
            <a:off x="457295" y="2086738"/>
            <a:ext cx="5576" cy="162931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직선 연결선 178"/>
          <p:cNvCxnSpPr/>
          <p:nvPr/>
        </p:nvCxnSpPr>
        <p:spPr>
          <a:xfrm>
            <a:off x="403351" y="2086738"/>
            <a:ext cx="1209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179"/>
          <p:cNvSpPr txBox="1"/>
          <p:nvPr/>
        </p:nvSpPr>
        <p:spPr>
          <a:xfrm>
            <a:off x="315042" y="3106188"/>
            <a:ext cx="408181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b="1" dirty="0" smtClean="0">
                <a:latin typeface="Trebuchet MS" pitchFamily="34" charset="0"/>
              </a:rPr>
              <a:t>100m</a:t>
            </a:r>
            <a:endParaRPr lang="ko-KR" altLang="en-US" sz="900" b="1" dirty="0">
              <a:latin typeface="Trebuchet MS" pitchFamily="34" charset="0"/>
            </a:endParaRPr>
          </a:p>
        </p:txBody>
      </p:sp>
      <p:cxnSp>
        <p:nvCxnSpPr>
          <p:cNvPr id="181" name="직선 연결선 180"/>
          <p:cNvCxnSpPr/>
          <p:nvPr/>
        </p:nvCxnSpPr>
        <p:spPr>
          <a:xfrm>
            <a:off x="830681" y="1460035"/>
            <a:ext cx="0" cy="763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Box 182"/>
          <p:cNvSpPr txBox="1"/>
          <p:nvPr/>
        </p:nvSpPr>
        <p:spPr>
          <a:xfrm>
            <a:off x="537786" y="1320751"/>
            <a:ext cx="351639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b="1" dirty="0" smtClean="0">
                <a:latin typeface="Trebuchet MS" pitchFamily="34" charset="0"/>
              </a:rPr>
              <a:t>20m</a:t>
            </a:r>
            <a:endParaRPr lang="ko-KR" altLang="en-US" sz="900" b="1" dirty="0">
              <a:latin typeface="Trebuchet MS" pitchFamily="34" charset="0"/>
            </a:endParaRPr>
          </a:p>
        </p:txBody>
      </p:sp>
      <p:cxnSp>
        <p:nvCxnSpPr>
          <p:cNvPr id="184" name="직선 연결선 183"/>
          <p:cNvCxnSpPr/>
          <p:nvPr/>
        </p:nvCxnSpPr>
        <p:spPr>
          <a:xfrm>
            <a:off x="404592" y="3717694"/>
            <a:ext cx="1209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직선 연결선 235"/>
          <p:cNvCxnSpPr>
            <a:endCxn id="162" idx="2"/>
          </p:cNvCxnSpPr>
          <p:nvPr/>
        </p:nvCxnSpPr>
        <p:spPr>
          <a:xfrm flipV="1">
            <a:off x="514647" y="1697911"/>
            <a:ext cx="0" cy="72091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TextBox 240"/>
          <p:cNvSpPr txBox="1"/>
          <p:nvPr/>
        </p:nvSpPr>
        <p:spPr>
          <a:xfrm>
            <a:off x="830682" y="3720218"/>
            <a:ext cx="830902" cy="229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050" dirty="0" smtClean="0">
                <a:latin typeface="Trebuchet MS" pitchFamily="34" charset="0"/>
              </a:rPr>
              <a:t>Chg. Stripper</a:t>
            </a:r>
            <a:endParaRPr lang="ko-KR" altLang="en-US" sz="1050" dirty="0">
              <a:latin typeface="Trebuchet MS" pitchFamily="34" charset="0"/>
            </a:endParaRPr>
          </a:p>
        </p:txBody>
      </p:sp>
      <p:sp>
        <p:nvSpPr>
          <p:cNvPr id="288" name="TextBox 287"/>
          <p:cNvSpPr txBox="1"/>
          <p:nvPr/>
        </p:nvSpPr>
        <p:spPr>
          <a:xfrm>
            <a:off x="4197887" y="3750681"/>
            <a:ext cx="1988673" cy="374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050" dirty="0" smtClean="0">
                <a:latin typeface="Trebuchet MS" pitchFamily="34" charset="0"/>
              </a:rPr>
              <a:t>SCL2 (200 MeV/u, 8.3 p</a:t>
            </a:r>
            <a:r>
              <a:rPr lang="el-GR" altLang="ko-KR" sz="1050" dirty="0" smtClean="0">
                <a:latin typeface="Trebuchet MS" pitchFamily="34" charset="0"/>
              </a:rPr>
              <a:t>μ</a:t>
            </a:r>
            <a:r>
              <a:rPr lang="en-US" altLang="ko-KR" sz="1050" dirty="0" smtClean="0">
                <a:latin typeface="Trebuchet MS" pitchFamily="34" charset="0"/>
              </a:rPr>
              <a:t>A for U</a:t>
            </a:r>
            <a:r>
              <a:rPr lang="en-US" altLang="ko-KR" sz="1050" baseline="30000" dirty="0" smtClean="0">
                <a:latin typeface="Trebuchet MS" pitchFamily="34" charset="0"/>
              </a:rPr>
              <a:t>+79</a:t>
            </a:r>
            <a:r>
              <a:rPr lang="en-US" altLang="ko-KR" sz="1050" dirty="0" smtClean="0">
                <a:latin typeface="Trebuchet MS" pitchFamily="34" charset="0"/>
              </a:rPr>
              <a:t>)</a:t>
            </a:r>
          </a:p>
          <a:p>
            <a:pPr algn="r"/>
            <a:r>
              <a:rPr lang="en-US" altLang="ko-KR" sz="1050" dirty="0" smtClean="0">
                <a:latin typeface="Trebuchet MS" pitchFamily="34" charset="0"/>
              </a:rPr>
              <a:t>(600MeV, 660</a:t>
            </a:r>
            <a:r>
              <a:rPr lang="el-GR" altLang="ko-KR" sz="1050" dirty="0">
                <a:latin typeface="Trebuchet MS" pitchFamily="34" charset="0"/>
              </a:rPr>
              <a:t> μ</a:t>
            </a:r>
            <a:r>
              <a:rPr lang="en-US" altLang="ko-KR" sz="1050" dirty="0">
                <a:latin typeface="Trebuchet MS" pitchFamily="34" charset="0"/>
              </a:rPr>
              <a:t>A </a:t>
            </a:r>
            <a:r>
              <a:rPr lang="en-US" altLang="ko-KR" sz="1050" dirty="0" smtClean="0">
                <a:latin typeface="Trebuchet MS" pitchFamily="34" charset="0"/>
              </a:rPr>
              <a:t>for p) </a:t>
            </a:r>
            <a:endParaRPr lang="ko-KR" altLang="en-US" sz="1050" dirty="0">
              <a:latin typeface="Trebuchet MS" pitchFamily="34" charset="0"/>
            </a:endParaRPr>
          </a:p>
        </p:txBody>
      </p:sp>
      <p:cxnSp>
        <p:nvCxnSpPr>
          <p:cNvPr id="329" name="직선 연결선 328"/>
          <p:cNvCxnSpPr/>
          <p:nvPr/>
        </p:nvCxnSpPr>
        <p:spPr>
          <a:xfrm>
            <a:off x="8820479" y="4277887"/>
            <a:ext cx="1456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직사각형 107"/>
          <p:cNvSpPr/>
          <p:nvPr/>
        </p:nvSpPr>
        <p:spPr>
          <a:xfrm>
            <a:off x="327948" y="4489840"/>
            <a:ext cx="928033" cy="895572"/>
          </a:xfrm>
          <a:prstGeom prst="rect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cxnSp>
        <p:nvCxnSpPr>
          <p:cNvPr id="194" name="직선 연결선 193"/>
          <p:cNvCxnSpPr/>
          <p:nvPr/>
        </p:nvCxnSpPr>
        <p:spPr>
          <a:xfrm>
            <a:off x="671041" y="4650226"/>
            <a:ext cx="3661335" cy="5332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TextBox 209"/>
          <p:cNvSpPr txBox="1"/>
          <p:nvPr/>
        </p:nvSpPr>
        <p:spPr>
          <a:xfrm>
            <a:off x="1353847" y="5218765"/>
            <a:ext cx="1663636" cy="3332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7030A0"/>
                </a:solidFill>
                <a:latin typeface="Trebuchet MS" pitchFamily="34" charset="0"/>
              </a:rPr>
              <a:t>Post Accelerator</a:t>
            </a:r>
            <a:endParaRPr lang="ko-KR" altLang="en-US" b="1" dirty="0">
              <a:solidFill>
                <a:srgbClr val="7030A0"/>
              </a:solidFill>
              <a:latin typeface="Trebuchet MS" pitchFamily="34" charset="0"/>
            </a:endParaRPr>
          </a:p>
        </p:txBody>
      </p:sp>
      <p:sp>
        <p:nvSpPr>
          <p:cNvPr id="222" name="TextBox 14"/>
          <p:cNvSpPr txBox="1"/>
          <p:nvPr/>
        </p:nvSpPr>
        <p:spPr>
          <a:xfrm>
            <a:off x="3670921" y="5553673"/>
            <a:ext cx="1840587" cy="3332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900" dirty="0" smtClean="0">
                <a:latin typeface="Trebuchet MS" pitchFamily="34" charset="0"/>
              </a:rPr>
              <a:t>CB : Charge Breeder</a:t>
            </a:r>
          </a:p>
          <a:p>
            <a:r>
              <a:rPr lang="en-US" altLang="ko-KR" sz="900" dirty="0" smtClean="0">
                <a:latin typeface="Trebuchet MS" pitchFamily="34" charset="0"/>
              </a:rPr>
              <a:t>HRMS : High Resolution Mass Separator</a:t>
            </a:r>
          </a:p>
        </p:txBody>
      </p:sp>
      <p:sp>
        <p:nvSpPr>
          <p:cNvPr id="225" name="직사각형 224"/>
          <p:cNvSpPr/>
          <p:nvPr/>
        </p:nvSpPr>
        <p:spPr>
          <a:xfrm>
            <a:off x="1305703" y="4599644"/>
            <a:ext cx="3811915" cy="101164"/>
          </a:xfrm>
          <a:prstGeom prst="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endParaRPr lang="ko-KR" altLang="en-US" sz="1050" dirty="0">
              <a:solidFill>
                <a:schemeClr val="tx1"/>
              </a:solidFill>
              <a:latin typeface="Trebuchet MS" pitchFamily="34" charset="0"/>
            </a:endParaRPr>
          </a:p>
        </p:txBody>
      </p:sp>
      <p:cxnSp>
        <p:nvCxnSpPr>
          <p:cNvPr id="231" name="직선 연결선 230"/>
          <p:cNvCxnSpPr/>
          <p:nvPr/>
        </p:nvCxnSpPr>
        <p:spPr>
          <a:xfrm flipH="1">
            <a:off x="182350" y="4503191"/>
            <a:ext cx="1722" cy="882221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직선 연결선 253"/>
          <p:cNvCxnSpPr/>
          <p:nvPr/>
        </p:nvCxnSpPr>
        <p:spPr>
          <a:xfrm>
            <a:off x="327948" y="5486474"/>
            <a:ext cx="923720" cy="1"/>
          </a:xfrm>
          <a:prstGeom prst="line">
            <a:avLst/>
          </a:prstGeom>
          <a:ln w="95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9" name="TextBox 258"/>
          <p:cNvSpPr txBox="1"/>
          <p:nvPr/>
        </p:nvSpPr>
        <p:spPr>
          <a:xfrm>
            <a:off x="537786" y="5472963"/>
            <a:ext cx="408181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b="1" dirty="0" smtClean="0">
                <a:latin typeface="Trebuchet MS" pitchFamily="34" charset="0"/>
              </a:rPr>
              <a:t>100m</a:t>
            </a:r>
            <a:endParaRPr lang="ko-KR" altLang="en-US" sz="900" b="1" dirty="0">
              <a:latin typeface="Trebuchet MS" pitchFamily="34" charset="0"/>
            </a:endParaRPr>
          </a:p>
        </p:txBody>
      </p:sp>
      <p:cxnSp>
        <p:nvCxnSpPr>
          <p:cNvPr id="278" name="직선 연결선 277"/>
          <p:cNvCxnSpPr/>
          <p:nvPr/>
        </p:nvCxnSpPr>
        <p:spPr>
          <a:xfrm>
            <a:off x="1299042" y="4784444"/>
            <a:ext cx="3818576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직선 연결선 278"/>
          <p:cNvCxnSpPr/>
          <p:nvPr/>
        </p:nvCxnSpPr>
        <p:spPr>
          <a:xfrm>
            <a:off x="1299042" y="4720434"/>
            <a:ext cx="0" cy="1422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0" name="TextBox 279"/>
          <p:cNvSpPr txBox="1"/>
          <p:nvPr/>
        </p:nvSpPr>
        <p:spPr>
          <a:xfrm>
            <a:off x="2501708" y="4771272"/>
            <a:ext cx="408181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b="1" dirty="0" smtClean="0">
                <a:latin typeface="Trebuchet MS" pitchFamily="34" charset="0"/>
              </a:rPr>
              <a:t>250m</a:t>
            </a:r>
            <a:endParaRPr lang="ko-KR" altLang="en-US" sz="900" b="1" dirty="0">
              <a:latin typeface="Trebuchet MS" pitchFamily="34" charset="0"/>
            </a:endParaRPr>
          </a:p>
        </p:txBody>
      </p:sp>
      <p:cxnSp>
        <p:nvCxnSpPr>
          <p:cNvPr id="283" name="직선 연결선 282"/>
          <p:cNvCxnSpPr/>
          <p:nvPr/>
        </p:nvCxnSpPr>
        <p:spPr>
          <a:xfrm>
            <a:off x="5117618" y="4733549"/>
            <a:ext cx="0" cy="1291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1" name="TextBox 280"/>
          <p:cNvSpPr txBox="1"/>
          <p:nvPr/>
        </p:nvSpPr>
        <p:spPr>
          <a:xfrm>
            <a:off x="1371844" y="4354770"/>
            <a:ext cx="351639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b="1" dirty="0" smtClean="0">
                <a:latin typeface="Trebuchet MS" pitchFamily="34" charset="0"/>
              </a:rPr>
              <a:t>20m</a:t>
            </a:r>
            <a:endParaRPr lang="ko-KR" altLang="en-US" sz="900" b="1" dirty="0">
              <a:latin typeface="Trebuchet MS" pitchFamily="34" charset="0"/>
            </a:endParaRPr>
          </a:p>
        </p:txBody>
      </p:sp>
      <p:cxnSp>
        <p:nvCxnSpPr>
          <p:cNvPr id="284" name="직선 연결선 283"/>
          <p:cNvCxnSpPr/>
          <p:nvPr/>
        </p:nvCxnSpPr>
        <p:spPr>
          <a:xfrm>
            <a:off x="1371844" y="4375230"/>
            <a:ext cx="0" cy="189557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직선 연결선 285"/>
          <p:cNvCxnSpPr/>
          <p:nvPr/>
        </p:nvCxnSpPr>
        <p:spPr>
          <a:xfrm>
            <a:off x="1312252" y="4375230"/>
            <a:ext cx="1232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직선 연결선 286"/>
          <p:cNvCxnSpPr/>
          <p:nvPr/>
        </p:nvCxnSpPr>
        <p:spPr>
          <a:xfrm>
            <a:off x="1319587" y="4568364"/>
            <a:ext cx="1159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9" name="TextBox 288"/>
          <p:cNvSpPr txBox="1"/>
          <p:nvPr/>
        </p:nvSpPr>
        <p:spPr>
          <a:xfrm>
            <a:off x="4206740" y="4750440"/>
            <a:ext cx="427029" cy="229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050" dirty="0" smtClean="0">
                <a:latin typeface="Trebuchet MS" pitchFamily="34" charset="0"/>
              </a:rPr>
              <a:t>SCL3 </a:t>
            </a:r>
            <a:endParaRPr lang="ko-KR" altLang="en-US" sz="1050" dirty="0">
              <a:latin typeface="Trebuchet MS" pitchFamily="34" charset="0"/>
            </a:endParaRPr>
          </a:p>
        </p:txBody>
      </p:sp>
      <p:cxnSp>
        <p:nvCxnSpPr>
          <p:cNvPr id="273" name="직선 연결선 272"/>
          <p:cNvCxnSpPr/>
          <p:nvPr/>
        </p:nvCxnSpPr>
        <p:spPr>
          <a:xfrm>
            <a:off x="1310692" y="4136746"/>
            <a:ext cx="5709001" cy="90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직선 연결선 274"/>
          <p:cNvCxnSpPr/>
          <p:nvPr/>
        </p:nvCxnSpPr>
        <p:spPr>
          <a:xfrm>
            <a:off x="1310692" y="4069397"/>
            <a:ext cx="1" cy="1365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TextBox 276"/>
          <p:cNvSpPr txBox="1"/>
          <p:nvPr/>
        </p:nvSpPr>
        <p:spPr>
          <a:xfrm>
            <a:off x="2501707" y="3955873"/>
            <a:ext cx="408181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b="1" dirty="0" smtClean="0">
                <a:latin typeface="Trebuchet MS" pitchFamily="34" charset="0"/>
              </a:rPr>
              <a:t>375m</a:t>
            </a:r>
            <a:endParaRPr lang="ko-KR" altLang="en-US" sz="900" b="1" dirty="0">
              <a:latin typeface="Trebuchet MS" pitchFamily="34" charset="0"/>
            </a:endParaRPr>
          </a:p>
        </p:txBody>
      </p:sp>
      <p:cxnSp>
        <p:nvCxnSpPr>
          <p:cNvPr id="304" name="직선 연결선 303"/>
          <p:cNvCxnSpPr/>
          <p:nvPr/>
        </p:nvCxnSpPr>
        <p:spPr>
          <a:xfrm>
            <a:off x="5115502" y="5291528"/>
            <a:ext cx="1557441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9" name="TextBox 318"/>
          <p:cNvSpPr txBox="1"/>
          <p:nvPr/>
        </p:nvSpPr>
        <p:spPr>
          <a:xfrm>
            <a:off x="5115502" y="4407351"/>
            <a:ext cx="387987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dirty="0" smtClean="0">
                <a:latin typeface="Trebuchet MS" pitchFamily="34" charset="0"/>
              </a:rPr>
              <a:t>MEBT</a:t>
            </a:r>
            <a:endParaRPr lang="ko-KR" altLang="en-US" sz="900" dirty="0">
              <a:latin typeface="Trebuchet MS" pitchFamily="34" charset="0"/>
            </a:endParaRPr>
          </a:p>
        </p:txBody>
      </p:sp>
      <p:cxnSp>
        <p:nvCxnSpPr>
          <p:cNvPr id="23" name="직선 연결선 22"/>
          <p:cNvCxnSpPr/>
          <p:nvPr/>
        </p:nvCxnSpPr>
        <p:spPr>
          <a:xfrm flipH="1" flipV="1">
            <a:off x="664548" y="4286825"/>
            <a:ext cx="6012746" cy="11385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직사각형 223"/>
          <p:cNvSpPr/>
          <p:nvPr/>
        </p:nvSpPr>
        <p:spPr>
          <a:xfrm>
            <a:off x="1310691" y="4235900"/>
            <a:ext cx="5722652" cy="101850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00B0F0">
                  <a:lumMod val="80000"/>
                </a:srgbClr>
              </a:gs>
            </a:gsLst>
            <a:lin ang="54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latin typeface="Trebuchet MS" pitchFamily="34" charset="0"/>
            </a:endParaRPr>
          </a:p>
        </p:txBody>
      </p:sp>
      <p:cxnSp>
        <p:nvCxnSpPr>
          <p:cNvPr id="164" name="직선 연결선 163"/>
          <p:cNvCxnSpPr/>
          <p:nvPr/>
        </p:nvCxnSpPr>
        <p:spPr>
          <a:xfrm>
            <a:off x="672540" y="3896438"/>
            <a:ext cx="0" cy="753788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직선 연결선 289"/>
          <p:cNvCxnSpPr/>
          <p:nvPr/>
        </p:nvCxnSpPr>
        <p:spPr>
          <a:xfrm>
            <a:off x="7010829" y="4137654"/>
            <a:ext cx="1554698" cy="0"/>
          </a:xfrm>
          <a:prstGeom prst="line">
            <a:avLst/>
          </a:prstGeom>
          <a:ln w="95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1" name="TextBox 290"/>
          <p:cNvSpPr txBox="1"/>
          <p:nvPr/>
        </p:nvSpPr>
        <p:spPr>
          <a:xfrm>
            <a:off x="7711344" y="3955206"/>
            <a:ext cx="408181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b="1" dirty="0" smtClean="0">
                <a:latin typeface="Trebuchet MS" pitchFamily="34" charset="0"/>
              </a:rPr>
              <a:t>100m</a:t>
            </a:r>
            <a:endParaRPr lang="ko-KR" altLang="en-US" sz="900" b="1" dirty="0">
              <a:latin typeface="Trebuchet MS" pitchFamily="34" charset="0"/>
            </a:endParaRPr>
          </a:p>
        </p:txBody>
      </p:sp>
      <p:cxnSp>
        <p:nvCxnSpPr>
          <p:cNvPr id="292" name="직선 연결선 291"/>
          <p:cNvCxnSpPr/>
          <p:nvPr/>
        </p:nvCxnSpPr>
        <p:spPr>
          <a:xfrm>
            <a:off x="8565527" y="4053679"/>
            <a:ext cx="0" cy="1605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직선 연결선 322"/>
          <p:cNvCxnSpPr>
            <a:endCxn id="199" idx="0"/>
          </p:cNvCxnSpPr>
          <p:nvPr/>
        </p:nvCxnSpPr>
        <p:spPr>
          <a:xfrm>
            <a:off x="7218301" y="4294795"/>
            <a:ext cx="191323" cy="265933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직선 연결선 292"/>
          <p:cNvCxnSpPr/>
          <p:nvPr/>
        </p:nvCxnSpPr>
        <p:spPr>
          <a:xfrm flipV="1">
            <a:off x="5115502" y="4642257"/>
            <a:ext cx="2625226" cy="13301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직선 연결선 136"/>
          <p:cNvCxnSpPr/>
          <p:nvPr/>
        </p:nvCxnSpPr>
        <p:spPr>
          <a:xfrm>
            <a:off x="6047563" y="4946211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직사각형 198"/>
          <p:cNvSpPr/>
          <p:nvPr/>
        </p:nvSpPr>
        <p:spPr>
          <a:xfrm>
            <a:off x="7319567" y="4560728"/>
            <a:ext cx="180112" cy="178996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cxnSp>
        <p:nvCxnSpPr>
          <p:cNvPr id="201" name="직선 연결선 200"/>
          <p:cNvCxnSpPr/>
          <p:nvPr/>
        </p:nvCxnSpPr>
        <p:spPr>
          <a:xfrm flipH="1">
            <a:off x="5786896" y="4651215"/>
            <a:ext cx="2363" cy="349302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직사각형 201"/>
          <p:cNvSpPr/>
          <p:nvPr/>
        </p:nvSpPr>
        <p:spPr>
          <a:xfrm>
            <a:off x="5727155" y="4971014"/>
            <a:ext cx="133562" cy="137041"/>
          </a:xfrm>
          <a:prstGeom prst="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203" name="직사각형 202"/>
          <p:cNvSpPr/>
          <p:nvPr/>
        </p:nvSpPr>
        <p:spPr>
          <a:xfrm>
            <a:off x="6792276" y="4558800"/>
            <a:ext cx="133562" cy="151977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204" name="직사각형 203"/>
          <p:cNvSpPr/>
          <p:nvPr/>
        </p:nvSpPr>
        <p:spPr>
          <a:xfrm rot="5400000" flipH="1" flipV="1">
            <a:off x="5707012" y="4751961"/>
            <a:ext cx="162130" cy="84801"/>
          </a:xfrm>
          <a:prstGeom prst="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5578403" y="5086595"/>
            <a:ext cx="431068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latin typeface="Trebuchet MS" pitchFamily="34" charset="0"/>
              </a:rPr>
              <a:t>ECR-IS</a:t>
            </a:r>
            <a:endParaRPr lang="ko-KR" altLang="en-US" sz="900" dirty="0">
              <a:latin typeface="Trebuchet MS" pitchFamily="34" charset="0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7091158" y="4698669"/>
            <a:ext cx="1152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dirty="0" smtClean="0">
                <a:latin typeface="Trebuchet MS" pitchFamily="34" charset="0"/>
              </a:rPr>
              <a:t>Cyclotron </a:t>
            </a:r>
          </a:p>
          <a:p>
            <a:pPr algn="ctr"/>
            <a:r>
              <a:rPr lang="en-US" altLang="ko-KR" sz="900" dirty="0" smtClean="0">
                <a:latin typeface="Trebuchet MS" pitchFamily="34" charset="0"/>
              </a:rPr>
              <a:t>(p, 70 MeV, 1mA)</a:t>
            </a:r>
            <a:endParaRPr lang="ko-KR" altLang="en-US" sz="900" dirty="0">
              <a:latin typeface="Trebuchet MS" pitchFamily="34" charset="0"/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6198845" y="5228776"/>
            <a:ext cx="1463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  <a:latin typeface="Trebuchet MS" pitchFamily="34" charset="0"/>
              </a:rPr>
              <a:t>ISOL system</a:t>
            </a:r>
            <a:endParaRPr lang="ko-KR" altLang="en-US" b="1" dirty="0">
              <a:solidFill>
                <a:srgbClr val="FF0000"/>
              </a:solidFill>
              <a:latin typeface="Trebuchet MS" pitchFamily="34" charset="0"/>
            </a:endParaRPr>
          </a:p>
        </p:txBody>
      </p:sp>
      <p:cxnSp>
        <p:nvCxnSpPr>
          <p:cNvPr id="215" name="직선 연결선 214"/>
          <p:cNvCxnSpPr>
            <a:endCxn id="217" idx="3"/>
          </p:cNvCxnSpPr>
          <p:nvPr/>
        </p:nvCxnSpPr>
        <p:spPr>
          <a:xfrm flipH="1">
            <a:off x="6245557" y="5068001"/>
            <a:ext cx="2079852" cy="2258"/>
          </a:xfrm>
          <a:prstGeom prst="line">
            <a:avLst/>
          </a:prstGeom>
          <a:ln w="1524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직사각형 215"/>
          <p:cNvSpPr/>
          <p:nvPr/>
        </p:nvSpPr>
        <p:spPr>
          <a:xfrm>
            <a:off x="7827229" y="5000517"/>
            <a:ext cx="133563" cy="15831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217" name="직사각형 216"/>
          <p:cNvSpPr/>
          <p:nvPr/>
        </p:nvSpPr>
        <p:spPr>
          <a:xfrm>
            <a:off x="6111346" y="4993111"/>
            <a:ext cx="134211" cy="154295"/>
          </a:xfrm>
          <a:prstGeom prst="rect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cxnSp>
        <p:nvCxnSpPr>
          <p:cNvPr id="218" name="직선 연결선 217"/>
          <p:cNvCxnSpPr/>
          <p:nvPr/>
        </p:nvCxnSpPr>
        <p:spPr>
          <a:xfrm>
            <a:off x="6174583" y="4645926"/>
            <a:ext cx="2256" cy="344071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TextBox 218"/>
          <p:cNvSpPr txBox="1"/>
          <p:nvPr/>
        </p:nvSpPr>
        <p:spPr>
          <a:xfrm>
            <a:off x="6184564" y="5050426"/>
            <a:ext cx="795900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latin typeface="Trebuchet MS" pitchFamily="34" charset="0"/>
              </a:rPr>
              <a:t>Atom/Ion Trap</a:t>
            </a:r>
            <a:endParaRPr lang="ko-KR" altLang="en-US" sz="900" dirty="0">
              <a:latin typeface="Trebuchet MS" pitchFamily="34" charset="0"/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7439402" y="5126037"/>
            <a:ext cx="680123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latin typeface="Trebuchet MS" pitchFamily="34" charset="0"/>
              </a:rPr>
              <a:t>Gas Catcher</a:t>
            </a:r>
            <a:endParaRPr lang="ko-KR" altLang="en-US" sz="900" dirty="0">
              <a:latin typeface="Trebuchet MS" pitchFamily="34" charset="0"/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6428115" y="5748613"/>
            <a:ext cx="1450175" cy="520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dirty="0" smtClean="0">
                <a:latin typeface="Trebuchet MS" pitchFamily="34" charset="0"/>
              </a:rPr>
              <a:t>High Energy Experiments</a:t>
            </a:r>
          </a:p>
          <a:p>
            <a:r>
              <a:rPr lang="en-US" altLang="ko-KR" sz="1050" dirty="0" smtClean="0">
                <a:latin typeface="Trebuchet MS" pitchFamily="34" charset="0"/>
              </a:rPr>
              <a:t>Nuclear Structure/</a:t>
            </a:r>
          </a:p>
          <a:p>
            <a:r>
              <a:rPr lang="en-US" altLang="ko-KR" sz="1050" dirty="0" smtClean="0">
                <a:latin typeface="Trebuchet MS" pitchFamily="34" charset="0"/>
              </a:rPr>
              <a:t>Symmetry Energy</a:t>
            </a:r>
            <a:endParaRPr lang="ko-KR" altLang="en-US" sz="1050" dirty="0">
              <a:latin typeface="Trebuchet MS" pitchFamily="34" charset="0"/>
            </a:endParaRPr>
          </a:p>
        </p:txBody>
      </p:sp>
      <p:sp>
        <p:nvSpPr>
          <p:cNvPr id="227" name="직사각형 226"/>
          <p:cNvSpPr/>
          <p:nvPr/>
        </p:nvSpPr>
        <p:spPr>
          <a:xfrm>
            <a:off x="5917622" y="4581824"/>
            <a:ext cx="129941" cy="143098"/>
          </a:xfrm>
          <a:prstGeom prst="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228" name="직사각형 227"/>
          <p:cNvSpPr/>
          <p:nvPr/>
        </p:nvSpPr>
        <p:spPr>
          <a:xfrm flipH="1" flipV="1">
            <a:off x="5214817" y="4597611"/>
            <a:ext cx="196487" cy="98147"/>
          </a:xfrm>
          <a:prstGeom prst="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229" name="직사각형 228"/>
          <p:cNvSpPr/>
          <p:nvPr/>
        </p:nvSpPr>
        <p:spPr>
          <a:xfrm flipH="1" flipV="1">
            <a:off x="5577815" y="4607048"/>
            <a:ext cx="106315" cy="94334"/>
          </a:xfrm>
          <a:prstGeom prst="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230" name="직사각형 229"/>
          <p:cNvSpPr/>
          <p:nvPr/>
        </p:nvSpPr>
        <p:spPr>
          <a:xfrm>
            <a:off x="6322946" y="4593183"/>
            <a:ext cx="127269" cy="105485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cxnSp>
        <p:nvCxnSpPr>
          <p:cNvPr id="294" name="직선 연결선 293"/>
          <p:cNvCxnSpPr/>
          <p:nvPr/>
        </p:nvCxnSpPr>
        <p:spPr>
          <a:xfrm>
            <a:off x="6538755" y="4653862"/>
            <a:ext cx="0" cy="417733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5" name="타원 294"/>
          <p:cNvSpPr/>
          <p:nvPr/>
        </p:nvSpPr>
        <p:spPr>
          <a:xfrm>
            <a:off x="7669383" y="4558800"/>
            <a:ext cx="156838" cy="161123"/>
          </a:xfrm>
          <a:prstGeom prst="ellipse">
            <a:avLst/>
          </a:prstGeom>
          <a:gradFill>
            <a:gsLst>
              <a:gs pos="0">
                <a:srgbClr val="00B0F0"/>
              </a:gs>
              <a:gs pos="100000">
                <a:srgbClr val="00B0F0">
                  <a:lumMod val="80000"/>
                </a:srgbClr>
              </a:gs>
            </a:gsLst>
            <a:lin ang="54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cxnSp>
        <p:nvCxnSpPr>
          <p:cNvPr id="303" name="직선 연결선 302"/>
          <p:cNvCxnSpPr/>
          <p:nvPr/>
        </p:nvCxnSpPr>
        <p:spPr>
          <a:xfrm>
            <a:off x="6677294" y="5230192"/>
            <a:ext cx="0" cy="1226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6" name="TextBox 305"/>
          <p:cNvSpPr txBox="1"/>
          <p:nvPr/>
        </p:nvSpPr>
        <p:spPr>
          <a:xfrm>
            <a:off x="5369568" y="5285239"/>
            <a:ext cx="408181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b="1" dirty="0" smtClean="0">
                <a:latin typeface="Trebuchet MS" pitchFamily="34" charset="0"/>
              </a:rPr>
              <a:t>110m</a:t>
            </a:r>
            <a:endParaRPr lang="ko-KR" altLang="en-US" sz="900" b="1" dirty="0">
              <a:latin typeface="Trebuchet MS" pitchFamily="34" charset="0"/>
            </a:endParaRPr>
          </a:p>
        </p:txBody>
      </p:sp>
      <p:sp>
        <p:nvSpPr>
          <p:cNvPr id="313" name="TextBox 312"/>
          <p:cNvSpPr txBox="1"/>
          <p:nvPr/>
        </p:nvSpPr>
        <p:spPr>
          <a:xfrm>
            <a:off x="6633086" y="4690091"/>
            <a:ext cx="573769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dirty="0" smtClean="0">
                <a:latin typeface="Trebuchet MS" pitchFamily="34" charset="0"/>
              </a:rPr>
              <a:t>RF Cooler</a:t>
            </a:r>
            <a:endParaRPr lang="ko-KR" altLang="en-US" sz="900" dirty="0">
              <a:latin typeface="Trebuchet MS" pitchFamily="34" charset="0"/>
            </a:endParaRPr>
          </a:p>
        </p:txBody>
      </p:sp>
      <p:sp>
        <p:nvSpPr>
          <p:cNvPr id="320" name="TextBox 319"/>
          <p:cNvSpPr txBox="1"/>
          <p:nvPr/>
        </p:nvSpPr>
        <p:spPr>
          <a:xfrm>
            <a:off x="5519754" y="4416036"/>
            <a:ext cx="328753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dirty="0" smtClean="0">
                <a:latin typeface="Trebuchet MS" pitchFamily="34" charset="0"/>
              </a:rPr>
              <a:t>RFQ</a:t>
            </a:r>
            <a:endParaRPr lang="ko-KR" altLang="en-US" sz="900" dirty="0">
              <a:latin typeface="Trebuchet MS" pitchFamily="34" charset="0"/>
            </a:endParaRPr>
          </a:p>
        </p:txBody>
      </p:sp>
      <p:sp>
        <p:nvSpPr>
          <p:cNvPr id="321" name="TextBox 320"/>
          <p:cNvSpPr txBox="1"/>
          <p:nvPr/>
        </p:nvSpPr>
        <p:spPr>
          <a:xfrm>
            <a:off x="5875385" y="4407351"/>
            <a:ext cx="268172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dirty="0" smtClean="0">
                <a:latin typeface="Trebuchet MS" pitchFamily="34" charset="0"/>
              </a:rPr>
              <a:t>CB</a:t>
            </a:r>
            <a:endParaRPr lang="ko-KR" altLang="en-US" sz="900" dirty="0">
              <a:latin typeface="Trebuchet MS" pitchFamily="34" charset="0"/>
            </a:endParaRPr>
          </a:p>
        </p:txBody>
      </p:sp>
      <p:sp>
        <p:nvSpPr>
          <p:cNvPr id="322" name="TextBox 321"/>
          <p:cNvSpPr txBox="1"/>
          <p:nvPr/>
        </p:nvSpPr>
        <p:spPr>
          <a:xfrm>
            <a:off x="6232775" y="4419222"/>
            <a:ext cx="390680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dirty="0" smtClean="0">
                <a:latin typeface="Trebuchet MS" pitchFamily="34" charset="0"/>
              </a:rPr>
              <a:t>HRMS</a:t>
            </a:r>
            <a:endParaRPr lang="ko-KR" altLang="en-US" sz="900" dirty="0">
              <a:latin typeface="Trebuchet MS" pitchFamily="34" charset="0"/>
            </a:endParaRPr>
          </a:p>
        </p:txBody>
      </p:sp>
      <p:sp>
        <p:nvSpPr>
          <p:cNvPr id="325" name="원호 324"/>
          <p:cNvSpPr/>
          <p:nvPr/>
        </p:nvSpPr>
        <p:spPr>
          <a:xfrm rot="10984507">
            <a:off x="8075810" y="4137730"/>
            <a:ext cx="736228" cy="948786"/>
          </a:xfrm>
          <a:prstGeom prst="arc">
            <a:avLst>
              <a:gd name="adj1" fmla="val 15760120"/>
              <a:gd name="adj2" fmla="val 100180"/>
            </a:avLst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050">
              <a:latin typeface="Trebuchet MS" pitchFamily="34" charset="0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7305057" y="4237716"/>
            <a:ext cx="521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dirty="0" smtClean="0">
                <a:latin typeface="Trebuchet MS" pitchFamily="34" charset="0"/>
              </a:rPr>
              <a:t>ISOL</a:t>
            </a:r>
          </a:p>
          <a:p>
            <a:pPr algn="ctr"/>
            <a:r>
              <a:rPr lang="en-US" altLang="ko-KR" sz="900" dirty="0" smtClean="0">
                <a:latin typeface="Trebuchet MS" pitchFamily="34" charset="0"/>
              </a:rPr>
              <a:t>Target</a:t>
            </a:r>
            <a:endParaRPr lang="ko-KR" altLang="en-US" sz="900" dirty="0">
              <a:latin typeface="Trebuchet MS" pitchFamily="34" charset="0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8190951" y="4504190"/>
            <a:ext cx="707048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altLang="ko-KR" sz="900" dirty="0" smtClean="0">
                <a:latin typeface="Trebuchet MS" pitchFamily="34" charset="0"/>
              </a:rPr>
              <a:t>μ</a:t>
            </a:r>
            <a:r>
              <a:rPr lang="en-US" altLang="ko-KR" sz="900" dirty="0" smtClean="0">
                <a:latin typeface="Trebuchet MS" pitchFamily="34" charset="0"/>
              </a:rPr>
              <a:t>SR, Medical</a:t>
            </a:r>
            <a:endParaRPr lang="ko-KR" altLang="en-US" sz="900" dirty="0">
              <a:latin typeface="Trebuchet MS" pitchFamily="34" charset="0"/>
            </a:endParaRPr>
          </a:p>
        </p:txBody>
      </p:sp>
      <p:sp>
        <p:nvSpPr>
          <p:cNvPr id="197" name="직사각형 196"/>
          <p:cNvSpPr/>
          <p:nvPr/>
        </p:nvSpPr>
        <p:spPr>
          <a:xfrm>
            <a:off x="7975636" y="4527220"/>
            <a:ext cx="200346" cy="2061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8111829" y="4680289"/>
            <a:ext cx="548191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900" dirty="0" smtClean="0">
                <a:latin typeface="Trebuchet MS" pitchFamily="34" charset="0"/>
              </a:rPr>
              <a:t>IF Target</a:t>
            </a:r>
            <a:endParaRPr lang="ko-KR" altLang="en-US" sz="900" dirty="0">
              <a:latin typeface="Trebuchet MS" pitchFamily="34" charset="0"/>
            </a:endParaRPr>
          </a:p>
        </p:txBody>
      </p:sp>
      <p:sp>
        <p:nvSpPr>
          <p:cNvPr id="198" name="원호 197"/>
          <p:cNvSpPr/>
          <p:nvPr/>
        </p:nvSpPr>
        <p:spPr>
          <a:xfrm rot="1178603">
            <a:off x="8185512" y="5071472"/>
            <a:ext cx="549754" cy="737142"/>
          </a:xfrm>
          <a:prstGeom prst="arc">
            <a:avLst>
              <a:gd name="adj1" fmla="val 15178083"/>
              <a:gd name="adj2" fmla="val 21527130"/>
            </a:avLst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050">
              <a:latin typeface="Trebuchet MS" pitchFamily="34" charset="0"/>
            </a:endParaRPr>
          </a:p>
        </p:txBody>
      </p:sp>
      <p:sp>
        <p:nvSpPr>
          <p:cNvPr id="119" name="직사각형 118"/>
          <p:cNvSpPr/>
          <p:nvPr/>
        </p:nvSpPr>
        <p:spPr>
          <a:xfrm>
            <a:off x="768175" y="1572895"/>
            <a:ext cx="114704" cy="123335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00B0F0">
                  <a:lumMod val="80000"/>
                </a:srgbClr>
              </a:gs>
            </a:gsLst>
            <a:lin ang="54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cxnSp>
        <p:nvCxnSpPr>
          <p:cNvPr id="121" name="직선 연결선 120"/>
          <p:cNvCxnSpPr/>
          <p:nvPr/>
        </p:nvCxnSpPr>
        <p:spPr>
          <a:xfrm>
            <a:off x="7019693" y="4045361"/>
            <a:ext cx="0" cy="1605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직선 연결선 130"/>
          <p:cNvCxnSpPr/>
          <p:nvPr/>
        </p:nvCxnSpPr>
        <p:spPr>
          <a:xfrm>
            <a:off x="5115502" y="5230193"/>
            <a:ext cx="0" cy="1226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직선 연결선 144"/>
          <p:cNvCxnSpPr>
            <a:endCxn id="197" idx="0"/>
          </p:cNvCxnSpPr>
          <p:nvPr/>
        </p:nvCxnSpPr>
        <p:spPr>
          <a:xfrm>
            <a:off x="7894009" y="4286825"/>
            <a:ext cx="181799" cy="240394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직선 연결선 147"/>
          <p:cNvCxnSpPr>
            <a:endCxn id="214" idx="0"/>
          </p:cNvCxnSpPr>
          <p:nvPr/>
        </p:nvCxnSpPr>
        <p:spPr>
          <a:xfrm>
            <a:off x="8364872" y="4286825"/>
            <a:ext cx="179603" cy="217365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직선 연결선 153"/>
          <p:cNvCxnSpPr/>
          <p:nvPr/>
        </p:nvCxnSpPr>
        <p:spPr>
          <a:xfrm flipV="1">
            <a:off x="7033343" y="4286825"/>
            <a:ext cx="1532184" cy="1944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직선 연결선 173"/>
          <p:cNvCxnSpPr/>
          <p:nvPr/>
        </p:nvCxnSpPr>
        <p:spPr>
          <a:xfrm>
            <a:off x="8893281" y="4278663"/>
            <a:ext cx="0" cy="1101702"/>
          </a:xfrm>
          <a:prstGeom prst="line">
            <a:avLst/>
          </a:prstGeom>
          <a:ln w="95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직선 연결선 184"/>
          <p:cNvCxnSpPr/>
          <p:nvPr/>
        </p:nvCxnSpPr>
        <p:spPr>
          <a:xfrm>
            <a:off x="8825197" y="5380365"/>
            <a:ext cx="1456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extBox 208"/>
          <p:cNvSpPr txBox="1"/>
          <p:nvPr/>
        </p:nvSpPr>
        <p:spPr>
          <a:xfrm>
            <a:off x="8018018" y="5050426"/>
            <a:ext cx="10653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dirty="0" smtClean="0">
                <a:latin typeface="Trebuchet MS" pitchFamily="34" charset="0"/>
              </a:rPr>
              <a:t>IF Separator</a:t>
            </a:r>
            <a:endParaRPr lang="ko-KR" altLang="en-US" sz="900" dirty="0">
              <a:latin typeface="Trebuchet MS" pitchFamily="34" charset="0"/>
            </a:endParaRPr>
          </a:p>
        </p:txBody>
      </p:sp>
      <p:graphicFrame>
        <p:nvGraphicFramePr>
          <p:cNvPr id="186" name="표 1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7617463"/>
              </p:ext>
            </p:extLst>
          </p:nvPr>
        </p:nvGraphicFramePr>
        <p:xfrm>
          <a:off x="2902511" y="1525895"/>
          <a:ext cx="5957443" cy="1520190"/>
        </p:xfrm>
        <a:graphic>
          <a:graphicData uri="http://schemas.openxmlformats.org/drawingml/2006/table">
            <a:tbl>
              <a:tblPr/>
              <a:tblGrid>
                <a:gridCol w="1527556"/>
                <a:gridCol w="678307"/>
                <a:gridCol w="678434"/>
                <a:gridCol w="714375"/>
                <a:gridCol w="714375"/>
                <a:gridCol w="804291"/>
                <a:gridCol w="840105"/>
              </a:tblGrid>
              <a:tr h="26022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Driver </a:t>
                      </a:r>
                      <a:r>
                        <a:rPr 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Linac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Post Acc.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Cyclotron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</a:tr>
              <a:tr h="26022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Particle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H</a:t>
                      </a:r>
                      <a:r>
                        <a:rPr lang="en-US" sz="1100" kern="0" spc="0" baseline="30000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</a:t>
                      </a:r>
                      <a:endParaRPr lang="en-US" sz="1100" kern="0" spc="0" baseline="30000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</a:t>
                      </a:r>
                      <a:r>
                        <a:rPr lang="en-US" sz="1100" kern="0" spc="0" baseline="30000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+8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Xe</a:t>
                      </a:r>
                      <a:r>
                        <a:rPr lang="en-US" sz="1100" kern="0" spc="0" baseline="30000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+54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U</a:t>
                      </a:r>
                      <a:r>
                        <a:rPr lang="en-US" sz="1100" kern="0" spc="0" baseline="30000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+79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RI beam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proton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022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Beam energy(MeV/u)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600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320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251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18.5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022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Beam current(p</a:t>
                      </a:r>
                      <a:r>
                        <a:rPr lang="el-GR" sz="1100" kern="0" spc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μ</a:t>
                      </a: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660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78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8.3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1000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022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Power on target(kW)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400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400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400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400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70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302" name="직선 연결선 301"/>
          <p:cNvCxnSpPr/>
          <p:nvPr/>
        </p:nvCxnSpPr>
        <p:spPr>
          <a:xfrm>
            <a:off x="514647" y="1460035"/>
            <a:ext cx="0" cy="76361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직선 연결선 309"/>
          <p:cNvCxnSpPr/>
          <p:nvPr/>
        </p:nvCxnSpPr>
        <p:spPr>
          <a:xfrm flipV="1">
            <a:off x="514647" y="1495637"/>
            <a:ext cx="319358" cy="2578"/>
          </a:xfrm>
          <a:prstGeom prst="line">
            <a:avLst/>
          </a:prstGeom>
          <a:ln w="1016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직선 연결선 335"/>
          <p:cNvCxnSpPr/>
          <p:nvPr/>
        </p:nvCxnSpPr>
        <p:spPr>
          <a:xfrm flipV="1">
            <a:off x="327948" y="5447905"/>
            <a:ext cx="0" cy="105768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직선 연결선 222"/>
          <p:cNvCxnSpPr/>
          <p:nvPr/>
        </p:nvCxnSpPr>
        <p:spPr>
          <a:xfrm flipV="1">
            <a:off x="1255083" y="5446292"/>
            <a:ext cx="0" cy="105768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원호 26"/>
          <p:cNvSpPr/>
          <p:nvPr/>
        </p:nvSpPr>
        <p:spPr>
          <a:xfrm rot="10285630">
            <a:off x="681141" y="3411646"/>
            <a:ext cx="1024490" cy="875515"/>
          </a:xfrm>
          <a:prstGeom prst="arc">
            <a:avLst>
              <a:gd name="adj1" fmla="val 17097092"/>
              <a:gd name="adj2" fmla="val 128482"/>
            </a:avLst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0" name="TextBox 119"/>
          <p:cNvSpPr txBox="1"/>
          <p:nvPr/>
        </p:nvSpPr>
        <p:spPr>
          <a:xfrm>
            <a:off x="186719" y="54149"/>
            <a:ext cx="7121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3200" b="1" dirty="0" smtClean="0">
                <a:gradFill>
                  <a:gsLst>
                    <a:gs pos="0">
                      <a:schemeClr val="bg1"/>
                    </a:gs>
                    <a:gs pos="70000">
                      <a:srgbClr val="DDDDDD">
                        <a:lumMod val="59000"/>
                        <a:lumOff val="41000"/>
                      </a:srgbClr>
                    </a:gs>
                    <a:gs pos="99000">
                      <a:schemeClr val="bg1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6000"/>
                    </a:prstClr>
                  </a:outerShdw>
                  <a:reflection blurRad="6350" stA="15000" endPos="45500" dist="50800" dir="5400000" sy="-100000" algn="bl" rotWithShape="0"/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Concept of RAON</a:t>
            </a:r>
            <a:endParaRPr lang="en-US" altLang="ko-KR" sz="3200" b="1" dirty="0">
              <a:gradFill>
                <a:gsLst>
                  <a:gs pos="0">
                    <a:schemeClr val="bg1"/>
                  </a:gs>
                  <a:gs pos="70000">
                    <a:srgbClr val="DDDDDD">
                      <a:lumMod val="59000"/>
                      <a:lumOff val="41000"/>
                    </a:srgbClr>
                  </a:gs>
                  <a:gs pos="99000">
                    <a:schemeClr val="bg1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6000"/>
                  </a:prstClr>
                </a:outerShdw>
                <a:reflection blurRad="6350" stA="15000" endPos="45500" dist="50800" dir="5400000" sy="-100000" algn="bl" rotWithShape="0"/>
              </a:effectLst>
              <a:latin typeface="Times New Roman" pitchFamily="18" charset="0"/>
              <a:ea typeface="한컴 솔잎 M" pitchFamily="18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5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직사각형 5"/>
          <p:cNvSpPr/>
          <p:nvPr/>
        </p:nvSpPr>
        <p:spPr>
          <a:xfrm>
            <a:off x="72872" y="836712"/>
            <a:ext cx="9010482" cy="5904656"/>
          </a:xfrm>
          <a:custGeom>
            <a:avLst/>
            <a:gdLst/>
            <a:ahLst/>
            <a:cxnLst/>
            <a:rect l="l" t="t" r="r" b="b"/>
            <a:pathLst>
              <a:path w="8605008" h="5578624">
                <a:moveTo>
                  <a:pt x="146608" y="0"/>
                </a:moveTo>
                <a:lnTo>
                  <a:pt x="288033" y="0"/>
                </a:lnTo>
                <a:lnTo>
                  <a:pt x="1276551" y="0"/>
                </a:lnTo>
                <a:lnTo>
                  <a:pt x="7328458" y="0"/>
                </a:lnTo>
                <a:lnTo>
                  <a:pt x="8265353" y="0"/>
                </a:lnTo>
                <a:lnTo>
                  <a:pt x="8458401" y="0"/>
                </a:lnTo>
                <a:cubicBezTo>
                  <a:pt x="8539370" y="0"/>
                  <a:pt x="8605008" y="65638"/>
                  <a:pt x="8605008" y="146607"/>
                </a:cubicBezTo>
                <a:lnTo>
                  <a:pt x="8605008" y="514907"/>
                </a:lnTo>
                <a:lnTo>
                  <a:pt x="8605008" y="733017"/>
                </a:lnTo>
                <a:lnTo>
                  <a:pt x="8605008" y="1101317"/>
                </a:lnTo>
                <a:lnTo>
                  <a:pt x="8605007" y="1101322"/>
                </a:lnTo>
                <a:lnTo>
                  <a:pt x="8605007" y="4477302"/>
                </a:lnTo>
                <a:lnTo>
                  <a:pt x="8605008" y="4845607"/>
                </a:lnTo>
                <a:lnTo>
                  <a:pt x="8605008" y="5063717"/>
                </a:lnTo>
                <a:lnTo>
                  <a:pt x="8605008" y="5432017"/>
                </a:lnTo>
                <a:cubicBezTo>
                  <a:pt x="8605008" y="5512986"/>
                  <a:pt x="8539370" y="5578624"/>
                  <a:pt x="8458401" y="5578624"/>
                </a:cubicBezTo>
                <a:lnTo>
                  <a:pt x="8265353" y="5578624"/>
                </a:lnTo>
                <a:lnTo>
                  <a:pt x="7328458" y="5578624"/>
                </a:lnTo>
                <a:lnTo>
                  <a:pt x="1276551" y="5578624"/>
                </a:lnTo>
                <a:lnTo>
                  <a:pt x="288033" y="5578624"/>
                </a:lnTo>
                <a:lnTo>
                  <a:pt x="146608" y="5578624"/>
                </a:lnTo>
                <a:cubicBezTo>
                  <a:pt x="65639" y="5578624"/>
                  <a:pt x="1" y="5512986"/>
                  <a:pt x="1" y="5432017"/>
                </a:cubicBezTo>
                <a:lnTo>
                  <a:pt x="1" y="5136356"/>
                </a:lnTo>
                <a:lnTo>
                  <a:pt x="0" y="5136356"/>
                </a:lnTo>
                <a:lnTo>
                  <a:pt x="0" y="4768056"/>
                </a:lnTo>
                <a:lnTo>
                  <a:pt x="0" y="951051"/>
                </a:lnTo>
                <a:lnTo>
                  <a:pt x="0" y="582751"/>
                </a:lnTo>
                <a:lnTo>
                  <a:pt x="1" y="582751"/>
                </a:lnTo>
                <a:lnTo>
                  <a:pt x="1" y="514907"/>
                </a:lnTo>
                <a:lnTo>
                  <a:pt x="1" y="146607"/>
                </a:lnTo>
                <a:cubicBezTo>
                  <a:pt x="1" y="65638"/>
                  <a:pt x="65639" y="0"/>
                  <a:pt x="146608" y="0"/>
                </a:cubicBezTo>
                <a:close/>
              </a:path>
            </a:pathLst>
          </a:custGeom>
          <a:gradFill>
            <a:gsLst>
              <a:gs pos="50000">
                <a:schemeClr val="bg1"/>
              </a:gs>
              <a:gs pos="0">
                <a:schemeClr val="bg1">
                  <a:lumMod val="95000"/>
                  <a:lumOff val="5000"/>
                </a:schemeClr>
              </a:gs>
            </a:gsLst>
            <a:lin ang="5400000" scaled="0"/>
          </a:gradFill>
          <a:ln w="63500">
            <a:noFill/>
          </a:ln>
          <a:effectLst>
            <a:outerShdw blurRad="127000" dist="76200" dir="5400000" algn="t" rotWithShape="0">
              <a:prstClr val="black">
                <a:alpha val="40000"/>
              </a:prstClr>
            </a:outerShdw>
            <a:reflection stA="30000" endPos="90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w="508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00" name="직사각형 199"/>
          <p:cNvSpPr/>
          <p:nvPr/>
        </p:nvSpPr>
        <p:spPr>
          <a:xfrm>
            <a:off x="8018018" y="5486475"/>
            <a:ext cx="802461" cy="782912"/>
          </a:xfrm>
          <a:prstGeom prst="rect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331" name="TextBox 330"/>
          <p:cNvSpPr txBox="1"/>
          <p:nvPr/>
        </p:nvSpPr>
        <p:spPr>
          <a:xfrm>
            <a:off x="8701394" y="4069397"/>
            <a:ext cx="4187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b="1" dirty="0" smtClean="0">
                <a:latin typeface="Trebuchet MS" pitchFamily="34" charset="0"/>
              </a:rPr>
              <a:t>80m</a:t>
            </a:r>
            <a:endParaRPr lang="ko-KR" altLang="en-US" sz="900" b="1" dirty="0">
              <a:latin typeface="Trebuchet MS" pitchFamily="34" charset="0"/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7611365" y="5255377"/>
            <a:ext cx="1225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IF system</a:t>
            </a:r>
            <a:endParaRPr lang="ko-KR" altLang="en-US" b="1" dirty="0">
              <a:solidFill>
                <a:schemeClr val="accent6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03345" y="1794873"/>
            <a:ext cx="499726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b="1" dirty="0" smtClean="0">
                <a:latin typeface="Trebuchet MS" pitchFamily="34" charset="0"/>
              </a:rPr>
              <a:t>128.5m</a:t>
            </a:r>
            <a:endParaRPr lang="ko-KR" altLang="en-US" sz="900" b="1" dirty="0">
              <a:latin typeface="Trebuchet MS" pitchFamily="34" charset="0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72872" y="4315067"/>
            <a:ext cx="351639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b="1" dirty="0" smtClean="0">
                <a:latin typeface="Trebuchet MS" pitchFamily="34" charset="0"/>
              </a:rPr>
              <a:t>70m</a:t>
            </a:r>
            <a:endParaRPr lang="ko-KR" altLang="en-US" sz="900" b="1" dirty="0">
              <a:latin typeface="Trebuchet MS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168009" y="5705300"/>
            <a:ext cx="1454858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dirty="0" smtClean="0">
                <a:latin typeface="Trebuchet MS" pitchFamily="34" charset="0"/>
              </a:rPr>
              <a:t>Low Energy Experiments</a:t>
            </a:r>
          </a:p>
          <a:p>
            <a:r>
              <a:rPr lang="en-US" altLang="ko-KR" sz="1050" dirty="0" smtClean="0">
                <a:latin typeface="Trebuchet MS" pitchFamily="34" charset="0"/>
              </a:rPr>
              <a:t>Nuclear Astrophysics</a:t>
            </a:r>
          </a:p>
          <a:p>
            <a:r>
              <a:rPr lang="en-US" altLang="ko-KR" sz="1050" dirty="0" smtClean="0">
                <a:latin typeface="Trebuchet MS" pitchFamily="34" charset="0"/>
              </a:rPr>
              <a:t>Material Science</a:t>
            </a:r>
          </a:p>
          <a:p>
            <a:r>
              <a:rPr lang="el-GR" altLang="ko-KR" sz="1050" dirty="0" smtClean="0">
                <a:latin typeface="Trebuchet MS" pitchFamily="34" charset="0"/>
              </a:rPr>
              <a:t>β</a:t>
            </a:r>
            <a:r>
              <a:rPr lang="en-US" altLang="ko-KR" sz="1050" dirty="0" smtClean="0">
                <a:latin typeface="Trebuchet MS" pitchFamily="34" charset="0"/>
              </a:rPr>
              <a:t>-NMR</a:t>
            </a:r>
            <a:endParaRPr lang="ko-KR" altLang="en-US" sz="1050" dirty="0">
              <a:latin typeface="Trebuchet MS" pitchFamily="34" charset="0"/>
            </a:endParaRPr>
          </a:p>
        </p:txBody>
      </p:sp>
      <p:cxnSp>
        <p:nvCxnSpPr>
          <p:cNvPr id="232" name="직선 연결선 231"/>
          <p:cNvCxnSpPr/>
          <p:nvPr/>
        </p:nvCxnSpPr>
        <p:spPr>
          <a:xfrm>
            <a:off x="116738" y="4500394"/>
            <a:ext cx="1456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직선 연결선 232"/>
          <p:cNvCxnSpPr/>
          <p:nvPr/>
        </p:nvCxnSpPr>
        <p:spPr>
          <a:xfrm>
            <a:off x="113177" y="5380365"/>
            <a:ext cx="1456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1207417" y="3382753"/>
            <a:ext cx="1254863" cy="3332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b="1" dirty="0">
                <a:solidFill>
                  <a:srgbClr val="00B0F0"/>
                </a:solidFill>
                <a:latin typeface="Trebuchet MS" pitchFamily="34" charset="0"/>
              </a:rPr>
              <a:t>Driver </a:t>
            </a:r>
            <a:r>
              <a:rPr lang="en-US" altLang="ko-KR" b="1" dirty="0" err="1">
                <a:solidFill>
                  <a:srgbClr val="00B0F0"/>
                </a:solidFill>
                <a:latin typeface="Trebuchet MS" pitchFamily="34" charset="0"/>
              </a:rPr>
              <a:t>Linac</a:t>
            </a:r>
            <a:endParaRPr lang="ko-KR" altLang="en-US" b="1" dirty="0">
              <a:solidFill>
                <a:srgbClr val="00B0F0"/>
              </a:solidFill>
              <a:latin typeface="Trebuchet MS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733481" y="1711467"/>
            <a:ext cx="4739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dirty="0" smtClean="0">
                <a:latin typeface="Trebuchet MS" pitchFamily="34" charset="0"/>
              </a:rPr>
              <a:t>LEBT</a:t>
            </a:r>
            <a:endParaRPr lang="ko-KR" altLang="en-US" sz="800" dirty="0">
              <a:latin typeface="Trebuchet MS" pitchFamily="34" charset="0"/>
            </a:endParaRPr>
          </a:p>
        </p:txBody>
      </p:sp>
      <p:cxnSp>
        <p:nvCxnSpPr>
          <p:cNvPr id="156" name="직선 연결선 155"/>
          <p:cNvCxnSpPr/>
          <p:nvPr/>
        </p:nvCxnSpPr>
        <p:spPr>
          <a:xfrm>
            <a:off x="676476" y="1776330"/>
            <a:ext cx="3512" cy="2019336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직사각형 156"/>
          <p:cNvSpPr/>
          <p:nvPr/>
        </p:nvSpPr>
        <p:spPr>
          <a:xfrm>
            <a:off x="621609" y="2090907"/>
            <a:ext cx="109698" cy="1629311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00B0F0">
                  <a:lumMod val="80000"/>
                </a:srgbClr>
              </a:gs>
            </a:gsLst>
            <a:lin ang="54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158" name="직사각형 157"/>
          <p:cNvSpPr/>
          <p:nvPr/>
        </p:nvSpPr>
        <p:spPr>
          <a:xfrm>
            <a:off x="620023" y="3787883"/>
            <a:ext cx="116418" cy="116553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00B0F0">
                  <a:lumMod val="80000"/>
                </a:srgbClr>
              </a:gs>
            </a:gsLst>
            <a:lin ang="54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159" name="직사각형 158"/>
          <p:cNvSpPr/>
          <p:nvPr/>
        </p:nvSpPr>
        <p:spPr>
          <a:xfrm>
            <a:off x="624561" y="1972288"/>
            <a:ext cx="106191" cy="85028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00B0F0">
                  <a:lumMod val="80000"/>
                </a:srgbClr>
              </a:gs>
            </a:gsLst>
            <a:lin ang="54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160" name="직사각형 159"/>
          <p:cNvSpPr/>
          <p:nvPr/>
        </p:nvSpPr>
        <p:spPr>
          <a:xfrm>
            <a:off x="619000" y="1894044"/>
            <a:ext cx="117312" cy="45719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00B0F0">
                  <a:lumMod val="80000"/>
                </a:srgbClr>
              </a:gs>
            </a:gsLst>
            <a:lin ang="54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161" name="직사각형 160"/>
          <p:cNvSpPr/>
          <p:nvPr/>
        </p:nvSpPr>
        <p:spPr>
          <a:xfrm>
            <a:off x="610565" y="1798709"/>
            <a:ext cx="135334" cy="58238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00B0F0">
                  <a:lumMod val="80000"/>
                </a:srgbClr>
              </a:gs>
            </a:gsLst>
            <a:lin ang="54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162" name="직사각형 161"/>
          <p:cNvSpPr/>
          <p:nvPr/>
        </p:nvSpPr>
        <p:spPr>
          <a:xfrm>
            <a:off x="457295" y="1574576"/>
            <a:ext cx="114704" cy="123335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00B0F0">
                  <a:lumMod val="80000"/>
                </a:srgbClr>
              </a:gs>
            </a:gsLst>
            <a:lin ang="54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cxnSp>
        <p:nvCxnSpPr>
          <p:cNvPr id="165" name="직선 연결선 164"/>
          <p:cNvCxnSpPr/>
          <p:nvPr/>
        </p:nvCxnSpPr>
        <p:spPr>
          <a:xfrm flipV="1">
            <a:off x="830681" y="1674208"/>
            <a:ext cx="1" cy="95793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직선 연결선 165"/>
          <p:cNvCxnSpPr/>
          <p:nvPr/>
        </p:nvCxnSpPr>
        <p:spPr>
          <a:xfrm flipV="1">
            <a:off x="514647" y="1770003"/>
            <a:ext cx="317251" cy="3384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Box 167"/>
          <p:cNvSpPr txBox="1"/>
          <p:nvPr/>
        </p:nvSpPr>
        <p:spPr>
          <a:xfrm>
            <a:off x="834005" y="1495637"/>
            <a:ext cx="1436713" cy="229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dirty="0" smtClean="0">
                <a:latin typeface="Trebuchet MS" pitchFamily="34" charset="0"/>
              </a:rPr>
              <a:t>ECR-IS (10keV/u, 12 p</a:t>
            </a:r>
            <a:r>
              <a:rPr lang="el-GR" altLang="ko-KR" sz="1050" dirty="0" smtClean="0">
                <a:latin typeface="Trebuchet MS" pitchFamily="34" charset="0"/>
              </a:rPr>
              <a:t>μ</a:t>
            </a:r>
            <a:r>
              <a:rPr lang="en-US" altLang="ko-KR" sz="1050" dirty="0" smtClean="0">
                <a:latin typeface="Trebuchet MS" pitchFamily="34" charset="0"/>
              </a:rPr>
              <a:t>A)</a:t>
            </a:r>
            <a:endParaRPr lang="ko-KR" altLang="en-US" sz="1050" dirty="0">
              <a:latin typeface="Trebuchet MS" pitchFamily="34" charset="0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730752" y="1819189"/>
            <a:ext cx="12978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800" dirty="0" smtClean="0">
                <a:latin typeface="Trebuchet MS" pitchFamily="34" charset="0"/>
              </a:rPr>
              <a:t>RFQ (300keV/u, 9.5 p</a:t>
            </a:r>
            <a:r>
              <a:rPr lang="el-GR" altLang="ko-KR" sz="800" dirty="0" smtClean="0">
                <a:latin typeface="Trebuchet MS" pitchFamily="34" charset="0"/>
              </a:rPr>
              <a:t>μ</a:t>
            </a:r>
            <a:r>
              <a:rPr lang="en-US" altLang="ko-KR" sz="800" dirty="0" smtClean="0">
                <a:latin typeface="Trebuchet MS" pitchFamily="34" charset="0"/>
              </a:rPr>
              <a:t>A)</a:t>
            </a:r>
            <a:endParaRPr lang="ko-KR" altLang="en-US" sz="800" dirty="0">
              <a:latin typeface="Trebuchet MS" pitchFamily="34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808086" y="1926911"/>
            <a:ext cx="359716" cy="194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800" dirty="0" smtClean="0">
                <a:latin typeface="Trebuchet MS" pitchFamily="34" charset="0"/>
              </a:rPr>
              <a:t>MEBT</a:t>
            </a:r>
            <a:endParaRPr lang="ko-KR" altLang="en-US" sz="800" dirty="0">
              <a:latin typeface="Trebuchet MS" pitchFamily="34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465068" y="3133902"/>
            <a:ext cx="210209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50" dirty="0" smtClean="0">
                <a:latin typeface="Trebuchet MS" pitchFamily="34" charset="0"/>
              </a:rPr>
              <a:t>SCL1 (18.5 MeV/u, 9.5 p</a:t>
            </a:r>
            <a:r>
              <a:rPr lang="el-GR" altLang="ko-KR" sz="1050" dirty="0" smtClean="0">
                <a:latin typeface="Trebuchet MS" pitchFamily="34" charset="0"/>
              </a:rPr>
              <a:t>μ</a:t>
            </a:r>
            <a:r>
              <a:rPr lang="en-US" altLang="ko-KR" sz="1050" dirty="0">
                <a:latin typeface="Trebuchet MS" pitchFamily="34" charset="0"/>
              </a:rPr>
              <a:t>A)</a:t>
            </a:r>
            <a:endParaRPr lang="ko-KR" altLang="en-US" sz="1050" dirty="0">
              <a:latin typeface="Trebuchet MS" pitchFamily="34" charset="0"/>
            </a:endParaRPr>
          </a:p>
          <a:p>
            <a:pPr algn="r"/>
            <a:r>
              <a:rPr lang="en-US" altLang="ko-KR" sz="1050" dirty="0" smtClean="0">
                <a:latin typeface="Trebuchet MS" pitchFamily="34" charset="0"/>
              </a:rPr>
              <a:t> </a:t>
            </a:r>
            <a:endParaRPr lang="ko-KR" altLang="en-US" sz="1050" dirty="0">
              <a:latin typeface="Trebuchet MS" pitchFamily="34" charset="0"/>
            </a:endParaRPr>
          </a:p>
        </p:txBody>
      </p:sp>
      <p:cxnSp>
        <p:nvCxnSpPr>
          <p:cNvPr id="172" name="직선 연결선 171"/>
          <p:cNvCxnSpPr/>
          <p:nvPr/>
        </p:nvCxnSpPr>
        <p:spPr>
          <a:xfrm>
            <a:off x="299015" y="1598594"/>
            <a:ext cx="6573" cy="21191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직선 연결선 172"/>
          <p:cNvCxnSpPr/>
          <p:nvPr/>
        </p:nvCxnSpPr>
        <p:spPr>
          <a:xfrm flipV="1">
            <a:off x="258781" y="3719341"/>
            <a:ext cx="111222" cy="8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직선 연결선 174"/>
          <p:cNvCxnSpPr/>
          <p:nvPr/>
        </p:nvCxnSpPr>
        <p:spPr>
          <a:xfrm flipV="1">
            <a:off x="258781" y="1583559"/>
            <a:ext cx="102426" cy="6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직선 연결선 177"/>
          <p:cNvCxnSpPr/>
          <p:nvPr/>
        </p:nvCxnSpPr>
        <p:spPr>
          <a:xfrm>
            <a:off x="457295" y="2086738"/>
            <a:ext cx="5576" cy="162931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직선 연결선 178"/>
          <p:cNvCxnSpPr/>
          <p:nvPr/>
        </p:nvCxnSpPr>
        <p:spPr>
          <a:xfrm>
            <a:off x="403351" y="2086738"/>
            <a:ext cx="1209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179"/>
          <p:cNvSpPr txBox="1"/>
          <p:nvPr/>
        </p:nvSpPr>
        <p:spPr>
          <a:xfrm>
            <a:off x="315042" y="3106188"/>
            <a:ext cx="408181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b="1" dirty="0" smtClean="0">
                <a:latin typeface="Trebuchet MS" pitchFamily="34" charset="0"/>
              </a:rPr>
              <a:t>100m</a:t>
            </a:r>
            <a:endParaRPr lang="ko-KR" altLang="en-US" sz="900" b="1" dirty="0">
              <a:latin typeface="Trebuchet MS" pitchFamily="34" charset="0"/>
            </a:endParaRPr>
          </a:p>
        </p:txBody>
      </p:sp>
      <p:cxnSp>
        <p:nvCxnSpPr>
          <p:cNvPr id="181" name="직선 연결선 180"/>
          <p:cNvCxnSpPr/>
          <p:nvPr/>
        </p:nvCxnSpPr>
        <p:spPr>
          <a:xfrm>
            <a:off x="830681" y="1460035"/>
            <a:ext cx="0" cy="763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Box 182"/>
          <p:cNvSpPr txBox="1"/>
          <p:nvPr/>
        </p:nvSpPr>
        <p:spPr>
          <a:xfrm>
            <a:off x="537786" y="1320751"/>
            <a:ext cx="351639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b="1" dirty="0" smtClean="0">
                <a:latin typeface="Trebuchet MS" pitchFamily="34" charset="0"/>
              </a:rPr>
              <a:t>20m</a:t>
            </a:r>
            <a:endParaRPr lang="ko-KR" altLang="en-US" sz="900" b="1" dirty="0">
              <a:latin typeface="Trebuchet MS" pitchFamily="34" charset="0"/>
            </a:endParaRPr>
          </a:p>
        </p:txBody>
      </p:sp>
      <p:cxnSp>
        <p:nvCxnSpPr>
          <p:cNvPr id="184" name="직선 연결선 183"/>
          <p:cNvCxnSpPr/>
          <p:nvPr/>
        </p:nvCxnSpPr>
        <p:spPr>
          <a:xfrm>
            <a:off x="404592" y="3717694"/>
            <a:ext cx="1209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직선 연결선 235"/>
          <p:cNvCxnSpPr>
            <a:endCxn id="162" idx="2"/>
          </p:cNvCxnSpPr>
          <p:nvPr/>
        </p:nvCxnSpPr>
        <p:spPr>
          <a:xfrm flipV="1">
            <a:off x="514647" y="1697911"/>
            <a:ext cx="0" cy="72091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TextBox 240"/>
          <p:cNvSpPr txBox="1"/>
          <p:nvPr/>
        </p:nvSpPr>
        <p:spPr>
          <a:xfrm>
            <a:off x="830682" y="3720218"/>
            <a:ext cx="830902" cy="229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050" dirty="0" smtClean="0">
                <a:latin typeface="Trebuchet MS" pitchFamily="34" charset="0"/>
              </a:rPr>
              <a:t>Chg. Stripper</a:t>
            </a:r>
            <a:endParaRPr lang="ko-KR" altLang="en-US" sz="1050" dirty="0">
              <a:latin typeface="Trebuchet MS" pitchFamily="34" charset="0"/>
            </a:endParaRPr>
          </a:p>
        </p:txBody>
      </p:sp>
      <p:sp>
        <p:nvSpPr>
          <p:cNvPr id="288" name="TextBox 287"/>
          <p:cNvSpPr txBox="1"/>
          <p:nvPr/>
        </p:nvSpPr>
        <p:spPr>
          <a:xfrm>
            <a:off x="4197887" y="3750681"/>
            <a:ext cx="1988673" cy="374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050" dirty="0" smtClean="0">
                <a:latin typeface="Trebuchet MS" pitchFamily="34" charset="0"/>
              </a:rPr>
              <a:t>SCL2 (200 MeV/u, 8.3 p</a:t>
            </a:r>
            <a:r>
              <a:rPr lang="el-GR" altLang="ko-KR" sz="1050" dirty="0" smtClean="0">
                <a:latin typeface="Trebuchet MS" pitchFamily="34" charset="0"/>
              </a:rPr>
              <a:t>μ</a:t>
            </a:r>
            <a:r>
              <a:rPr lang="en-US" altLang="ko-KR" sz="1050" dirty="0" smtClean="0">
                <a:latin typeface="Trebuchet MS" pitchFamily="34" charset="0"/>
              </a:rPr>
              <a:t>A for U</a:t>
            </a:r>
            <a:r>
              <a:rPr lang="en-US" altLang="ko-KR" sz="1050" baseline="30000" dirty="0" smtClean="0">
                <a:latin typeface="Trebuchet MS" pitchFamily="34" charset="0"/>
              </a:rPr>
              <a:t>+79</a:t>
            </a:r>
            <a:r>
              <a:rPr lang="en-US" altLang="ko-KR" sz="1050" dirty="0" smtClean="0">
                <a:latin typeface="Trebuchet MS" pitchFamily="34" charset="0"/>
              </a:rPr>
              <a:t>)</a:t>
            </a:r>
          </a:p>
          <a:p>
            <a:pPr algn="r"/>
            <a:r>
              <a:rPr lang="en-US" altLang="ko-KR" sz="1050" dirty="0" smtClean="0">
                <a:latin typeface="Trebuchet MS" pitchFamily="34" charset="0"/>
              </a:rPr>
              <a:t>(600MeV, 660</a:t>
            </a:r>
            <a:r>
              <a:rPr lang="el-GR" altLang="ko-KR" sz="1050" dirty="0">
                <a:latin typeface="Trebuchet MS" pitchFamily="34" charset="0"/>
              </a:rPr>
              <a:t> μ</a:t>
            </a:r>
            <a:r>
              <a:rPr lang="en-US" altLang="ko-KR" sz="1050" dirty="0">
                <a:latin typeface="Trebuchet MS" pitchFamily="34" charset="0"/>
              </a:rPr>
              <a:t>A </a:t>
            </a:r>
            <a:r>
              <a:rPr lang="en-US" altLang="ko-KR" sz="1050" dirty="0" smtClean="0">
                <a:latin typeface="Trebuchet MS" pitchFamily="34" charset="0"/>
              </a:rPr>
              <a:t>for p) </a:t>
            </a:r>
            <a:endParaRPr lang="ko-KR" altLang="en-US" sz="1050" dirty="0">
              <a:latin typeface="Trebuchet MS" pitchFamily="34" charset="0"/>
            </a:endParaRPr>
          </a:p>
        </p:txBody>
      </p:sp>
      <p:cxnSp>
        <p:nvCxnSpPr>
          <p:cNvPr id="329" name="직선 연결선 328"/>
          <p:cNvCxnSpPr/>
          <p:nvPr/>
        </p:nvCxnSpPr>
        <p:spPr>
          <a:xfrm>
            <a:off x="8820479" y="4277887"/>
            <a:ext cx="1456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직사각형 107"/>
          <p:cNvSpPr/>
          <p:nvPr/>
        </p:nvSpPr>
        <p:spPr>
          <a:xfrm>
            <a:off x="327948" y="4489840"/>
            <a:ext cx="928033" cy="895572"/>
          </a:xfrm>
          <a:prstGeom prst="rect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cxnSp>
        <p:nvCxnSpPr>
          <p:cNvPr id="194" name="직선 연결선 193"/>
          <p:cNvCxnSpPr/>
          <p:nvPr/>
        </p:nvCxnSpPr>
        <p:spPr>
          <a:xfrm>
            <a:off x="671041" y="4650226"/>
            <a:ext cx="3661335" cy="5332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TextBox 209"/>
          <p:cNvSpPr txBox="1"/>
          <p:nvPr/>
        </p:nvSpPr>
        <p:spPr>
          <a:xfrm>
            <a:off x="1353847" y="5218765"/>
            <a:ext cx="1663636" cy="3332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7030A0"/>
                </a:solidFill>
                <a:latin typeface="Trebuchet MS" pitchFamily="34" charset="0"/>
              </a:rPr>
              <a:t>Post Accelerator</a:t>
            </a:r>
            <a:endParaRPr lang="ko-KR" altLang="en-US" b="1" dirty="0">
              <a:solidFill>
                <a:srgbClr val="7030A0"/>
              </a:solidFill>
              <a:latin typeface="Trebuchet MS" pitchFamily="34" charset="0"/>
            </a:endParaRPr>
          </a:p>
        </p:txBody>
      </p:sp>
      <p:sp>
        <p:nvSpPr>
          <p:cNvPr id="222" name="TextBox 14"/>
          <p:cNvSpPr txBox="1"/>
          <p:nvPr/>
        </p:nvSpPr>
        <p:spPr>
          <a:xfrm>
            <a:off x="3670921" y="5553673"/>
            <a:ext cx="1840587" cy="3332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900" dirty="0" smtClean="0">
                <a:latin typeface="Trebuchet MS" pitchFamily="34" charset="0"/>
              </a:rPr>
              <a:t>CB : Charge Breeder</a:t>
            </a:r>
          </a:p>
          <a:p>
            <a:r>
              <a:rPr lang="en-US" altLang="ko-KR" sz="900" dirty="0" smtClean="0">
                <a:latin typeface="Trebuchet MS" pitchFamily="34" charset="0"/>
              </a:rPr>
              <a:t>HRMS : High Resolution Mass Separator</a:t>
            </a:r>
          </a:p>
        </p:txBody>
      </p:sp>
      <p:sp>
        <p:nvSpPr>
          <p:cNvPr id="225" name="직사각형 224"/>
          <p:cNvSpPr/>
          <p:nvPr/>
        </p:nvSpPr>
        <p:spPr>
          <a:xfrm>
            <a:off x="1305703" y="4599644"/>
            <a:ext cx="3811915" cy="101164"/>
          </a:xfrm>
          <a:prstGeom prst="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endParaRPr lang="ko-KR" altLang="en-US" sz="1050" dirty="0">
              <a:solidFill>
                <a:schemeClr val="tx1"/>
              </a:solidFill>
              <a:latin typeface="Trebuchet MS" pitchFamily="34" charset="0"/>
            </a:endParaRPr>
          </a:p>
        </p:txBody>
      </p:sp>
      <p:cxnSp>
        <p:nvCxnSpPr>
          <p:cNvPr id="231" name="직선 연결선 230"/>
          <p:cNvCxnSpPr/>
          <p:nvPr/>
        </p:nvCxnSpPr>
        <p:spPr>
          <a:xfrm flipH="1">
            <a:off x="182350" y="4503191"/>
            <a:ext cx="1722" cy="882221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직선 연결선 253"/>
          <p:cNvCxnSpPr/>
          <p:nvPr/>
        </p:nvCxnSpPr>
        <p:spPr>
          <a:xfrm>
            <a:off x="327948" y="5486474"/>
            <a:ext cx="923720" cy="1"/>
          </a:xfrm>
          <a:prstGeom prst="line">
            <a:avLst/>
          </a:prstGeom>
          <a:ln w="95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9" name="TextBox 258"/>
          <p:cNvSpPr txBox="1"/>
          <p:nvPr/>
        </p:nvSpPr>
        <p:spPr>
          <a:xfrm>
            <a:off x="537786" y="5472963"/>
            <a:ext cx="408181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b="1" dirty="0" smtClean="0">
                <a:latin typeface="Trebuchet MS" pitchFamily="34" charset="0"/>
              </a:rPr>
              <a:t>100m</a:t>
            </a:r>
            <a:endParaRPr lang="ko-KR" altLang="en-US" sz="900" b="1" dirty="0">
              <a:latin typeface="Trebuchet MS" pitchFamily="34" charset="0"/>
            </a:endParaRPr>
          </a:p>
        </p:txBody>
      </p:sp>
      <p:cxnSp>
        <p:nvCxnSpPr>
          <p:cNvPr id="278" name="직선 연결선 277"/>
          <p:cNvCxnSpPr/>
          <p:nvPr/>
        </p:nvCxnSpPr>
        <p:spPr>
          <a:xfrm>
            <a:off x="1299042" y="4784444"/>
            <a:ext cx="3818576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직선 연결선 278"/>
          <p:cNvCxnSpPr/>
          <p:nvPr/>
        </p:nvCxnSpPr>
        <p:spPr>
          <a:xfrm>
            <a:off x="1299042" y="4720434"/>
            <a:ext cx="0" cy="1422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0" name="TextBox 279"/>
          <p:cNvSpPr txBox="1"/>
          <p:nvPr/>
        </p:nvSpPr>
        <p:spPr>
          <a:xfrm>
            <a:off x="2501708" y="4771272"/>
            <a:ext cx="408181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b="1" dirty="0" smtClean="0">
                <a:latin typeface="Trebuchet MS" pitchFamily="34" charset="0"/>
              </a:rPr>
              <a:t>250m</a:t>
            </a:r>
            <a:endParaRPr lang="ko-KR" altLang="en-US" sz="900" b="1" dirty="0">
              <a:latin typeface="Trebuchet MS" pitchFamily="34" charset="0"/>
            </a:endParaRPr>
          </a:p>
        </p:txBody>
      </p:sp>
      <p:cxnSp>
        <p:nvCxnSpPr>
          <p:cNvPr id="283" name="직선 연결선 282"/>
          <p:cNvCxnSpPr/>
          <p:nvPr/>
        </p:nvCxnSpPr>
        <p:spPr>
          <a:xfrm>
            <a:off x="5117618" y="4733549"/>
            <a:ext cx="0" cy="1291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1" name="TextBox 280"/>
          <p:cNvSpPr txBox="1"/>
          <p:nvPr/>
        </p:nvSpPr>
        <p:spPr>
          <a:xfrm>
            <a:off x="1371844" y="4354770"/>
            <a:ext cx="351639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b="1" dirty="0" smtClean="0">
                <a:latin typeface="Trebuchet MS" pitchFamily="34" charset="0"/>
              </a:rPr>
              <a:t>20m</a:t>
            </a:r>
            <a:endParaRPr lang="ko-KR" altLang="en-US" sz="900" b="1" dirty="0">
              <a:latin typeface="Trebuchet MS" pitchFamily="34" charset="0"/>
            </a:endParaRPr>
          </a:p>
        </p:txBody>
      </p:sp>
      <p:cxnSp>
        <p:nvCxnSpPr>
          <p:cNvPr id="284" name="직선 연결선 283"/>
          <p:cNvCxnSpPr/>
          <p:nvPr/>
        </p:nvCxnSpPr>
        <p:spPr>
          <a:xfrm>
            <a:off x="1371844" y="4375230"/>
            <a:ext cx="0" cy="189557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직선 연결선 285"/>
          <p:cNvCxnSpPr/>
          <p:nvPr/>
        </p:nvCxnSpPr>
        <p:spPr>
          <a:xfrm>
            <a:off x="1312252" y="4375230"/>
            <a:ext cx="1232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직선 연결선 286"/>
          <p:cNvCxnSpPr/>
          <p:nvPr/>
        </p:nvCxnSpPr>
        <p:spPr>
          <a:xfrm>
            <a:off x="1319587" y="4568364"/>
            <a:ext cx="1159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9" name="TextBox 288"/>
          <p:cNvSpPr txBox="1"/>
          <p:nvPr/>
        </p:nvSpPr>
        <p:spPr>
          <a:xfrm>
            <a:off x="4206740" y="4750440"/>
            <a:ext cx="427029" cy="229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050" dirty="0" smtClean="0">
                <a:latin typeface="Trebuchet MS" pitchFamily="34" charset="0"/>
              </a:rPr>
              <a:t>SCL3 </a:t>
            </a:r>
            <a:endParaRPr lang="ko-KR" altLang="en-US" sz="1050" dirty="0">
              <a:latin typeface="Trebuchet MS" pitchFamily="34" charset="0"/>
            </a:endParaRPr>
          </a:p>
        </p:txBody>
      </p:sp>
      <p:cxnSp>
        <p:nvCxnSpPr>
          <p:cNvPr id="273" name="직선 연결선 272"/>
          <p:cNvCxnSpPr/>
          <p:nvPr/>
        </p:nvCxnSpPr>
        <p:spPr>
          <a:xfrm>
            <a:off x="1310692" y="4136746"/>
            <a:ext cx="5709001" cy="90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직선 연결선 274"/>
          <p:cNvCxnSpPr/>
          <p:nvPr/>
        </p:nvCxnSpPr>
        <p:spPr>
          <a:xfrm>
            <a:off x="1310692" y="4069397"/>
            <a:ext cx="1" cy="1365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TextBox 276"/>
          <p:cNvSpPr txBox="1"/>
          <p:nvPr/>
        </p:nvSpPr>
        <p:spPr>
          <a:xfrm>
            <a:off x="2501707" y="3955873"/>
            <a:ext cx="408181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b="1" dirty="0" smtClean="0">
                <a:latin typeface="Trebuchet MS" pitchFamily="34" charset="0"/>
              </a:rPr>
              <a:t>375m</a:t>
            </a:r>
            <a:endParaRPr lang="ko-KR" altLang="en-US" sz="900" b="1" dirty="0">
              <a:latin typeface="Trebuchet MS" pitchFamily="34" charset="0"/>
            </a:endParaRPr>
          </a:p>
        </p:txBody>
      </p:sp>
      <p:cxnSp>
        <p:nvCxnSpPr>
          <p:cNvPr id="304" name="직선 연결선 303"/>
          <p:cNvCxnSpPr/>
          <p:nvPr/>
        </p:nvCxnSpPr>
        <p:spPr>
          <a:xfrm>
            <a:off x="5115502" y="5291528"/>
            <a:ext cx="1557441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9" name="TextBox 318"/>
          <p:cNvSpPr txBox="1"/>
          <p:nvPr/>
        </p:nvSpPr>
        <p:spPr>
          <a:xfrm>
            <a:off x="5115502" y="4407351"/>
            <a:ext cx="387987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dirty="0" smtClean="0">
                <a:latin typeface="Trebuchet MS" pitchFamily="34" charset="0"/>
              </a:rPr>
              <a:t>MEBT</a:t>
            </a:r>
            <a:endParaRPr lang="ko-KR" altLang="en-US" sz="900" dirty="0">
              <a:latin typeface="Trebuchet MS" pitchFamily="34" charset="0"/>
            </a:endParaRPr>
          </a:p>
        </p:txBody>
      </p:sp>
      <p:cxnSp>
        <p:nvCxnSpPr>
          <p:cNvPr id="23" name="직선 연결선 22"/>
          <p:cNvCxnSpPr/>
          <p:nvPr/>
        </p:nvCxnSpPr>
        <p:spPr>
          <a:xfrm flipH="1" flipV="1">
            <a:off x="664548" y="4286825"/>
            <a:ext cx="6012746" cy="11385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직사각형 223"/>
          <p:cNvSpPr/>
          <p:nvPr/>
        </p:nvSpPr>
        <p:spPr>
          <a:xfrm>
            <a:off x="1310691" y="4235900"/>
            <a:ext cx="5722652" cy="101850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00B0F0">
                  <a:lumMod val="80000"/>
                </a:srgbClr>
              </a:gs>
            </a:gsLst>
            <a:lin ang="54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latin typeface="Trebuchet MS" pitchFamily="34" charset="0"/>
            </a:endParaRPr>
          </a:p>
        </p:txBody>
      </p:sp>
      <p:cxnSp>
        <p:nvCxnSpPr>
          <p:cNvPr id="164" name="직선 연결선 163"/>
          <p:cNvCxnSpPr/>
          <p:nvPr/>
        </p:nvCxnSpPr>
        <p:spPr>
          <a:xfrm>
            <a:off x="672540" y="3896438"/>
            <a:ext cx="0" cy="753788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직선 연결선 289"/>
          <p:cNvCxnSpPr/>
          <p:nvPr/>
        </p:nvCxnSpPr>
        <p:spPr>
          <a:xfrm>
            <a:off x="7010829" y="4137654"/>
            <a:ext cx="1554698" cy="0"/>
          </a:xfrm>
          <a:prstGeom prst="line">
            <a:avLst/>
          </a:prstGeom>
          <a:ln w="95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1" name="TextBox 290"/>
          <p:cNvSpPr txBox="1"/>
          <p:nvPr/>
        </p:nvSpPr>
        <p:spPr>
          <a:xfrm>
            <a:off x="7711344" y="3955206"/>
            <a:ext cx="408181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b="1" dirty="0" smtClean="0">
                <a:latin typeface="Trebuchet MS" pitchFamily="34" charset="0"/>
              </a:rPr>
              <a:t>100m</a:t>
            </a:r>
            <a:endParaRPr lang="ko-KR" altLang="en-US" sz="900" b="1" dirty="0">
              <a:latin typeface="Trebuchet MS" pitchFamily="34" charset="0"/>
            </a:endParaRPr>
          </a:p>
        </p:txBody>
      </p:sp>
      <p:cxnSp>
        <p:nvCxnSpPr>
          <p:cNvPr id="292" name="직선 연결선 291"/>
          <p:cNvCxnSpPr/>
          <p:nvPr/>
        </p:nvCxnSpPr>
        <p:spPr>
          <a:xfrm>
            <a:off x="8565527" y="4053679"/>
            <a:ext cx="0" cy="1605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직선 연결선 322"/>
          <p:cNvCxnSpPr>
            <a:endCxn id="199" idx="0"/>
          </p:cNvCxnSpPr>
          <p:nvPr/>
        </p:nvCxnSpPr>
        <p:spPr>
          <a:xfrm>
            <a:off x="7218301" y="4294795"/>
            <a:ext cx="191323" cy="265933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직선 연결선 292"/>
          <p:cNvCxnSpPr/>
          <p:nvPr/>
        </p:nvCxnSpPr>
        <p:spPr>
          <a:xfrm flipV="1">
            <a:off x="5115502" y="4642257"/>
            <a:ext cx="2625226" cy="13301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직선 연결선 136"/>
          <p:cNvCxnSpPr/>
          <p:nvPr/>
        </p:nvCxnSpPr>
        <p:spPr>
          <a:xfrm>
            <a:off x="6047563" y="4946211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직사각형 198"/>
          <p:cNvSpPr/>
          <p:nvPr/>
        </p:nvSpPr>
        <p:spPr>
          <a:xfrm>
            <a:off x="7319567" y="4560728"/>
            <a:ext cx="180112" cy="178996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cxnSp>
        <p:nvCxnSpPr>
          <p:cNvPr id="201" name="직선 연결선 200"/>
          <p:cNvCxnSpPr/>
          <p:nvPr/>
        </p:nvCxnSpPr>
        <p:spPr>
          <a:xfrm flipH="1">
            <a:off x="5786896" y="4651215"/>
            <a:ext cx="2363" cy="349302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직사각형 201"/>
          <p:cNvSpPr/>
          <p:nvPr/>
        </p:nvSpPr>
        <p:spPr>
          <a:xfrm>
            <a:off x="5727155" y="4971014"/>
            <a:ext cx="133562" cy="137041"/>
          </a:xfrm>
          <a:prstGeom prst="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203" name="직사각형 202"/>
          <p:cNvSpPr/>
          <p:nvPr/>
        </p:nvSpPr>
        <p:spPr>
          <a:xfrm>
            <a:off x="6792276" y="4558800"/>
            <a:ext cx="133562" cy="151977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204" name="직사각형 203"/>
          <p:cNvSpPr/>
          <p:nvPr/>
        </p:nvSpPr>
        <p:spPr>
          <a:xfrm rot="5400000" flipH="1" flipV="1">
            <a:off x="5707012" y="4751961"/>
            <a:ext cx="162130" cy="84801"/>
          </a:xfrm>
          <a:prstGeom prst="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5578403" y="5086595"/>
            <a:ext cx="431068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latin typeface="Trebuchet MS" pitchFamily="34" charset="0"/>
              </a:rPr>
              <a:t>ECR-IS</a:t>
            </a:r>
            <a:endParaRPr lang="ko-KR" altLang="en-US" sz="900" dirty="0">
              <a:latin typeface="Trebuchet MS" pitchFamily="34" charset="0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7091158" y="4698669"/>
            <a:ext cx="1152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dirty="0" smtClean="0">
                <a:latin typeface="Trebuchet MS" pitchFamily="34" charset="0"/>
              </a:rPr>
              <a:t>Cyclotron </a:t>
            </a:r>
          </a:p>
          <a:p>
            <a:pPr algn="ctr"/>
            <a:r>
              <a:rPr lang="en-US" altLang="ko-KR" sz="900" dirty="0" smtClean="0">
                <a:latin typeface="Trebuchet MS" pitchFamily="34" charset="0"/>
              </a:rPr>
              <a:t>(p, 70 MeV, 1mA)</a:t>
            </a:r>
            <a:endParaRPr lang="ko-KR" altLang="en-US" sz="900" dirty="0">
              <a:latin typeface="Trebuchet MS" pitchFamily="34" charset="0"/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6198845" y="5228776"/>
            <a:ext cx="1463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  <a:latin typeface="Trebuchet MS" pitchFamily="34" charset="0"/>
              </a:rPr>
              <a:t>ISOL system</a:t>
            </a:r>
            <a:endParaRPr lang="ko-KR" altLang="en-US" b="1" dirty="0">
              <a:solidFill>
                <a:srgbClr val="FF0000"/>
              </a:solidFill>
              <a:latin typeface="Trebuchet MS" pitchFamily="34" charset="0"/>
            </a:endParaRPr>
          </a:p>
        </p:txBody>
      </p:sp>
      <p:cxnSp>
        <p:nvCxnSpPr>
          <p:cNvPr id="215" name="직선 연결선 214"/>
          <p:cNvCxnSpPr>
            <a:endCxn id="217" idx="3"/>
          </p:cNvCxnSpPr>
          <p:nvPr/>
        </p:nvCxnSpPr>
        <p:spPr>
          <a:xfrm flipH="1">
            <a:off x="6245557" y="5068001"/>
            <a:ext cx="2079852" cy="2258"/>
          </a:xfrm>
          <a:prstGeom prst="line">
            <a:avLst/>
          </a:prstGeom>
          <a:ln w="1524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직사각형 215"/>
          <p:cNvSpPr/>
          <p:nvPr/>
        </p:nvSpPr>
        <p:spPr>
          <a:xfrm>
            <a:off x="7827229" y="5000517"/>
            <a:ext cx="133563" cy="15831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217" name="직사각형 216"/>
          <p:cNvSpPr/>
          <p:nvPr/>
        </p:nvSpPr>
        <p:spPr>
          <a:xfrm>
            <a:off x="6111346" y="4993111"/>
            <a:ext cx="134211" cy="154295"/>
          </a:xfrm>
          <a:prstGeom prst="rect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cxnSp>
        <p:nvCxnSpPr>
          <p:cNvPr id="218" name="직선 연결선 217"/>
          <p:cNvCxnSpPr/>
          <p:nvPr/>
        </p:nvCxnSpPr>
        <p:spPr>
          <a:xfrm>
            <a:off x="6174583" y="4645926"/>
            <a:ext cx="2256" cy="344071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TextBox 218"/>
          <p:cNvSpPr txBox="1"/>
          <p:nvPr/>
        </p:nvSpPr>
        <p:spPr>
          <a:xfrm>
            <a:off x="6184564" y="5050426"/>
            <a:ext cx="795900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latin typeface="Trebuchet MS" pitchFamily="34" charset="0"/>
              </a:rPr>
              <a:t>Atom/Ion Trap</a:t>
            </a:r>
            <a:endParaRPr lang="ko-KR" altLang="en-US" sz="900" dirty="0">
              <a:latin typeface="Trebuchet MS" pitchFamily="34" charset="0"/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7439402" y="5126037"/>
            <a:ext cx="680123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latin typeface="Trebuchet MS" pitchFamily="34" charset="0"/>
              </a:rPr>
              <a:t>Gas Catcher</a:t>
            </a:r>
            <a:endParaRPr lang="ko-KR" altLang="en-US" sz="900" dirty="0">
              <a:latin typeface="Trebuchet MS" pitchFamily="34" charset="0"/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6428115" y="5748613"/>
            <a:ext cx="1450175" cy="520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dirty="0" smtClean="0">
                <a:latin typeface="Trebuchet MS" pitchFamily="34" charset="0"/>
              </a:rPr>
              <a:t>High Energy Experiments</a:t>
            </a:r>
          </a:p>
          <a:p>
            <a:r>
              <a:rPr lang="en-US" altLang="ko-KR" sz="1050" dirty="0" smtClean="0">
                <a:latin typeface="Trebuchet MS" pitchFamily="34" charset="0"/>
              </a:rPr>
              <a:t>Nuclear Structure/</a:t>
            </a:r>
          </a:p>
          <a:p>
            <a:r>
              <a:rPr lang="en-US" altLang="ko-KR" sz="1050" dirty="0" smtClean="0">
                <a:latin typeface="Trebuchet MS" pitchFamily="34" charset="0"/>
              </a:rPr>
              <a:t>Symmetry Energy</a:t>
            </a:r>
            <a:endParaRPr lang="ko-KR" altLang="en-US" sz="1050" dirty="0">
              <a:latin typeface="Trebuchet MS" pitchFamily="34" charset="0"/>
            </a:endParaRPr>
          </a:p>
        </p:txBody>
      </p:sp>
      <p:sp>
        <p:nvSpPr>
          <p:cNvPr id="227" name="직사각형 226"/>
          <p:cNvSpPr/>
          <p:nvPr/>
        </p:nvSpPr>
        <p:spPr>
          <a:xfrm>
            <a:off x="5917622" y="4581824"/>
            <a:ext cx="129941" cy="143098"/>
          </a:xfrm>
          <a:prstGeom prst="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228" name="직사각형 227"/>
          <p:cNvSpPr/>
          <p:nvPr/>
        </p:nvSpPr>
        <p:spPr>
          <a:xfrm flipH="1" flipV="1">
            <a:off x="5214817" y="4597611"/>
            <a:ext cx="196487" cy="98147"/>
          </a:xfrm>
          <a:prstGeom prst="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229" name="직사각형 228"/>
          <p:cNvSpPr/>
          <p:nvPr/>
        </p:nvSpPr>
        <p:spPr>
          <a:xfrm flipH="1" flipV="1">
            <a:off x="5577815" y="4607048"/>
            <a:ext cx="106315" cy="94334"/>
          </a:xfrm>
          <a:prstGeom prst="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230" name="직사각형 229"/>
          <p:cNvSpPr/>
          <p:nvPr/>
        </p:nvSpPr>
        <p:spPr>
          <a:xfrm>
            <a:off x="6322946" y="4593183"/>
            <a:ext cx="127269" cy="105485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cxnSp>
        <p:nvCxnSpPr>
          <p:cNvPr id="294" name="직선 연결선 293"/>
          <p:cNvCxnSpPr/>
          <p:nvPr/>
        </p:nvCxnSpPr>
        <p:spPr>
          <a:xfrm>
            <a:off x="6538755" y="4653862"/>
            <a:ext cx="0" cy="417733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5" name="타원 294"/>
          <p:cNvSpPr/>
          <p:nvPr/>
        </p:nvSpPr>
        <p:spPr>
          <a:xfrm>
            <a:off x="7669383" y="4558800"/>
            <a:ext cx="156838" cy="161123"/>
          </a:xfrm>
          <a:prstGeom prst="ellipse">
            <a:avLst/>
          </a:prstGeom>
          <a:gradFill>
            <a:gsLst>
              <a:gs pos="0">
                <a:srgbClr val="00B0F0"/>
              </a:gs>
              <a:gs pos="100000">
                <a:srgbClr val="00B0F0">
                  <a:lumMod val="80000"/>
                </a:srgbClr>
              </a:gs>
            </a:gsLst>
            <a:lin ang="54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cxnSp>
        <p:nvCxnSpPr>
          <p:cNvPr id="303" name="직선 연결선 302"/>
          <p:cNvCxnSpPr/>
          <p:nvPr/>
        </p:nvCxnSpPr>
        <p:spPr>
          <a:xfrm>
            <a:off x="6677294" y="5230192"/>
            <a:ext cx="0" cy="1226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6" name="TextBox 305"/>
          <p:cNvSpPr txBox="1"/>
          <p:nvPr/>
        </p:nvSpPr>
        <p:spPr>
          <a:xfrm>
            <a:off x="5369568" y="5285239"/>
            <a:ext cx="408181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b="1" dirty="0" smtClean="0">
                <a:latin typeface="Trebuchet MS" pitchFamily="34" charset="0"/>
              </a:rPr>
              <a:t>110m</a:t>
            </a:r>
            <a:endParaRPr lang="ko-KR" altLang="en-US" sz="900" b="1" dirty="0">
              <a:latin typeface="Trebuchet MS" pitchFamily="34" charset="0"/>
            </a:endParaRPr>
          </a:p>
        </p:txBody>
      </p:sp>
      <p:sp>
        <p:nvSpPr>
          <p:cNvPr id="313" name="TextBox 312"/>
          <p:cNvSpPr txBox="1"/>
          <p:nvPr/>
        </p:nvSpPr>
        <p:spPr>
          <a:xfrm>
            <a:off x="6633086" y="4690091"/>
            <a:ext cx="573769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dirty="0" smtClean="0">
                <a:latin typeface="Trebuchet MS" pitchFamily="34" charset="0"/>
              </a:rPr>
              <a:t>RF Cooler</a:t>
            </a:r>
            <a:endParaRPr lang="ko-KR" altLang="en-US" sz="900" dirty="0">
              <a:latin typeface="Trebuchet MS" pitchFamily="34" charset="0"/>
            </a:endParaRPr>
          </a:p>
        </p:txBody>
      </p:sp>
      <p:sp>
        <p:nvSpPr>
          <p:cNvPr id="320" name="TextBox 319"/>
          <p:cNvSpPr txBox="1"/>
          <p:nvPr/>
        </p:nvSpPr>
        <p:spPr>
          <a:xfrm>
            <a:off x="5519754" y="4416036"/>
            <a:ext cx="328753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dirty="0" smtClean="0">
                <a:latin typeface="Trebuchet MS" pitchFamily="34" charset="0"/>
              </a:rPr>
              <a:t>RFQ</a:t>
            </a:r>
            <a:endParaRPr lang="ko-KR" altLang="en-US" sz="900" dirty="0">
              <a:latin typeface="Trebuchet MS" pitchFamily="34" charset="0"/>
            </a:endParaRPr>
          </a:p>
        </p:txBody>
      </p:sp>
      <p:sp>
        <p:nvSpPr>
          <p:cNvPr id="321" name="TextBox 320"/>
          <p:cNvSpPr txBox="1"/>
          <p:nvPr/>
        </p:nvSpPr>
        <p:spPr>
          <a:xfrm>
            <a:off x="5875385" y="4407351"/>
            <a:ext cx="268172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dirty="0" smtClean="0">
                <a:latin typeface="Trebuchet MS" pitchFamily="34" charset="0"/>
              </a:rPr>
              <a:t>CB</a:t>
            </a:r>
            <a:endParaRPr lang="ko-KR" altLang="en-US" sz="900" dirty="0">
              <a:latin typeface="Trebuchet MS" pitchFamily="34" charset="0"/>
            </a:endParaRPr>
          </a:p>
        </p:txBody>
      </p:sp>
      <p:sp>
        <p:nvSpPr>
          <p:cNvPr id="322" name="TextBox 321"/>
          <p:cNvSpPr txBox="1"/>
          <p:nvPr/>
        </p:nvSpPr>
        <p:spPr>
          <a:xfrm>
            <a:off x="6232775" y="4419222"/>
            <a:ext cx="390680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dirty="0" smtClean="0">
                <a:latin typeface="Trebuchet MS" pitchFamily="34" charset="0"/>
              </a:rPr>
              <a:t>HRMS</a:t>
            </a:r>
            <a:endParaRPr lang="ko-KR" altLang="en-US" sz="900" dirty="0">
              <a:latin typeface="Trebuchet MS" pitchFamily="34" charset="0"/>
            </a:endParaRPr>
          </a:p>
        </p:txBody>
      </p:sp>
      <p:sp>
        <p:nvSpPr>
          <p:cNvPr id="325" name="원호 324"/>
          <p:cNvSpPr/>
          <p:nvPr/>
        </p:nvSpPr>
        <p:spPr>
          <a:xfrm rot="10984507">
            <a:off x="8075810" y="4137730"/>
            <a:ext cx="736228" cy="948786"/>
          </a:xfrm>
          <a:prstGeom prst="arc">
            <a:avLst>
              <a:gd name="adj1" fmla="val 15760120"/>
              <a:gd name="adj2" fmla="val 100180"/>
            </a:avLst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050">
              <a:latin typeface="Trebuchet MS" pitchFamily="34" charset="0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7305057" y="4237716"/>
            <a:ext cx="521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dirty="0" smtClean="0">
                <a:latin typeface="Trebuchet MS" pitchFamily="34" charset="0"/>
              </a:rPr>
              <a:t>ISOL</a:t>
            </a:r>
          </a:p>
          <a:p>
            <a:pPr algn="ctr"/>
            <a:r>
              <a:rPr lang="en-US" altLang="ko-KR" sz="900" dirty="0" smtClean="0">
                <a:latin typeface="Trebuchet MS" pitchFamily="34" charset="0"/>
              </a:rPr>
              <a:t>Target</a:t>
            </a:r>
            <a:endParaRPr lang="ko-KR" altLang="en-US" sz="900" dirty="0">
              <a:latin typeface="Trebuchet MS" pitchFamily="34" charset="0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8190951" y="4504190"/>
            <a:ext cx="707048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altLang="ko-KR" sz="900" dirty="0" smtClean="0">
                <a:latin typeface="Trebuchet MS" pitchFamily="34" charset="0"/>
              </a:rPr>
              <a:t>μ</a:t>
            </a:r>
            <a:r>
              <a:rPr lang="en-US" altLang="ko-KR" sz="900" dirty="0" smtClean="0">
                <a:latin typeface="Trebuchet MS" pitchFamily="34" charset="0"/>
              </a:rPr>
              <a:t>SR, Medical</a:t>
            </a:r>
            <a:endParaRPr lang="ko-KR" altLang="en-US" sz="900" dirty="0">
              <a:latin typeface="Trebuchet MS" pitchFamily="34" charset="0"/>
            </a:endParaRPr>
          </a:p>
        </p:txBody>
      </p:sp>
      <p:sp>
        <p:nvSpPr>
          <p:cNvPr id="197" name="직사각형 196"/>
          <p:cNvSpPr/>
          <p:nvPr/>
        </p:nvSpPr>
        <p:spPr>
          <a:xfrm>
            <a:off x="7975636" y="4527220"/>
            <a:ext cx="200346" cy="2061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8111829" y="4680289"/>
            <a:ext cx="548191" cy="208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900" dirty="0" smtClean="0">
                <a:latin typeface="Trebuchet MS" pitchFamily="34" charset="0"/>
              </a:rPr>
              <a:t>IF Target</a:t>
            </a:r>
            <a:endParaRPr lang="ko-KR" altLang="en-US" sz="900" dirty="0">
              <a:latin typeface="Trebuchet MS" pitchFamily="34" charset="0"/>
            </a:endParaRPr>
          </a:p>
        </p:txBody>
      </p:sp>
      <p:sp>
        <p:nvSpPr>
          <p:cNvPr id="198" name="원호 197"/>
          <p:cNvSpPr/>
          <p:nvPr/>
        </p:nvSpPr>
        <p:spPr>
          <a:xfrm rot="1178603">
            <a:off x="8185512" y="5071472"/>
            <a:ext cx="549754" cy="737142"/>
          </a:xfrm>
          <a:prstGeom prst="arc">
            <a:avLst>
              <a:gd name="adj1" fmla="val 15178083"/>
              <a:gd name="adj2" fmla="val 21527130"/>
            </a:avLst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050">
              <a:latin typeface="Trebuchet MS" pitchFamily="34" charset="0"/>
            </a:endParaRPr>
          </a:p>
        </p:txBody>
      </p:sp>
      <p:sp>
        <p:nvSpPr>
          <p:cNvPr id="119" name="직사각형 118"/>
          <p:cNvSpPr/>
          <p:nvPr/>
        </p:nvSpPr>
        <p:spPr>
          <a:xfrm>
            <a:off x="768175" y="1572895"/>
            <a:ext cx="114704" cy="123335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00B0F0">
                  <a:lumMod val="80000"/>
                </a:srgbClr>
              </a:gs>
            </a:gsLst>
            <a:lin ang="54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>
              <a:solidFill>
                <a:schemeClr val="tx1"/>
              </a:solidFill>
              <a:latin typeface="Trebuchet MS" pitchFamily="34" charset="0"/>
            </a:endParaRPr>
          </a:p>
        </p:txBody>
      </p:sp>
      <p:cxnSp>
        <p:nvCxnSpPr>
          <p:cNvPr id="121" name="직선 연결선 120"/>
          <p:cNvCxnSpPr/>
          <p:nvPr/>
        </p:nvCxnSpPr>
        <p:spPr>
          <a:xfrm>
            <a:off x="7019693" y="4045361"/>
            <a:ext cx="0" cy="1605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직선 연결선 130"/>
          <p:cNvCxnSpPr/>
          <p:nvPr/>
        </p:nvCxnSpPr>
        <p:spPr>
          <a:xfrm>
            <a:off x="5115502" y="5230193"/>
            <a:ext cx="0" cy="1226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직선 연결선 144"/>
          <p:cNvCxnSpPr>
            <a:endCxn id="197" idx="0"/>
          </p:cNvCxnSpPr>
          <p:nvPr/>
        </p:nvCxnSpPr>
        <p:spPr>
          <a:xfrm>
            <a:off x="7894009" y="4286825"/>
            <a:ext cx="181799" cy="240394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직선 연결선 147"/>
          <p:cNvCxnSpPr>
            <a:endCxn id="214" idx="0"/>
          </p:cNvCxnSpPr>
          <p:nvPr/>
        </p:nvCxnSpPr>
        <p:spPr>
          <a:xfrm>
            <a:off x="8364872" y="4286825"/>
            <a:ext cx="179603" cy="217365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직선 연결선 153"/>
          <p:cNvCxnSpPr/>
          <p:nvPr/>
        </p:nvCxnSpPr>
        <p:spPr>
          <a:xfrm flipV="1">
            <a:off x="7033343" y="4286825"/>
            <a:ext cx="1532184" cy="1944"/>
          </a:xfrm>
          <a:prstGeom prst="line">
            <a:avLst/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직선 연결선 173"/>
          <p:cNvCxnSpPr/>
          <p:nvPr/>
        </p:nvCxnSpPr>
        <p:spPr>
          <a:xfrm>
            <a:off x="8893281" y="4278663"/>
            <a:ext cx="0" cy="1101702"/>
          </a:xfrm>
          <a:prstGeom prst="line">
            <a:avLst/>
          </a:prstGeom>
          <a:ln w="95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직선 연결선 184"/>
          <p:cNvCxnSpPr/>
          <p:nvPr/>
        </p:nvCxnSpPr>
        <p:spPr>
          <a:xfrm>
            <a:off x="8825197" y="5380365"/>
            <a:ext cx="1456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extBox 208"/>
          <p:cNvSpPr txBox="1"/>
          <p:nvPr/>
        </p:nvSpPr>
        <p:spPr>
          <a:xfrm>
            <a:off x="8018018" y="5050426"/>
            <a:ext cx="10653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dirty="0" smtClean="0">
                <a:latin typeface="Trebuchet MS" pitchFamily="34" charset="0"/>
              </a:rPr>
              <a:t>IF Separator</a:t>
            </a:r>
            <a:endParaRPr lang="ko-KR" altLang="en-US" sz="900" dirty="0">
              <a:latin typeface="Trebuchet MS" pitchFamily="34" charset="0"/>
            </a:endParaRPr>
          </a:p>
        </p:txBody>
      </p:sp>
      <p:cxnSp>
        <p:nvCxnSpPr>
          <p:cNvPr id="302" name="직선 연결선 301"/>
          <p:cNvCxnSpPr/>
          <p:nvPr/>
        </p:nvCxnSpPr>
        <p:spPr>
          <a:xfrm>
            <a:off x="514647" y="1460035"/>
            <a:ext cx="0" cy="76361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직선 연결선 309"/>
          <p:cNvCxnSpPr/>
          <p:nvPr/>
        </p:nvCxnSpPr>
        <p:spPr>
          <a:xfrm flipV="1">
            <a:off x="514647" y="1495637"/>
            <a:ext cx="319358" cy="2578"/>
          </a:xfrm>
          <a:prstGeom prst="line">
            <a:avLst/>
          </a:prstGeom>
          <a:ln w="1016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직선 연결선 335"/>
          <p:cNvCxnSpPr/>
          <p:nvPr/>
        </p:nvCxnSpPr>
        <p:spPr>
          <a:xfrm flipV="1">
            <a:off x="327948" y="5447905"/>
            <a:ext cx="0" cy="105768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직선 연결선 222"/>
          <p:cNvCxnSpPr/>
          <p:nvPr/>
        </p:nvCxnSpPr>
        <p:spPr>
          <a:xfrm flipV="1">
            <a:off x="1255083" y="5446292"/>
            <a:ext cx="0" cy="105768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원호 26"/>
          <p:cNvSpPr/>
          <p:nvPr/>
        </p:nvSpPr>
        <p:spPr>
          <a:xfrm rot="10285630">
            <a:off x="681141" y="3411646"/>
            <a:ext cx="1024490" cy="875515"/>
          </a:xfrm>
          <a:prstGeom prst="arc">
            <a:avLst>
              <a:gd name="adj1" fmla="val 17097092"/>
              <a:gd name="adj2" fmla="val 128482"/>
            </a:avLst>
          </a:prstGeom>
          <a:ln w="1524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0" name="그룹 119"/>
          <p:cNvGrpSpPr/>
          <p:nvPr/>
        </p:nvGrpSpPr>
        <p:grpSpPr>
          <a:xfrm>
            <a:off x="3301289" y="1139022"/>
            <a:ext cx="5400391" cy="2199631"/>
            <a:chOff x="3065771" y="1160127"/>
            <a:chExt cx="5400391" cy="2199631"/>
          </a:xfrm>
        </p:grpSpPr>
        <p:sp>
          <p:nvSpPr>
            <p:cNvPr id="122" name="오른쪽 화살표 121"/>
            <p:cNvSpPr/>
            <p:nvPr/>
          </p:nvSpPr>
          <p:spPr>
            <a:xfrm>
              <a:off x="4993372" y="1308422"/>
              <a:ext cx="1046029" cy="355578"/>
            </a:xfrm>
            <a:prstGeom prst="right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0"/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Trebuchet MS" pitchFamily="34" charset="0"/>
                  <a:ea typeface="나눔고딕OTF ExtraBold" pitchFamily="34" charset="-127"/>
                </a:rPr>
                <a:t>RI Ions</a:t>
              </a:r>
              <a:endParaRPr lang="ko-KR" altLang="en-US" sz="1000" dirty="0">
                <a:solidFill>
                  <a:schemeClr val="tx1"/>
                </a:solidFill>
                <a:latin typeface="Trebuchet MS" pitchFamily="34" charset="0"/>
                <a:ea typeface="나눔고딕OTF ExtraBold" pitchFamily="34" charset="-127"/>
              </a:endParaRPr>
            </a:p>
          </p:txBody>
        </p:sp>
        <p:sp>
          <p:nvSpPr>
            <p:cNvPr id="123" name="오른쪽 화살표 122"/>
            <p:cNvSpPr/>
            <p:nvPr/>
          </p:nvSpPr>
          <p:spPr>
            <a:xfrm>
              <a:off x="6081879" y="1268760"/>
              <a:ext cx="1154417" cy="406176"/>
            </a:xfrm>
            <a:prstGeom prst="rightArrow">
              <a:avLst/>
            </a:prstGeom>
            <a:solidFill>
              <a:srgbClr val="FF5353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0"/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Trebuchet MS" pitchFamily="34" charset="0"/>
                  <a:ea typeface="나눔고딕OTF ExtraBold" pitchFamily="34" charset="-127"/>
                </a:rPr>
                <a:t>Reacceleration</a:t>
              </a:r>
              <a:endParaRPr lang="ko-KR" altLang="en-US" sz="1000" dirty="0">
                <a:solidFill>
                  <a:schemeClr val="tx1"/>
                </a:solidFill>
                <a:latin typeface="Trebuchet MS" pitchFamily="34" charset="0"/>
                <a:ea typeface="나눔고딕OTF ExtraBold" pitchFamily="34" charset="-127"/>
              </a:endParaRPr>
            </a:p>
          </p:txBody>
        </p:sp>
        <p:sp>
          <p:nvSpPr>
            <p:cNvPr id="124" name="오른쪽 화살표 123"/>
            <p:cNvSpPr/>
            <p:nvPr/>
          </p:nvSpPr>
          <p:spPr>
            <a:xfrm>
              <a:off x="5167697" y="2931122"/>
              <a:ext cx="1996592" cy="387894"/>
            </a:xfrm>
            <a:prstGeom prst="right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0"/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Trebuchet MS" pitchFamily="34" charset="0"/>
                  <a:ea typeface="나눔고딕OTF ExtraBold" pitchFamily="34" charset="-127"/>
                </a:rPr>
                <a:t>RI ion beam</a:t>
              </a:r>
              <a:endParaRPr lang="ko-KR" altLang="en-US" sz="1000" dirty="0">
                <a:solidFill>
                  <a:schemeClr val="tx1"/>
                </a:solidFill>
                <a:latin typeface="Trebuchet MS" pitchFamily="34" charset="0"/>
                <a:ea typeface="나눔고딕OTF ExtraBold" pitchFamily="34" charset="-127"/>
              </a:endParaRPr>
            </a:p>
          </p:txBody>
        </p:sp>
        <p:sp>
          <p:nvSpPr>
            <p:cNvPr id="125" name="오른쪽 화살표 124"/>
            <p:cNvSpPr/>
            <p:nvPr/>
          </p:nvSpPr>
          <p:spPr>
            <a:xfrm>
              <a:off x="5557936" y="2231693"/>
              <a:ext cx="1601932" cy="400458"/>
            </a:xfrm>
            <a:prstGeom prst="right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0"/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Trebuchet MS" pitchFamily="34" charset="0"/>
                  <a:ea typeface="나눔고딕OTF ExtraBold" pitchFamily="34" charset="-127"/>
                </a:rPr>
                <a:t>Stopping</a:t>
              </a:r>
              <a:endParaRPr lang="ko-KR" altLang="en-US" sz="1000" dirty="0">
                <a:solidFill>
                  <a:schemeClr val="tx1"/>
                </a:solidFill>
                <a:latin typeface="Trebuchet MS" pitchFamily="34" charset="0"/>
                <a:ea typeface="나눔고딕OTF ExtraBold" pitchFamily="34" charset="-127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7376963" y="1286086"/>
              <a:ext cx="1083469" cy="390254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0"/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algn="ctr">
                <a:defRPr sz="1600">
                  <a:solidFill>
                    <a:srgbClr val="002060"/>
                  </a:solidFill>
                  <a:latin typeface="나눔고딕OTF ExtraBold" pitchFamily="34" charset="-127"/>
                  <a:ea typeface="나눔고딕OTF ExtraBold" pitchFamily="34" charset="-127"/>
                </a:defRPr>
              </a:lvl1pPr>
            </a:lstStyle>
            <a:p>
              <a:r>
                <a:rPr lang="en-US" altLang="ko-KR" sz="1000" dirty="0">
                  <a:solidFill>
                    <a:schemeClr val="tx1"/>
                  </a:solidFill>
                  <a:latin typeface="Trebuchet MS" pitchFamily="34" charset="0"/>
                </a:rPr>
                <a:t>RI Beam</a:t>
              </a:r>
              <a:endParaRPr lang="ko-KR" altLang="en-US" sz="1000" dirty="0">
                <a:solidFill>
                  <a:schemeClr val="tx1"/>
                </a:solidFill>
                <a:latin typeface="Trebuchet MS" pitchFamily="34" charset="0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7376964" y="2896612"/>
              <a:ext cx="1083469" cy="352824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0"/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algn="ctr">
                <a:defRPr sz="1600">
                  <a:solidFill>
                    <a:srgbClr val="002060"/>
                  </a:solidFill>
                  <a:latin typeface="나눔고딕OTF ExtraBold" pitchFamily="34" charset="-127"/>
                  <a:ea typeface="나눔고딕OTF ExtraBold" pitchFamily="34" charset="-127"/>
                </a:defRPr>
              </a:lvl1pPr>
            </a:lstStyle>
            <a:p>
              <a:r>
                <a:rPr lang="en-US" altLang="ko-KR" sz="1000" dirty="0">
                  <a:solidFill>
                    <a:schemeClr val="tx1"/>
                  </a:solidFill>
                  <a:latin typeface="Trebuchet MS" pitchFamily="34" charset="0"/>
                </a:rPr>
                <a:t>Fast Beam</a:t>
              </a:r>
            </a:p>
            <a:p>
              <a:r>
                <a:rPr lang="en-US" altLang="ko-KR" sz="1000" dirty="0">
                  <a:solidFill>
                    <a:schemeClr val="tx1"/>
                  </a:solidFill>
                  <a:latin typeface="Trebuchet MS" pitchFamily="34" charset="0"/>
                </a:rPr>
                <a:t>Experiment</a:t>
              </a: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7382693" y="2142569"/>
              <a:ext cx="1083469" cy="46214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0"/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algn="ctr">
                <a:defRPr sz="1600">
                  <a:solidFill>
                    <a:srgbClr val="002060"/>
                  </a:solidFill>
                  <a:latin typeface="나눔고딕OTF ExtraBold" pitchFamily="34" charset="-127"/>
                  <a:ea typeface="나눔고딕OTF ExtraBold" pitchFamily="34" charset="-127"/>
                </a:defRPr>
              </a:lvl1pPr>
            </a:lstStyle>
            <a:p>
              <a:r>
                <a:rPr lang="en-US" altLang="ko-KR" sz="1000" dirty="0">
                  <a:solidFill>
                    <a:schemeClr val="tx1"/>
                  </a:solidFill>
                  <a:latin typeface="Trebuchet MS" pitchFamily="34" charset="0"/>
                </a:rPr>
                <a:t>Stopped Beam </a:t>
              </a:r>
            </a:p>
            <a:p>
              <a:r>
                <a:rPr lang="en-US" altLang="ko-KR" sz="1000" dirty="0">
                  <a:solidFill>
                    <a:schemeClr val="tx1"/>
                  </a:solidFill>
                  <a:latin typeface="Trebuchet MS" pitchFamily="34" charset="0"/>
                </a:rPr>
                <a:t>Experiment</a:t>
              </a:r>
            </a:p>
            <a:p>
              <a:r>
                <a:rPr lang="en-US" altLang="ko-KR" sz="1000" dirty="0">
                  <a:solidFill>
                    <a:schemeClr val="tx1"/>
                  </a:solidFill>
                  <a:latin typeface="Trebuchet MS" pitchFamily="34" charset="0"/>
                </a:rPr>
                <a:t>(Traps)</a:t>
              </a:r>
              <a:endParaRPr lang="ko-KR" altLang="en-US" sz="1000" dirty="0">
                <a:solidFill>
                  <a:schemeClr val="tx1"/>
                </a:solidFill>
                <a:latin typeface="Trebuchet MS" pitchFamily="34" charset="0"/>
              </a:endParaRPr>
            </a:p>
          </p:txBody>
        </p:sp>
        <p:sp>
          <p:nvSpPr>
            <p:cNvPr id="129" name="오른쪽 화살표 128"/>
            <p:cNvSpPr/>
            <p:nvPr/>
          </p:nvSpPr>
          <p:spPr>
            <a:xfrm rot="5400000">
              <a:off x="5588831" y="1887507"/>
              <a:ext cx="438857" cy="250634"/>
            </a:xfrm>
            <a:prstGeom prst="right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0"/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 dirty="0">
                <a:solidFill>
                  <a:schemeClr val="tx1"/>
                </a:solidFill>
                <a:latin typeface="Trebuchet MS" pitchFamily="34" charset="0"/>
                <a:ea typeface="나눔고딕OTF ExtraBold" pitchFamily="34" charset="-127"/>
              </a:endParaRPr>
            </a:p>
          </p:txBody>
        </p:sp>
        <p:sp>
          <p:nvSpPr>
            <p:cNvPr id="130" name="오른쪽 화살표 129"/>
            <p:cNvSpPr/>
            <p:nvPr/>
          </p:nvSpPr>
          <p:spPr>
            <a:xfrm rot="16200000">
              <a:off x="6008484" y="1852754"/>
              <a:ext cx="442054" cy="264224"/>
            </a:xfrm>
            <a:prstGeom prst="rightArrow">
              <a:avLst/>
            </a:prstGeom>
            <a:solidFill>
              <a:srgbClr val="FF5353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0"/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 dirty="0">
                <a:solidFill>
                  <a:schemeClr val="tx1"/>
                </a:solidFill>
                <a:latin typeface="Trebuchet MS" pitchFamily="34" charset="0"/>
                <a:ea typeface="나눔고딕OTF ExtraBold" pitchFamily="34" charset="-127"/>
              </a:endParaRPr>
            </a:p>
          </p:txBody>
        </p:sp>
        <p:sp>
          <p:nvSpPr>
            <p:cNvPr id="132" name="오른쪽 화살표 131"/>
            <p:cNvSpPr/>
            <p:nvPr/>
          </p:nvSpPr>
          <p:spPr>
            <a:xfrm rot="16200000">
              <a:off x="5578261" y="2664584"/>
              <a:ext cx="438857" cy="250634"/>
            </a:xfrm>
            <a:prstGeom prst="right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381000"/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 dirty="0">
                <a:solidFill>
                  <a:schemeClr val="tx1"/>
                </a:solidFill>
                <a:latin typeface="Trebuchet MS" pitchFamily="34" charset="0"/>
                <a:ea typeface="나눔고딕OTF ExtraBold" pitchFamily="34" charset="-127"/>
              </a:endParaRPr>
            </a:p>
          </p:txBody>
        </p:sp>
        <p:pic>
          <p:nvPicPr>
            <p:cNvPr id="133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55578" y="1160127"/>
              <a:ext cx="1413601" cy="503873"/>
            </a:xfrm>
            <a:prstGeom prst="rect">
              <a:avLst/>
            </a:prstGeom>
          </p:spPr>
        </p:pic>
        <p:grpSp>
          <p:nvGrpSpPr>
            <p:cNvPr id="134" name="Group 6"/>
            <p:cNvGrpSpPr/>
            <p:nvPr/>
          </p:nvGrpSpPr>
          <p:grpSpPr>
            <a:xfrm>
              <a:off x="3065771" y="3051412"/>
              <a:ext cx="1931516" cy="308346"/>
              <a:chOff x="395536" y="3789040"/>
              <a:chExt cx="7092280" cy="1325801"/>
            </a:xfrm>
          </p:grpSpPr>
          <p:pic>
            <p:nvPicPr>
              <p:cNvPr id="141" name="Picture 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5536" y="3836084"/>
                <a:ext cx="4248472" cy="1278757"/>
              </a:xfrm>
              <a:prstGeom prst="rect">
                <a:avLst/>
              </a:prstGeom>
            </p:spPr>
          </p:pic>
          <p:pic>
            <p:nvPicPr>
              <p:cNvPr id="142" name="Picture 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75856" y="3789040"/>
                <a:ext cx="4211960" cy="758912"/>
              </a:xfrm>
              <a:prstGeom prst="rect">
                <a:avLst/>
              </a:prstGeom>
            </p:spPr>
          </p:pic>
        </p:grpSp>
        <p:sp>
          <p:nvSpPr>
            <p:cNvPr id="135" name="TextBox 134"/>
            <p:cNvSpPr txBox="1"/>
            <p:nvPr/>
          </p:nvSpPr>
          <p:spPr>
            <a:xfrm>
              <a:off x="3104895" y="1482180"/>
              <a:ext cx="1762022" cy="40011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ko-KR" sz="1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Cyclotron</a:t>
              </a:r>
            </a:p>
            <a:p>
              <a:r>
                <a:rPr lang="en-US" altLang="ko-KR" sz="1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Proton 70 MeV,  70 kW</a:t>
              </a:r>
              <a:endParaRPr lang="ko-KR" alt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136" name="그룹 135"/>
            <p:cNvGrpSpPr/>
            <p:nvPr/>
          </p:nvGrpSpPr>
          <p:grpSpPr>
            <a:xfrm>
              <a:off x="3093259" y="2253390"/>
              <a:ext cx="1762021" cy="808963"/>
              <a:chOff x="643057" y="3810016"/>
              <a:chExt cx="1762021" cy="808963"/>
            </a:xfrm>
          </p:grpSpPr>
          <p:sp>
            <p:nvSpPr>
              <p:cNvPr id="139" name="TextBox 138"/>
              <p:cNvSpPr txBox="1"/>
              <p:nvPr/>
            </p:nvSpPr>
            <p:spPr>
              <a:xfrm>
                <a:off x="643057" y="3810016"/>
                <a:ext cx="1762021" cy="553998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altLang="ko-KR" sz="1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Driver LINAC</a:t>
                </a:r>
              </a:p>
              <a:p>
                <a:r>
                  <a:rPr lang="en-US" altLang="ko-KR" sz="1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Heavy ion </a:t>
                </a:r>
              </a:p>
              <a:p>
                <a:r>
                  <a:rPr lang="en-US" altLang="ko-KR" sz="1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e.g. U : 200MeV/u, 400 kW</a:t>
                </a:r>
                <a:endParaRPr lang="ko-KR" altLang="en-US" sz="1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40" name="직선 화살표 연결선 139"/>
              <p:cNvCxnSpPr/>
              <p:nvPr/>
            </p:nvCxnSpPr>
            <p:spPr>
              <a:xfrm>
                <a:off x="805376" y="4346528"/>
                <a:ext cx="0" cy="272451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그룹 1"/>
          <p:cNvGrpSpPr/>
          <p:nvPr/>
        </p:nvGrpSpPr>
        <p:grpSpPr>
          <a:xfrm>
            <a:off x="1215367" y="1163850"/>
            <a:ext cx="7639526" cy="3773776"/>
            <a:chOff x="1215367" y="1163850"/>
            <a:chExt cx="7639526" cy="3773776"/>
          </a:xfrm>
        </p:grpSpPr>
        <p:sp>
          <p:nvSpPr>
            <p:cNvPr id="143" name="모서리가 둥근 직사각형 142"/>
            <p:cNvSpPr/>
            <p:nvPr/>
          </p:nvSpPr>
          <p:spPr>
            <a:xfrm>
              <a:off x="3201572" y="1163850"/>
              <a:ext cx="5653321" cy="781307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" name="모서리가 둥근 직사각형 143"/>
            <p:cNvSpPr/>
            <p:nvPr/>
          </p:nvSpPr>
          <p:spPr>
            <a:xfrm>
              <a:off x="1215367" y="4484773"/>
              <a:ext cx="6662923" cy="452853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294836" y="1123590"/>
            <a:ext cx="9245716" cy="4943475"/>
            <a:chOff x="294836" y="1123590"/>
            <a:chExt cx="9245716" cy="4943475"/>
          </a:xfrm>
        </p:grpSpPr>
        <p:sp>
          <p:nvSpPr>
            <p:cNvPr id="146" name="모서리가 둥근 직사각형 145"/>
            <p:cNvSpPr/>
            <p:nvPr/>
          </p:nvSpPr>
          <p:spPr>
            <a:xfrm>
              <a:off x="3201572" y="2583606"/>
              <a:ext cx="5653321" cy="781307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7" name="자유형 146"/>
            <p:cNvSpPr/>
            <p:nvPr/>
          </p:nvSpPr>
          <p:spPr>
            <a:xfrm>
              <a:off x="294836" y="1123590"/>
              <a:ext cx="9245716" cy="4943475"/>
            </a:xfrm>
            <a:custGeom>
              <a:avLst/>
              <a:gdLst>
                <a:gd name="connsiteX0" fmla="*/ 9525 w 7658100"/>
                <a:gd name="connsiteY0" fmla="*/ 0 h 4943475"/>
                <a:gd name="connsiteX1" fmla="*/ 0 w 7658100"/>
                <a:gd name="connsiteY1" fmla="*/ 3286125 h 4943475"/>
                <a:gd name="connsiteX2" fmla="*/ 5800725 w 7658100"/>
                <a:gd name="connsiteY2" fmla="*/ 3276600 h 4943475"/>
                <a:gd name="connsiteX3" fmla="*/ 7029450 w 7658100"/>
                <a:gd name="connsiteY3" fmla="*/ 4943475 h 4943475"/>
                <a:gd name="connsiteX4" fmla="*/ 7658100 w 7658100"/>
                <a:gd name="connsiteY4" fmla="*/ 4486275 h 4943475"/>
                <a:gd name="connsiteX5" fmla="*/ 6200775 w 7658100"/>
                <a:gd name="connsiteY5" fmla="*/ 2543175 h 4943475"/>
                <a:gd name="connsiteX6" fmla="*/ 1285875 w 7658100"/>
                <a:gd name="connsiteY6" fmla="*/ 2533650 h 4943475"/>
                <a:gd name="connsiteX7" fmla="*/ 1295400 w 7658100"/>
                <a:gd name="connsiteY7" fmla="*/ 19050 h 4943475"/>
                <a:gd name="connsiteX8" fmla="*/ 9525 w 7658100"/>
                <a:gd name="connsiteY8" fmla="*/ 0 h 494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58100" h="4943475">
                  <a:moveTo>
                    <a:pt x="9525" y="0"/>
                  </a:moveTo>
                  <a:lnTo>
                    <a:pt x="0" y="3286125"/>
                  </a:lnTo>
                  <a:lnTo>
                    <a:pt x="5800725" y="3276600"/>
                  </a:lnTo>
                  <a:lnTo>
                    <a:pt x="7029450" y="4943475"/>
                  </a:lnTo>
                  <a:lnTo>
                    <a:pt x="7658100" y="4486275"/>
                  </a:lnTo>
                  <a:lnTo>
                    <a:pt x="6200775" y="2543175"/>
                  </a:lnTo>
                  <a:lnTo>
                    <a:pt x="1285875" y="2533650"/>
                  </a:lnTo>
                  <a:lnTo>
                    <a:pt x="1295400" y="19050"/>
                  </a:lnTo>
                  <a:lnTo>
                    <a:pt x="9525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5578403" y="1642895"/>
            <a:ext cx="3301013" cy="3638364"/>
            <a:chOff x="5578403" y="1642895"/>
            <a:chExt cx="3301013" cy="3638364"/>
          </a:xfrm>
        </p:grpSpPr>
        <p:sp>
          <p:nvSpPr>
            <p:cNvPr id="150" name="모서리가 둥근 직사각형 149"/>
            <p:cNvSpPr/>
            <p:nvPr/>
          </p:nvSpPr>
          <p:spPr>
            <a:xfrm>
              <a:off x="5578403" y="1642895"/>
              <a:ext cx="3301013" cy="1318757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1" name="모서리가 둥근 직사각형 150"/>
            <p:cNvSpPr/>
            <p:nvPr/>
          </p:nvSpPr>
          <p:spPr>
            <a:xfrm>
              <a:off x="5982592" y="4419223"/>
              <a:ext cx="2342817" cy="862036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9" name="TextBox 148"/>
          <p:cNvSpPr txBox="1"/>
          <p:nvPr/>
        </p:nvSpPr>
        <p:spPr>
          <a:xfrm>
            <a:off x="186719" y="54149"/>
            <a:ext cx="7121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3200" b="1" dirty="0" smtClean="0">
                <a:gradFill>
                  <a:gsLst>
                    <a:gs pos="0">
                      <a:schemeClr val="bg1"/>
                    </a:gs>
                    <a:gs pos="70000">
                      <a:srgbClr val="DDDDDD">
                        <a:lumMod val="59000"/>
                        <a:lumOff val="41000"/>
                      </a:srgbClr>
                    </a:gs>
                    <a:gs pos="99000">
                      <a:schemeClr val="bg1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6000"/>
                    </a:prstClr>
                  </a:outerShdw>
                  <a:reflection blurRad="6350" stA="15000" endPos="45500" dist="50800" dir="5400000" sy="-100000" algn="bl" rotWithShape="0"/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Concept of RAON</a:t>
            </a:r>
            <a:endParaRPr lang="en-US" altLang="ko-KR" sz="3200" b="1" dirty="0">
              <a:gradFill>
                <a:gsLst>
                  <a:gs pos="0">
                    <a:schemeClr val="bg1"/>
                  </a:gs>
                  <a:gs pos="70000">
                    <a:srgbClr val="DDDDDD">
                      <a:lumMod val="59000"/>
                      <a:lumOff val="41000"/>
                    </a:srgbClr>
                  </a:gs>
                  <a:gs pos="99000">
                    <a:schemeClr val="bg1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6000"/>
                  </a:prstClr>
                </a:outerShdw>
                <a:reflection blurRad="6350" stA="15000" endPos="45500" dist="50800" dir="5400000" sy="-100000" algn="bl" rotWithShape="0"/>
              </a:effectLst>
              <a:latin typeface="Times New Roman" pitchFamily="18" charset="0"/>
              <a:ea typeface="한컴 솔잎 M" pitchFamily="18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563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86719" y="73199"/>
            <a:ext cx="6819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3200" dirty="0" smtClean="0">
                <a:gradFill>
                  <a:gsLst>
                    <a:gs pos="0">
                      <a:schemeClr val="bg1"/>
                    </a:gs>
                    <a:gs pos="70000">
                      <a:srgbClr val="DDDDDD">
                        <a:lumMod val="59000"/>
                        <a:lumOff val="41000"/>
                      </a:srgbClr>
                    </a:gs>
                    <a:gs pos="99000">
                      <a:schemeClr val="bg1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6000"/>
                    </a:prstClr>
                  </a:outerShdw>
                  <a:reflection blurRad="6350" stA="15000" endPos="45500" dist="50800" dir="5400000" sy="-100000" algn="bl" rotWithShape="0"/>
                </a:effectLst>
                <a:latin typeface="한컴 솔잎 M" pitchFamily="18" charset="-127"/>
                <a:ea typeface="한컴 솔잎 M" pitchFamily="18" charset="-127"/>
                <a:cs typeface="+mj-cs"/>
              </a:rPr>
              <a:t>RAON</a:t>
            </a:r>
            <a:endParaRPr lang="ko-KR" altLang="en-US" sz="3200" dirty="0">
              <a:gradFill>
                <a:gsLst>
                  <a:gs pos="0">
                    <a:schemeClr val="bg1"/>
                  </a:gs>
                  <a:gs pos="70000">
                    <a:srgbClr val="DDDDDD">
                      <a:lumMod val="59000"/>
                      <a:lumOff val="41000"/>
                    </a:srgbClr>
                  </a:gs>
                  <a:gs pos="99000">
                    <a:schemeClr val="bg1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6000"/>
                  </a:prstClr>
                </a:outerShdw>
                <a:reflection blurRad="6350" stA="15000" endPos="45500" dist="50800" dir="5400000" sy="-100000" algn="bl" rotWithShape="0"/>
              </a:effectLst>
              <a:latin typeface="한컴 솔잎 M" pitchFamily="18" charset="-127"/>
              <a:ea typeface="한컴 솔잎 M" pitchFamily="18" charset="-127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4925" y="872108"/>
            <a:ext cx="8712968" cy="5816977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wrap="square" rtlCol="0">
            <a:spAutoFit/>
          </a:bodyPr>
          <a:lstStyle/>
          <a:p>
            <a:endParaRPr lang="en-US" altLang="ko-KR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궁서B" pitchFamily="18" charset="-127"/>
              <a:ea typeface="HY궁서B" pitchFamily="18" charset="-127"/>
            </a:endParaRPr>
          </a:p>
          <a:p>
            <a:r>
              <a:rPr lang="ko-KR" alt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궁서" pitchFamily="18" charset="-127"/>
                <a:ea typeface="HY궁서" pitchFamily="18" charset="-127"/>
              </a:rPr>
              <a:t> </a:t>
            </a:r>
            <a:r>
              <a:rPr lang="en-US" altLang="ko-KR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궁서" pitchFamily="18" charset="-127"/>
                <a:ea typeface="HY궁서" pitchFamily="18" charset="-127"/>
              </a:rPr>
              <a:t>“</a:t>
            </a:r>
            <a:r>
              <a:rPr lang="ko-KR" altLang="en-US" sz="8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궁서" pitchFamily="18" charset="-127"/>
                <a:ea typeface="HY궁서" pitchFamily="18" charset="-127"/>
              </a:rPr>
              <a:t>라온</a:t>
            </a:r>
            <a:r>
              <a:rPr lang="en-US" altLang="ko-KR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궁서" pitchFamily="18" charset="-127"/>
                <a:ea typeface="HY궁서" pitchFamily="18" charset="-127"/>
              </a:rPr>
              <a:t>”</a:t>
            </a:r>
          </a:p>
          <a:p>
            <a:r>
              <a:rPr lang="ko-KR" alt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altLang="ko-K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a pure </a:t>
            </a:r>
            <a:r>
              <a:rPr lang="en-US" altLang="ko-K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</a:t>
            </a:r>
            <a:r>
              <a:rPr lang="en-US" altLang="ko-K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orean word</a:t>
            </a:r>
          </a:p>
          <a:p>
            <a:r>
              <a:rPr lang="en-US" altLang="ko-K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 meaning Delightful, Joyful, Happy,…</a:t>
            </a:r>
          </a:p>
          <a:p>
            <a:endParaRPr lang="en-US" altLang="ko-K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r>
              <a:rPr lang="en-US" altLang="ko-K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</a:t>
            </a:r>
            <a:r>
              <a:rPr lang="en-US" altLang="ko-KR" sz="36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“with a wish that this accelerator </a:t>
            </a:r>
          </a:p>
          <a:p>
            <a:r>
              <a:rPr lang="en-US" altLang="ko-KR" sz="3600" b="1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36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 would </a:t>
            </a:r>
            <a:r>
              <a:rPr lang="en-US" altLang="ko-KR" sz="3600" b="1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be </a:t>
            </a:r>
            <a:r>
              <a:rPr lang="en-US" altLang="ko-KR" sz="36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a delightful gift </a:t>
            </a:r>
            <a:r>
              <a:rPr lang="en-US" altLang="ko-KR" sz="3600" b="1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for scientists </a:t>
            </a:r>
            <a:endParaRPr lang="en-US" altLang="ko-KR" sz="3600" b="1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r>
              <a:rPr lang="en-US" altLang="ko-KR" sz="3600" b="1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36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 all </a:t>
            </a:r>
            <a:r>
              <a:rPr lang="en-US" altLang="ko-KR" sz="3600" b="1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over the world </a:t>
            </a:r>
            <a:r>
              <a:rPr lang="en-US" altLang="ko-KR" sz="36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and </a:t>
            </a:r>
            <a:r>
              <a:rPr lang="en-US" altLang="ko-KR" sz="3600" b="1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for the </a:t>
            </a:r>
            <a:r>
              <a:rPr lang="en-US" altLang="ko-KR" sz="36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bright</a:t>
            </a:r>
          </a:p>
          <a:p>
            <a:r>
              <a:rPr lang="en-US" altLang="ko-KR" sz="3600" b="1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lang="en-US" altLang="ko-KR" sz="36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 future of mankind.”</a:t>
            </a:r>
          </a:p>
          <a:p>
            <a:endParaRPr lang="ko-KR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41768"/>
            <a:ext cx="3816424" cy="1446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519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그림 35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810" y="1370838"/>
            <a:ext cx="8452485" cy="4277678"/>
          </a:xfrm>
          <a:prstGeom prst="rect">
            <a:avLst/>
          </a:prstGeom>
        </p:spPr>
      </p:pic>
      <p:grpSp>
        <p:nvGrpSpPr>
          <p:cNvPr id="29" name="그룹 28"/>
          <p:cNvGrpSpPr/>
          <p:nvPr/>
        </p:nvGrpSpPr>
        <p:grpSpPr>
          <a:xfrm>
            <a:off x="407522" y="260648"/>
            <a:ext cx="2790993" cy="3272880"/>
            <a:chOff x="407522" y="260648"/>
            <a:chExt cx="2790993" cy="3272880"/>
          </a:xfrm>
        </p:grpSpPr>
        <p:grpSp>
          <p:nvGrpSpPr>
            <p:cNvPr id="23" name="그룹 22"/>
            <p:cNvGrpSpPr/>
            <p:nvPr/>
          </p:nvGrpSpPr>
          <p:grpSpPr>
            <a:xfrm>
              <a:off x="407522" y="260648"/>
              <a:ext cx="2790993" cy="3272880"/>
              <a:chOff x="407522" y="260648"/>
              <a:chExt cx="2790993" cy="3272880"/>
            </a:xfrm>
          </p:grpSpPr>
          <p:cxnSp>
            <p:nvCxnSpPr>
              <p:cNvPr id="13" name="직선 화살표 연결선 12"/>
              <p:cNvCxnSpPr/>
              <p:nvPr/>
            </p:nvCxnSpPr>
            <p:spPr>
              <a:xfrm>
                <a:off x="654993" y="1949352"/>
                <a:ext cx="0" cy="1584176"/>
              </a:xfrm>
              <a:prstGeom prst="straightConnector1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" name="그림 3" descr="2.jpg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7522" y="260648"/>
                <a:ext cx="2790993" cy="1840233"/>
              </a:xfrm>
              <a:prstGeom prst="rect">
                <a:avLst/>
              </a:prstGeom>
              <a:noFill/>
              <a:ln w="12700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>
                <a:outerShdw blurRad="114300" dist="177800" dir="2700000" algn="tl" rotWithShape="0">
                  <a:prstClr val="black">
                    <a:alpha val="12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" name="TextBox 1"/>
            <p:cNvSpPr txBox="1"/>
            <p:nvPr/>
          </p:nvSpPr>
          <p:spPr>
            <a:xfrm>
              <a:off x="2095153" y="311478"/>
              <a:ext cx="9412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 smtClean="0"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Injector</a:t>
              </a:r>
              <a:endParaRPr lang="ko-KR" altLang="en-US" b="1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endParaRPr>
            </a:p>
          </p:txBody>
        </p:sp>
      </p:grpSp>
      <p:grpSp>
        <p:nvGrpSpPr>
          <p:cNvPr id="35" name="그룹 34"/>
          <p:cNvGrpSpPr/>
          <p:nvPr/>
        </p:nvGrpSpPr>
        <p:grpSpPr>
          <a:xfrm>
            <a:off x="3375544" y="260648"/>
            <a:ext cx="2420591" cy="3249029"/>
            <a:chOff x="3375544" y="260648"/>
            <a:chExt cx="2420591" cy="3249029"/>
          </a:xfrm>
        </p:grpSpPr>
        <p:grpSp>
          <p:nvGrpSpPr>
            <p:cNvPr id="27" name="그룹 26"/>
            <p:cNvGrpSpPr/>
            <p:nvPr/>
          </p:nvGrpSpPr>
          <p:grpSpPr>
            <a:xfrm>
              <a:off x="3375544" y="260648"/>
              <a:ext cx="2420591" cy="3249029"/>
              <a:chOff x="3375544" y="260648"/>
              <a:chExt cx="2420591" cy="3249029"/>
            </a:xfrm>
          </p:grpSpPr>
          <p:cxnSp>
            <p:nvCxnSpPr>
              <p:cNvPr id="19" name="직선 화살표 연결선 18"/>
              <p:cNvCxnSpPr/>
              <p:nvPr/>
            </p:nvCxnSpPr>
            <p:spPr>
              <a:xfrm>
                <a:off x="3563888" y="2069517"/>
                <a:ext cx="0" cy="1440160"/>
              </a:xfrm>
              <a:prstGeom prst="straightConnector1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9" name="그림 13" descr="3-4.jpg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75544" y="260648"/>
                <a:ext cx="2420591" cy="1850000"/>
              </a:xfrm>
              <a:prstGeom prst="rect">
                <a:avLst/>
              </a:prstGeom>
              <a:noFill/>
              <a:ln w="12700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>
                <a:outerShdw blurRad="114300" dist="177800" dir="2700000" algn="tl" rotWithShape="0">
                  <a:prstClr val="black">
                    <a:alpha val="12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7" name="TextBox 6"/>
            <p:cNvSpPr txBox="1"/>
            <p:nvPr/>
          </p:nvSpPr>
          <p:spPr>
            <a:xfrm>
              <a:off x="3540274" y="325538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 smtClean="0"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SCL2</a:t>
              </a:r>
              <a:endParaRPr lang="ko-KR" altLang="en-US" b="1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endParaRPr>
            </a:p>
          </p:txBody>
        </p:sp>
      </p:grpSp>
      <p:grpSp>
        <p:nvGrpSpPr>
          <p:cNvPr id="30" name="그룹 29"/>
          <p:cNvGrpSpPr/>
          <p:nvPr/>
        </p:nvGrpSpPr>
        <p:grpSpPr>
          <a:xfrm>
            <a:off x="921613" y="2250463"/>
            <a:ext cx="2276902" cy="2206109"/>
            <a:chOff x="921613" y="2250463"/>
            <a:chExt cx="2276902" cy="2206109"/>
          </a:xfrm>
        </p:grpSpPr>
        <p:grpSp>
          <p:nvGrpSpPr>
            <p:cNvPr id="24" name="그룹 23"/>
            <p:cNvGrpSpPr/>
            <p:nvPr/>
          </p:nvGrpSpPr>
          <p:grpSpPr>
            <a:xfrm>
              <a:off x="921613" y="2250463"/>
              <a:ext cx="2276902" cy="2206109"/>
              <a:chOff x="921613" y="2250463"/>
              <a:chExt cx="2276902" cy="2206109"/>
            </a:xfrm>
          </p:grpSpPr>
          <p:cxnSp>
            <p:nvCxnSpPr>
              <p:cNvPr id="15" name="직선 화살표 연결선 14"/>
              <p:cNvCxnSpPr/>
              <p:nvPr/>
            </p:nvCxnSpPr>
            <p:spPr>
              <a:xfrm>
                <a:off x="2095153" y="3356991"/>
                <a:ext cx="0" cy="1099581"/>
              </a:xfrm>
              <a:prstGeom prst="straightConnector1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8" name="그림 11" descr="3-2.jpg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898"/>
              <a:stretch>
                <a:fillRect/>
              </a:stretch>
            </p:blipFill>
            <p:spPr bwMode="auto">
              <a:xfrm>
                <a:off x="921613" y="2250463"/>
                <a:ext cx="2276902" cy="1389675"/>
              </a:xfrm>
              <a:prstGeom prst="rect">
                <a:avLst/>
              </a:prstGeom>
              <a:noFill/>
              <a:ln w="12700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>
                <a:outerShdw blurRad="114300" dist="177800" dir="2700000" algn="tl" rotWithShape="0">
                  <a:prstClr val="black">
                    <a:alpha val="12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2" name="TextBox 11"/>
            <p:cNvSpPr txBox="1"/>
            <p:nvPr/>
          </p:nvSpPr>
          <p:spPr>
            <a:xfrm>
              <a:off x="1148628" y="2268742"/>
              <a:ext cx="18133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 smtClean="0"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Charge Stripper</a:t>
              </a:r>
              <a:endParaRPr lang="ko-KR" altLang="en-US" b="1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endParaRPr>
            </a:p>
          </p:txBody>
        </p:sp>
      </p:grpSp>
      <p:grpSp>
        <p:nvGrpSpPr>
          <p:cNvPr id="33" name="그룹 32"/>
          <p:cNvGrpSpPr/>
          <p:nvPr/>
        </p:nvGrpSpPr>
        <p:grpSpPr>
          <a:xfrm>
            <a:off x="3707904" y="3532624"/>
            <a:ext cx="3113032" cy="2939552"/>
            <a:chOff x="3554363" y="3533528"/>
            <a:chExt cx="3113032" cy="2939552"/>
          </a:xfrm>
        </p:grpSpPr>
        <p:cxnSp>
          <p:nvCxnSpPr>
            <p:cNvPr id="22" name="직선 화살표 연결선 21"/>
            <p:cNvCxnSpPr/>
            <p:nvPr/>
          </p:nvCxnSpPr>
          <p:spPr>
            <a:xfrm flipV="1">
              <a:off x="4932040" y="3533528"/>
              <a:ext cx="0" cy="995053"/>
            </a:xfrm>
            <a:prstGeom prst="straightConnector1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그림 3" descr="5-1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4363" y="4208029"/>
              <a:ext cx="2810475" cy="2265051"/>
            </a:xfrm>
            <a:prstGeom prst="rect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  <a:miter lim="800000"/>
              <a:headEnd/>
              <a:tailEnd/>
            </a:ln>
            <a:effectLst>
              <a:outerShdw blurRad="114300" dist="177800" dir="2700000" algn="tl" rotWithShape="0">
                <a:prstClr val="black">
                  <a:alpha val="12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5508103" y="5238956"/>
              <a:ext cx="11592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 smtClean="0"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Cyclotron</a:t>
              </a:r>
              <a:endParaRPr lang="ko-KR" altLang="en-US" b="1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576464" y="4232015"/>
              <a:ext cx="15317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 smtClean="0"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ISOL system</a:t>
              </a:r>
              <a:endParaRPr lang="ko-KR" altLang="en-US" b="1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endParaRPr>
            </a:p>
          </p:txBody>
        </p:sp>
      </p:grpSp>
      <p:grpSp>
        <p:nvGrpSpPr>
          <p:cNvPr id="32" name="그룹 31"/>
          <p:cNvGrpSpPr/>
          <p:nvPr/>
        </p:nvGrpSpPr>
        <p:grpSpPr>
          <a:xfrm>
            <a:off x="5969049" y="252524"/>
            <a:ext cx="2774082" cy="2200884"/>
            <a:chOff x="5969049" y="252524"/>
            <a:chExt cx="2774082" cy="2200884"/>
          </a:xfrm>
        </p:grpSpPr>
        <p:grpSp>
          <p:nvGrpSpPr>
            <p:cNvPr id="28" name="그룹 27"/>
            <p:cNvGrpSpPr/>
            <p:nvPr/>
          </p:nvGrpSpPr>
          <p:grpSpPr>
            <a:xfrm>
              <a:off x="5969049" y="252524"/>
              <a:ext cx="2774082" cy="2200884"/>
              <a:chOff x="5969049" y="252524"/>
              <a:chExt cx="2774082" cy="2200884"/>
            </a:xfrm>
          </p:grpSpPr>
          <p:cxnSp>
            <p:nvCxnSpPr>
              <p:cNvPr id="25" name="직선 화살표 연결선 24"/>
              <p:cNvCxnSpPr/>
              <p:nvPr/>
            </p:nvCxnSpPr>
            <p:spPr>
              <a:xfrm>
                <a:off x="6127601" y="2069517"/>
                <a:ext cx="0" cy="383891"/>
              </a:xfrm>
              <a:prstGeom prst="straightConnector1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1" name="그림 4" descr="7-1.jpg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69049" y="252524"/>
                <a:ext cx="2774082" cy="1848357"/>
              </a:xfrm>
              <a:prstGeom prst="rect">
                <a:avLst/>
              </a:prstGeom>
              <a:noFill/>
              <a:ln w="12700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>
                <a:outerShdw blurRad="114300" dist="177800" dir="2700000" algn="tl" rotWithShape="0">
                  <a:prstClr val="black">
                    <a:alpha val="12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0" name="TextBox 19"/>
            <p:cNvSpPr txBox="1"/>
            <p:nvPr/>
          </p:nvSpPr>
          <p:spPr>
            <a:xfrm>
              <a:off x="6127601" y="326382"/>
              <a:ext cx="12255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 smtClean="0"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IF system</a:t>
              </a:r>
              <a:endParaRPr lang="ko-KR" altLang="en-US" b="1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020272" y="3955016"/>
            <a:ext cx="1535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High Energy</a:t>
            </a:r>
          </a:p>
          <a:p>
            <a:r>
              <a:rPr lang="en-US" altLang="ko-KR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Lab</a:t>
            </a:r>
            <a:endParaRPr lang="ko-KR" altLang="en-US" b="1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95153" y="4456572"/>
            <a:ext cx="1535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Low Energy</a:t>
            </a:r>
          </a:p>
          <a:p>
            <a:r>
              <a:rPr lang="en-US" altLang="ko-KR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LAB</a:t>
            </a:r>
            <a:endParaRPr lang="ko-KR" altLang="en-US" b="1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grpSp>
        <p:nvGrpSpPr>
          <p:cNvPr id="31" name="그룹 30"/>
          <p:cNvGrpSpPr/>
          <p:nvPr/>
        </p:nvGrpSpPr>
        <p:grpSpPr>
          <a:xfrm>
            <a:off x="279151" y="4030150"/>
            <a:ext cx="2076246" cy="2622566"/>
            <a:chOff x="407522" y="3850514"/>
            <a:chExt cx="2076246" cy="2622566"/>
          </a:xfrm>
        </p:grpSpPr>
        <p:grpSp>
          <p:nvGrpSpPr>
            <p:cNvPr id="26" name="그룹 25"/>
            <p:cNvGrpSpPr/>
            <p:nvPr/>
          </p:nvGrpSpPr>
          <p:grpSpPr>
            <a:xfrm>
              <a:off x="407522" y="3850514"/>
              <a:ext cx="2076246" cy="2622566"/>
              <a:chOff x="407522" y="3850514"/>
              <a:chExt cx="2076246" cy="2622566"/>
            </a:xfrm>
          </p:grpSpPr>
          <p:cxnSp>
            <p:nvCxnSpPr>
              <p:cNvPr id="17" name="직선 화살표 연결선 16"/>
              <p:cNvCxnSpPr/>
              <p:nvPr/>
            </p:nvCxnSpPr>
            <p:spPr>
              <a:xfrm flipV="1">
                <a:off x="1532019" y="3850514"/>
                <a:ext cx="0" cy="1666576"/>
              </a:xfrm>
              <a:prstGeom prst="straightConnector1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" name="그림 14" descr="6.jpg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7522" y="4768699"/>
                <a:ext cx="2076246" cy="1704381"/>
              </a:xfrm>
              <a:prstGeom prst="rect">
                <a:avLst/>
              </a:prstGeom>
              <a:noFill/>
              <a:ln w="12700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>
                <a:outerShdw blurRad="114300" dist="177800" dir="2700000" algn="tl" rotWithShape="0">
                  <a:prstClr val="black">
                    <a:alpha val="12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" name="TextBox 2"/>
            <p:cNvSpPr txBox="1"/>
            <p:nvPr/>
          </p:nvSpPr>
          <p:spPr>
            <a:xfrm>
              <a:off x="455810" y="6021288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 smtClean="0"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SCL1</a:t>
              </a:r>
              <a:endParaRPr lang="ko-KR" altLang="en-US" b="1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1309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6718" y="73199"/>
            <a:ext cx="7481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800" b="1" dirty="0" smtClean="0">
                <a:gradFill>
                  <a:gsLst>
                    <a:gs pos="0">
                      <a:schemeClr val="bg1"/>
                    </a:gs>
                    <a:gs pos="70000">
                      <a:srgbClr val="DDDDDD">
                        <a:lumMod val="59000"/>
                        <a:lumOff val="41000"/>
                      </a:srgbClr>
                    </a:gs>
                    <a:gs pos="99000">
                      <a:schemeClr val="bg1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15000" endPos="45500" dist="50800" dir="5400000" sy="-100000" algn="bl" rotWithShape="0"/>
                </a:effectLst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Driver </a:t>
            </a:r>
            <a:r>
              <a:rPr lang="en-US" altLang="ko-KR" sz="2800" b="1" dirty="0" err="1" smtClean="0">
                <a:gradFill>
                  <a:gsLst>
                    <a:gs pos="0">
                      <a:schemeClr val="bg1"/>
                    </a:gs>
                    <a:gs pos="70000">
                      <a:srgbClr val="DDDDDD">
                        <a:lumMod val="59000"/>
                        <a:lumOff val="41000"/>
                      </a:srgbClr>
                    </a:gs>
                    <a:gs pos="99000">
                      <a:schemeClr val="bg1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15000" endPos="45500" dist="50800" dir="5400000" sy="-100000" algn="bl" rotWithShape="0"/>
                </a:effectLst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Linac</a:t>
            </a:r>
            <a:r>
              <a:rPr lang="en-US" altLang="ko-KR" sz="2800" b="1" dirty="0" smtClean="0">
                <a:gradFill>
                  <a:gsLst>
                    <a:gs pos="0">
                      <a:schemeClr val="bg1"/>
                    </a:gs>
                    <a:gs pos="70000">
                      <a:srgbClr val="DDDDDD">
                        <a:lumMod val="59000"/>
                        <a:lumOff val="41000"/>
                      </a:srgbClr>
                    </a:gs>
                    <a:gs pos="99000">
                      <a:schemeClr val="bg1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15000" endPos="45500" dist="50800" dir="5400000" sy="-100000" algn="bl" rotWithShape="0"/>
                </a:effectLst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 - Injector</a:t>
            </a:r>
            <a:endParaRPr lang="ko-KR" altLang="en-US" sz="2800" b="1" dirty="0">
              <a:gradFill>
                <a:gsLst>
                  <a:gs pos="0">
                    <a:schemeClr val="bg1"/>
                  </a:gs>
                  <a:gs pos="70000">
                    <a:srgbClr val="DDDDDD">
                      <a:lumMod val="59000"/>
                      <a:lumOff val="41000"/>
                    </a:srgbClr>
                  </a:gs>
                  <a:gs pos="99000">
                    <a:schemeClr val="bg1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15000" endPos="45500" dist="50800" dir="5400000" sy="-100000" algn="bl" rotWithShape="0"/>
              </a:effectLst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</p:txBody>
      </p:sp>
      <p:pic>
        <p:nvPicPr>
          <p:cNvPr id="6" name="그림 5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01014"/>
            <a:ext cx="3471720" cy="1756986"/>
          </a:xfrm>
          <a:prstGeom prst="rect">
            <a:avLst/>
          </a:prstGeom>
        </p:spPr>
      </p:pic>
      <p:sp>
        <p:nvSpPr>
          <p:cNvPr id="5" name="자유형 4"/>
          <p:cNvSpPr/>
          <p:nvPr/>
        </p:nvSpPr>
        <p:spPr>
          <a:xfrm>
            <a:off x="-9525" y="5905500"/>
            <a:ext cx="409575" cy="276225"/>
          </a:xfrm>
          <a:custGeom>
            <a:avLst/>
            <a:gdLst>
              <a:gd name="connsiteX0" fmla="*/ 0 w 409575"/>
              <a:gd name="connsiteY0" fmla="*/ 152400 h 276225"/>
              <a:gd name="connsiteX1" fmla="*/ 190500 w 409575"/>
              <a:gd name="connsiteY1" fmla="*/ 276225 h 276225"/>
              <a:gd name="connsiteX2" fmla="*/ 409575 w 409575"/>
              <a:gd name="connsiteY2" fmla="*/ 142875 h 276225"/>
              <a:gd name="connsiteX3" fmla="*/ 171450 w 409575"/>
              <a:gd name="connsiteY3" fmla="*/ 0 h 276225"/>
              <a:gd name="connsiteX4" fmla="*/ 0 w 409575"/>
              <a:gd name="connsiteY4" fmla="*/ 152400 h 27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575" h="276225">
                <a:moveTo>
                  <a:pt x="0" y="152400"/>
                </a:moveTo>
                <a:lnTo>
                  <a:pt x="190500" y="276225"/>
                </a:lnTo>
                <a:lnTo>
                  <a:pt x="409575" y="142875"/>
                </a:lnTo>
                <a:lnTo>
                  <a:pt x="171450" y="0"/>
                </a:lnTo>
                <a:lnTo>
                  <a:pt x="0" y="15240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 descr="3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836711"/>
            <a:ext cx="5476911" cy="3983208"/>
          </a:xfrm>
          <a:prstGeom prst="rect">
            <a:avLst/>
          </a:prstGeom>
        </p:spPr>
      </p:pic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6646218"/>
              </p:ext>
            </p:extLst>
          </p:nvPr>
        </p:nvGraphicFramePr>
        <p:xfrm>
          <a:off x="4067944" y="665989"/>
          <a:ext cx="4824536" cy="2128266"/>
        </p:xfrm>
        <a:graphic>
          <a:graphicData uri="http://schemas.openxmlformats.org/drawingml/2006/table">
            <a:tbl>
              <a:tblPr/>
              <a:tblGrid>
                <a:gridCol w="1876433"/>
                <a:gridCol w="2948103"/>
              </a:tblGrid>
              <a:tr h="105847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ECR-IS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1613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Ion</a:t>
                      </a:r>
                      <a:r>
                        <a:rPr lang="en-US" altLang="ko-KR" sz="11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Source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Proton to Uranium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82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Energy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10 keV/u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RF power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10 kW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Emittance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0.1π 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mm-</a:t>
                      </a:r>
                      <a:r>
                        <a:rPr 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mrad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863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Current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400 </a:t>
                      </a:r>
                      <a:r>
                        <a:rPr 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euA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(</a:t>
                      </a:r>
                      <a:r>
                        <a:rPr lang="en-US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238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U</a:t>
                      </a:r>
                      <a:r>
                        <a:rPr lang="en-US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33+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, </a:t>
                      </a:r>
                      <a:r>
                        <a:rPr lang="en-US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238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U</a:t>
                      </a:r>
                      <a:r>
                        <a:rPr lang="en-US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34+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986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RF </a:t>
                      </a:r>
                      <a:r>
                        <a:rPr 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Frequence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28 GHz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565924"/>
              </p:ext>
            </p:extLst>
          </p:nvPr>
        </p:nvGraphicFramePr>
        <p:xfrm>
          <a:off x="4067944" y="2556649"/>
          <a:ext cx="4824536" cy="1824228"/>
        </p:xfrm>
        <a:graphic>
          <a:graphicData uri="http://schemas.openxmlformats.org/drawingml/2006/table">
            <a:tbl>
              <a:tblPr/>
              <a:tblGrid>
                <a:gridCol w="1944216"/>
                <a:gridCol w="2880320"/>
              </a:tblGrid>
              <a:tr h="163518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LEBT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1613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Beam Energy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10 </a:t>
                      </a:r>
                      <a:r>
                        <a:rPr 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keV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/u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82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Particles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30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238</a:t>
                      </a: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U</a:t>
                      </a:r>
                      <a:r>
                        <a:rPr lang="en-US" sz="1100" kern="0" spc="0" baseline="30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33+</a:t>
                      </a: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, </a:t>
                      </a:r>
                      <a:r>
                        <a:rPr lang="en-US" sz="1100" kern="0" spc="0" baseline="30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238</a:t>
                      </a: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U</a:t>
                      </a:r>
                      <a:r>
                        <a:rPr lang="en-US" sz="1100" kern="0" spc="0" baseline="30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34+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23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Emittance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growth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&lt; 10 %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Beam Current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12 p</a:t>
                      </a:r>
                      <a:r>
                        <a:rPr lang="el-G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μ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A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662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RF Frequency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40.625 MHz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426412"/>
              </p:ext>
            </p:extLst>
          </p:nvPr>
        </p:nvGraphicFramePr>
        <p:xfrm>
          <a:off x="4067944" y="3905176"/>
          <a:ext cx="4837278" cy="2432304"/>
        </p:xfrm>
        <a:graphic>
          <a:graphicData uri="http://schemas.openxmlformats.org/drawingml/2006/table">
            <a:tbl>
              <a:tblPr/>
              <a:tblGrid>
                <a:gridCol w="1944216"/>
                <a:gridCol w="2893062"/>
              </a:tblGrid>
              <a:tr h="144150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RFQ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1627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Input energy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10 </a:t>
                      </a:r>
                      <a:r>
                        <a:rPr 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keV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/u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039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Output</a:t>
                      </a:r>
                      <a:r>
                        <a:rPr lang="en-US" altLang="ko-KR" sz="11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energy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300 </a:t>
                      </a:r>
                      <a:r>
                        <a:rPr 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keV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/u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251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Emittance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(</a:t>
                      </a:r>
                      <a:r>
                        <a:rPr 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rms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0.12π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mm-rad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Frequence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81.25 MHz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675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Input charge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33, 34 (Uranium-238)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Input current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12 p</a:t>
                      </a:r>
                      <a:r>
                        <a:rPr lang="el-G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μ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A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300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Output current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9.5 p</a:t>
                      </a:r>
                      <a:r>
                        <a:rPr lang="el-G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μ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A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817041"/>
              </p:ext>
            </p:extLst>
          </p:nvPr>
        </p:nvGraphicFramePr>
        <p:xfrm>
          <a:off x="4067944" y="5870627"/>
          <a:ext cx="4847456" cy="912114"/>
        </p:xfrm>
        <a:graphic>
          <a:graphicData uri="http://schemas.openxmlformats.org/drawingml/2006/table">
            <a:tbl>
              <a:tblPr/>
              <a:tblGrid>
                <a:gridCol w="1953452"/>
                <a:gridCol w="2894004"/>
              </a:tblGrid>
              <a:tr h="245999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MEBT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4599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Beam Energy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300 </a:t>
                      </a:r>
                      <a:r>
                        <a:rPr 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keV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/u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599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Emittance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growth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&lt;10 %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599365" y="2132856"/>
            <a:ext cx="7200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ECR-IS</a:t>
            </a:r>
            <a:endParaRPr lang="ko-KR" alt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391494" y="2556649"/>
            <a:ext cx="5559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LEBT</a:t>
            </a:r>
            <a:endParaRPr lang="ko-KR" alt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07704" y="2828315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RFQ</a:t>
            </a:r>
            <a:endParaRPr lang="ko-KR" alt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2709908" y="2741315"/>
            <a:ext cx="634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MEBT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41152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그룹 52"/>
          <p:cNvGrpSpPr/>
          <p:nvPr/>
        </p:nvGrpSpPr>
        <p:grpSpPr>
          <a:xfrm>
            <a:off x="200224" y="1829723"/>
            <a:ext cx="5667920" cy="2031325"/>
            <a:chOff x="251520" y="1148551"/>
            <a:chExt cx="5667920" cy="203132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1653" y="1543723"/>
              <a:ext cx="1552275" cy="11651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1532687"/>
              <a:ext cx="1796930" cy="11651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2" name="TextBox 51"/>
            <p:cNvSpPr txBox="1"/>
            <p:nvPr/>
          </p:nvSpPr>
          <p:spPr>
            <a:xfrm>
              <a:off x="251520" y="1148551"/>
              <a:ext cx="5667920" cy="2031325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 smtClean="0">
                  <a:latin typeface="Arial" pitchFamily="34" charset="0"/>
                  <a:cs typeface="Arial" pitchFamily="34" charset="0"/>
                </a:rPr>
                <a:t>Candidate for charge stripper</a:t>
              </a:r>
            </a:p>
            <a:p>
              <a:pPr algn="ctr"/>
              <a:endParaRPr lang="en-US" altLang="ko-KR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n-US" altLang="ko-KR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n-US" altLang="ko-KR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n-US" altLang="ko-KR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n-US" altLang="ko-KR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r>
                <a:rPr lang="en-US" altLang="ko-KR" sz="1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           He Gas                     Liquid Lithium            Solid Carbon</a:t>
              </a:r>
            </a:p>
            <a:p>
              <a:r>
                <a:rPr lang="en-US" altLang="ko-KR" sz="1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             (BNL)                            (ANL)                          (MSU)</a:t>
              </a:r>
              <a:endParaRPr lang="en-US" altLang="ko-KR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83" t="4654" r="5000" b="5786"/>
            <a:stretch/>
          </p:blipFill>
          <p:spPr bwMode="auto">
            <a:xfrm>
              <a:off x="4167683" y="1532687"/>
              <a:ext cx="1571064" cy="1176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6" name="그룹 55"/>
          <p:cNvGrpSpPr/>
          <p:nvPr/>
        </p:nvGrpSpPr>
        <p:grpSpPr>
          <a:xfrm>
            <a:off x="1043608" y="1351801"/>
            <a:ext cx="7933538" cy="5101535"/>
            <a:chOff x="1115616" y="1351801"/>
            <a:chExt cx="7933538" cy="5101535"/>
          </a:xfrm>
        </p:grpSpPr>
        <p:sp>
          <p:nvSpPr>
            <p:cNvPr id="48" name="직사각형 47"/>
            <p:cNvSpPr/>
            <p:nvPr/>
          </p:nvSpPr>
          <p:spPr>
            <a:xfrm rot="16200000">
              <a:off x="6115874" y="1839343"/>
              <a:ext cx="750835" cy="63784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 rot="16200000">
              <a:off x="6097479" y="4443696"/>
              <a:ext cx="750835" cy="63784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 rot="18900000">
              <a:off x="5828756" y="5045430"/>
              <a:ext cx="824619" cy="58076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1242706" y="5281463"/>
              <a:ext cx="4708294" cy="80186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순서도: 자기 디스크 15"/>
            <p:cNvSpPr/>
            <p:nvPr/>
          </p:nvSpPr>
          <p:spPr>
            <a:xfrm>
              <a:off x="1671206" y="5051175"/>
              <a:ext cx="329155" cy="464611"/>
            </a:xfrm>
            <a:prstGeom prst="flowChartMagneticDisk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perspectiveAbove"/>
              <a:lightRig rig="threePt" dir="t"/>
            </a:scene3d>
            <a:sp3d>
              <a:bevelT w="165100" prst="coolSlan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순서도: 자기 디스크 16"/>
            <p:cNvSpPr/>
            <p:nvPr/>
          </p:nvSpPr>
          <p:spPr>
            <a:xfrm>
              <a:off x="2658669" y="5057334"/>
              <a:ext cx="329155" cy="464611"/>
            </a:xfrm>
            <a:prstGeom prst="flowChartMagneticDisk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perspectiveAbove"/>
              <a:lightRig rig="threePt" dir="t"/>
            </a:scene3d>
            <a:sp3d>
              <a:bevelT w="165100" prst="coolSlan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115616" y="4304129"/>
              <a:ext cx="223907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200" dirty="0" smtClean="0">
                  <a:latin typeface="Arial Black" pitchFamily="34" charset="0"/>
                </a:rPr>
                <a:t>MEBT</a:t>
              </a:r>
            </a:p>
            <a:p>
              <a:pPr algn="ctr"/>
              <a:r>
                <a:rPr lang="en-US" altLang="ko-KR" sz="1200" dirty="0" err="1" smtClean="0">
                  <a:latin typeface="Arial Black" pitchFamily="34" charset="0"/>
                </a:rPr>
                <a:t>Rebuncher</a:t>
              </a:r>
              <a:r>
                <a:rPr lang="en-US" altLang="ko-KR" sz="1200" dirty="0" smtClean="0">
                  <a:latin typeface="Arial Black" pitchFamily="34" charset="0"/>
                </a:rPr>
                <a:t> + Quad. Mag.</a:t>
              </a:r>
            </a:p>
            <a:p>
              <a:pPr algn="ctr"/>
              <a:r>
                <a:rPr lang="en-US" altLang="ko-KR" sz="1200" dirty="0" smtClean="0">
                  <a:latin typeface="Arial Black" pitchFamily="34" charset="0"/>
                </a:rPr>
                <a:t>81.25 MHz</a:t>
              </a:r>
              <a:endParaRPr lang="ko-KR" altLang="en-US" sz="1200" dirty="0">
                <a:latin typeface="Arial Black" pitchFamily="34" charset="0"/>
              </a:endParaRPr>
            </a:p>
          </p:txBody>
        </p:sp>
        <p:sp>
          <p:nvSpPr>
            <p:cNvPr id="22" name="모서리가 둥근 직사각형 21"/>
            <p:cNvSpPr/>
            <p:nvPr/>
          </p:nvSpPr>
          <p:spPr>
            <a:xfrm>
              <a:off x="3384949" y="5101739"/>
              <a:ext cx="2199326" cy="464611"/>
            </a:xfrm>
            <a:prstGeom prst="roundRect">
              <a:avLst/>
            </a:prstGeom>
            <a:solidFill>
              <a:srgbClr val="FFFF00"/>
            </a:solidFill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Q = 33</a:t>
              </a:r>
              <a:r>
                <a:rPr lang="en-US" altLang="ko-KR" sz="1400" b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</a:t>
              </a:r>
              <a:r>
                <a:rPr lang="en-US" altLang="ko-KR" sz="1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, 34</a:t>
              </a:r>
              <a:r>
                <a:rPr lang="en-US" altLang="ko-KR" sz="1400" b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1400" b="1" baseline="30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337407" y="4232121"/>
              <a:ext cx="248016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200" dirty="0" smtClean="0">
                  <a:latin typeface="Arial Black" pitchFamily="34" charset="0"/>
                </a:rPr>
                <a:t>Linac-1</a:t>
              </a:r>
            </a:p>
            <a:p>
              <a:pPr algn="ctr"/>
              <a:r>
                <a:rPr lang="en-US" altLang="ko-KR" sz="1200" dirty="0" smtClean="0">
                  <a:latin typeface="Arial Black" pitchFamily="34" charset="0"/>
                </a:rPr>
                <a:t>QWR : 81.25 MHz, </a:t>
              </a:r>
              <a:r>
                <a:rPr lang="el-GR" altLang="ko-KR" sz="1200" dirty="0" smtClean="0">
                  <a:latin typeface="Arial Black" pitchFamily="34" charset="0"/>
                </a:rPr>
                <a:t>β</a:t>
              </a:r>
              <a:r>
                <a:rPr lang="en-US" altLang="ko-KR" sz="1200" dirty="0" smtClean="0">
                  <a:latin typeface="Arial Black" pitchFamily="34" charset="0"/>
                </a:rPr>
                <a:t>= 0.047</a:t>
              </a:r>
              <a:endParaRPr lang="en-US" altLang="ko-KR" sz="1200" dirty="0">
                <a:latin typeface="Arial Black" pitchFamily="34" charset="0"/>
              </a:endParaRPr>
            </a:p>
            <a:p>
              <a:pPr algn="ctr"/>
              <a:r>
                <a:rPr lang="en-US" altLang="ko-KR" sz="1200" dirty="0" smtClean="0">
                  <a:latin typeface="Arial Black" pitchFamily="34" charset="0"/>
                </a:rPr>
                <a:t>HWR : 162.5 </a:t>
              </a:r>
              <a:r>
                <a:rPr lang="en-US" altLang="ko-KR" sz="1200" dirty="0">
                  <a:latin typeface="Arial Black" pitchFamily="34" charset="0"/>
                </a:rPr>
                <a:t>MHz , </a:t>
              </a:r>
              <a:r>
                <a:rPr lang="el-GR" altLang="ko-KR" sz="1200" dirty="0">
                  <a:latin typeface="Arial Black" pitchFamily="34" charset="0"/>
                </a:rPr>
                <a:t>β</a:t>
              </a:r>
              <a:r>
                <a:rPr lang="en-US" altLang="ko-KR" sz="1200" dirty="0">
                  <a:latin typeface="Arial Black" pitchFamily="34" charset="0"/>
                </a:rPr>
                <a:t>= </a:t>
              </a:r>
              <a:r>
                <a:rPr lang="en-US" altLang="ko-KR" sz="1200" dirty="0" smtClean="0">
                  <a:latin typeface="Arial Black" pitchFamily="34" charset="0"/>
                </a:rPr>
                <a:t>0.12</a:t>
              </a: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2126135" y="5217188"/>
              <a:ext cx="427325" cy="23371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원형 25"/>
            <p:cNvSpPr/>
            <p:nvPr/>
          </p:nvSpPr>
          <p:spPr>
            <a:xfrm rot="10800000">
              <a:off x="5498603" y="4821165"/>
              <a:ext cx="765402" cy="653897"/>
            </a:xfrm>
            <a:prstGeom prst="pie">
              <a:avLst>
                <a:gd name="adj1" fmla="val 13241664"/>
                <a:gd name="adj2" fmla="val 1620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모서리가 둥근 직사각형 30"/>
            <p:cNvSpPr/>
            <p:nvPr/>
          </p:nvSpPr>
          <p:spPr>
            <a:xfrm rot="16200000">
              <a:off x="5185430" y="2872457"/>
              <a:ext cx="2613736" cy="510267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  <a:bevelB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Q = 77</a:t>
              </a:r>
              <a:r>
                <a:rPr lang="en-US" altLang="ko-KR" sz="1400" b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</a:t>
              </a:r>
              <a:r>
                <a:rPr lang="en-US" altLang="ko-KR" sz="1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, 78</a:t>
              </a:r>
              <a:r>
                <a:rPr lang="en-US" altLang="ko-KR" sz="1400" b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</a:t>
              </a:r>
              <a:r>
                <a:rPr lang="en-US" altLang="ko-KR" sz="1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, 79</a:t>
              </a:r>
              <a:r>
                <a:rPr lang="en-US" altLang="ko-KR" sz="1400" b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</a:t>
              </a:r>
              <a:r>
                <a:rPr lang="en-US" altLang="ko-KR" sz="1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80</a:t>
              </a:r>
              <a:r>
                <a:rPr lang="en-US" altLang="ko-KR" sz="1400" b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</a:t>
              </a:r>
              <a:r>
                <a:rPr lang="en-US" altLang="ko-KR" sz="1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, 81</a:t>
              </a:r>
              <a:r>
                <a:rPr lang="en-US" altLang="ko-KR" sz="1400" b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1400" b="1" baseline="30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761514" y="3057354"/>
              <a:ext cx="227498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200" dirty="0" smtClean="0">
                  <a:latin typeface="Arial Black" pitchFamily="34" charset="0"/>
                </a:rPr>
                <a:t>Linac-2</a:t>
              </a:r>
            </a:p>
            <a:p>
              <a:pPr algn="ctr"/>
              <a:r>
                <a:rPr lang="en-US" altLang="ko-KR" sz="1200" dirty="0" smtClean="0">
                  <a:latin typeface="Arial Black" pitchFamily="34" charset="0"/>
                </a:rPr>
                <a:t>SRR1 : </a:t>
              </a:r>
              <a:r>
                <a:rPr lang="en-US" altLang="ko-KR" sz="1200" dirty="0">
                  <a:latin typeface="Arial Black" pitchFamily="34" charset="0"/>
                </a:rPr>
                <a:t>325 MHz , </a:t>
              </a:r>
              <a:r>
                <a:rPr lang="el-GR" altLang="ko-KR" sz="1200" dirty="0">
                  <a:latin typeface="Arial Black" pitchFamily="34" charset="0"/>
                </a:rPr>
                <a:t>β</a:t>
              </a:r>
              <a:r>
                <a:rPr lang="en-US" altLang="ko-KR" sz="1200" dirty="0">
                  <a:latin typeface="Arial Black" pitchFamily="34" charset="0"/>
                </a:rPr>
                <a:t>= </a:t>
              </a:r>
              <a:r>
                <a:rPr lang="en-US" altLang="ko-KR" sz="1200" dirty="0" smtClean="0">
                  <a:latin typeface="Arial Black" pitchFamily="34" charset="0"/>
                </a:rPr>
                <a:t>0.30</a:t>
              </a:r>
              <a:endParaRPr lang="en-US" altLang="ko-KR" sz="1200" dirty="0">
                <a:latin typeface="Arial Black" pitchFamily="34" charset="0"/>
              </a:endParaRPr>
            </a:p>
            <a:p>
              <a:pPr algn="ctr"/>
              <a:r>
                <a:rPr lang="en-US" altLang="ko-KR" sz="1200" dirty="0" smtClean="0">
                  <a:latin typeface="Arial Black" pitchFamily="34" charset="0"/>
                </a:rPr>
                <a:t>SRR2 : </a:t>
              </a:r>
              <a:r>
                <a:rPr lang="en-US" altLang="ko-KR" sz="1200" dirty="0">
                  <a:latin typeface="Arial Black" pitchFamily="34" charset="0"/>
                </a:rPr>
                <a:t>325 MHz , </a:t>
              </a:r>
              <a:r>
                <a:rPr lang="el-GR" altLang="ko-KR" sz="1200" dirty="0">
                  <a:latin typeface="Arial Black" pitchFamily="34" charset="0"/>
                </a:rPr>
                <a:t>β</a:t>
              </a:r>
              <a:r>
                <a:rPr lang="en-US" altLang="ko-KR" sz="1200" dirty="0">
                  <a:latin typeface="Arial Black" pitchFamily="34" charset="0"/>
                </a:rPr>
                <a:t>= </a:t>
              </a:r>
              <a:r>
                <a:rPr lang="en-US" altLang="ko-KR" sz="1200" dirty="0" smtClean="0">
                  <a:latin typeface="Arial Black" pitchFamily="34" charset="0"/>
                </a:rPr>
                <a:t>0.53</a:t>
              </a:r>
            </a:p>
          </p:txBody>
        </p:sp>
        <p:sp>
          <p:nvSpPr>
            <p:cNvPr id="36" name="모서리가 둥근 직사각형 35"/>
            <p:cNvSpPr/>
            <p:nvPr/>
          </p:nvSpPr>
          <p:spPr>
            <a:xfrm rot="18773275">
              <a:off x="6110843" y="4802681"/>
              <a:ext cx="263727" cy="554098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effectLst>
              <a:innerShdw blurRad="63500" dist="50800" dir="81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5718467" y="5168225"/>
              <a:ext cx="45719" cy="29922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0" name="직선 연결선 39"/>
            <p:cNvCxnSpPr/>
            <p:nvPr/>
          </p:nvCxnSpPr>
          <p:spPr>
            <a:xfrm>
              <a:off x="5696995" y="5566351"/>
              <a:ext cx="0" cy="576064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직선 연결선 40"/>
            <p:cNvCxnSpPr/>
            <p:nvPr/>
          </p:nvCxnSpPr>
          <p:spPr>
            <a:xfrm>
              <a:off x="3219039" y="5600273"/>
              <a:ext cx="0" cy="576064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2692620" y="6176337"/>
              <a:ext cx="10097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200" dirty="0" smtClean="0">
                  <a:solidFill>
                    <a:srgbClr val="FF0000"/>
                  </a:solidFill>
                  <a:latin typeface="Arial Black" pitchFamily="34" charset="0"/>
                </a:rPr>
                <a:t>500 </a:t>
              </a:r>
              <a:r>
                <a:rPr lang="en-US" altLang="ko-KR" sz="1200" dirty="0" err="1" smtClean="0">
                  <a:solidFill>
                    <a:srgbClr val="FF0000"/>
                  </a:solidFill>
                  <a:latin typeface="Arial Black" pitchFamily="34" charset="0"/>
                </a:rPr>
                <a:t>keV</a:t>
              </a:r>
              <a:r>
                <a:rPr lang="en-US" altLang="ko-KR" sz="1200" dirty="0" smtClean="0">
                  <a:solidFill>
                    <a:srgbClr val="FF0000"/>
                  </a:solidFill>
                  <a:latin typeface="Arial Black" pitchFamily="34" charset="0"/>
                </a:rPr>
                <a:t>/u</a:t>
              </a:r>
              <a:endParaRPr lang="ko-KR" altLang="en-US" sz="12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183694" y="6176337"/>
              <a:ext cx="11095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200" dirty="0" smtClean="0">
                  <a:solidFill>
                    <a:srgbClr val="FF0000"/>
                  </a:solidFill>
                  <a:latin typeface="Arial Black" pitchFamily="34" charset="0"/>
                </a:rPr>
                <a:t>18.5 MeV/u</a:t>
              </a:r>
              <a:endParaRPr lang="ko-KR" altLang="en-US" sz="12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  <p:cxnSp>
          <p:nvCxnSpPr>
            <p:cNvPr id="46" name="직선 연결선 45"/>
            <p:cNvCxnSpPr/>
            <p:nvPr/>
          </p:nvCxnSpPr>
          <p:spPr>
            <a:xfrm rot="5400000">
              <a:off x="6876256" y="1351801"/>
              <a:ext cx="0" cy="576064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7236296" y="1351801"/>
              <a:ext cx="11721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200" dirty="0" smtClean="0">
                  <a:solidFill>
                    <a:srgbClr val="FF0000"/>
                  </a:solidFill>
                  <a:latin typeface="Arial Black" pitchFamily="34" charset="0"/>
                </a:rPr>
                <a:t>400 kW </a:t>
              </a:r>
            </a:p>
            <a:p>
              <a:pPr algn="ctr"/>
              <a:r>
                <a:rPr lang="en-US" altLang="ko-KR" sz="1200" dirty="0" smtClean="0">
                  <a:solidFill>
                    <a:srgbClr val="FF0000"/>
                  </a:solidFill>
                  <a:latin typeface="Arial Black" pitchFamily="34" charset="0"/>
                </a:rPr>
                <a:t>@200 MeV/u</a:t>
              </a:r>
            </a:p>
            <a:p>
              <a:pPr algn="ctr"/>
              <a:r>
                <a:rPr lang="en-US" altLang="ko-KR" sz="1200" dirty="0" smtClean="0">
                  <a:solidFill>
                    <a:srgbClr val="FF0000"/>
                  </a:solidFill>
                  <a:latin typeface="Arial Black" pitchFamily="34" charset="0"/>
                </a:rPr>
                <a:t>(for </a:t>
              </a:r>
              <a:r>
                <a:rPr lang="en-US" altLang="ko-KR" sz="1200" baseline="30000" dirty="0" smtClean="0">
                  <a:solidFill>
                    <a:srgbClr val="FF0000"/>
                  </a:solidFill>
                  <a:latin typeface="Arial Black" pitchFamily="34" charset="0"/>
                </a:rPr>
                <a:t>238</a:t>
              </a:r>
              <a:r>
                <a:rPr lang="en-US" altLang="ko-KR" sz="1200" dirty="0" smtClean="0">
                  <a:solidFill>
                    <a:srgbClr val="FF0000"/>
                  </a:solidFill>
                  <a:latin typeface="Arial Black" pitchFamily="34" charset="0"/>
                </a:rPr>
                <a:t>U)</a:t>
              </a:r>
              <a:endParaRPr lang="ko-KR" altLang="en-US" sz="12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  <p:sp>
          <p:nvSpPr>
            <p:cNvPr id="50" name="원형 49"/>
            <p:cNvSpPr/>
            <p:nvPr/>
          </p:nvSpPr>
          <p:spPr>
            <a:xfrm rot="8359223">
              <a:off x="5931965" y="4415743"/>
              <a:ext cx="765402" cy="653897"/>
            </a:xfrm>
            <a:prstGeom prst="pie">
              <a:avLst>
                <a:gd name="adj1" fmla="val 13241664"/>
                <a:gd name="adj2" fmla="val 1620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588224" y="5281463"/>
              <a:ext cx="24609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Charge state : 33.5</a:t>
              </a:r>
              <a:r>
                <a:rPr lang="en-US" altLang="ko-KR" sz="1400" b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</a:t>
              </a:r>
              <a:r>
                <a:rPr lang="en-US" altLang="ko-KR" sz="1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→ 79</a:t>
              </a:r>
              <a:r>
                <a:rPr lang="en-US" altLang="ko-KR" sz="1400" b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ko-KR" altLang="en-US" sz="1400" b="1" baseline="30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660232" y="4952201"/>
              <a:ext cx="21762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200" dirty="0" smtClean="0">
                  <a:latin typeface="Arial Black" pitchFamily="34" charset="0"/>
                </a:rPr>
                <a:t>Charge stripper section</a:t>
              </a: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86718" y="73199"/>
            <a:ext cx="7481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800" b="1" dirty="0" smtClean="0">
                <a:gradFill>
                  <a:gsLst>
                    <a:gs pos="0">
                      <a:schemeClr val="bg1"/>
                    </a:gs>
                    <a:gs pos="70000">
                      <a:srgbClr val="DDDDDD">
                        <a:lumMod val="59000"/>
                        <a:lumOff val="41000"/>
                      </a:srgbClr>
                    </a:gs>
                    <a:gs pos="99000">
                      <a:schemeClr val="bg1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15000" endPos="45500" dist="50800" dir="5400000" sy="-100000" algn="bl" rotWithShape="0"/>
                </a:effectLst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Driver Linac SC Linac(SCL)</a:t>
            </a:r>
            <a:endParaRPr lang="ko-KR" altLang="en-US" sz="2800" b="1" dirty="0">
              <a:gradFill>
                <a:gsLst>
                  <a:gs pos="0">
                    <a:schemeClr val="bg1"/>
                  </a:gs>
                  <a:gs pos="70000">
                    <a:srgbClr val="DDDDDD">
                      <a:lumMod val="59000"/>
                      <a:lumOff val="41000"/>
                    </a:srgbClr>
                  </a:gs>
                  <a:gs pos="99000">
                    <a:schemeClr val="bg1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15000" endPos="45500" dist="50800" dir="5400000" sy="-100000" algn="bl" rotWithShape="0"/>
              </a:effectLst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42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">
        <p:blinds dir="vert"/>
      </p:transition>
    </mc:Choice>
    <mc:Fallback xmlns="">
      <p:transition spd="slow" advClick="0" advTm="1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3-4.jpg"/>
          <p:cNvPicPr>
            <a:picLocks noChangeAspect="1"/>
          </p:cNvPicPr>
          <p:nvPr/>
        </p:nvPicPr>
        <p:blipFill>
          <a:blip r:embed="rId2" cstate="print"/>
          <a:srcRect l="-1971" t="21034" r="-500" b="7019"/>
          <a:stretch>
            <a:fillRect/>
          </a:stretch>
        </p:blipFill>
        <p:spPr>
          <a:xfrm>
            <a:off x="-35653" y="908720"/>
            <a:ext cx="2807453" cy="22135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186718" y="73199"/>
            <a:ext cx="7481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800" b="1" dirty="0" smtClean="0">
                <a:gradFill>
                  <a:gsLst>
                    <a:gs pos="0">
                      <a:schemeClr val="bg1"/>
                    </a:gs>
                    <a:gs pos="70000">
                      <a:srgbClr val="DDDDDD">
                        <a:lumMod val="59000"/>
                        <a:lumOff val="41000"/>
                      </a:srgbClr>
                    </a:gs>
                    <a:gs pos="99000">
                      <a:schemeClr val="bg1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15000" endPos="45500" dist="50800" dir="5400000" sy="-100000" algn="bl" rotWithShape="0"/>
                </a:effectLst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Driver Linac SC Linac(SCL)</a:t>
            </a:r>
            <a:endParaRPr lang="ko-KR" altLang="en-US" sz="2800" b="1" dirty="0">
              <a:gradFill>
                <a:gsLst>
                  <a:gs pos="0">
                    <a:schemeClr val="bg1"/>
                  </a:gs>
                  <a:gs pos="70000">
                    <a:srgbClr val="DDDDDD">
                      <a:lumMod val="59000"/>
                      <a:lumOff val="41000"/>
                    </a:srgbClr>
                  </a:gs>
                  <a:gs pos="99000">
                    <a:schemeClr val="bg1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15000" endPos="45500" dist="50800" dir="5400000" sy="-100000" algn="bl" rotWithShape="0"/>
              </a:effectLst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30316"/>
              </p:ext>
            </p:extLst>
          </p:nvPr>
        </p:nvGraphicFramePr>
        <p:xfrm>
          <a:off x="2807296" y="889323"/>
          <a:ext cx="6336704" cy="3612642"/>
        </p:xfrm>
        <a:graphic>
          <a:graphicData uri="http://schemas.openxmlformats.org/drawingml/2006/table">
            <a:tbl>
              <a:tblPr/>
              <a:tblGrid>
                <a:gridCol w="1620688"/>
                <a:gridCol w="1104692"/>
                <a:gridCol w="586988"/>
                <a:gridCol w="648072"/>
                <a:gridCol w="1224136"/>
                <a:gridCol w="1152128"/>
              </a:tblGrid>
              <a:tr h="2420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SCL1</a:t>
                      </a:r>
                      <a:endParaRPr lang="ko-KR" altLang="en-US" sz="1100" dirty="0"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SCL2</a:t>
                      </a:r>
                      <a:endParaRPr lang="ko-KR" altLang="en-US" sz="1100" dirty="0"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</a:tr>
              <a:tr h="2420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Segment</a:t>
                      </a:r>
                      <a:r>
                        <a:rPr lang="en-US" altLang="ko-KR" sz="1100" baseline="0" dirty="0" smtClean="0"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1</a:t>
                      </a:r>
                      <a:endParaRPr lang="ko-KR" altLang="en-US" sz="1100" dirty="0"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Segment</a:t>
                      </a:r>
                      <a:r>
                        <a:rPr lang="en-US" altLang="ko-KR" sz="1100" baseline="0" dirty="0" smtClean="0"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2</a:t>
                      </a:r>
                      <a:endParaRPr lang="ko-KR" altLang="en-US" sz="1100" dirty="0"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Segment</a:t>
                      </a:r>
                      <a:r>
                        <a:rPr lang="en-US" altLang="ko-KR" sz="1100" baseline="0" dirty="0" smtClean="0"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3</a:t>
                      </a:r>
                      <a:endParaRPr lang="ko-KR" altLang="en-US" sz="1100" dirty="0"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Segment</a:t>
                      </a:r>
                      <a:r>
                        <a:rPr lang="en-US" altLang="ko-KR" sz="1100" baseline="0" dirty="0" smtClean="0"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4</a:t>
                      </a:r>
                      <a:endParaRPr lang="ko-KR" altLang="en-US" sz="1100" dirty="0"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</a:tr>
              <a:tr h="2420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Injection</a:t>
                      </a:r>
                      <a:r>
                        <a:rPr lang="en-US" altLang="ko-KR" sz="11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Energy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0.3 MeV/u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2.5 MeV/u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18.5 MeV/u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70.9 MeV/u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20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Output</a:t>
                      </a:r>
                      <a:r>
                        <a:rPr lang="en-US" altLang="ko-KR" sz="11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Energy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2.5 MeV/u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18.5 MeV/u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70.9 MeV/u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200 MeV/u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20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Cavity type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beta=0.047 </a:t>
                      </a:r>
                      <a:endParaRPr lang="en-US" sz="1100" kern="0" spc="0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QWR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beta=0.12 </a:t>
                      </a:r>
                      <a:endParaRPr lang="en-US" sz="1100" kern="0" spc="0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HWR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Beta </a:t>
                      </a: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= 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0.30 </a:t>
                      </a:r>
                      <a:endParaRPr lang="en-US" sz="1100" kern="0" spc="0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SSR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beta = 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0.53 </a:t>
                      </a:r>
                      <a:endParaRPr lang="en-US" sz="1100" kern="0" spc="0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SSR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009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Frequency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81.25 MHz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162.5 MHz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325 MHz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325 MHz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009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No. of Cavities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138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88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136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009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No. of </a:t>
                      </a:r>
                      <a:r>
                        <a:rPr lang="en-US" altLang="ko-KR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Cyromodule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24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14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16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22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17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009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Cavity/</a:t>
                      </a:r>
                      <a:r>
                        <a:rPr lang="en-US" altLang="ko-KR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Cryomodule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3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6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4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8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009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# QD 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48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60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44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34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009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length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25.5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71.0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66.0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101.8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" name="그림 5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101014"/>
            <a:ext cx="3471720" cy="1756986"/>
          </a:xfrm>
          <a:prstGeom prst="rect">
            <a:avLst/>
          </a:prstGeom>
        </p:spPr>
      </p:pic>
      <p:sp>
        <p:nvSpPr>
          <p:cNvPr id="3" name="자유형 2"/>
          <p:cNvSpPr/>
          <p:nvPr/>
        </p:nvSpPr>
        <p:spPr>
          <a:xfrm>
            <a:off x="230561" y="5823544"/>
            <a:ext cx="1333500" cy="600075"/>
          </a:xfrm>
          <a:custGeom>
            <a:avLst/>
            <a:gdLst>
              <a:gd name="connsiteX0" fmla="*/ 0 w 1333500"/>
              <a:gd name="connsiteY0" fmla="*/ 371475 h 600075"/>
              <a:gd name="connsiteX1" fmla="*/ 0 w 1333500"/>
              <a:gd name="connsiteY1" fmla="*/ 371475 h 600075"/>
              <a:gd name="connsiteX2" fmla="*/ 447675 w 1333500"/>
              <a:gd name="connsiteY2" fmla="*/ 600075 h 600075"/>
              <a:gd name="connsiteX3" fmla="*/ 1333500 w 1333500"/>
              <a:gd name="connsiteY3" fmla="*/ 95250 h 600075"/>
              <a:gd name="connsiteX4" fmla="*/ 1228725 w 1333500"/>
              <a:gd name="connsiteY4" fmla="*/ 0 h 600075"/>
              <a:gd name="connsiteX5" fmla="*/ 447675 w 1333500"/>
              <a:gd name="connsiteY5" fmla="*/ 438150 h 600075"/>
              <a:gd name="connsiteX6" fmla="*/ 171450 w 1333500"/>
              <a:gd name="connsiteY6" fmla="*/ 285750 h 600075"/>
              <a:gd name="connsiteX7" fmla="*/ 0 w 1333500"/>
              <a:gd name="connsiteY7" fmla="*/ 371475 h 60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33500" h="600075">
                <a:moveTo>
                  <a:pt x="0" y="371475"/>
                </a:moveTo>
                <a:lnTo>
                  <a:pt x="0" y="371475"/>
                </a:lnTo>
                <a:lnTo>
                  <a:pt x="447675" y="600075"/>
                </a:lnTo>
                <a:lnTo>
                  <a:pt x="1333500" y="95250"/>
                </a:lnTo>
                <a:lnTo>
                  <a:pt x="1228725" y="0"/>
                </a:lnTo>
                <a:lnTo>
                  <a:pt x="447675" y="438150"/>
                </a:lnTo>
                <a:lnTo>
                  <a:pt x="171450" y="285750"/>
                </a:lnTo>
                <a:lnTo>
                  <a:pt x="0" y="371475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" name="그림 8" descr="6--3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4785578"/>
            <a:ext cx="2465292" cy="207242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그림 9" descr="3-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79912" y="4789486"/>
            <a:ext cx="2719282" cy="206851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그림 11" descr="3-2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98"/>
          <a:stretch>
            <a:fillRect/>
          </a:stretch>
        </p:blipFill>
        <p:spPr bwMode="auto">
          <a:xfrm>
            <a:off x="0" y="3356992"/>
            <a:ext cx="2629098" cy="1604633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>
            <a:outerShdw blurRad="114300" dist="177800" dir="2700000" algn="tl" rotWithShape="0">
              <a:prstClr val="black">
                <a:alpha val="12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276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6718" y="73199"/>
            <a:ext cx="7481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800" b="1" dirty="0" smtClean="0">
                <a:gradFill>
                  <a:gsLst>
                    <a:gs pos="0">
                      <a:schemeClr val="bg1"/>
                    </a:gs>
                    <a:gs pos="70000">
                      <a:srgbClr val="DDDDDD">
                        <a:lumMod val="59000"/>
                        <a:lumOff val="41000"/>
                      </a:srgbClr>
                    </a:gs>
                    <a:gs pos="99000">
                      <a:schemeClr val="bg1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15000" endPos="45500" dist="50800" dir="5400000" sy="-100000" algn="bl" rotWithShape="0"/>
                </a:effectLst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Driver Linac SC Linac(SCL)</a:t>
            </a:r>
            <a:endParaRPr lang="ko-KR" altLang="en-US" sz="2800" b="1" dirty="0">
              <a:gradFill>
                <a:gsLst>
                  <a:gs pos="0">
                    <a:schemeClr val="bg1"/>
                  </a:gs>
                  <a:gs pos="70000">
                    <a:srgbClr val="DDDDDD">
                      <a:lumMod val="59000"/>
                      <a:lumOff val="41000"/>
                    </a:srgbClr>
                  </a:gs>
                  <a:gs pos="99000">
                    <a:schemeClr val="bg1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15000" endPos="45500" dist="50800" dir="5400000" sy="-100000" algn="bl" rotWithShape="0"/>
              </a:effectLst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</p:txBody>
      </p:sp>
      <p:pic>
        <p:nvPicPr>
          <p:cNvPr id="6" name="그림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98" y="1417763"/>
            <a:ext cx="3315026" cy="1052948"/>
          </a:xfrm>
          <a:prstGeom prst="rect">
            <a:avLst/>
          </a:prstGeom>
        </p:spPr>
      </p:pic>
      <p:pic>
        <p:nvPicPr>
          <p:cNvPr id="7" name="그림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05" y="4941813"/>
            <a:ext cx="4610316" cy="10801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86289" y="1703982"/>
            <a:ext cx="2371101" cy="369304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r>
              <a:rPr lang="en-US" altLang="ko-KR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[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1 QWR + 1 QD] x 24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98865" y="2869703"/>
            <a:ext cx="2358277" cy="646303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r>
              <a:rPr lang="en-US" altLang="ko-KR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[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3 HWR + 1 QD] x 14</a:t>
            </a:r>
          </a:p>
          <a:p>
            <a:r>
              <a:rPr lang="en-US" altLang="ko-KR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[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6 HWR + 1 QD] x 16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25066" y="4358712"/>
            <a:ext cx="2306981" cy="369304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r>
              <a:rPr lang="en-US" altLang="ko-KR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[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4 SSR + 1 QD] x 22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60066" y="5384064"/>
            <a:ext cx="2306981" cy="369304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r>
              <a:rPr lang="en-US" altLang="ko-KR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[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8 SSR + 1 QD] x 17</a:t>
            </a: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133" y="1534662"/>
            <a:ext cx="2509969" cy="244792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659526" y="3954002"/>
            <a:ext cx="2480166" cy="646331"/>
          </a:xfrm>
          <a:prstGeom prst="rect">
            <a:avLst/>
          </a:prstGeom>
          <a:noFill/>
        </p:spPr>
        <p:txBody>
          <a:bodyPr wrap="none" lIns="91350" tIns="45677" rIns="91350" bIns="45677" rtlCol="0">
            <a:spAutoFit/>
          </a:bodyPr>
          <a:lstStyle/>
          <a:p>
            <a:r>
              <a:rPr lang="en-US" altLang="ko-KR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eam box example </a:t>
            </a:r>
          </a:p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(courtesy of SPIRAL2)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05" y="2557554"/>
            <a:ext cx="3282868" cy="1270603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593"/>
          <a:stretch/>
        </p:blipFill>
        <p:spPr>
          <a:xfrm>
            <a:off x="321040" y="3893359"/>
            <a:ext cx="2295923" cy="101166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958797" y="2239878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solidFill>
                  <a:srgbClr val="FF000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SCL1</a:t>
            </a:r>
            <a:endParaRPr lang="ko-KR" altLang="en-US" sz="2400" dirty="0">
              <a:solidFill>
                <a:srgbClr val="FF0000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51545" y="4710980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solidFill>
                  <a:srgbClr val="FF000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SCL2</a:t>
            </a:r>
            <a:endParaRPr lang="ko-KR" altLang="en-US" sz="2400" dirty="0">
              <a:solidFill>
                <a:srgbClr val="FF0000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93820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  <p:bldP spid="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중이온사업단-2012\보고서\Separator.tif"/>
          <p:cNvPicPr>
            <a:picLocks noChangeAspect="1" noChangeArrowheads="1"/>
          </p:cNvPicPr>
          <p:nvPr/>
        </p:nvPicPr>
        <p:blipFill>
          <a:blip r:embed="rId2" cstate="print"/>
          <a:srcRect r="43728"/>
          <a:stretch>
            <a:fillRect/>
          </a:stretch>
        </p:blipFill>
        <p:spPr bwMode="auto">
          <a:xfrm>
            <a:off x="2231232" y="1165094"/>
            <a:ext cx="6022189" cy="390019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188640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bg1"/>
                </a:solidFill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In-flight Fragment Separator</a:t>
            </a:r>
            <a:endParaRPr lang="ko-KR" altLang="en-US" sz="2800" dirty="0">
              <a:solidFill>
                <a:schemeClr val="bg1"/>
              </a:solidFill>
              <a:latin typeface="Times New Roman" pitchFamily="18" charset="0"/>
              <a:ea typeface="한컴 솔잎 M" pitchFamily="18" charset="-127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26371" y="1281955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prstClr val="black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Pre-separator: S-shape</a:t>
            </a:r>
          </a:p>
          <a:p>
            <a:r>
              <a:rPr lang="en-US" altLang="ko-KR" sz="1400" dirty="0" smtClean="0">
                <a:solidFill>
                  <a:prstClr val="black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Main separator: C-shape</a:t>
            </a:r>
            <a:endParaRPr lang="ko-KR" altLang="en-US" sz="1400" dirty="0">
              <a:solidFill>
                <a:prstClr val="black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651895" y="4568512"/>
            <a:ext cx="1944763" cy="25391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ko-KR" sz="1050" dirty="0" smtClean="0">
                <a:solidFill>
                  <a:prstClr val="black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Max. magnetic rigidity= 9 </a:t>
            </a:r>
            <a:r>
              <a:rPr lang="en-US" altLang="ko-KR" sz="1050" dirty="0" err="1" smtClean="0">
                <a:solidFill>
                  <a:prstClr val="black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</a:t>
            </a:r>
            <a:r>
              <a:rPr lang="en-US" altLang="ko-KR" sz="1050" dirty="0" err="1" smtClean="0">
                <a:solidFill>
                  <a:prstClr val="black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  <a:sym typeface="Symbol"/>
              </a:rPr>
              <a:t></a:t>
            </a:r>
            <a:r>
              <a:rPr lang="en-US" altLang="ko-KR" sz="1050" dirty="0" err="1" smtClean="0">
                <a:solidFill>
                  <a:prstClr val="black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</a:t>
            </a:r>
            <a:endParaRPr lang="en-US" altLang="ko-KR" sz="1050" dirty="0" smtClean="0">
              <a:solidFill>
                <a:prstClr val="black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pic>
        <p:nvPicPr>
          <p:cNvPr id="6" name="_x81750528" descr="EMB000098540a66"/>
          <p:cNvPicPr>
            <a:picLocks noChangeAspect="1" noChangeArrowheads="1"/>
          </p:cNvPicPr>
          <p:nvPr/>
        </p:nvPicPr>
        <p:blipFill>
          <a:blip r:embed="rId3" cstate="print"/>
          <a:srcRect l="1279" t="5731" b="2197"/>
          <a:stretch>
            <a:fillRect/>
          </a:stretch>
        </p:blipFill>
        <p:spPr bwMode="auto">
          <a:xfrm>
            <a:off x="388183" y="1761040"/>
            <a:ext cx="3113222" cy="156241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40857" y="2551774"/>
            <a:ext cx="18356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Yields at Be target</a:t>
            </a:r>
            <a:endParaRPr lang="ko-KR" altLang="en-US" sz="105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95536" y="824849"/>
            <a:ext cx="3386648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ko-KR" baseline="30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238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U, 200 MeV/u, 400 kW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383010" y="3318094"/>
            <a:ext cx="1998357" cy="1629386"/>
            <a:chOff x="183486" y="2813579"/>
            <a:chExt cx="4450162" cy="2583856"/>
          </a:xfrm>
        </p:grpSpPr>
        <p:pic>
          <p:nvPicPr>
            <p:cNvPr id="10" name="Picture 2" descr="D:\7월\김명진\1D_result-beam dump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4" t="10139" r="7323"/>
            <a:stretch>
              <a:fillRect/>
            </a:stretch>
          </p:blipFill>
          <p:spPr bwMode="auto">
            <a:xfrm>
              <a:off x="183486" y="2813579"/>
              <a:ext cx="4450162" cy="2583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" name="직선 연결선 10"/>
            <p:cNvCxnSpPr/>
            <p:nvPr/>
          </p:nvCxnSpPr>
          <p:spPr>
            <a:xfrm flipH="1" flipV="1">
              <a:off x="1489069" y="3341350"/>
              <a:ext cx="144016" cy="28803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743053" y="3008501"/>
              <a:ext cx="1144327" cy="756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500" dirty="0" smtClean="0"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U</a:t>
              </a:r>
              <a:r>
                <a:rPr lang="en-US" altLang="ko-KR" sz="1500" baseline="30000" dirty="0" smtClean="0"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92+</a:t>
              </a:r>
              <a:endParaRPr lang="ko-KR" altLang="en-US" sz="1500" baseline="30000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11757" y="4041939"/>
              <a:ext cx="1491769" cy="512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500" baseline="30000" dirty="0" smtClean="0"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132</a:t>
              </a:r>
              <a:r>
                <a:rPr lang="en-US" altLang="ko-KR" sz="1500" dirty="0" smtClean="0"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Sn</a:t>
              </a:r>
              <a:endParaRPr lang="ko-KR" altLang="en-US" sz="1500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endParaRPr>
            </a:p>
          </p:txBody>
        </p:sp>
      </p:grpSp>
      <p:pic>
        <p:nvPicPr>
          <p:cNvPr id="14" name="그림 13" descr="D:\중이온개념설계-10\송정석\1-11-2011\F7 slit-Xspace-100mg.t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15608" y="3491117"/>
            <a:ext cx="352839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직선 화살표 연결선 14"/>
          <p:cNvCxnSpPr/>
          <p:nvPr/>
        </p:nvCxnSpPr>
        <p:spPr>
          <a:xfrm flipV="1">
            <a:off x="2088860" y="4092701"/>
            <a:ext cx="1259004" cy="344411"/>
          </a:xfrm>
          <a:prstGeom prst="straightConnector1">
            <a:avLst/>
          </a:prstGeom>
          <a:ln w="2222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352406" y="3718747"/>
            <a:ext cx="140219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Distribution at beam dump</a:t>
            </a:r>
            <a:endParaRPr lang="ko-KR" altLang="en-US" sz="12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08204" y="3183340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Distribution at final focal point</a:t>
            </a:r>
            <a:endParaRPr lang="ko-KR" altLang="en-US" sz="14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cxnSp>
        <p:nvCxnSpPr>
          <p:cNvPr id="18" name="직선 화살표 연결선 17"/>
          <p:cNvCxnSpPr/>
          <p:nvPr/>
        </p:nvCxnSpPr>
        <p:spPr>
          <a:xfrm flipV="1">
            <a:off x="7956376" y="2708920"/>
            <a:ext cx="72008" cy="474420"/>
          </a:xfrm>
          <a:prstGeom prst="straightConnector1">
            <a:avLst/>
          </a:prstGeom>
          <a:ln w="2222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6"/>
          <p:cNvGrpSpPr/>
          <p:nvPr/>
        </p:nvGrpSpPr>
        <p:grpSpPr>
          <a:xfrm>
            <a:off x="395536" y="1165094"/>
            <a:ext cx="3386648" cy="639379"/>
            <a:chOff x="395536" y="3789040"/>
            <a:chExt cx="7092280" cy="1325801"/>
          </a:xfrm>
        </p:grpSpPr>
        <p:pic>
          <p:nvPicPr>
            <p:cNvPr id="20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5536" y="3836084"/>
              <a:ext cx="4248472" cy="1278757"/>
            </a:xfrm>
            <a:prstGeom prst="rect">
              <a:avLst/>
            </a:prstGeom>
          </p:spPr>
        </p:pic>
        <p:pic>
          <p:nvPicPr>
            <p:cNvPr id="21" name="Picture 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275856" y="3789040"/>
              <a:ext cx="4211960" cy="758912"/>
            </a:xfrm>
            <a:prstGeom prst="rect">
              <a:avLst/>
            </a:prstGeom>
          </p:spPr>
        </p:pic>
      </p:grpSp>
      <p:pic>
        <p:nvPicPr>
          <p:cNvPr id="22" name="그림 21" descr="1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5101014"/>
            <a:ext cx="3471720" cy="1756986"/>
          </a:xfrm>
          <a:prstGeom prst="rect">
            <a:avLst/>
          </a:prstGeom>
        </p:spPr>
      </p:pic>
      <p:sp>
        <p:nvSpPr>
          <p:cNvPr id="23" name="자유형 22"/>
          <p:cNvSpPr/>
          <p:nvPr/>
        </p:nvSpPr>
        <p:spPr>
          <a:xfrm>
            <a:off x="1743075" y="5419725"/>
            <a:ext cx="866775" cy="504825"/>
          </a:xfrm>
          <a:custGeom>
            <a:avLst/>
            <a:gdLst>
              <a:gd name="connsiteX0" fmla="*/ 0 w 866775"/>
              <a:gd name="connsiteY0" fmla="*/ 228600 h 504825"/>
              <a:gd name="connsiteX1" fmla="*/ 504825 w 866775"/>
              <a:gd name="connsiteY1" fmla="*/ 504825 h 504825"/>
              <a:gd name="connsiteX2" fmla="*/ 866775 w 866775"/>
              <a:gd name="connsiteY2" fmla="*/ 285750 h 504825"/>
              <a:gd name="connsiteX3" fmla="*/ 400050 w 866775"/>
              <a:gd name="connsiteY3" fmla="*/ 0 h 504825"/>
              <a:gd name="connsiteX4" fmla="*/ 0 w 866775"/>
              <a:gd name="connsiteY4" fmla="*/ 228600 h 50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6775" h="504825">
                <a:moveTo>
                  <a:pt x="0" y="228600"/>
                </a:moveTo>
                <a:lnTo>
                  <a:pt x="504825" y="504825"/>
                </a:lnTo>
                <a:lnTo>
                  <a:pt x="866775" y="285750"/>
                </a:lnTo>
                <a:lnTo>
                  <a:pt x="400050" y="0"/>
                </a:lnTo>
                <a:lnTo>
                  <a:pt x="0" y="22860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graphicFrame>
        <p:nvGraphicFramePr>
          <p:cNvPr id="26" name="표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882990"/>
              </p:ext>
            </p:extLst>
          </p:nvPr>
        </p:nvGraphicFramePr>
        <p:xfrm>
          <a:off x="4427984" y="5924550"/>
          <a:ext cx="4198667" cy="912114"/>
        </p:xfrm>
        <a:graphic>
          <a:graphicData uri="http://schemas.openxmlformats.org/drawingml/2006/table">
            <a:tbl>
              <a:tblPr/>
              <a:tblGrid>
                <a:gridCol w="1848883"/>
                <a:gridCol w="2349784"/>
              </a:tblGrid>
              <a:tr h="245999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Separator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4599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Momentum acceptance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± 5% (± 3% )*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599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Angular acceptance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± 50 </a:t>
                      </a:r>
                      <a:r>
                        <a:rPr 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mrad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(± 40 </a:t>
                      </a:r>
                      <a:r>
                        <a:rPr 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mrad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)*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222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01014"/>
            <a:ext cx="3471720" cy="1756986"/>
          </a:xfrm>
          <a:prstGeom prst="rect">
            <a:avLst/>
          </a:prstGeom>
        </p:spPr>
      </p:pic>
      <p:sp>
        <p:nvSpPr>
          <p:cNvPr id="3" name="타원 2"/>
          <p:cNvSpPr/>
          <p:nvPr/>
        </p:nvSpPr>
        <p:spPr>
          <a:xfrm>
            <a:off x="1331640" y="5733256"/>
            <a:ext cx="936104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121" name="_x205465808" descr="EMB000003a8251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9" r="7715"/>
          <a:stretch>
            <a:fillRect/>
          </a:stretch>
        </p:blipFill>
        <p:spPr bwMode="auto">
          <a:xfrm>
            <a:off x="-1" y="908720"/>
            <a:ext cx="568139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7544" y="188640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ISOL system</a:t>
            </a:r>
            <a:endParaRPr lang="ko-KR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한컴 솔잎 M" pitchFamily="18" charset="-127"/>
              <a:cs typeface="Times New Roman" pitchFamily="18" charset="0"/>
            </a:endParaRPr>
          </a:p>
        </p:txBody>
      </p:sp>
      <p:pic>
        <p:nvPicPr>
          <p:cNvPr id="5123" name="_x205464128" descr="EMB000003a825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44950"/>
            <a:ext cx="3690156" cy="1247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00860"/>
              </p:ext>
            </p:extLst>
          </p:nvPr>
        </p:nvGraphicFramePr>
        <p:xfrm>
          <a:off x="4295867" y="4091146"/>
          <a:ext cx="4848133" cy="1691938"/>
        </p:xfrm>
        <a:graphic>
          <a:graphicData uri="http://schemas.openxmlformats.org/drawingml/2006/table">
            <a:tbl>
              <a:tblPr/>
              <a:tblGrid>
                <a:gridCol w="1463693"/>
                <a:gridCol w="3384440"/>
              </a:tblGrid>
              <a:tr h="237924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Target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7279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Type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70 kW multi-layered fission target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279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Material/density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UC</a:t>
                      </a:r>
                      <a:r>
                        <a:rPr lang="en-US" sz="1100" kern="0" spc="0" baseline="-2500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x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/ 2.5 g/cm</a:t>
                      </a:r>
                      <a:r>
                        <a:rPr lang="en-US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3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578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fission </a:t>
                      </a: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rate(expected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)</a:t>
                      </a:r>
                      <a:endParaRPr lang="en-US" altLang="ko-KR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1.3 × 10</a:t>
                      </a:r>
                      <a:r>
                        <a:rPr lang="en-US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14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fission/s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279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B" pitchFamily="18" charset="-127"/>
                          <a:cs typeface="Times New Roman" pitchFamily="18" charset="0"/>
                        </a:rPr>
                        <a:t>132</a:t>
                      </a:r>
                      <a:r>
                        <a:rPr lang="en-US" sz="1100" kern="0" spc="0" baseline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B" pitchFamily="18" charset="-127"/>
                          <a:cs typeface="Times New Roman" pitchFamily="18" charset="0"/>
                        </a:rPr>
                        <a:t>Sn </a:t>
                      </a:r>
                      <a:r>
                        <a:rPr lang="en-US" altLang="ko-KR" sz="11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B" pitchFamily="18" charset="-127"/>
                          <a:cs typeface="Times New Roman" pitchFamily="18" charset="0"/>
                        </a:rPr>
                        <a:t>expectation</a:t>
                      </a:r>
                      <a:endParaRPr lang="ko-KR" altLang="en-US" sz="1100" kern="0" spc="0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B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2 × 10</a:t>
                      </a:r>
                      <a:r>
                        <a:rPr lang="en-US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10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/s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931688"/>
              </p:ext>
            </p:extLst>
          </p:nvPr>
        </p:nvGraphicFramePr>
        <p:xfrm>
          <a:off x="3851920" y="5733256"/>
          <a:ext cx="5292080" cy="912114"/>
        </p:xfrm>
        <a:graphic>
          <a:graphicData uri="http://schemas.openxmlformats.org/drawingml/2006/table">
            <a:tbl>
              <a:tblPr/>
              <a:tblGrid>
                <a:gridCol w="1512168"/>
                <a:gridCol w="3779912"/>
              </a:tblGrid>
              <a:tr h="245999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HRMS(High Resolution Mass Separator)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4866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Mass</a:t>
                      </a:r>
                      <a:r>
                        <a:rPr lang="en-US" altLang="ko-KR" sz="1100" kern="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Resolution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45,000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21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B</a:t>
                      </a:r>
                      <a:r>
                        <a:rPr lang="el-G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ρ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0.33 Tm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115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Box 5"/>
          <p:cNvSpPr txBox="1">
            <a:spLocks noChangeArrowheads="1"/>
          </p:cNvSpPr>
          <p:nvPr/>
        </p:nvSpPr>
        <p:spPr bwMode="auto">
          <a:xfrm>
            <a:off x="467544" y="1124745"/>
            <a:ext cx="8064896" cy="64631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square" lIns="91424" tIns="45712" rIns="91424" bIns="45712">
            <a:spAutoFit/>
          </a:bodyPr>
          <a:lstStyle/>
          <a:p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en-US" altLang="ko-KR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Design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 of the experimental </a:t>
            </a:r>
            <a:r>
              <a:rPr lang="en-US" altLang="ko-KR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facilities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 in conceptual level</a:t>
            </a:r>
          </a:p>
          <a:p>
            <a:r>
              <a:rPr kumimoji="0" lang="en-US" altLang="ko-KR" b="1" dirty="0" smtClean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kumimoji="0" lang="en-US" altLang="ko-KR" b="1" dirty="0" smtClean="0">
                <a:solidFill>
                  <a:srgbClr val="008000"/>
                </a:solidFill>
                <a:latin typeface="맑은 고딕" pitchFamily="50" charset="-127"/>
                <a:ea typeface="맑은 고딕" pitchFamily="50" charset="-127"/>
              </a:rPr>
              <a:t>User training </a:t>
            </a:r>
            <a:r>
              <a:rPr kumimoji="0" lang="en-US" altLang="ko-KR" b="1" dirty="0" smtClean="0">
                <a:latin typeface="맑은 고딕" pitchFamily="50" charset="-127"/>
                <a:ea typeface="맑은 고딕" pitchFamily="50" charset="-127"/>
              </a:rPr>
              <a:t>program with the </a:t>
            </a:r>
            <a:r>
              <a:rPr kumimoji="0" lang="en-US" altLang="ko-KR" b="1" dirty="0" smtClean="0">
                <a:solidFill>
                  <a:srgbClr val="008000"/>
                </a:solidFill>
                <a:latin typeface="맑은 고딕" pitchFamily="50" charset="-127"/>
                <a:ea typeface="맑은 고딕" pitchFamily="50" charset="-127"/>
              </a:rPr>
              <a:t>international collaboration</a:t>
            </a:r>
            <a:endParaRPr kumimoji="0" lang="ko-KR" altLang="en-US" b="1" dirty="0">
              <a:solidFill>
                <a:srgbClr val="008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내용 개체 틀 4"/>
          <p:cNvSpPr txBox="1">
            <a:spLocks/>
          </p:cNvSpPr>
          <p:nvPr/>
        </p:nvSpPr>
        <p:spPr>
          <a:xfrm>
            <a:off x="445510" y="1995067"/>
            <a:ext cx="3672408" cy="4386261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lIns="91424" tIns="45712" rIns="91424" bIns="45712">
            <a:noAutofit/>
          </a:bodyPr>
          <a:lstStyle/>
          <a:p>
            <a:pPr marL="342839" indent="-342839">
              <a:spcBef>
                <a:spcPct val="20000"/>
              </a:spcBef>
              <a:defRPr/>
            </a:pPr>
            <a:r>
              <a:rPr lang="en-US" altLang="ko-KR" b="1" dirty="0" smtClean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Nuclear Structure</a:t>
            </a:r>
          </a:p>
          <a:p>
            <a:pPr marL="342839" indent="-342839">
              <a:spcBef>
                <a:spcPct val="20000"/>
              </a:spcBef>
              <a:defRPr/>
            </a:pPr>
            <a:endParaRPr lang="en-US" altLang="ko-KR" b="1" dirty="0" smtClean="0">
              <a:solidFill>
                <a:srgbClr val="FFFF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839" indent="-342839">
              <a:spcBef>
                <a:spcPct val="20000"/>
              </a:spcBef>
              <a:defRPr/>
            </a:pPr>
            <a:r>
              <a:rPr lang="en-US" altLang="ko-KR" b="1" dirty="0" smtClean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Nuclear Matter</a:t>
            </a:r>
          </a:p>
          <a:p>
            <a:pPr marL="446010" indent="-265066">
              <a:spcBef>
                <a:spcPct val="20000"/>
              </a:spcBef>
              <a:defRPr/>
            </a:pPr>
            <a:r>
              <a:rPr lang="en-US" altLang="ko-KR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839" indent="-342839">
              <a:spcBef>
                <a:spcPct val="20000"/>
              </a:spcBef>
              <a:defRPr/>
            </a:pPr>
            <a:r>
              <a:rPr lang="en-US" altLang="ko-KR" b="1" dirty="0" smtClean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Nuclear Astrophysics</a:t>
            </a:r>
          </a:p>
          <a:p>
            <a:pPr marL="342839" indent="-342839">
              <a:spcBef>
                <a:spcPct val="20000"/>
              </a:spcBef>
              <a:defRPr/>
            </a:pPr>
            <a:endParaRPr lang="en-US" altLang="ko-KR" b="1" dirty="0" smtClean="0">
              <a:solidFill>
                <a:srgbClr val="FFC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839" indent="-342839">
              <a:spcBef>
                <a:spcPct val="20000"/>
              </a:spcBef>
              <a:defRPr/>
            </a:pPr>
            <a:r>
              <a:rPr lang="en-US" altLang="ko-KR" b="1" dirty="0" smtClean="0">
                <a:solidFill>
                  <a:schemeClr val="accent6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Atomic physics</a:t>
            </a:r>
          </a:p>
          <a:p>
            <a:pPr marL="342839" indent="-342839">
              <a:spcBef>
                <a:spcPct val="20000"/>
              </a:spcBef>
              <a:defRPr/>
            </a:pPr>
            <a:r>
              <a:rPr lang="en-US" altLang="ko-KR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b="1" dirty="0" smtClean="0">
              <a:solidFill>
                <a:srgbClr val="FFC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839" indent="-342839">
              <a:spcBef>
                <a:spcPct val="20000"/>
              </a:spcBef>
              <a:defRPr/>
            </a:pPr>
            <a:r>
              <a:rPr lang="en-US" altLang="ko-KR" b="1" dirty="0" smtClean="0">
                <a:solidFill>
                  <a:schemeClr val="accent6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Nuclear data</a:t>
            </a:r>
            <a:r>
              <a:rPr lang="en-US" altLang="ko-KR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by fast neutrons</a:t>
            </a:r>
          </a:p>
          <a:p>
            <a:pPr marL="342839" indent="-342839">
              <a:spcBef>
                <a:spcPct val="20000"/>
              </a:spcBef>
              <a:defRPr/>
            </a:pPr>
            <a:endParaRPr lang="en-US" altLang="ko-KR" b="1" dirty="0" smtClean="0">
              <a:solidFill>
                <a:srgbClr val="92D05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839" indent="-342839">
              <a:spcBef>
                <a:spcPct val="20000"/>
              </a:spcBef>
              <a:defRPr/>
            </a:pPr>
            <a:r>
              <a:rPr lang="en-US" altLang="ko-KR" b="1" dirty="0" smtClean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Material science</a:t>
            </a:r>
          </a:p>
          <a:p>
            <a:pPr marL="342839" indent="-342839">
              <a:spcBef>
                <a:spcPct val="20000"/>
              </a:spcBef>
              <a:defRPr/>
            </a:pPr>
            <a:endParaRPr lang="en-US" altLang="ko-KR" dirty="0" smtClean="0"/>
          </a:p>
          <a:p>
            <a:pPr marL="342839" indent="-342839">
              <a:spcBef>
                <a:spcPct val="20000"/>
              </a:spcBef>
              <a:defRPr/>
            </a:pPr>
            <a:r>
              <a:rPr lang="en-US" altLang="ko-KR" b="1" dirty="0" smtClean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Medical and Bio sciences</a:t>
            </a:r>
          </a:p>
          <a:p>
            <a:pPr marL="342839" indent="-342839">
              <a:spcBef>
                <a:spcPct val="20000"/>
              </a:spcBef>
              <a:defRPr/>
            </a:pPr>
            <a:endParaRPr lang="en-US" altLang="ko-KR" b="1" dirty="0" smtClean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839" indent="-342839">
              <a:spcBef>
                <a:spcPct val="20000"/>
              </a:spcBef>
              <a:defRPr/>
            </a:pPr>
            <a:endParaRPr lang="ko-KR" altLang="en-US" dirty="0"/>
          </a:p>
        </p:txBody>
      </p:sp>
      <p:sp>
        <p:nvSpPr>
          <p:cNvPr id="22" name="제목 3"/>
          <p:cNvSpPr txBox="1">
            <a:spLocks/>
          </p:cNvSpPr>
          <p:nvPr/>
        </p:nvSpPr>
        <p:spPr>
          <a:xfrm>
            <a:off x="0" y="116632"/>
            <a:ext cx="9144000" cy="1008112"/>
          </a:xfrm>
          <a:prstGeom prst="rect">
            <a:avLst/>
          </a:prstGeom>
        </p:spPr>
        <p:txBody>
          <a:bodyPr lIns="91424" tIns="45712" rIns="91424" bIns="45712" anchor="ctr">
            <a:noAutofit/>
          </a:bodyPr>
          <a:lstStyle/>
          <a:p>
            <a:pPr marL="342839" indent="-342839" algn="ctr">
              <a:spcBef>
                <a:spcPct val="20000"/>
              </a:spcBef>
            </a:pPr>
            <a:r>
              <a:rPr lang="en-US" altLang="ko-KR" sz="3200" b="1" dirty="0" smtClean="0">
                <a:solidFill>
                  <a:srgbClr val="00B0F0"/>
                </a:solidFill>
              </a:rPr>
              <a:t>Facilities</a:t>
            </a:r>
            <a:r>
              <a:rPr lang="en-US" altLang="ko-KR" sz="3200" b="1" dirty="0" smtClean="0"/>
              <a:t> for the scientific researches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275856" y="2647423"/>
            <a:ext cx="5220000" cy="32314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rgbClr val="FFFF00"/>
            </a:solidFill>
          </a:ln>
        </p:spPr>
        <p:txBody>
          <a:bodyPr wrap="square" lIns="91424" tIns="45712" rIns="91424" bIns="45712" rtlCol="0">
            <a:spAutoFit/>
          </a:bodyPr>
          <a:lstStyle/>
          <a:p>
            <a:r>
              <a:rPr lang="en-US" altLang="ko-KR" sz="1500" b="1" dirty="0" smtClean="0">
                <a:solidFill>
                  <a:srgbClr val="FF00FF"/>
                </a:solidFill>
              </a:rPr>
              <a:t>L</a:t>
            </a:r>
            <a:r>
              <a:rPr lang="en-US" altLang="ko-KR" sz="1500" b="1" dirty="0" smtClean="0"/>
              <a:t>arge </a:t>
            </a:r>
            <a:r>
              <a:rPr lang="en-US" altLang="ko-KR" sz="1500" b="1" dirty="0" smtClean="0">
                <a:solidFill>
                  <a:srgbClr val="FF00FF"/>
                </a:solidFill>
              </a:rPr>
              <a:t>A</a:t>
            </a:r>
            <a:r>
              <a:rPr lang="en-US" altLang="ko-KR" sz="1500" b="1" dirty="0" smtClean="0"/>
              <a:t>cceptance </a:t>
            </a:r>
            <a:r>
              <a:rPr lang="en-US" altLang="ko-KR" sz="1500" b="1" dirty="0" smtClean="0">
                <a:solidFill>
                  <a:srgbClr val="FF00FF"/>
                </a:solidFill>
              </a:rPr>
              <a:t>M</a:t>
            </a:r>
            <a:r>
              <a:rPr lang="en-US" altLang="ko-KR" sz="1500" b="1" dirty="0" smtClean="0"/>
              <a:t>ulti-</a:t>
            </a:r>
            <a:r>
              <a:rPr lang="en-US" altLang="ko-KR" sz="1500" b="1" dirty="0" smtClean="0">
                <a:solidFill>
                  <a:srgbClr val="FF00FF"/>
                </a:solidFill>
              </a:rPr>
              <a:t>P</a:t>
            </a:r>
            <a:r>
              <a:rPr lang="en-US" altLang="ko-KR" sz="1500" b="1" dirty="0" smtClean="0"/>
              <a:t>urpose </a:t>
            </a:r>
            <a:r>
              <a:rPr lang="en-US" altLang="ko-KR" sz="1500" b="1" dirty="0" smtClean="0">
                <a:solidFill>
                  <a:srgbClr val="FF00FF"/>
                </a:solidFill>
              </a:rPr>
              <a:t>S</a:t>
            </a:r>
            <a:r>
              <a:rPr lang="en-US" altLang="ko-KR" sz="1500" b="1" dirty="0" smtClean="0"/>
              <a:t>pectrometer (LAMPS)</a:t>
            </a:r>
            <a:endParaRPr lang="ko-KR" altLang="en-US" sz="15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640350" y="3330628"/>
            <a:ext cx="3312000" cy="32314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rgbClr val="FFFF00"/>
            </a:solidFill>
          </a:ln>
        </p:spPr>
        <p:txBody>
          <a:bodyPr wrap="square" lIns="91424" tIns="45712" rIns="91424" bIns="45712" rtlCol="0">
            <a:spAutoFit/>
          </a:bodyPr>
          <a:lstStyle/>
          <a:p>
            <a:r>
              <a:rPr lang="en-US" altLang="ko-KR" sz="1500" b="1" dirty="0" smtClean="0">
                <a:solidFill>
                  <a:srgbClr val="FF0000"/>
                </a:solidFill>
              </a:rPr>
              <a:t>K</a:t>
            </a:r>
            <a:r>
              <a:rPr lang="en-US" altLang="ko-KR" sz="1500" b="1" dirty="0" smtClean="0"/>
              <a:t>orea </a:t>
            </a:r>
            <a:r>
              <a:rPr lang="en-US" altLang="ko-KR" sz="1500" b="1" dirty="0" smtClean="0">
                <a:solidFill>
                  <a:srgbClr val="FF0000"/>
                </a:solidFill>
              </a:rPr>
              <a:t>R</a:t>
            </a:r>
            <a:r>
              <a:rPr lang="en-US" altLang="ko-KR" sz="1500" b="1" dirty="0" smtClean="0"/>
              <a:t>ecoil </a:t>
            </a:r>
            <a:r>
              <a:rPr lang="en-US" altLang="ko-KR" sz="1500" b="1" dirty="0" smtClean="0">
                <a:solidFill>
                  <a:srgbClr val="FF0000"/>
                </a:solidFill>
              </a:rPr>
              <a:t>S</a:t>
            </a:r>
            <a:r>
              <a:rPr lang="en-US" altLang="ko-KR" sz="1500" b="1" dirty="0" smtClean="0"/>
              <a:t>pectrometer (KRS)</a:t>
            </a:r>
            <a:endParaRPr lang="ko-KR" altLang="en-US" sz="15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644008" y="4015575"/>
            <a:ext cx="3276944" cy="32314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lIns="91424" tIns="45712" rIns="91424" bIns="45712" rtlCol="0">
            <a:spAutoFit/>
          </a:bodyPr>
          <a:lstStyle/>
          <a:p>
            <a:r>
              <a:rPr lang="en-US" altLang="ko-KR" sz="1500" b="1" dirty="0" smtClean="0"/>
              <a:t>Atom &amp; Ion Trap System</a:t>
            </a:r>
            <a:endParaRPr lang="ko-KR" altLang="en-US" sz="15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659572" y="4671600"/>
            <a:ext cx="3277044" cy="32314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lIns="91424" tIns="45712" rIns="91424" bIns="45712" rtlCol="0">
            <a:spAutoFit/>
          </a:bodyPr>
          <a:lstStyle/>
          <a:p>
            <a:r>
              <a:rPr lang="en-US" altLang="ko-KR" sz="1500" b="1" dirty="0" smtClean="0"/>
              <a:t>neutron Time-of-Flight (n-</a:t>
            </a:r>
            <a:r>
              <a:rPr lang="en-US" altLang="ko-KR" sz="1500" b="1" dirty="0" err="1" smtClean="0"/>
              <a:t>ToF</a:t>
            </a:r>
            <a:r>
              <a:rPr lang="en-US" altLang="ko-KR" sz="1500" b="1" dirty="0" smtClean="0"/>
              <a:t>)</a:t>
            </a:r>
            <a:endParaRPr lang="ko-KR" altLang="en-US" sz="15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659572" y="5291261"/>
            <a:ext cx="3276944" cy="32314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rgbClr val="00B0F0"/>
            </a:solidFill>
          </a:ln>
        </p:spPr>
        <p:txBody>
          <a:bodyPr wrap="square" lIns="91424" tIns="45712" rIns="91424" bIns="45712" rtlCol="0" anchor="ctr">
            <a:spAutoFit/>
          </a:bodyPr>
          <a:lstStyle/>
          <a:p>
            <a:r>
              <a:rPr lang="el-GR" altLang="ko-KR" sz="1500" b="1" dirty="0" smtClean="0"/>
              <a:t>β</a:t>
            </a:r>
            <a:r>
              <a:rPr lang="en-US" altLang="ko-KR" sz="1500" b="1" dirty="0" smtClean="0"/>
              <a:t>-NMR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659572" y="5988273"/>
            <a:ext cx="3277044" cy="55398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rgbClr val="00B050"/>
            </a:solidFill>
          </a:ln>
        </p:spPr>
        <p:txBody>
          <a:bodyPr wrap="square" lIns="91424" tIns="45712" rIns="91424" bIns="45712" rtlCol="0">
            <a:spAutoFit/>
          </a:bodyPr>
          <a:lstStyle/>
          <a:p>
            <a:r>
              <a:rPr lang="en-US" altLang="ko-KR" sz="1500" b="1" dirty="0" err="1" smtClean="0"/>
              <a:t>Reseach</a:t>
            </a:r>
            <a:r>
              <a:rPr lang="en-US" altLang="ko-KR" sz="1500" b="1" dirty="0" smtClean="0"/>
              <a:t> </a:t>
            </a:r>
            <a:r>
              <a:rPr lang="en-US" altLang="ko-KR" sz="1500" b="1" dirty="0" err="1" smtClean="0"/>
              <a:t>Facilty</a:t>
            </a:r>
            <a:r>
              <a:rPr lang="en-US" altLang="ko-KR" sz="1500" b="1" dirty="0" smtClean="0"/>
              <a:t> for Heavy Ion Therapy</a:t>
            </a:r>
          </a:p>
        </p:txBody>
      </p:sp>
      <p:sp>
        <p:nvSpPr>
          <p:cNvPr id="30" name="오른쪽 화살표 29"/>
          <p:cNvSpPr/>
          <p:nvPr/>
        </p:nvSpPr>
        <p:spPr>
          <a:xfrm>
            <a:off x="2401232" y="2708920"/>
            <a:ext cx="720000" cy="216024"/>
          </a:xfrm>
          <a:prstGeom prst="right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ko-KR" altLang="en-US"/>
          </a:p>
        </p:txBody>
      </p:sp>
      <p:sp>
        <p:nvSpPr>
          <p:cNvPr id="31" name="오른쪽 화살표 30"/>
          <p:cNvSpPr/>
          <p:nvPr/>
        </p:nvSpPr>
        <p:spPr>
          <a:xfrm>
            <a:off x="2966932" y="3398088"/>
            <a:ext cx="1605068" cy="216024"/>
          </a:xfrm>
          <a:prstGeom prst="right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ko-KR" altLang="en-US"/>
          </a:p>
        </p:txBody>
      </p:sp>
      <p:sp>
        <p:nvSpPr>
          <p:cNvPr id="32" name="오른쪽 화살표 31"/>
          <p:cNvSpPr/>
          <p:nvPr/>
        </p:nvSpPr>
        <p:spPr>
          <a:xfrm>
            <a:off x="2308586" y="4066798"/>
            <a:ext cx="2263414" cy="216024"/>
          </a:xfrm>
          <a:prstGeom prst="rightArrow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ko-KR" altLang="en-US"/>
          </a:p>
        </p:txBody>
      </p:sp>
      <p:sp>
        <p:nvSpPr>
          <p:cNvPr id="33" name="오른쪽 화살표 32"/>
          <p:cNvSpPr/>
          <p:nvPr/>
        </p:nvSpPr>
        <p:spPr>
          <a:xfrm>
            <a:off x="3903036" y="4725144"/>
            <a:ext cx="668964" cy="216024"/>
          </a:xfrm>
          <a:prstGeom prst="rightArrow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ko-KR" altLang="en-US"/>
          </a:p>
        </p:txBody>
      </p:sp>
      <p:sp>
        <p:nvSpPr>
          <p:cNvPr id="34" name="오른쪽 화살표 33"/>
          <p:cNvSpPr/>
          <p:nvPr/>
        </p:nvSpPr>
        <p:spPr>
          <a:xfrm>
            <a:off x="2391084" y="5373216"/>
            <a:ext cx="2180916" cy="216024"/>
          </a:xfrm>
          <a:prstGeom prst="rightArrow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ko-KR" altLang="en-US"/>
          </a:p>
        </p:txBody>
      </p:sp>
      <p:sp>
        <p:nvSpPr>
          <p:cNvPr id="35" name="오른쪽 화살표 34"/>
          <p:cNvSpPr/>
          <p:nvPr/>
        </p:nvSpPr>
        <p:spPr>
          <a:xfrm>
            <a:off x="3368212" y="6041836"/>
            <a:ext cx="1203788" cy="216024"/>
          </a:xfrm>
          <a:prstGeom prst="right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ko-KR" altLang="en-US"/>
          </a:p>
        </p:txBody>
      </p:sp>
      <p:sp>
        <p:nvSpPr>
          <p:cNvPr id="18" name="슬라이드 번호 개체 틀 5"/>
          <p:cNvSpPr txBox="1">
            <a:spLocks/>
          </p:cNvSpPr>
          <p:nvPr/>
        </p:nvSpPr>
        <p:spPr bwMode="auto">
          <a:xfrm>
            <a:off x="6923534" y="183556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2" rIns="91424" bIns="45712" anchor="ctr"/>
          <a:lstStyle/>
          <a:p>
            <a:pPr algn="r"/>
            <a:fld id="{232716E4-375D-405B-B19B-4BD91EB28861}" type="slidenum">
              <a:rPr lang="ko-KR" altLang="en-US" sz="1200" smtClean="0">
                <a:solidFill>
                  <a:srgbClr val="898989"/>
                </a:solidFill>
                <a:latin typeface="맑은 고딕" pitchFamily="50" charset="-127"/>
                <a:ea typeface="맑은 고딕" pitchFamily="50" charset="-127"/>
              </a:rPr>
              <a:pPr algn="r"/>
              <a:t>27</a:t>
            </a:fld>
            <a:endParaRPr lang="en-US" altLang="ko-KR" sz="1200" dirty="0">
              <a:solidFill>
                <a:srgbClr val="898989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03036" y="1914410"/>
            <a:ext cx="4464496" cy="55398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rgbClr val="FFFF00"/>
            </a:solidFill>
          </a:ln>
        </p:spPr>
        <p:txBody>
          <a:bodyPr wrap="square" lIns="91424" tIns="45712" rIns="91424" bIns="45712" rtlCol="0">
            <a:spAutoFit/>
          </a:bodyPr>
          <a:lstStyle/>
          <a:p>
            <a:r>
              <a:rPr lang="en-US" altLang="ko-KR" sz="1500" b="1" dirty="0" err="1" smtClean="0"/>
              <a:t>HIgh</a:t>
            </a:r>
            <a:r>
              <a:rPr lang="en-US" altLang="ko-KR" sz="1500" b="1" dirty="0" smtClean="0"/>
              <a:t> resolution Detector for Nuclear Structure measurement </a:t>
            </a:r>
            <a:endParaRPr lang="ko-KR" altLang="en-US" sz="1500" b="1" dirty="0"/>
          </a:p>
        </p:txBody>
      </p:sp>
      <p:sp>
        <p:nvSpPr>
          <p:cNvPr id="20" name="오른쪽 화살표 19"/>
          <p:cNvSpPr/>
          <p:nvPr/>
        </p:nvSpPr>
        <p:spPr>
          <a:xfrm>
            <a:off x="2597700" y="2083389"/>
            <a:ext cx="990000" cy="216024"/>
          </a:xfrm>
          <a:prstGeom prst="right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8889282" y="432709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560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48491"/>
              </p:ext>
            </p:extLst>
          </p:nvPr>
        </p:nvGraphicFramePr>
        <p:xfrm>
          <a:off x="5091112" y="886055"/>
          <a:ext cx="3973056" cy="1824228"/>
        </p:xfrm>
        <a:graphic>
          <a:graphicData uri="http://schemas.openxmlformats.org/drawingml/2006/table">
            <a:tbl>
              <a:tblPr/>
              <a:tblGrid>
                <a:gridCol w="2244864"/>
                <a:gridCol w="1728192"/>
              </a:tblGrid>
              <a:tr h="245999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Recoil Spectrometer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194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Maximum magnetic rigidity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~ 1.5 Tm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Mass resolution (DM/M)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&lt; 0.5 %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Momentum resolution (Dp/p)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~ 0.05 %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603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Angular acceptance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± 100 </a:t>
                      </a:r>
                      <a:r>
                        <a:rPr 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mrad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603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Background reduction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&lt; 10</a:t>
                      </a:r>
                      <a:r>
                        <a:rPr lang="en-US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-15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한컴 솔잎 M" pitchFamily="18" charset="-127"/>
                        <a:cs typeface="Times New Roman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03456" y="188640"/>
            <a:ext cx="6262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한컴 소망 M" pitchFamily="18" charset="-127"/>
                <a:cs typeface="Times New Roman" pitchFamily="18" charset="0"/>
              </a:rPr>
              <a:t>Experimental Systems – Recoil Spectrometer</a:t>
            </a:r>
            <a:endParaRPr lang="ko-KR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한컴 소망 M" pitchFamily="18" charset="-127"/>
              <a:cs typeface="Times New Roman" pitchFamily="18" charset="0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3178708" y="3711343"/>
            <a:ext cx="6011653" cy="3083827"/>
            <a:chOff x="3055388" y="2057953"/>
            <a:chExt cx="6011653" cy="3083827"/>
          </a:xfrm>
        </p:grpSpPr>
        <p:grpSp>
          <p:nvGrpSpPr>
            <p:cNvPr id="55" name="그룹 54"/>
            <p:cNvGrpSpPr/>
            <p:nvPr/>
          </p:nvGrpSpPr>
          <p:grpSpPr>
            <a:xfrm>
              <a:off x="3479811" y="2345985"/>
              <a:ext cx="5587230" cy="2795795"/>
              <a:chOff x="179512" y="1268760"/>
              <a:chExt cx="8739137" cy="4248472"/>
            </a:xfrm>
          </p:grpSpPr>
          <p:pic>
            <p:nvPicPr>
              <p:cNvPr id="79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512" y="1268760"/>
                <a:ext cx="8739137" cy="42484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80" name="직선 화살표 연결선 79"/>
              <p:cNvCxnSpPr/>
              <p:nvPr/>
            </p:nvCxnSpPr>
            <p:spPr>
              <a:xfrm flipH="1">
                <a:off x="3848133" y="1700808"/>
                <a:ext cx="1948003" cy="628836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직선 화살표 연결선 80"/>
              <p:cNvCxnSpPr/>
              <p:nvPr/>
            </p:nvCxnSpPr>
            <p:spPr>
              <a:xfrm flipH="1">
                <a:off x="5364088" y="1844824"/>
                <a:ext cx="504056" cy="1368152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TextBox 81"/>
              <p:cNvSpPr txBox="1"/>
              <p:nvPr/>
            </p:nvSpPr>
            <p:spPr>
              <a:xfrm>
                <a:off x="5868143" y="1547499"/>
                <a:ext cx="1536375" cy="4209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b="1" dirty="0" smtClean="0">
                    <a:solidFill>
                      <a:srgbClr val="FF0000"/>
                    </a:solidFill>
                  </a:rPr>
                  <a:t>Wien Filter</a:t>
                </a:r>
                <a:endParaRPr lang="ko-KR" altLang="en-US" sz="1200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83" name="직선 화살표 연결선 82"/>
              <p:cNvCxnSpPr/>
              <p:nvPr/>
            </p:nvCxnSpPr>
            <p:spPr>
              <a:xfrm flipH="1" flipV="1">
                <a:off x="467544" y="2852936"/>
                <a:ext cx="432048" cy="21602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TextBox 83"/>
              <p:cNvSpPr txBox="1"/>
              <p:nvPr/>
            </p:nvSpPr>
            <p:spPr>
              <a:xfrm>
                <a:off x="854121" y="2963044"/>
                <a:ext cx="540096" cy="4284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F0</a:t>
                </a:r>
                <a:endParaRPr lang="ko-KR" alt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  <p:cxnSp>
            <p:nvCxnSpPr>
              <p:cNvPr id="85" name="직선 화살표 연결선 84"/>
              <p:cNvCxnSpPr/>
              <p:nvPr/>
            </p:nvCxnSpPr>
            <p:spPr>
              <a:xfrm flipH="1" flipV="1">
                <a:off x="1585764" y="2217564"/>
                <a:ext cx="144016" cy="48297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TextBox 85"/>
              <p:cNvSpPr txBox="1"/>
              <p:nvPr/>
            </p:nvSpPr>
            <p:spPr>
              <a:xfrm>
                <a:off x="1561500" y="2662312"/>
                <a:ext cx="540096" cy="4284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F1</a:t>
                </a:r>
                <a:endParaRPr lang="ko-KR" alt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2417088" y="2636912"/>
                <a:ext cx="540096" cy="4284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F2</a:t>
                </a:r>
                <a:endParaRPr lang="ko-KR" alt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  <p:cxnSp>
            <p:nvCxnSpPr>
              <p:cNvPr id="88" name="직선 화살표 연결선 87"/>
              <p:cNvCxnSpPr/>
              <p:nvPr/>
            </p:nvCxnSpPr>
            <p:spPr>
              <a:xfrm flipV="1">
                <a:off x="2699792" y="2293144"/>
                <a:ext cx="216024" cy="34376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" name="TextBox 88"/>
              <p:cNvSpPr txBox="1"/>
              <p:nvPr/>
            </p:nvSpPr>
            <p:spPr>
              <a:xfrm>
                <a:off x="3869948" y="3517116"/>
                <a:ext cx="540096" cy="4284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F3</a:t>
                </a:r>
                <a:endParaRPr lang="ko-KR" alt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  <p:cxnSp>
            <p:nvCxnSpPr>
              <p:cNvPr id="90" name="직선 화살표 연결선 89"/>
              <p:cNvCxnSpPr/>
              <p:nvPr/>
            </p:nvCxnSpPr>
            <p:spPr>
              <a:xfrm flipV="1">
                <a:off x="4152652" y="3173348"/>
                <a:ext cx="216024" cy="34376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TextBox 90"/>
              <p:cNvSpPr txBox="1"/>
              <p:nvPr/>
            </p:nvSpPr>
            <p:spPr>
              <a:xfrm>
                <a:off x="5364088" y="4355812"/>
                <a:ext cx="540096" cy="4284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F4</a:t>
                </a:r>
                <a:endParaRPr lang="ko-KR" alt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  <p:cxnSp>
            <p:nvCxnSpPr>
              <p:cNvPr id="92" name="직선 화살표 연결선 91"/>
              <p:cNvCxnSpPr/>
              <p:nvPr/>
            </p:nvCxnSpPr>
            <p:spPr>
              <a:xfrm flipV="1">
                <a:off x="5646792" y="4012044"/>
                <a:ext cx="216024" cy="34376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TextBox 92"/>
              <p:cNvSpPr txBox="1"/>
              <p:nvPr/>
            </p:nvSpPr>
            <p:spPr>
              <a:xfrm>
                <a:off x="6948263" y="3212976"/>
                <a:ext cx="540096" cy="4284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F5</a:t>
                </a:r>
                <a:endParaRPr lang="ko-KR" alt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  <p:cxnSp>
            <p:nvCxnSpPr>
              <p:cNvPr id="94" name="직선 화살표 연결선 93"/>
              <p:cNvCxnSpPr/>
              <p:nvPr/>
            </p:nvCxnSpPr>
            <p:spPr>
              <a:xfrm>
                <a:off x="7254036" y="3582308"/>
                <a:ext cx="117852" cy="42973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TextBox 94"/>
              <p:cNvSpPr txBox="1"/>
              <p:nvPr/>
            </p:nvSpPr>
            <p:spPr>
              <a:xfrm>
                <a:off x="8244407" y="2858068"/>
                <a:ext cx="540096" cy="4284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F6</a:t>
                </a:r>
                <a:endParaRPr lang="ko-KR" altLang="en-US" sz="12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  <p:cxnSp>
          <p:nvCxnSpPr>
            <p:cNvPr id="56" name="직선 화살표 연결선 55"/>
            <p:cNvCxnSpPr/>
            <p:nvPr/>
          </p:nvCxnSpPr>
          <p:spPr>
            <a:xfrm flipV="1">
              <a:off x="3271411" y="3414181"/>
              <a:ext cx="349175" cy="622575"/>
            </a:xfrm>
            <a:prstGeom prst="straightConnector1">
              <a:avLst/>
            </a:prstGeom>
            <a:ln w="444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폭발 1 56"/>
            <p:cNvSpPr/>
            <p:nvPr/>
          </p:nvSpPr>
          <p:spPr>
            <a:xfrm>
              <a:off x="3511795" y="3221830"/>
              <a:ext cx="322260" cy="313709"/>
            </a:xfrm>
            <a:prstGeom prst="irregularSeal1">
              <a:avLst/>
            </a:prstGeom>
            <a:solidFill>
              <a:srgbClr val="00B050">
                <a:alpha val="5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자유형 57"/>
            <p:cNvSpPr/>
            <p:nvPr/>
          </p:nvSpPr>
          <p:spPr>
            <a:xfrm>
              <a:off x="3648482" y="2770517"/>
              <a:ext cx="1019175" cy="623888"/>
            </a:xfrm>
            <a:custGeom>
              <a:avLst/>
              <a:gdLst>
                <a:gd name="connsiteX0" fmla="*/ 0 w 1019175"/>
                <a:gd name="connsiteY0" fmla="*/ 623888 h 623888"/>
                <a:gd name="connsiteX1" fmla="*/ 154781 w 1019175"/>
                <a:gd name="connsiteY1" fmla="*/ 357188 h 623888"/>
                <a:gd name="connsiteX2" fmla="*/ 245269 w 1019175"/>
                <a:gd name="connsiteY2" fmla="*/ 247650 h 623888"/>
                <a:gd name="connsiteX3" fmla="*/ 400050 w 1019175"/>
                <a:gd name="connsiteY3" fmla="*/ 171450 h 623888"/>
                <a:gd name="connsiteX4" fmla="*/ 1019175 w 1019175"/>
                <a:gd name="connsiteY4" fmla="*/ 0 h 62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9175" h="623888">
                  <a:moveTo>
                    <a:pt x="0" y="623888"/>
                  </a:moveTo>
                  <a:cubicBezTo>
                    <a:pt x="56951" y="521891"/>
                    <a:pt x="113903" y="419894"/>
                    <a:pt x="154781" y="357188"/>
                  </a:cubicBezTo>
                  <a:cubicBezTo>
                    <a:pt x="195659" y="294482"/>
                    <a:pt x="204391" y="278606"/>
                    <a:pt x="245269" y="247650"/>
                  </a:cubicBezTo>
                  <a:cubicBezTo>
                    <a:pt x="286147" y="216694"/>
                    <a:pt x="271066" y="212725"/>
                    <a:pt x="400050" y="171450"/>
                  </a:cubicBezTo>
                  <a:cubicBezTo>
                    <a:pt x="529034" y="130175"/>
                    <a:pt x="774104" y="65087"/>
                    <a:pt x="1019175" y="0"/>
                  </a:cubicBezTo>
                </a:path>
              </a:pathLst>
            </a:custGeom>
            <a:noFill/>
            <a:ln w="444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434858" y="3777370"/>
              <a:ext cx="172531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88900" indent="-88900"/>
              <a:r>
                <a:rPr lang="en-US" altLang="ko-KR" sz="1600" b="1" dirty="0" smtClean="0">
                  <a:solidFill>
                    <a:srgbClr val="FF0000"/>
                  </a:solidFill>
                  <a:sym typeface="Wingdings"/>
                </a:rPr>
                <a:t>RI beams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469523" y="2057953"/>
              <a:ext cx="172531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88900" indent="-88900"/>
              <a:r>
                <a:rPr lang="en-US" altLang="ko-KR" sz="1600" b="1" dirty="0" smtClean="0">
                  <a:solidFill>
                    <a:srgbClr val="0070C0"/>
                  </a:solidFill>
                  <a:sym typeface="Wingdings"/>
                </a:rPr>
                <a:t>Recoil tagging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530537" y="4090380"/>
              <a:ext cx="1210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 smtClean="0">
                  <a:solidFill>
                    <a:srgbClr val="00B050"/>
                  </a:solidFill>
                </a:rPr>
                <a:t>Reaction </a:t>
              </a:r>
              <a:endParaRPr lang="ko-KR" altLang="en-US" b="1" dirty="0">
                <a:solidFill>
                  <a:srgbClr val="00B050"/>
                </a:solidFill>
              </a:endParaRPr>
            </a:p>
          </p:txBody>
        </p:sp>
        <p:cxnSp>
          <p:nvCxnSpPr>
            <p:cNvPr id="62" name="직선 화살표 연결선 61"/>
            <p:cNvCxnSpPr>
              <a:stCxn id="61" idx="0"/>
              <a:endCxn id="57" idx="3"/>
            </p:cNvCxnSpPr>
            <p:nvPr/>
          </p:nvCxnSpPr>
          <p:spPr>
            <a:xfrm flipH="1" flipV="1">
              <a:off x="3834055" y="3414848"/>
              <a:ext cx="1301840" cy="675532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자유형 62"/>
            <p:cNvSpPr/>
            <p:nvPr/>
          </p:nvSpPr>
          <p:spPr>
            <a:xfrm>
              <a:off x="4632038" y="2753093"/>
              <a:ext cx="1547812" cy="800856"/>
            </a:xfrm>
            <a:custGeom>
              <a:avLst/>
              <a:gdLst>
                <a:gd name="connsiteX0" fmla="*/ 0 w 1547812"/>
                <a:gd name="connsiteY0" fmla="*/ 29331 h 800856"/>
                <a:gd name="connsiteX1" fmla="*/ 83343 w 1547812"/>
                <a:gd name="connsiteY1" fmla="*/ 3137 h 800856"/>
                <a:gd name="connsiteX2" fmla="*/ 166687 w 1547812"/>
                <a:gd name="connsiteY2" fmla="*/ 5518 h 800856"/>
                <a:gd name="connsiteX3" fmla="*/ 280987 w 1547812"/>
                <a:gd name="connsiteY3" fmla="*/ 48381 h 800856"/>
                <a:gd name="connsiteX4" fmla="*/ 442912 w 1547812"/>
                <a:gd name="connsiteY4" fmla="*/ 146012 h 800856"/>
                <a:gd name="connsiteX5" fmla="*/ 1547812 w 1547812"/>
                <a:gd name="connsiteY5" fmla="*/ 800856 h 800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7812" h="800856">
                  <a:moveTo>
                    <a:pt x="0" y="29331"/>
                  </a:moveTo>
                  <a:cubicBezTo>
                    <a:pt x="27781" y="18218"/>
                    <a:pt x="55562" y="7106"/>
                    <a:pt x="83343" y="3137"/>
                  </a:cubicBezTo>
                  <a:cubicBezTo>
                    <a:pt x="111124" y="-832"/>
                    <a:pt x="133746" y="-2023"/>
                    <a:pt x="166687" y="5518"/>
                  </a:cubicBezTo>
                  <a:cubicBezTo>
                    <a:pt x="199628" y="13059"/>
                    <a:pt x="234950" y="24965"/>
                    <a:pt x="280987" y="48381"/>
                  </a:cubicBezTo>
                  <a:cubicBezTo>
                    <a:pt x="327024" y="71797"/>
                    <a:pt x="442912" y="146012"/>
                    <a:pt x="442912" y="146012"/>
                  </a:cubicBezTo>
                  <a:lnTo>
                    <a:pt x="1547812" y="800856"/>
                  </a:lnTo>
                </a:path>
              </a:pathLst>
            </a:custGeom>
            <a:noFill/>
            <a:ln w="44450">
              <a:solidFill>
                <a:srgbClr val="0070C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4" name="직선 화살표 연결선 63"/>
            <p:cNvCxnSpPr/>
            <p:nvPr/>
          </p:nvCxnSpPr>
          <p:spPr>
            <a:xfrm flipH="1">
              <a:off x="5608151" y="2396507"/>
              <a:ext cx="146522" cy="819305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직선 연결선 76"/>
            <p:cNvCxnSpPr/>
            <p:nvPr/>
          </p:nvCxnSpPr>
          <p:spPr>
            <a:xfrm flipH="1" flipV="1">
              <a:off x="3055388" y="2630303"/>
              <a:ext cx="565199" cy="638912"/>
            </a:xfrm>
            <a:prstGeom prst="line">
              <a:avLst/>
            </a:prstGeom>
            <a:ln w="190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직선 연결선 77"/>
            <p:cNvCxnSpPr/>
            <p:nvPr/>
          </p:nvCxnSpPr>
          <p:spPr>
            <a:xfrm flipH="1">
              <a:off x="3055388" y="3404001"/>
              <a:ext cx="617538" cy="711923"/>
            </a:xfrm>
            <a:prstGeom prst="line">
              <a:avLst/>
            </a:prstGeom>
            <a:ln w="190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44" name="그룹 6143"/>
          <p:cNvGrpSpPr/>
          <p:nvPr/>
        </p:nvGrpSpPr>
        <p:grpSpPr>
          <a:xfrm>
            <a:off x="359975" y="4182805"/>
            <a:ext cx="2739222" cy="2172459"/>
            <a:chOff x="316166" y="2353499"/>
            <a:chExt cx="2739222" cy="2172459"/>
          </a:xfrm>
        </p:grpSpPr>
        <p:sp>
          <p:nvSpPr>
            <p:cNvPr id="7" name="모서리가 둥근 직사각형 6"/>
            <p:cNvSpPr/>
            <p:nvPr/>
          </p:nvSpPr>
          <p:spPr>
            <a:xfrm>
              <a:off x="316166" y="2353499"/>
              <a:ext cx="2637381" cy="2172459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2"/>
            <p:cNvGrpSpPr/>
            <p:nvPr/>
          </p:nvGrpSpPr>
          <p:grpSpPr>
            <a:xfrm>
              <a:off x="618671" y="2424103"/>
              <a:ext cx="2436717" cy="961749"/>
              <a:chOff x="827584" y="2847883"/>
              <a:chExt cx="2436717" cy="961749"/>
            </a:xfrm>
          </p:grpSpPr>
          <p:cxnSp>
            <p:nvCxnSpPr>
              <p:cNvPr id="65" name="직선 연결선 64"/>
              <p:cNvCxnSpPr/>
              <p:nvPr/>
            </p:nvCxnSpPr>
            <p:spPr>
              <a:xfrm>
                <a:off x="1964445" y="3336031"/>
                <a:ext cx="0" cy="251465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타원 65"/>
              <p:cNvSpPr/>
              <p:nvPr/>
            </p:nvSpPr>
            <p:spPr>
              <a:xfrm>
                <a:off x="1601867" y="3116415"/>
                <a:ext cx="720080" cy="693217"/>
              </a:xfrm>
              <a:prstGeom prst="ellipse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직사각형 66"/>
              <p:cNvSpPr/>
              <p:nvPr/>
            </p:nvSpPr>
            <p:spPr>
              <a:xfrm>
                <a:off x="1546793" y="3313598"/>
                <a:ext cx="155021" cy="3026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직사각형 67"/>
              <p:cNvSpPr/>
              <p:nvPr/>
            </p:nvSpPr>
            <p:spPr>
              <a:xfrm>
                <a:off x="2220266" y="3307038"/>
                <a:ext cx="155021" cy="3026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69" name="직선 화살표 연결선 68"/>
              <p:cNvCxnSpPr/>
              <p:nvPr/>
            </p:nvCxnSpPr>
            <p:spPr>
              <a:xfrm>
                <a:off x="1388381" y="3461763"/>
                <a:ext cx="576064" cy="0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직선 화살표 연결선 69"/>
              <p:cNvCxnSpPr/>
              <p:nvPr/>
            </p:nvCxnSpPr>
            <p:spPr>
              <a:xfrm>
                <a:off x="1964445" y="3456739"/>
                <a:ext cx="576064" cy="0"/>
              </a:xfrm>
              <a:prstGeom prst="straightConnector1">
                <a:avLst/>
              </a:prstGeom>
              <a:ln w="15875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직선 화살표 연결선 70"/>
              <p:cNvCxnSpPr/>
              <p:nvPr/>
            </p:nvCxnSpPr>
            <p:spPr>
              <a:xfrm flipH="1" flipV="1">
                <a:off x="1809424" y="3144380"/>
                <a:ext cx="152483" cy="306043"/>
              </a:xfrm>
              <a:prstGeom prst="straightConnector1">
                <a:avLst/>
              </a:prstGeom>
              <a:ln w="15875">
                <a:solidFill>
                  <a:srgbClr val="7030A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TextBox 71"/>
              <p:cNvSpPr txBox="1"/>
              <p:nvPr/>
            </p:nvSpPr>
            <p:spPr>
              <a:xfrm>
                <a:off x="827584" y="3189737"/>
                <a:ext cx="88901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8900" indent="-88900"/>
                <a:r>
                  <a:rPr lang="en-US" altLang="ko-KR" sz="1200" dirty="0" smtClean="0">
                    <a:solidFill>
                      <a:srgbClr val="FF0000"/>
                    </a:solidFill>
                    <a:sym typeface="Wingdings"/>
                  </a:rPr>
                  <a:t>RI beams</a:t>
                </a: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2375287" y="3158901"/>
                <a:ext cx="88901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8900" indent="-88900"/>
                <a:r>
                  <a:rPr lang="en-US" altLang="ko-KR" sz="1200" dirty="0" smtClean="0">
                    <a:solidFill>
                      <a:srgbClr val="0070C0"/>
                    </a:solidFill>
                    <a:sym typeface="Wingdings"/>
                  </a:rPr>
                  <a:t>Recoils</a:t>
                </a: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1887046" y="2847883"/>
                <a:ext cx="85010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 smtClean="0">
                    <a:solidFill>
                      <a:srgbClr val="00B050"/>
                    </a:solidFill>
                  </a:rPr>
                  <a:t>Detectors</a:t>
                </a:r>
                <a:endParaRPr lang="ko-KR" altLang="en-US" sz="120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1242178" y="2907303"/>
                <a:ext cx="72462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 smtClean="0">
                    <a:solidFill>
                      <a:srgbClr val="7030A0"/>
                    </a:solidFill>
                  </a:rPr>
                  <a:t>protons</a:t>
                </a:r>
                <a:endParaRPr lang="ko-KR" altLang="en-US" sz="1200" dirty="0">
                  <a:solidFill>
                    <a:srgbClr val="7030A0"/>
                  </a:solidFill>
                </a:endParaRPr>
              </a:p>
            </p:txBody>
          </p:sp>
        </p:grpSp>
        <p:grpSp>
          <p:nvGrpSpPr>
            <p:cNvPr id="96" name="그룹 95"/>
            <p:cNvGrpSpPr/>
            <p:nvPr/>
          </p:nvGrpSpPr>
          <p:grpSpPr>
            <a:xfrm>
              <a:off x="596200" y="3485647"/>
              <a:ext cx="2436717" cy="961749"/>
              <a:chOff x="292983" y="3439359"/>
              <a:chExt cx="2436717" cy="961749"/>
            </a:xfrm>
          </p:grpSpPr>
          <p:cxnSp>
            <p:nvCxnSpPr>
              <p:cNvPr id="97" name="직선 연결선 96"/>
              <p:cNvCxnSpPr/>
              <p:nvPr/>
            </p:nvCxnSpPr>
            <p:spPr>
              <a:xfrm>
                <a:off x="1429844" y="3927507"/>
                <a:ext cx="0" cy="251465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타원 97"/>
              <p:cNvSpPr/>
              <p:nvPr/>
            </p:nvSpPr>
            <p:spPr>
              <a:xfrm>
                <a:off x="1067266" y="3707891"/>
                <a:ext cx="720080" cy="693217"/>
              </a:xfrm>
              <a:prstGeom prst="ellipse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직사각형 98"/>
              <p:cNvSpPr/>
              <p:nvPr/>
            </p:nvSpPr>
            <p:spPr>
              <a:xfrm>
                <a:off x="1012192" y="3905074"/>
                <a:ext cx="155021" cy="3026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직사각형 99"/>
              <p:cNvSpPr/>
              <p:nvPr/>
            </p:nvSpPr>
            <p:spPr>
              <a:xfrm>
                <a:off x="1685665" y="3898514"/>
                <a:ext cx="155021" cy="3026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01" name="직선 화살표 연결선 100"/>
              <p:cNvCxnSpPr/>
              <p:nvPr/>
            </p:nvCxnSpPr>
            <p:spPr>
              <a:xfrm>
                <a:off x="853780" y="4053239"/>
                <a:ext cx="576064" cy="0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직선 화살표 연결선 101"/>
              <p:cNvCxnSpPr/>
              <p:nvPr/>
            </p:nvCxnSpPr>
            <p:spPr>
              <a:xfrm>
                <a:off x="1429844" y="4048215"/>
                <a:ext cx="576064" cy="0"/>
              </a:xfrm>
              <a:prstGeom prst="straightConnector1">
                <a:avLst/>
              </a:prstGeom>
              <a:ln w="15875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TextBox 102"/>
              <p:cNvSpPr txBox="1"/>
              <p:nvPr/>
            </p:nvSpPr>
            <p:spPr>
              <a:xfrm>
                <a:off x="292983" y="3781213"/>
                <a:ext cx="88901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8900" indent="-88900"/>
                <a:r>
                  <a:rPr lang="en-US" altLang="ko-KR" sz="1200" dirty="0" smtClean="0">
                    <a:solidFill>
                      <a:srgbClr val="FF0000"/>
                    </a:solidFill>
                    <a:sym typeface="Wingdings"/>
                  </a:rPr>
                  <a:t>RI beams</a:t>
                </a: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1840686" y="3750377"/>
                <a:ext cx="88901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8900" indent="-88900"/>
                <a:r>
                  <a:rPr lang="en-US" altLang="ko-KR" sz="1200" dirty="0" smtClean="0">
                    <a:solidFill>
                      <a:srgbClr val="0070C0"/>
                    </a:solidFill>
                    <a:sym typeface="Wingdings"/>
                  </a:rPr>
                  <a:t>Recoils</a:t>
                </a:r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1331640" y="3439359"/>
                <a:ext cx="112883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 smtClean="0">
                    <a:solidFill>
                      <a:srgbClr val="00B050"/>
                    </a:solidFill>
                  </a:rPr>
                  <a:t>Gamma-array</a:t>
                </a:r>
                <a:endParaRPr lang="ko-KR" altLang="en-US" sz="120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707577" y="3498779"/>
                <a:ext cx="5870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 smtClean="0">
                    <a:solidFill>
                      <a:srgbClr val="7030A0"/>
                    </a:solidFill>
                    <a:latin typeface="Symbol" pitchFamily="18" charset="2"/>
                  </a:rPr>
                  <a:t>g</a:t>
                </a:r>
                <a:r>
                  <a:rPr lang="en-US" altLang="ko-KR" sz="1200" dirty="0" smtClean="0">
                    <a:solidFill>
                      <a:srgbClr val="7030A0"/>
                    </a:solidFill>
                  </a:rPr>
                  <a:t>-rays</a:t>
                </a:r>
                <a:endParaRPr lang="ko-KR" altLang="en-US" sz="1200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107" name="자유형 106"/>
              <p:cNvSpPr/>
              <p:nvPr/>
            </p:nvSpPr>
            <p:spPr>
              <a:xfrm rot="10800000">
                <a:off x="1221581" y="3771900"/>
                <a:ext cx="204788" cy="271463"/>
              </a:xfrm>
              <a:custGeom>
                <a:avLst/>
                <a:gdLst>
                  <a:gd name="connsiteX0" fmla="*/ 204788 w 204788"/>
                  <a:gd name="connsiteY0" fmla="*/ 271463 h 271463"/>
                  <a:gd name="connsiteX1" fmla="*/ 157163 w 204788"/>
                  <a:gd name="connsiteY1" fmla="*/ 216694 h 271463"/>
                  <a:gd name="connsiteX2" fmla="*/ 159544 w 204788"/>
                  <a:gd name="connsiteY2" fmla="*/ 164306 h 271463"/>
                  <a:gd name="connsiteX3" fmla="*/ 90488 w 204788"/>
                  <a:gd name="connsiteY3" fmla="*/ 178594 h 271463"/>
                  <a:gd name="connsiteX4" fmla="*/ 116682 w 204788"/>
                  <a:gd name="connsiteY4" fmla="*/ 109538 h 271463"/>
                  <a:gd name="connsiteX5" fmla="*/ 47625 w 204788"/>
                  <a:gd name="connsiteY5" fmla="*/ 121444 h 271463"/>
                  <a:gd name="connsiteX6" fmla="*/ 80963 w 204788"/>
                  <a:gd name="connsiteY6" fmla="*/ 57150 h 271463"/>
                  <a:gd name="connsiteX7" fmla="*/ 11907 w 204788"/>
                  <a:gd name="connsiteY7" fmla="*/ 69056 h 271463"/>
                  <a:gd name="connsiteX8" fmla="*/ 21432 w 204788"/>
                  <a:gd name="connsiteY8" fmla="*/ 30956 h 271463"/>
                  <a:gd name="connsiteX9" fmla="*/ 0 w 204788"/>
                  <a:gd name="connsiteY9" fmla="*/ 0 h 271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4788" h="271463">
                    <a:moveTo>
                      <a:pt x="204788" y="271463"/>
                    </a:moveTo>
                    <a:cubicBezTo>
                      <a:pt x="184746" y="253008"/>
                      <a:pt x="164704" y="234553"/>
                      <a:pt x="157163" y="216694"/>
                    </a:cubicBezTo>
                    <a:cubicBezTo>
                      <a:pt x="149622" y="198834"/>
                      <a:pt x="170656" y="170656"/>
                      <a:pt x="159544" y="164306"/>
                    </a:cubicBezTo>
                    <a:cubicBezTo>
                      <a:pt x="148432" y="157956"/>
                      <a:pt x="97632" y="187722"/>
                      <a:pt x="90488" y="178594"/>
                    </a:cubicBezTo>
                    <a:cubicBezTo>
                      <a:pt x="83344" y="169466"/>
                      <a:pt x="123826" y="119063"/>
                      <a:pt x="116682" y="109538"/>
                    </a:cubicBezTo>
                    <a:cubicBezTo>
                      <a:pt x="109538" y="100013"/>
                      <a:pt x="53578" y="130175"/>
                      <a:pt x="47625" y="121444"/>
                    </a:cubicBezTo>
                    <a:cubicBezTo>
                      <a:pt x="41672" y="112713"/>
                      <a:pt x="86916" y="65881"/>
                      <a:pt x="80963" y="57150"/>
                    </a:cubicBezTo>
                    <a:cubicBezTo>
                      <a:pt x="75010" y="48419"/>
                      <a:pt x="21829" y="73422"/>
                      <a:pt x="11907" y="69056"/>
                    </a:cubicBezTo>
                    <a:cubicBezTo>
                      <a:pt x="1985" y="64690"/>
                      <a:pt x="23416" y="42465"/>
                      <a:pt x="21432" y="30956"/>
                    </a:cubicBezTo>
                    <a:cubicBezTo>
                      <a:pt x="19448" y="19447"/>
                      <a:pt x="9724" y="9723"/>
                      <a:pt x="0" y="0"/>
                    </a:cubicBezTo>
                  </a:path>
                </a:pathLst>
              </a:custGeom>
              <a:noFill/>
              <a:ln w="12700">
                <a:solidFill>
                  <a:srgbClr val="7030A0"/>
                </a:solidFill>
                <a:headEnd type="arrow" w="sm" len="sm"/>
                <a:tailEnd type="non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31" name="TextBox 130"/>
          <p:cNvSpPr txBox="1"/>
          <p:nvPr/>
        </p:nvSpPr>
        <p:spPr>
          <a:xfrm>
            <a:off x="135364" y="836712"/>
            <a:ext cx="4285469" cy="107721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altLang="ko-KR" sz="1600" dirty="0" smtClean="0">
                <a:solidFill>
                  <a:srgbClr val="FF0000"/>
                </a:solidFill>
                <a:sym typeface="Wingdings"/>
              </a:rPr>
              <a:t>n-rich RI beams </a:t>
            </a:r>
            <a:r>
              <a:rPr lang="en-US" altLang="ko-KR" sz="1600" b="1" dirty="0" smtClean="0">
                <a:solidFill>
                  <a:srgbClr val="FF0000"/>
                </a:solidFill>
                <a:sym typeface="Wingdings"/>
              </a:rPr>
              <a:t>(A= 80~140) </a:t>
            </a:r>
            <a:r>
              <a:rPr lang="en-US" altLang="ko-KR" sz="1600" dirty="0" smtClean="0">
                <a:solidFill>
                  <a:srgbClr val="FF0000"/>
                </a:solidFill>
                <a:sym typeface="Wingdings"/>
              </a:rPr>
              <a:t>from ISOL</a:t>
            </a:r>
          </a:p>
          <a:p>
            <a:r>
              <a:rPr lang="en-US" altLang="ko-KR" sz="1600" dirty="0">
                <a:sym typeface="Wingdings"/>
              </a:rPr>
              <a:t>- (</a:t>
            </a:r>
            <a:r>
              <a:rPr lang="en-US" altLang="ko-KR" sz="1600" dirty="0" err="1">
                <a:sym typeface="Wingdings"/>
              </a:rPr>
              <a:t>d,p</a:t>
            </a:r>
            <a:r>
              <a:rPr lang="en-US" altLang="ko-KR" sz="1600" dirty="0">
                <a:sym typeface="Wingdings"/>
              </a:rPr>
              <a:t>) reactions for r-process</a:t>
            </a:r>
            <a:endParaRPr lang="ko-KR" altLang="en-US" sz="1600" dirty="0"/>
          </a:p>
          <a:p>
            <a:pPr marL="285750" indent="-285750">
              <a:buFontTx/>
              <a:buChar char="-"/>
            </a:pPr>
            <a:r>
              <a:rPr lang="en-US" altLang="ko-KR" sz="1600" dirty="0" smtClean="0">
                <a:sym typeface="Wingdings"/>
              </a:rPr>
              <a:t>Recoil </a:t>
            </a:r>
            <a:r>
              <a:rPr lang="en-US" altLang="ko-KR" sz="1600" dirty="0">
                <a:sym typeface="Wingdings"/>
              </a:rPr>
              <a:t>tagging by recoil </a:t>
            </a:r>
            <a:r>
              <a:rPr lang="en-US" altLang="ko-KR" sz="1600" dirty="0" smtClean="0">
                <a:sym typeface="Wingdings"/>
              </a:rPr>
              <a:t>spectrometer</a:t>
            </a:r>
          </a:p>
          <a:p>
            <a:pPr marL="285750" indent="-285750">
              <a:buFontTx/>
              <a:buChar char="-"/>
            </a:pPr>
            <a:r>
              <a:rPr lang="en-US" altLang="ko-KR" sz="1600" dirty="0" smtClean="0">
                <a:sym typeface="Wingdings"/>
              </a:rPr>
              <a:t> </a:t>
            </a:r>
            <a:r>
              <a:rPr lang="en-US" altLang="ko-KR" sz="1600" dirty="0">
                <a:latin typeface="Symbol" pitchFamily="18" charset="2"/>
                <a:sym typeface="Wingdings"/>
              </a:rPr>
              <a:t>D</a:t>
            </a:r>
            <a:r>
              <a:rPr lang="en-US" altLang="ko-KR" sz="1600" dirty="0">
                <a:sym typeface="Wingdings"/>
              </a:rPr>
              <a:t>E-E telescope array @ </a:t>
            </a:r>
            <a:r>
              <a:rPr lang="en-US" altLang="ko-KR" sz="1600" dirty="0" smtClean="0">
                <a:sym typeface="Wingdings"/>
              </a:rPr>
              <a:t>F0</a:t>
            </a:r>
            <a:endParaRPr lang="en-US" altLang="ko-KR" sz="1600" dirty="0">
              <a:sym typeface="Wingdings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35364" y="2880346"/>
            <a:ext cx="5807103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altLang="ko-KR" sz="1600" dirty="0" smtClean="0">
                <a:solidFill>
                  <a:srgbClr val="FF0000"/>
                </a:solidFill>
                <a:sym typeface="Wingdings"/>
              </a:rPr>
              <a:t>Recoil separation with p-rich RI beams from ISOL system</a:t>
            </a:r>
          </a:p>
          <a:p>
            <a:r>
              <a:rPr lang="en-US" altLang="ko-KR" sz="1600" dirty="0">
                <a:sym typeface="Wingdings"/>
              </a:rPr>
              <a:t>- </a:t>
            </a:r>
            <a:r>
              <a:rPr lang="en-US" altLang="ko-KR" sz="1600" dirty="0" err="1">
                <a:sym typeface="Wingdings"/>
              </a:rPr>
              <a:t>radiative</a:t>
            </a:r>
            <a:r>
              <a:rPr lang="en-US" altLang="ko-KR" sz="1600" dirty="0">
                <a:sym typeface="Wingdings"/>
              </a:rPr>
              <a:t> capture reactions : </a:t>
            </a:r>
            <a:r>
              <a:rPr lang="en-US" altLang="ko-KR" sz="1600" dirty="0">
                <a:solidFill>
                  <a:srgbClr val="7030A0"/>
                </a:solidFill>
                <a:sym typeface="Wingdings"/>
              </a:rPr>
              <a:t>(</a:t>
            </a:r>
            <a:r>
              <a:rPr lang="en-US" altLang="ko-KR" sz="1600" dirty="0" err="1">
                <a:solidFill>
                  <a:srgbClr val="7030A0"/>
                </a:solidFill>
                <a:sym typeface="Wingdings"/>
              </a:rPr>
              <a:t>p,</a:t>
            </a:r>
            <a:r>
              <a:rPr lang="en-US" altLang="ko-KR" sz="1600" dirty="0" err="1">
                <a:solidFill>
                  <a:srgbClr val="7030A0"/>
                </a:solidFill>
                <a:latin typeface="Symbol" pitchFamily="18" charset="2"/>
                <a:sym typeface="Wingdings"/>
              </a:rPr>
              <a:t>g</a:t>
            </a:r>
            <a:r>
              <a:rPr lang="en-US" altLang="ko-KR" sz="1600" dirty="0">
                <a:solidFill>
                  <a:srgbClr val="7030A0"/>
                </a:solidFill>
                <a:sym typeface="Wingdings"/>
              </a:rPr>
              <a:t>), (</a:t>
            </a:r>
            <a:r>
              <a:rPr lang="en-US" altLang="ko-KR" sz="1600" dirty="0" err="1">
                <a:solidFill>
                  <a:srgbClr val="7030A0"/>
                </a:solidFill>
                <a:latin typeface="Symbol" pitchFamily="18" charset="2"/>
                <a:sym typeface="Wingdings"/>
              </a:rPr>
              <a:t>a,g</a:t>
            </a:r>
            <a:r>
              <a:rPr lang="en-US" altLang="ko-KR" sz="1600" dirty="0">
                <a:solidFill>
                  <a:srgbClr val="7030A0"/>
                </a:solidFill>
                <a:sym typeface="Wingdings"/>
              </a:rPr>
              <a:t>) </a:t>
            </a:r>
            <a:r>
              <a:rPr lang="en-US" altLang="ko-KR" sz="1600" dirty="0" smtClean="0">
                <a:solidFill>
                  <a:srgbClr val="7030A0"/>
                </a:solidFill>
                <a:sym typeface="Wingdings"/>
              </a:rPr>
              <a:t>reactions</a:t>
            </a:r>
          </a:p>
          <a:p>
            <a:r>
              <a:rPr lang="en-US" altLang="ko-KR" sz="1600" dirty="0">
                <a:sym typeface="Wingdings"/>
              </a:rPr>
              <a:t>- gamma-array @ F0, recoil detection @ </a:t>
            </a:r>
            <a:r>
              <a:rPr lang="en-US" altLang="ko-KR" sz="1600" dirty="0" smtClean="0">
                <a:sym typeface="Wingdings"/>
              </a:rPr>
              <a:t>F6</a:t>
            </a:r>
            <a:endParaRPr lang="ko-KR" altLang="en-US" sz="1600" dirty="0">
              <a:solidFill>
                <a:srgbClr val="FF0000"/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137373" y="2002718"/>
            <a:ext cx="4268220" cy="78175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altLang="ko-KR" sz="1600" dirty="0" smtClean="0">
                <a:solidFill>
                  <a:srgbClr val="FF0000"/>
                </a:solidFill>
                <a:sym typeface="Wingdings"/>
              </a:rPr>
              <a:t>SHE search with SI beams</a:t>
            </a:r>
            <a:r>
              <a:rPr lang="en-US" altLang="ko-KR" sz="16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US" altLang="ko-KR" sz="1600" dirty="0" smtClean="0">
                <a:solidFill>
                  <a:srgbClr val="FF0000"/>
                </a:solidFill>
                <a:sym typeface="Wingdings"/>
              </a:rPr>
              <a:t>(</a:t>
            </a:r>
            <a:r>
              <a:rPr lang="en-US" altLang="ko-KR" sz="1600" baseline="30000" dirty="0" smtClean="0">
                <a:solidFill>
                  <a:srgbClr val="FF0000"/>
                </a:solidFill>
                <a:sym typeface="Wingdings"/>
              </a:rPr>
              <a:t>64</a:t>
            </a:r>
            <a:r>
              <a:rPr lang="en-US" altLang="ko-KR" sz="1600" dirty="0" smtClean="0">
                <a:solidFill>
                  <a:srgbClr val="FF0000"/>
                </a:solidFill>
                <a:sym typeface="Wingdings"/>
              </a:rPr>
              <a:t>Ni, </a:t>
            </a:r>
            <a:r>
              <a:rPr lang="en-US" altLang="ko-KR" sz="1600" baseline="30000" dirty="0" smtClean="0">
                <a:solidFill>
                  <a:srgbClr val="FF0000"/>
                </a:solidFill>
                <a:sym typeface="Wingdings"/>
              </a:rPr>
              <a:t>58</a:t>
            </a:r>
            <a:r>
              <a:rPr lang="en-US" altLang="ko-KR" sz="1600" dirty="0" smtClean="0">
                <a:solidFill>
                  <a:srgbClr val="FF0000"/>
                </a:solidFill>
                <a:sym typeface="Wingdings"/>
              </a:rPr>
              <a:t>Fe)</a:t>
            </a:r>
          </a:p>
          <a:p>
            <a:pPr latinLnBrk="0">
              <a:spcBef>
                <a:spcPct val="20000"/>
              </a:spcBef>
            </a:pPr>
            <a:r>
              <a:rPr lang="en-US" altLang="ko-KR" sz="1200" dirty="0" smtClean="0">
                <a:sym typeface="Wingdings"/>
              </a:rPr>
              <a:t>    </a:t>
            </a:r>
            <a:r>
              <a:rPr lang="en-US" altLang="ja-JP" sz="1200" baseline="30000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232</a:t>
            </a:r>
            <a:r>
              <a:rPr lang="en-US" altLang="ja-JP" sz="1200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Th + </a:t>
            </a:r>
            <a:r>
              <a:rPr lang="en-US" altLang="ja-JP" sz="1200" baseline="30000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58</a:t>
            </a:r>
            <a:r>
              <a:rPr lang="en-US" altLang="ja-JP" sz="1200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Fe → </a:t>
            </a:r>
            <a:r>
              <a:rPr lang="en-US" altLang="ja-JP" sz="1200" baseline="30000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290-x</a:t>
            </a:r>
            <a:r>
              <a:rPr lang="en-US" altLang="ja-JP" sz="1200" b="1" dirty="0">
                <a:solidFill>
                  <a:srgbClr val="FF0000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116</a:t>
            </a:r>
            <a:r>
              <a:rPr lang="en-US" altLang="ja-JP" sz="1200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 + </a:t>
            </a:r>
            <a:r>
              <a:rPr lang="en-US" altLang="ja-JP" sz="1200" dirty="0" err="1">
                <a:latin typeface="Arial" pitchFamily="34" charset="0"/>
                <a:ea typeface="Arial Unicode MS" pitchFamily="50" charset="-127"/>
                <a:cs typeface="Arial" pitchFamily="34" charset="0"/>
              </a:rPr>
              <a:t>xn</a:t>
            </a:r>
            <a:r>
              <a:rPr lang="en-US" altLang="ja-JP" sz="1200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, </a:t>
            </a:r>
            <a:r>
              <a:rPr lang="en-US" altLang="ja-JP" sz="1200" baseline="30000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232</a:t>
            </a:r>
            <a:r>
              <a:rPr lang="en-US" altLang="ja-JP" sz="1200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Th + </a:t>
            </a:r>
            <a:r>
              <a:rPr lang="en-US" altLang="ja-JP" sz="1200" baseline="30000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64</a:t>
            </a:r>
            <a:r>
              <a:rPr lang="en-US" altLang="ja-JP" sz="1200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Ni → </a:t>
            </a:r>
            <a:r>
              <a:rPr lang="en-US" altLang="ja-JP" sz="1200" baseline="30000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296-x</a:t>
            </a:r>
            <a:r>
              <a:rPr lang="en-US" altLang="ja-JP" sz="1200" b="1" dirty="0">
                <a:solidFill>
                  <a:srgbClr val="FF0000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118</a:t>
            </a:r>
            <a:r>
              <a:rPr lang="en-US" altLang="ja-JP" sz="1200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 + </a:t>
            </a:r>
            <a:r>
              <a:rPr lang="en-US" altLang="ja-JP" sz="1200" dirty="0" err="1">
                <a:latin typeface="Arial" pitchFamily="34" charset="0"/>
                <a:ea typeface="Arial Unicode MS" pitchFamily="50" charset="-127"/>
                <a:cs typeface="Arial" pitchFamily="34" charset="0"/>
              </a:rPr>
              <a:t>xn</a:t>
            </a:r>
            <a:endParaRPr lang="en-US" altLang="ja-JP" sz="1200" dirty="0">
              <a:latin typeface="Arial" pitchFamily="34" charset="0"/>
              <a:ea typeface="Arial Unicode MS" pitchFamily="50" charset="-127"/>
              <a:cs typeface="Arial" pitchFamily="34" charset="0"/>
            </a:endParaRPr>
          </a:p>
          <a:p>
            <a:pPr latinLnBrk="0">
              <a:spcBef>
                <a:spcPct val="20000"/>
              </a:spcBef>
            </a:pPr>
            <a:r>
              <a:rPr lang="en-US" altLang="ja-JP" sz="1200" baseline="30000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      244</a:t>
            </a:r>
            <a:r>
              <a:rPr lang="en-US" altLang="ja-JP" sz="1200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Pu + </a:t>
            </a:r>
            <a:r>
              <a:rPr lang="en-US" altLang="ja-JP" sz="1200" baseline="30000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58</a:t>
            </a:r>
            <a:r>
              <a:rPr lang="en-US" altLang="ja-JP" sz="1200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Fe → </a:t>
            </a:r>
            <a:r>
              <a:rPr lang="en-US" altLang="ja-JP" sz="1200" baseline="30000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299</a:t>
            </a:r>
            <a:r>
              <a:rPr lang="en-US" altLang="ja-JP" sz="1200" b="1" dirty="0">
                <a:solidFill>
                  <a:srgbClr val="FF0000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120</a:t>
            </a:r>
            <a:r>
              <a:rPr lang="en-US" altLang="ja-JP" sz="1200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 + 3n, </a:t>
            </a:r>
            <a:r>
              <a:rPr lang="en-US" altLang="ja-JP" sz="1200" baseline="30000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238</a:t>
            </a:r>
            <a:r>
              <a:rPr lang="en-US" altLang="ja-JP" sz="1200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U + </a:t>
            </a:r>
            <a:r>
              <a:rPr lang="en-US" altLang="ja-JP" sz="1200" baseline="30000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64</a:t>
            </a:r>
            <a:r>
              <a:rPr lang="en-US" altLang="ja-JP" sz="1200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Ni → </a:t>
            </a:r>
            <a:r>
              <a:rPr lang="en-US" altLang="ja-JP" sz="1200" baseline="30000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299</a:t>
            </a:r>
            <a:r>
              <a:rPr lang="en-US" altLang="ja-JP" sz="1200" b="1" dirty="0">
                <a:solidFill>
                  <a:srgbClr val="FF0000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120</a:t>
            </a:r>
            <a:r>
              <a:rPr lang="en-US" altLang="ja-JP" sz="1200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 + </a:t>
            </a:r>
            <a:r>
              <a:rPr lang="en-US" altLang="ja-JP" sz="12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3n</a:t>
            </a:r>
            <a:endParaRPr lang="en-US" altLang="ja-JP" sz="1200" b="1" baseline="30000" dirty="0">
              <a:solidFill>
                <a:schemeClr val="accent2"/>
              </a:solidFill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pic>
        <p:nvPicPr>
          <p:cNvPr id="134" name="그림 133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6770" y="2742259"/>
            <a:ext cx="2187712" cy="1107169"/>
          </a:xfrm>
          <a:prstGeom prst="rect">
            <a:avLst/>
          </a:prstGeom>
        </p:spPr>
      </p:pic>
      <p:cxnSp>
        <p:nvCxnSpPr>
          <p:cNvPr id="6148" name="직선 화살표 연결선 6147"/>
          <p:cNvCxnSpPr/>
          <p:nvPr/>
        </p:nvCxnSpPr>
        <p:spPr>
          <a:xfrm flipV="1">
            <a:off x="7167607" y="3573016"/>
            <a:ext cx="95503" cy="609789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875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_x31513968" descr="EMB000003a825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932" y="4409728"/>
            <a:ext cx="4490991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50624"/>
              </p:ext>
            </p:extLst>
          </p:nvPr>
        </p:nvGraphicFramePr>
        <p:xfrm>
          <a:off x="7689" y="3691123"/>
          <a:ext cx="4492303" cy="3238209"/>
        </p:xfrm>
        <a:graphic>
          <a:graphicData uri="http://schemas.openxmlformats.org/drawingml/2006/table">
            <a:tbl>
              <a:tblPr/>
              <a:tblGrid>
                <a:gridCol w="1449982"/>
                <a:gridCol w="3042321"/>
              </a:tblGrid>
              <a:tr h="287601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Large Acceptance Spectrometer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995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Beam 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&lt; 250 MeV/u (&gt; 10</a:t>
                      </a:r>
                      <a:r>
                        <a:rPr lang="en-US" sz="1100" kern="0" spc="0" baseline="300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8</a:t>
                      </a: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pps)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5237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Magnet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SC solenoid (homogeneous 1T magnetic field within ± 70 cm from the center)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dipole magnet (Max. B = 6T, rotatable)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995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TPC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1x1.2 m</a:t>
                      </a:r>
                      <a:r>
                        <a:rPr lang="en-US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2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, 3</a:t>
                      </a:r>
                      <a:r>
                        <a:rPr lang="el-GR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π </a:t>
                      </a:r>
                      <a:r>
                        <a:rPr 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Sr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coverage, GEM Based pad readout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160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Neutron Detector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10x10x200 cm</a:t>
                      </a:r>
                      <a:r>
                        <a:rPr lang="en-US" sz="1100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3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forward array, 30 cm thick surrounding TPC, energy resolution &lt; 0.1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444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Si layer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10 - 30 mm Si strip detectors, 350 </a:t>
                      </a:r>
                      <a:r>
                        <a:rPr 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mSr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coverage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444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CsI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high energy resolution, 350 </a:t>
                      </a:r>
                      <a:r>
                        <a:rPr 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mSr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 coverage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444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Gamma Detector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한컴 솔잎 M" pitchFamily="18" charset="-127"/>
                          <a:cs typeface="Times New Roman" pitchFamily="18" charset="0"/>
                        </a:rPr>
                        <a:t>energy resolution ~ 10 MeV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03456" y="188640"/>
            <a:ext cx="31165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한컴 소망 M" pitchFamily="18" charset="-127"/>
                <a:cs typeface="Times New Roman" pitchFamily="18" charset="0"/>
              </a:rPr>
              <a:t>Experimental Systems</a:t>
            </a:r>
            <a:endParaRPr lang="ko-KR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한컴 소망 M" pitchFamily="18" charset="-127"/>
              <a:cs typeface="Times New Roman" pitchFamily="18" charset="0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5548336" y="810753"/>
            <a:ext cx="3595664" cy="2114191"/>
            <a:chOff x="165521" y="4149080"/>
            <a:chExt cx="3595664" cy="2114191"/>
          </a:xfrm>
        </p:grpSpPr>
        <p:sp>
          <p:nvSpPr>
            <p:cNvPr id="16" name="모서리가 둥근 직사각형 15"/>
            <p:cNvSpPr/>
            <p:nvPr/>
          </p:nvSpPr>
          <p:spPr>
            <a:xfrm>
              <a:off x="165521" y="4149080"/>
              <a:ext cx="3587673" cy="2114191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4" name="그룹 13"/>
            <p:cNvGrpSpPr/>
            <p:nvPr/>
          </p:nvGrpSpPr>
          <p:grpSpPr>
            <a:xfrm>
              <a:off x="611560" y="4293096"/>
              <a:ext cx="2835000" cy="1251057"/>
              <a:chOff x="108504" y="1977672"/>
              <a:chExt cx="9000000" cy="3971608"/>
            </a:xfrm>
          </p:grpSpPr>
          <p:grpSp>
            <p:nvGrpSpPr>
              <p:cNvPr id="17" name="그룹 16"/>
              <p:cNvGrpSpPr/>
              <p:nvPr/>
            </p:nvGrpSpPr>
            <p:grpSpPr>
              <a:xfrm>
                <a:off x="108504" y="1977672"/>
                <a:ext cx="9000000" cy="3971608"/>
                <a:chOff x="252520" y="1689640"/>
                <a:chExt cx="9000000" cy="3971608"/>
              </a:xfrm>
            </p:grpSpPr>
            <p:sp>
              <p:nvSpPr>
                <p:cNvPr id="19" name="직사각형 18"/>
                <p:cNvSpPr/>
                <p:nvPr/>
              </p:nvSpPr>
              <p:spPr>
                <a:xfrm>
                  <a:off x="8084438" y="3165485"/>
                  <a:ext cx="375199" cy="987969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0" name="직선 연결선 19"/>
                <p:cNvCxnSpPr/>
                <p:nvPr/>
              </p:nvCxnSpPr>
              <p:spPr>
                <a:xfrm>
                  <a:off x="252520" y="3657328"/>
                  <a:ext cx="9000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1" name="그룹 20"/>
                <p:cNvGrpSpPr/>
                <p:nvPr/>
              </p:nvGrpSpPr>
              <p:grpSpPr>
                <a:xfrm>
                  <a:off x="2630375" y="1814450"/>
                  <a:ext cx="6148422" cy="1851284"/>
                  <a:chOff x="1092074" y="1782108"/>
                  <a:chExt cx="7900550" cy="2495222"/>
                </a:xfrm>
              </p:grpSpPr>
              <p:grpSp>
                <p:nvGrpSpPr>
                  <p:cNvPr id="67" name="그룹 66"/>
                  <p:cNvGrpSpPr/>
                  <p:nvPr/>
                </p:nvGrpSpPr>
                <p:grpSpPr>
                  <a:xfrm rot="19581807">
                    <a:off x="3022058" y="2521031"/>
                    <a:ext cx="792088" cy="375806"/>
                    <a:chOff x="2627784" y="3068960"/>
                    <a:chExt cx="792088" cy="375806"/>
                  </a:xfrm>
                </p:grpSpPr>
                <p:sp>
                  <p:nvSpPr>
                    <p:cNvPr id="95" name="직사각형 94"/>
                    <p:cNvSpPr/>
                    <p:nvPr/>
                  </p:nvSpPr>
                  <p:spPr>
                    <a:xfrm>
                      <a:off x="2627784" y="3068960"/>
                      <a:ext cx="792088" cy="360040"/>
                    </a:xfrm>
                    <a:prstGeom prst="rect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4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cxnSp>
                  <p:nvCxnSpPr>
                    <p:cNvPr id="96" name="직선 연결선 95"/>
                    <p:cNvCxnSpPr/>
                    <p:nvPr/>
                  </p:nvCxnSpPr>
                  <p:spPr>
                    <a:xfrm>
                      <a:off x="2699792" y="3084726"/>
                      <a:ext cx="0" cy="36004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7" name="직선 연결선 96"/>
                    <p:cNvCxnSpPr/>
                    <p:nvPr/>
                  </p:nvCxnSpPr>
                  <p:spPr>
                    <a:xfrm>
                      <a:off x="2771800" y="3084726"/>
                      <a:ext cx="0" cy="36004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68" name="그룹 67"/>
                  <p:cNvGrpSpPr/>
                  <p:nvPr/>
                </p:nvGrpSpPr>
                <p:grpSpPr>
                  <a:xfrm rot="20100000">
                    <a:off x="3377566" y="2852597"/>
                    <a:ext cx="792088" cy="375806"/>
                    <a:chOff x="2627784" y="3068960"/>
                    <a:chExt cx="792088" cy="375806"/>
                  </a:xfrm>
                </p:grpSpPr>
                <p:sp>
                  <p:nvSpPr>
                    <p:cNvPr id="92" name="직사각형 91"/>
                    <p:cNvSpPr/>
                    <p:nvPr/>
                  </p:nvSpPr>
                  <p:spPr>
                    <a:xfrm>
                      <a:off x="2627784" y="3068960"/>
                      <a:ext cx="792088" cy="360040"/>
                    </a:xfrm>
                    <a:prstGeom prst="rect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4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cxnSp>
                  <p:nvCxnSpPr>
                    <p:cNvPr id="93" name="직선 연결선 92"/>
                    <p:cNvCxnSpPr/>
                    <p:nvPr/>
                  </p:nvCxnSpPr>
                  <p:spPr>
                    <a:xfrm>
                      <a:off x="2699792" y="3084726"/>
                      <a:ext cx="0" cy="36004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4" name="직선 연결선 93"/>
                    <p:cNvCxnSpPr/>
                    <p:nvPr/>
                  </p:nvCxnSpPr>
                  <p:spPr>
                    <a:xfrm>
                      <a:off x="2771800" y="3084726"/>
                      <a:ext cx="0" cy="36004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69" name="그룹 68"/>
                  <p:cNvGrpSpPr/>
                  <p:nvPr/>
                </p:nvGrpSpPr>
                <p:grpSpPr>
                  <a:xfrm rot="20580000">
                    <a:off x="3670429" y="3191513"/>
                    <a:ext cx="792088" cy="375806"/>
                    <a:chOff x="2627784" y="3068960"/>
                    <a:chExt cx="792088" cy="375806"/>
                  </a:xfrm>
                </p:grpSpPr>
                <p:sp>
                  <p:nvSpPr>
                    <p:cNvPr id="89" name="직사각형 88"/>
                    <p:cNvSpPr/>
                    <p:nvPr/>
                  </p:nvSpPr>
                  <p:spPr>
                    <a:xfrm>
                      <a:off x="2627784" y="3068960"/>
                      <a:ext cx="792088" cy="360040"/>
                    </a:xfrm>
                    <a:prstGeom prst="rect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4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cxnSp>
                  <p:nvCxnSpPr>
                    <p:cNvPr id="90" name="직선 연결선 89"/>
                    <p:cNvCxnSpPr/>
                    <p:nvPr/>
                  </p:nvCxnSpPr>
                  <p:spPr>
                    <a:xfrm>
                      <a:off x="2699792" y="3084726"/>
                      <a:ext cx="0" cy="36004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1" name="직선 연결선 90"/>
                    <p:cNvCxnSpPr/>
                    <p:nvPr/>
                  </p:nvCxnSpPr>
                  <p:spPr>
                    <a:xfrm>
                      <a:off x="2771800" y="3084726"/>
                      <a:ext cx="0" cy="36004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70" name="그룹 69"/>
                  <p:cNvGrpSpPr/>
                  <p:nvPr/>
                </p:nvGrpSpPr>
                <p:grpSpPr>
                  <a:xfrm rot="21202007">
                    <a:off x="3942983" y="3584767"/>
                    <a:ext cx="792088" cy="375806"/>
                    <a:chOff x="2627784" y="3068960"/>
                    <a:chExt cx="792088" cy="375806"/>
                  </a:xfrm>
                </p:grpSpPr>
                <p:sp>
                  <p:nvSpPr>
                    <p:cNvPr id="86" name="직사각형 85"/>
                    <p:cNvSpPr/>
                    <p:nvPr/>
                  </p:nvSpPr>
                  <p:spPr>
                    <a:xfrm>
                      <a:off x="2627784" y="3068960"/>
                      <a:ext cx="792088" cy="360040"/>
                    </a:xfrm>
                    <a:prstGeom prst="rect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4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cxnSp>
                  <p:nvCxnSpPr>
                    <p:cNvPr id="87" name="직선 연결선 86"/>
                    <p:cNvCxnSpPr/>
                    <p:nvPr/>
                  </p:nvCxnSpPr>
                  <p:spPr>
                    <a:xfrm>
                      <a:off x="2699792" y="3084726"/>
                      <a:ext cx="0" cy="36004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8" name="직선 연결선 87"/>
                    <p:cNvCxnSpPr/>
                    <p:nvPr/>
                  </p:nvCxnSpPr>
                  <p:spPr>
                    <a:xfrm>
                      <a:off x="2771800" y="3084726"/>
                      <a:ext cx="0" cy="36004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71" name="직선 연결선 70"/>
                  <p:cNvCxnSpPr/>
                  <p:nvPr/>
                </p:nvCxnSpPr>
                <p:spPr>
                  <a:xfrm flipV="1">
                    <a:off x="1092074" y="2204864"/>
                    <a:ext cx="2532533" cy="2061136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직선 연결선 71"/>
                  <p:cNvCxnSpPr/>
                  <p:nvPr/>
                </p:nvCxnSpPr>
                <p:spPr>
                  <a:xfrm flipV="1">
                    <a:off x="1092074" y="2780928"/>
                    <a:ext cx="3983982" cy="148507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직선 연결선 72"/>
                  <p:cNvCxnSpPr/>
                  <p:nvPr/>
                </p:nvCxnSpPr>
                <p:spPr>
                  <a:xfrm flipV="1">
                    <a:off x="1092074" y="3486628"/>
                    <a:ext cx="7900550" cy="774936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직선 연결선 73"/>
                  <p:cNvCxnSpPr/>
                  <p:nvPr/>
                </p:nvCxnSpPr>
                <p:spPr>
                  <a:xfrm flipV="1">
                    <a:off x="1092074" y="3028484"/>
                    <a:ext cx="5280126" cy="123308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직선 연결선 74"/>
                  <p:cNvCxnSpPr/>
                  <p:nvPr/>
                </p:nvCxnSpPr>
                <p:spPr>
                  <a:xfrm flipV="1">
                    <a:off x="1092074" y="2443662"/>
                    <a:ext cx="3246042" cy="183169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76" name="그룹 75"/>
                  <p:cNvGrpSpPr/>
                  <p:nvPr/>
                </p:nvGrpSpPr>
                <p:grpSpPr>
                  <a:xfrm rot="18960000">
                    <a:off x="2536401" y="2310993"/>
                    <a:ext cx="792088" cy="375806"/>
                    <a:chOff x="2627784" y="3068960"/>
                    <a:chExt cx="792088" cy="375806"/>
                  </a:xfrm>
                </p:grpSpPr>
                <p:sp>
                  <p:nvSpPr>
                    <p:cNvPr id="83" name="직사각형 82"/>
                    <p:cNvSpPr/>
                    <p:nvPr/>
                  </p:nvSpPr>
                  <p:spPr>
                    <a:xfrm>
                      <a:off x="2627784" y="3068960"/>
                      <a:ext cx="792088" cy="360040"/>
                    </a:xfrm>
                    <a:prstGeom prst="rect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4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cxnSp>
                  <p:nvCxnSpPr>
                    <p:cNvPr id="84" name="직선 연결선 83"/>
                    <p:cNvCxnSpPr/>
                    <p:nvPr/>
                  </p:nvCxnSpPr>
                  <p:spPr>
                    <a:xfrm>
                      <a:off x="2699792" y="3084726"/>
                      <a:ext cx="0" cy="36004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5" name="직선 연결선 84"/>
                    <p:cNvCxnSpPr/>
                    <p:nvPr/>
                  </p:nvCxnSpPr>
                  <p:spPr>
                    <a:xfrm>
                      <a:off x="2771800" y="3084726"/>
                      <a:ext cx="0" cy="36004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77" name="직선 연결선 76"/>
                  <p:cNvCxnSpPr/>
                  <p:nvPr/>
                </p:nvCxnSpPr>
                <p:spPr>
                  <a:xfrm flipV="1">
                    <a:off x="1094573" y="1916832"/>
                    <a:ext cx="1989492" cy="236049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78" name="그룹 77"/>
                  <p:cNvGrpSpPr/>
                  <p:nvPr/>
                </p:nvGrpSpPr>
                <p:grpSpPr>
                  <a:xfrm rot="18300000">
                    <a:off x="2049249" y="2136416"/>
                    <a:ext cx="792088" cy="375806"/>
                    <a:chOff x="2627784" y="3068960"/>
                    <a:chExt cx="792088" cy="375806"/>
                  </a:xfrm>
                </p:grpSpPr>
                <p:sp>
                  <p:nvSpPr>
                    <p:cNvPr id="80" name="직사각형 79"/>
                    <p:cNvSpPr/>
                    <p:nvPr/>
                  </p:nvSpPr>
                  <p:spPr>
                    <a:xfrm>
                      <a:off x="2627784" y="3068960"/>
                      <a:ext cx="792088" cy="360040"/>
                    </a:xfrm>
                    <a:prstGeom prst="rect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4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cxnSp>
                  <p:nvCxnSpPr>
                    <p:cNvPr id="81" name="직선 연결선 80"/>
                    <p:cNvCxnSpPr/>
                    <p:nvPr/>
                  </p:nvCxnSpPr>
                  <p:spPr>
                    <a:xfrm>
                      <a:off x="2699792" y="3084726"/>
                      <a:ext cx="0" cy="36004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2" name="직선 연결선 81"/>
                    <p:cNvCxnSpPr/>
                    <p:nvPr/>
                  </p:nvCxnSpPr>
                  <p:spPr>
                    <a:xfrm>
                      <a:off x="2771800" y="3084726"/>
                      <a:ext cx="0" cy="36004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79" name="직선 연결선 78"/>
                  <p:cNvCxnSpPr/>
                  <p:nvPr/>
                </p:nvCxnSpPr>
                <p:spPr>
                  <a:xfrm flipV="1">
                    <a:off x="1094573" y="1782108"/>
                    <a:ext cx="1344263" cy="2479456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2" name="타원 21"/>
                <p:cNvSpPr/>
                <p:nvPr/>
              </p:nvSpPr>
              <p:spPr>
                <a:xfrm>
                  <a:off x="2483769" y="1759424"/>
                  <a:ext cx="3096344" cy="3818662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3" name="그룹 22"/>
                <p:cNvGrpSpPr/>
                <p:nvPr/>
              </p:nvGrpSpPr>
              <p:grpSpPr>
                <a:xfrm flipV="1">
                  <a:off x="2627784" y="3658522"/>
                  <a:ext cx="6148422" cy="1851284"/>
                  <a:chOff x="1092074" y="1782108"/>
                  <a:chExt cx="7900550" cy="2495222"/>
                </a:xfrm>
              </p:grpSpPr>
              <p:grpSp>
                <p:nvGrpSpPr>
                  <p:cNvPr id="36" name="그룹 35"/>
                  <p:cNvGrpSpPr/>
                  <p:nvPr/>
                </p:nvGrpSpPr>
                <p:grpSpPr>
                  <a:xfrm rot="19581807">
                    <a:off x="3022058" y="2521031"/>
                    <a:ext cx="792088" cy="375806"/>
                    <a:chOff x="2627784" y="3068960"/>
                    <a:chExt cx="792088" cy="375806"/>
                  </a:xfrm>
                </p:grpSpPr>
                <p:sp>
                  <p:nvSpPr>
                    <p:cNvPr id="64" name="직사각형 63"/>
                    <p:cNvSpPr/>
                    <p:nvPr/>
                  </p:nvSpPr>
                  <p:spPr>
                    <a:xfrm>
                      <a:off x="2627784" y="3068960"/>
                      <a:ext cx="792088" cy="360040"/>
                    </a:xfrm>
                    <a:prstGeom prst="rect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4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cxnSp>
                  <p:nvCxnSpPr>
                    <p:cNvPr id="65" name="직선 연결선 64"/>
                    <p:cNvCxnSpPr/>
                    <p:nvPr/>
                  </p:nvCxnSpPr>
                  <p:spPr>
                    <a:xfrm>
                      <a:off x="2699792" y="3084726"/>
                      <a:ext cx="0" cy="36004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6" name="직선 연결선 65"/>
                    <p:cNvCxnSpPr/>
                    <p:nvPr/>
                  </p:nvCxnSpPr>
                  <p:spPr>
                    <a:xfrm>
                      <a:off x="2771800" y="3084726"/>
                      <a:ext cx="0" cy="36004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7" name="그룹 36"/>
                  <p:cNvGrpSpPr/>
                  <p:nvPr/>
                </p:nvGrpSpPr>
                <p:grpSpPr>
                  <a:xfrm rot="20100000">
                    <a:off x="3377566" y="2852597"/>
                    <a:ext cx="792088" cy="375806"/>
                    <a:chOff x="2627784" y="3068960"/>
                    <a:chExt cx="792088" cy="375806"/>
                  </a:xfrm>
                </p:grpSpPr>
                <p:sp>
                  <p:nvSpPr>
                    <p:cNvPr id="61" name="직사각형 60"/>
                    <p:cNvSpPr/>
                    <p:nvPr/>
                  </p:nvSpPr>
                  <p:spPr>
                    <a:xfrm>
                      <a:off x="2627784" y="3068960"/>
                      <a:ext cx="792088" cy="360040"/>
                    </a:xfrm>
                    <a:prstGeom prst="rect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4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cxnSp>
                  <p:nvCxnSpPr>
                    <p:cNvPr id="62" name="직선 연결선 61"/>
                    <p:cNvCxnSpPr/>
                    <p:nvPr/>
                  </p:nvCxnSpPr>
                  <p:spPr>
                    <a:xfrm>
                      <a:off x="2699792" y="3084726"/>
                      <a:ext cx="0" cy="36004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직선 연결선 62"/>
                    <p:cNvCxnSpPr/>
                    <p:nvPr/>
                  </p:nvCxnSpPr>
                  <p:spPr>
                    <a:xfrm>
                      <a:off x="2771800" y="3084726"/>
                      <a:ext cx="0" cy="36004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8" name="그룹 37"/>
                  <p:cNvGrpSpPr/>
                  <p:nvPr/>
                </p:nvGrpSpPr>
                <p:grpSpPr>
                  <a:xfrm rot="20580000">
                    <a:off x="3670429" y="3191513"/>
                    <a:ext cx="792088" cy="375806"/>
                    <a:chOff x="2627784" y="3068960"/>
                    <a:chExt cx="792088" cy="375806"/>
                  </a:xfrm>
                </p:grpSpPr>
                <p:sp>
                  <p:nvSpPr>
                    <p:cNvPr id="58" name="직사각형 57"/>
                    <p:cNvSpPr/>
                    <p:nvPr/>
                  </p:nvSpPr>
                  <p:spPr>
                    <a:xfrm>
                      <a:off x="2627784" y="3068960"/>
                      <a:ext cx="792088" cy="360040"/>
                    </a:xfrm>
                    <a:prstGeom prst="rect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4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cxnSp>
                  <p:nvCxnSpPr>
                    <p:cNvPr id="59" name="직선 연결선 58"/>
                    <p:cNvCxnSpPr/>
                    <p:nvPr/>
                  </p:nvCxnSpPr>
                  <p:spPr>
                    <a:xfrm>
                      <a:off x="2699792" y="3084726"/>
                      <a:ext cx="0" cy="36004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0" name="직선 연결선 59"/>
                    <p:cNvCxnSpPr/>
                    <p:nvPr/>
                  </p:nvCxnSpPr>
                  <p:spPr>
                    <a:xfrm>
                      <a:off x="2771800" y="3084726"/>
                      <a:ext cx="0" cy="36004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" name="그룹 38"/>
                  <p:cNvGrpSpPr/>
                  <p:nvPr/>
                </p:nvGrpSpPr>
                <p:grpSpPr>
                  <a:xfrm rot="21202007">
                    <a:off x="3942983" y="3584767"/>
                    <a:ext cx="792088" cy="375806"/>
                    <a:chOff x="2627784" y="3068960"/>
                    <a:chExt cx="792088" cy="375806"/>
                  </a:xfrm>
                </p:grpSpPr>
                <p:sp>
                  <p:nvSpPr>
                    <p:cNvPr id="55" name="직사각형 54"/>
                    <p:cNvSpPr/>
                    <p:nvPr/>
                  </p:nvSpPr>
                  <p:spPr>
                    <a:xfrm>
                      <a:off x="2627784" y="3068960"/>
                      <a:ext cx="792088" cy="360040"/>
                    </a:xfrm>
                    <a:prstGeom prst="rect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4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cxnSp>
                  <p:nvCxnSpPr>
                    <p:cNvPr id="56" name="직선 연결선 55"/>
                    <p:cNvCxnSpPr/>
                    <p:nvPr/>
                  </p:nvCxnSpPr>
                  <p:spPr>
                    <a:xfrm>
                      <a:off x="2699792" y="3084726"/>
                      <a:ext cx="0" cy="36004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" name="직선 연결선 56"/>
                    <p:cNvCxnSpPr/>
                    <p:nvPr/>
                  </p:nvCxnSpPr>
                  <p:spPr>
                    <a:xfrm>
                      <a:off x="2771800" y="3084726"/>
                      <a:ext cx="0" cy="36004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0" name="직선 연결선 39"/>
                  <p:cNvCxnSpPr/>
                  <p:nvPr/>
                </p:nvCxnSpPr>
                <p:spPr>
                  <a:xfrm flipV="1">
                    <a:off x="1092074" y="2204864"/>
                    <a:ext cx="2532533" cy="2061136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직선 연결선 40"/>
                  <p:cNvCxnSpPr/>
                  <p:nvPr/>
                </p:nvCxnSpPr>
                <p:spPr>
                  <a:xfrm flipV="1">
                    <a:off x="1092074" y="2780928"/>
                    <a:ext cx="3983982" cy="148507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직선 연결선 41"/>
                  <p:cNvCxnSpPr/>
                  <p:nvPr/>
                </p:nvCxnSpPr>
                <p:spPr>
                  <a:xfrm flipV="1">
                    <a:off x="1092074" y="3486628"/>
                    <a:ext cx="7900550" cy="774936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직선 연결선 42"/>
                  <p:cNvCxnSpPr/>
                  <p:nvPr/>
                </p:nvCxnSpPr>
                <p:spPr>
                  <a:xfrm flipV="1">
                    <a:off x="1092074" y="3028484"/>
                    <a:ext cx="5280126" cy="123308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직선 연결선 43"/>
                  <p:cNvCxnSpPr/>
                  <p:nvPr/>
                </p:nvCxnSpPr>
                <p:spPr>
                  <a:xfrm flipV="1">
                    <a:off x="1092074" y="2443662"/>
                    <a:ext cx="3246042" cy="183169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45" name="그룹 44"/>
                  <p:cNvGrpSpPr/>
                  <p:nvPr/>
                </p:nvGrpSpPr>
                <p:grpSpPr>
                  <a:xfrm rot="18960000">
                    <a:off x="2536401" y="2310993"/>
                    <a:ext cx="792088" cy="375806"/>
                    <a:chOff x="2627784" y="3068960"/>
                    <a:chExt cx="792088" cy="375806"/>
                  </a:xfrm>
                </p:grpSpPr>
                <p:sp>
                  <p:nvSpPr>
                    <p:cNvPr id="52" name="직사각형 51"/>
                    <p:cNvSpPr/>
                    <p:nvPr/>
                  </p:nvSpPr>
                  <p:spPr>
                    <a:xfrm>
                      <a:off x="2627784" y="3068960"/>
                      <a:ext cx="792088" cy="360040"/>
                    </a:xfrm>
                    <a:prstGeom prst="rect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4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cxnSp>
                  <p:nvCxnSpPr>
                    <p:cNvPr id="53" name="직선 연결선 52"/>
                    <p:cNvCxnSpPr/>
                    <p:nvPr/>
                  </p:nvCxnSpPr>
                  <p:spPr>
                    <a:xfrm>
                      <a:off x="2699792" y="3084726"/>
                      <a:ext cx="0" cy="36004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직선 연결선 53"/>
                    <p:cNvCxnSpPr/>
                    <p:nvPr/>
                  </p:nvCxnSpPr>
                  <p:spPr>
                    <a:xfrm>
                      <a:off x="2771800" y="3084726"/>
                      <a:ext cx="0" cy="36004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6" name="직선 연결선 45"/>
                  <p:cNvCxnSpPr/>
                  <p:nvPr/>
                </p:nvCxnSpPr>
                <p:spPr>
                  <a:xfrm flipV="1">
                    <a:off x="1094573" y="1916832"/>
                    <a:ext cx="1989492" cy="236049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47" name="그룹 46"/>
                  <p:cNvGrpSpPr/>
                  <p:nvPr/>
                </p:nvGrpSpPr>
                <p:grpSpPr>
                  <a:xfrm rot="18300000">
                    <a:off x="2049249" y="2136416"/>
                    <a:ext cx="792088" cy="375806"/>
                    <a:chOff x="2627784" y="3068960"/>
                    <a:chExt cx="792088" cy="375806"/>
                  </a:xfrm>
                </p:grpSpPr>
                <p:sp>
                  <p:nvSpPr>
                    <p:cNvPr id="49" name="직사각형 48"/>
                    <p:cNvSpPr/>
                    <p:nvPr/>
                  </p:nvSpPr>
                  <p:spPr>
                    <a:xfrm>
                      <a:off x="2627784" y="3068960"/>
                      <a:ext cx="792088" cy="360040"/>
                    </a:xfrm>
                    <a:prstGeom prst="rect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4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/>
                    </a:p>
                  </p:txBody>
                </p:sp>
                <p:cxnSp>
                  <p:nvCxnSpPr>
                    <p:cNvPr id="50" name="직선 연결선 49"/>
                    <p:cNvCxnSpPr/>
                    <p:nvPr/>
                  </p:nvCxnSpPr>
                  <p:spPr>
                    <a:xfrm>
                      <a:off x="2699792" y="3084726"/>
                      <a:ext cx="0" cy="36004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직선 연결선 50"/>
                    <p:cNvCxnSpPr/>
                    <p:nvPr/>
                  </p:nvCxnSpPr>
                  <p:spPr>
                    <a:xfrm>
                      <a:off x="2771800" y="3084726"/>
                      <a:ext cx="0" cy="36004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8" name="직선 연결선 47"/>
                  <p:cNvCxnSpPr/>
                  <p:nvPr/>
                </p:nvCxnSpPr>
                <p:spPr>
                  <a:xfrm flipV="1">
                    <a:off x="1094573" y="1782108"/>
                    <a:ext cx="1344263" cy="2479456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" name="그룹 23"/>
                <p:cNvGrpSpPr/>
                <p:nvPr/>
              </p:nvGrpSpPr>
              <p:grpSpPr>
                <a:xfrm>
                  <a:off x="1007867" y="1689640"/>
                  <a:ext cx="2044724" cy="1779019"/>
                  <a:chOff x="1007867" y="1689640"/>
                  <a:chExt cx="2044724" cy="1779019"/>
                </a:xfrm>
              </p:grpSpPr>
              <p:sp>
                <p:nvSpPr>
                  <p:cNvPr id="31" name="직사각형 30"/>
                  <p:cNvSpPr/>
                  <p:nvPr/>
                </p:nvSpPr>
                <p:spPr>
                  <a:xfrm rot="21401896">
                    <a:off x="2646110" y="1689640"/>
                    <a:ext cx="406481" cy="648072"/>
                  </a:xfrm>
                  <a:prstGeom prst="rect">
                    <a:avLst/>
                  </a:prstGeom>
                  <a:solidFill>
                    <a:srgbClr val="F96F07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2" name="직사각형 31"/>
                  <p:cNvSpPr/>
                  <p:nvPr/>
                </p:nvSpPr>
                <p:spPr>
                  <a:xfrm rot="20057674">
                    <a:off x="2100867" y="1818000"/>
                    <a:ext cx="406481" cy="648072"/>
                  </a:xfrm>
                  <a:prstGeom prst="rect">
                    <a:avLst/>
                  </a:prstGeom>
                  <a:solidFill>
                    <a:srgbClr val="F96F07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3" name="직사각형 32"/>
                  <p:cNvSpPr/>
                  <p:nvPr/>
                </p:nvSpPr>
                <p:spPr>
                  <a:xfrm rot="19160082">
                    <a:off x="1656032" y="2080800"/>
                    <a:ext cx="406481" cy="648072"/>
                  </a:xfrm>
                  <a:prstGeom prst="rect">
                    <a:avLst/>
                  </a:prstGeom>
                  <a:solidFill>
                    <a:srgbClr val="F96F07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4" name="직사각형 33"/>
                  <p:cNvSpPr/>
                  <p:nvPr/>
                </p:nvSpPr>
                <p:spPr>
                  <a:xfrm rot="18116611">
                    <a:off x="1322274" y="2473026"/>
                    <a:ext cx="406481" cy="648072"/>
                  </a:xfrm>
                  <a:prstGeom prst="rect">
                    <a:avLst/>
                  </a:prstGeom>
                  <a:solidFill>
                    <a:srgbClr val="F96F07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" name="직사각형 34"/>
                  <p:cNvSpPr/>
                  <p:nvPr/>
                </p:nvSpPr>
                <p:spPr>
                  <a:xfrm rot="16948858">
                    <a:off x="1128662" y="2941383"/>
                    <a:ext cx="406481" cy="648072"/>
                  </a:xfrm>
                  <a:prstGeom prst="rect">
                    <a:avLst/>
                  </a:prstGeom>
                  <a:solidFill>
                    <a:srgbClr val="F96F07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25" name="그룹 24"/>
                <p:cNvGrpSpPr/>
                <p:nvPr/>
              </p:nvGrpSpPr>
              <p:grpSpPr>
                <a:xfrm flipV="1">
                  <a:off x="1010051" y="3882229"/>
                  <a:ext cx="2044724" cy="1779019"/>
                  <a:chOff x="1007867" y="1689640"/>
                  <a:chExt cx="2044724" cy="1779019"/>
                </a:xfrm>
              </p:grpSpPr>
              <p:sp>
                <p:nvSpPr>
                  <p:cNvPr id="26" name="직사각형 25"/>
                  <p:cNvSpPr/>
                  <p:nvPr/>
                </p:nvSpPr>
                <p:spPr>
                  <a:xfrm rot="21401896">
                    <a:off x="2646110" y="1689640"/>
                    <a:ext cx="406481" cy="648072"/>
                  </a:xfrm>
                  <a:prstGeom prst="rect">
                    <a:avLst/>
                  </a:prstGeom>
                  <a:solidFill>
                    <a:srgbClr val="F96F07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" name="직사각형 26"/>
                  <p:cNvSpPr/>
                  <p:nvPr/>
                </p:nvSpPr>
                <p:spPr>
                  <a:xfrm rot="20057674">
                    <a:off x="2100867" y="1818000"/>
                    <a:ext cx="406481" cy="648072"/>
                  </a:xfrm>
                  <a:prstGeom prst="rect">
                    <a:avLst/>
                  </a:prstGeom>
                  <a:solidFill>
                    <a:srgbClr val="F96F07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" name="직사각형 27"/>
                  <p:cNvSpPr/>
                  <p:nvPr/>
                </p:nvSpPr>
                <p:spPr>
                  <a:xfrm rot="19160082">
                    <a:off x="1656032" y="2080800"/>
                    <a:ext cx="406481" cy="648072"/>
                  </a:xfrm>
                  <a:prstGeom prst="rect">
                    <a:avLst/>
                  </a:prstGeom>
                  <a:solidFill>
                    <a:srgbClr val="F96F07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" name="직사각형 28"/>
                  <p:cNvSpPr/>
                  <p:nvPr/>
                </p:nvSpPr>
                <p:spPr>
                  <a:xfrm rot="18116611">
                    <a:off x="1322274" y="2473026"/>
                    <a:ext cx="406481" cy="648072"/>
                  </a:xfrm>
                  <a:prstGeom prst="rect">
                    <a:avLst/>
                  </a:prstGeom>
                  <a:solidFill>
                    <a:srgbClr val="F96F07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" name="직사각형 29"/>
                  <p:cNvSpPr/>
                  <p:nvPr/>
                </p:nvSpPr>
                <p:spPr>
                  <a:xfrm rot="16948858">
                    <a:off x="1128662" y="2941383"/>
                    <a:ext cx="406481" cy="648072"/>
                  </a:xfrm>
                  <a:prstGeom prst="rect">
                    <a:avLst/>
                  </a:prstGeom>
                  <a:solidFill>
                    <a:srgbClr val="F96F07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sp>
            <p:nvSpPr>
              <p:cNvPr id="18" name="직사각형 17"/>
              <p:cNvSpPr/>
              <p:nvPr/>
            </p:nvSpPr>
            <p:spPr>
              <a:xfrm>
                <a:off x="2483768" y="3803108"/>
                <a:ext cx="68818" cy="283116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5" name="TextBox 14"/>
            <p:cNvSpPr txBox="1"/>
            <p:nvPr/>
          </p:nvSpPr>
          <p:spPr bwMode="auto">
            <a:xfrm>
              <a:off x="165521" y="5589240"/>
              <a:ext cx="3595664" cy="6740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 algn="ctr">
                <a:spcBef>
                  <a:spcPct val="10000"/>
                </a:spcBef>
              </a:pPr>
              <a:r>
                <a:rPr lang="en-US" altLang="ko-KR" b="1" dirty="0" smtClean="0">
                  <a:ea typeface="굴림" pitchFamily="50" charset="-127"/>
                </a:rPr>
                <a:t>LAMPS at low-energy exp. hall</a:t>
              </a:r>
            </a:p>
            <a:p>
              <a:pPr algn="ctr">
                <a:spcBef>
                  <a:spcPct val="10000"/>
                </a:spcBef>
              </a:pPr>
              <a:r>
                <a:rPr lang="en-US" altLang="ko-KR" b="1" dirty="0" smtClean="0">
                  <a:ea typeface="굴림" pitchFamily="50" charset="-127"/>
                </a:rPr>
                <a:t>(LAMPS-L)</a:t>
              </a:r>
              <a:endParaRPr lang="ko-KR" altLang="en-US" b="1" dirty="0" smtClean="0">
                <a:ea typeface="굴림" pitchFamily="50" charset="-127"/>
              </a:endParaRPr>
            </a:p>
          </p:txBody>
        </p:sp>
      </p:grpSp>
      <p:sp>
        <p:nvSpPr>
          <p:cNvPr id="98" name="TextBox 97"/>
          <p:cNvSpPr txBox="1"/>
          <p:nvPr/>
        </p:nvSpPr>
        <p:spPr bwMode="auto">
          <a:xfrm>
            <a:off x="0" y="810753"/>
            <a:ext cx="4506761" cy="293003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10000"/>
              </a:spcBef>
            </a:pPr>
            <a:r>
              <a:rPr lang="en-US" altLang="ko-KR" sz="1400" dirty="0">
                <a:solidFill>
                  <a:srgbClr val="FF0000"/>
                </a:solidFill>
              </a:rPr>
              <a:t>Experimental Observables for </a:t>
            </a:r>
            <a:r>
              <a:rPr lang="en-US" altLang="ko-KR" sz="1400" dirty="0" err="1">
                <a:solidFill>
                  <a:srgbClr val="FF0000"/>
                </a:solidFill>
              </a:rPr>
              <a:t>E</a:t>
            </a:r>
            <a:r>
              <a:rPr lang="en-US" altLang="ko-KR" sz="1400" baseline="-25000" dirty="0" err="1">
                <a:solidFill>
                  <a:srgbClr val="FF0000"/>
                </a:solidFill>
              </a:rPr>
              <a:t>sym</a:t>
            </a:r>
            <a:endParaRPr lang="en-US" altLang="ko-KR" sz="1400" dirty="0" smtClean="0">
              <a:solidFill>
                <a:srgbClr val="FF0000"/>
              </a:solidFill>
              <a:ea typeface="굴림" pitchFamily="50" charset="-127"/>
            </a:endParaRPr>
          </a:p>
          <a:p>
            <a:pPr>
              <a:spcBef>
                <a:spcPct val="10000"/>
              </a:spcBef>
            </a:pPr>
            <a:r>
              <a:rPr lang="en-US" altLang="ko-KR" sz="1200" dirty="0" smtClean="0">
                <a:ea typeface="굴림" pitchFamily="50" charset="-127"/>
              </a:rPr>
              <a:t>Particle ratios</a:t>
            </a:r>
          </a:p>
          <a:p>
            <a:pPr lvl="1">
              <a:spcBef>
                <a:spcPct val="10000"/>
              </a:spcBef>
            </a:pPr>
            <a:r>
              <a:rPr lang="en-US" altLang="ko-KR" sz="1200" dirty="0" smtClean="0">
                <a:ea typeface="굴림" pitchFamily="50" charset="-127"/>
              </a:rPr>
              <a:t>n/p, </a:t>
            </a:r>
            <a:r>
              <a:rPr lang="en-US" altLang="ko-KR" sz="1200" baseline="30000" dirty="0" smtClean="0">
                <a:ea typeface="굴림" pitchFamily="50" charset="-127"/>
              </a:rPr>
              <a:t>3</a:t>
            </a:r>
            <a:r>
              <a:rPr lang="en-US" altLang="ko-KR" sz="1200" dirty="0" smtClean="0">
                <a:ea typeface="굴림" pitchFamily="50" charset="-127"/>
              </a:rPr>
              <a:t>H/</a:t>
            </a:r>
            <a:r>
              <a:rPr lang="en-US" altLang="ko-KR" sz="1200" baseline="30000" dirty="0" smtClean="0">
                <a:ea typeface="굴림" pitchFamily="50" charset="-127"/>
              </a:rPr>
              <a:t>3</a:t>
            </a:r>
            <a:r>
              <a:rPr lang="en-US" altLang="ko-KR" sz="1200" dirty="0" smtClean="0">
                <a:ea typeface="굴림" pitchFamily="50" charset="-127"/>
              </a:rPr>
              <a:t>He, </a:t>
            </a:r>
            <a:r>
              <a:rPr lang="en-US" altLang="ko-KR" sz="1200" baseline="30000" dirty="0" smtClean="0">
                <a:ea typeface="굴림" pitchFamily="50" charset="-127"/>
              </a:rPr>
              <a:t>7</a:t>
            </a:r>
            <a:r>
              <a:rPr lang="en-US" altLang="ko-KR" sz="1200" dirty="0" smtClean="0">
                <a:ea typeface="굴림" pitchFamily="50" charset="-127"/>
              </a:rPr>
              <a:t>Li/</a:t>
            </a:r>
            <a:r>
              <a:rPr lang="en-US" altLang="ko-KR" sz="1200" baseline="30000" dirty="0" smtClean="0">
                <a:ea typeface="굴림" pitchFamily="50" charset="-127"/>
              </a:rPr>
              <a:t>7</a:t>
            </a:r>
            <a:r>
              <a:rPr lang="en-US" altLang="ko-KR" sz="1200" dirty="0" smtClean="0">
                <a:ea typeface="굴림" pitchFamily="50" charset="-127"/>
              </a:rPr>
              <a:t>Be, etc.</a:t>
            </a:r>
          </a:p>
          <a:p>
            <a:pPr lvl="1">
              <a:spcBef>
                <a:spcPct val="10000"/>
              </a:spcBef>
            </a:pPr>
            <a:r>
              <a:rPr lang="en-US" altLang="ko-KR" sz="1200" dirty="0" smtClean="0">
                <a:latin typeface="Symbol" pitchFamily="18" charset="2"/>
                <a:ea typeface="굴림" pitchFamily="50" charset="-127"/>
              </a:rPr>
              <a:t>p</a:t>
            </a:r>
            <a:r>
              <a:rPr lang="en-US" altLang="ko-KR" sz="1200" baseline="30000" dirty="0" smtClean="0">
                <a:ea typeface="굴림" pitchFamily="50" charset="-127"/>
              </a:rPr>
              <a:t>-</a:t>
            </a:r>
            <a:r>
              <a:rPr lang="en-US" altLang="ko-KR" sz="1200" dirty="0">
                <a:ea typeface="굴림" pitchFamily="50" charset="-127"/>
              </a:rPr>
              <a:t>/</a:t>
            </a:r>
            <a:r>
              <a:rPr lang="en-US" altLang="ko-KR" sz="1200" dirty="0">
                <a:latin typeface="Symbol" pitchFamily="18" charset="2"/>
                <a:ea typeface="굴림" pitchFamily="50" charset="-127"/>
              </a:rPr>
              <a:t>p</a:t>
            </a:r>
            <a:r>
              <a:rPr lang="en-US" altLang="ko-KR" sz="1200" baseline="30000" dirty="0">
                <a:ea typeface="굴림" pitchFamily="50" charset="-127"/>
              </a:rPr>
              <a:t>+</a:t>
            </a:r>
            <a:endParaRPr lang="en-US" altLang="ko-KR" sz="1200" dirty="0" smtClean="0">
              <a:ea typeface="굴림" pitchFamily="50" charset="-127"/>
            </a:endParaRPr>
          </a:p>
          <a:p>
            <a:pPr>
              <a:spcBef>
                <a:spcPct val="10000"/>
              </a:spcBef>
            </a:pPr>
            <a:r>
              <a:rPr lang="en-US" altLang="ko-KR" sz="1200" dirty="0">
                <a:ea typeface="굴림" pitchFamily="50" charset="-127"/>
              </a:rPr>
              <a:t>C</a:t>
            </a:r>
            <a:r>
              <a:rPr lang="en-US" altLang="ko-KR" sz="1200" dirty="0" smtClean="0">
                <a:ea typeface="굴림" pitchFamily="50" charset="-127"/>
              </a:rPr>
              <a:t>ollective flow</a:t>
            </a:r>
          </a:p>
          <a:p>
            <a:pPr lvl="1">
              <a:spcBef>
                <a:spcPct val="10000"/>
              </a:spcBef>
            </a:pPr>
            <a:r>
              <a:rPr lang="en-US" altLang="ko-KR" sz="1200" i="1" dirty="0"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v</a:t>
            </a:r>
            <a:r>
              <a:rPr lang="en-US" altLang="ko-KR" sz="1200" baseline="-25000" dirty="0">
                <a:ea typeface="굴림" pitchFamily="50" charset="-127"/>
              </a:rPr>
              <a:t>1</a:t>
            </a:r>
            <a:r>
              <a:rPr lang="en-US" altLang="ko-KR" sz="1200" dirty="0">
                <a:ea typeface="굴림" pitchFamily="50" charset="-127"/>
              </a:rPr>
              <a:t> &amp; </a:t>
            </a:r>
            <a:r>
              <a:rPr lang="en-US" altLang="ko-KR" sz="1200" i="1" dirty="0" smtClean="0"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v</a:t>
            </a:r>
            <a:r>
              <a:rPr lang="en-US" altLang="ko-KR" sz="1200" baseline="-25000" dirty="0" smtClean="0">
                <a:ea typeface="굴림" pitchFamily="50" charset="-127"/>
              </a:rPr>
              <a:t>2</a:t>
            </a:r>
            <a:r>
              <a:rPr lang="en-US" altLang="ko-KR" sz="1200" dirty="0" smtClean="0">
                <a:ea typeface="굴림" pitchFamily="50" charset="-127"/>
              </a:rPr>
              <a:t> of n, p, and heavier clusters</a:t>
            </a:r>
          </a:p>
          <a:p>
            <a:pPr lvl="1">
              <a:spcBef>
                <a:spcPct val="10000"/>
              </a:spcBef>
            </a:pPr>
            <a:r>
              <a:rPr lang="en-US" altLang="ko-KR" sz="1200" dirty="0">
                <a:ea typeface="굴림" pitchFamily="50" charset="-127"/>
              </a:rPr>
              <a:t>Azimuthal angle dependence of n/p ratio </a:t>
            </a:r>
            <a:r>
              <a:rPr lang="en-US" altLang="ko-KR" sz="1200" dirty="0" smtClean="0">
                <a:ea typeface="굴림" pitchFamily="50" charset="-127"/>
              </a:rPr>
              <a:t>w.r.t. </a:t>
            </a:r>
            <a:r>
              <a:rPr lang="en-US" altLang="ko-KR" sz="1200" dirty="0">
                <a:ea typeface="굴림" pitchFamily="50" charset="-127"/>
              </a:rPr>
              <a:t>the R.P</a:t>
            </a:r>
            <a:r>
              <a:rPr lang="en-US" altLang="ko-KR" sz="1200" dirty="0" smtClean="0">
                <a:ea typeface="굴림" pitchFamily="50" charset="-127"/>
              </a:rPr>
              <a:t>.</a:t>
            </a:r>
          </a:p>
          <a:p>
            <a:pPr>
              <a:spcBef>
                <a:spcPct val="10000"/>
              </a:spcBef>
            </a:pPr>
            <a:r>
              <a:rPr lang="en-US" altLang="ko-KR" sz="1200" dirty="0" smtClean="0">
                <a:ea typeface="굴림" pitchFamily="50" charset="-127"/>
              </a:rPr>
              <a:t>Pygmy dipole resonance</a:t>
            </a:r>
          </a:p>
          <a:p>
            <a:pPr lvl="1">
              <a:spcBef>
                <a:spcPct val="10000"/>
              </a:spcBef>
            </a:pPr>
            <a:r>
              <a:rPr lang="en-US" altLang="ko-KR" sz="1200" dirty="0" smtClean="0">
                <a:ea typeface="굴림" pitchFamily="50" charset="-127"/>
              </a:rPr>
              <a:t>Energy spectra of gammas</a:t>
            </a:r>
          </a:p>
          <a:p>
            <a:pPr lvl="1">
              <a:spcBef>
                <a:spcPct val="10000"/>
              </a:spcBef>
            </a:pPr>
            <a:r>
              <a:rPr lang="en-US" altLang="ko-KR" sz="1200" dirty="0">
                <a:ea typeface="굴림" pitchFamily="50" charset="-127"/>
              </a:rPr>
              <a:t>Sizes of n-skins for unstable </a:t>
            </a:r>
            <a:r>
              <a:rPr lang="en-US" altLang="ko-KR" sz="1200" dirty="0" smtClean="0">
                <a:ea typeface="굴림" pitchFamily="50" charset="-127"/>
              </a:rPr>
              <a:t>nuclei</a:t>
            </a:r>
            <a:endParaRPr lang="en-US" altLang="ko-KR" sz="1200" dirty="0">
              <a:ea typeface="굴림" pitchFamily="50" charset="-127"/>
            </a:endParaRPr>
          </a:p>
          <a:p>
            <a:pPr>
              <a:spcBef>
                <a:spcPct val="10000"/>
              </a:spcBef>
            </a:pPr>
            <a:r>
              <a:rPr lang="en-US" altLang="ko-KR" sz="1200" dirty="0" smtClean="0">
                <a:ea typeface="굴림" pitchFamily="50" charset="-127"/>
              </a:rPr>
              <a:t>Various </a:t>
            </a:r>
            <a:r>
              <a:rPr lang="en-US" altLang="ko-KR" sz="1200" dirty="0" err="1" smtClean="0">
                <a:ea typeface="굴림" pitchFamily="50" charset="-127"/>
              </a:rPr>
              <a:t>isospin</a:t>
            </a:r>
            <a:r>
              <a:rPr lang="en-US" altLang="ko-KR" sz="1200" dirty="0">
                <a:ea typeface="굴림" pitchFamily="50" charset="-127"/>
              </a:rPr>
              <a:t>-</a:t>
            </a:r>
            <a:r>
              <a:rPr lang="en-US" altLang="ko-KR" sz="1200" dirty="0" smtClean="0">
                <a:ea typeface="굴림" pitchFamily="50" charset="-127"/>
              </a:rPr>
              <a:t>dependent phenomena</a:t>
            </a:r>
          </a:p>
          <a:p>
            <a:pPr lvl="1">
              <a:spcBef>
                <a:spcPct val="10000"/>
              </a:spcBef>
            </a:pPr>
            <a:r>
              <a:rPr lang="en-US" altLang="ko-KR" sz="1200" dirty="0" err="1" smtClean="0">
                <a:ea typeface="굴림" pitchFamily="50" charset="-127"/>
              </a:rPr>
              <a:t>Isospin</a:t>
            </a:r>
            <a:r>
              <a:rPr lang="en-US" altLang="ko-KR" sz="1200" dirty="0" smtClean="0">
                <a:ea typeface="굴림" pitchFamily="50" charset="-127"/>
              </a:rPr>
              <a:t> fractionation and </a:t>
            </a:r>
            <a:r>
              <a:rPr lang="en-US" altLang="ko-KR" sz="1200" dirty="0" err="1" smtClean="0">
                <a:ea typeface="굴림" pitchFamily="50" charset="-127"/>
              </a:rPr>
              <a:t>isoscaling</a:t>
            </a:r>
            <a:r>
              <a:rPr lang="en-US" altLang="ko-KR" sz="1200" dirty="0" smtClean="0">
                <a:ea typeface="굴림" pitchFamily="50" charset="-127"/>
              </a:rPr>
              <a:t> in nuclear </a:t>
            </a:r>
            <a:r>
              <a:rPr lang="en-US" altLang="ko-KR" sz="1200" dirty="0" err="1" smtClean="0">
                <a:ea typeface="굴림" pitchFamily="50" charset="-127"/>
              </a:rPr>
              <a:t>multifragmentation</a:t>
            </a:r>
            <a:endParaRPr lang="en-US" altLang="ko-KR" sz="1200" dirty="0">
              <a:ea typeface="굴림" pitchFamily="50" charset="-127"/>
            </a:endParaRPr>
          </a:p>
          <a:p>
            <a:pPr lvl="1">
              <a:spcBef>
                <a:spcPct val="10000"/>
              </a:spcBef>
            </a:pPr>
            <a:r>
              <a:rPr lang="en-US" altLang="ko-KR" sz="1200" dirty="0" err="1" smtClean="0">
                <a:ea typeface="굴림" pitchFamily="50" charset="-127"/>
              </a:rPr>
              <a:t>Isospin</a:t>
            </a:r>
            <a:r>
              <a:rPr lang="en-US" altLang="ko-KR" sz="1200" dirty="0" smtClean="0">
                <a:ea typeface="굴림" pitchFamily="50" charset="-127"/>
              </a:rPr>
              <a:t> diffusion (transport)</a:t>
            </a:r>
          </a:p>
        </p:txBody>
      </p:sp>
      <p:pic>
        <p:nvPicPr>
          <p:cNvPr id="99" name="그림 98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7354" y="3187201"/>
            <a:ext cx="2187712" cy="1107169"/>
          </a:xfrm>
          <a:prstGeom prst="rect">
            <a:avLst/>
          </a:prstGeom>
        </p:spPr>
      </p:pic>
      <p:cxnSp>
        <p:nvCxnSpPr>
          <p:cNvPr id="3" name="직선 화살표 연결선 2"/>
          <p:cNvCxnSpPr/>
          <p:nvPr/>
        </p:nvCxnSpPr>
        <p:spPr>
          <a:xfrm>
            <a:off x="7053813" y="2996952"/>
            <a:ext cx="0" cy="1008112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직선 화살표 연결선 99"/>
          <p:cNvCxnSpPr/>
          <p:nvPr/>
        </p:nvCxnSpPr>
        <p:spPr>
          <a:xfrm flipV="1">
            <a:off x="8316416" y="3740785"/>
            <a:ext cx="0" cy="668943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98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-27384"/>
            <a:ext cx="8229600" cy="648072"/>
          </a:xfrm>
        </p:spPr>
        <p:txBody>
          <a:bodyPr/>
          <a:lstStyle/>
          <a:p>
            <a:r>
              <a:rPr lang="en-US" altLang="ko-K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Brief History</a:t>
            </a:r>
            <a:endParaRPr lang="ko-KR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908720"/>
            <a:ext cx="8352928" cy="5733256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endParaRPr lang="en-US" altLang="ko-KR" sz="2400" dirty="0" smtClean="0"/>
          </a:p>
          <a:p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International Science Business Belt(ISBB) plan (2009.1)  </a:t>
            </a:r>
          </a:p>
          <a:p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Preliminary Design Study (2009.3-2010.2)</a:t>
            </a:r>
          </a:p>
          <a:p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Conceptual Design study (2010.3-2011.2)</a:t>
            </a:r>
          </a:p>
          <a:p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International Advisory Committee(2011.7)</a:t>
            </a:r>
          </a:p>
          <a:p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Institute for Basic Science(IBS) </a:t>
            </a:r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established(2011.11)</a:t>
            </a:r>
          </a:p>
          <a:p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Rare Isotope Science Project(RISP) </a:t>
            </a:r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launched(2011.12)</a:t>
            </a:r>
          </a:p>
          <a:p>
            <a:pPr marL="857250" lvl="3" indent="0">
              <a:buNone/>
            </a:pPr>
            <a:r>
              <a:rPr lang="en-US" altLang="ko-KR" b="1" i="1" dirty="0">
                <a:latin typeface="Times New Roman" pitchFamily="18" charset="0"/>
                <a:cs typeface="Times New Roman" pitchFamily="18" charset="0"/>
              </a:rPr>
              <a:t>Rare isotope accelerator complex is the representative facility of </a:t>
            </a:r>
            <a:r>
              <a:rPr lang="en-US" altLang="ko-KR" b="1" i="1" dirty="0" smtClean="0">
                <a:latin typeface="Times New Roman" pitchFamily="18" charset="0"/>
                <a:cs typeface="Times New Roman" pitchFamily="18" charset="0"/>
              </a:rPr>
              <a:t>IBS</a:t>
            </a:r>
            <a:endParaRPr lang="en-US" altLang="ko-KR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Technical Advisory Committee(2012.5)</a:t>
            </a:r>
          </a:p>
          <a:p>
            <a:r>
              <a:rPr lang="en-US" altLang="ko-KR" sz="2400" dirty="0">
                <a:latin typeface="Times New Roman" pitchFamily="18" charset="0"/>
                <a:cs typeface="Times New Roman" pitchFamily="18" charset="0"/>
              </a:rPr>
              <a:t>Baseline Design Summary (2012.6</a:t>
            </a:r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International Advisory Committee(2012.7)</a:t>
            </a:r>
          </a:p>
          <a:p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Technical Design (present – 2013.6)</a:t>
            </a:r>
          </a:p>
        </p:txBody>
      </p:sp>
    </p:spTree>
    <p:extLst>
      <p:ext uri="{BB962C8B-B14F-4D97-AF65-F5344CB8AC3E}">
        <p14:creationId xmlns:p14="http://schemas.microsoft.com/office/powerpoint/2010/main" val="236313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1" y="778729"/>
            <a:ext cx="9132179" cy="6079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3456" y="188640"/>
            <a:ext cx="4501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solidFill>
                  <a:schemeClr val="bg1"/>
                </a:solidFill>
                <a:latin typeface="한컴 소망 M" pitchFamily="18" charset="-127"/>
                <a:ea typeface="한컴 소망 M" pitchFamily="18" charset="-127"/>
              </a:rPr>
              <a:t>Conventional Facilities</a:t>
            </a:r>
            <a:endParaRPr lang="ko-KR" altLang="en-US" sz="2400" dirty="0">
              <a:solidFill>
                <a:schemeClr val="bg1"/>
              </a:solidFill>
              <a:latin typeface="한컴 소망 M" pitchFamily="18" charset="-127"/>
              <a:ea typeface="한컴 소망 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2503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F:\백업\Documents\schedule00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7" t="14279" r="8598" b="12155"/>
          <a:stretch/>
        </p:blipFill>
        <p:spPr bwMode="auto">
          <a:xfrm>
            <a:off x="1603042" y="980728"/>
            <a:ext cx="5995035" cy="37604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3" name="직선 화살표 연결선 2"/>
          <p:cNvCxnSpPr/>
          <p:nvPr/>
        </p:nvCxnSpPr>
        <p:spPr>
          <a:xfrm flipV="1">
            <a:off x="2481496" y="1556792"/>
            <a:ext cx="0" cy="3680435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화살표 연결선 4"/>
          <p:cNvCxnSpPr/>
          <p:nvPr/>
        </p:nvCxnSpPr>
        <p:spPr>
          <a:xfrm flipV="1">
            <a:off x="3376424" y="1556792"/>
            <a:ext cx="0" cy="391715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화살표 연결선 7"/>
          <p:cNvCxnSpPr/>
          <p:nvPr/>
        </p:nvCxnSpPr>
        <p:spPr>
          <a:xfrm flipV="1">
            <a:off x="4312528" y="1556792"/>
            <a:ext cx="0" cy="4608513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화살표 연결선 9"/>
          <p:cNvCxnSpPr>
            <a:stCxn id="14" idx="0"/>
          </p:cNvCxnSpPr>
          <p:nvPr/>
        </p:nvCxnSpPr>
        <p:spPr>
          <a:xfrm flipH="1" flipV="1">
            <a:off x="6127968" y="1556793"/>
            <a:ext cx="29923" cy="4415098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/>
          <p:cNvSpPr/>
          <p:nvPr/>
        </p:nvSpPr>
        <p:spPr>
          <a:xfrm>
            <a:off x="539552" y="4867895"/>
            <a:ext cx="45720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altLang="ko-KR" b="1" dirty="0">
                <a:solidFill>
                  <a:srgbClr val="00B050"/>
                </a:solidFill>
              </a:rPr>
              <a:t>Baseline Design Summary (June 2012</a:t>
            </a:r>
            <a:r>
              <a:rPr lang="en-US" altLang="ko-KR" b="1" dirty="0" smtClean="0">
                <a:solidFill>
                  <a:srgbClr val="00B050"/>
                </a:solidFill>
              </a:rPr>
              <a:t>)</a:t>
            </a:r>
            <a:endParaRPr lang="en-US" altLang="ko-KR" b="1" dirty="0">
              <a:solidFill>
                <a:srgbClr val="00B050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403648" y="5435932"/>
            <a:ext cx="456458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</a:rPr>
              <a:t>Technical Design Report (by June 2013)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2915816" y="5980766"/>
            <a:ext cx="2059923" cy="369332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First SCL Module</a:t>
            </a:r>
            <a:endParaRPr lang="en-US" altLang="ko-KR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5151493" y="5971891"/>
            <a:ext cx="2012795" cy="369332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Start Installation</a:t>
            </a:r>
            <a:endParaRPr lang="en-US" altLang="ko-KR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5724128" y="2348880"/>
            <a:ext cx="166231" cy="2160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6112321" y="4789601"/>
            <a:ext cx="31014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altLang="ko-KR" b="1" dirty="0" smtClean="0"/>
              <a:t>Ground breaking : 2014</a:t>
            </a:r>
          </a:p>
          <a:p>
            <a:pPr marL="285750" indent="-285750">
              <a:buFont typeface="Arial" charset="0"/>
              <a:buChar char="•"/>
            </a:pPr>
            <a:r>
              <a:rPr lang="en-US" altLang="ko-KR" b="1" dirty="0" smtClean="0"/>
              <a:t>SAR clear : early 2016</a:t>
            </a:r>
            <a:endParaRPr lang="ko-KR" alt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86719" y="116632"/>
            <a:ext cx="8849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800" dirty="0" smtClean="0">
                <a:gradFill>
                  <a:gsLst>
                    <a:gs pos="0">
                      <a:schemeClr val="bg1"/>
                    </a:gs>
                    <a:gs pos="70000">
                      <a:srgbClr val="DDDDDD">
                        <a:lumMod val="59000"/>
                        <a:lumOff val="41000"/>
                      </a:srgbClr>
                    </a:gs>
                    <a:gs pos="99000">
                      <a:schemeClr val="bg1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6000"/>
                    </a:prstClr>
                  </a:outerShdw>
                  <a:reflection blurRad="6350" stA="15000" endPos="45500" dist="50800" dir="5400000" sy="-100000" algn="bl" rotWithShape="0"/>
                </a:effectLst>
                <a:latin typeface="한컴 솔잎 M" pitchFamily="18" charset="-127"/>
                <a:ea typeface="한컴 솔잎 M" pitchFamily="18" charset="-127"/>
                <a:cs typeface="+mj-cs"/>
              </a:rPr>
              <a:t>Schedule and Major Milestone</a:t>
            </a:r>
            <a:endParaRPr lang="ko-KR" altLang="en-US" sz="2800" dirty="0">
              <a:gradFill>
                <a:gsLst>
                  <a:gs pos="0">
                    <a:schemeClr val="bg1"/>
                  </a:gs>
                  <a:gs pos="70000">
                    <a:srgbClr val="DDDDDD">
                      <a:lumMod val="59000"/>
                      <a:lumOff val="41000"/>
                    </a:srgbClr>
                  </a:gs>
                  <a:gs pos="99000">
                    <a:schemeClr val="bg1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6000"/>
                  </a:prstClr>
                </a:outerShdw>
                <a:reflection blurRad="6350" stA="15000" endPos="45500" dist="50800" dir="5400000" sy="-100000" algn="bl" rotWithShape="0"/>
              </a:effectLst>
              <a:latin typeface="한컴 솔잎 M" pitchFamily="18" charset="-127"/>
              <a:ea typeface="한컴 솔잎 M" pitchFamily="18" charset="-127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4426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779912" y="259318"/>
            <a:ext cx="5202065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한컴 솔잎 M" pitchFamily="18" charset="-127"/>
                <a:ea typeface="한컴 솔잎 M" pitchFamily="18" charset="-127"/>
              </a:rPr>
              <a:t>감사합니다 </a:t>
            </a:r>
            <a:endParaRPr lang="en-US" altLang="ko-KR" sz="6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한컴 솔잎 M" pitchFamily="18" charset="-127"/>
              <a:ea typeface="한컴 솔잎 M" pitchFamily="18" charset="-127"/>
            </a:endParaRPr>
          </a:p>
          <a:p>
            <a:r>
              <a:rPr lang="en-US" altLang="ko-KR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한컴 솔잎 M" pitchFamily="18" charset="-127"/>
                <a:ea typeface="한컴 솔잎 M" pitchFamily="18" charset="-127"/>
              </a:rPr>
              <a:t>Thank you</a:t>
            </a:r>
            <a:endParaRPr lang="en-US" altLang="ko-KR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한컴 솔잎 M" pitchFamily="18" charset="-127"/>
              <a:ea typeface="한컴 솔잎 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96926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1968" y="32048"/>
            <a:ext cx="8229600" cy="1143000"/>
          </a:xfrm>
        </p:spPr>
        <p:txBody>
          <a:bodyPr/>
          <a:lstStyle/>
          <a:p>
            <a:r>
              <a:rPr lang="en-US" altLang="ko-KR" dirty="0" smtClean="0"/>
              <a:t>ISOL Yield Estimation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September 15, 2012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4294967295"/>
          </p:nvPr>
        </p:nvSpPr>
        <p:spPr>
          <a:xfrm>
            <a:off x="3110132" y="6356350"/>
            <a:ext cx="2959968" cy="365125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IBS Symposium 2012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95F8A5-E559-4528-A6CD-D29E9ADCFBCA}" type="slidenum">
              <a:rPr lang="ko-KR" altLang="en-US" smtClean="0"/>
              <a:pPr/>
              <a:t>33</a:t>
            </a:fld>
            <a:endParaRPr lang="ko-KR" altLang="en-US" dirty="0"/>
          </a:p>
        </p:txBody>
      </p:sp>
      <p:pic>
        <p:nvPicPr>
          <p:cNvPr id="7" name="Picture 20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57"/>
          <a:stretch/>
        </p:blipFill>
        <p:spPr bwMode="auto">
          <a:xfrm>
            <a:off x="907355" y="1052298"/>
            <a:ext cx="7481069" cy="5007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040718" y="5828951"/>
            <a:ext cx="460298" cy="466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ko-KR" dirty="0" smtClean="0"/>
              <a:t>ε</a:t>
            </a:r>
            <a:r>
              <a:rPr lang="en-US" altLang="ko-KR" baseline="-25000" dirty="0" smtClean="0"/>
              <a:t>r</a:t>
            </a:r>
            <a:endParaRPr lang="ko-KR" altLang="en-US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4220543" y="5828951"/>
            <a:ext cx="460298" cy="466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ko-KR" smtClean="0"/>
              <a:t>ε</a:t>
            </a:r>
            <a:r>
              <a:rPr lang="en-US" altLang="ko-KR" baseline="-25000"/>
              <a:t>i</a:t>
            </a:r>
            <a:endParaRPr lang="ko-KR" altLang="en-US" baseline="-25000"/>
          </a:p>
        </p:txBody>
      </p:sp>
      <p:sp>
        <p:nvSpPr>
          <p:cNvPr id="10" name="TextBox 9"/>
          <p:cNvSpPr txBox="1"/>
          <p:nvPr/>
        </p:nvSpPr>
        <p:spPr>
          <a:xfrm>
            <a:off x="5209626" y="5828951"/>
            <a:ext cx="828537" cy="466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ko-KR" smtClean="0"/>
              <a:t>ε</a:t>
            </a:r>
            <a:r>
              <a:rPr lang="en-US" altLang="ko-KR" baseline="-25000" smtClean="0"/>
              <a:t>trans</a:t>
            </a:r>
            <a:endParaRPr lang="ko-KR" altLang="en-US" baseline="-25000"/>
          </a:p>
        </p:txBody>
      </p:sp>
      <p:sp>
        <p:nvSpPr>
          <p:cNvPr id="11" name="TextBox 10"/>
          <p:cNvSpPr txBox="1"/>
          <p:nvPr/>
        </p:nvSpPr>
        <p:spPr>
          <a:xfrm>
            <a:off x="6235947" y="5828951"/>
            <a:ext cx="828537" cy="466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ko-KR" smtClean="0"/>
              <a:t>ε</a:t>
            </a:r>
            <a:r>
              <a:rPr lang="en-US" altLang="ko-KR" baseline="-25000" err="1" smtClean="0"/>
              <a:t>cb</a:t>
            </a:r>
            <a:endParaRPr lang="ko-KR" altLang="en-US" baseline="-25000"/>
          </a:p>
        </p:txBody>
      </p:sp>
      <p:sp>
        <p:nvSpPr>
          <p:cNvPr id="12" name="TextBox 11"/>
          <p:cNvSpPr txBox="1"/>
          <p:nvPr/>
        </p:nvSpPr>
        <p:spPr>
          <a:xfrm>
            <a:off x="7316067" y="5828951"/>
            <a:ext cx="828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ko-KR" smtClean="0"/>
              <a:t>ε</a:t>
            </a:r>
            <a:r>
              <a:rPr lang="en-US" altLang="ko-KR" baseline="-25000" smtClean="0"/>
              <a:t>acc</a:t>
            </a:r>
            <a:endParaRPr lang="ko-KR" altLang="en-US" baseline="-25000"/>
          </a:p>
        </p:txBody>
      </p:sp>
      <p:sp>
        <p:nvSpPr>
          <p:cNvPr id="13" name="TextBox 12"/>
          <p:cNvSpPr txBox="1"/>
          <p:nvPr/>
        </p:nvSpPr>
        <p:spPr>
          <a:xfrm>
            <a:off x="1751883" y="5865797"/>
            <a:ext cx="1012656" cy="388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target</a:t>
            </a:r>
            <a:endParaRPr lang="ko-KR" altLang="en-US" sz="1400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2707793" y="1436463"/>
            <a:ext cx="7511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release</a:t>
            </a:r>
            <a:endParaRPr lang="ko-KR" alt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3689110" y="1590352"/>
            <a:ext cx="981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ionization</a:t>
            </a:r>
            <a:endParaRPr lang="ko-KR" alt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4866834" y="1744241"/>
            <a:ext cx="934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transport</a:t>
            </a:r>
            <a:endParaRPr lang="ko-KR" alt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5716649" y="2084535"/>
            <a:ext cx="15196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charge breeding</a:t>
            </a:r>
            <a:endParaRPr lang="ko-KR" alt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7092280" y="2333470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post acc.</a:t>
            </a:r>
            <a:endParaRPr lang="ko-KR" alt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2267744" y="6021288"/>
            <a:ext cx="5063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Efficiency of each component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 bwMode="auto">
          <a:xfrm rot="16200000">
            <a:off x="-354088" y="3390163"/>
            <a:ext cx="2300630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Beam Intensity (</a:t>
            </a:r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pps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)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3" name="표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14611"/>
              </p:ext>
            </p:extLst>
          </p:nvPr>
        </p:nvGraphicFramePr>
        <p:xfrm>
          <a:off x="1748006" y="3092647"/>
          <a:ext cx="6429496" cy="2664300"/>
        </p:xfrm>
        <a:graphic>
          <a:graphicData uri="http://schemas.openxmlformats.org/drawingml/2006/table">
            <a:tbl>
              <a:tblPr/>
              <a:tblGrid>
                <a:gridCol w="740864"/>
                <a:gridCol w="751285"/>
                <a:gridCol w="1624979"/>
                <a:gridCol w="1296144"/>
                <a:gridCol w="2016224"/>
              </a:tblGrid>
              <a:tr h="26643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Isotope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Half-life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dirty="0" err="1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Yield@target</a:t>
                      </a:r>
                      <a:r>
                        <a:rPr lang="en-US" sz="1400" b="0" kern="1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 (</a:t>
                      </a:r>
                      <a:r>
                        <a:rPr lang="en-US" sz="1400" b="0" kern="100" dirty="0" err="1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pps</a:t>
                      </a:r>
                      <a:r>
                        <a:rPr lang="en-US" sz="1400" b="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)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Overall eff</a:t>
                      </a:r>
                      <a:r>
                        <a:rPr lang="en-US" sz="1400" b="0" kern="1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.(%)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Expected </a:t>
                      </a:r>
                      <a:r>
                        <a:rPr lang="en-US" sz="1400" b="0" kern="1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Intensity(</a:t>
                      </a:r>
                      <a:r>
                        <a:rPr lang="en-US" sz="1400" b="0" kern="100" dirty="0" err="1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pps</a:t>
                      </a:r>
                      <a:r>
                        <a:rPr lang="en-US" sz="1400" b="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)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643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baseline="300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78</a:t>
                      </a:r>
                      <a:r>
                        <a:rPr lang="en-US" sz="1400" b="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Zn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1.5 s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2.19 x 10</a:t>
                      </a:r>
                      <a:r>
                        <a:rPr lang="en-US" altLang="ko-KR" sz="14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10</a:t>
                      </a:r>
                      <a:endParaRPr lang="en-US" altLang="ko-KR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0.04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kern="1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 x 10</a:t>
                      </a:r>
                      <a:r>
                        <a:rPr lang="en-US" altLang="ko-KR" sz="1400" b="0" kern="100" baseline="300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7</a:t>
                      </a:r>
                      <a:endParaRPr lang="ko-KR" altLang="ko-KR" sz="1400" b="0" kern="100" dirty="0" smtClean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643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baseline="300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90</a:t>
                      </a:r>
                      <a:r>
                        <a:rPr lang="en-US" sz="1400" b="0" kern="1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Kr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32 </a:t>
                      </a:r>
                      <a:r>
                        <a:rPr lang="en-US" sz="1400" b="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s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1.99 x 10</a:t>
                      </a:r>
                      <a:r>
                        <a:rPr lang="en-US" altLang="ko-KR" sz="14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12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1.00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altLang="ko-KR" sz="1400" b="0" kern="1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2 x 10</a:t>
                      </a:r>
                      <a:r>
                        <a:rPr lang="en-US" altLang="ko-KR" sz="1400" b="0" kern="100" baseline="300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10</a:t>
                      </a:r>
                      <a:endParaRPr lang="ko-KR" alt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643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baseline="300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94</a:t>
                      </a:r>
                      <a:r>
                        <a:rPr lang="en-US" sz="1400" b="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Kr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0.2 s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1.29 x 10</a:t>
                      </a:r>
                      <a:r>
                        <a:rPr lang="en-US" altLang="ko-KR" sz="14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11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0.51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kern="1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7 x 10</a:t>
                      </a:r>
                      <a:r>
                        <a:rPr lang="en-US" altLang="ko-KR" sz="1400" b="0" kern="100" baseline="300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8</a:t>
                      </a:r>
                      <a:endParaRPr lang="ko-KR" altLang="ko-KR" sz="1400" b="0" kern="100" dirty="0" smtClean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643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baseline="3000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97</a:t>
                      </a:r>
                      <a:r>
                        <a:rPr lang="en-US" sz="1400" b="0" kern="10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Rb</a:t>
                      </a:r>
                      <a:endParaRPr lang="ko-KR" sz="1400" b="0" kern="10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0.17 s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1.02</a:t>
                      </a:r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 x 10</a:t>
                      </a:r>
                      <a:r>
                        <a:rPr lang="en-US" altLang="ko-KR" sz="14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11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0.88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kern="1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9 x 10</a:t>
                      </a:r>
                      <a:r>
                        <a:rPr lang="en-US" altLang="ko-KR" sz="1400" b="0" kern="100" baseline="300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8</a:t>
                      </a:r>
                      <a:endParaRPr lang="ko-KR" altLang="ko-KR" sz="1400" b="0" kern="100" dirty="0" smtClean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643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baseline="3000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124</a:t>
                      </a:r>
                      <a:r>
                        <a:rPr lang="en-US" sz="1400" b="0" kern="10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Cd</a:t>
                      </a:r>
                      <a:endParaRPr lang="ko-KR" sz="1400" b="0" kern="10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1.24 s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4.98</a:t>
                      </a:r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 x 10</a:t>
                      </a:r>
                      <a:r>
                        <a:rPr lang="en-US" altLang="ko-KR" sz="14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11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0.02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kern="1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 x 10</a:t>
                      </a:r>
                      <a:r>
                        <a:rPr lang="en-US" altLang="ko-KR" sz="1400" b="0" kern="100" baseline="300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8</a:t>
                      </a:r>
                      <a:endParaRPr lang="ko-KR" altLang="ko-KR" sz="1400" b="0" kern="100" dirty="0" smtClean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643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baseline="300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132</a:t>
                      </a:r>
                      <a:r>
                        <a:rPr lang="en-US" sz="1400" b="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Sn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40 s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1.95</a:t>
                      </a:r>
                      <a:r>
                        <a:rPr lang="en-US" altLang="ko-KR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 x 10</a:t>
                      </a:r>
                      <a:r>
                        <a:rPr lang="en-US" altLang="ko-KR" sz="1400" b="0" i="0" u="none" strike="noStrike" baseline="30000" dirty="0" smtClean="0">
                          <a:solidFill>
                            <a:schemeClr val="tx1"/>
                          </a:solidFill>
                          <a:effectLst/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10</a:t>
                      </a:r>
                      <a:endParaRPr lang="ko-KR" alt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0.45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kern="100" dirty="0" smtClean="0">
                          <a:solidFill>
                            <a:schemeClr val="tx1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8 x 10</a:t>
                      </a:r>
                      <a:r>
                        <a:rPr lang="en-US" altLang="ko-KR" sz="1400" b="0" kern="100" baseline="30000" dirty="0" smtClean="0">
                          <a:solidFill>
                            <a:schemeClr val="tx1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7</a:t>
                      </a:r>
                      <a:endParaRPr lang="ko-KR" altLang="ko-KR" sz="1400" b="0" kern="100" dirty="0" smtClean="0">
                        <a:solidFill>
                          <a:schemeClr val="tx1"/>
                        </a:solidFill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643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baseline="300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133</a:t>
                      </a:r>
                      <a:r>
                        <a:rPr lang="en-US" sz="1400" b="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In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0.18</a:t>
                      </a:r>
                      <a:r>
                        <a:rPr lang="en-US" sz="1400" b="0" kern="100" baseline="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 </a:t>
                      </a:r>
                      <a:r>
                        <a:rPr lang="en-US" sz="1400" b="0" kern="1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s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3.75</a:t>
                      </a:r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 x 10</a:t>
                      </a:r>
                      <a:r>
                        <a:rPr lang="en-US" altLang="ko-KR" sz="14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7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0.18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kern="1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7 x 10</a:t>
                      </a:r>
                      <a:r>
                        <a:rPr lang="en-US" altLang="ko-KR" sz="1400" b="0" kern="100" baseline="300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4</a:t>
                      </a:r>
                      <a:endParaRPr lang="ko-KR" altLang="ko-KR" sz="1400" b="0" kern="100" dirty="0" smtClean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643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baseline="300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142</a:t>
                      </a:r>
                      <a:r>
                        <a:rPr lang="en-US" sz="1400" b="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Xe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1.22 s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2.84</a:t>
                      </a:r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 x 10</a:t>
                      </a:r>
                      <a:r>
                        <a:rPr lang="en-US" altLang="ko-KR" sz="14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10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2.08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kern="1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6 x 10</a:t>
                      </a:r>
                      <a:r>
                        <a:rPr lang="en-US" altLang="ko-KR" sz="1400" b="0" kern="100" baseline="300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8</a:t>
                      </a:r>
                      <a:endParaRPr lang="ko-KR" altLang="ko-KR" sz="1400" b="0" kern="100" dirty="0" smtClean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643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baseline="300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144</a:t>
                      </a:r>
                      <a:r>
                        <a:rPr lang="en-US" sz="1400" b="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Cs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1.01 s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6.01</a:t>
                      </a:r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 x 10</a:t>
                      </a:r>
                      <a:r>
                        <a:rPr lang="en-US" altLang="ko-KR" sz="14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10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altLang="ko-KR" sz="1400" b="0" kern="1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0.12</a:t>
                      </a:r>
                      <a:endParaRPr lang="ko-KR" sz="1400" b="0" kern="1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7 </a:t>
                      </a:r>
                      <a:r>
                        <a:rPr lang="en-US" sz="1400" b="0" kern="100" dirty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x </a:t>
                      </a:r>
                      <a:r>
                        <a:rPr lang="en-US" sz="1400" b="0" kern="1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10</a:t>
                      </a:r>
                      <a:r>
                        <a:rPr lang="en-US" sz="1400" b="0" kern="100" baseline="30000" dirty="0" smtClean="0"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7</a:t>
                      </a:r>
                      <a:endParaRPr lang="ko-KR" sz="1400" b="0" kern="100" baseline="30000" dirty="0"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323528" y="6337456"/>
            <a:ext cx="7392473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365125" indent="-182563"/>
            <a:r>
              <a:rPr lang="en-US" altLang="ko-KR" sz="1400" dirty="0" smtClean="0">
                <a:solidFill>
                  <a:srgbClr val="0000FF"/>
                </a:solidFill>
              </a:rPr>
              <a:t>* Overall efficiency was estimated using the information from existing</a:t>
            </a:r>
            <a:r>
              <a:rPr lang="ko-KR" altLang="en-US" sz="1400" dirty="0" smtClean="0">
                <a:solidFill>
                  <a:srgbClr val="0000FF"/>
                </a:solidFill>
              </a:rPr>
              <a:t> </a:t>
            </a:r>
            <a:r>
              <a:rPr lang="en-US" altLang="ko-KR" sz="1400" dirty="0" smtClean="0">
                <a:solidFill>
                  <a:srgbClr val="0000FF"/>
                </a:solidFill>
              </a:rPr>
              <a:t> ISOL systems. </a:t>
            </a:r>
          </a:p>
          <a:p>
            <a:pPr marL="365125" indent="-182563"/>
            <a:r>
              <a:rPr lang="en-US" altLang="ko-KR" sz="1400" dirty="0" smtClean="0">
                <a:solidFill>
                  <a:srgbClr val="0000FF"/>
                </a:solidFill>
              </a:rPr>
              <a:t>  (HRIBF, CERN-ISOLDE, KEK-ISOL, etc.)</a:t>
            </a:r>
            <a:endParaRPr lang="ko-KR" altLang="en-US" sz="1400" dirty="0">
              <a:solidFill>
                <a:srgbClr val="0000FF"/>
              </a:solidFill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6650215" y="1052298"/>
            <a:ext cx="1954233" cy="691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257" y="1092643"/>
            <a:ext cx="988159" cy="75218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5781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15175" y="32048"/>
            <a:ext cx="8229600" cy="1143000"/>
          </a:xfrm>
        </p:spPr>
        <p:txBody>
          <a:bodyPr/>
          <a:lstStyle/>
          <a:p>
            <a:r>
              <a:rPr lang="en-US" altLang="ko-KR" dirty="0" smtClean="0"/>
              <a:t>More Exotic RI Beams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95F8A5-E559-4528-A6CD-D29E9ADCFBCA}" type="slidenum">
              <a:rPr lang="ko-KR" altLang="en-US" smtClean="0"/>
              <a:pPr/>
              <a:t>34</a:t>
            </a:fld>
            <a:endParaRPr lang="ko-KR" altLang="en-US" dirty="0"/>
          </a:p>
        </p:txBody>
      </p:sp>
      <p:grpSp>
        <p:nvGrpSpPr>
          <p:cNvPr id="7" name="그룹 352268"/>
          <p:cNvGrpSpPr/>
          <p:nvPr/>
        </p:nvGrpSpPr>
        <p:grpSpPr>
          <a:xfrm>
            <a:off x="4499992" y="1052736"/>
            <a:ext cx="4458145" cy="3323599"/>
            <a:chOff x="4952999" y="102915"/>
            <a:chExt cx="4829656" cy="3625348"/>
          </a:xfrm>
        </p:grpSpPr>
        <p:pic>
          <p:nvPicPr>
            <p:cNvPr id="8" name="Picture 3" descr="rprocess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2999" y="102915"/>
              <a:ext cx="4677237" cy="36253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Line 4"/>
            <p:cNvSpPr>
              <a:spLocks noChangeShapeType="1"/>
            </p:cNvSpPr>
            <p:nvPr/>
          </p:nvSpPr>
          <p:spPr bwMode="auto">
            <a:xfrm flipH="1" flipV="1">
              <a:off x="8372441" y="2255950"/>
              <a:ext cx="559000" cy="5960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 Box 5"/>
            <p:cNvSpPr txBox="1">
              <a:spLocks noChangeArrowheads="1"/>
            </p:cNvSpPr>
            <p:nvPr/>
          </p:nvSpPr>
          <p:spPr bwMode="auto">
            <a:xfrm>
              <a:off x="8463388" y="2830473"/>
              <a:ext cx="1319267" cy="3357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GB" sz="1400" dirty="0">
                  <a:latin typeface="Arial" pitchFamily="34" charset="0"/>
                  <a:cs typeface="Arial" pitchFamily="34" charset="0"/>
                </a:rPr>
                <a:t>r-process</a:t>
              </a:r>
            </a:p>
          </p:txBody>
        </p:sp>
      </p:grpSp>
      <p:grpSp>
        <p:nvGrpSpPr>
          <p:cNvPr id="11" name="그룹 20"/>
          <p:cNvGrpSpPr/>
          <p:nvPr/>
        </p:nvGrpSpPr>
        <p:grpSpPr>
          <a:xfrm>
            <a:off x="101452" y="1066804"/>
            <a:ext cx="4360118" cy="4090316"/>
            <a:chOff x="157531" y="836712"/>
            <a:chExt cx="4723461" cy="4090316"/>
          </a:xfrm>
        </p:grpSpPr>
        <p:pic>
          <p:nvPicPr>
            <p:cNvPr id="12" name="그림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531" y="836712"/>
              <a:ext cx="4723461" cy="4090316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072680" y="1446141"/>
              <a:ext cx="2592288" cy="10002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dirty="0" smtClean="0">
                  <a:latin typeface="Arial" pitchFamily="34" charset="0"/>
                  <a:cs typeface="Arial" pitchFamily="34" charset="0"/>
                </a:rPr>
                <a:t>LISE++ calculation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US" altLang="ko-KR" sz="800" dirty="0" smtClean="0">
                  <a:latin typeface="Arial" pitchFamily="34" charset="0"/>
                  <a:cs typeface="Arial" pitchFamily="34" charset="0"/>
                </a:rPr>
                <a:t>EPAX2 model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US" altLang="ko-KR" sz="800" dirty="0" err="1" smtClean="0">
                  <a:latin typeface="Arial" pitchFamily="34" charset="0"/>
                  <a:cs typeface="Arial" pitchFamily="34" charset="0"/>
                </a:rPr>
                <a:t>dp</a:t>
              </a:r>
              <a:r>
                <a:rPr lang="en-US" altLang="ko-KR" sz="800" dirty="0" smtClean="0">
                  <a:latin typeface="Arial" pitchFamily="34" charset="0"/>
                  <a:cs typeface="Arial" pitchFamily="34" charset="0"/>
                </a:rPr>
                <a:t>/p</a:t>
              </a:r>
              <a:r>
                <a:rPr lang="ko-KR" altLang="en-US" sz="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ko-KR" sz="800" dirty="0" smtClean="0">
                  <a:latin typeface="Arial" pitchFamily="34" charset="0"/>
                  <a:cs typeface="Arial" pitchFamily="34" charset="0"/>
                </a:rPr>
                <a:t>= 2.23%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US" altLang="ko-KR" sz="800" dirty="0" smtClean="0">
                  <a:latin typeface="Arial" pitchFamily="34" charset="0"/>
                  <a:cs typeface="Arial" pitchFamily="34" charset="0"/>
                </a:rPr>
                <a:t>Target thickness and  beam line parameters are optimized for each nuclide</a:t>
              </a:r>
            </a:p>
            <a:p>
              <a:pPr marL="171450" indent="-171450">
                <a:buFont typeface="Arial" pitchFamily="34" charset="0"/>
                <a:buChar char="•"/>
              </a:pPr>
              <a:endParaRPr lang="en-US" altLang="ko-KR" sz="800" dirty="0" smtClean="0">
                <a:latin typeface="Arial" pitchFamily="34" charset="0"/>
                <a:cs typeface="Arial" pitchFamily="34" charset="0"/>
              </a:endParaRPr>
            </a:p>
            <a:p>
              <a:pPr marL="171450" indent="-171450">
                <a:buFont typeface="Arial" pitchFamily="34" charset="0"/>
                <a:buChar char="•"/>
              </a:pPr>
              <a:endParaRPr lang="ko-KR" alt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944888" y="3918916"/>
              <a:ext cx="5734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>
                  <a:latin typeface="Arial" pitchFamily="34" charset="0"/>
                  <a:cs typeface="Arial" pitchFamily="34" charset="0"/>
                </a:rPr>
                <a:t>N =82</a:t>
              </a:r>
              <a:endParaRPr lang="ko-KR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246197" y="4165137"/>
              <a:ext cx="5734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>
                  <a:latin typeface="Arial" pitchFamily="34" charset="0"/>
                  <a:cs typeface="Arial" pitchFamily="34" charset="0"/>
                </a:rPr>
                <a:t>N =50</a:t>
              </a:r>
              <a:endParaRPr lang="ko-KR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44488" y="3913190"/>
              <a:ext cx="59599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>
                  <a:latin typeface="Arial" pitchFamily="34" charset="0"/>
                  <a:cs typeface="Arial" pitchFamily="34" charset="0"/>
                </a:rPr>
                <a:t>Z = 28</a:t>
              </a:r>
              <a:endParaRPr lang="ko-KR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716884" y="2758759"/>
              <a:ext cx="5577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>
                  <a:latin typeface="Arial" pitchFamily="34" charset="0"/>
                  <a:cs typeface="Arial" pitchFamily="34" charset="0"/>
                </a:rPr>
                <a:t>Z</a:t>
              </a:r>
              <a:r>
                <a:rPr lang="en-US" altLang="ko-KR" sz="1000" dirty="0" smtClean="0">
                  <a:latin typeface="Arial" pitchFamily="34" charset="0"/>
                  <a:cs typeface="Arial" pitchFamily="34" charset="0"/>
                </a:rPr>
                <a:t> =50</a:t>
              </a:r>
              <a:endParaRPr lang="ko-KR" altLang="en-US" sz="1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8" name="직선 연결선 17"/>
            <p:cNvCxnSpPr/>
            <p:nvPr/>
          </p:nvCxnSpPr>
          <p:spPr bwMode="auto">
            <a:xfrm rot="-180000" flipV="1">
              <a:off x="2451770" y="3285702"/>
              <a:ext cx="1776824" cy="640490"/>
            </a:xfrm>
            <a:prstGeom prst="line">
              <a:avLst/>
            </a:prstGeom>
            <a:solidFill>
              <a:schemeClr val="accent1"/>
            </a:solidFill>
            <a:ln w="123825" cap="flat" cmpd="sng" algn="ctr">
              <a:solidFill>
                <a:srgbClr val="FF0000">
                  <a:alpha val="26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직선 연결선 18"/>
            <p:cNvCxnSpPr/>
            <p:nvPr/>
          </p:nvCxnSpPr>
          <p:spPr bwMode="auto">
            <a:xfrm flipV="1">
              <a:off x="4214446" y="2758759"/>
              <a:ext cx="602660" cy="211459"/>
            </a:xfrm>
            <a:prstGeom prst="line">
              <a:avLst/>
            </a:prstGeom>
            <a:solidFill>
              <a:schemeClr val="accent1"/>
            </a:solidFill>
            <a:ln w="123825" cap="flat" cmpd="sng" algn="ctr">
              <a:solidFill>
                <a:srgbClr val="FF0000">
                  <a:alpha val="26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546861"/>
              </p:ext>
            </p:extLst>
          </p:nvPr>
        </p:nvGraphicFramePr>
        <p:xfrm>
          <a:off x="4847446" y="4592359"/>
          <a:ext cx="3923402" cy="168478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52746"/>
                <a:gridCol w="2470656"/>
              </a:tblGrid>
              <a:tr h="31318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Arial" pitchFamily="34" charset="0"/>
                          <a:cs typeface="Arial" pitchFamily="34" charset="0"/>
                        </a:rPr>
                        <a:t>Nuclide</a:t>
                      </a:r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Arial" pitchFamily="34" charset="0"/>
                          <a:cs typeface="Arial" pitchFamily="34" charset="0"/>
                        </a:rPr>
                        <a:t>Estimated Intensity (</a:t>
                      </a:r>
                      <a:r>
                        <a:rPr lang="en-US" altLang="ko-KR" sz="1200" dirty="0" err="1" smtClean="0">
                          <a:latin typeface="Arial" pitchFamily="34" charset="0"/>
                          <a:cs typeface="Arial" pitchFamily="34" charset="0"/>
                        </a:rPr>
                        <a:t>pps</a:t>
                      </a:r>
                      <a:r>
                        <a:rPr lang="en-US" altLang="ko-KR" sz="120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/>
                </a:tc>
              </a:tr>
              <a:tr h="1879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aseline="30000" dirty="0" smtClean="0">
                          <a:latin typeface="Arial" pitchFamily="34" charset="0"/>
                          <a:cs typeface="Arial" pitchFamily="34" charset="0"/>
                        </a:rPr>
                        <a:t>110</a:t>
                      </a:r>
                      <a:r>
                        <a:rPr lang="en-US" altLang="ko-KR" sz="1200" dirty="0" smtClean="0"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Arial" pitchFamily="34" charset="0"/>
                          <a:cs typeface="Arial" pitchFamily="34" charset="0"/>
                        </a:rPr>
                        <a:t>1.8</a:t>
                      </a:r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/>
                </a:tc>
              </a:tr>
              <a:tr h="1879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aseline="30000" dirty="0" smtClean="0">
                          <a:latin typeface="Arial" pitchFamily="34" charset="0"/>
                          <a:cs typeface="Arial" pitchFamily="34" charset="0"/>
                        </a:rPr>
                        <a:t>110</a:t>
                      </a:r>
                      <a:r>
                        <a:rPr lang="en-US" altLang="ko-KR" sz="1200" dirty="0" smtClean="0">
                          <a:latin typeface="Arial" pitchFamily="34" charset="0"/>
                          <a:cs typeface="Arial" pitchFamily="34" charset="0"/>
                        </a:rPr>
                        <a:t>Zr</a:t>
                      </a:r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Arial" pitchFamily="34" charset="0"/>
                          <a:cs typeface="Arial" pitchFamily="34" charset="0"/>
                        </a:rPr>
                        <a:t>1.8</a:t>
                      </a:r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/>
                </a:tc>
              </a:tr>
              <a:tr h="1879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aseline="30000" dirty="0" smtClean="0">
                          <a:latin typeface="Arial" pitchFamily="34" charset="0"/>
                          <a:cs typeface="Arial" pitchFamily="34" charset="0"/>
                        </a:rPr>
                        <a:t>114</a:t>
                      </a:r>
                      <a:r>
                        <a:rPr lang="en-US" altLang="ko-KR" sz="1200" baseline="0" dirty="0" smtClean="0">
                          <a:latin typeface="Arial" pitchFamily="34" charset="0"/>
                          <a:cs typeface="Arial" pitchFamily="34" charset="0"/>
                        </a:rPr>
                        <a:t>Nb</a:t>
                      </a:r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Arial" pitchFamily="34" charset="0"/>
                          <a:cs typeface="Arial" pitchFamily="34" charset="0"/>
                        </a:rPr>
                        <a:t>1.1</a:t>
                      </a:r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/>
                </a:tc>
              </a:tr>
              <a:tr h="1879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aseline="30000" dirty="0" smtClean="0">
                          <a:latin typeface="Arial" pitchFamily="34" charset="0"/>
                          <a:cs typeface="Arial" pitchFamily="34" charset="0"/>
                        </a:rPr>
                        <a:t>116</a:t>
                      </a:r>
                      <a:r>
                        <a:rPr lang="en-US" altLang="ko-KR" sz="1200" dirty="0" smtClean="0">
                          <a:latin typeface="Arial" pitchFamily="34" charset="0"/>
                          <a:cs typeface="Arial" pitchFamily="34" charset="0"/>
                        </a:rPr>
                        <a:t>Mo</a:t>
                      </a:r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Arial" pitchFamily="34" charset="0"/>
                          <a:cs typeface="Arial" pitchFamily="34" charset="0"/>
                        </a:rPr>
                        <a:t>3.8</a:t>
                      </a:r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/>
                </a:tc>
              </a:tr>
              <a:tr h="18791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aseline="30000" dirty="0" smtClean="0">
                          <a:latin typeface="Arial" pitchFamily="34" charset="0"/>
                          <a:cs typeface="Arial" pitchFamily="34" charset="0"/>
                        </a:rPr>
                        <a:t>118</a:t>
                      </a:r>
                      <a:r>
                        <a:rPr lang="en-US" altLang="ko-KR" sz="1200" dirty="0" smtClean="0">
                          <a:latin typeface="Arial" pitchFamily="34" charset="0"/>
                          <a:cs typeface="Arial" pitchFamily="34" charset="0"/>
                        </a:rPr>
                        <a:t>Tc</a:t>
                      </a:r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Arial" pitchFamily="34" charset="0"/>
                          <a:cs typeface="Arial" pitchFamily="34" charset="0"/>
                        </a:rPr>
                        <a:t>1.4</a:t>
                      </a:r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/>
                </a:tc>
              </a:tr>
            </a:tbl>
          </a:graphicData>
        </a:graphic>
      </p:graphicFrame>
      <p:sp>
        <p:nvSpPr>
          <p:cNvPr id="21" name="모서리가 둥근 직사각형 20"/>
          <p:cNvSpPr/>
          <p:nvPr/>
        </p:nvSpPr>
        <p:spPr bwMode="auto">
          <a:xfrm rot="20087133">
            <a:off x="2576020" y="3632962"/>
            <a:ext cx="1352692" cy="255218"/>
          </a:xfrm>
          <a:prstGeom prst="round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72200" y="3996353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altLang="ko-K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each new n-rich isotope with rates of 10</a:t>
            </a:r>
            <a:r>
              <a:rPr lang="en-US" altLang="ko-KR" sz="1600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-3</a:t>
            </a:r>
            <a:r>
              <a:rPr lang="en-US" altLang="ko-K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~ 10 </a:t>
            </a:r>
            <a:r>
              <a:rPr lang="en-US" altLang="ko-KR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pps</a:t>
            </a:r>
            <a:endParaRPr lang="ko-KR" altLang="en-US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5536" y="5196548"/>
            <a:ext cx="40070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rgbClr val="0000FF"/>
                </a:solidFill>
                <a:cs typeface="Arial" pitchFamily="34" charset="0"/>
                <a:sym typeface="Wingdings" pitchFamily="2" charset="2"/>
              </a:rPr>
              <a:t>Operational mode: </a:t>
            </a:r>
            <a:r>
              <a:rPr lang="en-US" altLang="ko-KR" sz="1600" baseline="30000" dirty="0" smtClean="0">
                <a:solidFill>
                  <a:srgbClr val="FF0000"/>
                </a:solidFill>
                <a:cs typeface="Arial" pitchFamily="34" charset="0"/>
              </a:rPr>
              <a:t>142</a:t>
            </a:r>
            <a:r>
              <a:rPr lang="en-US" altLang="ko-KR" sz="1600" dirty="0" smtClean="0">
                <a:solidFill>
                  <a:srgbClr val="FF0000"/>
                </a:solidFill>
                <a:cs typeface="Arial" pitchFamily="34" charset="0"/>
              </a:rPr>
              <a:t>Xe(ISOL) </a:t>
            </a:r>
            <a:r>
              <a:rPr lang="en-US" altLang="ko-KR" sz="1600" dirty="0" smtClean="0">
                <a:solidFill>
                  <a:srgbClr val="0000FF"/>
                </a:solidFill>
                <a:cs typeface="Arial" pitchFamily="34" charset="0"/>
                <a:sym typeface="Wingdings" pitchFamily="2" charset="2"/>
              </a:rPr>
              <a:t> Post-Accelerator  Driver </a:t>
            </a:r>
            <a:r>
              <a:rPr lang="en-US" altLang="ko-KR" sz="1600" dirty="0" err="1" smtClean="0">
                <a:solidFill>
                  <a:srgbClr val="0000FF"/>
                </a:solidFill>
                <a:cs typeface="Arial" pitchFamily="34" charset="0"/>
                <a:sym typeface="Wingdings" pitchFamily="2" charset="2"/>
              </a:rPr>
              <a:t>Linac</a:t>
            </a:r>
            <a:r>
              <a:rPr lang="en-US" altLang="ko-KR" sz="1600" dirty="0" smtClean="0">
                <a:solidFill>
                  <a:srgbClr val="0000FF"/>
                </a:solidFill>
                <a:cs typeface="Arial" pitchFamily="34" charset="0"/>
                <a:sym typeface="Wingdings" pitchFamily="2" charset="2"/>
              </a:rPr>
              <a:t>  </a:t>
            </a:r>
            <a:r>
              <a:rPr lang="en-US" altLang="ko-KR" sz="1600" dirty="0" smtClean="0">
                <a:solidFill>
                  <a:srgbClr val="FF0000"/>
                </a:solidFill>
                <a:cs typeface="Arial" pitchFamily="34" charset="0"/>
                <a:sym typeface="Wingdings" pitchFamily="2" charset="2"/>
              </a:rPr>
              <a:t>IF target </a:t>
            </a:r>
            <a:r>
              <a:rPr lang="en-US" altLang="ko-KR" sz="1600" dirty="0" smtClean="0">
                <a:solidFill>
                  <a:srgbClr val="0000FF"/>
                </a:solidFill>
                <a:cs typeface="Arial" pitchFamily="34" charset="0"/>
                <a:sym typeface="Wingdings" pitchFamily="2" charset="2"/>
              </a:rPr>
              <a:t> Fragment Separator  Experiments</a:t>
            </a:r>
            <a:endParaRPr lang="ko-KR" altLang="en-US" sz="1600" dirty="0">
              <a:solidFill>
                <a:srgbClr val="0000FF"/>
              </a:solidFill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02442" y="6021288"/>
            <a:ext cx="449674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Note that ~10</a:t>
            </a:r>
            <a:r>
              <a:rPr lang="en-US" altLang="ko-KR" sz="1200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 times larger than </a:t>
            </a:r>
            <a:r>
              <a:rPr lang="en-US" altLang="ko-KR" sz="1200" baseline="30000" dirty="0" smtClean="0">
                <a:latin typeface="Arial" pitchFamily="34" charset="0"/>
                <a:cs typeface="Arial" pitchFamily="34" charset="0"/>
              </a:rPr>
              <a:t>136</a:t>
            </a: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Xe (350 MeV/u, 10 </a:t>
            </a:r>
            <a:r>
              <a:rPr lang="en-US" altLang="ko-KR" sz="1200" dirty="0" err="1" smtClean="0">
                <a:latin typeface="Arial" pitchFamily="34" charset="0"/>
                <a:cs typeface="Arial" pitchFamily="34" charset="0"/>
              </a:rPr>
              <a:t>pnA</a:t>
            </a: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)+Be</a:t>
            </a:r>
            <a:endParaRPr lang="ko-KR" alt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" name="직선 화살표 연결선 27"/>
          <p:cNvCxnSpPr/>
          <p:nvPr/>
        </p:nvCxnSpPr>
        <p:spPr>
          <a:xfrm>
            <a:off x="274028" y="6242015"/>
            <a:ext cx="442515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36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706" y="557811"/>
            <a:ext cx="9145438" cy="6300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_x274796544" descr="EMB00001ee0189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814672"/>
            <a:ext cx="3419872" cy="204332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635896" y="116632"/>
            <a:ext cx="21242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Location</a:t>
            </a:r>
            <a:endParaRPr lang="ko-KR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cxnSp>
        <p:nvCxnSpPr>
          <p:cNvPr id="7" name="직선 화살표 연결선 6"/>
          <p:cNvCxnSpPr/>
          <p:nvPr/>
        </p:nvCxnSpPr>
        <p:spPr>
          <a:xfrm flipV="1">
            <a:off x="4067944" y="3933056"/>
            <a:ext cx="2448272" cy="86654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D:\▶01◀ 진행과업\04 대덕연구개발특구 2단계 개발사업 조사설계\07 개발계획(변경)\삽도\위치도(50000)\121102 위치도 사본1.jpg"/>
          <p:cNvPicPr>
            <a:picLocks noChangeAspect="1" noChangeArrowheads="1"/>
          </p:cNvPicPr>
          <p:nvPr/>
        </p:nvPicPr>
        <p:blipFill rotWithShape="1">
          <a:blip r:embed="rId4"/>
          <a:srcRect t="14008"/>
          <a:stretch/>
        </p:blipFill>
        <p:spPr bwMode="auto">
          <a:xfrm>
            <a:off x="6587979" y="1186377"/>
            <a:ext cx="2548753" cy="2995073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415799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144000" cy="6426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32240" y="6237312"/>
            <a:ext cx="2299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Bird Eye View of IBS</a:t>
            </a:r>
            <a:endParaRPr lang="ko-KR" altLang="en-US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3635896" y="3933056"/>
            <a:ext cx="52931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Institute for Basic Science</a:t>
            </a:r>
            <a:endParaRPr lang="ko-KR" alt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3" descr="03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658254" y="3839029"/>
            <a:ext cx="1763322" cy="92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Rectangle 2"/>
          <p:cNvSpPr txBox="1">
            <a:spLocks noChangeArrowheads="1"/>
          </p:cNvSpPr>
          <p:nvPr/>
        </p:nvSpPr>
        <p:spPr bwMode="auto">
          <a:xfrm>
            <a:off x="251520" y="260648"/>
            <a:ext cx="7383462" cy="3847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ko-KR" sz="25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+mj-cs"/>
              </a:rPr>
              <a:t>4. Organizational Structure</a:t>
            </a:r>
            <a:endParaRPr lang="ko-KR" altLang="en-US" sz="25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  <a:cs typeface="+mj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444401" y="6553810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/>
              <a:t>4</a:t>
            </a:r>
            <a:endParaRPr lang="ko-KR" altLang="en-US" sz="1000" dirty="0"/>
          </a:p>
        </p:txBody>
      </p:sp>
      <p:cxnSp>
        <p:nvCxnSpPr>
          <p:cNvPr id="35" name="직선 화살표 연결선 38"/>
          <p:cNvCxnSpPr>
            <a:cxnSpLocks noChangeShapeType="1"/>
          </p:cNvCxnSpPr>
          <p:nvPr/>
        </p:nvCxnSpPr>
        <p:spPr bwMode="auto">
          <a:xfrm flipV="1">
            <a:off x="3729284" y="1181418"/>
            <a:ext cx="0" cy="427731"/>
          </a:xfrm>
          <a:prstGeom prst="straightConnector1">
            <a:avLst/>
          </a:prstGeom>
          <a:noFill/>
          <a:ln w="19050" algn="ctr">
            <a:solidFill>
              <a:srgbClr val="003300"/>
            </a:solidFill>
            <a:round/>
            <a:headEnd/>
            <a:tailEnd/>
          </a:ln>
        </p:spPr>
      </p:cxnSp>
      <p:cxnSp>
        <p:nvCxnSpPr>
          <p:cNvPr id="37" name="직선 화살표 연결선 10"/>
          <p:cNvCxnSpPr>
            <a:cxnSpLocks noChangeShapeType="1"/>
          </p:cNvCxnSpPr>
          <p:nvPr/>
        </p:nvCxnSpPr>
        <p:spPr bwMode="auto">
          <a:xfrm flipH="1">
            <a:off x="2243921" y="1885771"/>
            <a:ext cx="793213" cy="0"/>
          </a:xfrm>
          <a:prstGeom prst="straightConnector1">
            <a:avLst/>
          </a:prstGeom>
          <a:noFill/>
          <a:ln w="19050" algn="ctr">
            <a:solidFill>
              <a:srgbClr val="003300"/>
            </a:solidFill>
            <a:round/>
            <a:headEnd/>
            <a:tailEnd/>
          </a:ln>
        </p:spPr>
      </p:cxnSp>
      <p:cxnSp>
        <p:nvCxnSpPr>
          <p:cNvPr id="38" name="직선 화살표 연결선 11"/>
          <p:cNvCxnSpPr>
            <a:cxnSpLocks noChangeShapeType="1"/>
          </p:cNvCxnSpPr>
          <p:nvPr/>
        </p:nvCxnSpPr>
        <p:spPr bwMode="auto">
          <a:xfrm flipH="1">
            <a:off x="4381748" y="1885771"/>
            <a:ext cx="815766" cy="0"/>
          </a:xfrm>
          <a:prstGeom prst="straightConnector1">
            <a:avLst/>
          </a:prstGeom>
          <a:noFill/>
          <a:ln w="19050" algn="ctr">
            <a:solidFill>
              <a:srgbClr val="003300"/>
            </a:solidFill>
            <a:round/>
            <a:headEnd/>
            <a:tailEnd/>
          </a:ln>
        </p:spPr>
      </p:cxnSp>
      <p:pic>
        <p:nvPicPr>
          <p:cNvPr id="42" name="Picture 3" descr="03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273899" y="3830173"/>
            <a:ext cx="1763322" cy="92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3" descr="03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637" y="2566090"/>
            <a:ext cx="2267744" cy="479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3" descr="03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53758" y="3319211"/>
            <a:ext cx="2295623" cy="479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3" descr="03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45633" y="4029120"/>
            <a:ext cx="2303748" cy="479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3" descr="03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18309" y="2590224"/>
            <a:ext cx="1530350" cy="48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3" descr="03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9479" y="1641655"/>
            <a:ext cx="4089902" cy="460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3" descr="03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6902" y="1649754"/>
            <a:ext cx="2479310" cy="46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3" descr="03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57759" y="1561921"/>
            <a:ext cx="16351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0" name="직선 화살표 연결선 9"/>
          <p:cNvCxnSpPr>
            <a:cxnSpLocks noChangeShapeType="1"/>
          </p:cNvCxnSpPr>
          <p:nvPr/>
        </p:nvCxnSpPr>
        <p:spPr bwMode="auto">
          <a:xfrm flipV="1">
            <a:off x="6524643" y="2832987"/>
            <a:ext cx="0" cy="1443162"/>
          </a:xfrm>
          <a:prstGeom prst="straightConnector1">
            <a:avLst/>
          </a:prstGeom>
          <a:noFill/>
          <a:ln w="19050" algn="ctr">
            <a:solidFill>
              <a:srgbClr val="003300"/>
            </a:solidFill>
            <a:round/>
            <a:headEnd/>
            <a:tailEnd/>
          </a:ln>
        </p:spPr>
      </p:cxnSp>
      <p:cxnSp>
        <p:nvCxnSpPr>
          <p:cNvPr id="51" name="직선 화살표 연결선 21"/>
          <p:cNvCxnSpPr>
            <a:cxnSpLocks noChangeShapeType="1"/>
          </p:cNvCxnSpPr>
          <p:nvPr/>
        </p:nvCxnSpPr>
        <p:spPr bwMode="auto">
          <a:xfrm flipH="1">
            <a:off x="2620085" y="2842041"/>
            <a:ext cx="2269932" cy="472"/>
          </a:xfrm>
          <a:prstGeom prst="straightConnector1">
            <a:avLst/>
          </a:prstGeom>
          <a:noFill/>
          <a:ln w="19050" algn="ctr">
            <a:solidFill>
              <a:srgbClr val="003300"/>
            </a:solidFill>
            <a:round/>
            <a:headEnd/>
            <a:tailEnd/>
          </a:ln>
        </p:spPr>
      </p:cxnSp>
      <p:sp>
        <p:nvSpPr>
          <p:cNvPr id="52" name="TextBox 25"/>
          <p:cNvSpPr txBox="1">
            <a:spLocks noChangeArrowheads="1"/>
          </p:cNvSpPr>
          <p:nvPr/>
        </p:nvSpPr>
        <p:spPr bwMode="auto">
          <a:xfrm>
            <a:off x="778016" y="1707366"/>
            <a:ext cx="10118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dirty="0" smtClean="0">
                <a:solidFill>
                  <a:srgbClr val="3E1F00"/>
                </a:solidFill>
                <a:latin typeface="HY견고딕" pitchFamily="18" charset="-127"/>
                <a:ea typeface="HY견고딕" pitchFamily="18" charset="-127"/>
              </a:rPr>
              <a:t>Auditor</a:t>
            </a:r>
            <a:endParaRPr lang="ko-KR" altLang="en-US" sz="1600" dirty="0" smtClean="0">
              <a:solidFill>
                <a:srgbClr val="3E1F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3" name="TextBox 27"/>
          <p:cNvSpPr txBox="1">
            <a:spLocks noChangeArrowheads="1"/>
          </p:cNvSpPr>
          <p:nvPr/>
        </p:nvSpPr>
        <p:spPr bwMode="auto">
          <a:xfrm>
            <a:off x="3104976" y="1716494"/>
            <a:ext cx="124425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 latinLnBrk="0">
              <a:spcBef>
                <a:spcPts val="0"/>
              </a:spcBef>
              <a:spcAft>
                <a:spcPts val="0"/>
              </a:spcAft>
            </a:pPr>
            <a:r>
              <a:rPr lang="en-US" altLang="ko-KR" sz="1600" dirty="0" smtClean="0">
                <a:solidFill>
                  <a:srgbClr val="3E1F00"/>
                </a:solidFill>
                <a:latin typeface="HY견고딕" pitchFamily="18" charset="-127"/>
                <a:ea typeface="HY견고딕" pitchFamily="18" charset="-127"/>
              </a:rPr>
              <a:t>President</a:t>
            </a:r>
            <a:endParaRPr lang="ko-KR" altLang="en-US" sz="1600" dirty="0" smtClean="0">
              <a:solidFill>
                <a:srgbClr val="3E1F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4" name="TextBox 28"/>
          <p:cNvSpPr txBox="1">
            <a:spLocks noChangeArrowheads="1"/>
          </p:cNvSpPr>
          <p:nvPr/>
        </p:nvSpPr>
        <p:spPr bwMode="auto">
          <a:xfrm>
            <a:off x="5307924" y="1689119"/>
            <a:ext cx="303801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dirty="0" smtClean="0">
                <a:solidFill>
                  <a:srgbClr val="3E1F00"/>
                </a:solidFill>
                <a:latin typeface="HY견고딕" pitchFamily="18" charset="-127"/>
                <a:ea typeface="HY견고딕" pitchFamily="18" charset="-127"/>
              </a:rPr>
              <a:t>Scientific Advisory Board</a:t>
            </a:r>
            <a:endParaRPr lang="ko-KR" altLang="en-US" sz="1600" dirty="0" smtClean="0">
              <a:solidFill>
                <a:srgbClr val="3E1F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5" name="TextBox 29"/>
          <p:cNvSpPr txBox="1">
            <a:spLocks noChangeArrowheads="1"/>
          </p:cNvSpPr>
          <p:nvPr/>
        </p:nvSpPr>
        <p:spPr bwMode="auto">
          <a:xfrm>
            <a:off x="4896560" y="2678045"/>
            <a:ext cx="1289135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auto" latinLnBrk="0">
              <a:spcBef>
                <a:spcPts val="0"/>
              </a:spcBef>
              <a:spcAft>
                <a:spcPts val="0"/>
              </a:spcAft>
            </a:pPr>
            <a:r>
              <a:rPr lang="en-US" altLang="ko-KR" sz="1300" dirty="0" smtClean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Secretariats</a:t>
            </a:r>
            <a:endParaRPr lang="ko-KR" altLang="en-US" sz="1300" dirty="0" smtClean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6" name="TextBox 30"/>
          <p:cNvSpPr txBox="1">
            <a:spLocks noChangeArrowheads="1"/>
          </p:cNvSpPr>
          <p:nvPr/>
        </p:nvSpPr>
        <p:spPr bwMode="auto">
          <a:xfrm>
            <a:off x="7075655" y="2570033"/>
            <a:ext cx="14863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0"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Office of </a:t>
            </a:r>
            <a:endParaRPr lang="en-US" altLang="ko-KR" sz="1200" dirty="0" smtClean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  <a:p>
            <a:pPr lvl="0"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 smtClean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Policy </a:t>
            </a:r>
            <a:r>
              <a:rPr lang="en-US" altLang="ko-KR" sz="1200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Planning</a:t>
            </a:r>
            <a:endParaRPr lang="ko-KR" altLang="en-US" sz="1200" dirty="0" smtClean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7" name="TextBox 31"/>
          <p:cNvSpPr txBox="1">
            <a:spLocks noChangeArrowheads="1"/>
          </p:cNvSpPr>
          <p:nvPr/>
        </p:nvSpPr>
        <p:spPr bwMode="auto">
          <a:xfrm>
            <a:off x="6808569" y="3332504"/>
            <a:ext cx="20876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</a:pPr>
            <a:r>
              <a:rPr lang="en-US" altLang="ko-KR" sz="1200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Office </a:t>
            </a:r>
            <a:r>
              <a:rPr lang="en-US" altLang="ko-KR" sz="1200" dirty="0" smtClean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of </a:t>
            </a:r>
          </a:p>
          <a:p>
            <a:pPr algn="ctr" fontAlgn="auto" latinLnBrk="0">
              <a:spcBef>
                <a:spcPts val="0"/>
              </a:spcBef>
              <a:spcAft>
                <a:spcPts val="0"/>
              </a:spcAft>
            </a:pPr>
            <a:r>
              <a:rPr lang="en-US" altLang="ko-KR" sz="1200" dirty="0" smtClean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Research </a:t>
            </a:r>
            <a:r>
              <a:rPr lang="en-US" altLang="ko-KR" sz="1200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Services</a:t>
            </a:r>
            <a:endParaRPr lang="ko-KR" altLang="en-US" sz="1200" dirty="0" smtClean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8" name="TextBox 32"/>
          <p:cNvSpPr txBox="1">
            <a:spLocks noChangeArrowheads="1"/>
          </p:cNvSpPr>
          <p:nvPr/>
        </p:nvSpPr>
        <p:spPr bwMode="auto">
          <a:xfrm>
            <a:off x="6690285" y="4052584"/>
            <a:ext cx="21957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spc="-60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Office of Administrative </a:t>
            </a:r>
            <a:r>
              <a:rPr lang="en-US" altLang="ko-KR" sz="1200" spc="-60" dirty="0" smtClean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Services</a:t>
            </a:r>
          </a:p>
        </p:txBody>
      </p:sp>
      <p:sp>
        <p:nvSpPr>
          <p:cNvPr id="59" name="TextBox 33"/>
          <p:cNvSpPr txBox="1">
            <a:spLocks noChangeArrowheads="1"/>
          </p:cNvSpPr>
          <p:nvPr/>
        </p:nvSpPr>
        <p:spPr bwMode="auto">
          <a:xfrm>
            <a:off x="1273025" y="4057810"/>
            <a:ext cx="158088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</a:pPr>
            <a:r>
              <a:rPr lang="en-US" altLang="ko-KR" sz="1300" spc="-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Research Center</a:t>
            </a:r>
          </a:p>
          <a:p>
            <a:pPr algn="ctr" fontAlgn="auto" latinLnBrk="0">
              <a:spcBef>
                <a:spcPts val="0"/>
              </a:spcBef>
              <a:spcAft>
                <a:spcPts val="0"/>
              </a:spcAft>
            </a:pPr>
            <a:r>
              <a:rPr lang="en-US" altLang="ko-KR" sz="1300" spc="-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(Headquarters)</a:t>
            </a:r>
            <a:endParaRPr lang="ko-KR" altLang="en-US" sz="1300" spc="-50" dirty="0" smtClean="0">
              <a:solidFill>
                <a:srgbClr val="00206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1" name="TextBox 35"/>
          <p:cNvSpPr txBox="1">
            <a:spLocks noChangeArrowheads="1"/>
          </p:cNvSpPr>
          <p:nvPr/>
        </p:nvSpPr>
        <p:spPr bwMode="auto">
          <a:xfrm>
            <a:off x="4673527" y="4082201"/>
            <a:ext cx="159701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spc="-50" dirty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Research Center</a:t>
            </a:r>
          </a:p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spc="-50" dirty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(Extramural)</a:t>
            </a:r>
            <a:endParaRPr lang="ko-KR" altLang="en-US" sz="1300" spc="-50" dirty="0">
              <a:solidFill>
                <a:srgbClr val="002060"/>
              </a:solidFill>
              <a:latin typeface="HY견고딕" pitchFamily="18" charset="-127"/>
              <a:ea typeface="HY견고딕" pitchFamily="18" charset="-127"/>
            </a:endParaRPr>
          </a:p>
        </p:txBody>
      </p:sp>
      <p:cxnSp>
        <p:nvCxnSpPr>
          <p:cNvPr id="62" name="직선 화살표 연결선 36"/>
          <p:cNvCxnSpPr>
            <a:cxnSpLocks noChangeShapeType="1"/>
          </p:cNvCxnSpPr>
          <p:nvPr/>
        </p:nvCxnSpPr>
        <p:spPr bwMode="auto">
          <a:xfrm flipH="1">
            <a:off x="2067737" y="3515762"/>
            <a:ext cx="3352800" cy="0"/>
          </a:xfrm>
          <a:prstGeom prst="straightConnector1">
            <a:avLst/>
          </a:prstGeom>
          <a:noFill/>
          <a:ln w="19050" algn="ctr">
            <a:solidFill>
              <a:srgbClr val="003300"/>
            </a:solidFill>
            <a:round/>
            <a:headEnd/>
            <a:tailEnd/>
          </a:ln>
        </p:spPr>
      </p:cxnSp>
      <p:cxnSp>
        <p:nvCxnSpPr>
          <p:cNvPr id="63" name="직선 화살표 연결선 37"/>
          <p:cNvCxnSpPr>
            <a:cxnSpLocks noChangeShapeType="1"/>
          </p:cNvCxnSpPr>
          <p:nvPr/>
        </p:nvCxnSpPr>
        <p:spPr bwMode="auto">
          <a:xfrm flipV="1">
            <a:off x="2084913" y="3506212"/>
            <a:ext cx="1588" cy="360362"/>
          </a:xfrm>
          <a:prstGeom prst="straightConnector1">
            <a:avLst/>
          </a:prstGeom>
          <a:noFill/>
          <a:ln w="19050" algn="ctr">
            <a:solidFill>
              <a:srgbClr val="003300"/>
            </a:solidFill>
            <a:round/>
            <a:headEnd/>
            <a:tailEnd/>
          </a:ln>
        </p:spPr>
      </p:cxnSp>
      <p:cxnSp>
        <p:nvCxnSpPr>
          <p:cNvPr id="64" name="직선 화살표 연결선 38"/>
          <p:cNvCxnSpPr>
            <a:cxnSpLocks noChangeShapeType="1"/>
          </p:cNvCxnSpPr>
          <p:nvPr/>
        </p:nvCxnSpPr>
        <p:spPr bwMode="auto">
          <a:xfrm flipV="1">
            <a:off x="5421682" y="3515638"/>
            <a:ext cx="0" cy="360362"/>
          </a:xfrm>
          <a:prstGeom prst="straightConnector1">
            <a:avLst/>
          </a:prstGeom>
          <a:noFill/>
          <a:ln w="19050" algn="ctr">
            <a:solidFill>
              <a:srgbClr val="003300"/>
            </a:solidFill>
            <a:round/>
            <a:headEnd/>
            <a:tailEnd/>
          </a:ln>
        </p:spPr>
      </p:cxnSp>
      <p:cxnSp>
        <p:nvCxnSpPr>
          <p:cNvPr id="65" name="직선 화살표 연결선 11"/>
          <p:cNvCxnSpPr>
            <a:cxnSpLocks noChangeShapeType="1"/>
          </p:cNvCxnSpPr>
          <p:nvPr/>
        </p:nvCxnSpPr>
        <p:spPr bwMode="auto">
          <a:xfrm flipH="1">
            <a:off x="6144437" y="2829812"/>
            <a:ext cx="768589" cy="0"/>
          </a:xfrm>
          <a:prstGeom prst="straightConnector1">
            <a:avLst/>
          </a:prstGeom>
          <a:noFill/>
          <a:ln w="19050" algn="ctr">
            <a:solidFill>
              <a:srgbClr val="003300"/>
            </a:solidFill>
            <a:round/>
            <a:headEnd/>
            <a:tailEnd/>
          </a:ln>
        </p:spPr>
      </p:cxnSp>
      <p:pic>
        <p:nvPicPr>
          <p:cNvPr id="66" name="Picture 2" descr="03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889" y="2591564"/>
            <a:ext cx="2952328" cy="501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" name="TextBox 25"/>
          <p:cNvSpPr txBox="1">
            <a:spLocks noChangeArrowheads="1"/>
          </p:cNvSpPr>
          <p:nvPr/>
        </p:nvSpPr>
        <p:spPr bwMode="auto">
          <a:xfrm>
            <a:off x="296108" y="2610034"/>
            <a:ext cx="216758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Accelerator Institute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(Affiliated Institution)</a:t>
            </a:r>
            <a:endParaRPr lang="ko-KR" altLang="en-US" sz="1300" dirty="0" smtClean="0">
              <a:solidFill>
                <a:srgbClr val="0033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68" name="Picture 3" descr="03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36211" y="712038"/>
            <a:ext cx="2435205" cy="489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" name="TextBox 26"/>
          <p:cNvSpPr txBox="1">
            <a:spLocks noChangeArrowheads="1"/>
          </p:cNvSpPr>
          <p:nvPr/>
        </p:nvSpPr>
        <p:spPr bwMode="auto">
          <a:xfrm>
            <a:off x="2777740" y="790058"/>
            <a:ext cx="213168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dirty="0" smtClean="0">
                <a:solidFill>
                  <a:srgbClr val="3E1F00"/>
                </a:solidFill>
                <a:latin typeface="HY견고딕" pitchFamily="18" charset="-127"/>
                <a:ea typeface="HY견고딕" pitchFamily="18" charset="-127"/>
              </a:rPr>
              <a:t>Board of Directors</a:t>
            </a:r>
            <a:endParaRPr lang="ko-KR" altLang="en-US" sz="1400" dirty="0" smtClean="0">
              <a:solidFill>
                <a:srgbClr val="3E1F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cxnSp>
        <p:nvCxnSpPr>
          <p:cNvPr id="70" name="직선 화살표 연결선 9"/>
          <p:cNvCxnSpPr>
            <a:cxnSpLocks noChangeShapeType="1"/>
          </p:cNvCxnSpPr>
          <p:nvPr/>
        </p:nvCxnSpPr>
        <p:spPr bwMode="auto">
          <a:xfrm flipV="1">
            <a:off x="3727697" y="2199699"/>
            <a:ext cx="0" cy="1666875"/>
          </a:xfrm>
          <a:prstGeom prst="straightConnector1">
            <a:avLst/>
          </a:prstGeom>
          <a:noFill/>
          <a:ln w="19050" algn="ctr">
            <a:solidFill>
              <a:srgbClr val="003300"/>
            </a:solidFill>
            <a:round/>
            <a:headEnd/>
            <a:tailEnd/>
          </a:ln>
        </p:spPr>
      </p:cxnSp>
      <p:cxnSp>
        <p:nvCxnSpPr>
          <p:cNvPr id="71" name="직선 화살표 연결선 10"/>
          <p:cNvCxnSpPr>
            <a:cxnSpLocks noChangeShapeType="1"/>
          </p:cNvCxnSpPr>
          <p:nvPr/>
        </p:nvCxnSpPr>
        <p:spPr bwMode="auto">
          <a:xfrm flipH="1">
            <a:off x="6525437" y="4272999"/>
            <a:ext cx="290642" cy="0"/>
          </a:xfrm>
          <a:prstGeom prst="straightConnector1">
            <a:avLst/>
          </a:prstGeom>
          <a:noFill/>
          <a:ln w="19050" algn="ctr">
            <a:solidFill>
              <a:sysClr val="windowText" lastClr="000000"/>
            </a:solidFill>
            <a:round/>
            <a:headEnd/>
            <a:tailEnd/>
          </a:ln>
        </p:spPr>
      </p:cxnSp>
      <p:cxnSp>
        <p:nvCxnSpPr>
          <p:cNvPr id="72" name="직선 화살표 연결선 10"/>
          <p:cNvCxnSpPr>
            <a:cxnSpLocks noChangeShapeType="1"/>
          </p:cNvCxnSpPr>
          <p:nvPr/>
        </p:nvCxnSpPr>
        <p:spPr bwMode="auto">
          <a:xfrm flipH="1">
            <a:off x="6515913" y="3588663"/>
            <a:ext cx="340468" cy="0"/>
          </a:xfrm>
          <a:prstGeom prst="straightConnector1">
            <a:avLst/>
          </a:prstGeom>
          <a:noFill/>
          <a:ln w="19050" algn="ctr">
            <a:solidFill>
              <a:srgbClr val="003300"/>
            </a:solidFill>
            <a:round/>
            <a:headEnd/>
            <a:tailEnd/>
          </a:ln>
        </p:spPr>
      </p:cxnSp>
      <p:pic>
        <p:nvPicPr>
          <p:cNvPr id="73" name="Picture 3" descr="03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965213" y="3830173"/>
            <a:ext cx="1763322" cy="92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" name="TextBox 34"/>
          <p:cNvSpPr txBox="1">
            <a:spLocks noChangeArrowheads="1"/>
          </p:cNvSpPr>
          <p:nvPr/>
        </p:nvSpPr>
        <p:spPr bwMode="auto">
          <a:xfrm>
            <a:off x="2929209" y="4082201"/>
            <a:ext cx="165860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300" spc="-50" dirty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Research Center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300" spc="-50" dirty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(Campus)</a:t>
            </a:r>
            <a:endParaRPr lang="ko-KR" altLang="en-US" sz="1300" spc="-50" dirty="0">
              <a:solidFill>
                <a:srgbClr val="002060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40" name="그룹 39"/>
          <p:cNvGrpSpPr/>
          <p:nvPr/>
        </p:nvGrpSpPr>
        <p:grpSpPr>
          <a:xfrm>
            <a:off x="176153" y="4766278"/>
            <a:ext cx="8892489" cy="2033754"/>
            <a:chOff x="162306" y="3609021"/>
            <a:chExt cx="8819388" cy="1742288"/>
          </a:xfrm>
        </p:grpSpPr>
        <p:grpSp>
          <p:nvGrpSpPr>
            <p:cNvPr id="41" name="그룹 119"/>
            <p:cNvGrpSpPr/>
            <p:nvPr/>
          </p:nvGrpSpPr>
          <p:grpSpPr>
            <a:xfrm>
              <a:off x="162306" y="3609021"/>
              <a:ext cx="8819388" cy="1742288"/>
              <a:chOff x="162306" y="2356769"/>
              <a:chExt cx="8819388" cy="1875035"/>
            </a:xfrm>
          </p:grpSpPr>
          <p:pic>
            <p:nvPicPr>
              <p:cNvPr id="81" name="Picture 14" descr="C:\Users\Kim Kyung IM\Desktop\box.jpg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 b="77880"/>
              <a:stretch>
                <a:fillRect/>
              </a:stretch>
            </p:blipFill>
            <p:spPr bwMode="auto">
              <a:xfrm>
                <a:off x="162306" y="2356769"/>
                <a:ext cx="8819388" cy="900101"/>
              </a:xfrm>
              <a:prstGeom prst="rect">
                <a:avLst/>
              </a:prstGeom>
              <a:noFill/>
            </p:spPr>
          </p:pic>
          <p:pic>
            <p:nvPicPr>
              <p:cNvPr id="82" name="Picture 14" descr="C:\Users\Kim Kyung IM\Desktop\box.jpg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 t="22120" b="26560"/>
              <a:stretch>
                <a:fillRect/>
              </a:stretch>
            </p:blipFill>
            <p:spPr bwMode="auto">
              <a:xfrm>
                <a:off x="162306" y="3172922"/>
                <a:ext cx="8819388" cy="1058882"/>
              </a:xfrm>
              <a:prstGeom prst="rect">
                <a:avLst/>
              </a:prstGeom>
              <a:noFill/>
            </p:spPr>
          </p:pic>
          <p:pic>
            <p:nvPicPr>
              <p:cNvPr id="83" name="Picture 14" descr="C:\Users\Kim Kyung IM\Desktop\box.jpg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 t="73440"/>
              <a:stretch>
                <a:fillRect/>
              </a:stretch>
            </p:blipFill>
            <p:spPr bwMode="auto">
              <a:xfrm>
                <a:off x="162306" y="3829161"/>
                <a:ext cx="8819388" cy="402642"/>
              </a:xfrm>
              <a:prstGeom prst="rect">
                <a:avLst/>
              </a:prstGeom>
              <a:noFill/>
            </p:spPr>
          </p:pic>
        </p:grpSp>
        <p:sp>
          <p:nvSpPr>
            <p:cNvPr id="75" name="Rectangle 7"/>
            <p:cNvSpPr>
              <a:spLocks noChangeArrowheads="1"/>
            </p:cNvSpPr>
            <p:nvPr/>
          </p:nvSpPr>
          <p:spPr bwMode="gray">
            <a:xfrm>
              <a:off x="470124" y="3866667"/>
              <a:ext cx="8313083" cy="1296367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spAutoFit/>
            </a:bodyPr>
            <a:lstStyle/>
            <a:p>
              <a:pPr marL="261938" indent="-261938" defTabSz="444500" latinLnBrk="0">
                <a:lnSpc>
                  <a:spcPts val="2200"/>
                </a:lnSpc>
                <a:spcAft>
                  <a:spcPts val="1000"/>
                </a:spcAft>
                <a:buClr>
                  <a:srgbClr val="000000"/>
                </a:buClr>
                <a:buSzPct val="150000"/>
                <a:buBlip>
                  <a:blip r:embed="rId11"/>
                </a:buBlip>
              </a:pPr>
              <a:r>
                <a:rPr lang="en-US" altLang="ko-KR" sz="1400" dirty="0">
                  <a:solidFill>
                    <a:srgbClr val="003399"/>
                  </a:solidFill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IBS consists of </a:t>
              </a:r>
              <a:r>
                <a:rPr lang="en-US" altLang="ko-KR" sz="1400" dirty="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50 research centers</a:t>
              </a:r>
              <a:r>
                <a:rPr lang="en-US" altLang="ko-KR" sz="1400" dirty="0">
                  <a:solidFill>
                    <a:srgbClr val="003399"/>
                  </a:solidFill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, supporting organizations, and </a:t>
              </a:r>
              <a:r>
                <a:rPr lang="en-US" altLang="ko-KR" sz="1400" dirty="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affiliated research </a:t>
              </a:r>
              <a:r>
                <a:rPr lang="en-US" altLang="ko-KR" sz="1400" dirty="0" smtClean="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institutes</a:t>
              </a:r>
            </a:p>
            <a:p>
              <a:pPr marL="261938" indent="-261938" defTabSz="444500" latinLnBrk="0">
                <a:lnSpc>
                  <a:spcPts val="2200"/>
                </a:lnSpc>
                <a:spcAft>
                  <a:spcPts val="1000"/>
                </a:spcAft>
                <a:buClr>
                  <a:srgbClr val="000000"/>
                </a:buClr>
                <a:buSzPct val="150000"/>
                <a:buBlip>
                  <a:blip r:embed="rId11"/>
                </a:buBlip>
              </a:pPr>
              <a:r>
                <a:rPr lang="en-US" altLang="ko-KR" sz="1400" dirty="0">
                  <a:solidFill>
                    <a:srgbClr val="003399"/>
                  </a:solidFill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Each Research Center : ~50 staff,  average annual budget ~ 9 M </a:t>
              </a:r>
              <a:r>
                <a:rPr lang="en-US" altLang="ko-KR" sz="1400" dirty="0" smtClean="0">
                  <a:solidFill>
                    <a:srgbClr val="003399"/>
                  </a:solidFill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USD</a:t>
              </a:r>
            </a:p>
            <a:p>
              <a:pPr marL="261938" indent="-261938" defTabSz="444500" latinLnBrk="0">
                <a:lnSpc>
                  <a:spcPts val="2200"/>
                </a:lnSpc>
                <a:spcAft>
                  <a:spcPts val="1000"/>
                </a:spcAft>
                <a:buClr>
                  <a:srgbClr val="000000"/>
                </a:buClr>
                <a:buSzPct val="150000"/>
                <a:buBlip>
                  <a:blip r:embed="rId11"/>
                </a:buBlip>
              </a:pPr>
              <a:r>
                <a:rPr lang="en-US" altLang="ko-KR" sz="1400" dirty="0" smtClean="0">
                  <a:solidFill>
                    <a:srgbClr val="003399"/>
                  </a:solidFill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The </a:t>
              </a:r>
              <a:r>
                <a:rPr kumimoji="0" lang="en-US" altLang="ko-KR" sz="1400" dirty="0" smtClean="0">
                  <a:solidFill>
                    <a:srgbClr val="003399"/>
                  </a:solidFill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number of staff: 3,000 </a:t>
              </a:r>
              <a:r>
                <a:rPr kumimoji="0" lang="en-US" altLang="ko-KR" sz="1400" dirty="0" smtClean="0"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(2017, including visiting scientists and students) </a:t>
              </a:r>
              <a:endParaRPr kumimoji="0" lang="ko-KR" altLang="en-US" sz="1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endParaRPr>
            </a:p>
            <a:p>
              <a:pPr marL="261938" indent="-261938" defTabSz="444500" latinLnBrk="0">
                <a:lnSpc>
                  <a:spcPts val="2200"/>
                </a:lnSpc>
                <a:spcAft>
                  <a:spcPct val="40000"/>
                </a:spcAft>
                <a:buClr>
                  <a:srgbClr val="000000"/>
                </a:buClr>
                <a:buSzPct val="150000"/>
                <a:buFontTx/>
                <a:buBlip>
                  <a:blip r:embed="rId11"/>
                </a:buBlip>
              </a:pPr>
              <a:r>
                <a:rPr kumimoji="0" lang="en-US" altLang="ko-KR" sz="1400" dirty="0" smtClean="0">
                  <a:solidFill>
                    <a:srgbClr val="003399"/>
                  </a:solidFill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Annual Budget: USD 610 million </a:t>
              </a:r>
              <a:r>
                <a:rPr kumimoji="0" lang="en-US" altLang="ko-KR" sz="1400" dirty="0" smtClean="0"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(2017, including </a:t>
              </a:r>
              <a:r>
                <a:rPr kumimoji="0" lang="en-US" altLang="ko-KR" sz="1400" dirty="0"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operational cost for the Accelerator Institute</a:t>
              </a:r>
              <a:r>
                <a:rPr kumimoji="0" lang="en-US" altLang="ko-KR" sz="1400" dirty="0" smtClean="0">
                  <a:latin typeface="Arial Unicode MS" pitchFamily="50" charset="-127"/>
                  <a:ea typeface="Arial Unicode MS" pitchFamily="50" charset="-127"/>
                  <a:cs typeface="Arial Unicode MS" pitchFamily="50" charset="-127"/>
                </a:rPr>
                <a:t>)</a:t>
              </a:r>
            </a:p>
          </p:txBody>
        </p:sp>
      </p:grpSp>
      <p:sp>
        <p:nvSpPr>
          <p:cNvPr id="76" name="Title 1"/>
          <p:cNvSpPr txBox="1">
            <a:spLocks/>
          </p:cNvSpPr>
          <p:nvPr/>
        </p:nvSpPr>
        <p:spPr>
          <a:xfrm>
            <a:off x="-180529" y="188640"/>
            <a:ext cx="9052895" cy="706090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Organization of IBS (Institute for Basic Science)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8435" y="2570033"/>
            <a:ext cx="2520280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Rare Isotope Science Project</a:t>
            </a:r>
            <a:endParaRPr lang="en-US" sz="14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73586" y="4669321"/>
            <a:ext cx="3518912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16 centers were selected so far !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5273316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모서리가 둥근 직사각형 15"/>
          <p:cNvSpPr/>
          <p:nvPr/>
        </p:nvSpPr>
        <p:spPr>
          <a:xfrm>
            <a:off x="0" y="946820"/>
            <a:ext cx="9143999" cy="5696297"/>
          </a:xfrm>
          <a:custGeom>
            <a:avLst/>
            <a:gdLst/>
            <a:ahLst/>
            <a:cxnLst/>
            <a:rect l="l" t="t" r="r" b="b"/>
            <a:pathLst>
              <a:path w="8381975" h="5763666">
                <a:moveTo>
                  <a:pt x="240031" y="0"/>
                </a:moveTo>
                <a:lnTo>
                  <a:pt x="1487806" y="0"/>
                </a:lnTo>
                <a:lnTo>
                  <a:pt x="1560169" y="0"/>
                </a:lnTo>
                <a:lnTo>
                  <a:pt x="2478406" y="0"/>
                </a:lnTo>
                <a:lnTo>
                  <a:pt x="2807944" y="0"/>
                </a:lnTo>
                <a:lnTo>
                  <a:pt x="3335656" y="0"/>
                </a:lnTo>
                <a:lnTo>
                  <a:pt x="3726181" y="0"/>
                </a:lnTo>
                <a:lnTo>
                  <a:pt x="3798544" y="0"/>
                </a:lnTo>
                <a:lnTo>
                  <a:pt x="4583431" y="0"/>
                </a:lnTo>
                <a:lnTo>
                  <a:pt x="4655794" y="0"/>
                </a:lnTo>
                <a:lnTo>
                  <a:pt x="5046319" y="0"/>
                </a:lnTo>
                <a:lnTo>
                  <a:pt x="5574031" y="0"/>
                </a:lnTo>
                <a:lnTo>
                  <a:pt x="5903569" y="0"/>
                </a:lnTo>
                <a:lnTo>
                  <a:pt x="6821806" y="0"/>
                </a:lnTo>
                <a:lnTo>
                  <a:pt x="6894169" y="0"/>
                </a:lnTo>
                <a:lnTo>
                  <a:pt x="8141944" y="0"/>
                </a:lnTo>
                <a:cubicBezTo>
                  <a:pt x="8274509" y="0"/>
                  <a:pt x="8381975" y="107466"/>
                  <a:pt x="8381975" y="240031"/>
                </a:cubicBezTo>
                <a:lnTo>
                  <a:pt x="8381975" y="1040131"/>
                </a:lnTo>
                <a:lnTo>
                  <a:pt x="8381975" y="1192531"/>
                </a:lnTo>
                <a:lnTo>
                  <a:pt x="8381975" y="1200129"/>
                </a:lnTo>
                <a:lnTo>
                  <a:pt x="8381975" y="1992631"/>
                </a:lnTo>
                <a:lnTo>
                  <a:pt x="8381975" y="2000229"/>
                </a:lnTo>
                <a:lnTo>
                  <a:pt x="8381975" y="2152629"/>
                </a:lnTo>
                <a:lnTo>
                  <a:pt x="8381975" y="2810937"/>
                </a:lnTo>
                <a:lnTo>
                  <a:pt x="8381975" y="2952729"/>
                </a:lnTo>
                <a:lnTo>
                  <a:pt x="8381975" y="3611037"/>
                </a:lnTo>
                <a:lnTo>
                  <a:pt x="8381975" y="3763437"/>
                </a:lnTo>
                <a:lnTo>
                  <a:pt x="8381975" y="3771035"/>
                </a:lnTo>
                <a:lnTo>
                  <a:pt x="8381975" y="4563537"/>
                </a:lnTo>
                <a:lnTo>
                  <a:pt x="8381975" y="4571135"/>
                </a:lnTo>
                <a:lnTo>
                  <a:pt x="8381975" y="4723535"/>
                </a:lnTo>
                <a:lnTo>
                  <a:pt x="8381975" y="5523635"/>
                </a:lnTo>
                <a:cubicBezTo>
                  <a:pt x="8381975" y="5656200"/>
                  <a:pt x="8274509" y="5763666"/>
                  <a:pt x="8141944" y="5763666"/>
                </a:cubicBezTo>
                <a:lnTo>
                  <a:pt x="6894169" y="5763666"/>
                </a:lnTo>
                <a:lnTo>
                  <a:pt x="6821806" y="5763666"/>
                </a:lnTo>
                <a:lnTo>
                  <a:pt x="5903569" y="5763666"/>
                </a:lnTo>
                <a:lnTo>
                  <a:pt x="5574031" y="5763666"/>
                </a:lnTo>
                <a:lnTo>
                  <a:pt x="5046319" y="5763666"/>
                </a:lnTo>
                <a:lnTo>
                  <a:pt x="4655794" y="5763666"/>
                </a:lnTo>
                <a:lnTo>
                  <a:pt x="4583431" y="5763666"/>
                </a:lnTo>
                <a:lnTo>
                  <a:pt x="3798544" y="5763666"/>
                </a:lnTo>
                <a:lnTo>
                  <a:pt x="3726181" y="5763666"/>
                </a:lnTo>
                <a:lnTo>
                  <a:pt x="3335656" y="5763666"/>
                </a:lnTo>
                <a:lnTo>
                  <a:pt x="2807944" y="5763666"/>
                </a:lnTo>
                <a:lnTo>
                  <a:pt x="2478406" y="5763666"/>
                </a:lnTo>
                <a:lnTo>
                  <a:pt x="1560169" y="5763666"/>
                </a:lnTo>
                <a:lnTo>
                  <a:pt x="1487806" y="5763666"/>
                </a:lnTo>
                <a:lnTo>
                  <a:pt x="240031" y="5763666"/>
                </a:lnTo>
                <a:cubicBezTo>
                  <a:pt x="107466" y="5763666"/>
                  <a:pt x="0" y="5656200"/>
                  <a:pt x="0" y="5523635"/>
                </a:cubicBezTo>
                <a:lnTo>
                  <a:pt x="0" y="4723535"/>
                </a:lnTo>
                <a:lnTo>
                  <a:pt x="0" y="4571135"/>
                </a:lnTo>
                <a:lnTo>
                  <a:pt x="0" y="4563537"/>
                </a:lnTo>
                <a:lnTo>
                  <a:pt x="0" y="3771035"/>
                </a:lnTo>
                <a:lnTo>
                  <a:pt x="0" y="3763437"/>
                </a:lnTo>
                <a:lnTo>
                  <a:pt x="0" y="3611037"/>
                </a:lnTo>
                <a:lnTo>
                  <a:pt x="0" y="2952729"/>
                </a:lnTo>
                <a:lnTo>
                  <a:pt x="0" y="2810937"/>
                </a:lnTo>
                <a:lnTo>
                  <a:pt x="0" y="2152629"/>
                </a:lnTo>
                <a:lnTo>
                  <a:pt x="0" y="2000229"/>
                </a:lnTo>
                <a:lnTo>
                  <a:pt x="0" y="1992631"/>
                </a:lnTo>
                <a:lnTo>
                  <a:pt x="0" y="1200129"/>
                </a:lnTo>
                <a:lnTo>
                  <a:pt x="0" y="1192531"/>
                </a:lnTo>
                <a:lnTo>
                  <a:pt x="0" y="1040131"/>
                </a:lnTo>
                <a:lnTo>
                  <a:pt x="0" y="240031"/>
                </a:lnTo>
                <a:cubicBezTo>
                  <a:pt x="0" y="107466"/>
                  <a:pt x="107466" y="0"/>
                  <a:pt x="240031" y="0"/>
                </a:cubicBezTo>
                <a:close/>
              </a:path>
            </a:pathLst>
          </a:custGeom>
          <a:gradFill>
            <a:gsLst>
              <a:gs pos="5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5400000" scaled="0"/>
          </a:gradFill>
          <a:ln w="63500">
            <a:noFill/>
          </a:ln>
          <a:effectLst>
            <a:outerShdw blurRad="127000" dist="76200" dir="5400000" algn="t" rotWithShape="0">
              <a:prstClr val="black">
                <a:alpha val="40000"/>
              </a:prstClr>
            </a:outerShdw>
            <a:reflection stA="30000" endPos="90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w="508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6719" y="73199"/>
            <a:ext cx="6819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3200" b="1" dirty="0" smtClean="0">
                <a:gradFill>
                  <a:gsLst>
                    <a:gs pos="0">
                      <a:schemeClr val="bg1"/>
                    </a:gs>
                    <a:gs pos="70000">
                      <a:srgbClr val="DDDDDD">
                        <a:lumMod val="59000"/>
                        <a:lumOff val="41000"/>
                      </a:srgbClr>
                    </a:gs>
                    <a:gs pos="99000">
                      <a:schemeClr val="bg1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6000"/>
                    </a:prstClr>
                  </a:outerShdw>
                  <a:reflection blurRad="6350" stA="15000" endPos="45500" dist="50800" dir="5400000" sy="-100000" algn="bl" rotWithShape="0"/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Organization of RISP</a:t>
            </a:r>
            <a:endParaRPr lang="ko-KR" altLang="en-US" sz="3200" b="1" dirty="0">
              <a:gradFill>
                <a:gsLst>
                  <a:gs pos="0">
                    <a:schemeClr val="bg1"/>
                  </a:gs>
                  <a:gs pos="70000">
                    <a:srgbClr val="DDDDDD">
                      <a:lumMod val="59000"/>
                      <a:lumOff val="41000"/>
                    </a:srgbClr>
                  </a:gs>
                  <a:gs pos="99000">
                    <a:schemeClr val="bg1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6000"/>
                  </a:prstClr>
                </a:outerShdw>
                <a:reflection blurRad="6350" stA="15000" endPos="45500" dist="50800" dir="5400000" sy="-100000" algn="bl" rotWithShape="0"/>
              </a:effectLst>
              <a:latin typeface="Times New Roman" pitchFamily="18" charset="0"/>
              <a:ea typeface="한컴 솔잎 M" pitchFamily="18" charset="-127"/>
              <a:cs typeface="Times New Roman" pitchFamily="18" charset="0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107505" y="985737"/>
            <a:ext cx="8928991" cy="5454518"/>
            <a:chOff x="461131" y="1330995"/>
            <a:chExt cx="8223886" cy="3745207"/>
          </a:xfrm>
        </p:grpSpPr>
        <p:cxnSp>
          <p:nvCxnSpPr>
            <p:cNvPr id="12" name="직선 연결선 11"/>
            <p:cNvCxnSpPr/>
            <p:nvPr/>
          </p:nvCxnSpPr>
          <p:spPr>
            <a:xfrm>
              <a:off x="4570551" y="1919050"/>
              <a:ext cx="0" cy="1243095"/>
            </a:xfrm>
            <a:prstGeom prst="line">
              <a:avLst/>
            </a:prstGeom>
            <a:ln w="12700">
              <a:solidFill>
                <a:srgbClr val="C0C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>
              <a:off x="1258183" y="2965136"/>
              <a:ext cx="6683974" cy="11873"/>
            </a:xfrm>
            <a:prstGeom prst="line">
              <a:avLst/>
            </a:prstGeom>
            <a:ln w="12700">
              <a:solidFill>
                <a:srgbClr val="C0C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모서리가 둥근 직사각형 13"/>
            <p:cNvSpPr/>
            <p:nvPr/>
          </p:nvSpPr>
          <p:spPr>
            <a:xfrm>
              <a:off x="3090764" y="1330995"/>
              <a:ext cx="2956673" cy="622569"/>
            </a:xfrm>
            <a:prstGeom prst="roundRect">
              <a:avLst/>
            </a:prstGeom>
            <a:ln w="1270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600" b="1" dirty="0" smtClean="0">
                  <a:solidFill>
                    <a:schemeClr val="tx1"/>
                  </a:solidFill>
                  <a:latin typeface="+mj-lt"/>
                </a:rPr>
                <a:t>RISP</a:t>
              </a:r>
            </a:p>
            <a:p>
              <a:pPr algn="ctr"/>
              <a:r>
                <a:rPr lang="en-US" altLang="ko-KR" sz="1600" b="1" dirty="0" smtClean="0">
                  <a:solidFill>
                    <a:schemeClr val="tx1"/>
                  </a:solidFill>
                  <a:latin typeface="+mj-lt"/>
                </a:rPr>
                <a:t>Director</a:t>
              </a:r>
            </a:p>
          </p:txBody>
        </p:sp>
        <p:cxnSp>
          <p:nvCxnSpPr>
            <p:cNvPr id="15" name="직선 연결선 14"/>
            <p:cNvCxnSpPr>
              <a:endCxn id="16" idx="3"/>
            </p:cNvCxnSpPr>
            <p:nvPr/>
          </p:nvCxnSpPr>
          <p:spPr>
            <a:xfrm flipH="1">
              <a:off x="3300993" y="2420245"/>
              <a:ext cx="1272210" cy="1"/>
            </a:xfrm>
            <a:prstGeom prst="line">
              <a:avLst/>
            </a:prstGeom>
            <a:ln w="12700">
              <a:solidFill>
                <a:srgbClr val="C0C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모서리가 둥근 직사각형 15"/>
            <p:cNvSpPr/>
            <p:nvPr/>
          </p:nvSpPr>
          <p:spPr>
            <a:xfrm>
              <a:off x="1389634" y="2126218"/>
              <a:ext cx="1911359" cy="588055"/>
            </a:xfrm>
            <a:prstGeom prst="roundRect">
              <a:avLst/>
            </a:prstGeom>
            <a:ln w="1270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altLang="ko-KR" sz="1400" b="1" dirty="0" smtClean="0">
                <a:solidFill>
                  <a:schemeClr val="tx1"/>
                </a:solidFill>
                <a:latin typeface="+mj-lt"/>
              </a:endParaRPr>
            </a:p>
            <a:p>
              <a:pPr algn="ctr"/>
              <a:r>
                <a:rPr lang="en-US" altLang="ko-KR" sz="1400" b="1" dirty="0" smtClean="0">
                  <a:solidFill>
                    <a:schemeClr val="tx1"/>
                  </a:solidFill>
                  <a:latin typeface="+mj-lt"/>
                </a:rPr>
                <a:t>Advisory Committee</a:t>
              </a:r>
            </a:p>
            <a:p>
              <a:pPr algn="ctr"/>
              <a:r>
                <a:rPr lang="en-US" altLang="ko-KR" sz="1400" b="1" dirty="0" smtClean="0">
                  <a:solidFill>
                    <a:schemeClr val="tx1"/>
                  </a:solidFill>
                  <a:latin typeface="+mj-lt"/>
                </a:rPr>
                <a:t>(IAC, TAC, PAC)</a:t>
              </a:r>
              <a:endParaRPr lang="ko-KR" altLang="en-US" sz="1400" b="1" dirty="0" smtClean="0">
                <a:solidFill>
                  <a:schemeClr val="tx1"/>
                </a:solidFill>
                <a:latin typeface="+mj-lt"/>
              </a:endParaRPr>
            </a:p>
            <a:p>
              <a:pPr algn="ctr"/>
              <a:endParaRPr lang="ko-KR" altLang="en-US" dirty="0">
                <a:latin typeface="+mj-lt"/>
              </a:endParaRPr>
            </a:p>
          </p:txBody>
        </p:sp>
        <p:cxnSp>
          <p:nvCxnSpPr>
            <p:cNvPr id="18" name="직선 연결선 17"/>
            <p:cNvCxnSpPr/>
            <p:nvPr/>
          </p:nvCxnSpPr>
          <p:spPr>
            <a:xfrm>
              <a:off x="1258183" y="2978019"/>
              <a:ext cx="0" cy="349320"/>
            </a:xfrm>
            <a:prstGeom prst="line">
              <a:avLst/>
            </a:prstGeom>
            <a:ln w="12700">
              <a:solidFill>
                <a:srgbClr val="C0C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모서리가 둥근 직사각형 18"/>
            <p:cNvSpPr/>
            <p:nvPr/>
          </p:nvSpPr>
          <p:spPr>
            <a:xfrm>
              <a:off x="467544" y="3152679"/>
              <a:ext cx="1581277" cy="427676"/>
            </a:xfrm>
            <a:prstGeom prst="roundRect">
              <a:avLst/>
            </a:prstGeom>
            <a:ln w="12700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 smtClean="0">
                  <a:solidFill>
                    <a:schemeClr val="tx2"/>
                  </a:solidFill>
                  <a:latin typeface="+mj-lt"/>
                </a:rPr>
                <a:t>Experimental Systems Division</a:t>
              </a:r>
              <a:endParaRPr lang="ko-KR" altLang="en-US" sz="14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0" name="직사각형 19"/>
            <p:cNvSpPr>
              <a:spLocks/>
            </p:cNvSpPr>
            <p:nvPr/>
          </p:nvSpPr>
          <p:spPr>
            <a:xfrm>
              <a:off x="461131" y="3645024"/>
              <a:ext cx="1573078" cy="1424299"/>
            </a:xfrm>
            <a:prstGeom prst="rect">
              <a:avLst/>
            </a:prstGeom>
            <a:gradFill>
              <a:gsLst>
                <a:gs pos="0">
                  <a:schemeClr val="accent3">
                    <a:lumMod val="40000"/>
                    <a:lumOff val="60000"/>
                  </a:schemeClr>
                </a:gs>
                <a:gs pos="36000">
                  <a:schemeClr val="accent3">
                    <a:lumMod val="40000"/>
                    <a:lumOff val="60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</a:gradFill>
            <a:ln w="12700">
              <a:solidFill>
                <a:srgbClr val="CCFFCC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7313" indent="-87313"/>
              <a:r>
                <a:rPr lang="en-US" altLang="ko-KR" sz="1200" b="1" dirty="0">
                  <a:solidFill>
                    <a:schemeClr val="tx1"/>
                  </a:solidFill>
                  <a:latin typeface="+mj-lt"/>
                  <a:ea typeface="HY중고딕" pitchFamily="18" charset="-127"/>
                </a:rPr>
                <a:t>· ISOL</a:t>
              </a:r>
              <a:r>
                <a:rPr lang="ko-KR" altLang="en-US" sz="1200" b="1" dirty="0">
                  <a:solidFill>
                    <a:schemeClr val="tx1"/>
                  </a:solidFill>
                  <a:latin typeface="+mj-lt"/>
                  <a:ea typeface="HY중고딕" pitchFamily="18" charset="-127"/>
                </a:rPr>
                <a:t> </a:t>
              </a:r>
              <a:r>
                <a:rPr lang="en-US" altLang="ko-KR" sz="1200" b="1" dirty="0" smtClean="0">
                  <a:solidFill>
                    <a:schemeClr val="tx1"/>
                  </a:solidFill>
                  <a:latin typeface="+mj-lt"/>
                  <a:ea typeface="HY중고딕" pitchFamily="18" charset="-127"/>
                </a:rPr>
                <a:t>Team</a:t>
              </a:r>
              <a:endParaRPr lang="en-US" altLang="ko-KR" sz="1200" b="1" dirty="0">
                <a:solidFill>
                  <a:schemeClr val="tx1"/>
                </a:solidFill>
                <a:latin typeface="+mj-lt"/>
                <a:ea typeface="HY중고딕" pitchFamily="18" charset="-127"/>
              </a:endParaRPr>
            </a:p>
            <a:p>
              <a:pPr marL="87313" indent="-87313"/>
              <a:r>
                <a:rPr lang="en-US" altLang="ko-KR" sz="1200" b="1" dirty="0">
                  <a:solidFill>
                    <a:schemeClr val="tx1"/>
                  </a:solidFill>
                  <a:latin typeface="+mj-lt"/>
                  <a:ea typeface="HY중고딕" pitchFamily="18" charset="-127"/>
                </a:rPr>
                <a:t>· </a:t>
              </a:r>
              <a:r>
                <a:rPr lang="en-US" altLang="ko-KR" sz="1200" b="1" dirty="0" smtClean="0">
                  <a:solidFill>
                    <a:schemeClr val="tx1"/>
                  </a:solidFill>
                  <a:latin typeface="+mj-lt"/>
                  <a:ea typeface="HY중고딕" pitchFamily="18" charset="-127"/>
                </a:rPr>
                <a:t>Detector Systems Team</a:t>
              </a:r>
              <a:endParaRPr lang="en-US" altLang="ko-KR" sz="1200" b="1" dirty="0">
                <a:solidFill>
                  <a:schemeClr val="tx1"/>
                </a:solidFill>
                <a:latin typeface="+mj-lt"/>
                <a:ea typeface="HY중고딕" pitchFamily="18" charset="-127"/>
              </a:endParaRPr>
            </a:p>
            <a:p>
              <a:pPr marL="87313" indent="-87313"/>
              <a:r>
                <a:rPr lang="en-US" altLang="ko-KR" sz="1200" b="1" dirty="0">
                  <a:solidFill>
                    <a:schemeClr val="tx1"/>
                  </a:solidFill>
                  <a:latin typeface="+mj-lt"/>
                  <a:ea typeface="HY중고딕" pitchFamily="18" charset="-127"/>
                </a:rPr>
                <a:t>· Application </a:t>
              </a:r>
              <a:r>
                <a:rPr lang="en-US" altLang="ko-KR" sz="1200" b="1" dirty="0" smtClean="0">
                  <a:solidFill>
                    <a:schemeClr val="tx1"/>
                  </a:solidFill>
                  <a:latin typeface="+mj-lt"/>
                  <a:ea typeface="HY중고딕" pitchFamily="18" charset="-127"/>
                </a:rPr>
                <a:t>Facility Team</a:t>
              </a:r>
              <a:endParaRPr lang="en-US" altLang="ko-KR" sz="1200" b="1" dirty="0">
                <a:solidFill>
                  <a:schemeClr val="tx1"/>
                </a:solidFill>
                <a:latin typeface="+mj-lt"/>
                <a:ea typeface="HY중고딕" pitchFamily="18" charset="-127"/>
              </a:endParaRPr>
            </a:p>
          </p:txBody>
        </p:sp>
        <p:sp>
          <p:nvSpPr>
            <p:cNvPr id="21" name="직사각형 20"/>
            <p:cNvSpPr>
              <a:spLocks/>
            </p:cNvSpPr>
            <p:nvPr/>
          </p:nvSpPr>
          <p:spPr>
            <a:xfrm>
              <a:off x="2122279" y="3651903"/>
              <a:ext cx="1573078" cy="1424299"/>
            </a:xfrm>
            <a:prstGeom prst="rect">
              <a:avLst/>
            </a:prstGeom>
            <a:gradFill>
              <a:gsLst>
                <a:gs pos="0">
                  <a:schemeClr val="accent3">
                    <a:lumMod val="40000"/>
                    <a:lumOff val="60000"/>
                  </a:schemeClr>
                </a:gs>
                <a:gs pos="36000">
                  <a:schemeClr val="accent3">
                    <a:lumMod val="40000"/>
                    <a:lumOff val="60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</a:gradFill>
            <a:ln w="12700">
              <a:solidFill>
                <a:srgbClr val="CCFFCC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7313" indent="-87313"/>
              <a:r>
                <a:rPr lang="en-US" altLang="ko-KR" sz="1200" b="1" dirty="0">
                  <a:solidFill>
                    <a:schemeClr val="bg1">
                      <a:lumMod val="50000"/>
                    </a:schemeClr>
                  </a:solidFill>
                  <a:latin typeface="+mj-lt"/>
                  <a:ea typeface="HY중고딕" pitchFamily="18" charset="-127"/>
                </a:rPr>
                <a:t>· </a:t>
              </a:r>
              <a:r>
                <a:rPr lang="en-US" altLang="ko-KR" sz="1200" b="1" dirty="0" smtClean="0">
                  <a:solidFill>
                    <a:schemeClr val="tx1"/>
                  </a:solidFill>
                  <a:latin typeface="+mj-lt"/>
                  <a:ea typeface="HY중고딕" pitchFamily="18" charset="-127"/>
                </a:rPr>
                <a:t>Beam Physics &amp; Injector Team</a:t>
              </a:r>
              <a:endParaRPr lang="en-US" altLang="ko-KR" sz="1200" b="1" dirty="0">
                <a:solidFill>
                  <a:schemeClr val="tx1"/>
                </a:solidFill>
                <a:latin typeface="+mj-lt"/>
                <a:ea typeface="HY중고딕" pitchFamily="18" charset="-127"/>
              </a:endParaRPr>
            </a:p>
            <a:p>
              <a:pPr marL="87313" indent="-87313"/>
              <a:r>
                <a:rPr lang="en-US" altLang="ko-KR" sz="1200" b="1" dirty="0">
                  <a:solidFill>
                    <a:schemeClr val="tx1"/>
                  </a:solidFill>
                  <a:latin typeface="+mj-lt"/>
                  <a:ea typeface="HY중고딕" pitchFamily="18" charset="-127"/>
                </a:rPr>
                <a:t>· </a:t>
              </a:r>
              <a:r>
                <a:rPr lang="en-US" altLang="ko-KR" sz="1200" b="1" dirty="0" smtClean="0">
                  <a:solidFill>
                    <a:schemeClr val="tx1"/>
                  </a:solidFill>
                  <a:latin typeface="+mj-lt"/>
                  <a:ea typeface="HY중고딕" pitchFamily="18" charset="-127"/>
                </a:rPr>
                <a:t>SCL Team</a:t>
              </a:r>
              <a:endParaRPr lang="en-US" altLang="ko-KR" sz="1200" b="1" dirty="0">
                <a:solidFill>
                  <a:schemeClr val="tx1"/>
                </a:solidFill>
                <a:latin typeface="+mj-lt"/>
                <a:ea typeface="HY중고딕" pitchFamily="18" charset="-127"/>
              </a:endParaRPr>
            </a:p>
            <a:p>
              <a:pPr marL="87313" indent="-87313"/>
              <a:r>
                <a:rPr lang="en-US" altLang="ko-KR" sz="1200" b="1" dirty="0">
                  <a:solidFill>
                    <a:schemeClr val="tx1"/>
                  </a:solidFill>
                  <a:latin typeface="+mj-lt"/>
                  <a:ea typeface="HY중고딕" pitchFamily="18" charset="-127"/>
                </a:rPr>
                <a:t>· IF &amp; </a:t>
              </a:r>
              <a:r>
                <a:rPr lang="en-US" altLang="ko-KR" sz="1200" b="1" dirty="0" smtClean="0">
                  <a:solidFill>
                    <a:schemeClr val="tx1"/>
                  </a:solidFill>
                  <a:latin typeface="+mj-lt"/>
                  <a:ea typeface="HY중고딕" pitchFamily="18" charset="-127"/>
                </a:rPr>
                <a:t>RF Team</a:t>
              </a:r>
            </a:p>
            <a:p>
              <a:pPr marL="87313" indent="-87313"/>
              <a:r>
                <a:rPr lang="en-US" altLang="ko-KR" sz="1200" b="1" dirty="0">
                  <a:solidFill>
                    <a:schemeClr val="tx1"/>
                  </a:solidFill>
                  <a:ea typeface="HY중고딕" pitchFamily="18" charset="-127"/>
                </a:rPr>
                <a:t>· </a:t>
              </a:r>
              <a:r>
                <a:rPr lang="en-US" altLang="ko-KR" sz="1200" b="1" dirty="0" smtClean="0">
                  <a:solidFill>
                    <a:schemeClr val="tx1"/>
                  </a:solidFill>
                  <a:ea typeface="HY중고딕" pitchFamily="18" charset="-127"/>
                </a:rPr>
                <a:t>Cryogenic </a:t>
              </a:r>
              <a:r>
                <a:rPr lang="en-US" altLang="ko-KR" sz="1200" b="1" dirty="0">
                  <a:solidFill>
                    <a:schemeClr val="tx1"/>
                  </a:solidFill>
                  <a:ea typeface="HY중고딕" pitchFamily="18" charset="-127"/>
                </a:rPr>
                <a:t>&amp; </a:t>
              </a:r>
              <a:r>
                <a:rPr lang="en-US" altLang="ko-KR" sz="1200" b="1" dirty="0" smtClean="0">
                  <a:solidFill>
                    <a:schemeClr val="tx1"/>
                  </a:solidFill>
                  <a:ea typeface="HY중고딕" pitchFamily="18" charset="-127"/>
                </a:rPr>
                <a:t>Control </a:t>
              </a:r>
              <a:r>
                <a:rPr lang="en-US" altLang="ko-KR" sz="1200" b="1" dirty="0">
                  <a:solidFill>
                    <a:schemeClr val="tx1"/>
                  </a:solidFill>
                  <a:ea typeface="HY중고딕" pitchFamily="18" charset="-127"/>
                </a:rPr>
                <a:t>Team</a:t>
              </a:r>
            </a:p>
            <a:p>
              <a:pPr marL="87313" indent="-87313"/>
              <a:endParaRPr lang="en-US" altLang="ko-KR" sz="1200" b="1" dirty="0" smtClean="0">
                <a:solidFill>
                  <a:schemeClr val="tx1"/>
                </a:solidFill>
                <a:latin typeface="+mj-lt"/>
                <a:ea typeface="HY중고딕" pitchFamily="18" charset="-127"/>
              </a:endParaRPr>
            </a:p>
            <a:p>
              <a:pPr marL="87313" indent="-87313"/>
              <a:endParaRPr lang="en-US" altLang="ko-KR" sz="1200" b="1" dirty="0">
                <a:solidFill>
                  <a:schemeClr val="tx1"/>
                </a:solidFill>
                <a:latin typeface="+mj-lt"/>
                <a:ea typeface="HY중고딕" pitchFamily="18" charset="-127"/>
              </a:endParaRPr>
            </a:p>
          </p:txBody>
        </p:sp>
        <p:sp>
          <p:nvSpPr>
            <p:cNvPr id="22" name="직사각형 21"/>
            <p:cNvSpPr>
              <a:spLocks/>
            </p:cNvSpPr>
            <p:nvPr/>
          </p:nvSpPr>
          <p:spPr>
            <a:xfrm>
              <a:off x="5440031" y="3645022"/>
              <a:ext cx="1573078" cy="1424299"/>
            </a:xfrm>
            <a:prstGeom prst="rect">
              <a:avLst/>
            </a:prstGeom>
            <a:gradFill>
              <a:gsLst>
                <a:gs pos="0">
                  <a:schemeClr val="accent3">
                    <a:lumMod val="40000"/>
                    <a:lumOff val="60000"/>
                  </a:schemeClr>
                </a:gs>
                <a:gs pos="36000">
                  <a:schemeClr val="accent3">
                    <a:lumMod val="40000"/>
                    <a:lumOff val="60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</a:gradFill>
            <a:ln w="12700">
              <a:solidFill>
                <a:srgbClr val="CCFFCC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7313" indent="-87313"/>
              <a:r>
                <a:rPr lang="en-US" altLang="ko-KR" sz="1200" b="1" dirty="0">
                  <a:solidFill>
                    <a:schemeClr val="bg1">
                      <a:lumMod val="50000"/>
                    </a:schemeClr>
                  </a:solidFill>
                  <a:latin typeface="+mj-lt"/>
                  <a:ea typeface="HY중고딕" pitchFamily="18" charset="-127"/>
                </a:rPr>
                <a:t>· </a:t>
              </a:r>
              <a:r>
                <a:rPr lang="en-US" altLang="ko-KR" sz="1200" b="1" dirty="0">
                  <a:solidFill>
                    <a:schemeClr val="tx1"/>
                  </a:solidFill>
                  <a:latin typeface="+mj-lt"/>
                  <a:ea typeface="HY중고딕" pitchFamily="18" charset="-127"/>
                </a:rPr>
                <a:t>Civil </a:t>
              </a:r>
              <a:r>
                <a:rPr lang="en-US" altLang="ko-KR" sz="1200" b="1" dirty="0" smtClean="0">
                  <a:solidFill>
                    <a:schemeClr val="tx1"/>
                  </a:solidFill>
                  <a:latin typeface="+mj-lt"/>
                  <a:ea typeface="HY중고딕" pitchFamily="18" charset="-127"/>
                </a:rPr>
                <a:t>Engineering Team</a:t>
              </a:r>
              <a:endParaRPr lang="en-US" altLang="ko-KR" sz="1200" b="1" dirty="0">
                <a:solidFill>
                  <a:schemeClr val="tx1"/>
                </a:solidFill>
                <a:latin typeface="+mj-lt"/>
                <a:ea typeface="HY중고딕" pitchFamily="18" charset="-127"/>
              </a:endParaRPr>
            </a:p>
            <a:p>
              <a:pPr marL="87313" indent="-87313"/>
              <a:r>
                <a:rPr lang="en-US" altLang="ko-KR" sz="1200" b="1" dirty="0">
                  <a:solidFill>
                    <a:schemeClr val="tx1"/>
                  </a:solidFill>
                  <a:latin typeface="+mj-lt"/>
                  <a:ea typeface="HY중고딕" pitchFamily="18" charset="-127"/>
                </a:rPr>
                <a:t>· </a:t>
              </a:r>
              <a:r>
                <a:rPr lang="en-US" altLang="ko-KR" sz="1200" b="1" dirty="0" smtClean="0">
                  <a:solidFill>
                    <a:schemeClr val="tx1"/>
                  </a:solidFill>
                  <a:latin typeface="+mj-lt"/>
                  <a:ea typeface="HY중고딕" pitchFamily="18" charset="-127"/>
                </a:rPr>
                <a:t>Conventional Facilities Team</a:t>
              </a:r>
              <a:endParaRPr lang="en-US" altLang="ko-KR" sz="1200" b="1" dirty="0">
                <a:solidFill>
                  <a:schemeClr val="tx1"/>
                </a:solidFill>
                <a:latin typeface="+mj-lt"/>
                <a:ea typeface="HY중고딕" pitchFamily="18" charset="-127"/>
              </a:endParaRPr>
            </a:p>
          </p:txBody>
        </p:sp>
        <p:sp>
          <p:nvSpPr>
            <p:cNvPr id="23" name="직사각형 22"/>
            <p:cNvSpPr>
              <a:spLocks/>
            </p:cNvSpPr>
            <p:nvPr/>
          </p:nvSpPr>
          <p:spPr>
            <a:xfrm>
              <a:off x="3796598" y="3647360"/>
              <a:ext cx="1573078" cy="1424299"/>
            </a:xfrm>
            <a:prstGeom prst="rect">
              <a:avLst/>
            </a:prstGeom>
            <a:gradFill>
              <a:gsLst>
                <a:gs pos="0">
                  <a:schemeClr val="accent3">
                    <a:lumMod val="40000"/>
                    <a:lumOff val="60000"/>
                  </a:schemeClr>
                </a:gs>
                <a:gs pos="36000">
                  <a:schemeClr val="accent3">
                    <a:lumMod val="40000"/>
                    <a:lumOff val="60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</a:gradFill>
            <a:ln w="12700">
              <a:solidFill>
                <a:srgbClr val="CCFFCC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7313" indent="-87313"/>
              <a:r>
                <a:rPr lang="en-US" altLang="ko-KR" sz="1200" b="1" dirty="0">
                  <a:solidFill>
                    <a:schemeClr val="bg1">
                      <a:lumMod val="50000"/>
                    </a:schemeClr>
                  </a:solidFill>
                  <a:latin typeface="+mj-lt"/>
                  <a:ea typeface="HY중고딕" pitchFamily="18" charset="-127"/>
                </a:rPr>
                <a:t>· </a:t>
              </a:r>
              <a:r>
                <a:rPr lang="en-US" altLang="ko-KR" sz="1200" b="1" dirty="0">
                  <a:solidFill>
                    <a:schemeClr val="tx1"/>
                  </a:solidFill>
                  <a:latin typeface="+mj-lt"/>
                  <a:ea typeface="HY중고딕" pitchFamily="18" charset="-127"/>
                </a:rPr>
                <a:t>Nuclear </a:t>
              </a:r>
              <a:r>
                <a:rPr lang="en-US" altLang="ko-KR" sz="1200" b="1" dirty="0" smtClean="0">
                  <a:solidFill>
                    <a:schemeClr val="tx1"/>
                  </a:solidFill>
                  <a:latin typeface="+mj-lt"/>
                  <a:ea typeface="HY중고딕" pitchFamily="18" charset="-127"/>
                </a:rPr>
                <a:t>Physics Team</a:t>
              </a:r>
              <a:endParaRPr lang="en-US" altLang="ko-KR" sz="1200" b="1" dirty="0">
                <a:solidFill>
                  <a:schemeClr val="tx1"/>
                </a:solidFill>
                <a:latin typeface="+mj-lt"/>
                <a:ea typeface="HY중고딕" pitchFamily="18" charset="-127"/>
              </a:endParaRPr>
            </a:p>
            <a:p>
              <a:pPr marL="87313" indent="-87313"/>
              <a:r>
                <a:rPr lang="en-US" altLang="ko-KR" sz="1200" b="1" dirty="0">
                  <a:solidFill>
                    <a:schemeClr val="tx1"/>
                  </a:solidFill>
                  <a:latin typeface="+mj-lt"/>
                  <a:ea typeface="HY중고딕" pitchFamily="18" charset="-127"/>
                </a:rPr>
                <a:t>· Particle &amp; </a:t>
              </a:r>
              <a:r>
                <a:rPr lang="en-US" altLang="ko-KR" sz="1200" b="1" dirty="0" smtClean="0">
                  <a:solidFill>
                    <a:schemeClr val="tx1"/>
                  </a:solidFill>
                  <a:latin typeface="+mj-lt"/>
                  <a:ea typeface="HY중고딕" pitchFamily="18" charset="-127"/>
                </a:rPr>
                <a:t>Astrophysics Team</a:t>
              </a:r>
              <a:endParaRPr lang="en-US" altLang="ko-KR" sz="1200" b="1" dirty="0">
                <a:solidFill>
                  <a:schemeClr val="tx1"/>
                </a:solidFill>
                <a:latin typeface="+mj-lt"/>
                <a:ea typeface="HY중고딕" pitchFamily="18" charset="-127"/>
              </a:endParaRPr>
            </a:p>
          </p:txBody>
        </p:sp>
        <p:cxnSp>
          <p:nvCxnSpPr>
            <p:cNvPr id="25" name="직선 연결선 24"/>
            <p:cNvCxnSpPr/>
            <p:nvPr/>
          </p:nvCxnSpPr>
          <p:spPr>
            <a:xfrm>
              <a:off x="2914367" y="2978019"/>
              <a:ext cx="0" cy="368253"/>
            </a:xfrm>
            <a:prstGeom prst="line">
              <a:avLst/>
            </a:prstGeom>
            <a:ln w="12700">
              <a:solidFill>
                <a:srgbClr val="C0C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모서리가 둥근 직사각형 25"/>
            <p:cNvSpPr/>
            <p:nvPr/>
          </p:nvSpPr>
          <p:spPr>
            <a:xfrm>
              <a:off x="2122279" y="3152679"/>
              <a:ext cx="1581277" cy="427676"/>
            </a:xfrm>
            <a:prstGeom prst="roundRect">
              <a:avLst/>
            </a:prstGeom>
            <a:ln w="12700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>
                  <a:solidFill>
                    <a:schemeClr val="tx2"/>
                  </a:solidFill>
                  <a:latin typeface="+mj-lt"/>
                </a:rPr>
                <a:t>Accelerator </a:t>
              </a:r>
              <a:r>
                <a:rPr lang="en-US" altLang="ko-KR" sz="1400" b="1" dirty="0" smtClean="0">
                  <a:solidFill>
                    <a:schemeClr val="tx2"/>
                  </a:solidFill>
                  <a:latin typeface="+mj-lt"/>
                </a:rPr>
                <a:t>Systems Division</a:t>
              </a:r>
              <a:endParaRPr lang="ko-KR" altLang="en-US" sz="1400" b="1" dirty="0">
                <a:solidFill>
                  <a:schemeClr val="tx2"/>
                </a:solidFill>
                <a:latin typeface="+mj-lt"/>
              </a:endParaRPr>
            </a:p>
          </p:txBody>
        </p:sp>
        <p:cxnSp>
          <p:nvCxnSpPr>
            <p:cNvPr id="27" name="직선 연결선 26"/>
            <p:cNvCxnSpPr/>
            <p:nvPr/>
          </p:nvCxnSpPr>
          <p:spPr>
            <a:xfrm>
              <a:off x="6225285" y="2978019"/>
              <a:ext cx="0" cy="368253"/>
            </a:xfrm>
            <a:prstGeom prst="line">
              <a:avLst/>
            </a:prstGeom>
            <a:ln w="12700">
              <a:solidFill>
                <a:srgbClr val="C0C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모서리가 둥근 직사각형 27"/>
            <p:cNvSpPr/>
            <p:nvPr/>
          </p:nvSpPr>
          <p:spPr>
            <a:xfrm>
              <a:off x="3786662" y="3162145"/>
              <a:ext cx="1581277" cy="427676"/>
            </a:xfrm>
            <a:prstGeom prst="roundRect">
              <a:avLst/>
            </a:prstGeom>
            <a:ln w="12700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 smtClean="0">
                  <a:solidFill>
                    <a:schemeClr val="tx2"/>
                  </a:solidFill>
                  <a:latin typeface="+mj-lt"/>
                </a:rPr>
                <a:t>Theory</a:t>
              </a:r>
            </a:p>
            <a:p>
              <a:pPr algn="ctr"/>
              <a:r>
                <a:rPr lang="en-US" altLang="ko-KR" sz="1400" b="1" dirty="0" smtClean="0">
                  <a:solidFill>
                    <a:schemeClr val="tx2"/>
                  </a:solidFill>
                  <a:latin typeface="+mj-lt"/>
                </a:rPr>
                <a:t>Division</a:t>
              </a:r>
              <a:endParaRPr lang="ko-KR" altLang="en-US" sz="1400" b="1" dirty="0">
                <a:solidFill>
                  <a:schemeClr val="tx2"/>
                </a:solidFill>
                <a:latin typeface="+mj-lt"/>
              </a:endParaRPr>
            </a:p>
          </p:txBody>
        </p:sp>
        <p:cxnSp>
          <p:nvCxnSpPr>
            <p:cNvPr id="29" name="직선 연결선 28"/>
            <p:cNvCxnSpPr/>
            <p:nvPr/>
          </p:nvCxnSpPr>
          <p:spPr>
            <a:xfrm>
              <a:off x="7931391" y="2977009"/>
              <a:ext cx="0" cy="349320"/>
            </a:xfrm>
            <a:prstGeom prst="line">
              <a:avLst/>
            </a:prstGeom>
            <a:ln w="12700">
              <a:solidFill>
                <a:srgbClr val="C0C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직사각형 29"/>
            <p:cNvSpPr>
              <a:spLocks/>
            </p:cNvSpPr>
            <p:nvPr/>
          </p:nvSpPr>
          <p:spPr>
            <a:xfrm>
              <a:off x="7111939" y="3645023"/>
              <a:ext cx="1573078" cy="1424299"/>
            </a:xfrm>
            <a:prstGeom prst="rect">
              <a:avLst/>
            </a:prstGeom>
            <a:gradFill>
              <a:gsLst>
                <a:gs pos="0">
                  <a:schemeClr val="accent3">
                    <a:lumMod val="40000"/>
                    <a:lumOff val="60000"/>
                  </a:schemeClr>
                </a:gs>
                <a:gs pos="36000">
                  <a:schemeClr val="accent3">
                    <a:lumMod val="40000"/>
                    <a:lumOff val="60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</a:gradFill>
            <a:ln w="12700">
              <a:solidFill>
                <a:srgbClr val="CCFFCC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7313" indent="-87313"/>
              <a:endParaRPr lang="en-US" altLang="ko-KR" sz="1200" b="1" dirty="0">
                <a:solidFill>
                  <a:schemeClr val="tx1"/>
                </a:solidFill>
                <a:latin typeface="+mj-lt"/>
                <a:ea typeface="HY중고딕" pitchFamily="18" charset="-127"/>
              </a:endParaRPr>
            </a:p>
            <a:p>
              <a:pPr marL="87313" indent="-87313"/>
              <a:r>
                <a:rPr lang="en-US" altLang="ko-KR" sz="1200" b="1" dirty="0">
                  <a:solidFill>
                    <a:schemeClr val="tx1"/>
                  </a:solidFill>
                  <a:latin typeface="+mj-lt"/>
                  <a:ea typeface="HY중고딕" pitchFamily="18" charset="-127"/>
                </a:rPr>
                <a:t>· Management &amp; </a:t>
              </a:r>
              <a:r>
                <a:rPr lang="en-US" altLang="ko-KR" sz="1200" b="1" dirty="0" smtClean="0">
                  <a:solidFill>
                    <a:schemeClr val="tx1"/>
                  </a:solidFill>
                  <a:latin typeface="+mj-lt"/>
                  <a:ea typeface="HY중고딕" pitchFamily="18" charset="-127"/>
                </a:rPr>
                <a:t>Planning Team</a:t>
              </a:r>
            </a:p>
            <a:p>
              <a:pPr marL="87313" indent="-87313"/>
              <a:r>
                <a:rPr lang="en-US" altLang="ko-KR" sz="1200" b="1" dirty="0">
                  <a:solidFill>
                    <a:schemeClr val="tx1"/>
                  </a:solidFill>
                  <a:ea typeface="HY중고딕" pitchFamily="18" charset="-127"/>
                </a:rPr>
                <a:t>· </a:t>
              </a:r>
              <a:r>
                <a:rPr lang="en-US" altLang="ko-KR" sz="1200" b="1" dirty="0" smtClean="0">
                  <a:solidFill>
                    <a:schemeClr val="tx1"/>
                  </a:solidFill>
                  <a:ea typeface="HY중고딕" pitchFamily="18" charset="-127"/>
                </a:rPr>
                <a:t>Research Management Team</a:t>
              </a:r>
              <a:endParaRPr lang="en-US" altLang="ko-KR" sz="1200" b="1" dirty="0">
                <a:solidFill>
                  <a:schemeClr val="tx1"/>
                </a:solidFill>
                <a:latin typeface="+mj-lt"/>
                <a:ea typeface="HY중고딕" pitchFamily="18" charset="-127"/>
              </a:endParaRPr>
            </a:p>
            <a:p>
              <a:pPr marL="87313" indent="-87313"/>
              <a:r>
                <a:rPr lang="en-US" altLang="ko-KR" sz="1200" b="1" dirty="0">
                  <a:solidFill>
                    <a:schemeClr val="tx1"/>
                  </a:solidFill>
                  <a:latin typeface="+mj-lt"/>
                  <a:ea typeface="HY중고딕" pitchFamily="18" charset="-127"/>
                </a:rPr>
                <a:t>· Information &amp; </a:t>
              </a:r>
              <a:r>
                <a:rPr lang="en-US" altLang="ko-KR" sz="1200" b="1" dirty="0" smtClean="0">
                  <a:solidFill>
                    <a:schemeClr val="tx1"/>
                  </a:solidFill>
                  <a:latin typeface="+mj-lt"/>
                  <a:ea typeface="HY중고딕" pitchFamily="18" charset="-127"/>
                </a:rPr>
                <a:t>Cooperation Team</a:t>
              </a:r>
              <a:endParaRPr lang="en-US" altLang="ko-KR" sz="1200" b="1" dirty="0">
                <a:solidFill>
                  <a:schemeClr val="tx1"/>
                </a:solidFill>
                <a:latin typeface="+mj-lt"/>
                <a:ea typeface="HY중고딕" pitchFamily="18" charset="-127"/>
              </a:endParaRPr>
            </a:p>
          </p:txBody>
        </p:sp>
        <p:sp>
          <p:nvSpPr>
            <p:cNvPr id="31" name="모서리가 둥근 직사각형 30"/>
            <p:cNvSpPr/>
            <p:nvPr/>
          </p:nvSpPr>
          <p:spPr>
            <a:xfrm>
              <a:off x="7103740" y="3151253"/>
              <a:ext cx="1581277" cy="427676"/>
            </a:xfrm>
            <a:prstGeom prst="roundRect">
              <a:avLst/>
            </a:prstGeom>
            <a:ln w="12700"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 smtClean="0">
                  <a:solidFill>
                    <a:schemeClr val="tx2"/>
                  </a:solidFill>
                  <a:latin typeface="+mj-lt"/>
                </a:rPr>
                <a:t>Administration</a:t>
              </a:r>
            </a:p>
            <a:p>
              <a:pPr algn="ctr"/>
              <a:r>
                <a:rPr lang="en-US" altLang="ko-KR" sz="1400" b="1" dirty="0" smtClean="0">
                  <a:solidFill>
                    <a:schemeClr val="tx2"/>
                  </a:solidFill>
                  <a:latin typeface="+mj-lt"/>
                </a:rPr>
                <a:t>Division</a:t>
              </a:r>
              <a:endParaRPr lang="ko-KR" altLang="en-US" sz="14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7" name="모서리가 둥근 직사각형 16"/>
            <p:cNvSpPr/>
            <p:nvPr/>
          </p:nvSpPr>
          <p:spPr>
            <a:xfrm>
              <a:off x="5434646" y="3162145"/>
              <a:ext cx="1581277" cy="427676"/>
            </a:xfrm>
            <a:prstGeom prst="roundRect">
              <a:avLst/>
            </a:prstGeom>
            <a:ln w="12700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 smtClean="0">
                  <a:solidFill>
                    <a:schemeClr val="tx2"/>
                  </a:solidFill>
                  <a:latin typeface="+mj-lt"/>
                </a:rPr>
                <a:t>Conventional Facilities</a:t>
              </a:r>
            </a:p>
            <a:p>
              <a:pPr algn="ctr"/>
              <a:r>
                <a:rPr lang="en-US" altLang="ko-KR" sz="1400" b="1" dirty="0" smtClean="0">
                  <a:solidFill>
                    <a:schemeClr val="tx2"/>
                  </a:solidFill>
                  <a:latin typeface="+mj-lt"/>
                </a:rPr>
                <a:t>Division</a:t>
              </a:r>
              <a:endParaRPr lang="ko-KR" altLang="en-US" sz="1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32" name="모서리가 둥근 직사각형 31"/>
          <p:cNvSpPr/>
          <p:nvPr/>
        </p:nvSpPr>
        <p:spPr>
          <a:xfrm>
            <a:off x="5352747" y="2348881"/>
            <a:ext cx="2099573" cy="651461"/>
          </a:xfrm>
          <a:prstGeom prst="roundRect">
            <a:avLst/>
          </a:prstGeom>
          <a:solidFill>
            <a:srgbClr val="92D050">
              <a:alpha val="44000"/>
            </a:srgbClr>
          </a:solidFill>
          <a:ln>
            <a:solidFill>
              <a:schemeClr val="tx2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ko-KR" sz="1400" b="1" dirty="0" smtClean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US" altLang="ko-KR" sz="1400" b="1" dirty="0" smtClean="0">
                <a:solidFill>
                  <a:schemeClr val="tx1"/>
                </a:solidFill>
                <a:latin typeface="+mj-lt"/>
              </a:rPr>
              <a:t>Project Management Group</a:t>
            </a:r>
            <a:endParaRPr lang="ko-KR" altLang="en-US" sz="1400" b="1" dirty="0" smtClean="0">
              <a:solidFill>
                <a:schemeClr val="tx1"/>
              </a:solidFill>
              <a:latin typeface="+mj-lt"/>
            </a:endParaRPr>
          </a:p>
          <a:p>
            <a:pPr algn="ctr"/>
            <a:endParaRPr lang="ko-KR" altLang="en-US" dirty="0"/>
          </a:p>
        </p:txBody>
      </p:sp>
      <p:cxnSp>
        <p:nvCxnSpPr>
          <p:cNvPr id="33" name="직선 연결선 32"/>
          <p:cNvCxnSpPr/>
          <p:nvPr/>
        </p:nvCxnSpPr>
        <p:spPr>
          <a:xfrm>
            <a:off x="4567686" y="2724967"/>
            <a:ext cx="764906" cy="0"/>
          </a:xfrm>
          <a:prstGeom prst="line">
            <a:avLst/>
          </a:prstGeom>
          <a:ln w="12700">
            <a:solidFill>
              <a:srgbClr val="C0C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591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모서리가 둥근 직사각형 15"/>
          <p:cNvSpPr/>
          <p:nvPr/>
        </p:nvSpPr>
        <p:spPr>
          <a:xfrm>
            <a:off x="205769" y="946820"/>
            <a:ext cx="8705761" cy="5696297"/>
          </a:xfrm>
          <a:custGeom>
            <a:avLst/>
            <a:gdLst/>
            <a:ahLst/>
            <a:cxnLst/>
            <a:rect l="l" t="t" r="r" b="b"/>
            <a:pathLst>
              <a:path w="8381975" h="5763666">
                <a:moveTo>
                  <a:pt x="240031" y="0"/>
                </a:moveTo>
                <a:lnTo>
                  <a:pt x="1487806" y="0"/>
                </a:lnTo>
                <a:lnTo>
                  <a:pt x="1560169" y="0"/>
                </a:lnTo>
                <a:lnTo>
                  <a:pt x="2478406" y="0"/>
                </a:lnTo>
                <a:lnTo>
                  <a:pt x="2807944" y="0"/>
                </a:lnTo>
                <a:lnTo>
                  <a:pt x="3335656" y="0"/>
                </a:lnTo>
                <a:lnTo>
                  <a:pt x="3726181" y="0"/>
                </a:lnTo>
                <a:lnTo>
                  <a:pt x="3798544" y="0"/>
                </a:lnTo>
                <a:lnTo>
                  <a:pt x="4583431" y="0"/>
                </a:lnTo>
                <a:lnTo>
                  <a:pt x="4655794" y="0"/>
                </a:lnTo>
                <a:lnTo>
                  <a:pt x="5046319" y="0"/>
                </a:lnTo>
                <a:lnTo>
                  <a:pt x="5574031" y="0"/>
                </a:lnTo>
                <a:lnTo>
                  <a:pt x="5903569" y="0"/>
                </a:lnTo>
                <a:lnTo>
                  <a:pt x="6821806" y="0"/>
                </a:lnTo>
                <a:lnTo>
                  <a:pt x="6894169" y="0"/>
                </a:lnTo>
                <a:lnTo>
                  <a:pt x="8141944" y="0"/>
                </a:lnTo>
                <a:cubicBezTo>
                  <a:pt x="8274509" y="0"/>
                  <a:pt x="8381975" y="107466"/>
                  <a:pt x="8381975" y="240031"/>
                </a:cubicBezTo>
                <a:lnTo>
                  <a:pt x="8381975" y="1040131"/>
                </a:lnTo>
                <a:lnTo>
                  <a:pt x="8381975" y="1192531"/>
                </a:lnTo>
                <a:lnTo>
                  <a:pt x="8381975" y="1200129"/>
                </a:lnTo>
                <a:lnTo>
                  <a:pt x="8381975" y="1992631"/>
                </a:lnTo>
                <a:lnTo>
                  <a:pt x="8381975" y="2000229"/>
                </a:lnTo>
                <a:lnTo>
                  <a:pt x="8381975" y="2152629"/>
                </a:lnTo>
                <a:lnTo>
                  <a:pt x="8381975" y="2810937"/>
                </a:lnTo>
                <a:lnTo>
                  <a:pt x="8381975" y="2952729"/>
                </a:lnTo>
                <a:lnTo>
                  <a:pt x="8381975" y="3611037"/>
                </a:lnTo>
                <a:lnTo>
                  <a:pt x="8381975" y="3763437"/>
                </a:lnTo>
                <a:lnTo>
                  <a:pt x="8381975" y="3771035"/>
                </a:lnTo>
                <a:lnTo>
                  <a:pt x="8381975" y="4563537"/>
                </a:lnTo>
                <a:lnTo>
                  <a:pt x="8381975" y="4571135"/>
                </a:lnTo>
                <a:lnTo>
                  <a:pt x="8381975" y="4723535"/>
                </a:lnTo>
                <a:lnTo>
                  <a:pt x="8381975" y="5523635"/>
                </a:lnTo>
                <a:cubicBezTo>
                  <a:pt x="8381975" y="5656200"/>
                  <a:pt x="8274509" y="5763666"/>
                  <a:pt x="8141944" y="5763666"/>
                </a:cubicBezTo>
                <a:lnTo>
                  <a:pt x="6894169" y="5763666"/>
                </a:lnTo>
                <a:lnTo>
                  <a:pt x="6821806" y="5763666"/>
                </a:lnTo>
                <a:lnTo>
                  <a:pt x="5903569" y="5763666"/>
                </a:lnTo>
                <a:lnTo>
                  <a:pt x="5574031" y="5763666"/>
                </a:lnTo>
                <a:lnTo>
                  <a:pt x="5046319" y="5763666"/>
                </a:lnTo>
                <a:lnTo>
                  <a:pt x="4655794" y="5763666"/>
                </a:lnTo>
                <a:lnTo>
                  <a:pt x="4583431" y="5763666"/>
                </a:lnTo>
                <a:lnTo>
                  <a:pt x="3798544" y="5763666"/>
                </a:lnTo>
                <a:lnTo>
                  <a:pt x="3726181" y="5763666"/>
                </a:lnTo>
                <a:lnTo>
                  <a:pt x="3335656" y="5763666"/>
                </a:lnTo>
                <a:lnTo>
                  <a:pt x="2807944" y="5763666"/>
                </a:lnTo>
                <a:lnTo>
                  <a:pt x="2478406" y="5763666"/>
                </a:lnTo>
                <a:lnTo>
                  <a:pt x="1560169" y="5763666"/>
                </a:lnTo>
                <a:lnTo>
                  <a:pt x="1487806" y="5763666"/>
                </a:lnTo>
                <a:lnTo>
                  <a:pt x="240031" y="5763666"/>
                </a:lnTo>
                <a:cubicBezTo>
                  <a:pt x="107466" y="5763666"/>
                  <a:pt x="0" y="5656200"/>
                  <a:pt x="0" y="5523635"/>
                </a:cubicBezTo>
                <a:lnTo>
                  <a:pt x="0" y="4723535"/>
                </a:lnTo>
                <a:lnTo>
                  <a:pt x="0" y="4571135"/>
                </a:lnTo>
                <a:lnTo>
                  <a:pt x="0" y="4563537"/>
                </a:lnTo>
                <a:lnTo>
                  <a:pt x="0" y="3771035"/>
                </a:lnTo>
                <a:lnTo>
                  <a:pt x="0" y="3763437"/>
                </a:lnTo>
                <a:lnTo>
                  <a:pt x="0" y="3611037"/>
                </a:lnTo>
                <a:lnTo>
                  <a:pt x="0" y="2952729"/>
                </a:lnTo>
                <a:lnTo>
                  <a:pt x="0" y="2810937"/>
                </a:lnTo>
                <a:lnTo>
                  <a:pt x="0" y="2152629"/>
                </a:lnTo>
                <a:lnTo>
                  <a:pt x="0" y="2000229"/>
                </a:lnTo>
                <a:lnTo>
                  <a:pt x="0" y="1992631"/>
                </a:lnTo>
                <a:lnTo>
                  <a:pt x="0" y="1200129"/>
                </a:lnTo>
                <a:lnTo>
                  <a:pt x="0" y="1192531"/>
                </a:lnTo>
                <a:lnTo>
                  <a:pt x="0" y="1040131"/>
                </a:lnTo>
                <a:lnTo>
                  <a:pt x="0" y="240031"/>
                </a:lnTo>
                <a:cubicBezTo>
                  <a:pt x="0" y="107466"/>
                  <a:pt x="107466" y="0"/>
                  <a:pt x="240031" y="0"/>
                </a:cubicBezTo>
                <a:close/>
              </a:path>
            </a:pathLst>
          </a:custGeom>
          <a:gradFill>
            <a:gsLst>
              <a:gs pos="5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5400000" scaled="0"/>
          </a:gradFill>
          <a:ln w="63500">
            <a:noFill/>
          </a:ln>
          <a:effectLst>
            <a:outerShdw blurRad="127000" dist="76200" dir="5400000" algn="t" rotWithShape="0">
              <a:prstClr val="black">
                <a:alpha val="40000"/>
              </a:prstClr>
            </a:outerShdw>
            <a:reflection stA="30000" endPos="90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w="508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375026" y="4302779"/>
            <a:ext cx="1724175" cy="2166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차트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4852224"/>
              </p:ext>
            </p:extLst>
          </p:nvPr>
        </p:nvGraphicFramePr>
        <p:xfrm>
          <a:off x="270570" y="1128464"/>
          <a:ext cx="8669507" cy="2804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 descr="C:\Users\user\Pictures\800px-ElementsAbundance_svg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2"/>
          <a:stretch/>
        </p:blipFill>
        <p:spPr bwMode="auto">
          <a:xfrm>
            <a:off x="791802" y="1080839"/>
            <a:ext cx="7524614" cy="2801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2943225" y="1109414"/>
            <a:ext cx="5825122" cy="2801888"/>
          </a:xfrm>
          <a:prstGeom prst="rect">
            <a:avLst/>
          </a:prstGeom>
          <a:noFill/>
          <a:ln w="508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lt1"/>
              </a:solidFill>
            </a:endParaRPr>
          </a:p>
        </p:txBody>
      </p:sp>
      <p:pic>
        <p:nvPicPr>
          <p:cNvPr id="6" name="Picture 5" descr="C:\Users\user\Pictures\intro_03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441" y="4149080"/>
            <a:ext cx="3178511" cy="2341585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5" name="구름 모양 설명선 4"/>
          <p:cNvSpPr/>
          <p:nvPr/>
        </p:nvSpPr>
        <p:spPr>
          <a:xfrm>
            <a:off x="6049466" y="4018052"/>
            <a:ext cx="2574032" cy="1368152"/>
          </a:xfrm>
          <a:prstGeom prst="cloudCallout">
            <a:avLst>
              <a:gd name="adj1" fmla="val -60082"/>
              <a:gd name="adj2" fmla="val 34652"/>
            </a:avLst>
          </a:prstGeom>
          <a:solidFill>
            <a:srgbClr val="FD8623"/>
          </a:solidFill>
          <a:ln w="63500">
            <a:noFill/>
          </a:ln>
          <a:effectLst>
            <a:outerShdw blurRad="127000" dist="76200" dir="5400000" algn="t" rotWithShape="0">
              <a:prstClr val="black">
                <a:alpha val="40000"/>
              </a:prstClr>
            </a:outerShdw>
            <a:reflection stA="30000" endPos="350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w="508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itchFamily="34" charset="0"/>
              </a:rPr>
              <a:t>Where am I from ?</a:t>
            </a:r>
            <a:endParaRPr lang="ko-KR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6719" y="73199"/>
            <a:ext cx="6819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3200" b="1" dirty="0" smtClean="0">
                <a:gradFill>
                  <a:gsLst>
                    <a:gs pos="0">
                      <a:schemeClr val="bg1"/>
                    </a:gs>
                    <a:gs pos="70000">
                      <a:srgbClr val="DDDDDD">
                        <a:lumMod val="59000"/>
                        <a:lumOff val="41000"/>
                      </a:srgbClr>
                    </a:gs>
                    <a:gs pos="99000">
                      <a:schemeClr val="bg1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6000"/>
                    </a:prstClr>
                  </a:outerShdw>
                  <a:reflection blurRad="6350" stA="15000" endPos="45500" dist="50800" dir="5400000" sy="-100000" algn="bl" rotWithShape="0"/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Origin of elements</a:t>
            </a:r>
            <a:endParaRPr lang="ko-KR" altLang="en-US" sz="3200" b="1" dirty="0">
              <a:gradFill>
                <a:gsLst>
                  <a:gs pos="0">
                    <a:schemeClr val="bg1"/>
                  </a:gs>
                  <a:gs pos="70000">
                    <a:srgbClr val="DDDDDD">
                      <a:lumMod val="59000"/>
                      <a:lumOff val="41000"/>
                    </a:srgbClr>
                  </a:gs>
                  <a:gs pos="99000">
                    <a:schemeClr val="bg1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6000"/>
                  </a:prstClr>
                </a:outerShdw>
                <a:reflection blurRad="6350" stA="15000" endPos="45500" dist="50800" dir="5400000" sy="-100000" algn="bl" rotWithShape="0"/>
              </a:effectLst>
              <a:latin typeface="Times New Roman" pitchFamily="18" charset="0"/>
              <a:ea typeface="한컴 솔잎 M" pitchFamily="18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893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762000"/>
            <a:ext cx="9144000" cy="6096000"/>
          </a:xfrm>
          <a:prstGeom prst="rect">
            <a:avLst/>
          </a:prstGeom>
          <a:gradFill>
            <a:gsLst>
              <a:gs pos="0">
                <a:schemeClr val="bg1">
                  <a:alpha val="32000"/>
                </a:schemeClr>
              </a:gs>
              <a:gs pos="100000">
                <a:schemeClr val="bg1">
                  <a:alpha val="1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모서리가 둥근 직사각형 15"/>
          <p:cNvSpPr/>
          <p:nvPr/>
        </p:nvSpPr>
        <p:spPr>
          <a:xfrm>
            <a:off x="366489" y="2273138"/>
            <a:ext cx="8381975" cy="4467486"/>
          </a:xfrm>
          <a:custGeom>
            <a:avLst/>
            <a:gdLst/>
            <a:ahLst/>
            <a:cxnLst/>
            <a:rect l="l" t="t" r="r" b="b"/>
            <a:pathLst>
              <a:path w="8381975" h="4564360">
                <a:moveTo>
                  <a:pt x="240031" y="0"/>
                </a:moveTo>
                <a:lnTo>
                  <a:pt x="1487806" y="0"/>
                </a:lnTo>
                <a:lnTo>
                  <a:pt x="1560169" y="0"/>
                </a:lnTo>
                <a:lnTo>
                  <a:pt x="2478406" y="0"/>
                </a:lnTo>
                <a:lnTo>
                  <a:pt x="2807944" y="0"/>
                </a:lnTo>
                <a:lnTo>
                  <a:pt x="3335656" y="0"/>
                </a:lnTo>
                <a:lnTo>
                  <a:pt x="3726181" y="0"/>
                </a:lnTo>
                <a:lnTo>
                  <a:pt x="3798544" y="0"/>
                </a:lnTo>
                <a:lnTo>
                  <a:pt x="4583431" y="0"/>
                </a:lnTo>
                <a:lnTo>
                  <a:pt x="4655794" y="0"/>
                </a:lnTo>
                <a:lnTo>
                  <a:pt x="5046319" y="0"/>
                </a:lnTo>
                <a:lnTo>
                  <a:pt x="5574031" y="0"/>
                </a:lnTo>
                <a:lnTo>
                  <a:pt x="5903569" y="0"/>
                </a:lnTo>
                <a:lnTo>
                  <a:pt x="6821806" y="0"/>
                </a:lnTo>
                <a:lnTo>
                  <a:pt x="6894169" y="0"/>
                </a:lnTo>
                <a:lnTo>
                  <a:pt x="8141944" y="0"/>
                </a:lnTo>
                <a:cubicBezTo>
                  <a:pt x="8274509" y="0"/>
                  <a:pt x="8381975" y="107466"/>
                  <a:pt x="8381975" y="240031"/>
                </a:cubicBezTo>
                <a:lnTo>
                  <a:pt x="8381975" y="1040131"/>
                </a:lnTo>
                <a:lnTo>
                  <a:pt x="8381975" y="1192531"/>
                </a:lnTo>
                <a:lnTo>
                  <a:pt x="8381975" y="1200129"/>
                </a:lnTo>
                <a:lnTo>
                  <a:pt x="8381975" y="1611631"/>
                </a:lnTo>
                <a:lnTo>
                  <a:pt x="8381975" y="1992631"/>
                </a:lnTo>
                <a:lnTo>
                  <a:pt x="8381975" y="2000229"/>
                </a:lnTo>
                <a:lnTo>
                  <a:pt x="8381975" y="2152629"/>
                </a:lnTo>
                <a:lnTo>
                  <a:pt x="8381975" y="2411731"/>
                </a:lnTo>
                <a:lnTo>
                  <a:pt x="8381975" y="2564131"/>
                </a:lnTo>
                <a:lnTo>
                  <a:pt x="8381975" y="2571729"/>
                </a:lnTo>
                <a:lnTo>
                  <a:pt x="8381975" y="2952729"/>
                </a:lnTo>
                <a:lnTo>
                  <a:pt x="8381975" y="3364231"/>
                </a:lnTo>
                <a:lnTo>
                  <a:pt x="8381975" y="3371829"/>
                </a:lnTo>
                <a:lnTo>
                  <a:pt x="8381975" y="3524229"/>
                </a:lnTo>
                <a:lnTo>
                  <a:pt x="8381975" y="4324329"/>
                </a:lnTo>
                <a:cubicBezTo>
                  <a:pt x="8381975" y="4456894"/>
                  <a:pt x="8274509" y="4564360"/>
                  <a:pt x="8141944" y="4564360"/>
                </a:cubicBezTo>
                <a:lnTo>
                  <a:pt x="6894169" y="4564360"/>
                </a:lnTo>
                <a:lnTo>
                  <a:pt x="6821806" y="4564360"/>
                </a:lnTo>
                <a:lnTo>
                  <a:pt x="5903569" y="4564360"/>
                </a:lnTo>
                <a:lnTo>
                  <a:pt x="5574031" y="4564360"/>
                </a:lnTo>
                <a:lnTo>
                  <a:pt x="5046319" y="4564360"/>
                </a:lnTo>
                <a:lnTo>
                  <a:pt x="4655794" y="4564360"/>
                </a:lnTo>
                <a:lnTo>
                  <a:pt x="4583431" y="4564360"/>
                </a:lnTo>
                <a:lnTo>
                  <a:pt x="3798544" y="4564360"/>
                </a:lnTo>
                <a:lnTo>
                  <a:pt x="3726181" y="4564360"/>
                </a:lnTo>
                <a:lnTo>
                  <a:pt x="3335656" y="4564360"/>
                </a:lnTo>
                <a:lnTo>
                  <a:pt x="2807944" y="4564360"/>
                </a:lnTo>
                <a:lnTo>
                  <a:pt x="2478406" y="4564360"/>
                </a:lnTo>
                <a:lnTo>
                  <a:pt x="1560169" y="4564360"/>
                </a:lnTo>
                <a:lnTo>
                  <a:pt x="1487806" y="4564360"/>
                </a:lnTo>
                <a:lnTo>
                  <a:pt x="240031" y="4564360"/>
                </a:lnTo>
                <a:cubicBezTo>
                  <a:pt x="107466" y="4564360"/>
                  <a:pt x="0" y="4456894"/>
                  <a:pt x="0" y="4324329"/>
                </a:cubicBezTo>
                <a:lnTo>
                  <a:pt x="0" y="3524229"/>
                </a:lnTo>
                <a:lnTo>
                  <a:pt x="0" y="3371829"/>
                </a:lnTo>
                <a:lnTo>
                  <a:pt x="0" y="3364231"/>
                </a:lnTo>
                <a:lnTo>
                  <a:pt x="0" y="2952729"/>
                </a:lnTo>
                <a:lnTo>
                  <a:pt x="0" y="2571729"/>
                </a:lnTo>
                <a:lnTo>
                  <a:pt x="0" y="2564131"/>
                </a:lnTo>
                <a:lnTo>
                  <a:pt x="0" y="2411731"/>
                </a:lnTo>
                <a:lnTo>
                  <a:pt x="0" y="2152629"/>
                </a:lnTo>
                <a:lnTo>
                  <a:pt x="0" y="2000229"/>
                </a:lnTo>
                <a:lnTo>
                  <a:pt x="0" y="1992631"/>
                </a:lnTo>
                <a:lnTo>
                  <a:pt x="0" y="1611631"/>
                </a:lnTo>
                <a:lnTo>
                  <a:pt x="0" y="1200129"/>
                </a:lnTo>
                <a:lnTo>
                  <a:pt x="0" y="1192531"/>
                </a:lnTo>
                <a:lnTo>
                  <a:pt x="0" y="1040131"/>
                </a:lnTo>
                <a:lnTo>
                  <a:pt x="0" y="240031"/>
                </a:lnTo>
                <a:cubicBezTo>
                  <a:pt x="0" y="107466"/>
                  <a:pt x="107466" y="0"/>
                  <a:pt x="240031" y="0"/>
                </a:cubicBezTo>
                <a:close/>
              </a:path>
            </a:pathLst>
          </a:custGeom>
          <a:gradFill>
            <a:gsLst>
              <a:gs pos="5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5400000" scaled="0"/>
          </a:gradFill>
          <a:ln w="63500">
            <a:noFill/>
          </a:ln>
          <a:effectLst>
            <a:outerShdw blurRad="127000" dist="76200" dir="5400000" algn="t" rotWithShape="0">
              <a:prstClr val="black">
                <a:alpha val="40000"/>
              </a:prstClr>
            </a:outerShdw>
            <a:reflection stA="30000" endPos="90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w="508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290" name="Picture 2" descr="C:\Users\user\Pictures\800px-ElementsAbundance_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424" y="2395150"/>
            <a:ext cx="762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6179467"/>
            <a:ext cx="3180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Trebuchet MS" pitchFamily="34" charset="0"/>
              </a:rPr>
              <a:t>Elemental Abundance in Solar system</a:t>
            </a:r>
            <a:endParaRPr lang="ko-KR" altLang="en-US" sz="1400" dirty="0">
              <a:latin typeface="Trebuchet MS" pitchFamily="34" charset="0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128464" y="2441848"/>
            <a:ext cx="288032" cy="2736304"/>
          </a:xfrm>
          <a:prstGeom prst="roundRect">
            <a:avLst/>
          </a:prstGeom>
          <a:noFill/>
          <a:ln w="508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1272480" y="2636912"/>
            <a:ext cx="1946970" cy="2921496"/>
          </a:xfrm>
          <a:prstGeom prst="roundRect">
            <a:avLst>
              <a:gd name="adj" fmla="val 7604"/>
            </a:avLst>
          </a:prstGeom>
          <a:noFill/>
          <a:ln w="50800">
            <a:solidFill>
              <a:srgbClr val="3A98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72356" y="762000"/>
            <a:ext cx="415819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b="1" spc="-5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Light elements were produced by Big-bang</a:t>
            </a:r>
            <a:endParaRPr lang="ko-KR" altLang="en-US" b="1" spc="-5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ea typeface="한컴 솔잎 M" pitchFamily="18" charset="-127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7051" y="1031951"/>
            <a:ext cx="6693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288FE4"/>
                </a:solidFill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Heavy elements up to Fe were produced by nuclear fusion in Stars</a:t>
            </a:r>
            <a:endParaRPr lang="ko-KR" altLang="en-US" b="1" dirty="0">
              <a:solidFill>
                <a:srgbClr val="005392"/>
              </a:solidFill>
              <a:latin typeface="Times New Roman" pitchFamily="18" charset="0"/>
              <a:ea typeface="한컴 솔잎 M" pitchFamily="18" charset="-127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6489" y="1255962"/>
            <a:ext cx="68021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Elements heavier than Fe were produced by consecutive capture of</a:t>
            </a:r>
          </a:p>
          <a:p>
            <a:r>
              <a:rPr lang="en-US" altLang="ko-KR" b="1" dirty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n</a:t>
            </a:r>
            <a:r>
              <a:rPr lang="en-US" altLang="ko-KR" b="1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eutrons followed by beta decays (in violent astronomical processes</a:t>
            </a:r>
          </a:p>
          <a:p>
            <a:r>
              <a:rPr lang="en-US" altLang="ko-KR" b="1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Such as Supernova explosion)</a:t>
            </a:r>
          </a:p>
          <a:p>
            <a:r>
              <a:rPr lang="en-US" altLang="ko-KR" b="1" dirty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 </a:t>
            </a:r>
            <a:r>
              <a:rPr lang="en-US" altLang="ko-KR" b="1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 </a:t>
            </a:r>
            <a:r>
              <a:rPr lang="en-US" altLang="ko-KR" b="1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altLang="ko-KR" b="1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  s-process, r-process  </a:t>
            </a:r>
            <a:r>
              <a:rPr lang="en-US" altLang="ko-KR" b="1" dirty="0" smtClean="0">
                <a:latin typeface="Times New Roman" pitchFamily="18" charset="0"/>
                <a:ea typeface="한컴 솔잎 M" pitchFamily="18" charset="-127"/>
                <a:cs typeface="Times New Roman" pitchFamily="18" charset="0"/>
                <a:sym typeface="Wingdings" pitchFamily="2" charset="2"/>
              </a:rPr>
              <a:t> still to be understood!</a:t>
            </a:r>
            <a:endParaRPr lang="ko-KR" altLang="en-US" b="1" dirty="0">
              <a:solidFill>
                <a:srgbClr val="218BE3"/>
              </a:solidFill>
              <a:latin typeface="Times New Roman" pitchFamily="18" charset="0"/>
              <a:ea typeface="한컴 솔잎 M" pitchFamily="18" charset="-127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6719" y="73199"/>
            <a:ext cx="6819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3200" b="1" dirty="0" smtClean="0">
                <a:gradFill>
                  <a:gsLst>
                    <a:gs pos="0">
                      <a:schemeClr val="bg1"/>
                    </a:gs>
                    <a:gs pos="70000">
                      <a:srgbClr val="DDDDDD">
                        <a:lumMod val="59000"/>
                        <a:lumOff val="41000"/>
                      </a:srgbClr>
                    </a:gs>
                    <a:gs pos="99000">
                      <a:schemeClr val="bg1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6000"/>
                    </a:prstClr>
                  </a:outerShdw>
                  <a:reflection blurRad="6350" stA="15000" endPos="45500" dist="50800" dir="5400000" sy="-100000" algn="bl" rotWithShape="0"/>
                </a:effectLst>
                <a:latin typeface="Times New Roman" pitchFamily="18" charset="0"/>
                <a:ea typeface="한컴 솔잎 M" pitchFamily="18" charset="-127"/>
                <a:cs typeface="Times New Roman" pitchFamily="18" charset="0"/>
              </a:rPr>
              <a:t>Origin of elements</a:t>
            </a:r>
            <a:endParaRPr lang="ko-KR" altLang="en-US" sz="3200" b="1" dirty="0">
              <a:gradFill>
                <a:gsLst>
                  <a:gs pos="0">
                    <a:schemeClr val="bg1"/>
                  </a:gs>
                  <a:gs pos="70000">
                    <a:srgbClr val="DDDDDD">
                      <a:lumMod val="59000"/>
                      <a:lumOff val="41000"/>
                    </a:srgbClr>
                  </a:gs>
                  <a:gs pos="99000">
                    <a:schemeClr val="bg1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6000"/>
                  </a:prstClr>
                </a:outerShdw>
                <a:reflection blurRad="6350" stA="15000" endPos="45500" dist="50800" dir="5400000" sy="-100000" algn="bl" rotWithShape="0"/>
              </a:effectLst>
              <a:latin typeface="Times New Roman" pitchFamily="18" charset="0"/>
              <a:ea typeface="한컴 솔잎 M" pitchFamily="18" charset="-127"/>
              <a:cs typeface="Times New Roman" pitchFamily="18" charset="0"/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3219450" y="3645024"/>
            <a:ext cx="5312990" cy="2688331"/>
          </a:xfrm>
          <a:prstGeom prst="roundRect">
            <a:avLst>
              <a:gd name="adj" fmla="val 12061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238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/>
      <p:bldP spid="10" grpId="0"/>
      <p:bldP spid="11" grpId="0"/>
      <p:bldP spid="3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37979</TotalTime>
  <Words>2849</Words>
  <Application>Microsoft Office PowerPoint</Application>
  <PresentationFormat>화면 슬라이드 쇼(4:3)</PresentationFormat>
  <Paragraphs>829</Paragraphs>
  <Slides>34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34</vt:i4>
      </vt:variant>
    </vt:vector>
  </HeadingPairs>
  <TitlesOfParts>
    <vt:vector size="35" baseType="lpstr">
      <vt:lpstr>Office 테마</vt:lpstr>
      <vt:lpstr>PowerPoint 프레젠테이션</vt:lpstr>
      <vt:lpstr>PowerPoint 프레젠테이션</vt:lpstr>
      <vt:lpstr>Brief History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ISOL Yield Estimation</vt:lpstr>
      <vt:lpstr>More Exotic RI Beams</vt:lpstr>
    </vt:vector>
  </TitlesOfParts>
  <Company>R&amp;D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 to Institute for Basic Science and Rare Isotope Science Project</dc:title>
  <dc:creator>Microsoft Corporation</dc:creator>
  <cp:lastModifiedBy>Admin</cp:lastModifiedBy>
  <cp:revision>489</cp:revision>
  <cp:lastPrinted>2012-08-12T03:16:14Z</cp:lastPrinted>
  <dcterms:created xsi:type="dcterms:W3CDTF">2006-10-05T04:04:58Z</dcterms:created>
  <dcterms:modified xsi:type="dcterms:W3CDTF">2012-11-17T01:15:38Z</dcterms:modified>
</cp:coreProperties>
</file>