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327" r:id="rId3"/>
    <p:sldId id="397" r:id="rId4"/>
    <p:sldId id="412" r:id="rId5"/>
    <p:sldId id="417" r:id="rId6"/>
    <p:sldId id="378" r:id="rId7"/>
    <p:sldId id="382" r:id="rId8"/>
    <p:sldId id="415" r:id="rId9"/>
    <p:sldId id="413" r:id="rId10"/>
    <p:sldId id="414" r:id="rId11"/>
    <p:sldId id="384" r:id="rId12"/>
    <p:sldId id="428" r:id="rId13"/>
    <p:sldId id="405" r:id="rId14"/>
    <p:sldId id="418" r:id="rId15"/>
    <p:sldId id="406" r:id="rId16"/>
    <p:sldId id="419" r:id="rId17"/>
    <p:sldId id="407" r:id="rId18"/>
    <p:sldId id="420" r:id="rId19"/>
    <p:sldId id="421" r:id="rId20"/>
    <p:sldId id="422" r:id="rId21"/>
    <p:sldId id="423" r:id="rId22"/>
    <p:sldId id="424" r:id="rId23"/>
    <p:sldId id="425" r:id="rId24"/>
    <p:sldId id="426" r:id="rId25"/>
    <p:sldId id="411" r:id="rId26"/>
    <p:sldId id="427" r:id="rId27"/>
    <p:sldId id="429" r:id="rId28"/>
    <p:sldId id="430" r:id="rId29"/>
    <p:sldId id="408" r:id="rId30"/>
    <p:sldId id="431" r:id="rId31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B59"/>
    <a:srgbClr val="4F81BD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밝은 스타일 2 - 강조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밝은 스타일 2 - 강조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9" autoAdjust="0"/>
    <p:restoredTop sz="91590" autoAdjust="0"/>
  </p:normalViewPr>
  <p:slideViewPr>
    <p:cSldViewPr>
      <p:cViewPr varScale="1">
        <p:scale>
          <a:sx n="102" d="100"/>
          <a:sy n="102" d="100"/>
        </p:scale>
        <p:origin x="-18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7" d="100"/>
          <a:sy n="107" d="100"/>
        </p:scale>
        <p:origin x="-3666" y="-102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BC44C-0D27-4F64-8A92-B31E60BE0803}" type="datetimeFigureOut">
              <a:rPr lang="ko-KR" altLang="en-US" smtClean="0"/>
              <a:t>2012-11-16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55A47-29BF-4B34-9743-865785EDC9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17037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1"/>
          </a:xfrm>
          <a:prstGeom prst="rect">
            <a:avLst/>
          </a:prstGeom>
        </p:spPr>
        <p:txBody>
          <a:bodyPr vert="horz" lIns="94838" tIns="47419" rIns="94838" bIns="4741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1"/>
          </a:xfrm>
          <a:prstGeom prst="rect">
            <a:avLst/>
          </a:prstGeom>
        </p:spPr>
        <p:txBody>
          <a:bodyPr vert="horz" lIns="94838" tIns="47419" rIns="94838" bIns="47419" rtlCol="0"/>
          <a:lstStyle>
            <a:lvl1pPr algn="r">
              <a:defRPr sz="1200"/>
            </a:lvl1pPr>
          </a:lstStyle>
          <a:p>
            <a:fld id="{68EAE0EC-7442-41EF-9A1C-DA76D85043BF}" type="datetimeFigureOut">
              <a:rPr lang="ko-KR" altLang="en-US" smtClean="0"/>
              <a:pPr/>
              <a:t>2012-11-16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8" tIns="47419" rIns="94838" bIns="4741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2"/>
            <a:ext cx="5683250" cy="4605576"/>
          </a:xfrm>
          <a:prstGeom prst="rect">
            <a:avLst/>
          </a:prstGeom>
        </p:spPr>
        <p:txBody>
          <a:bodyPr vert="horz" lIns="94838" tIns="47419" rIns="94838" bIns="4741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8" cy="511731"/>
          </a:xfrm>
          <a:prstGeom prst="rect">
            <a:avLst/>
          </a:prstGeom>
        </p:spPr>
        <p:txBody>
          <a:bodyPr vert="horz" lIns="94838" tIns="47419" rIns="94838" bIns="4741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8" cy="511731"/>
          </a:xfrm>
          <a:prstGeom prst="rect">
            <a:avLst/>
          </a:prstGeom>
        </p:spPr>
        <p:txBody>
          <a:bodyPr vert="horz" lIns="94838" tIns="47419" rIns="94838" bIns="47419" rtlCol="0" anchor="b"/>
          <a:lstStyle>
            <a:lvl1pPr algn="r">
              <a:defRPr sz="1200"/>
            </a:lvl1pPr>
          </a:lstStyle>
          <a:p>
            <a:fld id="{0C04EE78-EA47-49D5-86D0-9AB2FBAD8F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458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4EE78-EA47-49D5-86D0-9AB2FBAD8FF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4EE78-EA47-49D5-86D0-9AB2FBAD8FF2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9058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4EE78-EA47-49D5-86D0-9AB2FBAD8FF2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9058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4EE78-EA47-49D5-86D0-9AB2FBAD8FF2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2683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4EE78-EA47-49D5-86D0-9AB2FBAD8FF2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7674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4EE78-EA47-49D5-86D0-9AB2FBAD8FF2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1197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4EE78-EA47-49D5-86D0-9AB2FBAD8FF2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7382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3D1507-1074-4B79-BAE6-8B0ED1338921}" type="datetimeFigureOut">
              <a:rPr lang="ko-KR" altLang="en-US" smtClean="0"/>
              <a:pPr/>
              <a:t>2012-11-16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D3E079-70DA-4DF6-9CAA-75E52F16E5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ChangeArrowheads="1"/>
          </p:cNvSpPr>
          <p:nvPr userDrawn="1"/>
        </p:nvSpPr>
        <p:spPr bwMode="auto">
          <a:xfrm>
            <a:off x="-9525" y="6572272"/>
            <a:ext cx="9153525" cy="285728"/>
          </a:xfrm>
          <a:prstGeom prst="rect">
            <a:avLst/>
          </a:prstGeom>
          <a:solidFill>
            <a:srgbClr val="800000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charset="-127"/>
              <a:ea typeface="굴림" charset="-127"/>
            </a:endParaRPr>
          </a:p>
        </p:txBody>
      </p:sp>
      <p:sp>
        <p:nvSpPr>
          <p:cNvPr id="16" name="Rectangle 3"/>
          <p:cNvSpPr>
            <a:spLocks noChangeArrowheads="1"/>
          </p:cNvSpPr>
          <p:nvPr userDrawn="1"/>
        </p:nvSpPr>
        <p:spPr bwMode="auto">
          <a:xfrm>
            <a:off x="0" y="0"/>
            <a:ext cx="9153525" cy="685800"/>
          </a:xfrm>
          <a:prstGeom prst="rect">
            <a:avLst/>
          </a:prstGeom>
          <a:solidFill>
            <a:srgbClr val="800000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charset="-127"/>
              <a:ea typeface="굴림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39718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400" b="1">
                <a:solidFill>
                  <a:schemeClr val="bg1"/>
                </a:solidFill>
                <a:latin typeface="+mn-lt"/>
                <a:ea typeface="바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57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rgbClr val="C00000"/>
              </a:buClr>
              <a:buFont typeface="맑은 고딕" pitchFamily="50" charset="-127"/>
              <a:buChar char="■"/>
              <a:defRPr sz="1600" b="1">
                <a:latin typeface="+mn-lt"/>
                <a:ea typeface="바탕" pitchFamily="18" charset="-127"/>
              </a:defRPr>
            </a:lvl1pPr>
            <a:lvl2pPr marL="630238" indent="-268288">
              <a:buClr>
                <a:srgbClr val="C00000"/>
              </a:buClr>
              <a:buFont typeface="Wingdings" pitchFamily="2" charset="2"/>
              <a:buChar char=""/>
              <a:defRPr sz="1400" b="1">
                <a:latin typeface="+mn-lt"/>
                <a:ea typeface="바탕" pitchFamily="18" charset="-127"/>
              </a:defRPr>
            </a:lvl2pPr>
            <a:lvl3pPr marL="896938" indent="-180975">
              <a:buClr>
                <a:srgbClr val="C00000"/>
              </a:buClr>
              <a:buFont typeface="맑은 고딕" pitchFamily="50" charset="-127"/>
              <a:buChar char="–"/>
              <a:defRPr sz="1200" b="1">
                <a:latin typeface="+mn-lt"/>
                <a:ea typeface="바탕" pitchFamily="18" charset="-127"/>
              </a:defRPr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635412" y="6584089"/>
            <a:ext cx="38731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solidFill>
                  <a:schemeClr val="bg1"/>
                </a:solidFill>
              </a:rPr>
              <a:t>Status Updates on STAR Computing at KISTI</a:t>
            </a:r>
            <a:r>
              <a:rPr lang="en-US" altLang="ko-KR" sz="1000" b="1" baseline="0" dirty="0" smtClean="0">
                <a:solidFill>
                  <a:schemeClr val="bg1"/>
                </a:solidFill>
              </a:rPr>
              <a:t> -  ATHIC 2012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8286776" y="6591349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1CC1C90-AC4C-47CC-B7B6-A64223310EAF}" type="slidenum">
              <a:rPr lang="en-US" altLang="ko-KR" sz="1000" b="1" smtClean="0">
                <a:solidFill>
                  <a:schemeClr val="bg1"/>
                </a:solidFill>
              </a:rPr>
              <a:pPr/>
              <a:t>‹#›</a:t>
            </a:fld>
            <a:r>
              <a:rPr lang="en-US" altLang="ko-KR" sz="1000" b="1" dirty="0" smtClean="0">
                <a:solidFill>
                  <a:schemeClr val="bg1"/>
                </a:solidFill>
              </a:rPr>
              <a:t>/29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  <p:pic>
        <p:nvPicPr>
          <p:cNvPr id="3686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6246768"/>
            <a:ext cx="1571636" cy="32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 userDrawn="1"/>
        </p:nvSpPr>
        <p:spPr>
          <a:xfrm>
            <a:off x="285720" y="6591349"/>
            <a:ext cx="1162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solidFill>
                  <a:schemeClr val="bg1"/>
                </a:solidFill>
              </a:rPr>
              <a:t>Seo</a:t>
            </a:r>
            <a:r>
              <a:rPr lang="en-US" altLang="ko-KR" sz="1000" b="1" dirty="0" smtClean="0">
                <a:solidFill>
                  <a:schemeClr val="bg1"/>
                </a:solidFill>
              </a:rPr>
              <a:t>-Young Noh</a:t>
            </a:r>
            <a:endParaRPr lang="ko-KR" altLang="en-US" sz="1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00232" y="3500438"/>
            <a:ext cx="6572296" cy="1143008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ko-KR" smtClean="0"/>
              <a:t>Introduction to SAM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D3E079-70DA-4DF6-9CAA-75E52F16E5E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1928794" y="3429000"/>
            <a:ext cx="6643734" cy="0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dirty="0" smtClean="0"/>
              <a:t>Introduction to SAM</a:t>
            </a:r>
            <a:endParaRPr lang="ko-KR" altLang="en-US" dirty="0"/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3E079-70DA-4DF6-9CAA-75E52F16E5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Clr>
          <a:srgbClr val="C00000"/>
        </a:buClr>
        <a:buFont typeface="맑은 고딕" pitchFamily="50" charset="-127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rgbClr val="C00000"/>
        </a:buClr>
        <a:buFont typeface="SymbolPS" pitchFamily="66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rgbClr val="C00000"/>
        </a:buClr>
        <a:buFont typeface="맑은 고딕" pitchFamily="50" charset="-127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hyperlink" Target="http://cdfcaf.fnal.gov/cgi-bin/caf/namgrid/history/show_pic.py?script=/cgi-bin/caf/namgrid/graphs/system_info_bytype.py&amp;class=site&amp;type=Claimed&amp;detail=full&amp;period=15768000&amp;width=455&amp;height=182&amp;&amp;el=FNAL-CDF&amp;el=FNAL-D0&amp;el=FNAL-GP&amp;el=KISTI&amp;el=MIT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english.mest.go.kr/index.js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ek.jp/" TargetMode="External"/><Relationship Id="rId13" Type="http://schemas.openxmlformats.org/officeDocument/2006/relationships/image" Target="../media/image16.jpeg"/><Relationship Id="rId18" Type="http://schemas.openxmlformats.org/officeDocument/2006/relationships/image" Target="../media/image19.png"/><Relationship Id="rId3" Type="http://schemas.openxmlformats.org/officeDocument/2006/relationships/image" Target="../media/image9.gif"/><Relationship Id="rId7" Type="http://schemas.openxmlformats.org/officeDocument/2006/relationships/image" Target="../media/image13.gif"/><Relationship Id="rId12" Type="http://schemas.openxmlformats.org/officeDocument/2006/relationships/hyperlink" Target="http://images.google.as/imgres?imgurl=http://2.bp.blogspot.com/_kqNivpUEXLU/TAAKgCGzt1I/AAAAAAAADFM/GR1E3bSTIZk/s320/alice3.png&amp;imgrefurl=http://phoenixaquua.blogspot.com/2010/05/cern-looking-glass.html&amp;usg=__uXhiCsUOryTd0Mc-8Ctr0DykicA=&amp;h=160&amp;w=160&amp;sz=22&amp;hl=ko&amp;start=17&amp;zoom=1&amp;tbnid=HHnAA3dAnWI3WM:&amp;tbnh=98&amp;tbnw=98&amp;prev=/images?q=CERN+alice+logo&amp;hl=ko&amp;gbv=2&amp;tbs=isch:1&amp;itbs=1" TargetMode="External"/><Relationship Id="rId17" Type="http://schemas.openxmlformats.org/officeDocument/2006/relationships/image" Target="../media/image6.gif"/><Relationship Id="rId2" Type="http://schemas.openxmlformats.org/officeDocument/2006/relationships/image" Target="../media/image8.png"/><Relationship Id="rId16" Type="http://schemas.openxmlformats.org/officeDocument/2006/relationships/hyperlink" Target="http://english.mest.go.kr/index.js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5.jpeg"/><Relationship Id="rId5" Type="http://schemas.openxmlformats.org/officeDocument/2006/relationships/image" Target="../media/image11.jpeg"/><Relationship Id="rId15" Type="http://schemas.openxmlformats.org/officeDocument/2006/relationships/image" Target="../media/image18.gif"/><Relationship Id="rId10" Type="http://schemas.openxmlformats.org/officeDocument/2006/relationships/hyperlink" Target="http://images.google.as/imgres?imgurl=http://cmarino.web.cern.ch/cmarino/images/cern_logo.gif&amp;imgrefurl=http://cmarino.web.cern.ch/cmarino/&amp;usg=__9Z8-tc4svDTLlCA9WwLhVYnM4ew=&amp;h=400&amp;w=400&amp;sz=8&amp;hl=ko&amp;start=1&amp;zoom=1&amp;tbnid=J2wtlm3dZDECFM:&amp;tbnh=124&amp;tbnw=124&amp;prev=/images?q=CERN+logo&amp;hl=ko&amp;rlz=1T4GGLL_koUS388KR396&amp;tbs=isch:1&amp;itbs=1" TargetMode="External"/><Relationship Id="rId4" Type="http://schemas.openxmlformats.org/officeDocument/2006/relationships/image" Target="../media/image10.png"/><Relationship Id="rId9" Type="http://schemas.openxmlformats.org/officeDocument/2006/relationships/image" Target="../media/image14.jpeg"/><Relationship Id="rId1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98867" y="4653136"/>
            <a:ext cx="33022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b="1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바탕" pitchFamily="18" charset="-127"/>
              </a:rPr>
              <a:t>November 16, 2012</a:t>
            </a:r>
          </a:p>
          <a:p>
            <a:pPr algn="r"/>
            <a:endParaRPr lang="en-US" altLang="ko-KR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en-US" altLang="ko-KR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Seo</a:t>
            </a:r>
            <a:r>
              <a:rPr lang="en-US" altLang="ko-K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-Young Noh</a:t>
            </a:r>
          </a:p>
          <a:p>
            <a:pPr algn="r"/>
            <a:r>
              <a:rPr lang="en-US" altLang="ko-KR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Haengjin</a:t>
            </a:r>
            <a:r>
              <a:rPr lang="en-US" altLang="ko-K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Jang</a:t>
            </a:r>
          </a:p>
          <a:p>
            <a:pPr algn="r"/>
            <a:endParaRPr lang="en-US" altLang="ko-KR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en-US" altLang="ko-K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{</a:t>
            </a:r>
            <a:r>
              <a:rPr lang="en-US" altLang="ko-KR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rsyoung</a:t>
            </a:r>
            <a:r>
              <a:rPr lang="en-US" altLang="ko-K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US" altLang="ko-KR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hjjang</a:t>
            </a:r>
            <a:r>
              <a:rPr lang="en-US" altLang="ko-K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}@kisti.re.kr</a:t>
            </a:r>
          </a:p>
        </p:txBody>
      </p:sp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085184"/>
            <a:ext cx="19621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58232" y="1412776"/>
            <a:ext cx="7742858" cy="18200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Status Updates on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STAR Computing at KISTI</a:t>
            </a:r>
            <a:endParaRPr kumimoji="0" lang="en-US" altLang="ko-KR" sz="4000" b="1" dirty="0">
              <a:solidFill>
                <a:srgbClr val="C00000"/>
              </a:solidFill>
              <a:latin typeface="+mn-lt"/>
              <a:ea typeface="+mn-ea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6010" y="3645024"/>
            <a:ext cx="243508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제목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4397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/>
              <a:t>Resources - New Server &amp; Storage in 2012</a:t>
            </a:r>
            <a:endParaRPr lang="ko-KR" altLang="en-US" dirty="0" smtClean="0"/>
          </a:p>
        </p:txBody>
      </p:sp>
      <p:sp>
        <p:nvSpPr>
          <p:cNvPr id="13" name="내용 개체 틀 2"/>
          <p:cNvSpPr txBox="1">
            <a:spLocks/>
          </p:cNvSpPr>
          <p:nvPr/>
        </p:nvSpPr>
        <p:spPr>
          <a:xfrm>
            <a:off x="457200" y="836712"/>
            <a:ext cx="8229600" cy="988162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1pPr>
            <a:lvl2pPr marL="630238" indent="-268288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"/>
              <a:defRPr sz="14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2pPr>
            <a:lvl3pPr marL="896938" indent="-180975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–"/>
              <a:defRPr sz="12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맑은 고딕" pitchFamily="50" charset="-127"/>
              <a:buNone/>
            </a:pPr>
            <a:r>
              <a:rPr lang="en-US" altLang="ko-KR" sz="2000" dirty="0" smtClean="0">
                <a:solidFill>
                  <a:srgbClr val="C00000"/>
                </a:solidFill>
              </a:rPr>
              <a:t>New +1,500 cores, +1.2 PB storage, 700 TB tape </a:t>
            </a:r>
            <a:r>
              <a:rPr lang="en-US" altLang="ko-KR" sz="2000" dirty="0">
                <a:solidFill>
                  <a:srgbClr val="C00000"/>
                </a:solidFill>
              </a:rPr>
              <a:t>s</a:t>
            </a:r>
            <a:r>
              <a:rPr lang="en-US" altLang="ko-KR" sz="2000" dirty="0" smtClean="0">
                <a:solidFill>
                  <a:srgbClr val="C00000"/>
                </a:solidFill>
              </a:rPr>
              <a:t>ystems with high specification</a:t>
            </a:r>
            <a:r>
              <a:rPr lang="en-US" altLang="ko-KR" sz="2000" dirty="0">
                <a:solidFill>
                  <a:srgbClr val="C00000"/>
                </a:solidFill>
              </a:rPr>
              <a:t> </a:t>
            </a:r>
            <a:r>
              <a:rPr lang="en-US" altLang="ko-KR" sz="2000" dirty="0" smtClean="0">
                <a:solidFill>
                  <a:srgbClr val="C00000"/>
                </a:solidFill>
              </a:rPr>
              <a:t>were introduced.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705837"/>
              </p:ext>
            </p:extLst>
          </p:nvPr>
        </p:nvGraphicFramePr>
        <p:xfrm>
          <a:off x="714374" y="2228584"/>
          <a:ext cx="5297785" cy="8389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63194"/>
                <a:gridCol w="2396536"/>
                <a:gridCol w="714405"/>
                <a:gridCol w="584514"/>
                <a:gridCol w="1039136"/>
              </a:tblGrid>
              <a:tr h="3817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Year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Spec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Mem</a:t>
                      </a:r>
                      <a:r>
                        <a:rPr lang="en-US" altLang="ko-KR" sz="1200" dirty="0" smtClean="0"/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Node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Core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817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2012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Intel Sandy Bridge x2</a:t>
                      </a:r>
                      <a:r>
                        <a:rPr lang="en-US" altLang="ko-KR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(2.6GHz 8Core)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</a:rPr>
                        <a:t>96GB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</a:rPr>
                        <a:t>94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</a:rPr>
                        <a:t>1500 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내용 개체 틀 2"/>
          <p:cNvSpPr>
            <a:spLocks noGrp="1"/>
          </p:cNvSpPr>
          <p:nvPr>
            <p:ph idx="1"/>
          </p:nvPr>
        </p:nvSpPr>
        <p:spPr bwMode="auto">
          <a:xfrm>
            <a:off x="457200" y="1801141"/>
            <a:ext cx="8229600" cy="4286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/>
              <a:t>Server</a:t>
            </a:r>
            <a:endParaRPr lang="ko-KR" altLang="en-US" dirty="0" smtClean="0"/>
          </a:p>
        </p:txBody>
      </p:sp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457200" y="3212976"/>
            <a:ext cx="562696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맑은 고딕" pitchFamily="50" charset="-127"/>
              <a:buChar char="■"/>
            </a:pPr>
            <a:r>
              <a:rPr kumimoji="0" lang="en-US" altLang="ko-KR" sz="1600" b="1" dirty="0" smtClean="0">
                <a:latin typeface="맑은 고딕" pitchFamily="50" charset="-127"/>
                <a:ea typeface="맑은 고딕" pitchFamily="50" charset="-127"/>
              </a:rPr>
              <a:t>Storage</a:t>
            </a:r>
            <a:endParaRPr kumimoji="0" lang="ko-KR" altLang="en-US" sz="1600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529369"/>
              </p:ext>
            </p:extLst>
          </p:nvPr>
        </p:nvGraphicFramePr>
        <p:xfrm>
          <a:off x="714375" y="3641601"/>
          <a:ext cx="5297785" cy="76774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77100"/>
                <a:gridCol w="1480325"/>
                <a:gridCol w="792088"/>
                <a:gridCol w="1152128"/>
                <a:gridCol w="1296144"/>
              </a:tblGrid>
              <a:tr h="38387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Year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Model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Type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Usable</a:t>
                      </a:r>
                      <a:r>
                        <a:rPr lang="en-US" altLang="ko-KR" sz="1200" b="0" baseline="0" dirty="0" smtClean="0"/>
                        <a:t> Size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/>
                        <a:t>Physical</a:t>
                      </a:r>
                      <a:r>
                        <a:rPr lang="en-US" altLang="ko-KR" sz="1200" b="0" baseline="0" dirty="0" smtClean="0"/>
                        <a:t> Size</a:t>
                      </a:r>
                      <a:endParaRPr lang="ko-KR" altLang="en-US" sz="1200" b="0" dirty="0"/>
                    </a:p>
                  </a:txBody>
                  <a:tcPr anchor="ctr"/>
                </a:tc>
              </a:tr>
              <a:tr h="383874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EMC NL108</a:t>
                      </a:r>
                      <a:endParaRPr lang="ko-KR" altLang="en-US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NAS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1,200</a:t>
                      </a:r>
                      <a:r>
                        <a:rPr lang="en-US" altLang="ko-KR" sz="12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TB</a:t>
                      </a:r>
                      <a:endParaRPr lang="ko-KR" altLang="en-US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1,920 TB</a:t>
                      </a:r>
                      <a:endParaRPr lang="ko-KR" altLang="en-US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467544" y="4680899"/>
            <a:ext cx="554461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맑은 고딕" pitchFamily="50" charset="-127"/>
              <a:buChar char="■"/>
            </a:pPr>
            <a:r>
              <a:rPr kumimoji="0" lang="en-US" altLang="ko-KR" sz="1600" b="1" dirty="0" smtClean="0">
                <a:latin typeface="맑은 고딕" pitchFamily="50" charset="-127"/>
                <a:ea typeface="맑은 고딕" pitchFamily="50" charset="-127"/>
              </a:rPr>
              <a:t>Tape</a:t>
            </a:r>
            <a:endParaRPr kumimoji="0" lang="ko-KR" altLang="en-US" sz="1600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854209"/>
              </p:ext>
            </p:extLst>
          </p:nvPr>
        </p:nvGraphicFramePr>
        <p:xfrm>
          <a:off x="724718" y="5109524"/>
          <a:ext cx="5287442" cy="76774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99882"/>
                <a:gridCol w="2487582"/>
                <a:gridCol w="962490"/>
                <a:gridCol w="1137488"/>
              </a:tblGrid>
              <a:tr h="38387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Year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Model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Type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Usable</a:t>
                      </a:r>
                      <a:r>
                        <a:rPr lang="en-US" altLang="ko-KR" sz="1200" b="0" baseline="0" dirty="0" smtClean="0"/>
                        <a:t> Size</a:t>
                      </a:r>
                      <a:endParaRPr lang="ko-KR" altLang="en-US" sz="1200" b="0" dirty="0"/>
                    </a:p>
                  </a:txBody>
                  <a:tcPr anchor="ctr"/>
                </a:tc>
              </a:tr>
              <a:tr h="383874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IBM</a:t>
                      </a:r>
                      <a:endParaRPr lang="ko-KR" altLang="en-US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Tape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700TB</a:t>
                      </a:r>
                      <a:endParaRPr lang="ko-KR" altLang="en-US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7" name="Picture 3" descr="F:\workspace\발표\2012-부산대-ATHIC\Star 사진\20121111_1746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778184" y="2726872"/>
            <a:ext cx="36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22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Resource Allocation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510526"/>
              </p:ext>
            </p:extLst>
          </p:nvPr>
        </p:nvGraphicFramePr>
        <p:xfrm>
          <a:off x="539552" y="1807256"/>
          <a:ext cx="4896544" cy="444735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24481"/>
                <a:gridCol w="1631172"/>
                <a:gridCol w="1151772"/>
                <a:gridCol w="1289119"/>
              </a:tblGrid>
              <a:tr h="592865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Experiments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Computing</a:t>
                      </a:r>
                      <a:r>
                        <a:rPr lang="en-US" altLang="ko-KR" sz="1400" baseline="0" dirty="0" smtClean="0"/>
                        <a:t> Cores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Storage (TB)</a:t>
                      </a:r>
                      <a:endParaRPr lang="ko-KR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73413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/>
                        <a:t>ALICE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Tier 1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900</a:t>
                      </a:r>
                      <a:r>
                        <a:rPr lang="en-US" altLang="ko-KR" sz="1200" baseline="0" dirty="0" smtClean="0"/>
                        <a:t> 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341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KiAF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/>
                        <a:t>96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341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CDF</a:t>
                      </a:r>
                      <a:endParaRPr lang="ko-KR" altLang="en-US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CDF</a:t>
                      </a:r>
                      <a:r>
                        <a:rPr lang="en-US" altLang="ko-KR" sz="12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Farm</a:t>
                      </a:r>
                      <a:endParaRPr lang="ko-KR" altLang="en-US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432</a:t>
                      </a:r>
                      <a:endParaRPr lang="ko-KR" altLang="en-US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180</a:t>
                      </a:r>
                      <a:endParaRPr lang="ko-KR" altLang="en-US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341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</a:rPr>
                        <a:t>STAR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</a:rPr>
                        <a:t>STAR Farm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</a:rPr>
                        <a:t>1024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341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KNU</a:t>
                      </a:r>
                      <a:endParaRPr lang="ko-KR" altLang="en-US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HCP Farm</a:t>
                      </a:r>
                      <a:endParaRPr lang="ko-KR" altLang="en-US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(200)</a:t>
                      </a:r>
                      <a:endParaRPr lang="ko-KR" altLang="en-US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(50)</a:t>
                      </a:r>
                      <a:endParaRPr lang="ko-KR" altLang="en-US" sz="1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341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Belle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Belle Farm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126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170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341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LIGO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LIGO Farm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120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100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341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err="1" smtClean="0"/>
                        <a:t>Neuro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Gbrain</a:t>
                      </a:r>
                      <a:r>
                        <a:rPr lang="en-US" altLang="ko-KR" sz="1200" baseline="0" dirty="0" smtClean="0"/>
                        <a:t> Farm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120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52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3625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Earth</a:t>
                      </a:r>
                      <a:r>
                        <a:rPr lang="en-US" altLang="ko-KR" sz="1200" b="1" baseline="0" dirty="0" smtClean="0">
                          <a:solidFill>
                            <a:schemeClr val="tx1"/>
                          </a:solidFill>
                        </a:rPr>
                        <a:t> Sci.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Storage Only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50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928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Etc.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DMRC,  Nano,</a:t>
                      </a:r>
                      <a:r>
                        <a:rPr lang="en-US" altLang="ko-KR" sz="1200" baseline="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310 TB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5" name="Picture 2" descr="http://alimonitor.cern.ch/display?image=jfreechart-onetime-167746618445685849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0882" y="1780065"/>
            <a:ext cx="2726231" cy="1353646"/>
          </a:xfrm>
          <a:prstGeom prst="rect">
            <a:avLst/>
          </a:prstGeom>
          <a:noFill/>
        </p:spPr>
      </p:pic>
      <p:pic>
        <p:nvPicPr>
          <p:cNvPr id="6" name="_x108273520" descr="EMB00000de414f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882" y="3275649"/>
            <a:ext cx="2088232" cy="144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cdfcaf.fnal.gov/cgi-bin/caf/namgrid/graphs/system_info_bytype.py?class=site&amp;type=Claimed&amp;detail=full&amp;period=15768000&amp;width=455&amp;height=182&amp;&amp;el=FNAL-CDF&amp;el=FNAL-D0&amp;el=FNAL-GP&amp;el=KISTI&amp;el=MIT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903598"/>
            <a:ext cx="3168352" cy="154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20882" y="1719090"/>
            <a:ext cx="1298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&lt;ALICE Tier 1&gt;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0882" y="3214673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&lt;</a:t>
            </a:r>
            <a:r>
              <a:rPr lang="en-US" altLang="ko-KR" sz="1200" b="1" dirty="0" err="1" smtClean="0">
                <a:solidFill>
                  <a:srgbClr val="C00000"/>
                </a:solidFill>
              </a:rPr>
              <a:t>KiAF</a:t>
            </a:r>
            <a:r>
              <a:rPr lang="en-US" altLang="ko-KR" sz="1200" b="1" dirty="0" smtClean="0">
                <a:solidFill>
                  <a:srgbClr val="C00000"/>
                </a:solidFill>
              </a:rPr>
              <a:t>&gt;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33925" y="4626599"/>
            <a:ext cx="1116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&lt;CDF Farm&gt;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457200" y="764704"/>
            <a:ext cx="8229600" cy="988162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1pPr>
            <a:lvl2pPr marL="630238" indent="-268288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"/>
              <a:defRPr sz="14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2pPr>
            <a:lvl3pPr marL="896938" indent="-180975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–"/>
              <a:defRPr sz="12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맑은 고딕" pitchFamily="50" charset="-127"/>
              <a:buNone/>
            </a:pPr>
            <a:r>
              <a:rPr lang="en-US" altLang="ko-KR" sz="2000" dirty="0" smtClean="0">
                <a:solidFill>
                  <a:srgbClr val="C00000"/>
                </a:solidFill>
              </a:rPr>
              <a:t>Resource allocations and support ranges are defined through consultation with user communities.</a:t>
            </a:r>
          </a:p>
        </p:txBody>
      </p:sp>
    </p:spTree>
    <p:extLst>
      <p:ext uri="{BB962C8B-B14F-4D97-AF65-F5344CB8AC3E}">
        <p14:creationId xmlns:p14="http://schemas.microsoft.com/office/powerpoint/2010/main" val="26640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STAR Computing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819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Background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98816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History</a:t>
            </a:r>
          </a:p>
          <a:p>
            <a:pPr lvl="1"/>
            <a:r>
              <a:rPr lang="en-US" altLang="ko-KR" dirty="0" smtClean="0"/>
              <a:t>Many discussions on KISTI’s contribution to STAR collaboration since 2007</a:t>
            </a:r>
          </a:p>
          <a:p>
            <a:pPr lvl="1"/>
            <a:r>
              <a:rPr lang="en-US" altLang="ko-KR" dirty="0" smtClean="0"/>
              <a:t>Vision to Asia regional center for STAR computing, but not fruitful results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6463356" y="2708920"/>
            <a:ext cx="1728192" cy="79495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Early</a:t>
            </a:r>
          </a:p>
          <a:p>
            <a:pPr algn="ctr"/>
            <a:r>
              <a:rPr lang="en-US" altLang="ko-KR" b="1" dirty="0" smtClean="0"/>
              <a:t>2012</a:t>
            </a:r>
            <a:endParaRPr lang="ko-KR" alt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477" y="2075987"/>
            <a:ext cx="3744416" cy="2649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2874252" y="2593214"/>
            <a:ext cx="671227" cy="12173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115616" y="4653136"/>
            <a:ext cx="3944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*Courtesy from Prof. </a:t>
            </a:r>
            <a:r>
              <a:rPr lang="en-US" altLang="ko-KR" sz="1400" dirty="0" err="1" smtClean="0"/>
              <a:t>Yoo’s</a:t>
            </a:r>
            <a:r>
              <a:rPr lang="en-US" altLang="ko-KR" sz="1400" dirty="0" smtClean="0"/>
              <a:t> final report in 2009</a:t>
            </a:r>
            <a:endParaRPr lang="ko-KR" alt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959300" y="3573016"/>
            <a:ext cx="2645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Not much progressed!</a:t>
            </a:r>
            <a:endParaRPr lang="ko-KR" altLang="en-US" b="1" dirty="0">
              <a:solidFill>
                <a:srgbClr val="C00000"/>
              </a:solidFill>
            </a:endParaRPr>
          </a:p>
        </p:txBody>
      </p:sp>
      <p:sp>
        <p:nvSpPr>
          <p:cNvPr id="14" name="왼쪽/오른쪽 화살표 13"/>
          <p:cNvSpPr/>
          <p:nvPr/>
        </p:nvSpPr>
        <p:spPr>
          <a:xfrm>
            <a:off x="4932040" y="2875879"/>
            <a:ext cx="1360168" cy="62799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Big gap</a:t>
            </a:r>
            <a:endParaRPr lang="ko-KR" altLang="en-US" sz="1600" b="1" dirty="0"/>
          </a:p>
        </p:txBody>
      </p:sp>
      <p:sp>
        <p:nvSpPr>
          <p:cNvPr id="18" name="직사각형 17"/>
          <p:cNvSpPr/>
          <p:nvPr/>
        </p:nvSpPr>
        <p:spPr>
          <a:xfrm>
            <a:off x="4168023" y="2602089"/>
            <a:ext cx="671227" cy="1217395"/>
          </a:xfrm>
          <a:prstGeom prst="rect">
            <a:avLst/>
          </a:prstGeom>
          <a:noFill/>
          <a:ln w="38100"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내용 개체 틀 2"/>
          <p:cNvSpPr txBox="1">
            <a:spLocks/>
          </p:cNvSpPr>
          <p:nvPr/>
        </p:nvSpPr>
        <p:spPr>
          <a:xfrm>
            <a:off x="457200" y="5157192"/>
            <a:ext cx="8229600" cy="988162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1pPr>
            <a:lvl2pPr marL="630238" indent="-268288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"/>
              <a:defRPr sz="14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2pPr>
            <a:lvl3pPr marL="896938" indent="-180975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–"/>
              <a:defRPr sz="12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맑은 고딕" pitchFamily="50" charset="-127"/>
              <a:buNone/>
            </a:pPr>
            <a:r>
              <a:rPr lang="en-US" altLang="ko-KR" sz="2000" dirty="0" smtClean="0">
                <a:solidFill>
                  <a:srgbClr val="C00000"/>
                </a:solidFill>
              </a:rPr>
              <a:t>In January 2012, set up a master plan for STAR computing farm at KISTI which keeps compromised resources at our best.</a:t>
            </a:r>
          </a:p>
        </p:txBody>
      </p:sp>
    </p:spTree>
    <p:extLst>
      <p:ext uri="{BB962C8B-B14F-4D97-AF65-F5344CB8AC3E}">
        <p14:creationId xmlns:p14="http://schemas.microsoft.com/office/powerpoint/2010/main" val="248698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Transitions from Old to New</a:t>
            </a:r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>
          <a:xfrm>
            <a:off x="4716016" y="2506251"/>
            <a:ext cx="1152128" cy="9186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/>
              <a:t>192</a:t>
            </a:r>
          </a:p>
          <a:p>
            <a:pPr algn="ctr"/>
            <a:r>
              <a:rPr lang="en-US" altLang="ko-KR" sz="1400" b="1" dirty="0" smtClean="0"/>
              <a:t>Cores</a:t>
            </a:r>
            <a:endParaRPr lang="ko-KR" altLang="en-US" sz="1400" b="1" dirty="0"/>
          </a:p>
        </p:txBody>
      </p:sp>
      <p:sp>
        <p:nvSpPr>
          <p:cNvPr id="31" name="직사각형 30"/>
          <p:cNvSpPr/>
          <p:nvPr/>
        </p:nvSpPr>
        <p:spPr>
          <a:xfrm>
            <a:off x="323528" y="1972578"/>
            <a:ext cx="201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algn="ctr">
              <a:defRPr/>
            </a:pPr>
            <a:r>
              <a:rPr lang="en-US" altLang="ko-KR" sz="1200" b="1" dirty="0">
                <a:solidFill>
                  <a:schemeClr val="dk1"/>
                </a:solidFill>
              </a:rPr>
              <a:t>Intel Sandy </a:t>
            </a:r>
            <a:r>
              <a:rPr lang="en-US" altLang="ko-KR" sz="1200" b="1" dirty="0" smtClean="0">
                <a:solidFill>
                  <a:schemeClr val="dk1"/>
                </a:solidFill>
              </a:rPr>
              <a:t>Bridge (2.6GHz 16 Core</a:t>
            </a:r>
            <a:r>
              <a:rPr lang="en-US" altLang="ko-KR" sz="1200" b="1" dirty="0">
                <a:solidFill>
                  <a:schemeClr val="dk1"/>
                </a:solidFill>
              </a:rPr>
              <a:t>)</a:t>
            </a:r>
            <a:endParaRPr lang="ko-KR" altLang="en-US" sz="1200" b="1" dirty="0">
              <a:solidFill>
                <a:schemeClr val="dk1"/>
              </a:solidFill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79512" y="3696708"/>
            <a:ext cx="2520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>
              <a:defRPr/>
            </a:pPr>
            <a:r>
              <a:rPr lang="en-US" altLang="ko-KR" sz="1200" b="1" dirty="0" smtClean="0">
                <a:solidFill>
                  <a:srgbClr val="C00000"/>
                </a:solidFill>
              </a:rPr>
              <a:t>Not functionally working</a:t>
            </a:r>
          </a:p>
          <a:p>
            <a:pPr marL="180975">
              <a:defRPr/>
            </a:pPr>
            <a:r>
              <a:rPr lang="en-US" altLang="ko-KR" sz="1200" b="1" dirty="0" smtClean="0">
                <a:solidFill>
                  <a:schemeClr val="dk1"/>
                </a:solidFill>
              </a:rPr>
              <a:t>= STAR S/W, Batch System</a:t>
            </a:r>
          </a:p>
          <a:p>
            <a:pPr marL="180975">
              <a:defRPr/>
            </a:pPr>
            <a:r>
              <a:rPr lang="en-US" altLang="ko-KR" sz="1200" b="1" dirty="0" smtClean="0">
                <a:solidFill>
                  <a:schemeClr val="dk1"/>
                </a:solidFill>
              </a:rPr>
              <a:t>= Grid Middleware</a:t>
            </a:r>
          </a:p>
          <a:p>
            <a:pPr marL="180975">
              <a:defRPr/>
            </a:pPr>
            <a:endParaRPr lang="en-US" altLang="ko-KR" sz="1200" b="1" dirty="0" smtClean="0">
              <a:solidFill>
                <a:schemeClr val="dk1"/>
              </a:solidFill>
            </a:endParaRPr>
          </a:p>
          <a:p>
            <a:pPr marL="180975">
              <a:defRPr/>
            </a:pPr>
            <a:r>
              <a:rPr lang="en-US" altLang="ko-KR" sz="1200" b="1" dirty="0" smtClean="0">
                <a:solidFill>
                  <a:srgbClr val="C00000"/>
                </a:solidFill>
              </a:rPr>
              <a:t>Not satisfying requirements</a:t>
            </a:r>
          </a:p>
          <a:p>
            <a:pPr marL="180975">
              <a:defRPr/>
            </a:pPr>
            <a:r>
              <a:rPr lang="en-US" altLang="ko-KR" sz="1200" b="1" dirty="0" smtClean="0">
                <a:solidFill>
                  <a:schemeClr val="dk1"/>
                </a:solidFill>
              </a:rPr>
              <a:t>= 2GB RAM/job</a:t>
            </a:r>
          </a:p>
          <a:p>
            <a:pPr marL="180975">
              <a:defRPr/>
            </a:pPr>
            <a:r>
              <a:rPr lang="en-US" altLang="ko-KR" sz="1200" b="1" dirty="0" smtClean="0">
                <a:solidFill>
                  <a:schemeClr val="dk1"/>
                </a:solidFill>
              </a:rPr>
              <a:t>= 60GB Scratch Disk/job</a:t>
            </a:r>
            <a:endParaRPr lang="ko-KR" altLang="en-US" sz="1200" b="1" dirty="0">
              <a:solidFill>
                <a:schemeClr val="dk1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395536" y="1591633"/>
            <a:ext cx="18722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algn="ctr">
              <a:defRPr/>
            </a:pPr>
            <a:r>
              <a:rPr lang="en-US" altLang="ko-KR" sz="1600" b="1" dirty="0" smtClean="0">
                <a:solidFill>
                  <a:srgbClr val="C00000"/>
                </a:solidFill>
              </a:rPr>
              <a:t>Jan. 2012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431146" y="2095689"/>
            <a:ext cx="15810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algn="ctr">
              <a:defRPr/>
            </a:pPr>
            <a:r>
              <a:rPr lang="en-US" altLang="ko-KR" sz="1600" b="1" dirty="0" smtClean="0">
                <a:solidFill>
                  <a:srgbClr val="C00000"/>
                </a:solidFill>
              </a:rPr>
              <a:t>July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755576" y="2506251"/>
            <a:ext cx="1152128" cy="9186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/>
              <a:t>192</a:t>
            </a:r>
          </a:p>
          <a:p>
            <a:pPr algn="ctr"/>
            <a:r>
              <a:rPr lang="en-US" altLang="ko-KR" sz="1400" b="1" dirty="0" smtClean="0"/>
              <a:t>Cores</a:t>
            </a:r>
            <a:endParaRPr lang="ko-KR" altLang="en-US" sz="1400" b="1" dirty="0"/>
          </a:p>
        </p:txBody>
      </p:sp>
      <p:sp>
        <p:nvSpPr>
          <p:cNvPr id="49" name="직사각형 48"/>
          <p:cNvSpPr/>
          <p:nvPr/>
        </p:nvSpPr>
        <p:spPr>
          <a:xfrm>
            <a:off x="4499992" y="3730387"/>
            <a:ext cx="1656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>
              <a:defRPr/>
            </a:pPr>
            <a:r>
              <a:rPr lang="en-US" altLang="ko-KR" sz="1200" b="1" dirty="0" smtClean="0"/>
              <a:t>Function: O.K</a:t>
            </a:r>
          </a:p>
          <a:p>
            <a:pPr marL="180975">
              <a:defRPr/>
            </a:pPr>
            <a:r>
              <a:rPr lang="en-US" altLang="ko-KR" sz="1200" b="1" dirty="0" smtClean="0"/>
              <a:t>Requirement: O.K.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7056276" y="2095689"/>
            <a:ext cx="16201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algn="ctr">
              <a:defRPr/>
            </a:pPr>
            <a:r>
              <a:rPr lang="en-US" altLang="ko-KR" sz="1600" b="1" dirty="0" smtClean="0">
                <a:solidFill>
                  <a:srgbClr val="C00000"/>
                </a:solidFill>
              </a:rPr>
              <a:t>November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7308304" y="2506251"/>
            <a:ext cx="1152128" cy="9186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/>
              <a:t>1024</a:t>
            </a:r>
          </a:p>
          <a:p>
            <a:pPr algn="ctr"/>
            <a:r>
              <a:rPr lang="en-US" altLang="ko-KR" sz="1400" b="1" dirty="0" smtClean="0"/>
              <a:t>Cores</a:t>
            </a:r>
            <a:endParaRPr lang="ko-KR" altLang="en-US" sz="1400" b="1" dirty="0"/>
          </a:p>
        </p:txBody>
      </p:sp>
      <p:cxnSp>
        <p:nvCxnSpPr>
          <p:cNvPr id="54" name="직선 화살표 연결선 53"/>
          <p:cNvCxnSpPr>
            <a:stCxn id="27" idx="3"/>
            <a:endCxn id="28" idx="1"/>
          </p:cNvCxnSpPr>
          <p:nvPr/>
        </p:nvCxnSpPr>
        <p:spPr>
          <a:xfrm>
            <a:off x="3995936" y="2965592"/>
            <a:ext cx="720080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화살표 연결선 57"/>
          <p:cNvCxnSpPr>
            <a:stCxn id="28" idx="3"/>
            <a:endCxn id="51" idx="1"/>
          </p:cNvCxnSpPr>
          <p:nvPr/>
        </p:nvCxnSpPr>
        <p:spPr>
          <a:xfrm>
            <a:off x="5868144" y="2965592"/>
            <a:ext cx="1440160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직사각형 60"/>
          <p:cNvSpPr/>
          <p:nvPr/>
        </p:nvSpPr>
        <p:spPr>
          <a:xfrm>
            <a:off x="7020272" y="3730387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>
              <a:defRPr/>
            </a:pPr>
            <a:r>
              <a:rPr lang="en-US" altLang="ko-KR" sz="1200" b="1" dirty="0" smtClean="0"/>
              <a:t>Function: O.K</a:t>
            </a:r>
          </a:p>
          <a:p>
            <a:pPr marL="180975">
              <a:defRPr/>
            </a:pPr>
            <a:r>
              <a:rPr lang="en-US" altLang="ko-KR" sz="1200" b="1" dirty="0" smtClean="0"/>
              <a:t>Requirement: O.K.</a:t>
            </a:r>
          </a:p>
          <a:p>
            <a:pPr marL="180975">
              <a:defRPr/>
            </a:pPr>
            <a:r>
              <a:rPr lang="en-US" altLang="ko-KR" sz="1200" b="1" dirty="0" smtClean="0">
                <a:solidFill>
                  <a:srgbClr val="C00000"/>
                </a:solidFill>
              </a:rPr>
              <a:t>Minor tunings need</a:t>
            </a:r>
          </a:p>
        </p:txBody>
      </p:sp>
      <p:sp>
        <p:nvSpPr>
          <p:cNvPr id="59" name="타원 58"/>
          <p:cNvSpPr/>
          <p:nvPr/>
        </p:nvSpPr>
        <p:spPr>
          <a:xfrm>
            <a:off x="6516216" y="2821576"/>
            <a:ext cx="288032" cy="28803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3" name="꺾인 연결선 62"/>
          <p:cNvCxnSpPr>
            <a:stCxn id="59" idx="4"/>
            <a:endCxn id="1027" idx="0"/>
          </p:cNvCxnSpPr>
          <p:nvPr/>
        </p:nvCxnSpPr>
        <p:spPr>
          <a:xfrm rot="5400000">
            <a:off x="5614401" y="3682215"/>
            <a:ext cx="1618438" cy="473224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직사각형 1026"/>
          <p:cNvSpPr/>
          <p:nvPr/>
        </p:nvSpPr>
        <p:spPr>
          <a:xfrm>
            <a:off x="3553544" y="4728046"/>
            <a:ext cx="5266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u="sng" dirty="0" smtClean="0"/>
              <a:t>Meeting with STAR </a:t>
            </a:r>
            <a:r>
              <a:rPr lang="en-US" altLang="ko-KR" sz="1600" b="1" u="sng" dirty="0"/>
              <a:t>Community in </a:t>
            </a:r>
            <a:r>
              <a:rPr lang="en-US" altLang="ko-KR" sz="1600" b="1" u="sng" dirty="0" smtClean="0"/>
              <a:t>DC and agreed</a:t>
            </a:r>
          </a:p>
          <a:p>
            <a:r>
              <a:rPr lang="en-US" altLang="ko-KR" sz="1600" b="1" u="sng" dirty="0" smtClean="0"/>
              <a:t>(Thanks to Prof. </a:t>
            </a:r>
            <a:r>
              <a:rPr lang="en-US" altLang="ko-KR" sz="1600" b="1" u="sng" dirty="0" err="1" smtClean="0"/>
              <a:t>Yoo</a:t>
            </a:r>
            <a:r>
              <a:rPr lang="en-US" altLang="ko-KR" sz="1600" b="1" u="sng" dirty="0" smtClean="0"/>
              <a:t> at PNU)</a:t>
            </a:r>
            <a:endParaRPr lang="en-US" altLang="ko-KR" sz="1600" dirty="0">
              <a:solidFill>
                <a:srgbClr val="C00000"/>
              </a:solidFill>
            </a:endParaRPr>
          </a:p>
          <a:p>
            <a:pPr marL="539750" indent="-363538">
              <a:buClr>
                <a:srgbClr val="C00000"/>
              </a:buClr>
              <a:buFont typeface="Wingdings" pitchFamily="2" charset="2"/>
              <a:buChar char=""/>
            </a:pPr>
            <a:r>
              <a:rPr lang="en-US" altLang="ko-KR" sz="1600" dirty="0" smtClean="0">
                <a:solidFill>
                  <a:srgbClr val="C00000"/>
                </a:solidFill>
              </a:rPr>
              <a:t>Opening </a:t>
            </a:r>
            <a:r>
              <a:rPr lang="en-US" altLang="ko-KR" sz="1600" dirty="0">
                <a:solidFill>
                  <a:srgbClr val="C00000"/>
                </a:solidFill>
              </a:rPr>
              <a:t>KISTI STAR computing farm in Nov.</a:t>
            </a:r>
          </a:p>
          <a:p>
            <a:pPr marL="539750" indent="-363538">
              <a:buClr>
                <a:srgbClr val="C00000"/>
              </a:buClr>
              <a:buFont typeface="Wingdings" pitchFamily="2" charset="2"/>
              <a:buChar char=""/>
            </a:pPr>
            <a:r>
              <a:rPr lang="en-US" altLang="ko-KR" sz="1600" dirty="0" smtClean="0">
                <a:solidFill>
                  <a:srgbClr val="C00000"/>
                </a:solidFill>
              </a:rPr>
              <a:t>Mutual </a:t>
            </a:r>
            <a:r>
              <a:rPr lang="en-US" altLang="ko-KR" sz="1600" dirty="0">
                <a:solidFill>
                  <a:srgbClr val="C00000"/>
                </a:solidFill>
              </a:rPr>
              <a:t>agreement exchange at ATHIC 12</a:t>
            </a:r>
            <a:endParaRPr lang="ko-KR" altLang="en-US" sz="1600" dirty="0">
              <a:solidFill>
                <a:srgbClr val="C00000"/>
              </a:solidFill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5800027" y="2455729"/>
            <a:ext cx="1436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algn="ctr">
              <a:defRPr/>
            </a:pPr>
            <a:r>
              <a:rPr lang="en-US" altLang="ko-KR" sz="1600" b="1" dirty="0" smtClean="0">
                <a:solidFill>
                  <a:srgbClr val="C00000"/>
                </a:solidFill>
              </a:rPr>
              <a:t>August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907704" y="1124744"/>
            <a:ext cx="5904656" cy="3050465"/>
            <a:chOff x="1907704" y="1124744"/>
            <a:chExt cx="5904656" cy="3050465"/>
          </a:xfrm>
        </p:grpSpPr>
        <p:sp>
          <p:nvSpPr>
            <p:cNvPr id="27" name="직사각형 26"/>
            <p:cNvSpPr/>
            <p:nvPr/>
          </p:nvSpPr>
          <p:spPr>
            <a:xfrm>
              <a:off x="2843808" y="2506251"/>
              <a:ext cx="1152128" cy="918682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/>
                <a:t>192</a:t>
              </a:r>
            </a:p>
            <a:p>
              <a:pPr algn="ctr"/>
              <a:r>
                <a:rPr lang="en-US" altLang="ko-KR" sz="1400" b="1" dirty="0" smtClean="0"/>
                <a:t>Cores</a:t>
              </a:r>
              <a:endParaRPr lang="ko-KR" altLang="en-US" sz="1400" b="1" dirty="0"/>
            </a:p>
          </p:txBody>
        </p:sp>
        <p:cxnSp>
          <p:nvCxnSpPr>
            <p:cNvPr id="29" name="직선 화살표 연결선 28"/>
            <p:cNvCxnSpPr>
              <a:stCxn id="46" idx="3"/>
              <a:endCxn id="27" idx="1"/>
            </p:cNvCxnSpPr>
            <p:nvPr/>
          </p:nvCxnSpPr>
          <p:spPr>
            <a:xfrm>
              <a:off x="1907704" y="2965592"/>
              <a:ext cx="936104" cy="0"/>
            </a:xfrm>
            <a:prstGeom prst="straightConnector1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직사각형 46"/>
            <p:cNvSpPr/>
            <p:nvPr/>
          </p:nvSpPr>
          <p:spPr>
            <a:xfrm>
              <a:off x="2411760" y="2095689"/>
              <a:ext cx="18002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975" algn="ctr">
                <a:defRPr/>
              </a:pPr>
              <a:r>
                <a:rPr lang="en-US" altLang="ko-KR" sz="1600" b="1" dirty="0" smtClean="0">
                  <a:solidFill>
                    <a:srgbClr val="C00000"/>
                  </a:solidFill>
                </a:rPr>
                <a:t>March</a:t>
              </a:r>
              <a:endParaRPr lang="ko-KR" alt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2483768" y="3713544"/>
              <a:ext cx="208823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975">
                <a:defRPr/>
              </a:pPr>
              <a:r>
                <a:rPr lang="en-US" altLang="ko-KR" sz="1200" b="1" dirty="0" smtClean="0"/>
                <a:t>Function: O.K</a:t>
              </a:r>
            </a:p>
            <a:p>
              <a:pPr marL="180975">
                <a:defRPr/>
              </a:pPr>
              <a:r>
                <a:rPr lang="en-US" altLang="ko-KR" sz="1200" b="1" dirty="0" smtClean="0">
                  <a:solidFill>
                    <a:srgbClr val="C00000"/>
                  </a:solidFill>
                </a:rPr>
                <a:t>Requirement: Not O.K.</a:t>
              </a:r>
            </a:p>
          </p:txBody>
        </p:sp>
        <p:sp>
          <p:nvSpPr>
            <p:cNvPr id="24" name="타원 23"/>
            <p:cNvSpPr/>
            <p:nvPr/>
          </p:nvSpPr>
          <p:spPr>
            <a:xfrm>
              <a:off x="3779912" y="2348880"/>
              <a:ext cx="288032" cy="288032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4357627" y="1124744"/>
              <a:ext cx="345473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C00000"/>
                </a:buClr>
                <a:buFont typeface="Wingdings" pitchFamily="2" charset="2"/>
                <a:buChar char=""/>
              </a:pPr>
              <a:r>
                <a:rPr lang="en-US" altLang="ko-KR" sz="1600" dirty="0" smtClean="0"/>
                <a:t>Thanks to </a:t>
              </a:r>
              <a:r>
                <a:rPr lang="en-US" altLang="ko-KR" sz="1600" dirty="0" err="1" smtClean="0"/>
                <a:t>Xianglei</a:t>
              </a:r>
              <a:r>
                <a:rPr lang="en-US" altLang="ko-KR" sz="1600" dirty="0" smtClean="0"/>
                <a:t> Zhu</a:t>
              </a:r>
              <a:endParaRPr lang="ko-KR" altLang="en-US" sz="1600" dirty="0"/>
            </a:p>
          </p:txBody>
        </p:sp>
        <p:cxnSp>
          <p:nvCxnSpPr>
            <p:cNvPr id="30" name="꺾인 연결선 29"/>
            <p:cNvCxnSpPr>
              <a:stCxn id="24" idx="0"/>
              <a:endCxn id="26" idx="1"/>
            </p:cNvCxnSpPr>
            <p:nvPr/>
          </p:nvCxnSpPr>
          <p:spPr>
            <a:xfrm rot="5400000" flipH="1" flipV="1">
              <a:off x="3613348" y="1604602"/>
              <a:ext cx="1054859" cy="433699"/>
            </a:xfrm>
            <a:prstGeom prst="bentConnector2">
              <a:avLst/>
            </a:prstGeom>
            <a:ln w="28575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타원 31"/>
          <p:cNvSpPr/>
          <p:nvPr/>
        </p:nvSpPr>
        <p:spPr>
          <a:xfrm>
            <a:off x="5724128" y="2348880"/>
            <a:ext cx="288032" cy="28803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6156177" y="1578278"/>
            <a:ext cx="2808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"/>
            </a:pPr>
            <a:r>
              <a:rPr lang="en-US" altLang="ko-KR" sz="1600" dirty="0" smtClean="0"/>
              <a:t>Thanks to BNL team</a:t>
            </a:r>
            <a:endParaRPr lang="ko-KR" altLang="en-US" sz="1600" dirty="0"/>
          </a:p>
        </p:txBody>
      </p:sp>
      <p:cxnSp>
        <p:nvCxnSpPr>
          <p:cNvPr id="35" name="꺾인 연결선 34"/>
          <p:cNvCxnSpPr>
            <a:stCxn id="32" idx="0"/>
            <a:endCxn id="33" idx="1"/>
          </p:cNvCxnSpPr>
          <p:nvPr/>
        </p:nvCxnSpPr>
        <p:spPr>
          <a:xfrm rot="5400000" flipH="1" flipV="1">
            <a:off x="5711498" y="1904202"/>
            <a:ext cx="601325" cy="288033"/>
          </a:xfrm>
          <a:prstGeom prst="bentConnector2">
            <a:avLst/>
          </a:prstGeom>
          <a:ln w="28575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91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3" grpId="0"/>
      <p:bldP spid="49" grpId="0"/>
      <p:bldP spid="50" grpId="0"/>
      <p:bldP spid="51" grpId="0" animBg="1"/>
      <p:bldP spid="61" grpId="0"/>
      <p:bldP spid="59" grpId="0" animBg="1"/>
      <p:bldP spid="1027" grpId="0"/>
      <p:bldP spid="73" grpId="0"/>
      <p:bldP spid="32" grpId="0" animBg="1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STAR Computing Farm @ KISTI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484106"/>
          </a:xfrm>
        </p:spPr>
        <p:txBody>
          <a:bodyPr/>
          <a:lstStyle/>
          <a:p>
            <a:r>
              <a:rPr lang="en-US" altLang="ko-KR" dirty="0" smtClean="0"/>
              <a:t>System Configuration</a:t>
            </a: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5168"/>
            <a:ext cx="842962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내용 개체 틀 2"/>
          <p:cNvSpPr txBox="1">
            <a:spLocks/>
          </p:cNvSpPr>
          <p:nvPr/>
        </p:nvSpPr>
        <p:spPr>
          <a:xfrm>
            <a:off x="5292080" y="5659623"/>
            <a:ext cx="2592288" cy="793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1pPr>
            <a:lvl2pPr marL="630238" indent="-268288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"/>
              <a:defRPr sz="14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2pPr>
            <a:lvl3pPr marL="896938" indent="-180975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–"/>
              <a:defRPr sz="12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"/>
            </a:pPr>
            <a:r>
              <a:rPr lang="en-US" altLang="ko-KR" sz="1400" dirty="0" smtClean="0">
                <a:solidFill>
                  <a:srgbClr val="C00000"/>
                </a:solidFill>
              </a:rPr>
              <a:t>Total 1024 Cores</a:t>
            </a:r>
          </a:p>
          <a:p>
            <a:pPr>
              <a:lnSpc>
                <a:spcPct val="150000"/>
              </a:lnSpc>
              <a:buFont typeface="Wingdings" pitchFamily="2" charset="2"/>
              <a:buChar char=""/>
            </a:pPr>
            <a:r>
              <a:rPr lang="en-US" altLang="ko-KR" sz="1400" dirty="0" smtClean="0">
                <a:solidFill>
                  <a:srgbClr val="C00000"/>
                </a:solidFill>
              </a:rPr>
              <a:t>Scientific Linux 6.2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9952" y="1278169"/>
            <a:ext cx="1754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Local Job Submission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2131232"/>
            <a:ext cx="126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Authentication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590" y="3499384"/>
            <a:ext cx="1766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Simulation Parameter</a:t>
            </a:r>
          </a:p>
          <a:p>
            <a:r>
              <a:rPr lang="en-US" altLang="ko-KR" sz="1200" b="1" dirty="0" smtClean="0">
                <a:solidFill>
                  <a:srgbClr val="C00000"/>
                </a:solidFill>
              </a:rPr>
              <a:t>Synchronization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1507" y="2790337"/>
            <a:ext cx="1016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Gatekeeper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835696" y="5991671"/>
            <a:ext cx="201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algn="ctr">
              <a:defRPr/>
            </a:pPr>
            <a:r>
              <a:rPr lang="en-US" altLang="ko-KR" sz="1200" b="1" dirty="0">
                <a:solidFill>
                  <a:schemeClr val="dk1"/>
                </a:solidFill>
              </a:rPr>
              <a:t>Intel Sandy </a:t>
            </a:r>
            <a:r>
              <a:rPr lang="en-US" altLang="ko-KR" sz="1200" b="1" dirty="0" smtClean="0">
                <a:solidFill>
                  <a:schemeClr val="dk1"/>
                </a:solidFill>
              </a:rPr>
              <a:t>Bridge (2.6GHz 16 Core</a:t>
            </a:r>
            <a:r>
              <a:rPr lang="en-US" altLang="ko-KR" sz="1200" b="1" dirty="0">
                <a:solidFill>
                  <a:schemeClr val="dk1"/>
                </a:solidFill>
              </a:rPr>
              <a:t>)</a:t>
            </a:r>
            <a:endParaRPr lang="ko-KR" altLang="en-US" sz="1200" b="1" dirty="0">
              <a:solidFill>
                <a:schemeClr val="dk1"/>
              </a:solidFill>
            </a:endParaRPr>
          </a:p>
        </p:txBody>
      </p:sp>
      <p:cxnSp>
        <p:nvCxnSpPr>
          <p:cNvPr id="7" name="직선 화살표 연결선 6"/>
          <p:cNvCxnSpPr>
            <a:stCxn id="13" idx="2"/>
          </p:cNvCxnSpPr>
          <p:nvPr/>
        </p:nvCxnSpPr>
        <p:spPr>
          <a:xfrm>
            <a:off x="2693803" y="1627176"/>
            <a:ext cx="1014101" cy="130166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55766" y="1350177"/>
            <a:ext cx="8760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C00000"/>
                </a:solidFill>
              </a:rPr>
              <a:t>Grid Jobs</a:t>
            </a:r>
            <a:endParaRPr lang="ko-KR" altLang="en-US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38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STAR Computing Farm @ KISTI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1060170"/>
          </a:xfrm>
        </p:spPr>
        <p:txBody>
          <a:bodyPr/>
          <a:lstStyle/>
          <a:p>
            <a:r>
              <a:rPr lang="en-US" altLang="ko-KR" dirty="0" smtClean="0"/>
              <a:t>Open Science Grid</a:t>
            </a:r>
            <a:endParaRPr lang="ko-KR" altLang="en-US" dirty="0"/>
          </a:p>
        </p:txBody>
      </p:sp>
      <p:pic>
        <p:nvPicPr>
          <p:cNvPr id="4" name="Picture 2" descr="https://wiki.duke.edu/download/attachments/18680492/osg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510" y="1454956"/>
            <a:ext cx="2286016" cy="1301760"/>
          </a:xfrm>
          <a:prstGeom prst="rect">
            <a:avLst/>
          </a:prstGeom>
          <a:noFill/>
        </p:spPr>
      </p:pic>
      <p:sp>
        <p:nvSpPr>
          <p:cNvPr id="5" name="구름 4"/>
          <p:cNvSpPr/>
          <p:nvPr/>
        </p:nvSpPr>
        <p:spPr>
          <a:xfrm>
            <a:off x="1133286" y="4077072"/>
            <a:ext cx="2214578" cy="1857388"/>
          </a:xfrm>
          <a:prstGeom prst="cloud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3531780" y="1074396"/>
            <a:ext cx="5000660" cy="4381088"/>
          </a:xfrm>
          <a:prstGeom prst="roundRect">
            <a:avLst>
              <a:gd name="adj" fmla="val 922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Picture 3" descr="C:\Documents and Settings\Seo-Young Roh\Local Settings\Temporary Internet Files\Content.IE5\YY3SVX4V\MC9004289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0408" y="2883716"/>
            <a:ext cx="688962" cy="954802"/>
          </a:xfrm>
          <a:prstGeom prst="rect">
            <a:avLst/>
          </a:prstGeom>
          <a:noFill/>
        </p:spPr>
      </p:pic>
      <p:cxnSp>
        <p:nvCxnSpPr>
          <p:cNvPr id="8" name="직선 연결선 7"/>
          <p:cNvCxnSpPr>
            <a:stCxn id="7" idx="3"/>
            <a:endCxn id="9" idx="1"/>
          </p:cNvCxnSpPr>
          <p:nvPr/>
        </p:nvCxnSpPr>
        <p:spPr>
          <a:xfrm>
            <a:off x="4649370" y="3361117"/>
            <a:ext cx="125146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" descr="C:\Documents and Settings\Seo-Young Roh\Local Settings\Temporary Internet Files\Content.IE5\YY3SVX4V\MC9004289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0836" y="2883716"/>
            <a:ext cx="688962" cy="954802"/>
          </a:xfrm>
          <a:prstGeom prst="rect">
            <a:avLst/>
          </a:prstGeom>
          <a:noFill/>
        </p:spPr>
      </p:pic>
      <p:pic>
        <p:nvPicPr>
          <p:cNvPr id="10" name="Picture 3" descr="C:\Documents and Settings\Seo-Young Roh\Local Settings\Temporary Internet Files\Content.IE5\YY3SVX4V\MC9004289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0836" y="4182313"/>
            <a:ext cx="688962" cy="954802"/>
          </a:xfrm>
          <a:prstGeom prst="rect">
            <a:avLst/>
          </a:prstGeom>
          <a:noFill/>
        </p:spPr>
      </p:pic>
      <p:pic>
        <p:nvPicPr>
          <p:cNvPr id="11" name="Picture 3" descr="C:\Documents and Settings\Seo-Young Roh\Local Settings\Temporary Internet Files\Content.IE5\YY3SVX4V\MC9004289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2972" y="2883716"/>
            <a:ext cx="688962" cy="954802"/>
          </a:xfrm>
          <a:prstGeom prst="rect">
            <a:avLst/>
          </a:prstGeom>
          <a:noFill/>
        </p:spPr>
      </p:pic>
      <p:pic>
        <p:nvPicPr>
          <p:cNvPr id="12" name="Picture 3" descr="C:\Documents and Settings\Seo-Young Roh\Local Settings\Temporary Internet Files\Content.IE5\YY3SVX4V\MC9004289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9913" y="4505700"/>
            <a:ext cx="688962" cy="954802"/>
          </a:xfrm>
          <a:prstGeom prst="rect">
            <a:avLst/>
          </a:prstGeom>
          <a:noFill/>
        </p:spPr>
      </p:pic>
      <p:cxnSp>
        <p:nvCxnSpPr>
          <p:cNvPr id="13" name="직선 연결선 12"/>
          <p:cNvCxnSpPr>
            <a:stCxn id="9" idx="3"/>
            <a:endCxn id="11" idx="1"/>
          </p:cNvCxnSpPr>
          <p:nvPr/>
        </p:nvCxnSpPr>
        <p:spPr>
          <a:xfrm>
            <a:off x="6589798" y="3361117"/>
            <a:ext cx="83317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>
            <a:stCxn id="9" idx="2"/>
            <a:endCxn id="10" idx="0"/>
          </p:cNvCxnSpPr>
          <p:nvPr/>
        </p:nvCxnSpPr>
        <p:spPr>
          <a:xfrm rot="5400000">
            <a:off x="6073420" y="4010415"/>
            <a:ext cx="34379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>
            <a:stCxn id="12" idx="3"/>
            <a:endCxn id="10" idx="1"/>
          </p:cNvCxnSpPr>
          <p:nvPr/>
        </p:nvCxnSpPr>
        <p:spPr>
          <a:xfrm flipV="1">
            <a:off x="2558875" y="4659714"/>
            <a:ext cx="3341961" cy="3233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9072" y="2899139"/>
            <a:ext cx="986316" cy="93613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695419" y="2204864"/>
            <a:ext cx="1236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/>
              <a:t>UI</a:t>
            </a:r>
          </a:p>
          <a:p>
            <a:pPr algn="ctr"/>
            <a:r>
              <a:rPr lang="en-US" altLang="ko-KR" sz="1200" b="1" dirty="0" smtClean="0"/>
              <a:t>ui03.sdfarm.kr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76959" y="2204864"/>
            <a:ext cx="1183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/>
              <a:t>CE</a:t>
            </a:r>
          </a:p>
          <a:p>
            <a:pPr algn="ctr"/>
            <a:r>
              <a:rPr lang="en-US" altLang="ko-KR" sz="1200" b="1" dirty="0" smtClean="0"/>
              <a:t>star.sdfarm.kr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09478" y="3850811"/>
            <a:ext cx="1112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/>
              <a:t>worker node</a:t>
            </a:r>
          </a:p>
          <a:p>
            <a:pPr algn="ctr"/>
            <a:r>
              <a:rPr lang="en-US" altLang="ko-KR" sz="1200" b="1" dirty="0" smtClean="0"/>
              <a:t>(wn4001~</a:t>
            </a:r>
          </a:p>
          <a:p>
            <a:pPr algn="ctr"/>
            <a:r>
              <a:rPr lang="en-US" altLang="ko-KR" sz="1200" b="1" dirty="0" smtClean="0"/>
              <a:t>wn4032)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39895" y="4779505"/>
            <a:ext cx="1433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/>
              <a:t>GUMS</a:t>
            </a:r>
          </a:p>
          <a:p>
            <a:pPr algn="ctr"/>
            <a:r>
              <a:rPr lang="en-US" altLang="ko-KR" sz="1200" b="1" dirty="0" smtClean="0"/>
              <a:t>(gums.sdfarm.kr)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35696" y="4291386"/>
            <a:ext cx="642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/>
              <a:t>VOMS</a:t>
            </a:r>
          </a:p>
        </p:txBody>
      </p:sp>
      <p:cxnSp>
        <p:nvCxnSpPr>
          <p:cNvPr id="22" name="직선 연결선 21"/>
          <p:cNvCxnSpPr>
            <a:stCxn id="16" idx="3"/>
            <a:endCxn id="7" idx="1"/>
          </p:cNvCxnSpPr>
          <p:nvPr/>
        </p:nvCxnSpPr>
        <p:spPr>
          <a:xfrm flipV="1">
            <a:off x="2075388" y="3361117"/>
            <a:ext cx="1885020" cy="608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82225" y="1232521"/>
            <a:ext cx="1309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On-Site System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34035" y="5443147"/>
            <a:ext cx="749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Off-Site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85172" y="3091041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Local Job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20010" y="2883716"/>
            <a:ext cx="927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Jobs/</a:t>
            </a:r>
          </a:p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Credential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75286" y="4922381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Synch</a:t>
            </a:r>
          </a:p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(e.g. 60 </a:t>
            </a:r>
            <a:r>
              <a:rPr lang="en-US" altLang="ko-KR" sz="1200" b="1" dirty="0" err="1" smtClean="0">
                <a:solidFill>
                  <a:srgbClr val="C00000"/>
                </a:solidFill>
              </a:rPr>
              <a:t>mins</a:t>
            </a:r>
            <a:r>
              <a:rPr lang="en-US" altLang="ko-KR" sz="1200" b="1" dirty="0" smtClean="0">
                <a:solidFill>
                  <a:srgbClr val="C00000"/>
                </a:solidFill>
              </a:rPr>
              <a:t>)</a:t>
            </a:r>
          </a:p>
        </p:txBody>
      </p:sp>
      <p:cxnSp>
        <p:nvCxnSpPr>
          <p:cNvPr id="28" name="직선 연결선 27"/>
          <p:cNvCxnSpPr>
            <a:stCxn id="7" idx="2"/>
            <a:endCxn id="12" idx="3"/>
          </p:cNvCxnSpPr>
          <p:nvPr/>
        </p:nvCxnSpPr>
        <p:spPr>
          <a:xfrm flipH="1">
            <a:off x="2558875" y="3838518"/>
            <a:ext cx="1746014" cy="114458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018030" y="4026724"/>
            <a:ext cx="927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Get Proxy</a:t>
            </a:r>
          </a:p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Credential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61170" y="3740972"/>
            <a:ext cx="927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Check </a:t>
            </a:r>
          </a:p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Credential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27369" y="3068382"/>
            <a:ext cx="511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Jobs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485172" y="335735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C00000"/>
                </a:solidFill>
                <a:sym typeface="Wingdings"/>
              </a:rPr>
              <a:t>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3517964" y="395528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rgbClr val="C00000"/>
                </a:solidFill>
                <a:sym typeface="Wingdings"/>
              </a:rPr>
              <a:t></a:t>
            </a:r>
            <a:endParaRPr lang="ko-KR" altLang="en-US" dirty="0"/>
          </a:p>
        </p:txBody>
      </p:sp>
      <p:sp>
        <p:nvSpPr>
          <p:cNvPr id="34" name="직사각형 33"/>
          <p:cNvSpPr/>
          <p:nvPr/>
        </p:nvSpPr>
        <p:spPr>
          <a:xfrm>
            <a:off x="5056940" y="3357352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rgbClr val="C00000"/>
                </a:solidFill>
                <a:sym typeface="Wingdings"/>
              </a:rPr>
              <a:t></a:t>
            </a:r>
            <a:endParaRPr lang="ko-KR" altLang="en-US" dirty="0"/>
          </a:p>
        </p:txBody>
      </p:sp>
      <p:sp>
        <p:nvSpPr>
          <p:cNvPr id="35" name="직사각형 34"/>
          <p:cNvSpPr/>
          <p:nvPr/>
        </p:nvSpPr>
        <p:spPr>
          <a:xfrm>
            <a:off x="4732410" y="4598228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rgbClr val="C00000"/>
                </a:solidFill>
                <a:sym typeface="Wingdings"/>
              </a:rPr>
              <a:t></a:t>
            </a:r>
            <a:endParaRPr lang="ko-KR" altLang="en-US" dirty="0"/>
          </a:p>
        </p:txBody>
      </p:sp>
      <p:sp>
        <p:nvSpPr>
          <p:cNvPr id="36" name="직사각형 35"/>
          <p:cNvSpPr/>
          <p:nvPr/>
        </p:nvSpPr>
        <p:spPr>
          <a:xfrm>
            <a:off x="5699882" y="3842058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rgbClr val="C00000"/>
                </a:solidFill>
                <a:sym typeface="Wingdings"/>
              </a:rPr>
              <a:t></a:t>
            </a:r>
            <a:endParaRPr lang="ko-KR" altLang="en-US" dirty="0"/>
          </a:p>
        </p:txBody>
      </p:sp>
      <p:sp>
        <p:nvSpPr>
          <p:cNvPr id="37" name="직사각형 36"/>
          <p:cNvSpPr/>
          <p:nvPr/>
        </p:nvSpPr>
        <p:spPr>
          <a:xfrm>
            <a:off x="6771452" y="3357352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solidFill>
                  <a:srgbClr val="C00000"/>
                </a:solidFill>
                <a:sym typeface="Wingdings"/>
              </a:rPr>
              <a:t></a:t>
            </a:r>
            <a:endParaRPr lang="ko-KR" altLang="en-US" dirty="0"/>
          </a:p>
        </p:txBody>
      </p:sp>
      <p:pic>
        <p:nvPicPr>
          <p:cNvPr id="38" name="Picture 3" descr="C:\Documents and Settings\Seo-Young Roh\Local Settings\Temporary Internet Files\Content.IE5\YY3SVX4V\MC90042896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4676" y="1650460"/>
            <a:ext cx="688962" cy="954802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/>
        </p:nvSpPr>
        <p:spPr>
          <a:xfrm>
            <a:off x="6973957" y="1218412"/>
            <a:ext cx="1388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/>
              <a:t>DB</a:t>
            </a:r>
          </a:p>
          <a:p>
            <a:pPr algn="ctr"/>
            <a:r>
              <a:rPr lang="en-US" altLang="ko-KR" sz="1200" b="1" dirty="0" smtClean="0"/>
              <a:t>stardb.sdfarm.kr</a:t>
            </a:r>
          </a:p>
        </p:txBody>
      </p:sp>
      <p:cxnSp>
        <p:nvCxnSpPr>
          <p:cNvPr id="40" name="직선 연결선 39"/>
          <p:cNvCxnSpPr>
            <a:stCxn id="9" idx="3"/>
            <a:endCxn id="38" idx="1"/>
          </p:cNvCxnSpPr>
          <p:nvPr/>
        </p:nvCxnSpPr>
        <p:spPr>
          <a:xfrm flipV="1">
            <a:off x="6589798" y="2127861"/>
            <a:ext cx="764878" cy="123325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꺾인 연결선 41"/>
          <p:cNvCxnSpPr>
            <a:endCxn id="9" idx="0"/>
          </p:cNvCxnSpPr>
          <p:nvPr/>
        </p:nvCxnSpPr>
        <p:spPr>
          <a:xfrm flipV="1">
            <a:off x="2075388" y="2883716"/>
            <a:ext cx="4169929" cy="461665"/>
          </a:xfrm>
          <a:prstGeom prst="bentConnector4">
            <a:avLst>
              <a:gd name="adj1" fmla="val 2262"/>
              <a:gd name="adj2" fmla="val 149516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443564" y="2636912"/>
            <a:ext cx="805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rgbClr val="C00000"/>
                </a:solidFill>
              </a:rPr>
              <a:t>Grid Job</a:t>
            </a:r>
          </a:p>
        </p:txBody>
      </p:sp>
    </p:spTree>
    <p:extLst>
      <p:ext uri="{BB962C8B-B14F-4D97-AF65-F5344CB8AC3E}">
        <p14:creationId xmlns:p14="http://schemas.microsoft.com/office/powerpoint/2010/main" val="375542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workspace\실험및외국연구소\BNL\STAR-MOU\star-farm-1024-cor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923" y="1268760"/>
            <a:ext cx="6896100" cy="463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Local Computing Test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484106"/>
          </a:xfrm>
        </p:spPr>
        <p:txBody>
          <a:bodyPr/>
          <a:lstStyle/>
          <a:p>
            <a:r>
              <a:rPr lang="en-US" altLang="ko-KR" dirty="0" smtClean="0"/>
              <a:t>Computing Pool</a:t>
            </a:r>
            <a:endParaRPr lang="ko-KR" altLang="en-US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807905" y="5083644"/>
            <a:ext cx="7416824" cy="93610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5292080" y="5803639"/>
            <a:ext cx="2592288" cy="793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1pPr>
            <a:lvl2pPr marL="630238" indent="-268288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"/>
              <a:defRPr sz="14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2pPr>
            <a:lvl3pPr marL="896938" indent="-180975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–"/>
              <a:defRPr sz="12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"/>
            </a:pPr>
            <a:r>
              <a:rPr lang="en-US" altLang="ko-KR" sz="1400" dirty="0" smtClean="0">
                <a:solidFill>
                  <a:srgbClr val="C00000"/>
                </a:solidFill>
              </a:rPr>
              <a:t>Current: 1024 Cores</a:t>
            </a:r>
          </a:p>
        </p:txBody>
      </p:sp>
    </p:spTree>
    <p:extLst>
      <p:ext uri="{BB962C8B-B14F-4D97-AF65-F5344CB8AC3E}">
        <p14:creationId xmlns:p14="http://schemas.microsoft.com/office/powerpoint/2010/main" val="167383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Local Computing Test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628122"/>
          </a:xfrm>
        </p:spPr>
        <p:txBody>
          <a:bodyPr/>
          <a:lstStyle/>
          <a:p>
            <a:r>
              <a:rPr lang="en-US" altLang="ko-KR" dirty="0" smtClean="0"/>
              <a:t>Job Submission Test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7"/>
            <a:ext cx="4702563" cy="288032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그룹 7"/>
          <p:cNvGrpSpPr/>
          <p:nvPr/>
        </p:nvGrpSpPr>
        <p:grpSpPr>
          <a:xfrm>
            <a:off x="899592" y="1246136"/>
            <a:ext cx="3448154" cy="310656"/>
            <a:chOff x="899592" y="1246136"/>
            <a:chExt cx="3448154" cy="310656"/>
          </a:xfrm>
        </p:grpSpPr>
        <p:cxnSp>
          <p:nvCxnSpPr>
            <p:cNvPr id="6" name="직선 연결선 5"/>
            <p:cNvCxnSpPr/>
            <p:nvPr/>
          </p:nvCxnSpPr>
          <p:spPr>
            <a:xfrm>
              <a:off x="899592" y="1556792"/>
              <a:ext cx="1944216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843808" y="1246136"/>
              <a:ext cx="15039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>
                  <a:solidFill>
                    <a:srgbClr val="C00000"/>
                  </a:solidFill>
                  <a:sym typeface="Wingdings 2"/>
                </a:rPr>
                <a:t>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 2"/>
                </a:rPr>
                <a:t>ui03 machine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2195736" y="4221088"/>
            <a:ext cx="1944216" cy="379785"/>
            <a:chOff x="2195736" y="4221088"/>
            <a:chExt cx="1944216" cy="379785"/>
          </a:xfrm>
        </p:grpSpPr>
        <p:cxnSp>
          <p:nvCxnSpPr>
            <p:cNvPr id="10" name="직선 연결선 9"/>
            <p:cNvCxnSpPr/>
            <p:nvPr/>
          </p:nvCxnSpPr>
          <p:spPr>
            <a:xfrm>
              <a:off x="2195736" y="4221088"/>
              <a:ext cx="1944216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267744" y="4293096"/>
              <a:ext cx="12961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>
                  <a:solidFill>
                    <a:srgbClr val="C00000"/>
                  </a:solidFill>
                  <a:sym typeface="Wingdings 2"/>
                </a:rPr>
                <a:t></a:t>
              </a:r>
              <a:r>
                <a:rPr lang="ko-KR" altLang="en-US" sz="1400" dirty="0" smtClean="0">
                  <a:solidFill>
                    <a:srgbClr val="C00000"/>
                  </a:solidFill>
                  <a:sym typeface="Wingdings 2"/>
                </a:rPr>
                <a:t>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 2"/>
                </a:rPr>
                <a:t>1024 cores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823" y="3620425"/>
            <a:ext cx="5724128" cy="2563463"/>
          </a:xfrm>
          <a:prstGeom prst="rect">
            <a:avLst/>
          </a:prstGeom>
          <a:noFill/>
          <a:ln w="158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그룹 12"/>
          <p:cNvGrpSpPr/>
          <p:nvPr/>
        </p:nvGrpSpPr>
        <p:grpSpPr>
          <a:xfrm>
            <a:off x="3203848" y="5859786"/>
            <a:ext cx="5578702" cy="307777"/>
            <a:chOff x="3203848" y="5859786"/>
            <a:chExt cx="5578702" cy="307777"/>
          </a:xfrm>
        </p:grpSpPr>
        <p:cxnSp>
          <p:nvCxnSpPr>
            <p:cNvPr id="16" name="직선 연결선 15"/>
            <p:cNvCxnSpPr/>
            <p:nvPr/>
          </p:nvCxnSpPr>
          <p:spPr>
            <a:xfrm>
              <a:off x="3203848" y="6021288"/>
              <a:ext cx="259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940152" y="5859786"/>
              <a:ext cx="28423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9875" indent="-269875"/>
              <a:r>
                <a:rPr lang="ko-KR" altLang="en-US" sz="1400" dirty="0" smtClean="0">
                  <a:solidFill>
                    <a:srgbClr val="C00000"/>
                  </a:solidFill>
                  <a:sym typeface="Wingdings 2"/>
                </a:rPr>
                <a:t>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 2"/>
                </a:rPr>
                <a:t>5000 jobs submitted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224630" y="3697164"/>
            <a:ext cx="5661321" cy="307777"/>
            <a:chOff x="3224630" y="3697164"/>
            <a:chExt cx="5661321" cy="307777"/>
          </a:xfrm>
        </p:grpSpPr>
        <p:cxnSp>
          <p:nvCxnSpPr>
            <p:cNvPr id="20" name="직선 연결선 19"/>
            <p:cNvCxnSpPr/>
            <p:nvPr/>
          </p:nvCxnSpPr>
          <p:spPr>
            <a:xfrm>
              <a:off x="3224630" y="3881830"/>
              <a:ext cx="324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581695" y="3697164"/>
              <a:ext cx="2304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9875" indent="-269875"/>
              <a:r>
                <a:rPr lang="ko-KR" altLang="en-US" sz="1400" dirty="0" smtClean="0">
                  <a:solidFill>
                    <a:srgbClr val="C00000"/>
                  </a:solidFill>
                  <a:sym typeface="Wingdings 2"/>
                </a:rPr>
                <a:t>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 2"/>
                </a:rPr>
                <a:t>job submission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692447" y="1448279"/>
            <a:ext cx="3272041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Local users, not grid users, can log on to ui03.sdfarm.kr to submit jobs!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01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48279"/>
            <a:ext cx="5589460" cy="4689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Local Computing Test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628122"/>
          </a:xfrm>
        </p:spPr>
        <p:txBody>
          <a:bodyPr/>
          <a:lstStyle/>
          <a:p>
            <a:r>
              <a:rPr lang="en-US" altLang="ko-KR" dirty="0" smtClean="0"/>
              <a:t>Queue Filling Test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284635" y="3573016"/>
            <a:ext cx="3272041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1024 slots are filled by 5000 jobs and working properly returning correct results.</a:t>
            </a:r>
          </a:p>
        </p:txBody>
      </p:sp>
      <p:grpSp>
        <p:nvGrpSpPr>
          <p:cNvPr id="22" name="그룹 21"/>
          <p:cNvGrpSpPr/>
          <p:nvPr/>
        </p:nvGrpSpPr>
        <p:grpSpPr>
          <a:xfrm>
            <a:off x="901029" y="1412776"/>
            <a:ext cx="5378755" cy="369332"/>
            <a:chOff x="899592" y="1246136"/>
            <a:chExt cx="5378755" cy="369332"/>
          </a:xfrm>
        </p:grpSpPr>
        <p:cxnSp>
          <p:nvCxnSpPr>
            <p:cNvPr id="23" name="직선 연결선 22"/>
            <p:cNvCxnSpPr/>
            <p:nvPr/>
          </p:nvCxnSpPr>
          <p:spPr>
            <a:xfrm>
              <a:off x="899592" y="1556792"/>
              <a:ext cx="2412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419872" y="1246136"/>
              <a:ext cx="2858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solidFill>
                    <a:srgbClr val="C00000"/>
                  </a:solidFill>
                  <a:sym typeface="Wingdings 2"/>
                </a:rPr>
                <a:t> </a:t>
              </a:r>
              <a:r>
                <a:rPr lang="en-US" altLang="ko-KR" dirty="0" smtClean="0">
                  <a:solidFill>
                    <a:srgbClr val="C00000"/>
                  </a:solidFill>
                  <a:sym typeface="Wingdings 2"/>
                </a:rPr>
                <a:t>Queue status checking</a:t>
              </a:r>
              <a:endParaRPr lang="ko-KR" altLang="en-US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3872702" y="5517232"/>
            <a:ext cx="3047954" cy="804894"/>
            <a:chOff x="3872702" y="5517232"/>
            <a:chExt cx="3047954" cy="804894"/>
          </a:xfrm>
        </p:grpSpPr>
        <p:sp>
          <p:nvSpPr>
            <p:cNvPr id="27" name="TextBox 26"/>
            <p:cNvSpPr txBox="1"/>
            <p:nvPr/>
          </p:nvSpPr>
          <p:spPr>
            <a:xfrm>
              <a:off x="4572000" y="5952794"/>
              <a:ext cx="23486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solidFill>
                    <a:srgbClr val="C00000"/>
                  </a:solidFill>
                  <a:sym typeface="Wingdings 2"/>
                </a:rPr>
                <a:t> </a:t>
              </a:r>
              <a:r>
                <a:rPr lang="en-US" altLang="ko-KR" dirty="0" smtClean="0">
                  <a:solidFill>
                    <a:srgbClr val="C00000"/>
                  </a:solidFill>
                  <a:sym typeface="Wingdings 2"/>
                </a:rPr>
                <a:t>All slots are filled!</a:t>
              </a:r>
              <a:endParaRPr lang="ko-KR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3872702" y="5517232"/>
              <a:ext cx="1147150" cy="289572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" name="꺾인 연결선 4"/>
            <p:cNvCxnSpPr>
              <a:stCxn id="27" idx="1"/>
              <a:endCxn id="28" idx="2"/>
            </p:cNvCxnSpPr>
            <p:nvPr/>
          </p:nvCxnSpPr>
          <p:spPr>
            <a:xfrm rot="10800000">
              <a:off x="4446278" y="5806804"/>
              <a:ext cx="125723" cy="330656"/>
            </a:xfrm>
            <a:prstGeom prst="bentConnector2">
              <a:avLst/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546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71580" y="928670"/>
            <a:ext cx="6186502" cy="4857784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  <a:buFont typeface="+mj-lt"/>
              <a:buAutoNum type="arabicPeriod"/>
            </a:pPr>
            <a:r>
              <a:rPr lang="en-US" altLang="ko-KR" sz="2400" dirty="0"/>
              <a:t>Introduction to GSDC</a:t>
            </a:r>
          </a:p>
          <a:p>
            <a:pPr>
              <a:lnSpc>
                <a:spcPct val="250000"/>
              </a:lnSpc>
              <a:buFont typeface="+mj-lt"/>
              <a:buAutoNum type="arabicPeriod"/>
            </a:pPr>
            <a:r>
              <a:rPr lang="en-US" altLang="ko-KR" sz="2400" dirty="0" smtClean="0"/>
              <a:t>Computing Resources</a:t>
            </a:r>
          </a:p>
          <a:p>
            <a:pPr>
              <a:lnSpc>
                <a:spcPct val="250000"/>
              </a:lnSpc>
              <a:buFont typeface="+mj-lt"/>
              <a:buAutoNum type="arabicPeriod"/>
            </a:pPr>
            <a:r>
              <a:rPr lang="en-US" altLang="ko-KR" sz="2400" dirty="0" smtClean="0"/>
              <a:t>STAR Computing</a:t>
            </a:r>
          </a:p>
          <a:p>
            <a:pPr>
              <a:lnSpc>
                <a:spcPct val="250000"/>
              </a:lnSpc>
              <a:buFont typeface="+mj-lt"/>
              <a:buAutoNum type="arabicPeriod"/>
            </a:pPr>
            <a:r>
              <a:rPr lang="en-US" altLang="ko-KR" sz="2400" dirty="0" err="1" smtClean="0"/>
              <a:t>MoU</a:t>
            </a:r>
            <a:r>
              <a:rPr lang="en-US" altLang="ko-KR" sz="2400" dirty="0" smtClean="0"/>
              <a:t> Summary &amp; Conclusions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3317556"/>
            <a:ext cx="8208912" cy="759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58" y="1268760"/>
            <a:ext cx="4867820" cy="107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Grid Middleware Test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628122"/>
          </a:xfrm>
        </p:spPr>
        <p:txBody>
          <a:bodyPr/>
          <a:lstStyle/>
          <a:p>
            <a:r>
              <a:rPr lang="en-US" altLang="ko-KR" dirty="0" smtClean="0"/>
              <a:t>Authentication Test</a:t>
            </a:r>
            <a:endParaRPr lang="ko-KR" altLang="en-US" dirty="0"/>
          </a:p>
        </p:txBody>
      </p:sp>
      <p:grpSp>
        <p:nvGrpSpPr>
          <p:cNvPr id="22" name="그룹 21"/>
          <p:cNvGrpSpPr/>
          <p:nvPr/>
        </p:nvGrpSpPr>
        <p:grpSpPr>
          <a:xfrm>
            <a:off x="869856" y="1700808"/>
            <a:ext cx="6212197" cy="307777"/>
            <a:chOff x="868419" y="1255428"/>
            <a:chExt cx="6212197" cy="307777"/>
          </a:xfrm>
        </p:grpSpPr>
        <p:cxnSp>
          <p:nvCxnSpPr>
            <p:cNvPr id="23" name="직선 연결선 22"/>
            <p:cNvCxnSpPr/>
            <p:nvPr/>
          </p:nvCxnSpPr>
          <p:spPr>
            <a:xfrm>
              <a:off x="868419" y="1556792"/>
              <a:ext cx="360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002611" y="1255428"/>
              <a:ext cx="20780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>
                  <a:solidFill>
                    <a:srgbClr val="C00000"/>
                  </a:solidFill>
                  <a:sym typeface="Wingdings"/>
                </a:rPr>
                <a:t></a:t>
              </a:r>
              <a:r>
                <a:rPr lang="ko-KR" altLang="en-US" sz="1400" dirty="0" smtClean="0">
                  <a:solidFill>
                    <a:srgbClr val="C00000"/>
                  </a:solidFill>
                  <a:sym typeface="Wingdings 2"/>
                </a:rPr>
                <a:t>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 2"/>
                </a:rPr>
                <a:t>Working with GUMS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5508104" y="2720193"/>
            <a:ext cx="3178649" cy="886934"/>
            <a:chOff x="3657445" y="4919869"/>
            <a:chExt cx="3178649" cy="886934"/>
          </a:xfrm>
        </p:grpSpPr>
        <p:sp>
          <p:nvSpPr>
            <p:cNvPr id="27" name="TextBox 26"/>
            <p:cNvSpPr txBox="1"/>
            <p:nvPr/>
          </p:nvSpPr>
          <p:spPr>
            <a:xfrm>
              <a:off x="3657445" y="4919869"/>
              <a:ext cx="29152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>
                  <a:solidFill>
                    <a:srgbClr val="C00000"/>
                  </a:solidFill>
                  <a:sym typeface="Wingdings"/>
                </a:rPr>
                <a:t>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"/>
                </a:rPr>
                <a:t>Asking hostname through fork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  <p:sp>
          <p:nvSpPr>
            <p:cNvPr id="28" name="모서리가 둥근 직사각형 27"/>
            <p:cNvSpPr/>
            <p:nvPr/>
          </p:nvSpPr>
          <p:spPr>
            <a:xfrm>
              <a:off x="3872702" y="5517232"/>
              <a:ext cx="2963392" cy="289571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cxnSp>
          <p:nvCxnSpPr>
            <p:cNvPr id="5" name="꺾인 연결선 4"/>
            <p:cNvCxnSpPr>
              <a:stCxn id="27" idx="2"/>
              <a:endCxn id="28" idx="0"/>
            </p:cNvCxnSpPr>
            <p:nvPr/>
          </p:nvCxnSpPr>
          <p:spPr>
            <a:xfrm rot="16200000" flipH="1">
              <a:off x="5089934" y="5252768"/>
              <a:ext cx="289586" cy="239342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내용 개체 틀 2"/>
          <p:cNvSpPr txBox="1">
            <a:spLocks/>
          </p:cNvSpPr>
          <p:nvPr/>
        </p:nvSpPr>
        <p:spPr>
          <a:xfrm>
            <a:off x="457153" y="2775464"/>
            <a:ext cx="8229600" cy="6281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n-lt"/>
                <a:ea typeface="바탕" pitchFamily="18" charset="-127"/>
                <a:cs typeface="+mn-cs"/>
              </a:defRPr>
            </a:lvl1pPr>
            <a:lvl2pPr marL="630238" indent="-268288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"/>
              <a:defRPr sz="1400" b="1" kern="1200">
                <a:solidFill>
                  <a:schemeClr val="tx1"/>
                </a:solidFill>
                <a:latin typeface="+mn-lt"/>
                <a:ea typeface="바탕" pitchFamily="18" charset="-127"/>
                <a:cs typeface="+mn-cs"/>
              </a:defRPr>
            </a:lvl2pPr>
            <a:lvl3pPr marL="896938" indent="-180975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맑은 고딕" pitchFamily="50" charset="-127"/>
              <a:buChar char="–"/>
              <a:defRPr sz="1200" b="1" kern="1200">
                <a:solidFill>
                  <a:schemeClr val="tx1"/>
                </a:solidFill>
                <a:latin typeface="+mn-lt"/>
                <a:ea typeface="바탕" pitchFamily="18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Managed Fork Test</a:t>
            </a:r>
            <a:endParaRPr lang="ko-KR" altLang="en-US" dirty="0"/>
          </a:p>
        </p:txBody>
      </p:sp>
      <p:grpSp>
        <p:nvGrpSpPr>
          <p:cNvPr id="32" name="그룹 31"/>
          <p:cNvGrpSpPr/>
          <p:nvPr/>
        </p:nvGrpSpPr>
        <p:grpSpPr>
          <a:xfrm>
            <a:off x="539552" y="3564687"/>
            <a:ext cx="4894897" cy="307777"/>
            <a:chOff x="868419" y="1348922"/>
            <a:chExt cx="4894897" cy="307777"/>
          </a:xfrm>
        </p:grpSpPr>
        <p:cxnSp>
          <p:nvCxnSpPr>
            <p:cNvPr id="33" name="직선 연결선 32"/>
            <p:cNvCxnSpPr/>
            <p:nvPr/>
          </p:nvCxnSpPr>
          <p:spPr>
            <a:xfrm>
              <a:off x="868419" y="1556792"/>
              <a:ext cx="180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884643" y="1348922"/>
              <a:ext cx="28786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>
                  <a:solidFill>
                    <a:srgbClr val="C00000"/>
                  </a:solidFill>
                  <a:sym typeface="Wingdings"/>
                </a:rPr>
                <a:t>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"/>
                </a:rPr>
                <a:t>Correctly return the hostname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35" name="내용 개체 틀 2"/>
          <p:cNvSpPr txBox="1">
            <a:spLocks/>
          </p:cNvSpPr>
          <p:nvPr/>
        </p:nvSpPr>
        <p:spPr>
          <a:xfrm>
            <a:off x="457153" y="4509264"/>
            <a:ext cx="8229600" cy="6281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n-lt"/>
                <a:ea typeface="바탕" pitchFamily="18" charset="-127"/>
                <a:cs typeface="+mn-cs"/>
              </a:defRPr>
            </a:lvl1pPr>
            <a:lvl2pPr marL="630238" indent="-268288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"/>
              <a:defRPr sz="1400" b="1" kern="1200">
                <a:solidFill>
                  <a:schemeClr val="tx1"/>
                </a:solidFill>
                <a:latin typeface="+mn-lt"/>
                <a:ea typeface="바탕" pitchFamily="18" charset="-127"/>
                <a:cs typeface="+mn-cs"/>
              </a:defRPr>
            </a:lvl2pPr>
            <a:lvl3pPr marL="896938" indent="-180975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맑은 고딕" pitchFamily="50" charset="-127"/>
              <a:buChar char="–"/>
              <a:defRPr sz="1200" b="1" kern="1200">
                <a:solidFill>
                  <a:schemeClr val="tx1"/>
                </a:solidFill>
                <a:latin typeface="+mn-lt"/>
                <a:ea typeface="바탕" pitchFamily="18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Condor Job Manager Test</a:t>
            </a:r>
            <a:endParaRPr lang="ko-KR" alt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74" y="4993370"/>
            <a:ext cx="7824366" cy="718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6" name="그룹 35"/>
          <p:cNvGrpSpPr/>
          <p:nvPr/>
        </p:nvGrpSpPr>
        <p:grpSpPr>
          <a:xfrm>
            <a:off x="4918237" y="4366784"/>
            <a:ext cx="3614202" cy="873783"/>
            <a:chOff x="3488468" y="4933020"/>
            <a:chExt cx="3614202" cy="873783"/>
          </a:xfrm>
        </p:grpSpPr>
        <p:sp>
          <p:nvSpPr>
            <p:cNvPr id="37" name="TextBox 36"/>
            <p:cNvSpPr txBox="1"/>
            <p:nvPr/>
          </p:nvSpPr>
          <p:spPr>
            <a:xfrm>
              <a:off x="3488468" y="4933020"/>
              <a:ext cx="32005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>
                  <a:solidFill>
                    <a:srgbClr val="C00000"/>
                  </a:solidFill>
                  <a:sym typeface="Wingdings"/>
                </a:rPr>
                <a:t>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"/>
                </a:rPr>
                <a:t>Asking hostname through Condor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3872701" y="5517232"/>
              <a:ext cx="3229969" cy="289571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cxnSp>
          <p:nvCxnSpPr>
            <p:cNvPr id="39" name="꺾인 연결선 38"/>
            <p:cNvCxnSpPr>
              <a:stCxn id="37" idx="2"/>
              <a:endCxn id="38" idx="0"/>
            </p:cNvCxnSpPr>
            <p:nvPr/>
          </p:nvCxnSpPr>
          <p:spPr>
            <a:xfrm rot="16200000" flipH="1">
              <a:off x="5149999" y="5179544"/>
              <a:ext cx="276435" cy="398940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그룹 40"/>
          <p:cNvGrpSpPr/>
          <p:nvPr/>
        </p:nvGrpSpPr>
        <p:grpSpPr>
          <a:xfrm>
            <a:off x="643462" y="5220489"/>
            <a:ext cx="4629568" cy="523220"/>
            <a:chOff x="868419" y="1348922"/>
            <a:chExt cx="4629568" cy="523220"/>
          </a:xfrm>
        </p:grpSpPr>
        <p:cxnSp>
          <p:nvCxnSpPr>
            <p:cNvPr id="42" name="직선 연결선 41"/>
            <p:cNvCxnSpPr/>
            <p:nvPr/>
          </p:nvCxnSpPr>
          <p:spPr>
            <a:xfrm>
              <a:off x="868419" y="1556792"/>
              <a:ext cx="180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884643" y="1348922"/>
              <a:ext cx="26133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/>
                <a:buChar char="Ü"/>
              </a:pPr>
              <a:r>
                <a:rPr lang="en-US" altLang="ko-KR" sz="1400" dirty="0" smtClean="0">
                  <a:solidFill>
                    <a:srgbClr val="C00000"/>
                  </a:solidFill>
                  <a:sym typeface="Wingdings"/>
                </a:rPr>
                <a:t>A job assigned to wn3089</a:t>
              </a:r>
            </a:p>
            <a:p>
              <a:r>
                <a:rPr lang="en-US" altLang="ko-KR" sz="1400" dirty="0">
                  <a:solidFill>
                    <a:srgbClr val="C00000"/>
                  </a:solidFill>
                  <a:sym typeface="Wingdings"/>
                </a:rPr>
                <a:t>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"/>
                </a:rPr>
                <a:t>   returns its hostname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750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47" y="1661490"/>
            <a:ext cx="7442022" cy="2282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Grid Middleware Test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628122"/>
          </a:xfrm>
        </p:spPr>
        <p:txBody>
          <a:bodyPr/>
          <a:lstStyle/>
          <a:p>
            <a:r>
              <a:rPr lang="en-US" altLang="ko-KR" dirty="0" smtClean="0"/>
              <a:t>Submitting multiple grid jobs</a:t>
            </a:r>
            <a:endParaRPr lang="ko-KR" altLang="en-US" dirty="0"/>
          </a:p>
        </p:txBody>
      </p:sp>
      <p:grpSp>
        <p:nvGrpSpPr>
          <p:cNvPr id="29" name="그룹 28"/>
          <p:cNvGrpSpPr/>
          <p:nvPr/>
        </p:nvGrpSpPr>
        <p:grpSpPr>
          <a:xfrm>
            <a:off x="2771800" y="1270193"/>
            <a:ext cx="5343143" cy="646639"/>
            <a:chOff x="3872702" y="5160164"/>
            <a:chExt cx="5343143" cy="646639"/>
          </a:xfrm>
        </p:grpSpPr>
        <p:sp>
          <p:nvSpPr>
            <p:cNvPr id="30" name="TextBox 29"/>
            <p:cNvSpPr txBox="1"/>
            <p:nvPr/>
          </p:nvSpPr>
          <p:spPr>
            <a:xfrm>
              <a:off x="5570488" y="5160164"/>
              <a:ext cx="3645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>
                  <a:solidFill>
                    <a:srgbClr val="C00000"/>
                  </a:solidFill>
                  <a:sym typeface="Wingdings"/>
                </a:rPr>
                <a:t>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"/>
                </a:rPr>
                <a:t>10 grid jobs submitted to star.sdfarm.kr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3872702" y="5517232"/>
              <a:ext cx="2963392" cy="289571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cxnSp>
          <p:nvCxnSpPr>
            <p:cNvPr id="40" name="꺾인 연결선 39"/>
            <p:cNvCxnSpPr>
              <a:stCxn id="30" idx="1"/>
              <a:endCxn id="31" idx="0"/>
            </p:cNvCxnSpPr>
            <p:nvPr/>
          </p:nvCxnSpPr>
          <p:spPr>
            <a:xfrm rot="10800000" flipV="1">
              <a:off x="5354398" y="5314052"/>
              <a:ext cx="216090" cy="203179"/>
            </a:xfrm>
            <a:prstGeom prst="bentConnector2">
              <a:avLst/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모서리가 둥근 직사각형 43"/>
          <p:cNvSpPr/>
          <p:nvPr/>
        </p:nvSpPr>
        <p:spPr>
          <a:xfrm>
            <a:off x="323528" y="1628800"/>
            <a:ext cx="1152128" cy="28957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971600" y="1268760"/>
            <a:ext cx="1548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rgbClr val="C00000"/>
                </a:solidFill>
                <a:sym typeface="Wingdings"/>
              </a:rPr>
              <a:t> 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ui03.sdfarm.kr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cxnSp>
        <p:nvCxnSpPr>
          <p:cNvPr id="46" name="꺾인 연결선 45"/>
          <p:cNvCxnSpPr>
            <a:stCxn id="45" idx="1"/>
            <a:endCxn id="44" idx="0"/>
          </p:cNvCxnSpPr>
          <p:nvPr/>
        </p:nvCxnSpPr>
        <p:spPr>
          <a:xfrm rot="10800000" flipV="1">
            <a:off x="899592" y="1422648"/>
            <a:ext cx="72008" cy="206151"/>
          </a:xfrm>
          <a:prstGeom prst="bentConnector2">
            <a:avLst/>
          </a:prstGeom>
          <a:ln w="127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323528" y="4005064"/>
            <a:ext cx="7560841" cy="2393691"/>
            <a:chOff x="323528" y="4005064"/>
            <a:chExt cx="7560841" cy="2393691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273" y="4441956"/>
              <a:ext cx="6224775" cy="1795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모서리가 둥근 직사각형 46"/>
            <p:cNvSpPr/>
            <p:nvPr/>
          </p:nvSpPr>
          <p:spPr>
            <a:xfrm>
              <a:off x="323528" y="4365104"/>
              <a:ext cx="1152128" cy="289571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71600" y="4005064"/>
              <a:ext cx="1997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>
                  <a:solidFill>
                    <a:srgbClr val="C00000"/>
                  </a:solidFill>
                  <a:sym typeface="Wingdings"/>
                </a:rPr>
                <a:t>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"/>
                </a:rPr>
                <a:t>root@star.sdfarm.kr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49" name="꺾인 연결선 48"/>
            <p:cNvCxnSpPr>
              <a:stCxn id="48" idx="1"/>
              <a:endCxn id="47" idx="0"/>
            </p:cNvCxnSpPr>
            <p:nvPr/>
          </p:nvCxnSpPr>
          <p:spPr>
            <a:xfrm rot="10800000" flipV="1">
              <a:off x="899592" y="4158952"/>
              <a:ext cx="72008" cy="206151"/>
            </a:xfrm>
            <a:prstGeom prst="bentConnector2">
              <a:avLst/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그룹 49"/>
            <p:cNvGrpSpPr/>
            <p:nvPr/>
          </p:nvGrpSpPr>
          <p:grpSpPr>
            <a:xfrm>
              <a:off x="3779912" y="6076431"/>
              <a:ext cx="4104457" cy="322324"/>
              <a:chOff x="868419" y="1556792"/>
              <a:chExt cx="4104457" cy="322324"/>
            </a:xfrm>
          </p:grpSpPr>
          <p:cxnSp>
            <p:nvCxnSpPr>
              <p:cNvPr id="51" name="직선 연결선 50"/>
              <p:cNvCxnSpPr/>
              <p:nvPr/>
            </p:nvCxnSpPr>
            <p:spPr>
              <a:xfrm>
                <a:off x="868419" y="1556792"/>
                <a:ext cx="180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868419" y="1571339"/>
                <a:ext cx="41044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/>
                  <a:buChar char="Ü"/>
                </a:pPr>
                <a:r>
                  <a:rPr lang="en-US" altLang="ko-KR" sz="1400" dirty="0" smtClean="0">
                    <a:solidFill>
                      <a:srgbClr val="C00000"/>
                    </a:solidFill>
                    <a:sym typeface="Wingdings"/>
                  </a:rPr>
                  <a:t>Filling the queue gradually</a:t>
                </a:r>
                <a:endParaRPr lang="ko-KR" altLang="en-US" sz="1400" dirty="0">
                  <a:solidFill>
                    <a:srgbClr val="C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318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322184" y="2552726"/>
            <a:ext cx="8403592" cy="2172418"/>
            <a:chOff x="-36512" y="2505075"/>
            <a:chExt cx="10172700" cy="3156173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05075"/>
              <a:ext cx="9906000" cy="184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512" y="4318223"/>
              <a:ext cx="10172700" cy="1343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Grid Middleware Test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628122"/>
          </a:xfrm>
        </p:spPr>
        <p:txBody>
          <a:bodyPr/>
          <a:lstStyle/>
          <a:p>
            <a:r>
              <a:rPr lang="en-US" altLang="ko-KR" dirty="0" smtClean="0"/>
              <a:t>Results of multiple grid jobs</a:t>
            </a:r>
            <a:endParaRPr lang="ko-KR" altLang="en-US" dirty="0"/>
          </a:p>
        </p:txBody>
      </p:sp>
      <p:grpSp>
        <p:nvGrpSpPr>
          <p:cNvPr id="29" name="그룹 28"/>
          <p:cNvGrpSpPr/>
          <p:nvPr/>
        </p:nvGrpSpPr>
        <p:grpSpPr>
          <a:xfrm>
            <a:off x="3059832" y="1836113"/>
            <a:ext cx="4628584" cy="960699"/>
            <a:chOff x="4160734" y="4846104"/>
            <a:chExt cx="4628584" cy="960699"/>
          </a:xfrm>
        </p:grpSpPr>
        <p:sp>
          <p:nvSpPr>
            <p:cNvPr id="30" name="TextBox 29"/>
            <p:cNvSpPr txBox="1"/>
            <p:nvPr/>
          </p:nvSpPr>
          <p:spPr>
            <a:xfrm>
              <a:off x="5570488" y="4846104"/>
              <a:ext cx="32188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/>
                <a:buChar char="Ü"/>
              </a:pPr>
              <a:r>
                <a:rPr lang="en-US" altLang="ko-KR" sz="1400" dirty="0" smtClean="0">
                  <a:solidFill>
                    <a:srgbClr val="C00000"/>
                  </a:solidFill>
                  <a:sym typeface="Wingdings"/>
                </a:rPr>
                <a:t>Asking the status of 10 grid jobs </a:t>
              </a:r>
            </a:p>
            <a:p>
              <a:r>
                <a:rPr lang="en-US" altLang="ko-KR" sz="1400" dirty="0">
                  <a:solidFill>
                    <a:srgbClr val="C00000"/>
                  </a:solidFill>
                  <a:sym typeface="Wingdings"/>
                </a:rPr>
                <a:t> 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"/>
                </a:rPr>
                <a:t>   submitted to star.sdfarm.kr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  <p:sp>
          <p:nvSpPr>
            <p:cNvPr id="31" name="모서리가 둥근 직사각형 30"/>
            <p:cNvSpPr/>
            <p:nvPr/>
          </p:nvSpPr>
          <p:spPr>
            <a:xfrm>
              <a:off x="4160734" y="5517232"/>
              <a:ext cx="1728192" cy="289571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cxnSp>
          <p:nvCxnSpPr>
            <p:cNvPr id="40" name="꺾인 연결선 39"/>
            <p:cNvCxnSpPr>
              <a:stCxn id="30" idx="1"/>
              <a:endCxn id="31" idx="0"/>
            </p:cNvCxnSpPr>
            <p:nvPr/>
          </p:nvCxnSpPr>
          <p:spPr>
            <a:xfrm rot="10800000" flipV="1">
              <a:off x="5024830" y="5107714"/>
              <a:ext cx="545658" cy="409518"/>
            </a:xfrm>
            <a:prstGeom prst="bentConnector2">
              <a:avLst/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모서리가 둥근 직사각형 43"/>
          <p:cNvSpPr/>
          <p:nvPr/>
        </p:nvSpPr>
        <p:spPr>
          <a:xfrm>
            <a:off x="323528" y="2508780"/>
            <a:ext cx="1152128" cy="28957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971600" y="2148740"/>
            <a:ext cx="1548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rgbClr val="C00000"/>
                </a:solidFill>
                <a:sym typeface="Wingdings"/>
              </a:rPr>
              <a:t> 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ui03.sdfarm.kr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cxnSp>
        <p:nvCxnSpPr>
          <p:cNvPr id="46" name="꺾인 연결선 45"/>
          <p:cNvCxnSpPr>
            <a:stCxn id="45" idx="1"/>
            <a:endCxn id="44" idx="0"/>
          </p:cNvCxnSpPr>
          <p:nvPr/>
        </p:nvCxnSpPr>
        <p:spPr>
          <a:xfrm rot="10800000" flipV="1">
            <a:off x="899592" y="2302628"/>
            <a:ext cx="72008" cy="206151"/>
          </a:xfrm>
          <a:prstGeom prst="bentConnector2">
            <a:avLst/>
          </a:prstGeom>
          <a:ln w="127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모서리가 둥근 직사각형 23"/>
          <p:cNvSpPr/>
          <p:nvPr/>
        </p:nvSpPr>
        <p:spPr>
          <a:xfrm>
            <a:off x="7884368" y="2653565"/>
            <a:ext cx="720080" cy="192756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6275112" y="5206505"/>
            <a:ext cx="1848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rgbClr val="C00000"/>
                </a:solidFill>
                <a:sym typeface="Wingdings"/>
              </a:rPr>
              <a:t> 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Successfully done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cxnSp>
        <p:nvCxnSpPr>
          <p:cNvPr id="26" name="꺾인 연결선 25"/>
          <p:cNvCxnSpPr>
            <a:stCxn id="25" idx="0"/>
            <a:endCxn id="24" idx="2"/>
          </p:cNvCxnSpPr>
          <p:nvPr/>
        </p:nvCxnSpPr>
        <p:spPr>
          <a:xfrm rot="5400000" flipH="1" flipV="1">
            <a:off x="7409218" y="4371315"/>
            <a:ext cx="625377" cy="1045004"/>
          </a:xfrm>
          <a:prstGeom prst="bentConnector3">
            <a:avLst>
              <a:gd name="adj1" fmla="val 50000"/>
            </a:avLst>
          </a:prstGeom>
          <a:ln w="127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9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801322"/>
            <a:ext cx="7041604" cy="638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Grid Middleware Test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628122"/>
          </a:xfrm>
        </p:spPr>
        <p:txBody>
          <a:bodyPr/>
          <a:lstStyle/>
          <a:p>
            <a:r>
              <a:rPr lang="en-US" altLang="ko-KR" dirty="0" smtClean="0"/>
              <a:t>Copying a file from CE using </a:t>
            </a:r>
            <a:r>
              <a:rPr lang="en-US" altLang="ko-KR" dirty="0" err="1" smtClean="0"/>
              <a:t>GridFTP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355975" y="1268760"/>
            <a:ext cx="3744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/>
            <a:r>
              <a:rPr lang="ko-KR" altLang="en-US" sz="1400" dirty="0" smtClean="0">
                <a:solidFill>
                  <a:srgbClr val="C00000"/>
                </a:solidFill>
                <a:sym typeface="Wingdings"/>
              </a:rPr>
              <a:t> 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Copy star.sdfarm.kr/</a:t>
            </a:r>
            <a:r>
              <a:rPr lang="en-US" altLang="ko-KR" sz="1400" dirty="0" err="1" smtClean="0">
                <a:solidFill>
                  <a:srgbClr val="C00000"/>
                </a:solidFill>
                <a:sym typeface="Wingdings"/>
              </a:rPr>
              <a:t>proc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/</a:t>
            </a:r>
            <a:r>
              <a:rPr lang="en-US" altLang="ko-KR" sz="1400" dirty="0" err="1" smtClean="0">
                <a:solidFill>
                  <a:srgbClr val="C00000"/>
                </a:solidFill>
                <a:sym typeface="Wingdings"/>
              </a:rPr>
              <a:t>cpuinfo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  to ui03.sdfarm.kr/</a:t>
            </a:r>
            <a:r>
              <a:rPr lang="en-US" altLang="ko-KR" sz="1400" dirty="0" err="1" smtClean="0">
                <a:solidFill>
                  <a:srgbClr val="C00000"/>
                </a:solidFill>
                <a:sym typeface="Wingdings"/>
              </a:rPr>
              <a:t>tmp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/</a:t>
            </a:r>
            <a:r>
              <a:rPr lang="en-US" altLang="ko-KR" sz="1400" dirty="0" err="1" smtClean="0">
                <a:solidFill>
                  <a:srgbClr val="C00000"/>
                </a:solidFill>
                <a:sym typeface="Wingdings"/>
              </a:rPr>
              <a:t>cpuinfo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539551" y="1801322"/>
            <a:ext cx="1152128" cy="28957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1187623" y="1441282"/>
            <a:ext cx="1548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solidFill>
                  <a:srgbClr val="C00000"/>
                </a:solidFill>
                <a:sym typeface="Wingdings"/>
              </a:rPr>
              <a:t> 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ui03.sdfarm.kr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cxnSp>
        <p:nvCxnSpPr>
          <p:cNvPr id="46" name="꺾인 연결선 45"/>
          <p:cNvCxnSpPr>
            <a:stCxn id="45" idx="1"/>
            <a:endCxn id="44" idx="0"/>
          </p:cNvCxnSpPr>
          <p:nvPr/>
        </p:nvCxnSpPr>
        <p:spPr>
          <a:xfrm rot="10800000" flipV="1">
            <a:off x="1115615" y="1595170"/>
            <a:ext cx="72008" cy="206151"/>
          </a:xfrm>
          <a:prstGeom prst="bentConnector2">
            <a:avLst/>
          </a:prstGeom>
          <a:ln w="127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323528" y="2429740"/>
            <a:ext cx="8424936" cy="3974038"/>
            <a:chOff x="323528" y="2429740"/>
            <a:chExt cx="8424936" cy="3974038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2564904"/>
              <a:ext cx="4670786" cy="3838874"/>
            </a:xfrm>
            <a:prstGeom prst="rect">
              <a:avLst/>
            </a:prstGeom>
            <a:noFill/>
            <a:ln w="1587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716015" y="4377878"/>
              <a:ext cx="4032449" cy="92333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 err="1">
                  <a:solidFill>
                    <a:schemeClr val="bg1"/>
                  </a:solidFill>
                </a:rPr>
                <a:t>p</a:t>
              </a:r>
              <a:r>
                <a:rPr lang="en-US" altLang="ko-KR" dirty="0" err="1" smtClean="0">
                  <a:solidFill>
                    <a:schemeClr val="bg1"/>
                  </a:solidFill>
                </a:rPr>
                <a:t>roc</a:t>
              </a:r>
              <a:r>
                <a:rPr lang="en-US" altLang="ko-KR" dirty="0" smtClean="0">
                  <a:solidFill>
                    <a:schemeClr val="bg1"/>
                  </a:solidFill>
                </a:rPr>
                <a:t>/</a:t>
              </a:r>
              <a:r>
                <a:rPr lang="en-US" altLang="ko-KR" dirty="0" err="1" smtClean="0">
                  <a:solidFill>
                    <a:schemeClr val="bg1"/>
                  </a:solidFill>
                </a:rPr>
                <a:t>cpuinfo</a:t>
              </a:r>
              <a:r>
                <a:rPr lang="en-US" altLang="ko-KR" dirty="0" smtClean="0">
                  <a:solidFill>
                    <a:schemeClr val="bg1"/>
                  </a:solidFill>
                </a:rPr>
                <a:t> file at star.sdfarm.kr has been successfully copied to ui03.sdfarm.kr/</a:t>
              </a:r>
              <a:r>
                <a:rPr lang="en-US" altLang="ko-KR" dirty="0" err="1" smtClean="0">
                  <a:solidFill>
                    <a:schemeClr val="bg1"/>
                  </a:solidFill>
                </a:rPr>
                <a:t>tmp</a:t>
              </a:r>
              <a:r>
                <a:rPr lang="en-US" altLang="ko-KR" dirty="0" smtClean="0">
                  <a:solidFill>
                    <a:schemeClr val="bg1"/>
                  </a:solidFill>
                </a:rPr>
                <a:t>/</a:t>
              </a:r>
              <a:r>
                <a:rPr lang="en-US" altLang="ko-KR" dirty="0" err="1" smtClean="0">
                  <a:solidFill>
                    <a:schemeClr val="bg1"/>
                  </a:solidFill>
                </a:rPr>
                <a:t>cpuinfo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2567619" y="2429740"/>
              <a:ext cx="1880418" cy="289571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3528" y="3068961"/>
              <a:ext cx="17892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 smtClean="0">
                  <a:solidFill>
                    <a:srgbClr val="C00000"/>
                  </a:solidFill>
                  <a:sym typeface="Wingdings"/>
                </a:rPr>
                <a:t> </a:t>
              </a:r>
              <a:r>
                <a:rPr lang="en-US" altLang="ko-KR" sz="1400" dirty="0">
                  <a:solidFill>
                    <a:srgbClr val="C00000"/>
                  </a:solidFill>
                  <a:sym typeface="Wingdings"/>
                </a:rPr>
                <a:t>c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"/>
                </a:rPr>
                <a:t>at /</a:t>
              </a:r>
              <a:r>
                <a:rPr lang="en-US" altLang="ko-KR" sz="1400" dirty="0" err="1" smtClean="0">
                  <a:solidFill>
                    <a:srgbClr val="C00000"/>
                  </a:solidFill>
                  <a:sym typeface="Wingdings"/>
                </a:rPr>
                <a:t>tmp</a:t>
              </a:r>
              <a:r>
                <a:rPr lang="en-US" altLang="ko-KR" sz="1400" dirty="0" smtClean="0">
                  <a:solidFill>
                    <a:srgbClr val="C00000"/>
                  </a:solidFill>
                  <a:sym typeface="Wingdings"/>
                </a:rPr>
                <a:t>/</a:t>
              </a:r>
              <a:r>
                <a:rPr lang="en-US" altLang="ko-KR" sz="1400" dirty="0" err="1" smtClean="0">
                  <a:solidFill>
                    <a:srgbClr val="C00000"/>
                  </a:solidFill>
                  <a:sym typeface="Wingdings"/>
                </a:rPr>
                <a:t>cpuinfo</a:t>
              </a:r>
              <a:endParaRPr lang="ko-KR" altLang="en-US" sz="1400" dirty="0">
                <a:solidFill>
                  <a:srgbClr val="C00000"/>
                </a:solidFill>
              </a:endParaRPr>
            </a:p>
          </p:txBody>
        </p:sp>
        <p:cxnSp>
          <p:nvCxnSpPr>
            <p:cNvPr id="24" name="꺾인 연결선 23"/>
            <p:cNvCxnSpPr>
              <a:stCxn id="23" idx="0"/>
              <a:endCxn id="22" idx="1"/>
            </p:cNvCxnSpPr>
            <p:nvPr/>
          </p:nvCxnSpPr>
          <p:spPr>
            <a:xfrm rot="5400000" flipH="1" flipV="1">
              <a:off x="1645674" y="2147017"/>
              <a:ext cx="494435" cy="1349455"/>
            </a:xfrm>
            <a:prstGeom prst="bentConnector2">
              <a:avLst/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611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830791"/>
            <a:ext cx="6203601" cy="701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Grid Middleware Test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628122"/>
          </a:xfrm>
        </p:spPr>
        <p:txBody>
          <a:bodyPr/>
          <a:lstStyle/>
          <a:p>
            <a:r>
              <a:rPr lang="en-US" altLang="ko-KR" dirty="0" smtClean="0"/>
              <a:t>Copying a file to CE using </a:t>
            </a:r>
            <a:r>
              <a:rPr lang="en-US" altLang="ko-KR" dirty="0" err="1" smtClean="0"/>
              <a:t>GridFTP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355975" y="1393612"/>
            <a:ext cx="3744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/>
            <a:r>
              <a:rPr lang="ko-KR" altLang="en-US" sz="1400" dirty="0" smtClean="0">
                <a:solidFill>
                  <a:srgbClr val="C00000"/>
                </a:solidFill>
                <a:sym typeface="Wingdings"/>
              </a:rPr>
              <a:t> 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Copy ui03.sdfarm.kr/</a:t>
            </a:r>
            <a:r>
              <a:rPr lang="en-US" altLang="ko-KR" sz="1400" dirty="0" err="1" smtClean="0">
                <a:solidFill>
                  <a:srgbClr val="C00000"/>
                </a:solidFill>
                <a:sym typeface="Wingdings"/>
              </a:rPr>
              <a:t>proc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/</a:t>
            </a:r>
            <a:r>
              <a:rPr lang="en-US" altLang="ko-KR" sz="1400" dirty="0" err="1" smtClean="0">
                <a:solidFill>
                  <a:srgbClr val="C00000"/>
                </a:solidFill>
                <a:sym typeface="Wingdings"/>
              </a:rPr>
              <a:t>cpuinfo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  to star.sdfarm.kr/</a:t>
            </a:r>
            <a:r>
              <a:rPr lang="en-US" altLang="ko-KR" sz="1400" dirty="0" err="1" smtClean="0">
                <a:solidFill>
                  <a:srgbClr val="C00000"/>
                </a:solidFill>
                <a:sym typeface="Wingdings"/>
              </a:rPr>
              <a:t>tmp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/</a:t>
            </a:r>
            <a:r>
              <a:rPr lang="en-US" altLang="ko-KR" sz="1400" dirty="0" err="1" smtClean="0">
                <a:solidFill>
                  <a:srgbClr val="C00000"/>
                </a:solidFill>
                <a:sym typeface="Wingdings"/>
              </a:rPr>
              <a:t>cpuinfo-deleteme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477205" y="1801322"/>
            <a:ext cx="1152128" cy="28957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1125277" y="1441282"/>
            <a:ext cx="1580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>
                <a:solidFill>
                  <a:srgbClr val="C00000"/>
                </a:solidFill>
                <a:sym typeface="Wingdings"/>
              </a:rPr>
              <a:t> </a:t>
            </a:r>
            <a:r>
              <a:rPr lang="en-US" altLang="ko-KR" sz="1400" dirty="0" smtClean="0">
                <a:solidFill>
                  <a:srgbClr val="C00000"/>
                </a:solidFill>
                <a:sym typeface="Wingdings"/>
              </a:rPr>
              <a:t>ui03.sdfarm.kr</a:t>
            </a:r>
            <a:endParaRPr lang="ko-KR" altLang="en-US" sz="1400" dirty="0">
              <a:solidFill>
                <a:srgbClr val="C00000"/>
              </a:solidFill>
            </a:endParaRPr>
          </a:p>
        </p:txBody>
      </p:sp>
      <p:cxnSp>
        <p:nvCxnSpPr>
          <p:cNvPr id="46" name="꺾인 연결선 45"/>
          <p:cNvCxnSpPr>
            <a:stCxn id="45" idx="1"/>
            <a:endCxn id="44" idx="0"/>
          </p:cNvCxnSpPr>
          <p:nvPr/>
        </p:nvCxnSpPr>
        <p:spPr>
          <a:xfrm rot="10800000" flipV="1">
            <a:off x="1053269" y="1610558"/>
            <a:ext cx="72008" cy="190763"/>
          </a:xfrm>
          <a:prstGeom prst="bentConnector2">
            <a:avLst/>
          </a:prstGeom>
          <a:ln w="127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323528" y="2429739"/>
            <a:ext cx="8424936" cy="4105757"/>
            <a:chOff x="323528" y="2429739"/>
            <a:chExt cx="8424936" cy="4105757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6476" y="2429739"/>
              <a:ext cx="5701258" cy="4105757"/>
            </a:xfrm>
            <a:prstGeom prst="rect">
              <a:avLst/>
            </a:prstGeom>
            <a:noFill/>
            <a:ln w="1587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716015" y="4377878"/>
              <a:ext cx="4032449" cy="92333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 err="1">
                  <a:solidFill>
                    <a:schemeClr val="bg1"/>
                  </a:solidFill>
                </a:rPr>
                <a:t>p</a:t>
              </a:r>
              <a:r>
                <a:rPr lang="en-US" altLang="ko-KR" dirty="0" err="1" smtClean="0">
                  <a:solidFill>
                    <a:schemeClr val="bg1"/>
                  </a:solidFill>
                </a:rPr>
                <a:t>roc</a:t>
              </a:r>
              <a:r>
                <a:rPr lang="en-US" altLang="ko-KR" dirty="0" smtClean="0">
                  <a:solidFill>
                    <a:schemeClr val="bg1"/>
                  </a:solidFill>
                </a:rPr>
                <a:t>/</a:t>
              </a:r>
              <a:r>
                <a:rPr lang="en-US" altLang="ko-KR" dirty="0" err="1" smtClean="0">
                  <a:solidFill>
                    <a:schemeClr val="bg1"/>
                  </a:solidFill>
                </a:rPr>
                <a:t>cpuinfo</a:t>
              </a:r>
              <a:r>
                <a:rPr lang="en-US" altLang="ko-KR" dirty="0" smtClean="0">
                  <a:solidFill>
                    <a:schemeClr val="bg1"/>
                  </a:solidFill>
                </a:rPr>
                <a:t> file at ui03.sdfarm.kr has been successfully copied to the computing element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1979712" y="2450522"/>
              <a:ext cx="3960440" cy="289571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3528" y="3068961"/>
              <a:ext cx="16042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 smtClean="0">
                  <a:solidFill>
                    <a:srgbClr val="C00000"/>
                  </a:solidFill>
                  <a:sym typeface="Wingdings"/>
                </a:rPr>
                <a:t> </a:t>
              </a:r>
              <a:r>
                <a:rPr lang="en-US" altLang="ko-KR" sz="1400" b="1" dirty="0" smtClean="0">
                  <a:solidFill>
                    <a:srgbClr val="C00000"/>
                  </a:solidFill>
                  <a:sym typeface="Wingdings"/>
                </a:rPr>
                <a:t>star.sdfarm.kr</a:t>
              </a:r>
              <a:endParaRPr lang="ko-KR" altLang="en-US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4" name="꺾인 연결선 23"/>
            <p:cNvCxnSpPr>
              <a:stCxn id="23" idx="0"/>
              <a:endCxn id="22" idx="1"/>
            </p:cNvCxnSpPr>
            <p:nvPr/>
          </p:nvCxnSpPr>
          <p:spPr>
            <a:xfrm rot="5400000" flipH="1" flipV="1">
              <a:off x="1315865" y="2405115"/>
              <a:ext cx="473653" cy="854041"/>
            </a:xfrm>
            <a:prstGeom prst="bentConnector2">
              <a:avLst/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241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65118" y="1484784"/>
            <a:ext cx="3130818" cy="2180752"/>
            <a:chOff x="4271245" y="1182266"/>
            <a:chExt cx="5002057" cy="3484154"/>
          </a:xfrm>
        </p:grpSpPr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9" y="1182266"/>
              <a:ext cx="4392488" cy="5435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1245" y="1649582"/>
              <a:ext cx="5002057" cy="30168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SUMS Test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628122"/>
          </a:xfrm>
        </p:spPr>
        <p:txBody>
          <a:bodyPr/>
          <a:lstStyle/>
          <a:p>
            <a:r>
              <a:rPr lang="en-US" altLang="ko-KR" dirty="0" smtClean="0"/>
              <a:t>SUMS: STAR Unified Meta Scheduler</a:t>
            </a:r>
            <a:endParaRPr lang="ko-KR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506" y="2698294"/>
            <a:ext cx="6660232" cy="2469524"/>
          </a:xfrm>
          <a:prstGeom prst="rect">
            <a:avLst/>
          </a:prstGeom>
          <a:noFill/>
          <a:ln w="158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그룹 14"/>
          <p:cNvGrpSpPr/>
          <p:nvPr/>
        </p:nvGrpSpPr>
        <p:grpSpPr>
          <a:xfrm>
            <a:off x="683567" y="1988840"/>
            <a:ext cx="4134828" cy="732568"/>
            <a:chOff x="683567" y="1988840"/>
            <a:chExt cx="4134828" cy="732568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683567" y="1988840"/>
              <a:ext cx="1152128" cy="732568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84496" y="2016570"/>
              <a:ext cx="25338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 smtClean="0">
                  <a:solidFill>
                    <a:srgbClr val="C00000"/>
                  </a:solidFill>
                  <a:sym typeface="Wingdings"/>
                </a:rPr>
                <a:t> </a:t>
              </a:r>
              <a:r>
                <a:rPr lang="en-US" altLang="ko-KR" sz="1400" b="1" dirty="0" smtClean="0">
                  <a:solidFill>
                    <a:srgbClr val="C00000"/>
                  </a:solidFill>
                  <a:sym typeface="Wingdings"/>
                </a:rPr>
                <a:t>Getting $USER and Date</a:t>
              </a:r>
              <a:endParaRPr lang="ko-KR" altLang="en-US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11" name="꺾인 연결선 10"/>
            <p:cNvCxnSpPr>
              <a:stCxn id="10" idx="1"/>
            </p:cNvCxnSpPr>
            <p:nvPr/>
          </p:nvCxnSpPr>
          <p:spPr>
            <a:xfrm rot="10800000" flipV="1">
              <a:off x="1852520" y="2185847"/>
              <a:ext cx="431977" cy="169276"/>
            </a:xfrm>
            <a:prstGeom prst="bentConnector3">
              <a:avLst>
                <a:gd name="adj1" fmla="val 50000"/>
              </a:avLst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203848" y="1407948"/>
            <a:ext cx="1138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C00000"/>
                </a:solidFill>
                <a:sym typeface="Wingdings 2"/>
              </a:rPr>
              <a:t> </a:t>
            </a:r>
            <a:r>
              <a:rPr lang="en-US" altLang="ko-KR" sz="1400" b="1" dirty="0" smtClean="0">
                <a:solidFill>
                  <a:srgbClr val="C00000"/>
                </a:solidFill>
                <a:sym typeface="Wingdings 2"/>
              </a:rPr>
              <a:t>Test file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96136" y="2617229"/>
            <a:ext cx="2218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C00000"/>
                </a:solidFill>
                <a:sym typeface="Wingdings 2"/>
              </a:rPr>
              <a:t> </a:t>
            </a:r>
            <a:r>
              <a:rPr lang="en-US" altLang="ko-KR" sz="1400" b="1" dirty="0" smtClean="0">
                <a:solidFill>
                  <a:srgbClr val="C00000"/>
                </a:solidFill>
                <a:sym typeface="Wingdings 2"/>
              </a:rPr>
              <a:t>Submitting test jobs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1950612" y="3102950"/>
            <a:ext cx="7084071" cy="1118137"/>
            <a:chOff x="1950612" y="3102950"/>
            <a:chExt cx="7084071" cy="1118137"/>
          </a:xfrm>
        </p:grpSpPr>
        <p:sp>
          <p:nvSpPr>
            <p:cNvPr id="22" name="모서리가 둥근 직사각형 21"/>
            <p:cNvSpPr/>
            <p:nvPr/>
          </p:nvSpPr>
          <p:spPr>
            <a:xfrm>
              <a:off x="1950612" y="3573016"/>
              <a:ext cx="6653836" cy="648071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06445" y="3102950"/>
              <a:ext cx="29282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 smtClean="0">
                  <a:solidFill>
                    <a:srgbClr val="C00000"/>
                  </a:solidFill>
                  <a:sym typeface="Wingdings"/>
                </a:rPr>
                <a:t> </a:t>
              </a:r>
              <a:r>
                <a:rPr lang="en-US" altLang="ko-KR" sz="1400" b="1" dirty="0" smtClean="0">
                  <a:solidFill>
                    <a:srgbClr val="C00000"/>
                  </a:solidFill>
                  <a:sym typeface="Wingdings"/>
                </a:rPr>
                <a:t>3 jobs to </a:t>
              </a:r>
              <a:r>
                <a:rPr lang="en-US" altLang="ko-KR" sz="1400" b="1" dirty="0" err="1" smtClean="0">
                  <a:solidFill>
                    <a:srgbClr val="C00000"/>
                  </a:solidFill>
                  <a:sym typeface="Wingdings"/>
                </a:rPr>
                <a:t>kisti_condor_Queue</a:t>
              </a:r>
              <a:endParaRPr lang="ko-KR" altLang="en-US" sz="1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4" name="꺾인 연결선 23"/>
            <p:cNvCxnSpPr>
              <a:stCxn id="23" idx="1"/>
              <a:endCxn id="22" idx="0"/>
            </p:cNvCxnSpPr>
            <p:nvPr/>
          </p:nvCxnSpPr>
          <p:spPr>
            <a:xfrm rot="10800000" flipV="1">
              <a:off x="5277531" y="3272226"/>
              <a:ext cx="828915" cy="300789"/>
            </a:xfrm>
            <a:prstGeom prst="bentConnector2">
              <a:avLst/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801" y="4128918"/>
            <a:ext cx="6835874" cy="1715723"/>
          </a:xfrm>
          <a:prstGeom prst="rect">
            <a:avLst/>
          </a:prstGeom>
          <a:noFill/>
          <a:ln w="158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939616" y="4077072"/>
            <a:ext cx="2602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rgbClr val="C00000"/>
                </a:solidFill>
                <a:sym typeface="Wingdings 2"/>
              </a:rPr>
              <a:t> </a:t>
            </a:r>
            <a:r>
              <a:rPr lang="en-US" altLang="ko-KR" sz="1400" b="1" dirty="0" smtClean="0">
                <a:solidFill>
                  <a:srgbClr val="C00000"/>
                </a:solidFill>
                <a:sym typeface="Wingdings 2"/>
              </a:rPr>
              <a:t>Checking submitted jobs</a:t>
            </a:r>
            <a:endParaRPr lang="ko-KR" altLang="en-US" sz="1600" b="1" dirty="0">
              <a:solidFill>
                <a:srgbClr val="C00000"/>
              </a:solidFill>
            </a:endParaRPr>
          </a:p>
        </p:txBody>
      </p:sp>
      <p:grpSp>
        <p:nvGrpSpPr>
          <p:cNvPr id="27" name="그룹 26"/>
          <p:cNvGrpSpPr/>
          <p:nvPr/>
        </p:nvGrpSpPr>
        <p:grpSpPr>
          <a:xfrm>
            <a:off x="4541556" y="5412593"/>
            <a:ext cx="2697695" cy="842610"/>
            <a:chOff x="1992176" y="3789039"/>
            <a:chExt cx="2697695" cy="842610"/>
          </a:xfrm>
        </p:grpSpPr>
        <p:sp>
          <p:nvSpPr>
            <p:cNvPr id="28" name="모서리가 둥근 직사각형 27"/>
            <p:cNvSpPr/>
            <p:nvPr/>
          </p:nvSpPr>
          <p:spPr>
            <a:xfrm>
              <a:off x="1992176" y="3789039"/>
              <a:ext cx="901303" cy="3240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996330" y="4293095"/>
              <a:ext cx="1693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 smtClean="0">
                  <a:solidFill>
                    <a:srgbClr val="C00000"/>
                  </a:solidFill>
                  <a:sym typeface="Wingdings"/>
                </a:rPr>
                <a:t> </a:t>
              </a:r>
              <a:r>
                <a:rPr lang="en-US" altLang="ko-KR" sz="1400" b="1" dirty="0" smtClean="0">
                  <a:solidFill>
                    <a:srgbClr val="C00000"/>
                  </a:solidFill>
                  <a:sym typeface="Wingdings"/>
                </a:rPr>
                <a:t>3 jobs running</a:t>
              </a:r>
              <a:endParaRPr lang="ko-KR" altLang="en-US" sz="1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30" name="꺾인 연결선 29"/>
            <p:cNvCxnSpPr>
              <a:stCxn id="29" idx="1"/>
              <a:endCxn id="28" idx="2"/>
            </p:cNvCxnSpPr>
            <p:nvPr/>
          </p:nvCxnSpPr>
          <p:spPr>
            <a:xfrm rot="10800000">
              <a:off x="2442828" y="4113076"/>
              <a:ext cx="553502" cy="349297"/>
            </a:xfrm>
            <a:prstGeom prst="bentConnector2">
              <a:avLst/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958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SUMS Test</a:t>
            </a:r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837" y="980728"/>
            <a:ext cx="5184576" cy="530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그룹 5"/>
          <p:cNvGrpSpPr/>
          <p:nvPr/>
        </p:nvGrpSpPr>
        <p:grpSpPr>
          <a:xfrm>
            <a:off x="3707904" y="2700209"/>
            <a:ext cx="5342873" cy="3321079"/>
            <a:chOff x="683567" y="624465"/>
            <a:chExt cx="5342873" cy="3321079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683567" y="1988840"/>
              <a:ext cx="4134828" cy="1956704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16567" y="624465"/>
              <a:ext cx="21098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>
                  <a:solidFill>
                    <a:srgbClr val="C00000"/>
                  </a:solidFill>
                  <a:sym typeface="Wingdings"/>
                </a:rPr>
                <a:t> </a:t>
              </a:r>
              <a:r>
                <a:rPr lang="en-US" altLang="ko-KR" sz="1600" b="1" dirty="0" smtClean="0">
                  <a:solidFill>
                    <a:srgbClr val="C00000"/>
                  </a:solidFill>
                  <a:sym typeface="Wingdings"/>
                </a:rPr>
                <a:t>A job has been</a:t>
              </a:r>
            </a:p>
            <a:p>
              <a:r>
                <a:rPr lang="en-US" altLang="ko-KR" sz="1600" b="1" dirty="0">
                  <a:solidFill>
                    <a:srgbClr val="C00000"/>
                  </a:solidFill>
                  <a:sym typeface="Wingdings"/>
                </a:rPr>
                <a:t> </a:t>
              </a:r>
              <a:r>
                <a:rPr lang="en-US" altLang="ko-KR" sz="1600" b="1" dirty="0" smtClean="0">
                  <a:solidFill>
                    <a:srgbClr val="C00000"/>
                  </a:solidFill>
                  <a:sym typeface="Wingdings"/>
                </a:rPr>
                <a:t>  successfully done</a:t>
              </a:r>
              <a:endParaRPr lang="ko-KR" altLang="en-US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9" name="꺾인 연결선 8"/>
            <p:cNvCxnSpPr>
              <a:stCxn id="8" idx="2"/>
              <a:endCxn id="7" idx="3"/>
            </p:cNvCxnSpPr>
            <p:nvPr/>
          </p:nvCxnSpPr>
          <p:spPr>
            <a:xfrm rot="5400000">
              <a:off x="4015974" y="2011662"/>
              <a:ext cx="1757952" cy="153109"/>
            </a:xfrm>
            <a:prstGeom prst="bentConnector2">
              <a:avLst/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그룹 3"/>
          <p:cNvGrpSpPr/>
          <p:nvPr/>
        </p:nvGrpSpPr>
        <p:grpSpPr>
          <a:xfrm>
            <a:off x="6745979" y="980333"/>
            <a:ext cx="1193134" cy="369727"/>
            <a:chOff x="6745979" y="980333"/>
            <a:chExt cx="1193134" cy="369727"/>
          </a:xfrm>
        </p:grpSpPr>
        <p:sp>
          <p:nvSpPr>
            <p:cNvPr id="10" name="TextBox 9"/>
            <p:cNvSpPr txBox="1"/>
            <p:nvPr/>
          </p:nvSpPr>
          <p:spPr>
            <a:xfrm>
              <a:off x="6745979" y="980728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solidFill>
                    <a:srgbClr val="C00000"/>
                  </a:solidFill>
                  <a:sym typeface="Wingdings 2"/>
                </a:rPr>
                <a:t></a:t>
              </a:r>
              <a:endParaRPr lang="ko-KR" alt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020272" y="980333"/>
              <a:ext cx="9188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C00000"/>
                  </a:solidFill>
                  <a:sym typeface="Wingdings 2"/>
                </a:rPr>
                <a:t>Log file</a:t>
              </a:r>
              <a:endParaRPr lang="ko-KR" altLang="en-US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56197"/>
            <a:ext cx="5023798" cy="3638922"/>
          </a:xfrm>
          <a:prstGeom prst="rect">
            <a:avLst/>
          </a:prstGeom>
          <a:noFill/>
          <a:ln w="158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그룹 14"/>
          <p:cNvGrpSpPr/>
          <p:nvPr/>
        </p:nvGrpSpPr>
        <p:grpSpPr>
          <a:xfrm>
            <a:off x="251520" y="1547105"/>
            <a:ext cx="1427942" cy="369727"/>
            <a:chOff x="6745979" y="980333"/>
            <a:chExt cx="1427942" cy="369727"/>
          </a:xfrm>
        </p:grpSpPr>
        <p:sp>
          <p:nvSpPr>
            <p:cNvPr id="16" name="TextBox 15"/>
            <p:cNvSpPr txBox="1"/>
            <p:nvPr/>
          </p:nvSpPr>
          <p:spPr>
            <a:xfrm>
              <a:off x="6745979" y="980728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solidFill>
                    <a:srgbClr val="C00000"/>
                  </a:solidFill>
                  <a:sym typeface="Wingdings 2"/>
                </a:rPr>
                <a:t></a:t>
              </a:r>
              <a:endParaRPr lang="ko-KR" alt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20272" y="980333"/>
              <a:ext cx="11536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C00000"/>
                  </a:solidFill>
                  <a:sym typeface="Wingdings 2"/>
                </a:rPr>
                <a:t>Result file</a:t>
              </a:r>
              <a:endParaRPr lang="ko-KR" altLang="en-US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206343" y="3789040"/>
            <a:ext cx="4869713" cy="1685114"/>
            <a:chOff x="206343" y="3789040"/>
            <a:chExt cx="4869713" cy="1685114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206343" y="5157192"/>
              <a:ext cx="2421441" cy="316962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96549" y="3789040"/>
              <a:ext cx="21795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/>
                <a:buChar char="Ü"/>
              </a:pPr>
              <a:r>
                <a:rPr lang="en-US" altLang="ko-KR" sz="1600" b="1" dirty="0" smtClean="0">
                  <a:solidFill>
                    <a:srgbClr val="C00000"/>
                  </a:solidFill>
                  <a:sym typeface="Wingdings"/>
                </a:rPr>
                <a:t>Successfully print</a:t>
              </a:r>
            </a:p>
            <a:p>
              <a:r>
                <a:rPr lang="en-US" altLang="ko-KR" sz="1600" b="1" dirty="0">
                  <a:solidFill>
                    <a:srgbClr val="C00000"/>
                  </a:solidFill>
                  <a:sym typeface="Wingdings"/>
                </a:rPr>
                <a:t> </a:t>
              </a:r>
              <a:r>
                <a:rPr lang="en-US" altLang="ko-KR" sz="1600" b="1" dirty="0" smtClean="0">
                  <a:solidFill>
                    <a:srgbClr val="C00000"/>
                  </a:solidFill>
                  <a:sym typeface="Wingdings"/>
                </a:rPr>
                <a:t>   $USER &amp; Date</a:t>
              </a:r>
              <a:endParaRPr lang="ko-KR" altLang="en-US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1" name="꺾인 연결선 20"/>
            <p:cNvCxnSpPr>
              <a:stCxn id="20" idx="2"/>
              <a:endCxn id="19" idx="3"/>
            </p:cNvCxnSpPr>
            <p:nvPr/>
          </p:nvCxnSpPr>
          <p:spPr>
            <a:xfrm rot="5400000">
              <a:off x="2836115" y="4165485"/>
              <a:ext cx="941858" cy="1358519"/>
            </a:xfrm>
            <a:prstGeom prst="bentConnector2">
              <a:avLst/>
            </a:prstGeom>
            <a:ln w="12700">
              <a:solidFill>
                <a:srgbClr val="C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654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MoU</a:t>
            </a:r>
            <a:r>
              <a:rPr lang="en-US" altLang="ko-KR" dirty="0" smtClean="0"/>
              <a:t> Summary &amp; Conclusions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376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MoU</a:t>
            </a:r>
            <a:r>
              <a:rPr lang="en-US" altLang="ko-KR" dirty="0" smtClean="0"/>
              <a:t> 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412098"/>
          </a:xfrm>
        </p:spPr>
        <p:txBody>
          <a:bodyPr/>
          <a:lstStyle/>
          <a:p>
            <a:r>
              <a:rPr lang="en-US" altLang="ko-KR" dirty="0" smtClean="0"/>
              <a:t>Computing Resources 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274199"/>
              </p:ext>
            </p:extLst>
          </p:nvPr>
        </p:nvGraphicFramePr>
        <p:xfrm>
          <a:off x="635142" y="1412776"/>
          <a:ext cx="8113322" cy="122063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027908"/>
                <a:gridCol w="2028753"/>
                <a:gridCol w="2027908"/>
                <a:gridCol w="2028753"/>
              </a:tblGrid>
              <a:tr h="50405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</a:rPr>
                        <a:t>Resource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Y. 2012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Y. 2013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Y. 2014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58291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</a:rPr>
                        <a:t>CPU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1024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1024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1024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8291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Disk Storage (TB)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82267" marR="8226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0" y="2708920"/>
            <a:ext cx="41424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* Resource allocation will be discussed with STAR community</a:t>
            </a:r>
            <a:endParaRPr lang="ko-KR" altLang="en-US" sz="11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457247" y="3158195"/>
            <a:ext cx="8229600" cy="41209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n-lt"/>
                <a:ea typeface="바탕" pitchFamily="18" charset="-127"/>
                <a:cs typeface="+mn-cs"/>
              </a:defRPr>
            </a:lvl1pPr>
            <a:lvl2pPr marL="630238" indent="-268288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"/>
              <a:defRPr sz="1400" b="1" kern="1200">
                <a:solidFill>
                  <a:schemeClr val="tx1"/>
                </a:solidFill>
                <a:latin typeface="+mn-lt"/>
                <a:ea typeface="바탕" pitchFamily="18" charset="-127"/>
                <a:cs typeface="+mn-cs"/>
              </a:defRPr>
            </a:lvl2pPr>
            <a:lvl3pPr marL="896938" indent="-180975" algn="l" defTabSz="914400" rtl="0" eaLnBrk="1" latinLnBrk="1" hangingPunct="1">
              <a:spcBef>
                <a:spcPct val="20000"/>
              </a:spcBef>
              <a:buClr>
                <a:srgbClr val="C00000"/>
              </a:buClr>
              <a:buFont typeface="맑은 고딕" pitchFamily="50" charset="-127"/>
              <a:buChar char="–"/>
              <a:defRPr sz="1200" b="1" kern="1200">
                <a:solidFill>
                  <a:schemeClr val="tx1"/>
                </a:solidFill>
                <a:latin typeface="+mn-lt"/>
                <a:ea typeface="바탕" pitchFamily="18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Primary Contact Points in Communication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140137"/>
              </p:ext>
            </p:extLst>
          </p:nvPr>
        </p:nvGraphicFramePr>
        <p:xfrm>
          <a:off x="635141" y="3570293"/>
          <a:ext cx="8079339" cy="236043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156147"/>
                <a:gridCol w="2533996"/>
                <a:gridCol w="2389196"/>
              </a:tblGrid>
              <a:tr h="434771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</a:rPr>
                        <a:t>Service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</a:rPr>
                        <a:t>Name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Organization</a:t>
                      </a:r>
                      <a:endParaRPr lang="ko-KR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7424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GSDC STAR System Management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Seo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-Young Noh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GSDC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424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STAR Software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Xianglei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 Zhu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STAR Community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424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STAR Computing General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Jerome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Lauret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BNL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424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STAR Collaboration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General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In-Kwon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Yoo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Pusan National </a:t>
                      </a:r>
                      <a:endParaRPr lang="en-GB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University</a:t>
                      </a:r>
                      <a:endParaRPr lang="ko-KR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73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Conclusions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858416" y="1052736"/>
            <a:ext cx="760201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1pPr>
            <a:lvl2pPr marL="630238" indent="-268288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"/>
              <a:defRPr sz="14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2pPr>
            <a:lvl3pPr marL="896938" indent="-180975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–"/>
              <a:defRPr sz="12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449263">
              <a:lnSpc>
                <a:spcPct val="150000"/>
              </a:lnSpc>
              <a:buFont typeface="Wingdings" pitchFamily="2" charset="2"/>
              <a:buChar char=""/>
            </a:pPr>
            <a:r>
              <a:rPr lang="en-US" altLang="ko-KR" sz="2000" dirty="0" smtClean="0"/>
              <a:t>Big achievement this year, been tried since 2007!</a:t>
            </a:r>
          </a:p>
          <a:p>
            <a:pPr marL="536575" indent="-449263">
              <a:lnSpc>
                <a:spcPct val="150000"/>
              </a:lnSpc>
              <a:buFont typeface="Wingdings" pitchFamily="2" charset="2"/>
              <a:buChar char=""/>
            </a:pPr>
            <a:r>
              <a:rPr lang="en-US" altLang="ko-KR" sz="2000" dirty="0" smtClean="0"/>
              <a:t>Many thanks to </a:t>
            </a:r>
            <a:r>
              <a:rPr lang="en-US" altLang="ko-KR" sz="2000" dirty="0" err="1" smtClean="0"/>
              <a:t>Xiaglei</a:t>
            </a:r>
            <a:r>
              <a:rPr lang="en-US" altLang="ko-KR" sz="2000" dirty="0" smtClean="0"/>
              <a:t> Zhu, BNL team, and Prof. </a:t>
            </a:r>
            <a:r>
              <a:rPr lang="en-US" altLang="ko-KR" sz="2000" dirty="0" err="1" smtClean="0"/>
              <a:t>Yoo</a:t>
            </a:r>
            <a:r>
              <a:rPr lang="en-US" altLang="ko-KR" sz="2000" dirty="0" smtClean="0"/>
              <a:t> for STAR S/W installation, testing, and communication</a:t>
            </a:r>
          </a:p>
          <a:p>
            <a:pPr marL="536575" indent="-449263">
              <a:lnSpc>
                <a:spcPct val="150000"/>
              </a:lnSpc>
              <a:buFont typeface="Wingdings" pitchFamily="2" charset="2"/>
              <a:buChar char=""/>
            </a:pPr>
            <a:r>
              <a:rPr lang="en-US" altLang="ko-KR" sz="2000" dirty="0" smtClean="0"/>
              <a:t>Playing an important role in STAR computing as a Asia STAR computing center.</a:t>
            </a:r>
          </a:p>
          <a:p>
            <a:pPr marL="536575" indent="-449263">
              <a:lnSpc>
                <a:spcPct val="150000"/>
              </a:lnSpc>
              <a:buFont typeface="Wingdings" pitchFamily="2" charset="2"/>
              <a:buChar char=""/>
            </a:pPr>
            <a:r>
              <a:rPr lang="en-US" altLang="ko-KR" sz="2000" dirty="0" smtClean="0"/>
              <a:t>Official </a:t>
            </a:r>
            <a:r>
              <a:rPr lang="en-US" altLang="ko-KR" sz="2000" dirty="0" err="1" smtClean="0"/>
              <a:t>MoU</a:t>
            </a:r>
            <a:r>
              <a:rPr lang="en-US" altLang="ko-KR" sz="2000" dirty="0" smtClean="0"/>
              <a:t> will lay the groundwork for two parties’ tight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148878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 to GSDC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58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1285852" y="2857496"/>
            <a:ext cx="6572296" cy="1143008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ko-KR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Thank You!</a:t>
            </a:r>
            <a:endParaRPr lang="ko-KR" altLang="en-US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03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모서리가 둥근 직사각형 5"/>
          <p:cNvSpPr/>
          <p:nvPr/>
        </p:nvSpPr>
        <p:spPr>
          <a:xfrm>
            <a:off x="1561562" y="1844823"/>
            <a:ext cx="5582673" cy="4645837"/>
          </a:xfrm>
          <a:prstGeom prst="roundRect">
            <a:avLst>
              <a:gd name="adj" fmla="val 507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7" name="Picture 2" descr="Organiz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9692" y="1916832"/>
            <a:ext cx="5220580" cy="4507101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Organization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457200" y="764704"/>
            <a:ext cx="8579296" cy="115886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1pPr>
            <a:lvl2pPr marL="630238" indent="-268288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"/>
              <a:defRPr sz="14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2pPr>
            <a:lvl3pPr marL="896938" indent="-180975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–"/>
              <a:defRPr sz="12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맑은 고딕" pitchFamily="50" charset="-127"/>
              <a:buNone/>
            </a:pPr>
            <a:r>
              <a:rPr lang="en-US" altLang="ko-KR" sz="2400" dirty="0" smtClean="0">
                <a:solidFill>
                  <a:srgbClr val="C00000"/>
                </a:solidFill>
              </a:rPr>
              <a:t>GSDC is under Supercomputing Center, </a:t>
            </a:r>
          </a:p>
          <a:p>
            <a:pPr marL="0" indent="0" algn="ctr">
              <a:lnSpc>
                <a:spcPct val="150000"/>
              </a:lnSpc>
              <a:buFont typeface="맑은 고딕" pitchFamily="50" charset="-127"/>
              <a:buNone/>
            </a:pPr>
            <a:r>
              <a:rPr lang="en-US" altLang="ko-KR" sz="2400" dirty="0" smtClean="0">
                <a:solidFill>
                  <a:srgbClr val="C00000"/>
                </a:solidFill>
              </a:rPr>
              <a:t>focusing on Data Intensive Computing</a:t>
            </a: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995578"/>
            <a:ext cx="9810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4139952" y="3327365"/>
            <a:ext cx="1656184" cy="2291222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0" name="Picture 2" descr="F:\개인\추천서\-슈퍼컴로고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321" y="2595653"/>
            <a:ext cx="1000352" cy="101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꺾인 연결선 9"/>
          <p:cNvCxnSpPr>
            <a:stCxn id="2050" idx="1"/>
            <a:endCxn id="8" idx="0"/>
          </p:cNvCxnSpPr>
          <p:nvPr/>
        </p:nvCxnSpPr>
        <p:spPr>
          <a:xfrm rot="10800000" flipV="1">
            <a:off x="4968045" y="3103751"/>
            <a:ext cx="2498277" cy="223613"/>
          </a:xfrm>
          <a:prstGeom prst="bentConnector2">
            <a:avLst/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4139953" y="5157192"/>
            <a:ext cx="1080120" cy="368423"/>
          </a:xfrm>
          <a:prstGeom prst="rect">
            <a:avLst/>
          </a:prstGeom>
          <a:noFill/>
          <a:ln w="285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34162" y="5517232"/>
            <a:ext cx="1314302" cy="38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14" idx="1"/>
            <a:endCxn id="13" idx="3"/>
          </p:cNvCxnSpPr>
          <p:nvPr/>
        </p:nvCxnSpPr>
        <p:spPr>
          <a:xfrm rot="10800000">
            <a:off x="5220074" y="5341405"/>
            <a:ext cx="2214089" cy="370155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308304" y="5087744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+30 Staffs</a:t>
            </a:r>
            <a:endParaRPr lang="ko-KR" altLang="en-US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5905886"/>
            <a:ext cx="2379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600" b="1" dirty="0" smtClean="0">
                <a:solidFill>
                  <a:srgbClr val="C00000"/>
                </a:solidFill>
              </a:rPr>
              <a:t>G</a:t>
            </a:r>
            <a:r>
              <a:rPr lang="en-US" altLang="ko-K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lobal </a:t>
            </a:r>
            <a:r>
              <a:rPr lang="en-US" altLang="ko-KR" sz="1600" b="1" dirty="0" smtClean="0">
                <a:solidFill>
                  <a:srgbClr val="C00000"/>
                </a:solidFill>
              </a:rPr>
              <a:t>S</a:t>
            </a:r>
            <a:r>
              <a:rPr lang="en-US" altLang="ko-K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cience experimental</a:t>
            </a:r>
          </a:p>
          <a:p>
            <a:pPr algn="r"/>
            <a:r>
              <a:rPr lang="en-US" altLang="ko-KR" sz="1600" b="1" dirty="0" smtClean="0">
                <a:solidFill>
                  <a:srgbClr val="C00000"/>
                </a:solidFill>
              </a:rPr>
              <a:t>D</a:t>
            </a:r>
            <a:r>
              <a:rPr lang="en-US" altLang="ko-K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ata hub </a:t>
            </a:r>
            <a:r>
              <a:rPr lang="en-US" altLang="ko-KR" sz="1600" b="1" dirty="0" smtClean="0">
                <a:solidFill>
                  <a:srgbClr val="C00000"/>
                </a:solidFill>
              </a:rPr>
              <a:t>C</a:t>
            </a:r>
            <a:r>
              <a:rPr lang="en-US" altLang="ko-K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enter</a:t>
            </a:r>
            <a:endParaRPr lang="ko-KR" altLang="en-US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50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Mission</a:t>
            </a:r>
            <a:endParaRPr lang="ko-KR" altLang="en-US" dirty="0"/>
          </a:p>
        </p:txBody>
      </p:sp>
      <p:sp>
        <p:nvSpPr>
          <p:cNvPr id="49" name="내용 개체 틀 2"/>
          <p:cNvSpPr txBox="1">
            <a:spLocks/>
          </p:cNvSpPr>
          <p:nvPr/>
        </p:nvSpPr>
        <p:spPr>
          <a:xfrm>
            <a:off x="457200" y="928670"/>
            <a:ext cx="8229600" cy="22843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1pPr>
            <a:lvl2pPr marL="630238" indent="-268288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"/>
              <a:defRPr sz="14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2pPr>
            <a:lvl3pPr marL="896938" indent="-180975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–"/>
              <a:defRPr sz="12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맑은 고딕" pitchFamily="50" charset="-127"/>
              <a:buNone/>
            </a:pPr>
            <a:r>
              <a:rPr lang="en-US" altLang="ko-KR" sz="2000" dirty="0" smtClean="0">
                <a:solidFill>
                  <a:srgbClr val="C00000"/>
                </a:solidFill>
              </a:rPr>
              <a:t>Supporting Data Intensive Researches through Advanced Data Computing Environment sharing Global Experimental Data</a:t>
            </a:r>
          </a:p>
        </p:txBody>
      </p:sp>
      <p:sp>
        <p:nvSpPr>
          <p:cNvPr id="50" name="타원 49"/>
          <p:cNvSpPr/>
          <p:nvPr/>
        </p:nvSpPr>
        <p:spPr>
          <a:xfrm>
            <a:off x="1259632" y="3700620"/>
            <a:ext cx="1728192" cy="1728192"/>
          </a:xfrm>
          <a:prstGeom prst="ellipse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ALICE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CDF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Belle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LIGO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…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681940" y="3324168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2009~</a:t>
            </a:r>
            <a:endParaRPr lang="ko-KR" altLang="en-US" b="1" dirty="0"/>
          </a:p>
        </p:txBody>
      </p:sp>
      <p:sp>
        <p:nvSpPr>
          <p:cNvPr id="52" name="타원 51"/>
          <p:cNvSpPr/>
          <p:nvPr/>
        </p:nvSpPr>
        <p:spPr>
          <a:xfrm>
            <a:off x="5868144" y="3140968"/>
            <a:ext cx="2592288" cy="2592288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Brain Science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Environments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Nano Science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…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919716" y="2476223"/>
            <a:ext cx="2489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Extended to Various </a:t>
            </a:r>
          </a:p>
          <a:p>
            <a:r>
              <a:rPr lang="en-US" altLang="ko-KR" b="1" dirty="0" smtClean="0"/>
              <a:t>Research Areas</a:t>
            </a:r>
            <a:endParaRPr lang="ko-KR" altLang="en-US" b="1" dirty="0"/>
          </a:p>
        </p:txBody>
      </p:sp>
      <p:sp>
        <p:nvSpPr>
          <p:cNvPr id="54" name="오른쪽 화살표 53"/>
          <p:cNvSpPr/>
          <p:nvPr/>
        </p:nvSpPr>
        <p:spPr>
          <a:xfrm>
            <a:off x="3418944" y="4168672"/>
            <a:ext cx="2016224" cy="79208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3194603" y="3556604"/>
            <a:ext cx="2464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Increasing</a:t>
            </a:r>
          </a:p>
          <a:p>
            <a:r>
              <a:rPr lang="en-US" altLang="ko-KR" sz="1600" b="1" dirty="0" smtClean="0"/>
              <a:t>Computing Capabilities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03960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Major Projects</a:t>
            </a:r>
            <a:endParaRPr lang="ko-KR" altLang="en-US" dirty="0"/>
          </a:p>
        </p:txBody>
      </p:sp>
      <p:sp>
        <p:nvSpPr>
          <p:cNvPr id="32" name="내용 개체 틀 2"/>
          <p:cNvSpPr txBox="1">
            <a:spLocks/>
          </p:cNvSpPr>
          <p:nvPr/>
        </p:nvSpPr>
        <p:spPr>
          <a:xfrm>
            <a:off x="457200" y="764704"/>
            <a:ext cx="8229600" cy="128588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1pPr>
            <a:lvl2pPr marL="630238" indent="-268288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"/>
              <a:defRPr sz="14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2pPr>
            <a:lvl3pPr marL="896938" indent="-180975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–"/>
              <a:defRPr sz="12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맑은 고딕" pitchFamily="50" charset="-127"/>
              <a:buNone/>
            </a:pPr>
            <a:r>
              <a:rPr lang="en-US" altLang="ko-KR" sz="2000" dirty="0" smtClean="0">
                <a:solidFill>
                  <a:srgbClr val="C00000"/>
                </a:solidFill>
              </a:rPr>
              <a:t>3 major </a:t>
            </a:r>
            <a:r>
              <a:rPr lang="en-US" altLang="ko-KR" sz="2000" dirty="0">
                <a:solidFill>
                  <a:srgbClr val="C00000"/>
                </a:solidFill>
              </a:rPr>
              <a:t>p</a:t>
            </a:r>
            <a:r>
              <a:rPr lang="en-US" altLang="ko-KR" sz="2000" dirty="0" smtClean="0">
                <a:solidFill>
                  <a:srgbClr val="C00000"/>
                </a:solidFill>
              </a:rPr>
              <a:t>rojects seamlessly connected each other.</a:t>
            </a:r>
          </a:p>
          <a:p>
            <a:pPr marL="0" indent="0" algn="ctr">
              <a:lnSpc>
                <a:spcPct val="150000"/>
              </a:lnSpc>
              <a:buFont typeface="맑은 고딕" pitchFamily="50" charset="-127"/>
              <a:buNone/>
            </a:pPr>
            <a:r>
              <a:rPr lang="en-US" altLang="ko-KR" sz="2000" dirty="0" smtClean="0">
                <a:solidFill>
                  <a:srgbClr val="C00000"/>
                </a:solidFill>
              </a:rPr>
              <a:t>Data is everything! Data is being stored, shared, and utilized.</a:t>
            </a:r>
          </a:p>
        </p:txBody>
      </p:sp>
      <p:cxnSp>
        <p:nvCxnSpPr>
          <p:cNvPr id="35" name="꺾인 연결선 34"/>
          <p:cNvCxnSpPr>
            <a:endCxn id="38" idx="2"/>
          </p:cNvCxnSpPr>
          <p:nvPr/>
        </p:nvCxnSpPr>
        <p:spPr>
          <a:xfrm rot="16200000" flipV="1">
            <a:off x="5940152" y="1988840"/>
            <a:ext cx="504056" cy="324036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꺾인 연결선 42"/>
          <p:cNvCxnSpPr>
            <a:endCxn id="38" idx="2"/>
          </p:cNvCxnSpPr>
          <p:nvPr/>
        </p:nvCxnSpPr>
        <p:spPr>
          <a:xfrm rot="5400000" flipH="1" flipV="1">
            <a:off x="2699792" y="1988840"/>
            <a:ext cx="504056" cy="324036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>
            <a:stCxn id="37" idx="2"/>
            <a:endCxn id="38" idx="0"/>
          </p:cNvCxnSpPr>
          <p:nvPr/>
        </p:nvCxnSpPr>
        <p:spPr>
          <a:xfrm>
            <a:off x="4572000" y="2708920"/>
            <a:ext cx="0" cy="2160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>
            <a:endCxn id="38" idx="2"/>
          </p:cNvCxnSpPr>
          <p:nvPr/>
        </p:nvCxnSpPr>
        <p:spPr>
          <a:xfrm flipV="1">
            <a:off x="4572000" y="3356992"/>
            <a:ext cx="0" cy="50405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Picture 2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060848"/>
            <a:ext cx="1440160" cy="569617"/>
          </a:xfrm>
          <a:prstGeom prst="rect">
            <a:avLst/>
          </a:prstGeom>
          <a:noFill/>
        </p:spPr>
      </p:pic>
      <p:sp>
        <p:nvSpPr>
          <p:cNvPr id="51" name="오른쪽 화살표 50"/>
          <p:cNvSpPr/>
          <p:nvPr/>
        </p:nvSpPr>
        <p:spPr>
          <a:xfrm>
            <a:off x="2771800" y="4725144"/>
            <a:ext cx="500666" cy="1023647"/>
          </a:xfrm>
          <a:prstGeom prst="rightArrow">
            <a:avLst>
              <a:gd name="adj1" fmla="val 63850"/>
              <a:gd name="adj2" fmla="val 50000"/>
            </a:avLst>
          </a:prstGeom>
          <a:gradFill flip="none" rotWithShape="1">
            <a:gsLst>
              <a:gs pos="0">
                <a:srgbClr val="66CCFF">
                  <a:shade val="30000"/>
                  <a:satMod val="115000"/>
                </a:srgbClr>
              </a:gs>
              <a:gs pos="50000">
                <a:srgbClr val="66CCFF">
                  <a:shade val="67500"/>
                  <a:satMod val="115000"/>
                </a:srgbClr>
              </a:gs>
              <a:gs pos="100000">
                <a:srgbClr val="66CCFF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37" name="직사각형 36"/>
          <p:cNvSpPr/>
          <p:nvPr/>
        </p:nvSpPr>
        <p:spPr>
          <a:xfrm>
            <a:off x="3563888" y="2060848"/>
            <a:ext cx="2016224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latin typeface="+mj-lt"/>
                <a:ea typeface="바탕" pitchFamily="18" charset="-127"/>
                <a:cs typeface="Segoe UI" pitchFamily="34" charset="0"/>
              </a:rPr>
              <a:t>Ministry of Education, Science and Technology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3563888" y="2924944"/>
            <a:ext cx="2016224" cy="43204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>
                <a:latin typeface="+mj-lt"/>
                <a:ea typeface="바탕" pitchFamily="18" charset="-127"/>
                <a:cs typeface="Segoe UI" pitchFamily="34" charset="0"/>
              </a:rPr>
              <a:t>GSDC</a:t>
            </a:r>
            <a:endParaRPr lang="ko-KR" altLang="en-US" sz="2400" b="1" dirty="0">
              <a:latin typeface="+mj-lt"/>
              <a:ea typeface="바탕" pitchFamily="18" charset="-127"/>
              <a:cs typeface="Segoe UI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14337" y="3361052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rgbClr val="C00000"/>
                </a:solidFill>
                <a:sym typeface="Wingdings 2"/>
              </a:rPr>
              <a:t></a:t>
            </a:r>
            <a:endParaRPr lang="ko-KR" altLang="en-US" sz="3200" dirty="0">
              <a:solidFill>
                <a:srgbClr val="C00000"/>
              </a:solidFill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92115" y="3861048"/>
            <a:ext cx="2276429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Global Data Hub Projects</a:t>
            </a:r>
            <a:endParaRPr lang="ko-KR" altLang="en-US" sz="1600" b="1" dirty="0"/>
          </a:p>
        </p:txBody>
      </p:sp>
      <p:sp>
        <p:nvSpPr>
          <p:cNvPr id="55" name="직사각형 54"/>
          <p:cNvSpPr/>
          <p:nvPr/>
        </p:nvSpPr>
        <p:spPr>
          <a:xfrm>
            <a:off x="3447699" y="3861048"/>
            <a:ext cx="2276429" cy="576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Scientific Data Center Project</a:t>
            </a:r>
            <a:endParaRPr lang="ko-KR" altLang="en-US" sz="1600" b="1" dirty="0"/>
          </a:p>
        </p:txBody>
      </p:sp>
      <p:sp>
        <p:nvSpPr>
          <p:cNvPr id="56" name="직사각형 55"/>
          <p:cNvSpPr/>
          <p:nvPr/>
        </p:nvSpPr>
        <p:spPr>
          <a:xfrm>
            <a:off x="6688059" y="3861048"/>
            <a:ext cx="2276429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Cyber Infrastructure</a:t>
            </a:r>
            <a:endParaRPr lang="ko-KR" altLang="en-US" sz="16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347864" y="3361052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rgbClr val="C00000"/>
                </a:solidFill>
                <a:sym typeface="Wingdings 2"/>
              </a:rPr>
              <a:t></a:t>
            </a:r>
            <a:endParaRPr lang="ko-KR" altLang="en-US" sz="3200" dirty="0">
              <a:solidFill>
                <a:srgbClr val="C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2115" y="3361052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rgbClr val="C00000"/>
                </a:solidFill>
                <a:sym typeface="Wingdings 2"/>
              </a:rPr>
              <a:t></a:t>
            </a:r>
            <a:endParaRPr lang="ko-KR" altLang="en-US" sz="3200" dirty="0">
              <a:solidFill>
                <a:srgbClr val="C00000"/>
              </a:solidFill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192114" y="4581128"/>
            <a:ext cx="2276429" cy="1296144"/>
          </a:xfrm>
          <a:prstGeom prst="roundRect">
            <a:avLst/>
          </a:prstGeom>
          <a:noFill/>
          <a:ln w="57150">
            <a:solidFill>
              <a:srgbClr val="9BBB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</a:rPr>
              <a:t>Global Data Pipelining and Sharing Environment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3447699" y="4581128"/>
            <a:ext cx="2276429" cy="1296144"/>
          </a:xfrm>
          <a:prstGeom prst="round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</a:rPr>
              <a:t>Advanced Infrastructure for Storing and Computing Data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62" name="오른쪽 화살표 61"/>
          <p:cNvSpPr/>
          <p:nvPr/>
        </p:nvSpPr>
        <p:spPr>
          <a:xfrm>
            <a:off x="5871534" y="4725144"/>
            <a:ext cx="500666" cy="1023647"/>
          </a:xfrm>
          <a:prstGeom prst="rightArrow">
            <a:avLst>
              <a:gd name="adj1" fmla="val 63850"/>
              <a:gd name="adj2" fmla="val 50000"/>
            </a:avLst>
          </a:prstGeom>
          <a:gradFill flip="none" rotWithShape="1">
            <a:gsLst>
              <a:gs pos="0">
                <a:srgbClr val="66CCFF">
                  <a:shade val="30000"/>
                  <a:satMod val="115000"/>
                </a:srgbClr>
              </a:gs>
              <a:gs pos="50000">
                <a:srgbClr val="66CCFF">
                  <a:shade val="67500"/>
                  <a:satMod val="115000"/>
                </a:srgbClr>
              </a:gs>
              <a:gs pos="100000">
                <a:srgbClr val="66CCFF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64" name="Picture 2" descr="C:\Documents and Settings\Administrator\바탕 화면\사진\20120420_163338.jpg"/>
          <p:cNvPicPr>
            <a:picLocks noChangeAspect="1" noChangeArrowheads="1"/>
          </p:cNvPicPr>
          <p:nvPr/>
        </p:nvPicPr>
        <p:blipFill>
          <a:blip r:embed="rId4" cstate="print"/>
          <a:srcRect t="18089" b="10801"/>
          <a:stretch>
            <a:fillRect/>
          </a:stretch>
        </p:blipFill>
        <p:spPr bwMode="auto">
          <a:xfrm>
            <a:off x="6444208" y="4581128"/>
            <a:ext cx="2644444" cy="1296144"/>
          </a:xfrm>
          <a:prstGeom prst="rect">
            <a:avLst/>
          </a:prstGeom>
          <a:noFill/>
        </p:spPr>
      </p:pic>
      <p:sp>
        <p:nvSpPr>
          <p:cNvPr id="60" name="TextBox 59"/>
          <p:cNvSpPr txBox="1"/>
          <p:nvPr/>
        </p:nvSpPr>
        <p:spPr>
          <a:xfrm>
            <a:off x="6867786" y="5994524"/>
            <a:ext cx="18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Data Utilization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37019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Major Experiments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3383868" y="1866484"/>
            <a:ext cx="2627152" cy="822270"/>
            <a:chOff x="3491880" y="2607048"/>
            <a:chExt cx="2627152" cy="822270"/>
          </a:xfrm>
        </p:grpSpPr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2041"/>
            <a:stretch>
              <a:fillRect/>
            </a:stretch>
          </p:blipFill>
          <p:spPr bwMode="auto">
            <a:xfrm>
              <a:off x="3491880" y="2960948"/>
              <a:ext cx="1296144" cy="468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http://www.kisti.re.kr/img/sub/sub02/07/001.gif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825" t="16316"/>
            <a:stretch>
              <a:fillRect/>
            </a:stretch>
          </p:blipFill>
          <p:spPr bwMode="auto">
            <a:xfrm>
              <a:off x="4822888" y="2607048"/>
              <a:ext cx="1296144" cy="643426"/>
            </a:xfrm>
            <a:prstGeom prst="rect">
              <a:avLst/>
            </a:prstGeom>
            <a:noFill/>
          </p:spPr>
        </p:pic>
      </p:grpSp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6440" y="4165972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http://www2.lns.mit.edu/eic/images/BNL_log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4653136"/>
            <a:ext cx="2163219" cy="792088"/>
          </a:xfrm>
          <a:prstGeom prst="rect">
            <a:avLst/>
          </a:prstGeom>
          <a:noFill/>
        </p:spPr>
      </p:pic>
      <p:pic>
        <p:nvPicPr>
          <p:cNvPr id="9" name="Picture 4" descr="STARLogo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4005064"/>
            <a:ext cx="1196039" cy="770508"/>
          </a:xfrm>
          <a:prstGeom prst="rect">
            <a:avLst/>
          </a:prstGeom>
          <a:noFill/>
        </p:spPr>
      </p:pic>
      <p:pic>
        <p:nvPicPr>
          <p:cNvPr id="10" name="Picture 20" descr="http://belle.kek.jp/image/B-logo-small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4509120"/>
            <a:ext cx="576064" cy="442190"/>
          </a:xfrm>
          <a:prstGeom prst="rect">
            <a:avLst/>
          </a:prstGeom>
          <a:noFill/>
        </p:spPr>
      </p:pic>
      <p:pic>
        <p:nvPicPr>
          <p:cNvPr id="11" name="Picture 24" descr="HIGH ENERGY ACCELERATOR RESEARCH ORGANIZATION. KEK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5563"/>
          <a:stretch>
            <a:fillRect/>
          </a:stretch>
        </p:blipFill>
        <p:spPr bwMode="auto">
          <a:xfrm>
            <a:off x="2123728" y="4653136"/>
            <a:ext cx="2339752" cy="571501"/>
          </a:xfrm>
          <a:prstGeom prst="rect">
            <a:avLst/>
          </a:prstGeom>
          <a:noFill/>
        </p:spPr>
      </p:pic>
      <p:pic>
        <p:nvPicPr>
          <p:cNvPr id="12" name="Picture 28" descr="http://t1.gstatic.com/images?q=tbn:J2wtlm3dZDECFM:http://cmarino.web.cern.ch/cmarino/images/cern_logo.gi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15616" y="4437112"/>
            <a:ext cx="720080" cy="720080"/>
          </a:xfrm>
          <a:prstGeom prst="rect">
            <a:avLst/>
          </a:prstGeom>
          <a:noFill/>
        </p:spPr>
      </p:pic>
      <p:pic>
        <p:nvPicPr>
          <p:cNvPr id="13" name="Picture 30" descr="http://t0.gstatic.com/images?q=tbn:HHnAA3dAnWI3WM:http://2.bp.blogspot.com/_kqNivpUEXLU/TAAKgCGzt1I/AAAAAAAADFM/GR1E3bSTIZk/s320/alice3.pn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15616" y="3645024"/>
            <a:ext cx="720080" cy="720080"/>
          </a:xfrm>
          <a:prstGeom prst="rect">
            <a:avLst/>
          </a:prstGeom>
          <a:noFill/>
        </p:spPr>
      </p:pic>
      <p:pic>
        <p:nvPicPr>
          <p:cNvPr id="14" name="Picture 32" descr="http://www.ligo.caltech.edu/LIGO_web/icons/ligologo_t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80011" y="5445224"/>
            <a:ext cx="1029987" cy="72008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046848" y="5157192"/>
            <a:ext cx="27735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ALICE Tier-1 prototype</a:t>
            </a:r>
          </a:p>
          <a:p>
            <a:r>
              <a:rPr lang="en-US" altLang="ko-KR" sz="1400" b="1" dirty="0" smtClean="0"/>
              <a:t>ALICE Tier-2</a:t>
            </a:r>
          </a:p>
          <a:p>
            <a:r>
              <a:rPr lang="en-US" altLang="ko-KR" sz="1400" b="1" dirty="0" err="1" smtClean="0"/>
              <a:t>KiAF</a:t>
            </a:r>
            <a:r>
              <a:rPr lang="en-US" altLang="ko-KR" sz="1400" b="1" dirty="0" smtClean="0"/>
              <a:t> (KISTI Analysis Farm)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39344" y="4201343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RAW Data</a:t>
            </a:r>
          </a:p>
        </p:txBody>
      </p:sp>
      <p:cxnSp>
        <p:nvCxnSpPr>
          <p:cNvPr id="18" name="직선 화살표 연결선 17"/>
          <p:cNvCxnSpPr>
            <a:stCxn id="13" idx="3"/>
          </p:cNvCxnSpPr>
          <p:nvPr/>
        </p:nvCxnSpPr>
        <p:spPr>
          <a:xfrm flipV="1">
            <a:off x="1835696" y="2688754"/>
            <a:ext cx="2196244" cy="131631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>
            <a:stCxn id="16" idx="0"/>
            <a:endCxn id="5" idx="2"/>
          </p:cNvCxnSpPr>
          <p:nvPr/>
        </p:nvCxnSpPr>
        <p:spPr>
          <a:xfrm flipV="1">
            <a:off x="3771702" y="2688754"/>
            <a:ext cx="260238" cy="151258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>
          <a:xfrm rot="10800000">
            <a:off x="4031940" y="2688754"/>
            <a:ext cx="3492388" cy="139383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>
            <a:stCxn id="7" idx="0"/>
          </p:cNvCxnSpPr>
          <p:nvPr/>
        </p:nvCxnSpPr>
        <p:spPr>
          <a:xfrm rot="16200000" flipV="1">
            <a:off x="4472031" y="2248663"/>
            <a:ext cx="1477218" cy="235740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>
            <a:stCxn id="14" idx="1"/>
            <a:endCxn id="5" idx="2"/>
          </p:cNvCxnSpPr>
          <p:nvPr/>
        </p:nvCxnSpPr>
        <p:spPr>
          <a:xfrm flipH="1" flipV="1">
            <a:off x="4031940" y="2688754"/>
            <a:ext cx="648071" cy="311651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Picture 11" descr="http://www.cmu.edu/physics/graduate-program/resources/logos/Fermilab_logo.gif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4797152"/>
            <a:ext cx="1584176" cy="288546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5724128" y="5065439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RAW Data</a:t>
            </a:r>
          </a:p>
        </p:txBody>
      </p:sp>
      <p:pic>
        <p:nvPicPr>
          <p:cNvPr id="26" name="Picture 2" descr="logo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11560" y="2169761"/>
            <a:ext cx="1440160" cy="569617"/>
          </a:xfrm>
          <a:prstGeom prst="rect">
            <a:avLst/>
          </a:prstGeom>
          <a:noFill/>
        </p:spPr>
      </p:pic>
      <p:sp>
        <p:nvSpPr>
          <p:cNvPr id="27" name="오른쪽 화살표 26"/>
          <p:cNvSpPr/>
          <p:nvPr/>
        </p:nvSpPr>
        <p:spPr>
          <a:xfrm>
            <a:off x="2123728" y="2204864"/>
            <a:ext cx="1224136" cy="504056"/>
          </a:xfrm>
          <a:prstGeom prst="rightArrow">
            <a:avLst>
              <a:gd name="adj1" fmla="val 67074"/>
              <a:gd name="adj2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Funding</a:t>
            </a:r>
            <a:endParaRPr lang="ko-KR" altLang="en-US" sz="1600" b="1" dirty="0"/>
          </a:p>
        </p:txBody>
      </p:sp>
      <p:sp>
        <p:nvSpPr>
          <p:cNvPr id="29" name="내용 개체 틀 2"/>
          <p:cNvSpPr txBox="1">
            <a:spLocks/>
          </p:cNvSpPr>
          <p:nvPr/>
        </p:nvSpPr>
        <p:spPr>
          <a:xfrm>
            <a:off x="457200" y="836712"/>
            <a:ext cx="8229600" cy="9881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1pPr>
            <a:lvl2pPr marL="630238" indent="-268288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"/>
              <a:defRPr sz="14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2pPr>
            <a:lvl3pPr marL="896938" indent="-180975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–"/>
              <a:defRPr sz="12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맑은 고딕" pitchFamily="50" charset="-127"/>
              <a:buNone/>
            </a:pPr>
            <a:r>
              <a:rPr lang="en-US" altLang="ko-KR" sz="2000" dirty="0" smtClean="0">
                <a:solidFill>
                  <a:srgbClr val="C00000"/>
                </a:solidFill>
                <a:latin typeface="+mn-lt"/>
              </a:rPr>
              <a:t>Supporting data intensive computing research areas with tight collaboration with research communities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491844" y="3579046"/>
            <a:ext cx="8835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2"/>
                </a:solidFill>
              </a:rPr>
              <a:t>KNU-WCU</a:t>
            </a:r>
            <a:endParaRPr lang="ko-KR" altLang="en-US" sz="1100" b="1" dirty="0">
              <a:solidFill>
                <a:schemeClr val="tx2"/>
              </a:solidFill>
            </a:endParaRPr>
          </a:p>
        </p:txBody>
      </p: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062137" y="2888940"/>
            <a:ext cx="818609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직선 화살표 연결선 30"/>
          <p:cNvCxnSpPr>
            <a:stCxn id="30" idx="1"/>
            <a:endCxn id="5" idx="2"/>
          </p:cNvCxnSpPr>
          <p:nvPr/>
        </p:nvCxnSpPr>
        <p:spPr>
          <a:xfrm flipH="1" flipV="1">
            <a:off x="4031940" y="2688754"/>
            <a:ext cx="3030197" cy="57822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triangl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44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Computing Resources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597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Resources – by 2011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457200" y="836712"/>
            <a:ext cx="8229600" cy="98816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■"/>
              <a:defRPr sz="1600" b="1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1pPr>
            <a:lvl2pPr marL="630238" indent="-268288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"/>
              <a:defRPr sz="14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2pPr>
            <a:lvl3pPr marL="896938" indent="-180975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맑은 고딕" pitchFamily="50" charset="-127"/>
              <a:buChar char="–"/>
              <a:defRPr sz="1200" kern="1200">
                <a:solidFill>
                  <a:schemeClr val="tx1"/>
                </a:solidFill>
                <a:latin typeface="+mj-lt"/>
                <a:ea typeface="바탕" pitchFamily="18" charset="-127"/>
                <a:cs typeface="+mn-cs"/>
              </a:defRPr>
            </a:lvl3pPr>
            <a:lvl4pPr marL="16002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맑은 고딕" pitchFamily="50" charset="-127"/>
              <a:buNone/>
            </a:pPr>
            <a:r>
              <a:rPr lang="en-US" altLang="ko-KR" sz="2400" dirty="0" smtClean="0">
                <a:solidFill>
                  <a:srgbClr val="C00000"/>
                </a:solidFill>
              </a:rPr>
              <a:t>+2,000 Computing Cores, +2 PB Storage</a:t>
            </a:r>
          </a:p>
          <a:p>
            <a:pPr marL="0" indent="0" algn="ctr">
              <a:lnSpc>
                <a:spcPct val="150000"/>
              </a:lnSpc>
              <a:buFont typeface="맑은 고딕" pitchFamily="50" charset="-127"/>
              <a:buNone/>
            </a:pPr>
            <a:r>
              <a:rPr lang="en-US" altLang="ko-KR" sz="2400" dirty="0" smtClean="0">
                <a:solidFill>
                  <a:srgbClr val="C00000"/>
                </a:solidFill>
              </a:rPr>
              <a:t>Doubling computing resources every year!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724137"/>
              </p:ext>
            </p:extLst>
          </p:nvPr>
        </p:nvGraphicFramePr>
        <p:xfrm>
          <a:off x="714374" y="1912227"/>
          <a:ext cx="8034090" cy="2194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3290"/>
                <a:gridCol w="3672408"/>
                <a:gridCol w="1887627"/>
                <a:gridCol w="848672"/>
                <a:gridCol w="792093"/>
              </a:tblGrid>
              <a:tr h="1728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Year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Spec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err="1" smtClean="0"/>
                        <a:t>Mem</a:t>
                      </a:r>
                      <a:r>
                        <a:rPr lang="en-US" altLang="ko-KR" sz="1200" dirty="0" smtClean="0"/>
                        <a:t>.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Node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Core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50088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2008~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2009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ko-KR" sz="1200" dirty="0" smtClean="0"/>
                        <a:t>Dell, Intel Xeon E5405x2(2.0GHz 4Core)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16GB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6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48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50088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HP, Intel Xeon E5420x2(2.5GHz 4Core)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16GB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16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128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50088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IBM, Intel Xeon E5450x2(3.0GHz 4Core)</a:t>
                      </a:r>
                      <a:endParaRPr lang="ko-KR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16GB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38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304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50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2010</a:t>
                      </a:r>
                      <a:endParaRPr lang="ko-KR" alt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IBM, Intel Xeon X5650x2(2.66GHz 6Core), </a:t>
                      </a:r>
                      <a:endParaRPr lang="ko-KR" alt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24GB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432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50088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</a:rPr>
                        <a:t>2011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Intel Xeon X5650 x2(2.66GHz 6Core)</a:t>
                      </a:r>
                      <a:endParaRPr lang="ko-KR" alt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24GB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75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900 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25008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Intel Xeon X5640 x2(2.4GHz 6Core)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24GB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420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5008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</a:rPr>
                        <a:t>206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</a:rPr>
                        <a:t>2,232</a:t>
                      </a:r>
                      <a:endParaRPr lang="ko-KR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내용 개체 틀 2"/>
          <p:cNvSpPr>
            <a:spLocks noGrp="1"/>
          </p:cNvSpPr>
          <p:nvPr>
            <p:ph idx="1"/>
          </p:nvPr>
        </p:nvSpPr>
        <p:spPr bwMode="auto">
          <a:xfrm>
            <a:off x="457200" y="1484784"/>
            <a:ext cx="8229600" cy="4286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/>
              <a:t>Server</a:t>
            </a:r>
            <a:endParaRPr lang="ko-KR" altLang="en-US" dirty="0" smtClean="0"/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457200" y="4149080"/>
            <a:ext cx="82296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맑은 고딕" pitchFamily="50" charset="-127"/>
              <a:buChar char="■"/>
            </a:pPr>
            <a:r>
              <a:rPr kumimoji="0" lang="en-US" altLang="ko-KR" sz="1600" b="1" dirty="0" smtClean="0">
                <a:latin typeface="맑은 고딕" pitchFamily="50" charset="-127"/>
                <a:ea typeface="맑은 고딕" pitchFamily="50" charset="-127"/>
              </a:rPr>
              <a:t>Storage</a:t>
            </a:r>
            <a:endParaRPr kumimoji="0" lang="ko-KR" altLang="en-US" sz="1600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442983"/>
              </p:ext>
            </p:extLst>
          </p:nvPr>
        </p:nvGraphicFramePr>
        <p:xfrm>
          <a:off x="714374" y="4577705"/>
          <a:ext cx="8034091" cy="16520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75172"/>
                <a:gridCol w="3688856"/>
                <a:gridCol w="1197521"/>
                <a:gridCol w="1136271"/>
                <a:gridCol w="1136271"/>
              </a:tblGrid>
              <a:tr h="27586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Year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Model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Type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Usable</a:t>
                      </a:r>
                      <a:r>
                        <a:rPr lang="en-US" altLang="ko-KR" sz="1200" b="0" baseline="0" dirty="0" smtClean="0"/>
                        <a:t> Size</a:t>
                      </a:r>
                      <a:endParaRPr lang="ko-KR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/>
                        <a:t>Physical</a:t>
                      </a:r>
                      <a:r>
                        <a:rPr lang="en-US" altLang="ko-KR" sz="1200" b="0" baseline="0" dirty="0" smtClean="0"/>
                        <a:t> Size</a:t>
                      </a:r>
                      <a:endParaRPr lang="ko-KR" altLang="en-US" sz="1200" b="0" dirty="0"/>
                    </a:p>
                  </a:txBody>
                  <a:tcPr anchor="ctr"/>
                </a:tc>
              </a:tr>
              <a:tr h="162272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2008 ~</a:t>
                      </a:r>
                    </a:p>
                    <a:p>
                      <a:pPr algn="ctr" latinLnBrk="1"/>
                      <a:r>
                        <a:rPr lang="en-US" altLang="ko-K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2009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indent="0" algn="l" latinLnBrk="1"/>
                      <a:r>
                        <a:rPr lang="en-US" altLang="ko-KR" sz="1200" b="0" dirty="0" err="1" smtClean="0">
                          <a:solidFill>
                            <a:schemeClr val="tx1"/>
                          </a:solidFill>
                        </a:rPr>
                        <a:t>NetApp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 FAS2050(SAN only, RAID6)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SAN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30 TB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48 TB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75862">
                <a:tc vMerge="1"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NetApp</a:t>
                      </a: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FAS6080(SAN &amp; NAS, RAID6) 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SAN &amp; NAS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 TB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334 TB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275862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Hitachi USP-V (SAN &amp; NAS, RAID6)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SAN &amp; NAS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600 TB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960 TB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275862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2011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0975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EMC CX4-960</a:t>
                      </a:r>
                      <a:endParaRPr lang="ko-KR" altLang="en-US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SAN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1,240</a:t>
                      </a:r>
                      <a:r>
                        <a:rPr lang="en-US" altLang="ko-KR" sz="12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TB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1,800 TB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62272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ko-KR" altLang="en-US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endParaRPr lang="ko-KR" altLang="en-US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2,070 TB</a:t>
                      </a:r>
                      <a:endParaRPr lang="ko-KR" altLang="en-US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3,142</a:t>
                      </a:r>
                      <a:r>
                        <a:rPr lang="en-US" altLang="ko-KR" sz="12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TB</a:t>
                      </a:r>
                      <a:endParaRPr lang="ko-KR" altLang="en-US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1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40476</TotalTime>
  <Words>1198</Words>
  <Application>Microsoft Office PowerPoint</Application>
  <PresentationFormat>화면 슬라이드 쇼(4:3)</PresentationFormat>
  <Paragraphs>410</Paragraphs>
  <Slides>30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31" baseType="lpstr">
      <vt:lpstr>Office 테마</vt:lpstr>
      <vt:lpstr>PowerPoint 프레젠테이션</vt:lpstr>
      <vt:lpstr>Contents</vt:lpstr>
      <vt:lpstr>Introduction to GSDC</vt:lpstr>
      <vt:lpstr>Organization</vt:lpstr>
      <vt:lpstr>Mission</vt:lpstr>
      <vt:lpstr>Major Projects</vt:lpstr>
      <vt:lpstr>Major Experiments</vt:lpstr>
      <vt:lpstr>Computing Resources</vt:lpstr>
      <vt:lpstr>Resources – by 2011</vt:lpstr>
      <vt:lpstr>Resources - New Server &amp; Storage in 2012</vt:lpstr>
      <vt:lpstr>Resource Allocation</vt:lpstr>
      <vt:lpstr>STAR Computing</vt:lpstr>
      <vt:lpstr>Background</vt:lpstr>
      <vt:lpstr>Transitions from Old to New</vt:lpstr>
      <vt:lpstr>STAR Computing Farm @ KISTI</vt:lpstr>
      <vt:lpstr>STAR Computing Farm @ KISTI</vt:lpstr>
      <vt:lpstr>Local Computing Test</vt:lpstr>
      <vt:lpstr>Local Computing Test</vt:lpstr>
      <vt:lpstr>Local Computing Test</vt:lpstr>
      <vt:lpstr>Grid Middleware Test</vt:lpstr>
      <vt:lpstr>Grid Middleware Test</vt:lpstr>
      <vt:lpstr>Grid Middleware Test</vt:lpstr>
      <vt:lpstr>Grid Middleware Test</vt:lpstr>
      <vt:lpstr>Grid Middleware Test</vt:lpstr>
      <vt:lpstr>SUMS Test</vt:lpstr>
      <vt:lpstr>SUMS Test</vt:lpstr>
      <vt:lpstr>MoU Summary &amp; Conclusions</vt:lpstr>
      <vt:lpstr>MoU Summary</vt:lpstr>
      <vt:lpstr>Conclusions</vt:lpstr>
      <vt:lpstr>PowerPoint 프레젠테이션</vt:lpstr>
    </vt:vector>
  </TitlesOfParts>
  <Company>KISTI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Seo-Young Roh</dc:creator>
  <cp:lastModifiedBy>Seo-Young Noh</cp:lastModifiedBy>
  <cp:revision>4442</cp:revision>
  <cp:lastPrinted>2012-11-11T03:27:43Z</cp:lastPrinted>
  <dcterms:created xsi:type="dcterms:W3CDTF">2010-02-03T01:03:28Z</dcterms:created>
  <dcterms:modified xsi:type="dcterms:W3CDTF">2012-11-16T04:46:02Z</dcterms:modified>
</cp:coreProperties>
</file>