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328" r:id="rId3"/>
    <p:sldId id="337" r:id="rId4"/>
    <p:sldId id="322" r:id="rId5"/>
    <p:sldId id="331" r:id="rId6"/>
    <p:sldId id="338" r:id="rId7"/>
    <p:sldId id="339" r:id="rId8"/>
    <p:sldId id="330" r:id="rId9"/>
    <p:sldId id="333" r:id="rId10"/>
    <p:sldId id="335" r:id="rId11"/>
    <p:sldId id="341" r:id="rId12"/>
    <p:sldId id="342" r:id="rId13"/>
    <p:sldId id="327" r:id="rId14"/>
    <p:sldId id="351" r:id="rId15"/>
    <p:sldId id="345" r:id="rId16"/>
    <p:sldId id="352" r:id="rId17"/>
    <p:sldId id="346" r:id="rId18"/>
    <p:sldId id="347" r:id="rId19"/>
    <p:sldId id="344" r:id="rId20"/>
    <p:sldId id="349" r:id="rId21"/>
    <p:sldId id="350" r:id="rId22"/>
    <p:sldId id="348" r:id="rId23"/>
    <p:sldId id="315" r:id="rId24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00FF"/>
    <a:srgbClr val="FFFF00"/>
    <a:srgbClr val="FF0000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3" autoAdjust="0"/>
  </p:normalViewPr>
  <p:slideViewPr>
    <p:cSldViewPr>
      <p:cViewPr varScale="1">
        <p:scale>
          <a:sx n="55" d="100"/>
          <a:sy n="55" d="100"/>
        </p:scale>
        <p:origin x="-668" y="-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7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FFF0767-0947-4752-8187-7B1A7EED2FF3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7815283-EBD4-4C4C-A0C3-9010FB004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0E79C-EA06-441D-BC39-139ED20A76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7D8CC-AE06-49C6-9AD7-40924CCCFE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AB1A0-56C5-437F-8606-D65F2F1A63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A26BF-BEF9-4D0C-992C-1AA95209E7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8C810-6BCF-47BB-9BC0-47227C6E9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372D6-3277-4C72-A9DE-7F535C4570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C81E9-B5DE-49D1-97AF-2AD112B4B2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63D19-9F46-407B-8175-172343E8F1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C52A9-4075-4D26-9943-DF125422B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F9862-19C5-4FA9-A0DE-E78B9A53D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1F9C9-668D-42E6-A72F-6E4A16855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0BF2D5DD-CE60-4D1F-9447-A26207C4B0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"/>
            <a:ext cx="8534400" cy="1676400"/>
          </a:xfrm>
          <a:solidFill>
            <a:srgbClr val="FFFF00"/>
          </a:solidFill>
        </p:spPr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Searches for Exotic Particles 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and Phenomena at RHIC 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438400"/>
            <a:ext cx="8991600" cy="4114800"/>
          </a:xfrm>
        </p:spPr>
        <p:txBody>
          <a:bodyPr/>
          <a:lstStyle/>
          <a:p>
            <a:r>
              <a:rPr lang="en-US" sz="2800" b="1" dirty="0">
                <a:solidFill>
                  <a:schemeClr val="accent2"/>
                </a:solidFill>
              </a:rPr>
              <a:t>Huan Zhong </a:t>
            </a:r>
            <a:r>
              <a:rPr lang="en-US" sz="2800" b="1" dirty="0" smtClean="0">
                <a:solidFill>
                  <a:schemeClr val="accent2"/>
                </a:solidFill>
              </a:rPr>
              <a:t>Huang</a:t>
            </a:r>
          </a:p>
          <a:p>
            <a:r>
              <a:rPr lang="zh-CN" altLang="en-US" sz="2800" b="1" dirty="0" smtClean="0">
                <a:solidFill>
                  <a:schemeClr val="accent2"/>
                </a:solidFill>
              </a:rPr>
              <a:t>黄焕中</a:t>
            </a:r>
            <a:endParaRPr lang="en-US" sz="2800" b="1" dirty="0">
              <a:solidFill>
                <a:schemeClr val="accent2"/>
              </a:solidFill>
            </a:endParaRPr>
          </a:p>
          <a:p>
            <a:r>
              <a:rPr lang="en-US" sz="2800" b="1" dirty="0">
                <a:solidFill>
                  <a:schemeClr val="accent2"/>
                </a:solidFill>
              </a:rPr>
              <a:t>Department of Physics and Astronomy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University of California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Los Angeles, CA </a:t>
            </a:r>
            <a:r>
              <a:rPr lang="en-US" sz="2800" b="1" dirty="0" smtClean="0">
                <a:solidFill>
                  <a:schemeClr val="accent2"/>
                </a:solidFill>
              </a:rPr>
              <a:t>90095-1547</a:t>
            </a:r>
          </a:p>
          <a:p>
            <a:endParaRPr lang="en-US" sz="2800" b="1" dirty="0" smtClean="0">
              <a:solidFill>
                <a:schemeClr val="accent2"/>
              </a:solidFill>
            </a:endParaRPr>
          </a:p>
          <a:p>
            <a:r>
              <a:rPr lang="en-US" sz="2800" b="1" dirty="0" smtClean="0">
                <a:solidFill>
                  <a:schemeClr val="accent2"/>
                </a:solidFill>
              </a:rPr>
              <a:t>ATHIC Conference 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Nov 14-17, 2012 @ Pusan, Korea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Correlation Function and Direct Decay Searches Complementary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600200"/>
            <a:ext cx="789030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Correlation Function – Depletion of phase space due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	to bound state formation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	-- inclusive, sensitive to total yield 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Direct Searches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	-- depend on branching ratio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If H(</a:t>
            </a:r>
            <a:r>
              <a:rPr lang="en-US" dirty="0" err="1" smtClean="0">
                <a:solidFill>
                  <a:schemeClr val="accent6"/>
                </a:solidFill>
              </a:rPr>
              <a:t>uuddss</a:t>
            </a:r>
            <a:r>
              <a:rPr lang="en-US" dirty="0" smtClean="0">
                <a:solidFill>
                  <a:schemeClr val="accent6"/>
                </a:solidFill>
              </a:rPr>
              <a:t>) is a weakly bound state with a binding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	energy ~ 10s </a:t>
            </a:r>
            <a:r>
              <a:rPr lang="en-US" dirty="0" err="1" smtClean="0">
                <a:solidFill>
                  <a:schemeClr val="accent6"/>
                </a:solidFill>
              </a:rPr>
              <a:t>MeV</a:t>
            </a:r>
            <a:r>
              <a:rPr lang="en-US" dirty="0" smtClean="0">
                <a:solidFill>
                  <a:schemeClr val="accent6"/>
                </a:solidFill>
              </a:rPr>
              <a:t> as predicted by recent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	Lattice QCD calculations,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	</a:t>
            </a:r>
            <a:r>
              <a:rPr lang="en-US" dirty="0" err="1" smtClean="0">
                <a:solidFill>
                  <a:schemeClr val="accent6"/>
                </a:solidFill>
              </a:rPr>
              <a:t>H</a:t>
            </a:r>
            <a:r>
              <a:rPr lang="en-US" dirty="0" err="1" smtClean="0">
                <a:solidFill>
                  <a:schemeClr val="accent6"/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chemeClr val="accent6"/>
                </a:solidFill>
                <a:latin typeface="Symbol" pitchFamily="18" charset="2"/>
                <a:sym typeface="Wingdings" pitchFamily="2" charset="2"/>
              </a:rPr>
              <a:t>L</a:t>
            </a:r>
            <a:r>
              <a:rPr lang="en-US" dirty="0" err="1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+p+</a:t>
            </a:r>
            <a:r>
              <a:rPr lang="en-US" dirty="0" err="1" smtClean="0">
                <a:solidFill>
                  <a:schemeClr val="accent6"/>
                </a:solidFill>
                <a:latin typeface="Symbol" pitchFamily="18" charset="2"/>
                <a:sym typeface="Wingdings" pitchFamily="2" charset="2"/>
              </a:rPr>
              <a:t>p</a:t>
            </a:r>
            <a:endParaRPr lang="en-US" dirty="0" smtClean="0">
              <a:solidFill>
                <a:schemeClr val="accent6"/>
              </a:solidFill>
              <a:latin typeface="+mn-lt"/>
              <a:sym typeface="Wingdings" pitchFamily="2" charset="2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+mn-lt"/>
                <a:sym typeface="Wingdings" pitchFamily="2" charset="2"/>
              </a:rPr>
              <a:t>	branching ratio?</a:t>
            </a:r>
            <a:endParaRPr lang="en-US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467600" cy="944562"/>
          </a:xfrm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LL</a:t>
            </a:r>
            <a:r>
              <a:rPr lang="en-US" b="1" dirty="0" smtClean="0">
                <a:solidFill>
                  <a:srgbClr val="FF0000"/>
                </a:solidFill>
              </a:rPr>
              <a:t> Correlation Function</a:t>
            </a:r>
            <a:endParaRPr lang="en-US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3D19-9F46-407B-8175-172343E8F1F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 descr="CF_new_theory_co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5186085" cy="4800600"/>
          </a:xfrm>
          <a:prstGeom prst="rect">
            <a:avLst/>
          </a:prstGeom>
        </p:spPr>
      </p:pic>
      <p:sp>
        <p:nvSpPr>
          <p:cNvPr id="5" name="Rectangle 107"/>
          <p:cNvSpPr>
            <a:spLocks noChangeArrowheads="1"/>
          </p:cNvSpPr>
          <p:nvPr/>
        </p:nvSpPr>
        <p:spPr bwMode="auto">
          <a:xfrm>
            <a:off x="4751880" y="2591812"/>
            <a:ext cx="43921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1600" b="1" dirty="0" smtClean="0">
                <a:solidFill>
                  <a:srgbClr val="0070C0"/>
                </a:solidFill>
              </a:rPr>
              <a:t> Type </a:t>
            </a:r>
            <a:r>
              <a:rPr lang="en-IN" sz="1600" b="1" dirty="0">
                <a:solidFill>
                  <a:srgbClr val="0070C0"/>
                </a:solidFill>
              </a:rPr>
              <a:t>of </a:t>
            </a:r>
            <a:r>
              <a:rPr lang="el-GR" sz="1600" b="1" dirty="0">
                <a:solidFill>
                  <a:srgbClr val="0070C0"/>
                </a:solidFill>
              </a:rPr>
              <a:t>ΛΛ </a:t>
            </a:r>
            <a:r>
              <a:rPr lang="en-IN" sz="1600" b="1" dirty="0">
                <a:solidFill>
                  <a:srgbClr val="0070C0"/>
                </a:solidFill>
              </a:rPr>
              <a:t>interaction:</a:t>
            </a:r>
          </a:p>
          <a:p>
            <a:pPr lvl="1">
              <a:buFont typeface="Wingdings" pitchFamily="2" charset="2"/>
              <a:buChar char="§"/>
            </a:pPr>
            <a:r>
              <a:rPr lang="en-IN" sz="1600" b="1" dirty="0">
                <a:solidFill>
                  <a:srgbClr val="0070C0"/>
                </a:solidFill>
              </a:rPr>
              <a:t> Meson exchange models: Nijmegen model D, F, Soft Core (89, 97) </a:t>
            </a:r>
            <a:endParaRPr lang="en-IN" sz="1600" b="1" i="1" dirty="0">
              <a:solidFill>
                <a:srgbClr val="0070C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IN" sz="1600" b="1" i="1" dirty="0">
                <a:solidFill>
                  <a:srgbClr val="0070C0"/>
                </a:solidFill>
              </a:rPr>
              <a:t> </a:t>
            </a:r>
            <a:r>
              <a:rPr lang="en-IN" sz="1600" b="1" dirty="0">
                <a:solidFill>
                  <a:srgbClr val="0070C0"/>
                </a:solidFill>
              </a:rPr>
              <a:t>Quark cluster model interaction: </a:t>
            </a:r>
            <a:r>
              <a:rPr lang="en-IN" sz="1600" b="1" dirty="0" smtClean="0">
                <a:solidFill>
                  <a:srgbClr val="0070C0"/>
                </a:solidFill>
              </a:rPr>
              <a:t>fss2</a:t>
            </a:r>
            <a:endParaRPr lang="en-IN" sz="1600" b="1" dirty="0">
              <a:solidFill>
                <a:srgbClr val="0070C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IN" sz="1600" b="1" dirty="0" smtClean="0">
                <a:solidFill>
                  <a:srgbClr val="0070C0"/>
                </a:solidFill>
              </a:rPr>
              <a:t> Phenomenological </a:t>
            </a:r>
            <a:r>
              <a:rPr lang="en-IN" sz="1600" b="1" dirty="0">
                <a:solidFill>
                  <a:srgbClr val="0070C0"/>
                </a:solidFill>
              </a:rPr>
              <a:t>model: Ehime </a:t>
            </a:r>
            <a:endParaRPr lang="en-IN" sz="1600" b="1" dirty="0" smtClean="0">
              <a:solidFill>
                <a:srgbClr val="0070C0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IN" sz="16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70C0"/>
                </a:solidFill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 interaction  Attractive</a:t>
            </a:r>
            <a:r>
              <a:rPr lang="en-US" sz="1600" b="1" dirty="0" smtClean="0">
                <a:solidFill>
                  <a:srgbClr val="0070C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US" sz="16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70C0"/>
                </a:solidFill>
              </a:rPr>
              <a:t> Inclusive </a:t>
            </a: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 correlations: </a:t>
            </a:r>
            <a:r>
              <a:rPr lang="en-US" sz="1600" b="1" dirty="0" smtClean="0">
                <a:solidFill>
                  <a:srgbClr val="0070C0"/>
                </a:solidFill>
              </a:rPr>
              <a:t>Feed down contributions included in theoretical models.  </a:t>
            </a:r>
          </a:p>
          <a:p>
            <a:pPr>
              <a:buFont typeface="Wingdings" pitchFamily="2" charset="2"/>
              <a:buChar char="Ø"/>
            </a:pPr>
            <a:endParaRPr lang="en-US" sz="1600" b="1" dirty="0" smtClean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1752600"/>
            <a:ext cx="4219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Not very Strong Correlation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09600" y="1053354"/>
            <a:ext cx="7409329" cy="4356846"/>
            <a:chOff x="609600" y="1053354"/>
            <a:chExt cx="7409329" cy="435684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1053354"/>
              <a:ext cx="7409329" cy="4356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7"/>
            <p:cNvCxnSpPr/>
            <p:nvPr/>
          </p:nvCxnSpPr>
          <p:spPr bwMode="auto">
            <a:xfrm>
              <a:off x="1752600" y="3962400"/>
              <a:ext cx="6096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153400" cy="715962"/>
          </a:xfrm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Theoretical Model Fit to Data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3D19-9F46-407B-8175-172343E8F1F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5396805"/>
            <a:ext cx="838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ym typeface="Symbol"/>
              </a:rPr>
              <a:t> </a:t>
            </a:r>
            <a:r>
              <a:rPr lang="en-US" sz="2000" b="1" dirty="0" smtClean="0">
                <a:sym typeface="Symbol"/>
              </a:rPr>
              <a:t>Scattering length (a</a:t>
            </a:r>
            <a:r>
              <a:rPr lang="en-US" sz="2000" b="1" baseline="-25000" dirty="0" smtClean="0">
                <a:sym typeface="Symbol"/>
              </a:rPr>
              <a:t>0</a:t>
            </a:r>
            <a:r>
              <a:rPr lang="en-US" sz="2000" b="1" dirty="0" smtClean="0">
                <a:sym typeface="Symbol"/>
              </a:rPr>
              <a:t>) is negative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ym typeface="Symbol"/>
              </a:rPr>
              <a:t> </a:t>
            </a:r>
            <a:r>
              <a:rPr lang="en-US" sz="2000" b="1" dirty="0" smtClean="0">
                <a:sym typeface="Symbol"/>
              </a:rPr>
              <a:t>Current fit from different potential models to data gives indication towards non-existence of  bound H-</a:t>
            </a:r>
            <a:r>
              <a:rPr lang="en-US" sz="2000" b="1" dirty="0" err="1" smtClean="0">
                <a:sym typeface="Symbol"/>
              </a:rPr>
              <a:t>dibaryon</a:t>
            </a:r>
            <a:r>
              <a:rPr lang="en-US" sz="2000" b="1" dirty="0" smtClean="0"/>
              <a:t> 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Large uncertainty in </a:t>
            </a:r>
            <a:r>
              <a:rPr lang="en-US" sz="2000" dirty="0" smtClean="0">
                <a:latin typeface="Symbol" pitchFamily="18" charset="2"/>
              </a:rPr>
              <a:t>S</a:t>
            </a:r>
            <a:r>
              <a:rPr lang="en-US" sz="2000" dirty="0" smtClean="0">
                <a:latin typeface="+mn-lt"/>
              </a:rPr>
              <a:t> and other </a:t>
            </a:r>
            <a:r>
              <a:rPr lang="en-US" sz="2000" dirty="0" err="1" smtClean="0">
                <a:latin typeface="+mn-lt"/>
              </a:rPr>
              <a:t>hyperon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feeddown</a:t>
            </a:r>
            <a:r>
              <a:rPr lang="en-US" sz="2000" dirty="0" smtClean="0">
                <a:latin typeface="+mn-lt"/>
              </a:rPr>
              <a:t> contributions</a:t>
            </a:r>
            <a:r>
              <a:rPr lang="en-US" sz="2000" b="1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8200" y="838200"/>
            <a:ext cx="3913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 Ohnishi, HHI workshop proceedings 2012</a:t>
            </a:r>
            <a:endParaRPr lang="en-IN" sz="1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8C52A9-4075-4D26-9943-DF125422B30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4867" y="314980"/>
            <a:ext cx="837601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Heavy Ion Collisions versus </a:t>
            </a:r>
            <a:r>
              <a:rPr lang="en-US" sz="2800" dirty="0" err="1" smtClean="0">
                <a:solidFill>
                  <a:srgbClr val="FF0000"/>
                </a:solidFill>
              </a:rPr>
              <a:t>Kaon</a:t>
            </a:r>
            <a:r>
              <a:rPr lang="en-US" sz="2800" dirty="0" smtClean="0">
                <a:solidFill>
                  <a:srgbClr val="FF0000"/>
                </a:solidFill>
              </a:rPr>
              <a:t> Beam Facility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495800" y="2057400"/>
            <a:ext cx="4572000" cy="26894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[S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+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]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/>
              </a:rPr>
              <a:t>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+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[X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0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]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/>
              </a:rPr>
              <a:t>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+ L 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[X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0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L]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/>
              </a:rPr>
              <a:t>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+ X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-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, L + L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[X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0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X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-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]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Wingdings"/>
              </a:rPr>
              <a:t>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X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-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+ L ,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990600"/>
            <a:ext cx="8305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2"/>
                </a:solidFill>
              </a:rPr>
              <a:t>Hyperon-hyperon</a:t>
            </a:r>
            <a:r>
              <a:rPr lang="en-US" dirty="0" smtClean="0">
                <a:solidFill>
                  <a:schemeClr val="accent2"/>
                </a:solidFill>
              </a:rPr>
              <a:t> interaction: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en-US" dirty="0" err="1" smtClean="0">
                <a:solidFill>
                  <a:schemeClr val="accent2"/>
                </a:solidFill>
              </a:rPr>
              <a:t>kaon</a:t>
            </a:r>
            <a:r>
              <a:rPr lang="en-US" dirty="0" smtClean="0">
                <a:solidFill>
                  <a:schemeClr val="accent2"/>
                </a:solidFill>
              </a:rPr>
              <a:t> beam facility –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  difficult to go beyond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L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L</a:t>
            </a:r>
            <a:endParaRPr lang="en-US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X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-N systems</a:t>
            </a:r>
          </a:p>
          <a:p>
            <a:endParaRPr lang="en-US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  @RHIC</a:t>
            </a: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X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L</a:t>
            </a:r>
            <a:endParaRPr lang="en-US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X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X</a:t>
            </a:r>
            <a:endParaRPr lang="en-US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X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W</a:t>
            </a:r>
            <a:endParaRPr lang="en-US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 systems possible candidates</a:t>
            </a:r>
          </a:p>
          <a:p>
            <a:endParaRPr lang="en-US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J. </a:t>
            </a:r>
            <a:r>
              <a:rPr lang="en-US" sz="1800" dirty="0" err="1" smtClean="0">
                <a:solidFill>
                  <a:schemeClr val="accent2"/>
                </a:solidFill>
                <a:latin typeface="+mn-lt"/>
              </a:rPr>
              <a:t>Schaffner-Bielich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 et al (H-H); G. Miller </a:t>
            </a:r>
            <a:r>
              <a:rPr lang="en-US" sz="1800" dirty="0" smtClean="0">
                <a:solidFill>
                  <a:schemeClr val="accent2"/>
                </a:solidFill>
                <a:latin typeface="Symbol" pitchFamily="18" charset="2"/>
              </a:rPr>
              <a:t>(X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sz="1800" dirty="0" smtClean="0">
                <a:solidFill>
                  <a:schemeClr val="accent2"/>
                </a:solidFill>
                <a:latin typeface="Symbol" pitchFamily="18" charset="2"/>
              </a:rPr>
              <a:t>X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)</a:t>
            </a:r>
            <a:r>
              <a:rPr lang="en-US" sz="1800" dirty="0" smtClean="0">
                <a:solidFill>
                  <a:schemeClr val="accent2"/>
                </a:solidFill>
                <a:latin typeface="Symbol" pitchFamily="18" charset="2"/>
              </a:rPr>
              <a:t>;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  Z.Y. Zhang et al (</a:t>
            </a:r>
            <a:r>
              <a:rPr lang="en-US" sz="1800" dirty="0" smtClean="0">
                <a:solidFill>
                  <a:schemeClr val="accent2"/>
                </a:solidFill>
                <a:latin typeface="Symbol" pitchFamily="18" charset="2"/>
              </a:rPr>
              <a:t>W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sz="1800" dirty="0" smtClean="0">
                <a:solidFill>
                  <a:schemeClr val="accent2"/>
                </a:solidFill>
                <a:latin typeface="Symbol" pitchFamily="18" charset="2"/>
              </a:rPr>
              <a:t>W)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 </a:t>
            </a:r>
            <a:endParaRPr lang="en-US" sz="1800" dirty="0" smtClean="0">
              <a:solidFill>
                <a:schemeClr val="accent2"/>
              </a:solidFill>
              <a:latin typeface="Symbol" pitchFamily="18" charset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" name="Picture 2" descr="Vigdor-Whitepaper-Submitted 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31" y="3733800"/>
            <a:ext cx="9077369" cy="289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76200"/>
            <a:ext cx="7333739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QCD – Fundamental Corner Stone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	of the Standard Model</a:t>
            </a:r>
            <a:endParaRPr lang="en-US" sz="40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833" y="1566208"/>
            <a:ext cx="76049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QCD and QCD Vacuum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– very rich underlying dynamical structure !!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many intriguing features – (not really exotic)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</a:t>
            </a:r>
            <a:r>
              <a:rPr lang="en-US" dirty="0" err="1" smtClean="0">
                <a:solidFill>
                  <a:schemeClr val="accent2"/>
                </a:solidFill>
              </a:rPr>
              <a:t>chiral</a:t>
            </a:r>
            <a:r>
              <a:rPr lang="en-US" dirty="0" smtClean="0">
                <a:solidFill>
                  <a:schemeClr val="accent2"/>
                </a:solidFill>
              </a:rPr>
              <a:t> symmetries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topological vacuum excitations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Object 2"/>
          <p:cNvGraphicFramePr>
            <a:graphicFrameLocks/>
          </p:cNvGraphicFramePr>
          <p:nvPr/>
        </p:nvGraphicFramePr>
        <p:xfrm>
          <a:off x="4800600" y="609600"/>
          <a:ext cx="4114800" cy="3276600"/>
        </p:xfrm>
        <a:graphic>
          <a:graphicData uri="http://schemas.openxmlformats.org/presentationml/2006/ole">
            <p:oleObj spid="_x0000_s133122" r:id="rId3" imgW="3696077" imgH="2995157" progId="PBrush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542925" y="3810000"/>
          <a:ext cx="6619875" cy="1731963"/>
        </p:xfrm>
        <a:graphic>
          <a:graphicData uri="http://schemas.openxmlformats.org/presentationml/2006/ole">
            <p:oleObj spid="_x0000_s133123" r:id="rId4" imgW="2133677" imgH="559037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273" y="914400"/>
            <a:ext cx="512832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QCD Vacuum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Sphaleron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excitation</a:t>
            </a:r>
          </a:p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 coupled to strong magnetic field from</a:t>
            </a:r>
          </a:p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 spectator protons</a:t>
            </a:r>
          </a:p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 -- charge separation across the </a:t>
            </a:r>
          </a:p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      reaction plane</a:t>
            </a:r>
          </a:p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parity violating in strong interaction</a:t>
            </a:r>
          </a:p>
          <a:p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Local Parity Violation</a:t>
            </a:r>
            <a:endParaRPr lang="en-US" sz="2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798403"/>
            <a:ext cx="80840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charge dependent – same sign (++,--) and opposite sign(+-, -+)</a:t>
            </a:r>
          </a:p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sensitive to charge separation</a:t>
            </a:r>
            <a:endParaRPr lang="en-US" sz="24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914" y="3516868"/>
            <a:ext cx="3526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Kharzeev</a:t>
            </a: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et al NP A803, 227 (2008)</a:t>
            </a:r>
            <a:endParaRPr lang="en-US" sz="18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5421868"/>
            <a:ext cx="320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Voloshin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, PRC70, 057901 (2004)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76200"/>
            <a:ext cx="71628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QCD Exotic Dynamic Phenomenon </a:t>
            </a:r>
            <a:endParaRPr lang="en-US" sz="36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144962" y="2514600"/>
            <a:ext cx="4922838" cy="4114800"/>
            <a:chOff x="4191000" y="381000"/>
            <a:chExt cx="4922838" cy="4114800"/>
          </a:xfrm>
        </p:grpSpPr>
        <p:graphicFrame>
          <p:nvGraphicFramePr>
            <p:cNvPr id="148482" name="Object 2"/>
            <p:cNvGraphicFramePr>
              <a:graphicFrameLocks/>
            </p:cNvGraphicFramePr>
            <p:nvPr/>
          </p:nvGraphicFramePr>
          <p:xfrm>
            <a:off x="4191000" y="1371600"/>
            <a:ext cx="4922838" cy="3124200"/>
          </p:xfrm>
          <a:graphic>
            <a:graphicData uri="http://schemas.openxmlformats.org/presentationml/2006/ole">
              <p:oleObj spid="_x0000_s148482" r:id="rId3" imgW="4237157" imgH="2499797" progId="PBrush">
                <p:embed/>
              </p:oleObj>
            </a:graphicData>
          </a:graphic>
        </p:graphicFrame>
        <p:sp>
          <p:nvSpPr>
            <p:cNvPr id="4" name="Text Box 11"/>
            <p:cNvSpPr txBox="1">
              <a:spLocks noChangeArrowheads="1"/>
            </p:cNvSpPr>
            <p:nvPr/>
          </p:nvSpPr>
          <p:spPr bwMode="auto">
            <a:xfrm>
              <a:off x="5303838" y="381000"/>
              <a:ext cx="310431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800" dirty="0"/>
                <a:t>Phys.Rev.C83:014913,2011</a:t>
              </a:r>
            </a:p>
          </p:txBody>
        </p:sp>
      </p:grp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63" y="2895601"/>
            <a:ext cx="4241481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-46038" y="1383268"/>
            <a:ext cx="4648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STAR Phys. Rev. Lett.</a:t>
            </a:r>
            <a:r>
              <a:rPr lang="en-US" sz="1800" b="1" dirty="0" smtClean="0"/>
              <a:t>103</a:t>
            </a:r>
            <a:r>
              <a:rPr lang="en-US" sz="1800" dirty="0" smtClean="0"/>
              <a:t>: 251601 (2009)</a:t>
            </a:r>
          </a:p>
        </p:txBody>
      </p:sp>
      <p:graphicFrame>
        <p:nvGraphicFramePr>
          <p:cNvPr id="148483" name="Object 3"/>
          <p:cNvGraphicFramePr>
            <a:graphicFrameLocks noChangeAspect="1"/>
          </p:cNvGraphicFramePr>
          <p:nvPr/>
        </p:nvGraphicFramePr>
        <p:xfrm>
          <a:off x="106362" y="1752600"/>
          <a:ext cx="4077500" cy="1066800"/>
        </p:xfrm>
        <a:graphic>
          <a:graphicData uri="http://schemas.openxmlformats.org/presentationml/2006/ole">
            <p:oleObj spid="_x0000_s148483" r:id="rId5" imgW="2133677" imgH="559037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59362" y="2829580"/>
            <a:ext cx="3750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Symbol" pitchFamily="18" charset="2"/>
              </a:rPr>
              <a:t>(</a:t>
            </a:r>
            <a:r>
              <a:rPr lang="en-US" sz="2800" dirty="0" err="1" smtClean="0">
                <a:solidFill>
                  <a:srgbClr val="00B050"/>
                </a:solidFill>
                <a:latin typeface="Symbol" pitchFamily="18" charset="2"/>
              </a:rPr>
              <a:t>g</a:t>
            </a:r>
            <a:r>
              <a:rPr lang="en-US" sz="2800" baseline="-250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OS</a:t>
            </a:r>
            <a:r>
              <a:rPr lang="en-US" sz="28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sz="2800" dirty="0" err="1" smtClean="0">
                <a:solidFill>
                  <a:srgbClr val="00B050"/>
                </a:solidFill>
                <a:latin typeface="Symbol" pitchFamily="18" charset="2"/>
                <a:cs typeface="Calibri" pitchFamily="34" charset="0"/>
              </a:rPr>
              <a:t>g</a:t>
            </a:r>
            <a:r>
              <a:rPr lang="en-US" sz="2800" baseline="-250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SS</a:t>
            </a: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) Scaled by </a:t>
            </a:r>
            <a:r>
              <a:rPr lang="en-US" sz="28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Npart</a:t>
            </a:r>
            <a:endParaRPr lang="en-US" sz="28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46038" y="457200"/>
            <a:ext cx="443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Empirically, indeed there is 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RP-</a:t>
            </a:r>
            <a:r>
              <a:rPr lang="en-US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dependnt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Charge Separation !</a:t>
            </a:r>
            <a:endParaRPr lang="en-US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25962" y="1219200"/>
            <a:ext cx="45179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Can it be due to a special coupling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Between charge balance function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and v2 ?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8800" y="0"/>
            <a:ext cx="498867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 Interpretation is not Unique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34146" name="Object 2"/>
          <p:cNvGraphicFramePr>
            <a:graphicFrameLocks/>
          </p:cNvGraphicFramePr>
          <p:nvPr/>
        </p:nvGraphicFramePr>
        <p:xfrm>
          <a:off x="1219200" y="1371600"/>
          <a:ext cx="6705600" cy="3886200"/>
        </p:xfrm>
        <a:graphic>
          <a:graphicData uri="http://schemas.openxmlformats.org/presentationml/2006/ole">
            <p:oleObj spid="_x0000_s134146" r:id="rId3" imgW="7010597" imgH="3795077" progId="PBrus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05000" y="152400"/>
            <a:ext cx="517526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Beam Energy Scan Data</a:t>
            </a:r>
            <a:endParaRPr lang="en-US" sz="40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838200"/>
            <a:ext cx="7265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The disappearance of </a:t>
            </a:r>
            <a:r>
              <a:rPr lang="en-US" sz="3200" dirty="0" smtClean="0">
                <a:solidFill>
                  <a:srgbClr val="00B050"/>
                </a:solidFill>
                <a:latin typeface="Symbol" pitchFamily="18" charset="2"/>
              </a:rPr>
              <a:t>(</a:t>
            </a:r>
            <a:r>
              <a:rPr lang="en-US" sz="3200" dirty="0" err="1" smtClean="0">
                <a:solidFill>
                  <a:srgbClr val="00B050"/>
                </a:solidFill>
                <a:latin typeface="Symbol" pitchFamily="18" charset="2"/>
              </a:rPr>
              <a:t>g</a:t>
            </a:r>
            <a:r>
              <a:rPr lang="en-US" sz="3200" baseline="-250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OS</a:t>
            </a:r>
            <a:r>
              <a:rPr lang="en-US" sz="32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sz="3200" dirty="0" err="1" smtClean="0">
                <a:solidFill>
                  <a:srgbClr val="00B050"/>
                </a:solidFill>
                <a:latin typeface="Symbol" pitchFamily="18" charset="2"/>
                <a:cs typeface="Calibri" pitchFamily="34" charset="0"/>
              </a:rPr>
              <a:t>g</a:t>
            </a:r>
            <a:r>
              <a:rPr lang="en-US" sz="3200" baseline="-250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SS</a:t>
            </a:r>
            <a:r>
              <a:rPr lang="en-US" sz="32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)  at 7.7 </a:t>
            </a:r>
            <a:r>
              <a:rPr lang="en-US" sz="32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GeV</a:t>
            </a:r>
            <a:endParaRPr lang="en-US" sz="3200" dirty="0">
              <a:solidFill>
                <a:srgbClr val="00B050"/>
              </a:solidFill>
              <a:latin typeface="Symbol" pitchFamily="18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760" y="5212140"/>
            <a:ext cx="80714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Why? 	-- no QGP formation at 7.7 </a:t>
            </a:r>
            <a:r>
              <a:rPr lang="en-US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GeV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?</a:t>
            </a:r>
          </a:p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	Ingredients in Scott Pratt’s model – </a:t>
            </a:r>
          </a:p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	        	charge balance function and</a:t>
            </a:r>
          </a:p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	 	v2 induced RP dependence on balance function</a:t>
            </a:r>
            <a:endParaRPr lang="en-US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135170" name="Object 2"/>
          <p:cNvGraphicFramePr>
            <a:graphicFrameLocks/>
          </p:cNvGraphicFramePr>
          <p:nvPr/>
        </p:nvGraphicFramePr>
        <p:xfrm>
          <a:off x="1371600" y="2133600"/>
          <a:ext cx="5715000" cy="4191000"/>
        </p:xfrm>
        <a:graphic>
          <a:graphicData uri="http://schemas.openxmlformats.org/presentationml/2006/ole">
            <p:oleObj spid="_x0000_s135170" r:id="rId3" imgW="4899917" imgH="3421757" progId="PBrus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00200" y="76200"/>
            <a:ext cx="607095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U+U Collisions at RHIC 2012</a:t>
            </a:r>
            <a:endParaRPr lang="en-US" sz="40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586" y="838200"/>
            <a:ext cx="72630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Uranium – large deformation </a:t>
            </a:r>
          </a:p>
          <a:p>
            <a:r>
              <a:rPr lang="en-US" sz="28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	Variation on v2 induced background level</a:t>
            </a:r>
            <a:endParaRPr lang="en-US" sz="2800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990600"/>
            <a:ext cx="5562600" cy="41466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28249" y="152400"/>
            <a:ext cx="677275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Symbol" pitchFamily="18" charset="2"/>
              </a:rPr>
              <a:t>(</a:t>
            </a:r>
            <a:r>
              <a:rPr lang="en-US" sz="3600" dirty="0" err="1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3600" baseline="-250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OS</a:t>
            </a:r>
            <a:r>
              <a:rPr lang="en-US" sz="36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sz="3600" dirty="0" err="1" smtClean="0">
                <a:solidFill>
                  <a:srgbClr val="FF0000"/>
                </a:solidFill>
                <a:latin typeface="Symbol" pitchFamily="18" charset="2"/>
                <a:cs typeface="Calibri" pitchFamily="34" charset="0"/>
              </a:rPr>
              <a:t>g</a:t>
            </a:r>
            <a:r>
              <a:rPr lang="en-US" sz="3600" baseline="-250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SS</a:t>
            </a: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 Disappears Faster Than v</a:t>
            </a:r>
            <a:r>
              <a:rPr lang="en-US" sz="3600" baseline="-25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en-US" sz="36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200471"/>
            <a:ext cx="86024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Elliptic flow v</a:t>
            </a:r>
            <a:r>
              <a:rPr lang="en-US" baseline="-250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induced background (cluster model or </a:t>
            </a:r>
            <a:r>
              <a:rPr lang="en-US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blastwave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or</a:t>
            </a:r>
          </a:p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  balance function or momentum/charge conservation) ALONE </a:t>
            </a:r>
          </a:p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  does not constitute the entire observed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(</a:t>
            </a:r>
            <a:r>
              <a:rPr lang="en-US" dirty="0" err="1" smtClean="0">
                <a:solidFill>
                  <a:schemeClr val="accent2"/>
                </a:solidFill>
                <a:latin typeface="Symbol" pitchFamily="18" charset="2"/>
              </a:rPr>
              <a:t>g</a:t>
            </a:r>
            <a:r>
              <a:rPr lang="en-US" baseline="-25000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OS</a:t>
            </a:r>
            <a:r>
              <a:rPr lang="en-US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dirty="0" err="1" smtClean="0">
                <a:solidFill>
                  <a:schemeClr val="accent2"/>
                </a:solidFill>
                <a:latin typeface="Symbol" pitchFamily="18" charset="2"/>
                <a:cs typeface="Calibri" pitchFamily="34" charset="0"/>
              </a:rPr>
              <a:t>g</a:t>
            </a:r>
            <a:r>
              <a:rPr lang="en-US" baseline="-25000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SS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) signal !!</a:t>
            </a:r>
            <a:endParaRPr lang="en-US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248400" cy="715962"/>
          </a:xfrm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Outline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26BF-BEF9-4D0C-992C-1AA95209E7F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1219200"/>
            <a:ext cx="762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dirty="0" smtClean="0">
                <a:solidFill>
                  <a:schemeClr val="accent2"/>
                </a:solidFill>
              </a:rPr>
              <a:t>RHIC as an Exotic Particle Factory</a:t>
            </a:r>
          </a:p>
          <a:p>
            <a:pPr marL="457200" indent="-457200">
              <a:buAutoNum type="arabicParenR"/>
            </a:pPr>
            <a:endParaRPr lang="en-US" dirty="0" smtClean="0">
              <a:solidFill>
                <a:schemeClr val="accent2"/>
              </a:solidFill>
            </a:endParaRPr>
          </a:p>
          <a:p>
            <a:pPr marL="457200" indent="-457200">
              <a:buAutoNum type="arabicParenR"/>
            </a:pPr>
            <a:r>
              <a:rPr lang="en-US" dirty="0" smtClean="0">
                <a:solidFill>
                  <a:schemeClr val="accent2"/>
                </a:solidFill>
              </a:rPr>
              <a:t>Exotic Di-Hyperons</a:t>
            </a:r>
          </a:p>
          <a:p>
            <a:pPr marL="457200" indent="-457200"/>
            <a:r>
              <a:rPr lang="en-US" dirty="0" smtClean="0">
                <a:solidFill>
                  <a:schemeClr val="accent2"/>
                </a:solidFill>
              </a:rPr>
              <a:t>	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WW</a:t>
            </a:r>
          </a:p>
          <a:p>
            <a:pPr marL="457200" indent="-457200"/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		XX</a:t>
            </a:r>
          </a:p>
          <a:p>
            <a:pPr marL="914400" lvl="1" indent="-457200"/>
            <a:r>
              <a:rPr lang="en-US" dirty="0" smtClean="0">
                <a:solidFill>
                  <a:schemeClr val="accent2"/>
                </a:solidFill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LL</a:t>
            </a:r>
          </a:p>
          <a:p>
            <a:pPr marL="457200" indent="-457200"/>
            <a:r>
              <a:rPr lang="en-US" dirty="0" smtClean="0">
                <a:solidFill>
                  <a:schemeClr val="accent2"/>
                </a:solidFill>
              </a:rPr>
              <a:t>	</a:t>
            </a:r>
            <a:r>
              <a:rPr lang="en-US" dirty="0" err="1" smtClean="0">
                <a:solidFill>
                  <a:schemeClr val="accent2"/>
                </a:solidFill>
              </a:rPr>
              <a:t>Hyperon-Hyperon</a:t>
            </a:r>
            <a:r>
              <a:rPr lang="en-US" dirty="0" smtClean="0">
                <a:solidFill>
                  <a:schemeClr val="accent2"/>
                </a:solidFill>
              </a:rPr>
              <a:t> Interactions</a:t>
            </a:r>
          </a:p>
          <a:p>
            <a:pPr marL="457200" indent="-457200"/>
            <a:r>
              <a:rPr lang="en-US" dirty="0" smtClean="0">
                <a:solidFill>
                  <a:schemeClr val="accent2"/>
                </a:solidFill>
              </a:rPr>
              <a:t>	-- precise determination of Lambda-Lambda</a:t>
            </a:r>
          </a:p>
          <a:p>
            <a:pPr marL="457200" indent="-457200"/>
            <a:r>
              <a:rPr lang="en-US" dirty="0" smtClean="0">
                <a:solidFill>
                  <a:schemeClr val="accent2"/>
                </a:solidFill>
              </a:rPr>
              <a:t>			Lambda-Cascade interactions</a:t>
            </a:r>
          </a:p>
          <a:p>
            <a:pPr marL="457200" indent="-457200"/>
            <a:r>
              <a:rPr lang="en-US" dirty="0" smtClean="0">
                <a:solidFill>
                  <a:schemeClr val="accent2"/>
                </a:solidFill>
              </a:rPr>
              <a:t>	-- is there an H particle? Definitive answer?!</a:t>
            </a:r>
          </a:p>
          <a:p>
            <a:pPr marL="457200" indent="-457200"/>
            <a:endParaRPr lang="en-US" dirty="0" smtClean="0">
              <a:solidFill>
                <a:schemeClr val="accent2"/>
              </a:solidFill>
            </a:endParaRPr>
          </a:p>
          <a:p>
            <a:pPr marL="457200" indent="-457200"/>
            <a:r>
              <a:rPr lang="en-US" dirty="0" smtClean="0">
                <a:solidFill>
                  <a:schemeClr val="accent2"/>
                </a:solidFill>
              </a:rPr>
              <a:t>3)  QCD topological excitations/Local Parity Violation 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136194" name="Object 2"/>
          <p:cNvGraphicFramePr>
            <a:graphicFrameLocks/>
          </p:cNvGraphicFramePr>
          <p:nvPr/>
        </p:nvGraphicFramePr>
        <p:xfrm>
          <a:off x="381000" y="990600"/>
          <a:ext cx="4343400" cy="5775325"/>
        </p:xfrm>
        <a:graphic>
          <a:graphicData uri="http://schemas.openxmlformats.org/presentationml/2006/ole">
            <p:oleObj spid="_x0000_s136194" r:id="rId3" imgW="4343717" imgH="5776157" progId="PBrush">
              <p:embed/>
            </p:oleObj>
          </a:graphicData>
        </a:graphic>
      </p:graphicFrame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029200" y="838200"/>
            <a:ext cx="3657600" cy="4479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2400" b="0" dirty="0"/>
              <a:t> v</a:t>
            </a:r>
            <a:r>
              <a:rPr lang="zh-CN" altLang="en-US" sz="2400" b="0" baseline="-25000" dirty="0"/>
              <a:t>2</a:t>
            </a:r>
            <a:r>
              <a:rPr lang="zh-CN" altLang="en-US" sz="2400" b="0" dirty="0"/>
              <a:t> was measured with the Q-cumulant method.</a:t>
            </a:r>
          </a:p>
          <a:p>
            <a:pPr algn="l">
              <a:buFontTx/>
              <a:buChar char="•"/>
            </a:pPr>
            <a:endParaRPr lang="zh-CN" altLang="en-US" sz="2400" b="0" dirty="0"/>
          </a:p>
          <a:p>
            <a:pPr algn="l">
              <a:buFontTx/>
              <a:buChar char="•"/>
            </a:pPr>
            <a:r>
              <a:rPr lang="zh-CN" altLang="en-US" sz="2400" b="0" dirty="0"/>
              <a:t> Clear A</a:t>
            </a:r>
            <a:r>
              <a:rPr lang="zh-CN" altLang="en-US" sz="2400" b="0" baseline="-25000" dirty="0">
                <a:sym typeface="Times New Roman" pitchFamily="18" charset="0"/>
              </a:rPr>
              <a:t>±</a:t>
            </a:r>
            <a:r>
              <a:rPr lang="zh-CN" altLang="en-US" sz="2400" b="0" dirty="0"/>
              <a:t> dependency</a:t>
            </a:r>
          </a:p>
          <a:p>
            <a:pPr algn="l">
              <a:buFontTx/>
              <a:buChar char="•"/>
            </a:pPr>
            <a:endParaRPr lang="zh-CN" altLang="en-US" sz="2400" b="0" dirty="0"/>
          </a:p>
          <a:p>
            <a:pPr algn="l">
              <a:buFontTx/>
              <a:buChar char="•"/>
            </a:pPr>
            <a:r>
              <a:rPr lang="zh-CN" altLang="en-US" sz="2400" b="0" dirty="0"/>
              <a:t> v</a:t>
            </a:r>
            <a:r>
              <a:rPr lang="zh-CN" altLang="en-US" sz="2400" b="0" baseline="-25000" dirty="0"/>
              <a:t>2</a:t>
            </a:r>
            <a:r>
              <a:rPr lang="zh-CN" altLang="en-US" sz="2400" b="0" dirty="0"/>
              <a:t>(A</a:t>
            </a:r>
            <a:r>
              <a:rPr lang="zh-CN" altLang="en-US" sz="2400" b="0" baseline="-25000" dirty="0">
                <a:sym typeface="Times New Roman" pitchFamily="18" charset="0"/>
              </a:rPr>
              <a:t>±</a:t>
            </a:r>
            <a:r>
              <a:rPr lang="zh-CN" altLang="en-US" sz="2400" b="0" dirty="0"/>
              <a:t>) slopes for </a:t>
            </a:r>
            <a:r>
              <a:rPr lang="zh-CN" altLang="en-US" sz="2400" b="0" dirty="0">
                <a:sym typeface="Times New Roman" pitchFamily="18" charset="0"/>
              </a:rPr>
              <a:t>π</a:t>
            </a:r>
            <a:r>
              <a:rPr lang="zh-CN" altLang="en-US" sz="2400" b="0" baseline="30000" dirty="0">
                <a:sym typeface="Times New Roman" pitchFamily="18" charset="0"/>
              </a:rPr>
              <a:t>±</a:t>
            </a:r>
            <a:r>
              <a:rPr lang="zh-CN" altLang="en-US" sz="2400" b="0" dirty="0"/>
              <a:t>:</a:t>
            </a:r>
          </a:p>
          <a:p>
            <a:pPr lvl="1" algn="l">
              <a:buFontTx/>
              <a:buChar char="•"/>
            </a:pPr>
            <a:r>
              <a:rPr lang="zh-CN" altLang="en-US" sz="2400" b="0" dirty="0"/>
              <a:t> opposite sign</a:t>
            </a:r>
          </a:p>
          <a:p>
            <a:pPr lvl="1" algn="l">
              <a:buFontTx/>
              <a:buChar char="•"/>
            </a:pPr>
            <a:r>
              <a:rPr lang="zh-CN" altLang="en-US" sz="2400" b="0" dirty="0"/>
              <a:t> similar magnitude</a:t>
            </a:r>
            <a:endParaRPr lang="zh-CN" altLang="en-US" sz="2400" b="0" dirty="0">
              <a:sym typeface="Times New Roman" pitchFamily="18" charset="0"/>
            </a:endParaRPr>
          </a:p>
          <a:p>
            <a:pPr algn="l">
              <a:buFontTx/>
              <a:buChar char="•"/>
            </a:pPr>
            <a:endParaRPr lang="zh-CN" altLang="en-US" sz="2400" b="0" dirty="0">
              <a:solidFill>
                <a:schemeClr val="tx1"/>
              </a:solidFill>
            </a:endParaRPr>
          </a:p>
          <a:p>
            <a:pPr algn="l">
              <a:buFontTx/>
              <a:buChar char="•"/>
            </a:pPr>
            <a:r>
              <a:rPr lang="zh-CN" altLang="en-US" sz="2400" b="0" dirty="0">
                <a:solidFill>
                  <a:schemeClr val="tx1"/>
                </a:solidFill>
              </a:rPr>
              <a:t> v</a:t>
            </a:r>
            <a:r>
              <a:rPr lang="zh-CN" altLang="en-US" sz="2400" b="0" baseline="-25000" dirty="0">
                <a:solidFill>
                  <a:schemeClr val="tx1"/>
                </a:solidFill>
              </a:rPr>
              <a:t>2</a:t>
            </a:r>
            <a:r>
              <a:rPr lang="zh-CN" altLang="en-US" sz="2400" b="0" dirty="0">
                <a:solidFill>
                  <a:schemeClr val="tx1"/>
                </a:solidFill>
              </a:rPr>
              <a:t> difference vs A</a:t>
            </a:r>
            <a:r>
              <a:rPr lang="zh-CN" altLang="en-US" sz="2400" b="0" baseline="30000" dirty="0">
                <a:solidFill>
                  <a:schemeClr val="tx1"/>
                </a:solidFill>
                <a:sym typeface="Times New Roman" pitchFamily="18" charset="0"/>
              </a:rPr>
              <a:t>±</a:t>
            </a:r>
            <a:r>
              <a:rPr lang="zh-CN" altLang="en-US" sz="2400" b="0" dirty="0">
                <a:solidFill>
                  <a:schemeClr val="tx1"/>
                </a:solidFill>
              </a:rPr>
              <a:t> may have a non-zero intercept: other physics?</a:t>
            </a:r>
            <a:endParaRPr lang="zh-CN" altLang="en-US" sz="1800" b="0" dirty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136195" name="Object 3"/>
          <p:cNvGraphicFramePr>
            <a:graphicFrameLocks/>
          </p:cNvGraphicFramePr>
          <p:nvPr/>
        </p:nvGraphicFramePr>
        <p:xfrm>
          <a:off x="5257800" y="5562600"/>
          <a:ext cx="2895600" cy="990600"/>
        </p:xfrm>
        <a:graphic>
          <a:graphicData uri="http://schemas.openxmlformats.org/presentationml/2006/ole">
            <p:oleObj spid="_x0000_s136195" r:id="rId4" imgW="2530037" imgH="823277" progId="PBrush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535" y="152400"/>
            <a:ext cx="8374665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Chiral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Magnetic Wave induced </a:t>
            </a:r>
            <a:r>
              <a:rPr lang="en-US" sz="2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Quadrupole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Moment ?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137218" name="Object 2"/>
          <p:cNvGraphicFramePr>
            <a:graphicFrameLocks/>
          </p:cNvGraphicFramePr>
          <p:nvPr/>
        </p:nvGraphicFramePr>
        <p:xfrm>
          <a:off x="0" y="1295400"/>
          <a:ext cx="3657600" cy="2743200"/>
        </p:xfrm>
        <a:graphic>
          <a:graphicData uri="http://schemas.openxmlformats.org/presentationml/2006/ole">
            <p:oleObj spid="_x0000_s137218" r:id="rId3" imgW="4396997" imgH="3635237" progId="PBrush">
              <p:embed/>
            </p:oleObj>
          </a:graphicData>
        </a:graphic>
      </p:graphicFrame>
      <p:graphicFrame>
        <p:nvGraphicFramePr>
          <p:cNvPr id="137219" name="Object 3"/>
          <p:cNvGraphicFramePr>
            <a:graphicFrameLocks/>
          </p:cNvGraphicFramePr>
          <p:nvPr/>
        </p:nvGraphicFramePr>
        <p:xfrm>
          <a:off x="3810000" y="1066800"/>
          <a:ext cx="5256212" cy="3521075"/>
        </p:xfrm>
        <a:graphic>
          <a:graphicData uri="http://schemas.openxmlformats.org/presentationml/2006/ole">
            <p:oleObj spid="_x0000_s137219" r:id="rId4" imgW="6157397" imgH="4450277" progId="PBrush">
              <p:embed/>
            </p:oleObj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6550223"/>
            <a:ext cx="472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en-US" sz="1400" dirty="0">
                <a:solidFill>
                  <a:schemeClr val="bg2"/>
                </a:solidFill>
                <a:latin typeface="Arial" pitchFamily="34" charset="0"/>
              </a:rPr>
              <a:t>Y. </a:t>
            </a:r>
            <a:r>
              <a:rPr lang="en-US" altLang="en-US" sz="1400" dirty="0" err="1">
                <a:solidFill>
                  <a:schemeClr val="bg2"/>
                </a:solidFill>
                <a:latin typeface="Arial" pitchFamily="34" charset="0"/>
              </a:rPr>
              <a:t>Burnier</a:t>
            </a:r>
            <a:r>
              <a:rPr lang="en-US" altLang="en-US" sz="1400" dirty="0">
                <a:solidFill>
                  <a:schemeClr val="bg2"/>
                </a:solidFill>
                <a:latin typeface="Arial" pitchFamily="34" charset="0"/>
              </a:rPr>
              <a:t>, D. E. </a:t>
            </a:r>
            <a:r>
              <a:rPr lang="en-US" altLang="en-US" sz="1400" dirty="0" err="1">
                <a:solidFill>
                  <a:schemeClr val="bg2"/>
                </a:solidFill>
                <a:latin typeface="Arial" pitchFamily="34" charset="0"/>
              </a:rPr>
              <a:t>Kharzeev</a:t>
            </a:r>
            <a:r>
              <a:rPr lang="en-US" altLang="en-US" sz="1400" dirty="0">
                <a:solidFill>
                  <a:schemeClr val="bg2"/>
                </a:solidFill>
                <a:latin typeface="Arial" pitchFamily="34" charset="0"/>
              </a:rPr>
              <a:t>, J. Liao and H-U </a:t>
            </a:r>
            <a:r>
              <a:rPr lang="en-US" altLang="en-US" sz="1400" dirty="0" smtClean="0">
                <a:solidFill>
                  <a:schemeClr val="bg2"/>
                </a:solidFill>
                <a:latin typeface="Arial" pitchFamily="34" charset="0"/>
              </a:rPr>
              <a:t>Yee</a:t>
            </a:r>
            <a:r>
              <a:rPr lang="zh-CN" altLang="en-US" sz="1400" dirty="0" smtClean="0">
                <a:solidFill>
                  <a:schemeClr val="bg2"/>
                </a:solidFill>
                <a:latin typeface="Arial" pitchFamily="34" charset="0"/>
              </a:rPr>
              <a:t> </a:t>
            </a:r>
            <a:r>
              <a:rPr lang="zh-CN" altLang="en-US" sz="1400" dirty="0">
                <a:solidFill>
                  <a:schemeClr val="bg2"/>
                </a:solidFill>
                <a:latin typeface="Arial" pitchFamily="34" charset="0"/>
              </a:rPr>
              <a:t>(2012).</a:t>
            </a:r>
            <a:r>
              <a:rPr lang="en-US" altLang="en-US" sz="1400" dirty="0">
                <a:solidFill>
                  <a:schemeClr val="bg2"/>
                </a:solidFill>
                <a:latin typeface="Arial" pitchFamily="34" charset="0"/>
              </a:rPr>
              <a:t> </a:t>
            </a:r>
            <a:endParaRPr lang="en-US" altLang="en-US" sz="14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76200"/>
            <a:ext cx="660475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Electric </a:t>
            </a:r>
            <a:r>
              <a:rPr lang="en-US" sz="40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Quadrupole</a:t>
            </a:r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Moment?</a:t>
            </a:r>
            <a:endParaRPr lang="en-US" sz="40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179" y="4473476"/>
            <a:ext cx="76338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Empirically there is a v</a:t>
            </a:r>
            <a:r>
              <a:rPr lang="en-US" baseline="-25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chemeClr val="accent2"/>
                </a:solidFill>
                <a:latin typeface="Symbol" pitchFamily="18" charset="2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)-</a:t>
            </a:r>
            <a:r>
              <a:rPr lang="en-US" dirty="0" smtClean="0">
                <a:solidFill>
                  <a:schemeClr val="accent2"/>
                </a:solidFill>
              </a:rPr>
              <a:t>v</a:t>
            </a:r>
            <a:r>
              <a:rPr lang="en-US" baseline="-25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chemeClr val="accent2"/>
                </a:solidFill>
                <a:latin typeface="Symbol" pitchFamily="18" charset="2"/>
              </a:rPr>
              <a:t>+</a:t>
            </a:r>
            <a:r>
              <a:rPr lang="en-US" dirty="0" smtClean="0">
                <a:solidFill>
                  <a:schemeClr val="accent2"/>
                </a:solidFill>
              </a:rPr>
              <a:t>) difference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 depending on the charge asymmetry !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 alternative explanations ?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 what does it mean to have an electric </a:t>
            </a:r>
            <a:r>
              <a:rPr lang="en-US" dirty="0" err="1" smtClean="0">
                <a:solidFill>
                  <a:schemeClr val="accent2"/>
                </a:solidFill>
              </a:rPr>
              <a:t>quadrupole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       moment for an exploding system ?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838200"/>
            <a:ext cx="3685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STAR QM12 Preliminary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304800"/>
            <a:ext cx="669920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+mj-lt"/>
                <a:cs typeface="Calibri" pitchFamily="34" charset="0"/>
              </a:rPr>
              <a:t>Towards a Definitive Answer?</a:t>
            </a:r>
            <a:endParaRPr lang="en-US" sz="3600" dirty="0">
              <a:solidFill>
                <a:srgbClr val="FF0000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3785" y="990600"/>
            <a:ext cx="66486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All theoretical models for LPV are wrong</a:t>
            </a:r>
          </a:p>
          <a:p>
            <a:r>
              <a:rPr lang="en-US" sz="28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			or only partially correct !</a:t>
            </a:r>
            <a:endParaRPr lang="en-US" sz="2800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806" y="2209800"/>
            <a:ext cx="793999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99"/>
                </a:solidFill>
              </a:rPr>
              <a:t>Experimental Knobs –</a:t>
            </a:r>
          </a:p>
          <a:p>
            <a:r>
              <a:rPr lang="en-US" dirty="0" smtClean="0">
                <a:solidFill>
                  <a:srgbClr val="333399"/>
                </a:solidFill>
              </a:rPr>
              <a:t>	-- turn off QGP and/or change magnetic field</a:t>
            </a:r>
          </a:p>
          <a:p>
            <a:r>
              <a:rPr lang="en-US" dirty="0" smtClean="0">
                <a:solidFill>
                  <a:srgbClr val="333399"/>
                </a:solidFill>
              </a:rPr>
              <a:t>	-- vary the magnitude of the elliptic flow v2</a:t>
            </a:r>
          </a:p>
          <a:p>
            <a:endParaRPr lang="en-US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The measured </a:t>
            </a:r>
            <a:r>
              <a:rPr lang="en-US" dirty="0" smtClean="0">
                <a:solidFill>
                  <a:srgbClr val="333399"/>
                </a:solidFill>
                <a:latin typeface="Symbol" pitchFamily="18" charset="2"/>
              </a:rPr>
              <a:t>(</a:t>
            </a:r>
            <a:r>
              <a:rPr lang="en-US" dirty="0" err="1" smtClean="0">
                <a:solidFill>
                  <a:srgbClr val="333399"/>
                </a:solidFill>
                <a:latin typeface="Symbol" pitchFamily="18" charset="2"/>
              </a:rPr>
              <a:t>g</a:t>
            </a:r>
            <a:r>
              <a:rPr lang="en-US" baseline="-25000" dirty="0" err="1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OS</a:t>
            </a:r>
            <a:r>
              <a:rPr lang="en-US" dirty="0" err="1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dirty="0" err="1" smtClean="0">
                <a:solidFill>
                  <a:srgbClr val="333399"/>
                </a:solidFill>
                <a:latin typeface="Symbol" pitchFamily="18" charset="2"/>
                <a:cs typeface="Calibri" pitchFamily="34" charset="0"/>
              </a:rPr>
              <a:t>g</a:t>
            </a:r>
            <a:r>
              <a:rPr lang="en-US" baseline="-25000" dirty="0" err="1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SS</a:t>
            </a:r>
            <a:r>
              <a:rPr lang="en-US" dirty="0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dirty="0" smtClean="0">
                <a:solidFill>
                  <a:srgbClr val="333399"/>
                </a:solidFill>
                <a:latin typeface="+mn-lt"/>
                <a:cs typeface="Calibri" pitchFamily="34" charset="0"/>
              </a:rPr>
              <a:t>likely has contributions from</a:t>
            </a:r>
          </a:p>
          <a:p>
            <a:r>
              <a:rPr lang="en-US" dirty="0" smtClean="0">
                <a:solidFill>
                  <a:srgbClr val="333399"/>
                </a:solidFill>
                <a:latin typeface="+mn-lt"/>
              </a:rPr>
              <a:t>  possibly LPV signal and background</a:t>
            </a:r>
            <a:r>
              <a:rPr lang="en-US" dirty="0" smtClean="0">
                <a:solidFill>
                  <a:srgbClr val="333399"/>
                </a:solidFill>
              </a:rPr>
              <a:t> correlations !</a:t>
            </a:r>
          </a:p>
          <a:p>
            <a:r>
              <a:rPr lang="en-US" dirty="0" smtClean="0">
                <a:solidFill>
                  <a:srgbClr val="333399"/>
                </a:solidFill>
              </a:rPr>
              <a:t>How to decompose the signal and background ?</a:t>
            </a:r>
          </a:p>
          <a:p>
            <a:endParaRPr lang="en-US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Need new ideas and experimental approaches !</a:t>
            </a:r>
            <a:endParaRPr lang="en-US" dirty="0">
              <a:solidFill>
                <a:srgbClr val="333399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990600" y="76200"/>
            <a:ext cx="7239000" cy="990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rgbClr val="FF3300"/>
                </a:solidFill>
              </a:rPr>
              <a:t>QCD Beyond and Exotics </a:t>
            </a:r>
            <a:endParaRPr lang="en-US" sz="4400" dirty="0">
              <a:solidFill>
                <a:srgbClr val="FF3300"/>
              </a:solidFill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609600" y="3689350"/>
            <a:ext cx="2743200" cy="2438400"/>
            <a:chOff x="384" y="2064"/>
            <a:chExt cx="1728" cy="1536"/>
          </a:xfrm>
        </p:grpSpPr>
        <p:sp>
          <p:nvSpPr>
            <p:cNvPr id="6" name="Oval 7"/>
            <p:cNvSpPr>
              <a:spLocks noChangeArrowheads="1"/>
            </p:cNvSpPr>
            <p:nvPr/>
          </p:nvSpPr>
          <p:spPr bwMode="auto">
            <a:xfrm>
              <a:off x="960" y="2064"/>
              <a:ext cx="528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84" y="3120"/>
              <a:ext cx="528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1584" y="3072"/>
              <a:ext cx="528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H="1">
              <a:off x="768" y="2496"/>
              <a:ext cx="288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392" y="2496"/>
              <a:ext cx="384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912" y="3360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6781800" y="5518150"/>
            <a:ext cx="990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4876800" y="5060950"/>
            <a:ext cx="990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7010400" y="4451350"/>
            <a:ext cx="990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6096000" y="3232150"/>
            <a:ext cx="9906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5867400" y="5441950"/>
            <a:ext cx="914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flipV="1">
            <a:off x="5715000" y="4756150"/>
            <a:ext cx="1295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 flipH="1">
            <a:off x="7391400" y="5060950"/>
            <a:ext cx="2286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>
            <a:off x="5410200" y="3917950"/>
            <a:ext cx="7620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>
            <a:off x="6934200" y="3917950"/>
            <a:ext cx="6858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6629400" y="3765550"/>
            <a:ext cx="609600" cy="205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685800" y="5441950"/>
            <a:ext cx="619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solidFill>
                  <a:srgbClr val="FF3300"/>
                </a:solidFill>
                <a:latin typeface="Arial" pitchFamily="34" charset="0"/>
              </a:rPr>
              <a:t>pp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2590800" y="5380038"/>
            <a:ext cx="658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solidFill>
                  <a:srgbClr val="FF3300"/>
                </a:solidFill>
                <a:latin typeface="Arial" pitchFamily="34" charset="0"/>
              </a:rPr>
              <a:t>pA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1600200" y="3754438"/>
            <a:ext cx="698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solidFill>
                  <a:srgbClr val="FF3300"/>
                </a:solidFill>
                <a:latin typeface="Arial" pitchFamily="34" charset="0"/>
              </a:rPr>
              <a:t>AA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 rot="1646242">
            <a:off x="5095875" y="5060950"/>
            <a:ext cx="619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solidFill>
                  <a:srgbClr val="FF3300"/>
                </a:solidFill>
                <a:latin typeface="Arial" pitchFamily="34" charset="0"/>
              </a:rPr>
              <a:t>pp</a:t>
            </a:r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 rot="1337635">
            <a:off x="6961188" y="5518150"/>
            <a:ext cx="658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solidFill>
                  <a:srgbClr val="FF3300"/>
                </a:solidFill>
                <a:latin typeface="Arial" pitchFamily="34" charset="0"/>
              </a:rPr>
              <a:t>pA</a:t>
            </a: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 rot="1451803">
            <a:off x="7162800" y="4541838"/>
            <a:ext cx="698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solidFill>
                  <a:srgbClr val="FF3300"/>
                </a:solidFill>
                <a:latin typeface="Arial" pitchFamily="34" charset="0"/>
              </a:rPr>
              <a:t>AA</a:t>
            </a:r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6156325" y="338455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000">
                <a:solidFill>
                  <a:srgbClr val="FF3300"/>
                </a:solidFill>
                <a:latin typeface="Arial" pitchFamily="34" charset="0"/>
              </a:rPr>
              <a:t>Exotic</a:t>
            </a: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261938" y="2209800"/>
            <a:ext cx="73046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3300"/>
                </a:solidFill>
                <a:latin typeface="Arial" pitchFamily="34" charset="0"/>
              </a:rPr>
              <a:t>  </a:t>
            </a:r>
            <a:r>
              <a:rPr kumimoji="0" lang="en-US" sz="2800" dirty="0" smtClean="0">
                <a:solidFill>
                  <a:srgbClr val="FF3300"/>
                </a:solidFill>
                <a:latin typeface="Arial" pitchFamily="34" charset="0"/>
              </a:rPr>
              <a:t>A New Dimension to RHIC Physics –</a:t>
            </a:r>
            <a:endParaRPr kumimoji="0" lang="en-US" sz="2800" dirty="0">
              <a:solidFill>
                <a:srgbClr val="FF3300"/>
              </a:solidFill>
              <a:latin typeface="Arial" pitchFamily="34" charset="0"/>
            </a:endParaRPr>
          </a:p>
          <a:p>
            <a:r>
              <a:rPr kumimoji="0" lang="en-US" sz="2800" dirty="0">
                <a:latin typeface="Arial" pitchFamily="34" charset="0"/>
              </a:rPr>
              <a:t>  </a:t>
            </a:r>
            <a:r>
              <a:rPr kumimoji="0" lang="en-US" sz="2800" dirty="0">
                <a:solidFill>
                  <a:schemeClr val="accent2"/>
                </a:solidFill>
                <a:latin typeface="Arial" pitchFamily="34" charset="0"/>
              </a:rPr>
              <a:t>Dedicated QCD Machine</a:t>
            </a:r>
            <a:r>
              <a:rPr kumimoji="0" lang="en-US" sz="2800" dirty="0">
                <a:latin typeface="Arial" pitchFamily="34" charset="0"/>
              </a:rPr>
              <a:t>	&amp;	</a:t>
            </a:r>
            <a:r>
              <a:rPr kumimoji="0" lang="en-US" sz="2800" dirty="0">
                <a:solidFill>
                  <a:schemeClr val="accent2"/>
                </a:solidFill>
                <a:latin typeface="Arial" pitchFamily="34" charset="0"/>
              </a:rPr>
              <a:t>Beyond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441325" y="6218238"/>
            <a:ext cx="1154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latin typeface="Arial" pitchFamily="34" charset="0"/>
              </a:rPr>
              <a:t>(spin)</a:t>
            </a: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2133600" y="6142038"/>
            <a:ext cx="2101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800">
                <a:latin typeface="Arial" pitchFamily="34" charset="0"/>
              </a:rPr>
              <a:t>(CGC,EMC)</a:t>
            </a:r>
          </a:p>
        </p:txBody>
      </p: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2286000" y="3689350"/>
            <a:ext cx="2384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 sz="2000">
                <a:latin typeface="Arial" pitchFamily="34" charset="0"/>
              </a:rPr>
              <a:t>(Deconfinement</a:t>
            </a:r>
          </a:p>
          <a:p>
            <a:r>
              <a:rPr kumimoji="0" lang="en-US" sz="2000">
                <a:latin typeface="Arial" pitchFamily="34" charset="0"/>
              </a:rPr>
              <a:t> Phase Transition)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2400" y="1143000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QCD -- the fundamental corner stone of the Standard Model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3400" y="1600200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RHIC provides a futile ground for exploration of QCD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52400" y="1295400"/>
            <a:ext cx="4114800" cy="4419600"/>
            <a:chOff x="1219200" y="1371600"/>
            <a:chExt cx="4996258" cy="4953000"/>
          </a:xfrm>
        </p:grpSpPr>
        <p:sp>
          <p:nvSpPr>
            <p:cNvPr id="4" name="Text Box 24"/>
            <p:cNvSpPr txBox="1">
              <a:spLocks noChangeArrowheads="1"/>
            </p:cNvSpPr>
            <p:nvPr/>
          </p:nvSpPr>
          <p:spPr bwMode="auto">
            <a:xfrm>
              <a:off x="5715000" y="4419600"/>
              <a:ext cx="50045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FF0000"/>
                  </a:solidFill>
                  <a:latin typeface="Symbol" pitchFamily="18" charset="2"/>
                </a:rPr>
                <a:t>W</a:t>
              </a:r>
            </a:p>
          </p:txBody>
        </p:sp>
        <p:sp>
          <p:nvSpPr>
            <p:cNvPr id="5" name="Text Box 25"/>
            <p:cNvSpPr txBox="1">
              <a:spLocks noChangeArrowheads="1"/>
            </p:cNvSpPr>
            <p:nvPr/>
          </p:nvSpPr>
          <p:spPr bwMode="auto">
            <a:xfrm>
              <a:off x="1219200" y="3606225"/>
              <a:ext cx="44916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FF0000"/>
                  </a:solidFill>
                  <a:latin typeface="Symbol" pitchFamily="18" charset="2"/>
                </a:rPr>
                <a:t>X</a:t>
              </a:r>
            </a:p>
          </p:txBody>
        </p:sp>
        <p:sp>
          <p:nvSpPr>
            <p:cNvPr id="6" name="Text Box 26"/>
            <p:cNvSpPr txBox="1">
              <a:spLocks noChangeArrowheads="1"/>
            </p:cNvSpPr>
            <p:nvPr/>
          </p:nvSpPr>
          <p:spPr bwMode="auto">
            <a:xfrm>
              <a:off x="2819400" y="1371600"/>
              <a:ext cx="46679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FF0000"/>
                  </a:solidFill>
                  <a:latin typeface="Symbol" pitchFamily="18" charset="2"/>
                </a:rPr>
                <a:t>L</a:t>
              </a: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828800" y="1828800"/>
              <a:ext cx="3886200" cy="44958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3581400" y="28956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3962400" y="25908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2971800" y="27432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3581400" y="38862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3505200" y="32766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572000" y="30480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2514600" y="30480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4724400" y="36576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4191000" y="35052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3581400" y="44958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2667000" y="40386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4419600" y="48006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3048000" y="54102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2362200" y="49530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4343400" y="38100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4267200" y="29718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4419600" y="44196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2362200" y="35052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4267200" y="51816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419600" y="55626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3962400" y="41148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5181600" y="39624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4800600" y="53340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5105400" y="33528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4343400" y="24384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429000" y="22098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2971800" y="44196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2286000" y="44958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3657600" y="52578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3048000" y="32004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2133600" y="38862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2819400" y="49530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5105400" y="46482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5257800" y="44196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5334000" y="46482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3200400" y="19812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3505200" y="1905000"/>
              <a:ext cx="228600" cy="2286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4724400" y="23622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5029200" y="28194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4038600" y="20574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3352800" y="48768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962400" y="48006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3810000" y="57912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1905000" y="37338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2362200" y="27432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2743200" y="23622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3200400" y="36576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3352800" y="27432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2895600" y="36576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886200" y="32004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4038600" y="38100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4724400" y="41148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3124200" y="41910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4114800" y="57912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2590800" y="5334000"/>
              <a:ext cx="228600" cy="2286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276600" y="58674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Oval 63"/>
            <p:cNvSpPr/>
            <p:nvPr/>
          </p:nvSpPr>
          <p:spPr bwMode="auto">
            <a:xfrm>
              <a:off x="1905000" y="40386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2133600" y="3276600"/>
              <a:ext cx="228600" cy="2286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3200400" y="1828800"/>
              <a:ext cx="609600" cy="6096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7" name="Straight Arrow Connector 66"/>
            <p:cNvCxnSpPr/>
            <p:nvPr/>
          </p:nvCxnSpPr>
          <p:spPr bwMode="auto">
            <a:xfrm rot="16200000" flipV="1">
              <a:off x="3162300" y="1638300"/>
              <a:ext cx="304800" cy="76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8" name="Oval 67"/>
            <p:cNvSpPr/>
            <p:nvPr/>
          </p:nvSpPr>
          <p:spPr bwMode="auto">
            <a:xfrm>
              <a:off x="5029200" y="4419600"/>
              <a:ext cx="609600" cy="6096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>
              <a:off x="5638800" y="4876800"/>
              <a:ext cx="457200" cy="1524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0" name="Oval 69"/>
            <p:cNvSpPr/>
            <p:nvPr/>
          </p:nvSpPr>
          <p:spPr bwMode="auto">
            <a:xfrm>
              <a:off x="1752600" y="3733800"/>
              <a:ext cx="609600" cy="6096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1" name="Straight Arrow Connector 70"/>
            <p:cNvCxnSpPr>
              <a:stCxn id="70" idx="1"/>
            </p:cNvCxnSpPr>
            <p:nvPr/>
          </p:nvCxnSpPr>
          <p:spPr bwMode="auto">
            <a:xfrm rot="16200000" flipV="1">
              <a:off x="1562100" y="3543300"/>
              <a:ext cx="241674" cy="31787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2" name="Group 8"/>
          <p:cNvGrpSpPr>
            <a:grpSpLocks/>
          </p:cNvGrpSpPr>
          <p:nvPr/>
        </p:nvGrpSpPr>
        <p:grpSpPr bwMode="auto">
          <a:xfrm>
            <a:off x="4572000" y="1600200"/>
            <a:ext cx="4206875" cy="3886200"/>
            <a:chOff x="2918" y="816"/>
            <a:chExt cx="2554" cy="1872"/>
          </a:xfrm>
        </p:grpSpPr>
        <p:pic>
          <p:nvPicPr>
            <p:cNvPr id="73" name="Picture 9" descr="spatter1_me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6" y="816"/>
              <a:ext cx="2496" cy="1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" name="Text Box 10"/>
            <p:cNvSpPr txBox="1">
              <a:spLocks noChangeArrowheads="1"/>
            </p:cNvSpPr>
            <p:nvPr/>
          </p:nvSpPr>
          <p:spPr bwMode="auto">
            <a:xfrm>
              <a:off x="2918" y="2476"/>
              <a:ext cx="24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</a:rPr>
                <a:t>Volcanic mediate p</a:t>
              </a:r>
              <a:r>
                <a:rPr lang="en-US" sz="1600" baseline="-25000">
                  <a:solidFill>
                    <a:srgbClr val="FF0000"/>
                  </a:solidFill>
                </a:rPr>
                <a:t>T</a:t>
              </a:r>
              <a:r>
                <a:rPr lang="en-US" sz="1600">
                  <a:solidFill>
                    <a:srgbClr val="FF0000"/>
                  </a:solidFill>
                </a:rPr>
                <a:t> – Spatter (clumps)</a:t>
              </a:r>
            </a:p>
          </p:txBody>
        </p:sp>
      </p:grpSp>
      <p:sp>
        <p:nvSpPr>
          <p:cNvPr id="75" name="Title 1"/>
          <p:cNvSpPr txBox="1">
            <a:spLocks/>
          </p:cNvSpPr>
          <p:nvPr/>
        </p:nvSpPr>
        <p:spPr>
          <a:xfrm>
            <a:off x="76200" y="304800"/>
            <a:ext cx="8915400" cy="9144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Equilibrated Partonic System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81000" y="5867400"/>
            <a:ext cx="85443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Cluster formation is a common phenomenon for matters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at high temperature and density !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9703" y="152400"/>
            <a:ext cx="863569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Searches for Exotics Beyond 2q and 3q Structure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759803"/>
            <a:ext cx="7135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Resonance Particles are difficult in HIC @RHIIC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 -- huge combinatorial background !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5811" y="2767548"/>
            <a:ext cx="587853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2"/>
                </a:solidFill>
              </a:rPr>
              <a:t>Pentaquark</a:t>
            </a:r>
            <a:r>
              <a:rPr lang="en-US" dirty="0" smtClean="0">
                <a:solidFill>
                  <a:schemeClr val="accent2"/>
                </a:solidFill>
              </a:rPr>
              <a:t> candidates to search for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-- </a:t>
            </a:r>
            <a:r>
              <a:rPr lang="en-US" dirty="0" err="1" smtClean="0">
                <a:solidFill>
                  <a:schemeClr val="accent2"/>
                </a:solidFill>
              </a:rPr>
              <a:t>pK</a:t>
            </a:r>
            <a:r>
              <a:rPr lang="en-US" baseline="-25000" dirty="0" err="1" smtClean="0">
                <a:solidFill>
                  <a:schemeClr val="accent2"/>
                </a:solidFill>
              </a:rPr>
              <a:t>S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-- </a:t>
            </a:r>
            <a:r>
              <a:rPr lang="en-US" dirty="0" err="1" smtClean="0">
                <a:solidFill>
                  <a:schemeClr val="accent2"/>
                </a:solidFill>
              </a:rPr>
              <a:t>pK</a:t>
            </a:r>
            <a:r>
              <a:rPr lang="en-US" baseline="30000" dirty="0" smtClean="0">
                <a:solidFill>
                  <a:schemeClr val="accent2"/>
                </a:solidFill>
              </a:rPr>
              <a:t>+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--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X</a:t>
            </a:r>
            <a:r>
              <a:rPr lang="en-US" baseline="30000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 p</a:t>
            </a:r>
            <a:r>
              <a:rPr lang="en-US" baseline="30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baseline="30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-- </a:t>
            </a:r>
            <a:r>
              <a:rPr lang="en-US" dirty="0" err="1" smtClean="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Wp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or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K </a:t>
            </a:r>
          </a:p>
          <a:p>
            <a:endParaRPr lang="en-US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Di-baryons </a:t>
            </a:r>
          </a:p>
          <a:p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L-L </a:t>
            </a:r>
            <a:r>
              <a:rPr lang="en-US" dirty="0" smtClean="0">
                <a:solidFill>
                  <a:schemeClr val="accent2"/>
                </a:solidFill>
                <a:latin typeface="+mn-lt"/>
                <a:cs typeface="Arial" pitchFamily="34" charset="0"/>
              </a:rPr>
              <a:t>correlation and/or H particle</a:t>
            </a:r>
          </a:p>
          <a:p>
            <a:r>
              <a:rPr lang="en-US" dirty="0" smtClean="0">
                <a:solidFill>
                  <a:schemeClr val="accent2"/>
                </a:solidFill>
                <a:latin typeface="+mn-lt"/>
                <a:cs typeface="Arial" pitchFamily="34" charset="0"/>
              </a:rPr>
              <a:t>	[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X</a:t>
            </a:r>
            <a:r>
              <a:rPr lang="en-US" baseline="30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-p]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chemeClr val="accent2"/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L</a:t>
            </a:r>
            <a:r>
              <a:rPr lang="en-US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</a:t>
            </a:r>
            <a:endParaRPr lang="en-US" dirty="0" smtClean="0">
              <a:solidFill>
                <a:schemeClr val="accent2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	[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W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-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W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]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5800"/>
            <a:ext cx="77732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333399"/>
                </a:solidFill>
              </a:rPr>
              <a:t>RHIC – a unique </a:t>
            </a:r>
            <a:r>
              <a:rPr lang="en-US" sz="2800" dirty="0" err="1" smtClean="0">
                <a:solidFill>
                  <a:srgbClr val="333399"/>
                </a:solidFill>
              </a:rPr>
              <a:t>hyperon</a:t>
            </a:r>
            <a:r>
              <a:rPr lang="en-US" sz="2800" dirty="0" smtClean="0">
                <a:solidFill>
                  <a:srgbClr val="333399"/>
                </a:solidFill>
              </a:rPr>
              <a:t> factory</a:t>
            </a:r>
          </a:p>
          <a:p>
            <a:r>
              <a:rPr lang="en-US" sz="2800" dirty="0" smtClean="0">
                <a:solidFill>
                  <a:srgbClr val="333399"/>
                </a:solidFill>
              </a:rPr>
              <a:t>         -- possibly an exotic particle generator</a:t>
            </a:r>
            <a:endParaRPr lang="en-US" sz="2800" dirty="0">
              <a:solidFill>
                <a:srgbClr val="3333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198438"/>
            <a:ext cx="7467600" cy="792162"/>
          </a:xfrm>
          <a:solidFill>
            <a:srgbClr val="FFFF00"/>
          </a:solidFill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Hyperon</a:t>
            </a:r>
            <a:r>
              <a:rPr lang="en-US" b="1" dirty="0" smtClean="0">
                <a:solidFill>
                  <a:srgbClr val="FF0000"/>
                </a:solidFill>
              </a:rPr>
              <a:t> Production Rate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2357400"/>
          <a:ext cx="4495800" cy="3433800"/>
        </p:xfrm>
        <a:graphic>
          <a:graphicData uri="http://schemas.openxmlformats.org/presentationml/2006/ole">
            <p:oleObj spid="_x0000_s112642" name="Equation" r:id="rId3" imgW="1612800" imgH="12315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1219200"/>
            <a:ext cx="4711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</a:t>
            </a:r>
            <a:r>
              <a:rPr lang="en-US" dirty="0" err="1" smtClean="0"/>
              <a:t>Au+Au</a:t>
            </a:r>
            <a:r>
              <a:rPr lang="en-US" dirty="0" smtClean="0"/>
              <a:t> Collision (0-5%)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dy</a:t>
            </a:r>
            <a:r>
              <a:rPr lang="en-US" dirty="0" smtClean="0"/>
              <a:t> @ mid-rapidity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WW </a:t>
            </a:r>
            <a:r>
              <a:rPr lang="en-US" b="1" dirty="0" smtClean="0">
                <a:solidFill>
                  <a:srgbClr val="FF0000"/>
                </a:solidFill>
              </a:rPr>
              <a:t>State 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3D19-9F46-407B-8175-172343E8F1F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 descr="Zhangzongye-dihyperons 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3505200" cy="4362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981200"/>
            <a:ext cx="436529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Z.Y. Zhang, Y.W. Yu et al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WW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 state is the most bound</a:t>
            </a: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  state !</a:t>
            </a:r>
          </a:p>
          <a:p>
            <a:endParaRPr lang="en-US" dirty="0" smtClean="0">
              <a:solidFill>
                <a:schemeClr val="accent2"/>
              </a:solidFill>
              <a:latin typeface="+mn-lt"/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  The production venue: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            heavy ion collisions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  Production rate ?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15000" cy="944562"/>
          </a:xfrm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Symbol" pitchFamily="18" charset="2"/>
              </a:rPr>
              <a:t>XX</a:t>
            </a:r>
            <a:r>
              <a:rPr lang="en-US" b="1" dirty="0" smtClean="0">
                <a:solidFill>
                  <a:srgbClr val="C00000"/>
                </a:solidFill>
              </a:rPr>
              <a:t> Bound State</a:t>
            </a:r>
            <a:endParaRPr lang="en-US" b="1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3D19-9F46-407B-8175-172343E8F1F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1600200"/>
            <a:ext cx="2799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Nucleon-Nucleon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1600200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2"/>
                </a:solidFill>
              </a:rPr>
              <a:t>Hyperon-Hyperon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743200"/>
            <a:ext cx="42514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p-p – 	resonance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coulomb repulsive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p-n -- 	bound state deuteron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	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n-n – unbound state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2971800"/>
            <a:ext cx="138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Symbol" pitchFamily="18" charset="2"/>
              </a:rPr>
              <a:t>XX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 state</a:t>
            </a:r>
            <a:endParaRPr lang="en-US" dirty="0">
              <a:solidFill>
                <a:schemeClr val="accent2"/>
              </a:solidFill>
              <a:latin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609600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</a:rPr>
              <a:t>-- Gerald Miller 2004</a:t>
            </a:r>
            <a:endParaRPr lang="en-US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76200"/>
            <a:ext cx="7924800" cy="639762"/>
          </a:xfrm>
          <a:solidFill>
            <a:srgbClr val="FFFF00"/>
          </a:solidFill>
        </p:spPr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Physics Information in Correlation Function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52A9-4075-4D26-9943-DF125422B3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510663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L-L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 Correlation Function: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both 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s from the primary vertex –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if there is a 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 resonance state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   -- enhanced peak at resonance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	and attractive 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L-L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 interactions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if there is a bound state H, then two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   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s near threshold can form H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   -- depletion of 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L-L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 correlations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	(WRT a reference?!)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   (if we can measure p-n correlation,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	the effect of deuteron formation)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both 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s from secondary vertices –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		weak decay product – [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X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-</a:t>
            </a:r>
            <a:r>
              <a:rPr lang="en-US" sz="2800" dirty="0" smtClean="0">
                <a:solidFill>
                  <a:schemeClr val="accent6"/>
                </a:solidFill>
                <a:latin typeface="Symbol" pitchFamily="18" charset="2"/>
              </a:rPr>
              <a:t>L</a:t>
            </a:r>
            <a:r>
              <a:rPr lang="en-US" sz="2800" dirty="0" smtClean="0">
                <a:solidFill>
                  <a:schemeClr val="accent6"/>
                </a:solidFill>
                <a:latin typeface="+mn-lt"/>
              </a:rPr>
              <a:t>] state? </a:t>
            </a:r>
            <a:endParaRPr lang="en-US" sz="2800" dirty="0">
              <a:solidFill>
                <a:schemeClr val="accent6"/>
              </a:solidFill>
              <a:latin typeface="Symbol" pitchFamily="18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3D19-9F46-407B-8175-172343E8F1F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1951038" y="61913"/>
            <a:ext cx="5516562" cy="623887"/>
          </a:xfrm>
          <a:prstGeom prst="rect">
            <a:avLst/>
          </a:prstGeom>
          <a:solidFill>
            <a:srgbClr val="FFFF00"/>
          </a:solidFill>
          <a:ln/>
        </p:spPr>
        <p:txBody>
          <a:bodyPr tIns="3168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IN" sz="3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</a:t>
            </a:r>
            <a:r>
              <a:rPr kumimoji="0" lang="en-IN" sz="3600" i="0" u="none" strike="noStrike" kern="0" cap="none" spc="0" normalizeH="0" baseline="33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en-IN" sz="3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</a:t>
            </a:r>
            <a:r>
              <a:rPr kumimoji="0" lang="en-IN" sz="3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</a:t>
            </a:r>
            <a:r>
              <a:rPr kumimoji="0" lang="en-IN" sz="3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Symbol" charset="2"/>
                <a:cs typeface="Symbol" charset="2"/>
              </a:rPr>
              <a:t>-</a:t>
            </a:r>
            <a:r>
              <a:rPr kumimoji="0" lang="en-IN" sz="3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Symbol" charset="2"/>
                <a:cs typeface="Symbol" charset="2"/>
              </a:rPr>
              <a:t></a:t>
            </a:r>
            <a:r>
              <a:rPr kumimoji="0" lang="en-IN" sz="3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Symbol" charset="2"/>
                <a:cs typeface="Symbol" charset="2"/>
              </a:rPr>
              <a:t> Correlations</a:t>
            </a:r>
            <a:endParaRPr kumimoji="0" lang="en-IN" sz="36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Symbol" charset="2"/>
              <a:cs typeface="Symbol" charset="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477000" cy="41219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55763" y="6480175"/>
            <a:ext cx="3311525" cy="415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IN">
                <a:solidFill>
                  <a:srgbClr val="000080"/>
                </a:solidFill>
                <a:ea typeface="DejaVu Sans" charset="0"/>
                <a:cs typeface="DejaVu Sans" charset="0"/>
              </a:rPr>
              <a:t> 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8600" y="838200"/>
            <a:ext cx="777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IN" sz="2000" dirty="0">
                <a:solidFill>
                  <a:srgbClr val="000080"/>
                </a:solidFill>
                <a:latin typeface="+mn-lt"/>
                <a:ea typeface="DejaVu Sans" charset="0"/>
                <a:cs typeface="DejaVu Sans" charset="0"/>
              </a:rPr>
              <a:t>Influence of possible low energy resonance on </a:t>
            </a:r>
            <a:r>
              <a:rPr lang="en-IN" sz="2000" dirty="0" smtClean="0">
                <a:solidFill>
                  <a:srgbClr val="000080"/>
                </a:solidFill>
                <a:latin typeface="Symbol" pitchFamily="18" charset="2"/>
                <a:ea typeface="DejaVu Sans" charset="0"/>
                <a:cs typeface="DejaVu Sans" charset="0"/>
              </a:rPr>
              <a:t>L</a:t>
            </a:r>
            <a:r>
              <a:rPr lang="en-IN" sz="2000" b="1" dirty="0" smtClean="0">
                <a:solidFill>
                  <a:srgbClr val="000080"/>
                </a:solidFill>
                <a:latin typeface="+mn-lt"/>
                <a:ea typeface="Symbol" charset="2"/>
                <a:cs typeface="Symbol" charset="2"/>
              </a:rPr>
              <a:t>-</a:t>
            </a:r>
            <a:r>
              <a:rPr lang="en-IN" sz="2000" b="1" dirty="0" smtClean="0">
                <a:solidFill>
                  <a:srgbClr val="000080"/>
                </a:solidFill>
                <a:latin typeface="Symbol" pitchFamily="18" charset="2"/>
                <a:ea typeface="Symbol" charset="2"/>
                <a:cs typeface="Symbol" charset="2"/>
              </a:rPr>
              <a:t>L</a:t>
            </a:r>
            <a:r>
              <a:rPr lang="en-IN" sz="2000" dirty="0" smtClean="0">
                <a:solidFill>
                  <a:srgbClr val="000080"/>
                </a:solidFill>
                <a:latin typeface="+mn-lt"/>
                <a:ea typeface="DejaVu Sans" charset="0"/>
                <a:cs typeface="DejaVu Sans" charset="0"/>
              </a:rPr>
              <a:t> </a:t>
            </a:r>
            <a:r>
              <a:rPr lang="en-IN" sz="2000" dirty="0">
                <a:solidFill>
                  <a:srgbClr val="000080"/>
                </a:solidFill>
                <a:latin typeface="+mn-lt"/>
                <a:ea typeface="DejaVu Sans" charset="0"/>
                <a:cs typeface="DejaVu Sans" charset="0"/>
              </a:rPr>
              <a:t>correlations.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IN" sz="2000" dirty="0">
              <a:solidFill>
                <a:srgbClr val="000080"/>
              </a:solidFill>
              <a:latin typeface="+mn-lt"/>
              <a:ea typeface="DejaVu Sans" charset="0"/>
              <a:cs typeface="DejaVu Sans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352801" y="1143000"/>
            <a:ext cx="48768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IN" sz="1600" b="1" dirty="0" smtClean="0">
                <a:solidFill>
                  <a:srgbClr val="000080"/>
                </a:solidFill>
                <a:ea typeface="DejaVu Sans" charset="0"/>
                <a:cs typeface="DejaVu Sans" charset="0"/>
              </a:rPr>
              <a:t>Greiner and Muller, Phys </a:t>
            </a:r>
            <a:r>
              <a:rPr lang="en-IN" sz="1600" b="1" dirty="0" err="1">
                <a:solidFill>
                  <a:srgbClr val="000080"/>
                </a:solidFill>
                <a:ea typeface="DejaVu Sans" charset="0"/>
                <a:cs typeface="DejaVu Sans" charset="0"/>
              </a:rPr>
              <a:t>Lett</a:t>
            </a:r>
            <a:r>
              <a:rPr lang="en-IN" sz="1600" b="1" dirty="0">
                <a:solidFill>
                  <a:srgbClr val="000080"/>
                </a:solidFill>
                <a:ea typeface="DejaVu Sans" charset="0"/>
                <a:cs typeface="DejaVu Sans" charset="0"/>
              </a:rPr>
              <a:t> B  219 (1989) 199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IN" sz="1600" b="1" dirty="0">
              <a:solidFill>
                <a:srgbClr val="00008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72938" y="5943600"/>
            <a:ext cx="6904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 wide resonance will be difficult to observe!</a:t>
            </a:r>
            <a:endParaRPr lang="en-U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</TotalTime>
  <Words>794</Words>
  <Application>Microsoft Office PowerPoint</Application>
  <PresentationFormat>On-screen Show (4:3)</PresentationFormat>
  <Paragraphs>246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Default Design</vt:lpstr>
      <vt:lpstr>Equation</vt:lpstr>
      <vt:lpstr>Microsoft Equation 3.0</vt:lpstr>
      <vt:lpstr>Searches for Exotic Particles  and Phenomena at RHIC </vt:lpstr>
      <vt:lpstr>Outline</vt:lpstr>
      <vt:lpstr>Slide 3</vt:lpstr>
      <vt:lpstr>Slide 4</vt:lpstr>
      <vt:lpstr>Hyperon Production Rate</vt:lpstr>
      <vt:lpstr>An WW State ?</vt:lpstr>
      <vt:lpstr>XX Bound State</vt:lpstr>
      <vt:lpstr>Physics Information in Correlation Function</vt:lpstr>
      <vt:lpstr>Slide 9</vt:lpstr>
      <vt:lpstr>Correlation Function and Direct Decay Searches Complementary</vt:lpstr>
      <vt:lpstr>LL Correlation Function</vt:lpstr>
      <vt:lpstr>Theoretical Model Fit to Data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UCLA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Properties of the QCD Medium via Heavy Quark Induced Hadron Correlations</dc:title>
  <dc:creator>Huan Huang</dc:creator>
  <cp:lastModifiedBy>huang</cp:lastModifiedBy>
  <cp:revision>257</cp:revision>
  <dcterms:created xsi:type="dcterms:W3CDTF">2008-06-15T06:08:36Z</dcterms:created>
  <dcterms:modified xsi:type="dcterms:W3CDTF">2012-11-16T22:00:24Z</dcterms:modified>
</cp:coreProperties>
</file>