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97" r:id="rId2"/>
    <p:sldId id="665" r:id="rId3"/>
    <p:sldId id="666" r:id="rId4"/>
    <p:sldId id="673" r:id="rId5"/>
    <p:sldId id="674" r:id="rId6"/>
    <p:sldId id="667" r:id="rId7"/>
    <p:sldId id="668" r:id="rId8"/>
    <p:sldId id="678" r:id="rId9"/>
    <p:sldId id="662" r:id="rId10"/>
    <p:sldId id="672" r:id="rId11"/>
    <p:sldId id="663" r:id="rId12"/>
    <p:sldId id="578" r:id="rId13"/>
    <p:sldId id="670" r:id="rId14"/>
    <p:sldId id="754" r:id="rId15"/>
    <p:sldId id="690" r:id="rId16"/>
    <p:sldId id="671" r:id="rId17"/>
    <p:sldId id="675" r:id="rId18"/>
    <p:sldId id="731" r:id="rId19"/>
    <p:sldId id="710" r:id="rId20"/>
    <p:sldId id="712" r:id="rId21"/>
    <p:sldId id="717" r:id="rId22"/>
    <p:sldId id="719" r:id="rId23"/>
    <p:sldId id="718" r:id="rId24"/>
    <p:sldId id="769" r:id="rId25"/>
    <p:sldId id="638" r:id="rId26"/>
    <p:sldId id="612" r:id="rId27"/>
    <p:sldId id="640" r:id="rId28"/>
    <p:sldId id="681" r:id="rId29"/>
    <p:sldId id="682" r:id="rId30"/>
    <p:sldId id="679" r:id="rId31"/>
    <p:sldId id="736" r:id="rId32"/>
    <p:sldId id="722" r:id="rId33"/>
    <p:sldId id="738" r:id="rId34"/>
    <p:sldId id="729" r:id="rId35"/>
    <p:sldId id="735" r:id="rId36"/>
    <p:sldId id="755" r:id="rId37"/>
    <p:sldId id="733" r:id="rId38"/>
    <p:sldId id="767" r:id="rId39"/>
    <p:sldId id="749" r:id="rId40"/>
    <p:sldId id="753" r:id="rId41"/>
    <p:sldId id="752" r:id="rId42"/>
    <p:sldId id="768" r:id="rId43"/>
    <p:sldId id="761" r:id="rId44"/>
    <p:sldId id="758" r:id="rId45"/>
    <p:sldId id="757" r:id="rId46"/>
    <p:sldId id="760" r:id="rId47"/>
  </p:sldIdLst>
  <p:sldSz cx="9144000" cy="6858000" type="screen4x3"/>
  <p:notesSz cx="7010400" cy="9296400"/>
  <p:defaultTextStyle>
    <a:defPPr>
      <a:defRPr lang="zh-CN"/>
    </a:defPPr>
    <a:lvl1pPr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6600"/>
    <a:srgbClr val="F2F2F2"/>
    <a:srgbClr val="660066"/>
    <a:srgbClr val="996633"/>
    <a:srgbClr val="CC9900"/>
    <a:srgbClr val="3333CC"/>
    <a:srgbClr val="9933FF"/>
    <a:srgbClr val="FF66FF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14" autoAdjust="0"/>
    <p:restoredTop sz="99492" autoAdjust="0"/>
  </p:normalViewPr>
  <p:slideViewPr>
    <p:cSldViewPr>
      <p:cViewPr>
        <p:scale>
          <a:sx n="70" d="100"/>
          <a:sy n="70" d="100"/>
        </p:scale>
        <p:origin x="-82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54.wmf"/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6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6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4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6" Type="http://schemas.openxmlformats.org/officeDocument/2006/relationships/image" Target="../media/image100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6" Type="http://schemas.openxmlformats.org/officeDocument/2006/relationships/image" Target="../media/image100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>
            <a:lvl1pPr algn="l"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1935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934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>
            <a:lvl1pPr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1935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b" anchorCtr="0" compatLnSpc="1">
            <a:prstTxWarp prst="textNoShape">
              <a:avLst/>
            </a:prstTxWarp>
          </a:bodyPr>
          <a:lstStyle>
            <a:lvl1pPr algn="l"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1935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934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b" anchorCtr="0" compatLnSpc="1">
            <a:prstTxWarp prst="textNoShape">
              <a:avLst/>
            </a:prstTxWarp>
          </a:bodyPr>
          <a:lstStyle>
            <a:lvl1pPr defTabSz="928637">
              <a:defRPr sz="1200"/>
            </a:lvl1pPr>
          </a:lstStyle>
          <a:p>
            <a:fld id="{68C6E874-DFB3-4A49-BCFE-8F9A8CA5831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>
            <a:lvl1pPr algn="l"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934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>
            <a:lvl1pPr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474" y="4416116"/>
            <a:ext cx="5139460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b" anchorCtr="0" compatLnSpc="1">
            <a:prstTxWarp prst="textNoShape">
              <a:avLst/>
            </a:prstTxWarp>
          </a:bodyPr>
          <a:lstStyle>
            <a:lvl1pPr algn="l"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934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b" anchorCtr="0" compatLnSpc="1">
            <a:prstTxWarp prst="textNoShape">
              <a:avLst/>
            </a:prstTxWarp>
          </a:bodyPr>
          <a:lstStyle>
            <a:lvl1pPr defTabSz="928637">
              <a:defRPr sz="1200"/>
            </a:lvl1pPr>
          </a:lstStyle>
          <a:p>
            <a:fld id="{D0B4387F-57BD-4908-A6D3-257DBB6E436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429"/>
            <a:ext cx="560832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6913"/>
            <a:ext cx="4651375" cy="3487737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90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10" tIns="45704" rIns="91410" bIns="45704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8500"/>
            <a:ext cx="4651375" cy="3487738"/>
          </a:xfrm>
          <a:solidFill>
            <a:srgbClr val="FFFFFF"/>
          </a:solidFill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24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429"/>
            <a:ext cx="560832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429"/>
            <a:ext cx="560832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defTabSz="923925"/>
            <a:r>
              <a:rPr kumimoji="0" lang="en-US" altLang="zh-CN" sz="1200">
                <a:latin typeface="Arial" pitchFamily="34" charset="0"/>
              </a:rPr>
              <a:t>Introduction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970377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algn="r" defTabSz="923925"/>
            <a:fld id="{3A9BD324-2294-4EA7-ABC5-4DDC567A8E16}" type="slidenum">
              <a:rPr kumimoji="0" lang="en-US" altLang="zh-CN" sz="1200">
                <a:latin typeface="Arial" pitchFamily="34" charset="0"/>
              </a:rPr>
              <a:pPr algn="r" defTabSz="923925"/>
              <a:t>3</a:t>
            </a:fld>
            <a:endParaRPr kumimoji="0" lang="en-US" altLang="zh-CN" sz="1200">
              <a:latin typeface="Arial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8500"/>
            <a:ext cx="4648200" cy="3486150"/>
          </a:xfrm>
          <a:solidFill>
            <a:srgbClr val="FFFFFF"/>
          </a:solidFill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24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731" tIns="46365" rIns="92731" bIns="46365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4275" y="695325"/>
            <a:ext cx="4652963" cy="3489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0" y="4415792"/>
            <a:ext cx="5608320" cy="418338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4275" y="695325"/>
            <a:ext cx="4652963" cy="3489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0" y="4415792"/>
            <a:ext cx="5608320" cy="418338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defTabSz="923925"/>
            <a:r>
              <a:rPr kumimoji="0" lang="en-US" altLang="zh-CN" sz="1200">
                <a:latin typeface="Arial" pitchFamily="34" charset="0"/>
              </a:rPr>
              <a:t>Introduction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970377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algn="r" defTabSz="923925"/>
            <a:fld id="{3A9BD324-2294-4EA7-ABC5-4DDC567A8E16}" type="slidenum">
              <a:rPr kumimoji="0" lang="en-US" altLang="zh-CN" sz="1200">
                <a:latin typeface="Arial" pitchFamily="34" charset="0"/>
              </a:rPr>
              <a:pPr algn="r" defTabSz="923925"/>
              <a:t>5</a:t>
            </a:fld>
            <a:endParaRPr kumimoji="0" lang="en-US" altLang="zh-CN" sz="1200">
              <a:latin typeface="Arial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8500"/>
            <a:ext cx="4648200" cy="3486150"/>
          </a:xfrm>
          <a:solidFill>
            <a:srgbClr val="FFFFFF"/>
          </a:solidFill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24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731" tIns="46365" rIns="92731" bIns="46365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defTabSz="923925"/>
            <a:r>
              <a:rPr kumimoji="0" lang="en-US" altLang="zh-CN" sz="1200">
                <a:latin typeface="Arial" pitchFamily="34" charset="0"/>
              </a:rPr>
              <a:t>Introduction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970377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algn="r" defTabSz="923925"/>
            <a:fld id="{3A9BD324-2294-4EA7-ABC5-4DDC567A8E16}" type="slidenum">
              <a:rPr kumimoji="0" lang="en-US" altLang="zh-CN" sz="1200">
                <a:latin typeface="Arial" pitchFamily="34" charset="0"/>
              </a:rPr>
              <a:pPr algn="r" defTabSz="923925"/>
              <a:t>6</a:t>
            </a:fld>
            <a:endParaRPr kumimoji="0" lang="en-US" altLang="zh-CN" sz="1200">
              <a:latin typeface="Arial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8500"/>
            <a:ext cx="4648200" cy="3486150"/>
          </a:xfrm>
          <a:solidFill>
            <a:srgbClr val="FFFFFF"/>
          </a:solidFill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24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731" tIns="46365" rIns="92731" bIns="46365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defTabSz="923925"/>
            <a:r>
              <a:rPr kumimoji="0" lang="en-US" altLang="zh-CN" sz="1200">
                <a:latin typeface="Arial" pitchFamily="34" charset="0"/>
              </a:rPr>
              <a:t>Introduction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970377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algn="r" defTabSz="923925"/>
            <a:fld id="{3A9BD324-2294-4EA7-ABC5-4DDC567A8E16}" type="slidenum">
              <a:rPr kumimoji="0" lang="en-US" altLang="zh-CN" sz="1200">
                <a:latin typeface="Arial" pitchFamily="34" charset="0"/>
              </a:rPr>
              <a:pPr algn="r" defTabSz="923925"/>
              <a:t>7</a:t>
            </a:fld>
            <a:endParaRPr kumimoji="0" lang="en-US" altLang="zh-CN" sz="1200">
              <a:latin typeface="Arial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8500"/>
            <a:ext cx="4648200" cy="3486150"/>
          </a:xfrm>
          <a:solidFill>
            <a:srgbClr val="FFFFFF"/>
          </a:solidFill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24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731" tIns="46365" rIns="92731" bIns="46365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6913"/>
            <a:ext cx="4651375" cy="3487737"/>
          </a:xfrm>
          <a:solidFill>
            <a:srgbClr val="FFFFFF"/>
          </a:solidFill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90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10" tIns="45704" rIns="91410" bIns="45704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6913"/>
            <a:ext cx="4651375" cy="3487737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90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10" tIns="45704" rIns="91410" bIns="45704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6913"/>
            <a:ext cx="4651375" cy="3487737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90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10" tIns="45704" rIns="91410" bIns="45704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5B0841-21C4-42A5-8FFD-1A1ED8796B5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12201E-31C4-42F0-A915-EC5CA84CD4A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4F1242-8E94-4BC3-9D27-44D4CF671F5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F3A9AB-A3B6-4FC6-91B8-05319890BC9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C17F7C-7AA8-4A1E-BF90-8F895A0EAF7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83319C-099A-452C-A4AA-53F1985A434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E998B3-D3ED-4FC1-8E28-FF13DE39F81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BE2636-4187-4483-843D-2C2EAC4C3B2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1AD4D7-D0E4-41FC-8A30-5F3640A6C4E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252C59-69F4-41F1-B1F2-90FE5B28546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7F49A7-93C0-4342-A9C9-23BF5F52A7C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4FA928-FE76-4324-8755-5199E137174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CD491D-C976-4ED7-B0C3-CBC4056761E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4934A07-89AB-4B91-AC42-1553F027E20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png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27.bin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6.bin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5.bin"/><Relationship Id="rId10" Type="http://schemas.openxmlformats.org/officeDocument/2006/relationships/oleObject" Target="../embeddings/oleObject30.bin"/><Relationship Id="rId4" Type="http://schemas.openxmlformats.org/officeDocument/2006/relationships/image" Target="../media/image42.png"/><Relationship Id="rId9" Type="http://schemas.openxmlformats.org/officeDocument/2006/relationships/oleObject" Target="../embeddings/oleObject2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oleObject" Target="../embeddings/oleObject36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50.png"/><Relationship Id="rId12" Type="http://schemas.openxmlformats.org/officeDocument/2006/relationships/oleObject" Target="../embeddings/oleObject3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9.png"/><Relationship Id="rId11" Type="http://schemas.openxmlformats.org/officeDocument/2006/relationships/oleObject" Target="../embeddings/oleObject34.bin"/><Relationship Id="rId5" Type="http://schemas.openxmlformats.org/officeDocument/2006/relationships/image" Target="../media/image48.png"/><Relationship Id="rId15" Type="http://schemas.openxmlformats.org/officeDocument/2006/relationships/oleObject" Target="../embeddings/oleObject38.bin"/><Relationship Id="rId10" Type="http://schemas.openxmlformats.org/officeDocument/2006/relationships/oleObject" Target="../embeddings/oleObject33.bin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oleObject" Target="../embeddings/oleObject3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39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6.bin"/><Relationship Id="rId5" Type="http://schemas.openxmlformats.org/officeDocument/2006/relationships/oleObject" Target="../embeddings/oleObject45.bin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62.pn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e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55.bin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8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oleObject" Target="../embeddings/oleObject59.bin"/><Relationship Id="rId4" Type="http://schemas.openxmlformats.org/officeDocument/2006/relationships/image" Target="../media/image78.png"/><Relationship Id="rId9" Type="http://schemas.openxmlformats.org/officeDocument/2006/relationships/oleObject" Target="../embeddings/oleObject58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oleObject" Target="../embeddings/oleObject6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notesSlide" Target="../notesSlides/notesSlide31.xml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65.bin"/><Relationship Id="rId5" Type="http://schemas.openxmlformats.org/officeDocument/2006/relationships/oleObject" Target="../embeddings/oleObject64.bin"/><Relationship Id="rId4" Type="http://schemas.openxmlformats.org/officeDocument/2006/relationships/oleObject" Target="../embeddings/oleObject63.bin"/><Relationship Id="rId9" Type="http://schemas.openxmlformats.org/officeDocument/2006/relationships/oleObject" Target="../embeddings/oleObject68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notesSlide" Target="../notesSlides/notesSlide32.xml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71.bin"/><Relationship Id="rId5" Type="http://schemas.openxmlformats.org/officeDocument/2006/relationships/oleObject" Target="../embeddings/oleObject70.bin"/><Relationship Id="rId10" Type="http://schemas.openxmlformats.org/officeDocument/2006/relationships/oleObject" Target="../embeddings/oleObject75.bin"/><Relationship Id="rId4" Type="http://schemas.openxmlformats.org/officeDocument/2006/relationships/oleObject" Target="../embeddings/oleObject69.bin"/><Relationship Id="rId9" Type="http://schemas.openxmlformats.org/officeDocument/2006/relationships/oleObject" Target="../embeddings/oleObject74.bin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01.png"/><Relationship Id="rId5" Type="http://schemas.openxmlformats.org/officeDocument/2006/relationships/oleObject" Target="../embeddings/oleObject76.bin"/><Relationship Id="rId4" Type="http://schemas.openxmlformats.org/officeDocument/2006/relationships/image" Target="../media/image7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15"/>
          <p:cNvSpPr txBox="1">
            <a:spLocks noChangeArrowheads="1"/>
          </p:cNvSpPr>
          <p:nvPr/>
        </p:nvSpPr>
        <p:spPr bwMode="auto">
          <a:xfrm>
            <a:off x="1219200" y="4495800"/>
            <a:ext cx="6553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altLang="zh-CN" b="1" dirty="0" smtClean="0">
                <a:solidFill>
                  <a:schemeClr val="accent6"/>
                </a:solidFill>
              </a:rPr>
              <a:t>ATHIC 2012</a:t>
            </a:r>
          </a:p>
          <a:p>
            <a:pPr algn="ctr">
              <a:spcBef>
                <a:spcPct val="50000"/>
              </a:spcBef>
            </a:pPr>
            <a:r>
              <a:rPr kumimoji="0" lang="en-US" altLang="zh-CN" dirty="0" smtClean="0">
                <a:solidFill>
                  <a:schemeClr val="accent6"/>
                </a:solidFill>
              </a:rPr>
              <a:t>Pusan , South Korea, Nov. 14-Nov. 17, 2012 </a:t>
            </a:r>
          </a:p>
        </p:txBody>
      </p:sp>
      <p:sp>
        <p:nvSpPr>
          <p:cNvPr id="24587" name="Text Box 15"/>
          <p:cNvSpPr txBox="1">
            <a:spLocks noChangeArrowheads="1"/>
          </p:cNvSpPr>
          <p:nvPr/>
        </p:nvSpPr>
        <p:spPr bwMode="auto">
          <a:xfrm>
            <a:off x="7772400" y="6461125"/>
            <a:ext cx="137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11</a:t>
            </a:r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</a:rPr>
              <a:t>/16/2012</a:t>
            </a:r>
            <a:endParaRPr lang="en-US" altLang="zh-CN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62000" y="1676400"/>
            <a:ext cx="7620000" cy="58477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solidFill>
                  <a:srgbClr val="C00000"/>
                </a:solidFill>
              </a:rPr>
              <a:t>QGP viscosity at RHIC and LHC energies</a:t>
            </a:r>
            <a:endParaRPr lang="en-US" sz="3200" b="1" dirty="0" smtClean="0">
              <a:solidFill>
                <a:srgbClr val="C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4588" name="Text Box 8"/>
          <p:cNvSpPr txBox="1">
            <a:spLocks noChangeArrowheads="1"/>
          </p:cNvSpPr>
          <p:nvPr/>
        </p:nvSpPr>
        <p:spPr bwMode="auto">
          <a:xfrm>
            <a:off x="2743200" y="3200400"/>
            <a:ext cx="350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zh-CN" sz="2400" dirty="0" err="1" smtClean="0">
                <a:solidFill>
                  <a:srgbClr val="990099"/>
                </a:solidFill>
                <a:latin typeface="Arial" charset="0"/>
              </a:rPr>
              <a:t>Huichao</a:t>
            </a:r>
            <a:r>
              <a:rPr kumimoji="0" lang="en-US" altLang="zh-CN" sz="2400" dirty="0" smtClean="0">
                <a:solidFill>
                  <a:srgbClr val="990099"/>
                </a:solidFill>
                <a:latin typeface="Arial" charset="0"/>
              </a:rPr>
              <a:t> Song</a:t>
            </a:r>
            <a:endParaRPr kumimoji="0" lang="en-US" altLang="zh-CN" sz="2400" b="1" dirty="0" smtClean="0">
              <a:solidFill>
                <a:srgbClr val="990099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09600" y="5715000"/>
            <a:ext cx="8534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 smtClean="0">
                <a:latin typeface="+mn-lt"/>
              </a:rPr>
              <a:t>Thanks for discussions  from  S. Bass, U. Heinz,  M. </a:t>
            </a:r>
            <a:r>
              <a:rPr lang="en-US" altLang="zh-CN" dirty="0" err="1" smtClean="0">
                <a:latin typeface="+mn-lt"/>
              </a:rPr>
              <a:t>Luzum</a:t>
            </a:r>
            <a:r>
              <a:rPr lang="en-US" altLang="zh-CN" dirty="0" smtClean="0">
                <a:latin typeface="+mn-lt"/>
              </a:rPr>
              <a:t>,  H. Petersen,  S. Moreland,  L. Pang,  Z. </a:t>
            </a:r>
            <a:r>
              <a:rPr lang="en-US" altLang="zh-CN" dirty="0" err="1" smtClean="0">
                <a:latin typeface="+mn-lt"/>
              </a:rPr>
              <a:t>Qiu</a:t>
            </a:r>
            <a:r>
              <a:rPr lang="en-US" altLang="zh-CN" dirty="0" smtClean="0">
                <a:latin typeface="+mn-lt"/>
              </a:rPr>
              <a:t>,  B. </a:t>
            </a:r>
            <a:r>
              <a:rPr lang="en-US" altLang="zh-CN" dirty="0" err="1" smtClean="0">
                <a:latin typeface="+mn-lt"/>
              </a:rPr>
              <a:t>Schenke</a:t>
            </a:r>
            <a:r>
              <a:rPr lang="en-US" altLang="zh-CN" dirty="0" smtClean="0">
                <a:latin typeface="+mn-lt"/>
              </a:rPr>
              <a:t>,  C. </a:t>
            </a:r>
            <a:r>
              <a:rPr lang="en-US" altLang="zh-CN" dirty="0" err="1" smtClean="0">
                <a:latin typeface="+mn-lt"/>
              </a:rPr>
              <a:t>Shen</a:t>
            </a:r>
            <a:r>
              <a:rPr lang="en-US" altLang="zh-CN" dirty="0" smtClean="0">
                <a:latin typeface="+mn-lt"/>
              </a:rPr>
              <a:t>,  R. </a:t>
            </a:r>
            <a:r>
              <a:rPr lang="en-US" altLang="zh-CN" dirty="0" err="1" smtClean="0">
                <a:latin typeface="+mn-lt"/>
              </a:rPr>
              <a:t>Soltz</a:t>
            </a:r>
            <a:r>
              <a:rPr lang="en-US" altLang="zh-CN" dirty="0" smtClean="0">
                <a:latin typeface="+mn-lt"/>
              </a:rPr>
              <a:t>,  X.-N. Wang …    </a:t>
            </a:r>
            <a:endParaRPr lang="en-US" altLang="zh-CN" dirty="0">
              <a:latin typeface="+mn-lt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743200" y="3657600"/>
            <a:ext cx="350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zh-CN" sz="2400" b="1" dirty="0" smtClean="0">
                <a:solidFill>
                  <a:srgbClr val="990099"/>
                </a:solidFill>
                <a:latin typeface="华文行楷" pitchFamily="2" charset="-122"/>
                <a:ea typeface="华文行楷" pitchFamily="2" charset="-122"/>
              </a:rPr>
              <a:t>Peking University 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762000" y="2209800"/>
            <a:ext cx="7620000" cy="58477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solidFill>
                  <a:srgbClr val="C00000"/>
                </a:solidFill>
                <a:ea typeface="Arial Unicode MS" pitchFamily="34" charset="-122"/>
                <a:cs typeface="Arial Unicode MS" pitchFamily="34" charset="-122"/>
              </a:rPr>
              <a:t>                              -- a 2012 status report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3048000"/>
            <a:ext cx="5997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-results from the VISHNU hybrid model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257787" y="2362200"/>
            <a:ext cx="72769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QGP viscosity at RHIC energies (2011)</a:t>
            </a:r>
            <a:endParaRPr lang="en-US" altLang="zh-CN" sz="3200" dirty="0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0" y="4267200"/>
            <a:ext cx="5105400" cy="2590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209800" y="381000"/>
            <a:ext cx="4495800" cy="52322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l"/>
            <a:r>
              <a:rPr lang="en-US" altLang="zh-CN" sz="2800" b="1" dirty="0" smtClean="0">
                <a:latin typeface="Arial" pitchFamily="34" charset="0"/>
                <a:cs typeface="Arial" pitchFamily="34" charset="0"/>
              </a:rPr>
              <a:t>VISHNU hybrid approach </a:t>
            </a:r>
            <a:endParaRPr lang="zh-CN" altLang="en-US" sz="28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0" y="1295400"/>
            <a:ext cx="9144000" cy="2686110"/>
            <a:chOff x="0" y="3733800"/>
            <a:chExt cx="9144000" cy="2686110"/>
          </a:xfrm>
        </p:grpSpPr>
        <p:sp>
          <p:nvSpPr>
            <p:cNvPr id="33" name="Rectangle 32"/>
            <p:cNvSpPr/>
            <p:nvPr/>
          </p:nvSpPr>
          <p:spPr>
            <a:xfrm>
              <a:off x="914400" y="6019800"/>
              <a:ext cx="8229600" cy="400110"/>
            </a:xfrm>
            <a:prstGeom prst="rect">
              <a:avLst/>
            </a:prstGeom>
            <a:noFill/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996633"/>
                  </a:solidFill>
                  <a:latin typeface="Arial" pitchFamily="34" charset="0"/>
                  <a:cs typeface="Arial" pitchFamily="34" charset="0"/>
                </a:rPr>
                <a:t>Initial conditions    </a:t>
              </a:r>
              <a:r>
                <a:rPr lang="en-US" altLang="zh-CN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viscous hydro </a:t>
              </a:r>
              <a:r>
                <a:rPr lang="en-US" altLang="zh-CN" b="1" dirty="0" smtClean="0">
                  <a:latin typeface="+mj-lt"/>
                  <a:cs typeface="Arial" pitchFamily="34" charset="0"/>
                </a:rPr>
                <a:t>               </a:t>
              </a:r>
              <a:r>
                <a:rPr lang="en-US" altLang="zh-CN" b="1" dirty="0" err="1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hadron</a:t>
              </a:r>
              <a:r>
                <a:rPr lang="en-US" altLang="zh-CN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 cascade  </a:t>
              </a:r>
              <a:endParaRPr lang="zh-CN" altLang="en-US" b="1" dirty="0">
                <a:latin typeface="+mj-lt"/>
              </a:endParaRPr>
            </a:p>
          </p:txBody>
        </p:sp>
        <p:grpSp>
          <p:nvGrpSpPr>
            <p:cNvPr id="34" name="Group 22"/>
            <p:cNvGrpSpPr/>
            <p:nvPr/>
          </p:nvGrpSpPr>
          <p:grpSpPr>
            <a:xfrm>
              <a:off x="0" y="3733800"/>
              <a:ext cx="9144000" cy="2362200"/>
              <a:chOff x="0" y="3733800"/>
              <a:chExt cx="9144000" cy="2362200"/>
            </a:xfrm>
          </p:grpSpPr>
          <p:pic>
            <p:nvPicPr>
              <p:cNvPr id="35" name="Picture 103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11111"/>
              <a:stretch>
                <a:fillRect/>
              </a:stretch>
            </p:blipFill>
            <p:spPr bwMode="auto">
              <a:xfrm>
                <a:off x="0" y="3733800"/>
                <a:ext cx="914400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" name="Left Brace 35"/>
              <p:cNvSpPr/>
              <p:nvPr/>
            </p:nvSpPr>
            <p:spPr bwMode="auto">
              <a:xfrm rot="16200000">
                <a:off x="1866900" y="4914900"/>
                <a:ext cx="457200" cy="1905000"/>
              </a:xfrm>
              <a:prstGeom prst="leftBrace">
                <a:avLst>
                  <a:gd name="adj1" fmla="val 49286"/>
                  <a:gd name="adj2" fmla="val 50476"/>
                </a:avLst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7" name="Left Brace 36"/>
              <p:cNvSpPr/>
              <p:nvPr/>
            </p:nvSpPr>
            <p:spPr bwMode="auto">
              <a:xfrm rot="16200000">
                <a:off x="3771900" y="5143500"/>
                <a:ext cx="457200" cy="1447800"/>
              </a:xfrm>
              <a:prstGeom prst="leftBrace">
                <a:avLst>
                  <a:gd name="adj1" fmla="val 49286"/>
                  <a:gd name="adj2" fmla="val 50476"/>
                </a:avLst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8" name="Left Brace 37"/>
              <p:cNvSpPr/>
              <p:nvPr/>
            </p:nvSpPr>
            <p:spPr bwMode="auto">
              <a:xfrm rot="16200000">
                <a:off x="6629400" y="4038600"/>
                <a:ext cx="457200" cy="3657600"/>
              </a:xfrm>
              <a:prstGeom prst="leftBrace">
                <a:avLst>
                  <a:gd name="adj1" fmla="val 49286"/>
                  <a:gd name="adj2" fmla="val 50476"/>
                </a:avLst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4800600" y="838200"/>
            <a:ext cx="3689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D60093"/>
                </a:solidFill>
              </a:rPr>
              <a:t>H. Song, S. Bass, U. Heinz, PRC2011</a:t>
            </a:r>
            <a:endParaRPr lang="en-US" sz="1800" dirty="0"/>
          </a:p>
        </p:txBody>
      </p:sp>
      <p:sp>
        <p:nvSpPr>
          <p:cNvPr id="19" name="Rectangle 18"/>
          <p:cNvSpPr/>
          <p:nvPr/>
        </p:nvSpPr>
        <p:spPr>
          <a:xfrm>
            <a:off x="4343400" y="2895600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err="1" smtClean="0"/>
              <a:t>T</a:t>
            </a:r>
            <a:r>
              <a:rPr lang="en-US" sz="1100" b="1" dirty="0" err="1" smtClean="0"/>
              <a:t>sw</a:t>
            </a:r>
            <a:r>
              <a:rPr lang="en-US" sz="1800" b="1" dirty="0" smtClean="0"/>
              <a:t>=165MeV</a:t>
            </a:r>
            <a:endParaRPr lang="en-US" sz="1800" b="1" dirty="0"/>
          </a:p>
        </p:txBody>
      </p:sp>
      <p:sp>
        <p:nvSpPr>
          <p:cNvPr id="29" name="Rectangle 28"/>
          <p:cNvSpPr/>
          <p:nvPr/>
        </p:nvSpPr>
        <p:spPr>
          <a:xfrm>
            <a:off x="5334000" y="5029200"/>
            <a:ext cx="411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-3+1 d viscous hydro+ </a:t>
            </a:r>
            <a:r>
              <a:rPr lang="en-US" altLang="zh-CN" sz="1800" dirty="0" err="1" smtClean="0">
                <a:latin typeface="Arial" pitchFamily="34" charset="0"/>
                <a:cs typeface="Arial" pitchFamily="34" charset="0"/>
              </a:rPr>
              <a:t>hadron</a:t>
            </a:r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cascade: </a:t>
            </a:r>
            <a:r>
              <a:rPr lang="en-US" altLang="zh-CN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pitchFamily="34" charset="0"/>
              </a:rPr>
              <a:t>Ryu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pitchFamily="34" charset="0"/>
              </a:rPr>
              <a:t> et al., arXiv1210.4588 </a:t>
            </a:r>
            <a:r>
              <a:rPr lang="en-US" altLang="zh-CN" sz="1800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en-US" sz="1800" dirty="0" smtClean="0"/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4495800"/>
            <a:ext cx="3733800" cy="2209800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410200" y="4648200"/>
            <a:ext cx="32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Other related developments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Left Brace 38"/>
          <p:cNvSpPr/>
          <p:nvPr/>
        </p:nvSpPr>
        <p:spPr bwMode="auto">
          <a:xfrm rot="10800000">
            <a:off x="3810000" y="4876800"/>
            <a:ext cx="152400" cy="609600"/>
          </a:xfrm>
          <a:prstGeom prst="leftBrace">
            <a:avLst>
              <a:gd name="adj1" fmla="val 49286"/>
              <a:gd name="adj2" fmla="val 50476"/>
            </a:avLst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52400" y="4419600"/>
            <a:ext cx="6324600" cy="2305110"/>
            <a:chOff x="228600" y="4267200"/>
            <a:chExt cx="6324600" cy="2305110"/>
          </a:xfrm>
        </p:grpSpPr>
        <p:sp>
          <p:nvSpPr>
            <p:cNvPr id="20" name="Rectangle 19"/>
            <p:cNvSpPr/>
            <p:nvPr/>
          </p:nvSpPr>
          <p:spPr>
            <a:xfrm>
              <a:off x="228600" y="5410200"/>
              <a:ext cx="6324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r>
                <a:rPr lang="en-US" altLang="zh-CN" b="1" dirty="0" err="1" smtClean="0">
                  <a:solidFill>
                    <a:schemeClr val="accent6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EoS</a:t>
              </a:r>
              <a:r>
                <a:rPr lang="en-US" altLang="zh-CN" b="1" dirty="0" smtClean="0">
                  <a:solidFill>
                    <a:schemeClr val="accent6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:  </a:t>
              </a:r>
              <a:r>
                <a:rPr lang="en-US" altLang="zh-CN" sz="1800" dirty="0" smtClean="0">
                  <a:latin typeface="+mj-lt"/>
                  <a:ea typeface="Arial Unicode MS" pitchFamily="34" charset="-122"/>
                  <a:cs typeface="Arial Unicode MS" pitchFamily="34" charset="-122"/>
                </a:rPr>
                <a:t>(s95p-PCE)   </a:t>
              </a:r>
              <a:r>
                <a:rPr lang="en-US" altLang="zh-CN" sz="1400" dirty="0" smtClean="0">
                  <a:solidFill>
                    <a:srgbClr val="CC00CC"/>
                  </a:solidFill>
                  <a:latin typeface="+mj-lt"/>
                  <a:ea typeface="Arial Unicode MS" pitchFamily="34" charset="-122"/>
                  <a:cs typeface="Arial Unicode MS" pitchFamily="34" charset="-122"/>
                </a:rPr>
                <a:t>(</a:t>
              </a:r>
              <a:r>
                <a:rPr lang="en-US" altLang="zh-CN" sz="1400" dirty="0" err="1" smtClean="0">
                  <a:solidFill>
                    <a:srgbClr val="CC00CC"/>
                  </a:solidFill>
                  <a:latin typeface="+mj-lt"/>
                  <a:ea typeface="Arial Unicode MS" pitchFamily="34" charset="-122"/>
                  <a:cs typeface="Arial Unicode MS" pitchFamily="34" charset="-122"/>
                </a:rPr>
                <a:t>Huovinen</a:t>
              </a:r>
              <a:r>
                <a:rPr lang="en-US" altLang="zh-CN" sz="1400" dirty="0" smtClean="0">
                  <a:solidFill>
                    <a:srgbClr val="CC00CC"/>
                  </a:solidFill>
                  <a:latin typeface="+mj-lt"/>
                  <a:ea typeface="Arial Unicode MS" pitchFamily="34" charset="-122"/>
                  <a:cs typeface="Arial Unicode MS" pitchFamily="34" charset="-122"/>
                </a:rPr>
                <a:t> &amp; Petreczky10)</a:t>
              </a:r>
              <a:endParaRPr lang="zh-CN" altLang="en-US" sz="1400" b="1" dirty="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600" y="6172200"/>
              <a:ext cx="2209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996633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-initial conditions</a:t>
              </a:r>
              <a:endParaRPr lang="zh-CN" altLang="en-US" sz="1600" b="1" dirty="0">
                <a:solidFill>
                  <a:srgbClr val="996633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28600" y="4648200"/>
              <a:ext cx="3728906" cy="781110"/>
              <a:chOff x="533400" y="4876800"/>
              <a:chExt cx="3728906" cy="78111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533400" y="4876800"/>
                <a:ext cx="37289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accent6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-chemical composition of HRG </a:t>
                </a:r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33400" y="5257800"/>
                <a:ext cx="349967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b="1" dirty="0" smtClean="0">
                    <a:solidFill>
                      <a:schemeClr val="accent6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-transport properties of HRG </a:t>
                </a:r>
                <a:endParaRPr lang="en-US" dirty="0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228600" y="5791200"/>
              <a:ext cx="2971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-switching temperature:</a:t>
              </a:r>
              <a:endParaRPr lang="zh-CN" altLang="en-US" sz="1400" b="1" dirty="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048000" y="5791200"/>
              <a:ext cx="16130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800" b="1" dirty="0" err="1" smtClean="0"/>
                <a:t>T</a:t>
              </a:r>
              <a:r>
                <a:rPr lang="en-US" sz="1100" b="1" dirty="0" err="1" smtClean="0"/>
                <a:t>sw</a:t>
              </a:r>
              <a:r>
                <a:rPr lang="en-US" sz="1800" b="1" dirty="0" smtClean="0"/>
                <a:t>=165MeV</a:t>
              </a:r>
              <a:endParaRPr lang="en-US" sz="1800" b="1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962400" y="4724400"/>
              <a:ext cx="1066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 err="1" smtClean="0"/>
                <a:t>Hadron</a:t>
              </a:r>
              <a:endParaRPr lang="en-US" sz="1800" dirty="0" smtClean="0"/>
            </a:p>
            <a:p>
              <a:pPr algn="ctr"/>
              <a:r>
                <a:rPr lang="en-US" sz="1800" dirty="0" smtClean="0"/>
                <a:t>Cascade</a:t>
              </a:r>
              <a:endParaRPr lang="en-US" sz="18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81000" y="4267200"/>
              <a:ext cx="12298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b="1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VISHNU:</a:t>
              </a:r>
              <a:endParaRPr lang="en-US" dirty="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5334000" y="5715000"/>
            <a:ext cx="381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-2+1 d </a:t>
            </a:r>
            <a:r>
              <a:rPr lang="en-US" altLang="zh-CN" sz="180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 3+1 viscous hydro: </a:t>
            </a:r>
            <a:r>
              <a:rPr lang="en-US" altLang="zh-CN" sz="1600" dirty="0" err="1" smtClean="0">
                <a:solidFill>
                  <a:schemeClr val="bg1">
                    <a:lumMod val="50000"/>
                  </a:schemeClr>
                </a:solidFill>
              </a:rPr>
              <a:t>Shen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CN" sz="1600" dirty="0" err="1" smtClean="0">
                <a:solidFill>
                  <a:schemeClr val="bg1">
                    <a:lumMod val="50000"/>
                  </a:schemeClr>
                </a:solidFill>
              </a:rPr>
              <a:t>Schenke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 &amp; Heinz on going work; </a:t>
            </a:r>
          </a:p>
          <a:p>
            <a:pPr algn="l"/>
            <a:endParaRPr lang="en-US" sz="18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334000" y="6309360"/>
            <a:ext cx="381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Vredevoogd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&amp;Pratt, PRC85,044908(2012)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838200"/>
            <a:ext cx="9144000" cy="3657600"/>
            <a:chOff x="0" y="838200"/>
            <a:chExt cx="9144000" cy="3657600"/>
          </a:xfrm>
        </p:grpSpPr>
        <p:pic>
          <p:nvPicPr>
            <p:cNvPr id="15" name="Picture 14" descr="v2-ecc3b(1).png"/>
            <p:cNvPicPr>
              <a:picLocks noChangeAspect="1"/>
            </p:cNvPicPr>
            <p:nvPr/>
          </p:nvPicPr>
          <p:blipFill>
            <a:blip r:embed="rId4" cstate="print"/>
            <a:srcRect l="2980" t="3333" r="9444" b="52222"/>
            <a:stretch>
              <a:fillRect/>
            </a:stretch>
          </p:blipFill>
          <p:spPr>
            <a:xfrm>
              <a:off x="0" y="838200"/>
              <a:ext cx="9144000" cy="36576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914400" y="990600"/>
              <a:ext cx="1371600" cy="37510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KLN 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76800" y="990600"/>
              <a:ext cx="1676400" cy="400110"/>
            </a:xfrm>
            <a:prstGeom prst="rect">
              <a:avLst/>
            </a:prstGeom>
            <a:solidFill>
              <a:srgbClr val="FFE5F9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err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Glauber</a:t>
              </a:r>
              <a:endParaRPr lang="en-US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33800" y="685800"/>
            <a:ext cx="541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H. Song, S. Bass, U. Heinz, T. Hirano, and  C. </a:t>
            </a:r>
            <a:r>
              <a:rPr lang="en-US" sz="1600" dirty="0" err="1" smtClean="0">
                <a:solidFill>
                  <a:srgbClr val="D60093"/>
                </a:solidFill>
                <a:latin typeface="+mn-lt"/>
              </a:rPr>
              <a:t>Shen</a:t>
            </a:r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, PRL2011</a:t>
            </a:r>
            <a:endParaRPr lang="en-US" sz="16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VISHNU hybrid model  &amp;  QGP viscosity  </a:t>
            </a:r>
            <a:r>
              <a:rPr lang="en-US" altLang="zh-CN" sz="3200" b="1" kern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(2011)</a:t>
            </a:r>
            <a:r>
              <a:rPr kumimoji="1" lang="en-US" altLang="zh-CN" sz="3200" b="1" i="0" u="none" strike="noStrike" kern="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1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4800" y="645789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-corrected exp. </a:t>
            </a:r>
            <a:r>
              <a:rPr lang="en-US" sz="1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en-US" dirty="0" smtClean="0">
                <a:latin typeface="+mn-lt"/>
                <a:cs typeface="Arial" pitchFamily="34" charset="0"/>
              </a:rPr>
              <a:t>that remove </a:t>
            </a:r>
            <a:r>
              <a:rPr lang="en-US" dirty="0" smtClean="0">
                <a:solidFill>
                  <a:srgbClr val="006600"/>
                </a:solidFill>
                <a:latin typeface="+mn-lt"/>
                <a:cs typeface="Arial" pitchFamily="34" charset="0"/>
              </a:rPr>
              <a:t>non-flow</a:t>
            </a:r>
            <a:r>
              <a:rPr lang="en-US" dirty="0" smtClean="0">
                <a:latin typeface="+mn-lt"/>
                <a:cs typeface="Arial" pitchFamily="34" charset="0"/>
              </a:rPr>
              <a:t> &amp; </a:t>
            </a:r>
            <a:r>
              <a:rPr lang="en-US" dirty="0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fluc</a:t>
            </a:r>
            <a:r>
              <a:rPr lang="en-US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. effects  </a:t>
            </a:r>
            <a:endParaRPr lang="en-US" dirty="0">
              <a:solidFill>
                <a:srgbClr val="C0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04800" y="5638800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-integrated </a:t>
            </a:r>
            <a:r>
              <a:rPr lang="en-US" sz="1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sz="1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for all charged hadrons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+mn-lt"/>
                <a:cs typeface="Arial" pitchFamily="34" charset="0"/>
              </a:rPr>
              <a:t>In contrast to </a:t>
            </a:r>
            <a:r>
              <a:rPr lang="en-US" sz="1800" dirty="0" smtClean="0">
                <a:latin typeface="+mn-lt"/>
                <a:cs typeface="Arial" pitchFamily="34" charset="0"/>
              </a:rPr>
              <a:t>V</a:t>
            </a:r>
            <a:r>
              <a:rPr lang="en-US" sz="1100" b="1" dirty="0" smtClean="0">
                <a:latin typeface="+mn-lt"/>
                <a:cs typeface="Arial" pitchFamily="34" charset="0"/>
              </a:rPr>
              <a:t>2</a:t>
            </a:r>
            <a:r>
              <a:rPr lang="en-US" dirty="0" smtClean="0">
                <a:latin typeface="+mn-lt"/>
                <a:cs typeface="Arial" pitchFamily="34" charset="0"/>
              </a:rPr>
              <a:t>(</a:t>
            </a:r>
            <a:r>
              <a:rPr lang="en-US" sz="1800" dirty="0" smtClean="0">
                <a:latin typeface="+mn-lt"/>
                <a:cs typeface="Arial" pitchFamily="34" charset="0"/>
              </a:rPr>
              <a:t>P</a:t>
            </a:r>
            <a:r>
              <a:rPr lang="en-US" sz="1100" b="1" dirty="0" smtClean="0">
                <a:latin typeface="+mn-lt"/>
                <a:cs typeface="Arial" pitchFamily="34" charset="0"/>
              </a:rPr>
              <a:t>T</a:t>
            </a:r>
            <a:r>
              <a:rPr lang="en-US" dirty="0" smtClean="0">
                <a:latin typeface="+mn-lt"/>
                <a:cs typeface="Arial" pitchFamily="34" charset="0"/>
              </a:rPr>
              <a:t>),  it is less sensitive to</a:t>
            </a:r>
          </a:p>
        </p:txBody>
      </p:sp>
      <p:graphicFrame>
        <p:nvGraphicFramePr>
          <p:cNvPr id="1530886" name="Object 5"/>
          <p:cNvGraphicFramePr>
            <a:graphicFrameLocks noChangeAspect="1"/>
          </p:cNvGraphicFramePr>
          <p:nvPr/>
        </p:nvGraphicFramePr>
        <p:xfrm>
          <a:off x="1903413" y="4538663"/>
          <a:ext cx="5641975" cy="635000"/>
        </p:xfrm>
        <a:graphic>
          <a:graphicData uri="http://schemas.openxmlformats.org/presentationml/2006/ole">
            <p:oleObj spid="_x0000_s1530886" name="Equation" r:id="rId5" imgW="2247840" imgH="241200" progId="Equation.3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685800" y="601980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FF0066"/>
                </a:solidFill>
                <a:latin typeface="+mn-lt"/>
                <a:cs typeface="Arial" pitchFamily="34" charset="0"/>
              </a:rPr>
              <a:t>bulk viscosity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rPr>
              <a:t>,        corrections,    </a:t>
            </a:r>
            <a:r>
              <a:rPr lang="en-US" dirty="0" smtClean="0">
                <a:solidFill>
                  <a:srgbClr val="CC00CC"/>
                </a:solidFill>
                <a:latin typeface="+mn-lt"/>
                <a:cs typeface="Arial" pitchFamily="34" charset="0"/>
              </a:rPr>
              <a:t>radial flow &amp; chemical composition of  HRG    </a:t>
            </a:r>
            <a:endParaRPr lang="en-US" dirty="0">
              <a:solidFill>
                <a:srgbClr val="CC00CC"/>
              </a:solidFill>
              <a:latin typeface="+mn-lt"/>
            </a:endParaRPr>
          </a:p>
        </p:txBody>
      </p:sp>
      <p:graphicFrame>
        <p:nvGraphicFramePr>
          <p:cNvPr id="18" name="Object 13"/>
          <p:cNvGraphicFramePr>
            <a:graphicFrameLocks noChangeAspect="1"/>
          </p:cNvGraphicFramePr>
          <p:nvPr/>
        </p:nvGraphicFramePr>
        <p:xfrm>
          <a:off x="2438400" y="6096000"/>
          <a:ext cx="331788" cy="350334"/>
        </p:xfrm>
        <a:graphic>
          <a:graphicData uri="http://schemas.openxmlformats.org/presentationml/2006/ole">
            <p:oleObj spid="_x0000_s1530887" name="Equation" r:id="rId6" imgW="190440" imgH="203040" progId="Equation.3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381000" y="5212080"/>
            <a:ext cx="259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analysis uses:  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838200"/>
            <a:ext cx="9144000" cy="3657600"/>
            <a:chOff x="0" y="838200"/>
            <a:chExt cx="9144000" cy="3657600"/>
          </a:xfrm>
        </p:grpSpPr>
        <p:pic>
          <p:nvPicPr>
            <p:cNvPr id="15" name="Picture 14" descr="v2-ecc3b(1).png"/>
            <p:cNvPicPr>
              <a:picLocks noChangeAspect="1"/>
            </p:cNvPicPr>
            <p:nvPr/>
          </p:nvPicPr>
          <p:blipFill>
            <a:blip r:embed="rId4" cstate="print"/>
            <a:srcRect l="2980" t="3333" r="9444" b="52222"/>
            <a:stretch>
              <a:fillRect/>
            </a:stretch>
          </p:blipFill>
          <p:spPr>
            <a:xfrm>
              <a:off x="0" y="838200"/>
              <a:ext cx="9144000" cy="365760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914400" y="990600"/>
              <a:ext cx="1371600" cy="37510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KLN 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876800" y="990600"/>
              <a:ext cx="1676400" cy="400110"/>
            </a:xfrm>
            <a:prstGeom prst="rect">
              <a:avLst/>
            </a:prstGeom>
            <a:solidFill>
              <a:srgbClr val="FFE5F9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err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Glauber</a:t>
              </a:r>
              <a:endParaRPr lang="en-US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33800" y="685800"/>
            <a:ext cx="541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H. Song, S. Bass, U. Heinz, T. Hirano, and  C. </a:t>
            </a:r>
            <a:r>
              <a:rPr lang="en-US" sz="1600" dirty="0" err="1" smtClean="0">
                <a:solidFill>
                  <a:srgbClr val="D60093"/>
                </a:solidFill>
                <a:latin typeface="+mn-lt"/>
              </a:rPr>
              <a:t>Shen</a:t>
            </a:r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, PRL2011</a:t>
            </a:r>
            <a:endParaRPr lang="en-US" sz="16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VISHNU hybrid model  &amp;  QGP viscosity  </a:t>
            </a:r>
            <a:r>
              <a:rPr lang="en-US" altLang="zh-CN" sz="3200" b="1" kern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(2011)</a:t>
            </a:r>
            <a:r>
              <a:rPr kumimoji="1" lang="en-US" altLang="zh-CN" sz="3200" b="1" i="0" u="none" strike="noStrike" kern="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1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62000" y="6096000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Initial flow, </a:t>
            </a:r>
            <a:r>
              <a:rPr lang="en-US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bulk viscosity</a:t>
            </a:r>
            <a:r>
              <a:rPr lang="en-US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single shot vs. e-b-e calculations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81000" y="5695890"/>
            <a:ext cx="44101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-Other uncertainties (much smaller)  </a:t>
            </a:r>
            <a:endParaRPr lang="en-US" dirty="0"/>
          </a:p>
        </p:txBody>
      </p:sp>
      <p:graphicFrame>
        <p:nvGraphicFramePr>
          <p:cNvPr id="2001924" name="Object 5"/>
          <p:cNvGraphicFramePr>
            <a:graphicFrameLocks noChangeAspect="1"/>
          </p:cNvGraphicFramePr>
          <p:nvPr/>
        </p:nvGraphicFramePr>
        <p:xfrm>
          <a:off x="1903413" y="4538663"/>
          <a:ext cx="5641975" cy="635000"/>
        </p:xfrm>
        <a:graphic>
          <a:graphicData uri="http://schemas.openxmlformats.org/presentationml/2006/ole">
            <p:oleObj spid="_x0000_s2001924" name="Equation" r:id="rId5" imgW="2247840" imgH="241200" progId="Equation.3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762000" y="6457890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+mn-lt"/>
                <a:cs typeface="Arial" pitchFamily="34" charset="0"/>
              </a:rPr>
              <a:t>(each of them shift </a:t>
            </a:r>
            <a:r>
              <a:rPr lang="en-US" sz="1800" dirty="0" smtClean="0">
                <a:latin typeface="+mn-lt"/>
                <a:cs typeface="Arial" pitchFamily="34" charset="0"/>
              </a:rPr>
              <a:t>V</a:t>
            </a:r>
            <a:r>
              <a:rPr lang="en-US" sz="1100" b="1" dirty="0" smtClean="0">
                <a:latin typeface="+mn-lt"/>
                <a:cs typeface="Arial" pitchFamily="34" charset="0"/>
              </a:rPr>
              <a:t>2</a:t>
            </a:r>
            <a:r>
              <a:rPr lang="en-US" dirty="0" smtClean="0">
                <a:latin typeface="+mn-lt"/>
                <a:cs typeface="Arial" pitchFamily="34" charset="0"/>
              </a:rPr>
              <a:t> by a few percent,  partial cancellation among them) </a:t>
            </a:r>
            <a:endParaRPr lang="en-US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1000" y="5334000"/>
            <a:ext cx="670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-Main uncertainties come from initial conditions  </a:t>
            </a:r>
            <a:endParaRPr lang="en-US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v2.png"/>
          <p:cNvPicPr>
            <a:picLocks noChangeAspect="1"/>
          </p:cNvPicPr>
          <p:nvPr/>
        </p:nvPicPr>
        <p:blipFill>
          <a:blip r:embed="rId4" cstate="print"/>
          <a:srcRect l="5974" t="45556" r="5974" b="4444"/>
          <a:stretch>
            <a:fillRect/>
          </a:stretch>
        </p:blipFill>
        <p:spPr>
          <a:xfrm>
            <a:off x="152400" y="838200"/>
            <a:ext cx="8991600" cy="5715000"/>
          </a:xfrm>
          <a:prstGeom prst="rect">
            <a:avLst/>
          </a:prstGeom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 sz="2000">
              <a:latin typeface="Arial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733800" y="685800"/>
            <a:ext cx="54102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600" dirty="0" err="1" smtClean="0">
                <a:solidFill>
                  <a:srgbClr val="D60093"/>
                </a:solidFill>
                <a:latin typeface="+mn-lt"/>
              </a:rPr>
              <a:t>H.Song</a:t>
            </a:r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, S. Bass, U. Heinz, T. Hirano, and  C. </a:t>
            </a:r>
            <a:r>
              <a:rPr lang="en-US" sz="1600" dirty="0" err="1" smtClean="0">
                <a:solidFill>
                  <a:srgbClr val="D60093"/>
                </a:solidFill>
                <a:latin typeface="+mn-lt"/>
              </a:rPr>
              <a:t>Shen</a:t>
            </a:r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, PRC2011</a:t>
            </a:r>
            <a:endParaRPr lang="en-US" sz="16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pPr algn="l"/>
            <a:r>
              <a:rPr lang="en-US" altLang="zh-CN" sz="4000" dirty="0" smtClean="0"/>
              <a:t>   further tests:        for identified hadrons 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3048000" y="152400"/>
          <a:ext cx="905456" cy="533400"/>
        </p:xfrm>
        <a:graphic>
          <a:graphicData uri="http://schemas.openxmlformats.org/presentationml/2006/ole">
            <p:oleObj spid="_x0000_s2370564" name="Equation" r:id="rId5" imgW="469800" imgH="215640" progId="Equation.3">
              <p:embed/>
            </p:oleObj>
          </a:graphicData>
        </a:graphic>
      </p:graphicFrame>
      <p:grpSp>
        <p:nvGrpSpPr>
          <p:cNvPr id="46" name="Group 56"/>
          <p:cNvGrpSpPr/>
          <p:nvPr/>
        </p:nvGrpSpPr>
        <p:grpSpPr>
          <a:xfrm>
            <a:off x="0" y="990600"/>
            <a:ext cx="9144000" cy="5562601"/>
            <a:chOff x="0" y="152400"/>
            <a:chExt cx="9144000" cy="5257800"/>
          </a:xfrm>
        </p:grpSpPr>
        <p:pic>
          <p:nvPicPr>
            <p:cNvPr id="51" name="Picture 50" descr="123.png"/>
            <p:cNvPicPr>
              <a:picLocks noChangeAspect="1"/>
            </p:cNvPicPr>
            <p:nvPr/>
          </p:nvPicPr>
          <p:blipFill>
            <a:blip r:embed="rId6" cstate="print"/>
            <a:srcRect l="4819" t="47258" r="6024" b="4249"/>
            <a:stretch>
              <a:fillRect/>
            </a:stretch>
          </p:blipFill>
          <p:spPr>
            <a:xfrm>
              <a:off x="0" y="152400"/>
              <a:ext cx="9144000" cy="5257800"/>
            </a:xfrm>
            <a:prstGeom prst="rect">
              <a:avLst/>
            </a:prstGeom>
          </p:spPr>
        </p:pic>
        <p:sp>
          <p:nvSpPr>
            <p:cNvPr id="52" name="Rounded Rectangle 51"/>
            <p:cNvSpPr/>
            <p:nvPr/>
          </p:nvSpPr>
          <p:spPr bwMode="auto">
            <a:xfrm>
              <a:off x="1752600" y="533400"/>
              <a:ext cx="990600" cy="3048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3" name="Rounded Rectangle 52"/>
            <p:cNvSpPr/>
            <p:nvPr/>
          </p:nvSpPr>
          <p:spPr bwMode="auto">
            <a:xfrm>
              <a:off x="1676400" y="2743200"/>
              <a:ext cx="1066800" cy="3810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5" name="Rounded Rectangle 54"/>
            <p:cNvSpPr/>
            <p:nvPr/>
          </p:nvSpPr>
          <p:spPr bwMode="auto">
            <a:xfrm>
              <a:off x="2819400" y="2209800"/>
              <a:ext cx="838200" cy="2286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6" name="Rounded Rectangle 55"/>
            <p:cNvSpPr/>
            <p:nvPr/>
          </p:nvSpPr>
          <p:spPr bwMode="auto">
            <a:xfrm>
              <a:off x="6781800" y="2209800"/>
              <a:ext cx="838200" cy="2286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7" name="Rounded Rectangle 56"/>
            <p:cNvSpPr/>
            <p:nvPr/>
          </p:nvSpPr>
          <p:spPr bwMode="auto">
            <a:xfrm>
              <a:off x="2895600" y="4419600"/>
              <a:ext cx="609600" cy="3048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8" name="Rounded Rectangle 57"/>
            <p:cNvSpPr/>
            <p:nvPr/>
          </p:nvSpPr>
          <p:spPr bwMode="auto">
            <a:xfrm>
              <a:off x="6934200" y="4495800"/>
              <a:ext cx="609600" cy="2286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65" name="Group 29"/>
          <p:cNvGrpSpPr/>
          <p:nvPr/>
        </p:nvGrpSpPr>
        <p:grpSpPr>
          <a:xfrm>
            <a:off x="4191000" y="1151835"/>
            <a:ext cx="914400" cy="1567441"/>
            <a:chOff x="4191000" y="152400"/>
            <a:chExt cx="914400" cy="1481554"/>
          </a:xfrm>
        </p:grpSpPr>
        <p:sp>
          <p:nvSpPr>
            <p:cNvPr id="66" name="TextBox 65"/>
            <p:cNvSpPr txBox="1"/>
            <p:nvPr/>
          </p:nvSpPr>
          <p:spPr>
            <a:xfrm>
              <a:off x="4267200" y="152400"/>
              <a:ext cx="838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5-10%</a:t>
              </a:r>
              <a:endParaRPr lang="en-US" sz="1600" b="1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191000" y="457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20-30%</a:t>
              </a:r>
              <a:endParaRPr lang="en-US" sz="160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191000" y="838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30-40%</a:t>
              </a:r>
              <a:endParaRPr lang="en-US" sz="16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191000" y="1295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40-50%</a:t>
              </a:r>
              <a:endParaRPr lang="en-US" sz="1600" b="1" dirty="0"/>
            </a:p>
          </p:txBody>
        </p:sp>
      </p:grpSp>
      <p:grpSp>
        <p:nvGrpSpPr>
          <p:cNvPr id="71" name="Group 30"/>
          <p:cNvGrpSpPr/>
          <p:nvPr/>
        </p:nvGrpSpPr>
        <p:grpSpPr>
          <a:xfrm>
            <a:off x="4267200" y="3650974"/>
            <a:ext cx="914400" cy="1567441"/>
            <a:chOff x="4191000" y="152400"/>
            <a:chExt cx="914400" cy="1481554"/>
          </a:xfrm>
        </p:grpSpPr>
        <p:sp>
          <p:nvSpPr>
            <p:cNvPr id="72" name="TextBox 71"/>
            <p:cNvSpPr txBox="1"/>
            <p:nvPr/>
          </p:nvSpPr>
          <p:spPr>
            <a:xfrm>
              <a:off x="4267200" y="152400"/>
              <a:ext cx="838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5-10%</a:t>
              </a:r>
              <a:endParaRPr lang="en-US" sz="1600" b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191000" y="457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20-30%</a:t>
              </a:r>
              <a:endParaRPr lang="en-US" sz="1600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191000" y="838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30-40%</a:t>
              </a:r>
              <a:endParaRPr lang="en-US" sz="1600" b="1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191000" y="1295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40-50%</a:t>
              </a:r>
              <a:endParaRPr lang="en-US" sz="1600" b="1" dirty="0"/>
            </a:p>
          </p:txBody>
        </p:sp>
      </p:grpSp>
      <p:grpSp>
        <p:nvGrpSpPr>
          <p:cNvPr id="76" name="Group 35"/>
          <p:cNvGrpSpPr/>
          <p:nvPr/>
        </p:nvGrpSpPr>
        <p:grpSpPr>
          <a:xfrm>
            <a:off x="8229600" y="1393687"/>
            <a:ext cx="914400" cy="1164354"/>
            <a:chOff x="4191000" y="457200"/>
            <a:chExt cx="914400" cy="1176754"/>
          </a:xfrm>
        </p:grpSpPr>
        <p:sp>
          <p:nvSpPr>
            <p:cNvPr id="77" name="TextBox 76"/>
            <p:cNvSpPr txBox="1"/>
            <p:nvPr/>
          </p:nvSpPr>
          <p:spPr>
            <a:xfrm>
              <a:off x="4191000" y="457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20-30%</a:t>
              </a:r>
              <a:endParaRPr lang="en-US" sz="1600" b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191000" y="838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30-40%</a:t>
              </a:r>
              <a:endParaRPr lang="en-US" sz="1600" b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191000" y="1295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40-50%</a:t>
              </a:r>
              <a:endParaRPr lang="en-US" sz="1600" b="1" dirty="0"/>
            </a:p>
          </p:txBody>
        </p:sp>
      </p:grpSp>
      <p:grpSp>
        <p:nvGrpSpPr>
          <p:cNvPr id="80" name="Group 40"/>
          <p:cNvGrpSpPr/>
          <p:nvPr/>
        </p:nvGrpSpPr>
        <p:grpSpPr>
          <a:xfrm>
            <a:off x="8229600" y="4054061"/>
            <a:ext cx="914400" cy="1164354"/>
            <a:chOff x="4191000" y="457200"/>
            <a:chExt cx="914400" cy="1176754"/>
          </a:xfrm>
        </p:grpSpPr>
        <p:sp>
          <p:nvSpPr>
            <p:cNvPr id="81" name="TextBox 80"/>
            <p:cNvSpPr txBox="1"/>
            <p:nvPr/>
          </p:nvSpPr>
          <p:spPr>
            <a:xfrm>
              <a:off x="4191000" y="457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20-30%</a:t>
              </a:r>
              <a:endParaRPr lang="en-US" sz="1600" b="1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191000" y="838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30-40%</a:t>
              </a:r>
              <a:endParaRPr lang="en-US" sz="1600" b="1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191000" y="1295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40-50%</a:t>
              </a:r>
              <a:endParaRPr lang="en-US" sz="1600" b="1" dirty="0"/>
            </a:p>
          </p:txBody>
        </p:sp>
      </p:grpSp>
      <p:grpSp>
        <p:nvGrpSpPr>
          <p:cNvPr id="84" name="Group 57"/>
          <p:cNvGrpSpPr/>
          <p:nvPr/>
        </p:nvGrpSpPr>
        <p:grpSpPr>
          <a:xfrm>
            <a:off x="1752600" y="1393687"/>
            <a:ext cx="6123627" cy="4469667"/>
            <a:chOff x="1752600" y="381000"/>
            <a:chExt cx="6123627" cy="4377154"/>
          </a:xfrm>
        </p:grpSpPr>
        <p:graphicFrame>
          <p:nvGraphicFramePr>
            <p:cNvPr id="85" name="Object 6"/>
            <p:cNvGraphicFramePr>
              <a:graphicFrameLocks noChangeAspect="1"/>
            </p:cNvGraphicFramePr>
            <p:nvPr/>
          </p:nvGraphicFramePr>
          <p:xfrm>
            <a:off x="1752600" y="381000"/>
            <a:ext cx="938213" cy="290513"/>
          </p:xfrm>
          <a:graphic>
            <a:graphicData uri="http://schemas.openxmlformats.org/presentationml/2006/ole">
              <p:oleObj spid="_x0000_s2370565" name="Equation" r:id="rId7" imgW="723600" imgH="203040" progId="Equation.3">
                <p:embed/>
              </p:oleObj>
            </a:graphicData>
          </a:graphic>
        </p:graphicFrame>
        <p:graphicFrame>
          <p:nvGraphicFramePr>
            <p:cNvPr id="86" name="Object 7"/>
            <p:cNvGraphicFramePr>
              <a:graphicFrameLocks noChangeAspect="1"/>
            </p:cNvGraphicFramePr>
            <p:nvPr/>
          </p:nvGraphicFramePr>
          <p:xfrm>
            <a:off x="1752600" y="2743200"/>
            <a:ext cx="990600" cy="306331"/>
          </p:xfrm>
          <a:graphic>
            <a:graphicData uri="http://schemas.openxmlformats.org/presentationml/2006/ole">
              <p:oleObj spid="_x0000_s2370566" name="Equation" r:id="rId8" imgW="723600" imgH="203040" progId="Equation.3">
                <p:embed/>
              </p:oleObj>
            </a:graphicData>
          </a:graphic>
        </p:graphicFrame>
        <p:sp>
          <p:nvSpPr>
            <p:cNvPr id="87" name="Rectangle 86"/>
            <p:cNvSpPr/>
            <p:nvPr/>
          </p:nvSpPr>
          <p:spPr>
            <a:xfrm>
              <a:off x="2743200" y="2057400"/>
              <a:ext cx="10944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b="1" dirty="0" err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Glauber</a:t>
              </a:r>
              <a:r>
                <a:rPr lang="en-US" sz="1600" b="1" dirty="0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600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781800" y="2103120"/>
              <a:ext cx="10944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b="1" dirty="0" err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Glauber</a:t>
              </a:r>
              <a:r>
                <a:rPr lang="en-US" sz="1600" b="1" dirty="0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600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895600" y="4419600"/>
              <a:ext cx="60465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KLN</a:t>
              </a:r>
              <a:endParaRPr lang="en-US" sz="1600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34200" y="4419600"/>
              <a:ext cx="60465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KLN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2590800"/>
            <a:ext cx="82630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Initialization models, pre-equilibrium dynamics &amp; QGP viscosity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838200"/>
            <a:ext cx="9144000" cy="3657600"/>
            <a:chOff x="0" y="838200"/>
            <a:chExt cx="9144000" cy="3657600"/>
          </a:xfrm>
        </p:grpSpPr>
        <p:pic>
          <p:nvPicPr>
            <p:cNvPr id="28" name="Picture 27" descr="v2-ecc3b(1).png"/>
            <p:cNvPicPr>
              <a:picLocks noChangeAspect="1"/>
            </p:cNvPicPr>
            <p:nvPr/>
          </p:nvPicPr>
          <p:blipFill>
            <a:blip r:embed="rId4" cstate="print"/>
            <a:srcRect l="2980" t="3333" r="9444" b="52222"/>
            <a:stretch>
              <a:fillRect/>
            </a:stretch>
          </p:blipFill>
          <p:spPr>
            <a:xfrm>
              <a:off x="0" y="838200"/>
              <a:ext cx="9144000" cy="3657600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914400" y="990600"/>
              <a:ext cx="1371600" cy="37510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KLN 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76800" y="990600"/>
              <a:ext cx="1676400" cy="400110"/>
            </a:xfrm>
            <a:prstGeom prst="rect">
              <a:avLst/>
            </a:prstGeom>
            <a:solidFill>
              <a:srgbClr val="FFE5F9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err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Glauber</a:t>
              </a:r>
              <a:endParaRPr lang="en-US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33800" y="685800"/>
            <a:ext cx="541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H. Song, S. Bass, U. Heinz, T. Hirano, and  C. </a:t>
            </a:r>
            <a:r>
              <a:rPr lang="en-US" sz="1600" dirty="0" err="1" smtClean="0">
                <a:solidFill>
                  <a:srgbClr val="D60093"/>
                </a:solidFill>
                <a:latin typeface="+mn-lt"/>
              </a:rPr>
              <a:t>Shen</a:t>
            </a:r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, PRL2011</a:t>
            </a:r>
            <a:endParaRPr lang="en-US" sz="16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VISHNU hybrid model  &amp;  QGP viscosity  </a:t>
            </a:r>
            <a:r>
              <a:rPr lang="en-US" altLang="zh-CN" sz="3200" b="1" kern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(2011)</a:t>
            </a:r>
            <a:r>
              <a:rPr kumimoji="1" lang="en-US" altLang="zh-CN" sz="3200" b="1" i="0" u="none" strike="noStrike" kern="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1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47800" y="5410200"/>
            <a:ext cx="670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Main uncertainties come from initial conditions  </a:t>
            </a:r>
            <a:endParaRPr lang="en-US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02947" name="Object 5"/>
          <p:cNvGraphicFramePr>
            <a:graphicFrameLocks noChangeAspect="1"/>
          </p:cNvGraphicFramePr>
          <p:nvPr/>
        </p:nvGraphicFramePr>
        <p:xfrm>
          <a:off x="1903413" y="4691063"/>
          <a:ext cx="5641975" cy="635000"/>
        </p:xfrm>
        <a:graphic>
          <a:graphicData uri="http://schemas.openxmlformats.org/presentationml/2006/ole">
            <p:oleObj spid="_x0000_s2002947" name="Equation" r:id="rId5" imgW="2247840" imgH="241200" progId="Equation.3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685800" y="5867400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MC-KLN, larger                 HIGHER value of QGP viscosity  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1000" y="6248400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MC-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Glauber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smaller                LOWER value of QGP viscosity  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3733800" y="6492240"/>
            <a:ext cx="533400" cy="1588"/>
          </a:xfrm>
          <a:prstGeom prst="straightConnector1">
            <a:avLst/>
          </a:prstGeom>
          <a:ln w="38100"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>
            <a:off x="3733800" y="6126480"/>
            <a:ext cx="533400" cy="1588"/>
          </a:xfrm>
          <a:prstGeom prst="straightConnector1">
            <a:avLst/>
          </a:prstGeom>
          <a:ln w="38100"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02949" name="Object 2"/>
          <p:cNvGraphicFramePr>
            <a:graphicFrameLocks noChangeAspect="1"/>
          </p:cNvGraphicFramePr>
          <p:nvPr/>
        </p:nvGraphicFramePr>
        <p:xfrm>
          <a:off x="3352800" y="6248400"/>
          <a:ext cx="287338" cy="457200"/>
        </p:xfrm>
        <a:graphic>
          <a:graphicData uri="http://schemas.openxmlformats.org/presentationml/2006/ole">
            <p:oleObj spid="_x0000_s2002949" name="Equation" r:id="rId6" imgW="177480" imgH="215640" progId="Equation.3">
              <p:embed/>
            </p:oleObj>
          </a:graphicData>
        </a:graphic>
      </p:graphicFrame>
      <p:graphicFrame>
        <p:nvGraphicFramePr>
          <p:cNvPr id="2002950" name="Object 2"/>
          <p:cNvGraphicFramePr>
            <a:graphicFrameLocks noChangeAspect="1"/>
          </p:cNvGraphicFramePr>
          <p:nvPr/>
        </p:nvGraphicFramePr>
        <p:xfrm>
          <a:off x="3276600" y="5867400"/>
          <a:ext cx="287338" cy="457200"/>
        </p:xfrm>
        <a:graphic>
          <a:graphicData uri="http://schemas.openxmlformats.org/presentationml/2006/ole">
            <p:oleObj spid="_x0000_s2002950" name="Equation" r:id="rId7" imgW="1774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MC-KLN &amp; MC-</a:t>
            </a:r>
            <a:r>
              <a:rPr lang="en-US" altLang="zh-CN" sz="3600" dirty="0" err="1" smtClean="0"/>
              <a:t>Glauber</a:t>
            </a:r>
            <a:r>
              <a:rPr lang="en-US" altLang="zh-CN" sz="3600" dirty="0" smtClean="0"/>
              <a:t> initializations &amp; V</a:t>
            </a:r>
            <a:r>
              <a:rPr lang="en-US" altLang="zh-CN" sz="1600" b="1" dirty="0" smtClean="0"/>
              <a:t>3</a:t>
            </a:r>
            <a:r>
              <a:rPr lang="en-US" altLang="zh-CN" sz="3600" dirty="0" smtClean="0"/>
              <a:t> </a:t>
            </a:r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5410200"/>
            <a:ext cx="419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altLang="zh-CN" sz="1800" dirty="0" smtClean="0">
                <a:solidFill>
                  <a:schemeClr val="accent6"/>
                </a:solidFill>
                <a:latin typeface="Arial" charset="0"/>
                <a:cs typeface="+mn-cs"/>
              </a:rPr>
              <a:t> -</a:t>
            </a:r>
            <a:r>
              <a:rPr lang="en-US" altLang="zh-CN" sz="1800" dirty="0">
                <a:solidFill>
                  <a:schemeClr val="accent6"/>
                </a:solidFill>
                <a:latin typeface="Arial" charset="0"/>
                <a:cs typeface="+mn-cs"/>
              </a:rPr>
              <a:t>triangular flow is sensitive to QGP shear </a:t>
            </a:r>
            <a:r>
              <a:rPr lang="en-US" altLang="zh-CN" sz="1800" dirty="0" smtClean="0">
                <a:solidFill>
                  <a:schemeClr val="accent6"/>
                </a:solidFill>
                <a:latin typeface="Arial" charset="0"/>
                <a:cs typeface="+mn-cs"/>
              </a:rPr>
              <a:t>viscosity, </a:t>
            </a:r>
            <a:r>
              <a:rPr lang="en-US" altLang="zh-CN" sz="1800" dirty="0" smtClean="0">
                <a:solidFill>
                  <a:srgbClr val="CC3300"/>
                </a:solidFill>
                <a:latin typeface="Arial" charset="0"/>
                <a:cs typeface="+mn-cs"/>
              </a:rPr>
              <a:t>but not sensitive to MC-KLN or MC-</a:t>
            </a:r>
            <a:r>
              <a:rPr lang="en-US" altLang="zh-CN" sz="1800" dirty="0" err="1" smtClean="0">
                <a:solidFill>
                  <a:srgbClr val="CC3300"/>
                </a:solidFill>
                <a:latin typeface="Arial" charset="0"/>
                <a:cs typeface="+mn-cs"/>
              </a:rPr>
              <a:t>Glauber</a:t>
            </a:r>
            <a:r>
              <a:rPr lang="en-US" altLang="zh-CN" sz="1800" dirty="0" smtClean="0">
                <a:solidFill>
                  <a:srgbClr val="CC3300"/>
                </a:solidFill>
                <a:latin typeface="Arial" charset="0"/>
                <a:cs typeface="+mn-cs"/>
              </a:rPr>
              <a:t> initializations  </a:t>
            </a:r>
            <a:endParaRPr lang="en-US" sz="1800" dirty="0">
              <a:solidFill>
                <a:srgbClr val="CC3300"/>
              </a:solidFill>
              <a:cs typeface="+mn-cs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572000" y="990600"/>
            <a:ext cx="4446587" cy="5557838"/>
            <a:chOff x="4544568" y="638387"/>
            <a:chExt cx="4599432" cy="5557242"/>
          </a:xfrm>
        </p:grpSpPr>
        <p:pic>
          <p:nvPicPr>
            <p:cNvPr id="14347" name="Picture 3"/>
            <p:cNvPicPr preferRelativeResize="0">
              <a:picLocks noChangeArrowheads="1"/>
            </p:cNvPicPr>
            <p:nvPr/>
          </p:nvPicPr>
          <p:blipFill>
            <a:blip r:embed="rId4" cstate="print"/>
            <a:srcRect l="1639"/>
            <a:stretch>
              <a:fillRect/>
            </a:stretch>
          </p:blipFill>
          <p:spPr bwMode="auto">
            <a:xfrm>
              <a:off x="4544568" y="2697480"/>
              <a:ext cx="4517136" cy="3498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l="3333" b="10680"/>
            <a:stretch>
              <a:fillRect/>
            </a:stretch>
          </p:blipFill>
          <p:spPr bwMode="auto">
            <a:xfrm>
              <a:off x="4572000" y="685800"/>
              <a:ext cx="4572000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9" name="Rectangle 10"/>
            <p:cNvSpPr>
              <a:spLocks noChangeArrowheads="1"/>
            </p:cNvSpPr>
            <p:nvPr/>
          </p:nvSpPr>
          <p:spPr bwMode="auto">
            <a:xfrm>
              <a:off x="5884496" y="5438472"/>
              <a:ext cx="289560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 smtClean="0">
                  <a:solidFill>
                    <a:srgbClr val="D60093"/>
                  </a:solidFill>
                </a:rPr>
                <a:t>Qiu</a:t>
              </a:r>
              <a:r>
                <a:rPr lang="en-US" sz="1600" dirty="0" smtClean="0">
                  <a:solidFill>
                    <a:srgbClr val="D60093"/>
                  </a:solidFill>
                </a:rPr>
                <a:t> </a:t>
              </a:r>
              <a:r>
                <a:rPr lang="en-US" sz="1600" dirty="0">
                  <a:solidFill>
                    <a:srgbClr val="D60093"/>
                  </a:solidFill>
                </a:rPr>
                <a:t>&amp; </a:t>
              </a:r>
              <a:r>
                <a:rPr lang="en-US" sz="1600" dirty="0" smtClean="0">
                  <a:solidFill>
                    <a:srgbClr val="D60093"/>
                  </a:solidFill>
                </a:rPr>
                <a:t>Heinz,2011</a:t>
              </a:r>
              <a:endParaRPr lang="en-US" sz="1600" dirty="0"/>
            </a:p>
          </p:txBody>
        </p:sp>
        <p:graphicFrame>
          <p:nvGraphicFramePr>
            <p:cNvPr id="14338" name="Object 2"/>
            <p:cNvGraphicFramePr>
              <a:graphicFrameLocks noChangeAspect="1"/>
            </p:cNvGraphicFramePr>
            <p:nvPr/>
          </p:nvGraphicFramePr>
          <p:xfrm>
            <a:off x="8382000" y="638387"/>
            <a:ext cx="533400" cy="699346"/>
          </p:xfrm>
          <a:graphic>
            <a:graphicData uri="http://schemas.openxmlformats.org/presentationml/2006/ole">
              <p:oleObj spid="_x0000_s2025474" name="Equation" r:id="rId6" imgW="177480" imgH="215640" progId="Equation.3">
                <p:embed/>
              </p:oleObj>
            </a:graphicData>
          </a:graphic>
        </p:graphicFrame>
        <p:graphicFrame>
          <p:nvGraphicFramePr>
            <p:cNvPr id="14339" name="Object 3"/>
            <p:cNvGraphicFramePr>
              <a:graphicFrameLocks noChangeAspect="1"/>
            </p:cNvGraphicFramePr>
            <p:nvPr/>
          </p:nvGraphicFramePr>
          <p:xfrm>
            <a:off x="8382000" y="3865563"/>
            <a:ext cx="533400" cy="741362"/>
          </p:xfrm>
          <a:graphic>
            <a:graphicData uri="http://schemas.openxmlformats.org/presentationml/2006/ole">
              <p:oleObj spid="_x0000_s2025475" name="Equation" r:id="rId7" imgW="177480" imgH="228600" progId="Equation.3">
                <p:embed/>
              </p:oleObj>
            </a:graphicData>
          </a:graphic>
        </p:graphicFrame>
        <p:sp>
          <p:nvSpPr>
            <p:cNvPr id="14350" name="TextBox 13"/>
            <p:cNvSpPr txBox="1">
              <a:spLocks noChangeArrowheads="1"/>
            </p:cNvSpPr>
            <p:nvPr/>
          </p:nvSpPr>
          <p:spPr bwMode="auto">
            <a:xfrm>
              <a:off x="7162800" y="2514600"/>
              <a:ext cx="1447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sz="1800" b="1">
                  <a:solidFill>
                    <a:srgbClr val="FF6600"/>
                  </a:solidFill>
                </a:rPr>
                <a:t>MC-KLN</a:t>
              </a:r>
            </a:p>
          </p:txBody>
        </p:sp>
        <p:sp>
          <p:nvSpPr>
            <p:cNvPr id="14351" name="TextBox 14"/>
            <p:cNvSpPr txBox="1">
              <a:spLocks noChangeArrowheads="1"/>
            </p:cNvSpPr>
            <p:nvPr/>
          </p:nvSpPr>
          <p:spPr bwMode="auto">
            <a:xfrm>
              <a:off x="6705600" y="3200400"/>
              <a:ext cx="1600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 b="1" dirty="0">
                  <a:solidFill>
                    <a:srgbClr val="00B050"/>
                  </a:solidFill>
                </a:rPr>
                <a:t>MC-</a:t>
              </a:r>
              <a:r>
                <a:rPr lang="en-US" sz="1800" b="1" dirty="0" err="1">
                  <a:solidFill>
                    <a:srgbClr val="00B050"/>
                  </a:solidFill>
                </a:rPr>
                <a:t>Glauber</a:t>
              </a:r>
              <a:endParaRPr lang="en-US" sz="18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rot="16200000" flipV="1">
              <a:off x="7619899" y="2133605"/>
              <a:ext cx="457151" cy="457244"/>
            </a:xfrm>
            <a:prstGeom prst="straightConnector1">
              <a:avLst/>
            </a:prstGeom>
            <a:ln w="19050">
              <a:solidFill>
                <a:srgbClr val="FF6600"/>
              </a:solidFill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rot="16200000" flipV="1">
              <a:off x="7010232" y="2895531"/>
              <a:ext cx="380959" cy="381037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4346" name="Picture 4"/>
          <p:cNvPicPr>
            <a:picLocks noChangeAspect="1" noChangeArrowheads="1"/>
          </p:cNvPicPr>
          <p:nvPr/>
        </p:nvPicPr>
        <p:blipFill>
          <a:blip r:embed="rId8" cstate="print"/>
          <a:srcRect t="2052" b="3571"/>
          <a:stretch>
            <a:fillRect/>
          </a:stretch>
        </p:blipFill>
        <p:spPr bwMode="auto">
          <a:xfrm>
            <a:off x="0" y="1447800"/>
            <a:ext cx="44767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362200" y="3962400"/>
            <a:ext cx="1677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rgbClr val="CC00CC"/>
                </a:solidFill>
                <a:cs typeface="Arial" pitchFamily="34" charset="0"/>
              </a:rPr>
              <a:t>Zhi</a:t>
            </a:r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 &amp; Heinz 2011</a:t>
            </a:r>
            <a:endParaRPr lang="en-US" sz="1600" dirty="0">
              <a:solidFill>
                <a:srgbClr val="CC00CC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5800" y="2438400"/>
            <a:ext cx="162743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B050"/>
                </a:solidFill>
              </a:rPr>
              <a:t>Viscous Hydro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6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MC-KLN &amp; MC-</a:t>
            </a:r>
            <a:r>
              <a:rPr lang="en-US" altLang="zh-CN" sz="3600" dirty="0" err="1" smtClean="0"/>
              <a:t>Glauber</a:t>
            </a:r>
            <a:r>
              <a:rPr lang="en-US" altLang="zh-CN" sz="3600" dirty="0" smtClean="0"/>
              <a:t> initializations &amp; V</a:t>
            </a:r>
            <a:r>
              <a:rPr lang="en-US" altLang="zh-CN" sz="1600" b="1" dirty="0" smtClean="0"/>
              <a:t>3</a:t>
            </a:r>
            <a:r>
              <a:rPr lang="en-US" altLang="zh-CN" sz="3600" dirty="0" smtClean="0"/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29400" y="762000"/>
            <a:ext cx="2286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rgbClr val="CC00CC"/>
                </a:solidFill>
                <a:cs typeface="Arial" pitchFamily="34" charset="0"/>
              </a:rPr>
              <a:t>Qiu</a:t>
            </a:r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, </a:t>
            </a:r>
            <a:r>
              <a:rPr lang="en-US" sz="1600" dirty="0" err="1" smtClean="0">
                <a:solidFill>
                  <a:srgbClr val="CC00CC"/>
                </a:solidFill>
                <a:cs typeface="Arial" pitchFamily="34" charset="0"/>
              </a:rPr>
              <a:t>Shen</a:t>
            </a:r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 &amp; Heinz 2011</a:t>
            </a:r>
            <a:endParaRPr lang="en-US" sz="1600" dirty="0">
              <a:solidFill>
                <a:srgbClr val="CC00CC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8600" y="762000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B050"/>
                </a:solidFill>
              </a:rPr>
              <a:t>Pure viscous hydro simulations :</a:t>
            </a: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228600" y="6248400"/>
            <a:ext cx="8915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latin typeface="Arial" pitchFamily="34" charset="0"/>
              </a:rPr>
              <a:t>     </a:t>
            </a:r>
            <a:r>
              <a:rPr lang="en-US" altLang="zh-CN" sz="1600" dirty="0" smtClean="0">
                <a:latin typeface="Arial" pitchFamily="34" charset="0"/>
              </a:rPr>
              <a:t>V</a:t>
            </a:r>
            <a:r>
              <a:rPr lang="en-US" altLang="zh-CN" sz="1000" b="1" dirty="0" smtClean="0">
                <a:latin typeface="Arial" pitchFamily="34" charset="0"/>
              </a:rPr>
              <a:t>3 </a:t>
            </a:r>
            <a:r>
              <a:rPr lang="en-US" altLang="zh-CN" sz="1800" dirty="0" smtClean="0">
                <a:latin typeface="Arial" pitchFamily="34" charset="0"/>
              </a:rPr>
              <a:t>prefer </a:t>
            </a:r>
            <a:r>
              <a:rPr lang="en-US" altLang="zh-CN" sz="1800" dirty="0" smtClean="0">
                <a:solidFill>
                  <a:srgbClr val="C00000"/>
                </a:solidFill>
                <a:latin typeface="Arial" pitchFamily="34" charset="0"/>
              </a:rPr>
              <a:t>lower value of </a:t>
            </a:r>
            <a:r>
              <a:rPr lang="en-US" altLang="zh-CN" sz="1800" dirty="0" smtClean="0">
                <a:solidFill>
                  <a:srgbClr val="C00000"/>
                </a:solidFill>
                <a:latin typeface="Arial" pitchFamily="34" charset="0"/>
              </a:rPr>
              <a:t>QGP viscosity  </a:t>
            </a:r>
            <a:endParaRPr lang="en-US" sz="1800" dirty="0">
              <a:solidFill>
                <a:srgbClr val="C00000"/>
              </a:solidFill>
            </a:endParaRP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838200" y="1143000"/>
          <a:ext cx="880533" cy="609600"/>
        </p:xfrm>
        <a:graphic>
          <a:graphicData uri="http://schemas.openxmlformats.org/presentationml/2006/ole">
            <p:oleObj spid="_x0000_s2185217" name="Equation" r:id="rId5" imgW="393480" imgH="215640" progId="Equation.3">
              <p:embed/>
            </p:oleObj>
          </a:graphicData>
        </a:graphic>
      </p:graphicFrame>
      <p:graphicFrame>
        <p:nvGraphicFramePr>
          <p:cNvPr id="2185218" name="Object 2"/>
          <p:cNvGraphicFramePr>
            <a:graphicFrameLocks noChangeAspect="1"/>
          </p:cNvGraphicFramePr>
          <p:nvPr/>
        </p:nvGraphicFramePr>
        <p:xfrm>
          <a:off x="5334000" y="1143000"/>
          <a:ext cx="881063" cy="609600"/>
        </p:xfrm>
        <a:graphic>
          <a:graphicData uri="http://schemas.openxmlformats.org/presentationml/2006/ole">
            <p:oleObj spid="_x0000_s2185218" name="Equation" r:id="rId6" imgW="393480" imgH="215640" progId="Equation.3">
              <p:embed/>
            </p:oleObj>
          </a:graphicData>
        </a:graphic>
      </p:graphicFrame>
      <p:graphicFrame>
        <p:nvGraphicFramePr>
          <p:cNvPr id="2185219" name="Object 2"/>
          <p:cNvGraphicFramePr>
            <a:graphicFrameLocks noChangeAspect="1"/>
          </p:cNvGraphicFramePr>
          <p:nvPr/>
        </p:nvGraphicFramePr>
        <p:xfrm>
          <a:off x="838200" y="3030538"/>
          <a:ext cx="881063" cy="646112"/>
        </p:xfrm>
        <a:graphic>
          <a:graphicData uri="http://schemas.openxmlformats.org/presentationml/2006/ole">
            <p:oleObj spid="_x0000_s2185219" name="Equation" r:id="rId7" imgW="393480" imgH="228600" progId="Equation.3">
              <p:embed/>
            </p:oleObj>
          </a:graphicData>
        </a:graphic>
      </p:graphicFrame>
      <p:graphicFrame>
        <p:nvGraphicFramePr>
          <p:cNvPr id="2185220" name="Object 4"/>
          <p:cNvGraphicFramePr>
            <a:graphicFrameLocks noChangeAspect="1"/>
          </p:cNvGraphicFramePr>
          <p:nvPr/>
        </p:nvGraphicFramePr>
        <p:xfrm>
          <a:off x="5410200" y="3048000"/>
          <a:ext cx="881063" cy="646112"/>
        </p:xfrm>
        <a:graphic>
          <a:graphicData uri="http://schemas.openxmlformats.org/presentationml/2006/ole">
            <p:oleObj spid="_x0000_s2185220" name="Equation" r:id="rId8" imgW="393480" imgH="228600" progId="Equation.3">
              <p:embed/>
            </p:oleObj>
          </a:graphicData>
        </a:graphic>
      </p:graphicFrame>
      <p:graphicFrame>
        <p:nvGraphicFramePr>
          <p:cNvPr id="2185222" name="Object 2"/>
          <p:cNvGraphicFramePr>
            <a:graphicFrameLocks noChangeAspect="1"/>
          </p:cNvGraphicFramePr>
          <p:nvPr/>
        </p:nvGraphicFramePr>
        <p:xfrm>
          <a:off x="533400" y="2743200"/>
          <a:ext cx="2057400" cy="351364"/>
        </p:xfrm>
        <a:graphic>
          <a:graphicData uri="http://schemas.openxmlformats.org/presentationml/2006/ole">
            <p:oleObj spid="_x0000_s2185222" name="Equation" r:id="rId9" imgW="1498320" imgH="203040" progId="Equation.3">
              <p:embed/>
            </p:oleObj>
          </a:graphicData>
        </a:graphic>
      </p:graphicFrame>
      <p:graphicFrame>
        <p:nvGraphicFramePr>
          <p:cNvPr id="2185223" name="Object 2"/>
          <p:cNvGraphicFramePr>
            <a:graphicFrameLocks noChangeAspect="1"/>
          </p:cNvGraphicFramePr>
          <p:nvPr/>
        </p:nvGraphicFramePr>
        <p:xfrm>
          <a:off x="533400" y="4953000"/>
          <a:ext cx="2057400" cy="350837"/>
        </p:xfrm>
        <a:graphic>
          <a:graphicData uri="http://schemas.openxmlformats.org/presentationml/2006/ole">
            <p:oleObj spid="_x0000_s2185223" name="Equation" r:id="rId10" imgW="1498320" imgH="203040" progId="Equation.3">
              <p:embed/>
            </p:oleObj>
          </a:graphicData>
        </a:graphic>
      </p:graphicFrame>
      <p:graphicFrame>
        <p:nvGraphicFramePr>
          <p:cNvPr id="2185224" name="Object 2"/>
          <p:cNvGraphicFramePr>
            <a:graphicFrameLocks noChangeAspect="1"/>
          </p:cNvGraphicFramePr>
          <p:nvPr/>
        </p:nvGraphicFramePr>
        <p:xfrm>
          <a:off x="5181600" y="4953000"/>
          <a:ext cx="1952625" cy="350838"/>
        </p:xfrm>
        <a:graphic>
          <a:graphicData uri="http://schemas.openxmlformats.org/presentationml/2006/ole">
            <p:oleObj spid="_x0000_s2185224" name="Equation" r:id="rId11" imgW="1422360" imgH="203040" progId="Equation.3">
              <p:embed/>
            </p:oleObj>
          </a:graphicData>
        </a:graphic>
      </p:graphicFrame>
      <p:graphicFrame>
        <p:nvGraphicFramePr>
          <p:cNvPr id="2185225" name="Object 2"/>
          <p:cNvGraphicFramePr>
            <a:graphicFrameLocks noChangeAspect="1"/>
          </p:cNvGraphicFramePr>
          <p:nvPr/>
        </p:nvGraphicFramePr>
        <p:xfrm>
          <a:off x="5181600" y="2743200"/>
          <a:ext cx="1952625" cy="350838"/>
        </p:xfrm>
        <a:graphic>
          <a:graphicData uri="http://schemas.openxmlformats.org/presentationml/2006/ole">
            <p:oleObj spid="_x0000_s2185225" name="Equation" r:id="rId12" imgW="14223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 bwMode="auto">
          <a:xfrm>
            <a:off x="0" y="685800"/>
            <a:ext cx="9144000" cy="1676400"/>
          </a:xfrm>
          <a:prstGeom prst="rect">
            <a:avLst/>
          </a:prstGeom>
          <a:solidFill>
            <a:schemeClr val="bg1">
              <a:lumMod val="95000"/>
              <a:alpha val="4784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Initialization Models</a:t>
            </a:r>
          </a:p>
        </p:txBody>
      </p:sp>
      <p:grpSp>
        <p:nvGrpSpPr>
          <p:cNvPr id="2" name="Group 16"/>
          <p:cNvGrpSpPr/>
          <p:nvPr/>
        </p:nvGrpSpPr>
        <p:grpSpPr>
          <a:xfrm>
            <a:off x="228600" y="2819400"/>
            <a:ext cx="8458200" cy="1896308"/>
            <a:chOff x="228600" y="2362200"/>
            <a:chExt cx="8458200" cy="1896308"/>
          </a:xfrm>
        </p:grpSpPr>
        <p:sp>
          <p:nvSpPr>
            <p:cNvPr id="19" name="Rectangle 18"/>
            <p:cNvSpPr/>
            <p:nvPr/>
          </p:nvSpPr>
          <p:spPr>
            <a:xfrm>
              <a:off x="228600" y="2362200"/>
              <a:ext cx="65886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rgbClr val="006600"/>
                  </a:solidFill>
                  <a:latin typeface="Arial" charset="0"/>
                </a:rPr>
                <a:t>fluctuations of color charges </a:t>
              </a:r>
              <a:r>
                <a:rPr lang="en-US" altLang="zh-CN" dirty="0" smtClean="0">
                  <a:solidFill>
                    <a:srgbClr val="006600"/>
                  </a:solidFill>
                  <a:latin typeface="+mn-lt"/>
                </a:rPr>
                <a:t>(in the framework of CGC):</a:t>
              </a:r>
              <a:endParaRPr lang="en-US" dirty="0">
                <a:solidFill>
                  <a:srgbClr val="006600"/>
                </a:solidFill>
                <a:latin typeface="+mn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7200" y="2819400"/>
              <a:ext cx="82296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IP-</a:t>
              </a:r>
              <a:r>
                <a:rPr lang="en-US" b="1" dirty="0" err="1" smtClean="0">
                  <a:solidFill>
                    <a:schemeClr val="accent6"/>
                  </a:solidFill>
                  <a:latin typeface="+mn-lt"/>
                </a:rPr>
                <a:t>Glasma</a:t>
              </a:r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dirty="0" smtClean="0"/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B.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Schenke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et al., arXiv:1202.6646; 1206.6805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</a:t>
              </a: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C. Gale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, et al.,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arXiv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: 1210.5144, 1209.5330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]. </a:t>
              </a:r>
              <a:endParaRPr lang="en-US" sz="1800" dirty="0" smtClean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7200" y="3581400"/>
              <a:ext cx="81534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Correlated Fluctuation:</a:t>
              </a:r>
              <a:r>
                <a:rPr lang="en-US" b="1" dirty="0" smtClean="0"/>
                <a:t> </a:t>
              </a:r>
              <a:r>
                <a:rPr lang="de-DE" sz="1800" dirty="0" smtClean="0">
                  <a:solidFill>
                    <a:schemeClr val="bg2">
                      <a:lumMod val="75000"/>
                    </a:schemeClr>
                  </a:solidFill>
                </a:rPr>
                <a:t>B. Muller &amp; A. Schafer, arXiv:1111.3347 [hep-ph]</a:t>
              </a:r>
            </a:p>
            <a:p>
              <a:pPr algn="l"/>
              <a:r>
                <a:rPr lang="de-DE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                                             S. </a:t>
              </a:r>
              <a:r>
                <a:rPr lang="de-DE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Moreland, Z. Qiu </a:t>
              </a:r>
              <a:r>
                <a:rPr lang="de-DE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and </a:t>
              </a:r>
              <a:r>
                <a:rPr lang="de-DE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U. Heinz</a:t>
              </a:r>
              <a:r>
                <a:rPr lang="de-DE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de-DE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arXiv:1210.5508</a:t>
              </a:r>
              <a:endParaRPr lang="en-US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" name="Group 19"/>
          <p:cNvGrpSpPr/>
          <p:nvPr/>
        </p:nvGrpSpPr>
        <p:grpSpPr>
          <a:xfrm>
            <a:off x="228600" y="4953000"/>
            <a:ext cx="8610600" cy="1134308"/>
            <a:chOff x="228600" y="4572000"/>
            <a:chExt cx="8610600" cy="1134308"/>
          </a:xfrm>
        </p:grpSpPr>
        <p:sp>
          <p:nvSpPr>
            <p:cNvPr id="27" name="Rectangle 26"/>
            <p:cNvSpPr/>
            <p:nvPr/>
          </p:nvSpPr>
          <p:spPr>
            <a:xfrm>
              <a:off x="228600" y="4572000"/>
              <a:ext cx="8153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rgbClr val="006600"/>
                  </a:solidFill>
                  <a:latin typeface="Arial" charset="0"/>
                </a:rPr>
                <a:t>fluctuations of local gluon numbers </a:t>
              </a:r>
              <a:r>
                <a:rPr lang="en-US" altLang="zh-CN" dirty="0" smtClean="0">
                  <a:solidFill>
                    <a:srgbClr val="006600"/>
                  </a:solidFill>
                  <a:latin typeface="+mn-lt"/>
                </a:rPr>
                <a:t>(in the </a:t>
              </a:r>
              <a:r>
                <a:rPr lang="en-US" altLang="zh-CN" dirty="0" err="1" smtClean="0">
                  <a:solidFill>
                    <a:srgbClr val="006600"/>
                  </a:solidFill>
                  <a:latin typeface="+mn-lt"/>
                </a:rPr>
                <a:t>famework</a:t>
              </a:r>
              <a:r>
                <a:rPr lang="en-US" altLang="zh-CN" dirty="0" smtClean="0">
                  <a:solidFill>
                    <a:srgbClr val="006600"/>
                  </a:solidFill>
                  <a:latin typeface="+mn-lt"/>
                </a:rPr>
                <a:t> of MC-KLN):</a:t>
              </a:r>
              <a:endParaRPr lang="en-US" dirty="0">
                <a:solidFill>
                  <a:srgbClr val="006600"/>
                </a:solidFill>
                <a:latin typeface="+mn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57200" y="5029200"/>
              <a:ext cx="83820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accent6"/>
                  </a:solidFill>
                </a:rPr>
                <a:t>Multiplicity fluctuations:</a:t>
              </a:r>
              <a:r>
                <a:rPr lang="en-US" b="1" dirty="0" smtClean="0"/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A.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Dumitru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and Y. Nara, Phys. Rev. C 85, (2012) 034907</a:t>
              </a: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                          A.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Dumitru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,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arXiv:1210.7864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hep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-ph]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.                                                      </a:t>
              </a:r>
              <a:endParaRPr lang="en-US" sz="18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4" name="Group 30"/>
          <p:cNvGrpSpPr/>
          <p:nvPr/>
        </p:nvGrpSpPr>
        <p:grpSpPr>
          <a:xfrm>
            <a:off x="228600" y="914400"/>
            <a:ext cx="9144000" cy="1162110"/>
            <a:chOff x="228600" y="838200"/>
            <a:chExt cx="9144000" cy="1162110"/>
          </a:xfrm>
        </p:grpSpPr>
        <p:sp>
          <p:nvSpPr>
            <p:cNvPr id="18" name="Rectangle 17"/>
            <p:cNvSpPr/>
            <p:nvPr/>
          </p:nvSpPr>
          <p:spPr>
            <a:xfrm>
              <a:off x="228600" y="838200"/>
              <a:ext cx="5410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rgbClr val="006600"/>
                  </a:solidFill>
                  <a:latin typeface="Arial" charset="0"/>
                </a:rPr>
                <a:t>fluctuations of nucleon positions</a:t>
              </a:r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:  </a:t>
              </a:r>
              <a:endParaRPr lang="en-US" dirty="0">
                <a:solidFill>
                  <a:srgbClr val="00660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57200" y="1219200"/>
              <a:ext cx="1634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C00000"/>
                  </a:solidFill>
                  <a:latin typeface="+mn-lt"/>
                </a:rPr>
                <a:t>MC-</a:t>
              </a:r>
              <a:r>
                <a:rPr lang="en-US" altLang="zh-CN" b="1" dirty="0" err="1" smtClean="0">
                  <a:solidFill>
                    <a:srgbClr val="C00000"/>
                  </a:solidFill>
                  <a:latin typeface="+mn-lt"/>
                </a:rPr>
                <a:t>Glauber</a:t>
              </a:r>
              <a:r>
                <a:rPr lang="en-US" altLang="zh-CN" b="1" dirty="0" smtClean="0">
                  <a:solidFill>
                    <a:srgbClr val="C00000"/>
                  </a:solidFill>
                  <a:latin typeface="+mn-lt"/>
                </a:rPr>
                <a:t>:</a:t>
              </a:r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  </a:t>
              </a:r>
              <a:endParaRPr lang="en-US" b="1" dirty="0">
                <a:solidFill>
                  <a:schemeClr val="accent6"/>
                </a:solidFill>
                <a:latin typeface="+mn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57200" y="1600200"/>
              <a:ext cx="1600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C00000"/>
                  </a:solidFill>
                  <a:latin typeface="+mn-lt"/>
                </a:rPr>
                <a:t>MC-KLN</a:t>
              </a:r>
              <a:r>
                <a:rPr lang="en-US" altLang="zh-CN" dirty="0" smtClean="0">
                  <a:solidFill>
                    <a:srgbClr val="C00000"/>
                  </a:solidFill>
                  <a:latin typeface="+mn-lt"/>
                </a:rPr>
                <a:t>:  </a:t>
              </a:r>
              <a:endParaRPr lang="en-US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4" name="Left Brace 23"/>
            <p:cNvSpPr/>
            <p:nvPr/>
          </p:nvSpPr>
          <p:spPr bwMode="auto">
            <a:xfrm rot="10800000">
              <a:off x="2057400" y="1371600"/>
              <a:ext cx="152400" cy="533400"/>
            </a:xfrm>
            <a:prstGeom prst="leftBrace">
              <a:avLst>
                <a:gd name="adj1" fmla="val 49286"/>
                <a:gd name="adj2" fmla="val 52793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286000" y="1295400"/>
              <a:ext cx="70866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T. Hirano &amp; Y. Nara, Phys.  Rev.  C 79 064904 (2009)  </a:t>
              </a:r>
            </a:p>
            <a:p>
              <a:pPr algn="l"/>
              <a:r>
                <a:rPr lang="en-US" dirty="0" smtClean="0">
                  <a:solidFill>
                    <a:srgbClr val="800000"/>
                  </a:solidFill>
                </a:rPr>
                <a:t>(</a:t>
              </a:r>
              <a:r>
                <a:rPr lang="en-US" b="1" dirty="0" smtClean="0">
                  <a:solidFill>
                    <a:srgbClr val="800000"/>
                  </a:solidFill>
                </a:rPr>
                <a:t>used in the VISHNU hybrid model</a:t>
              </a:r>
              <a:r>
                <a:rPr lang="en-US" dirty="0" smtClean="0">
                  <a:solidFill>
                    <a:srgbClr val="800000"/>
                  </a:solidFill>
                </a:rPr>
                <a:t>) </a:t>
              </a:r>
            </a:p>
          </p:txBody>
        </p:sp>
      </p:grp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/>
          <a:srcRect l="10515" t="17391" r="36910"/>
          <a:stretch>
            <a:fillRect/>
          </a:stretch>
        </p:blipFill>
        <p:spPr bwMode="auto">
          <a:xfrm>
            <a:off x="7543800" y="1066800"/>
            <a:ext cx="1447800" cy="137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 l="24209" t="14815" r="22971"/>
          <a:stretch>
            <a:fillRect/>
          </a:stretch>
        </p:blipFill>
        <p:spPr bwMode="auto">
          <a:xfrm>
            <a:off x="7543800" y="2590800"/>
            <a:ext cx="1447800" cy="1470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Oval 19"/>
          <p:cNvSpPr>
            <a:spLocks noChangeArrowheads="1"/>
          </p:cNvSpPr>
          <p:nvPr/>
        </p:nvSpPr>
        <p:spPr bwMode="auto">
          <a:xfrm>
            <a:off x="3886200" y="3276600"/>
            <a:ext cx="1143000" cy="762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en-US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 cstate="print"/>
          <a:srcRect t="14636" r="13934" b="20964"/>
          <a:stretch>
            <a:fillRect/>
          </a:stretch>
        </p:blipFill>
        <p:spPr bwMode="auto">
          <a:xfrm>
            <a:off x="304800" y="838200"/>
            <a:ext cx="883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pPr eaLnBrk="1" hangingPunct="1"/>
            <a:r>
              <a:rPr lang="en-US" altLang="zh-CN" sz="4000" dirty="0" smtClean="0"/>
              <a:t>QGP-the most perfect fluid in the world?</a:t>
            </a:r>
          </a:p>
        </p:txBody>
      </p:sp>
      <p:sp>
        <p:nvSpPr>
          <p:cNvPr id="26629" name="Rectangle 8"/>
          <p:cNvSpPr>
            <a:spLocks noChangeArrowheads="1"/>
          </p:cNvSpPr>
          <p:nvPr/>
        </p:nvSpPr>
        <p:spPr bwMode="auto">
          <a:xfrm>
            <a:off x="7164388" y="685800"/>
            <a:ext cx="19796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>
                <a:solidFill>
                  <a:srgbClr val="D60093"/>
                </a:solidFill>
              </a:rPr>
              <a:t>BNL News, 2005</a:t>
            </a:r>
            <a:endParaRPr lang="zh-CN" altLang="en-US">
              <a:solidFill>
                <a:srgbClr val="D60093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590800" y="1143000"/>
            <a:ext cx="3810000" cy="15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2243475" y="6248400"/>
            <a:ext cx="4493539" cy="46166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How perfect </a:t>
            </a:r>
            <a:r>
              <a:rPr lang="en-US" altLang="zh-CN" sz="2400" b="1" dirty="0" smtClean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is the </a:t>
            </a:r>
            <a:r>
              <a:rPr lang="en-US" altLang="zh-CN" sz="2400" b="1" dirty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QGP </a:t>
            </a:r>
            <a:r>
              <a:rPr lang="en-US" altLang="zh-CN" sz="2400" b="1" dirty="0" smtClean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fluid?  </a:t>
            </a:r>
            <a:endParaRPr lang="zh-CN" altLang="en-US" sz="2400" b="1" dirty="0">
              <a:solidFill>
                <a:srgbClr val="C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EccInc2.png"/>
          <p:cNvPicPr>
            <a:picLocks noChangeAspect="1"/>
          </p:cNvPicPr>
          <p:nvPr/>
        </p:nvPicPr>
        <p:blipFill>
          <a:blip r:embed="rId4" cstate="print"/>
          <a:srcRect l="9646" t="13333" r="6212" b="4444"/>
          <a:stretch>
            <a:fillRect/>
          </a:stretch>
        </p:blipFill>
        <p:spPr>
          <a:xfrm>
            <a:off x="3048000" y="3276600"/>
            <a:ext cx="2971799" cy="3048000"/>
          </a:xfrm>
          <a:prstGeom prst="rect">
            <a:avLst/>
          </a:prstGeom>
        </p:spPr>
      </p:pic>
      <p:pic>
        <p:nvPicPr>
          <p:cNvPr id="23" name="Picture 22" descr="EccInc.png"/>
          <p:cNvPicPr>
            <a:picLocks noChangeAspect="1"/>
          </p:cNvPicPr>
          <p:nvPr/>
        </p:nvPicPr>
        <p:blipFill>
          <a:blip r:embed="rId5" cstate="print"/>
          <a:srcRect l="9542" t="14445" r="6212" b="4444"/>
          <a:stretch>
            <a:fillRect/>
          </a:stretch>
        </p:blipFill>
        <p:spPr>
          <a:xfrm>
            <a:off x="3048000" y="304800"/>
            <a:ext cx="2971800" cy="28194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0" y="228600"/>
            <a:ext cx="9144000" cy="6324600"/>
            <a:chOff x="0" y="0"/>
            <a:chExt cx="9144000" cy="5715000"/>
          </a:xfrm>
        </p:grpSpPr>
        <p:pic>
          <p:nvPicPr>
            <p:cNvPr id="2093061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6522" t="2439"/>
            <a:stretch>
              <a:fillRect/>
            </a:stretch>
          </p:blipFill>
          <p:spPr bwMode="auto">
            <a:xfrm>
              <a:off x="6019800" y="41313"/>
              <a:ext cx="3124200" cy="282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 l="7296" t="4651"/>
            <a:stretch>
              <a:fillRect/>
            </a:stretch>
          </p:blipFill>
          <p:spPr bwMode="auto">
            <a:xfrm>
              <a:off x="6019800" y="2823072"/>
              <a:ext cx="3124200" cy="2891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8" cstate="print"/>
            <a:srcRect l="12245" t="8696"/>
            <a:stretch>
              <a:fillRect/>
            </a:stretch>
          </p:blipFill>
          <p:spPr bwMode="auto">
            <a:xfrm>
              <a:off x="0" y="2743200"/>
              <a:ext cx="32004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 l="12000" t="4748"/>
            <a:stretch>
              <a:fillRect/>
            </a:stretch>
          </p:blipFill>
          <p:spPr bwMode="auto">
            <a:xfrm>
              <a:off x="0" y="0"/>
              <a:ext cx="3048000" cy="282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1676400" y="1752600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C3300"/>
                  </a:solidFill>
                </a:rPr>
                <a:t>IP-</a:t>
              </a:r>
              <a:r>
                <a:rPr lang="en-US" b="1" dirty="0" err="1" smtClean="0">
                  <a:solidFill>
                    <a:srgbClr val="CC3300"/>
                  </a:solidFill>
                </a:rPr>
                <a:t>Glasma</a:t>
              </a:r>
              <a:endParaRPr lang="en-US" dirty="0">
                <a:solidFill>
                  <a:srgbClr val="CC33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53200" y="1447800"/>
              <a:ext cx="17526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6"/>
                  </a:solidFill>
                </a:rPr>
                <a:t>Multiplicity fluctuations</a:t>
              </a:r>
              <a:endParaRPr lang="en-US" dirty="0"/>
            </a:p>
          </p:txBody>
        </p:sp>
        <p:graphicFrame>
          <p:nvGraphicFramePr>
            <p:cNvPr id="2181122" name="Object 3"/>
            <p:cNvGraphicFramePr>
              <a:graphicFrameLocks noChangeAspect="1"/>
            </p:cNvGraphicFramePr>
            <p:nvPr/>
          </p:nvGraphicFramePr>
          <p:xfrm>
            <a:off x="7391400" y="3200400"/>
            <a:ext cx="457200" cy="712787"/>
          </p:xfrm>
          <a:graphic>
            <a:graphicData uri="http://schemas.openxmlformats.org/presentationml/2006/ole">
              <p:oleObj spid="_x0000_s2181122" name="Equation" r:id="rId10" imgW="177480" imgH="228600" progId="Equation.3">
                <p:embed/>
              </p:oleObj>
            </a:graphicData>
          </a:graphic>
        </p:graphicFrame>
        <p:graphicFrame>
          <p:nvGraphicFramePr>
            <p:cNvPr id="2181123" name="Object 3"/>
            <p:cNvGraphicFramePr>
              <a:graphicFrameLocks noChangeAspect="1"/>
            </p:cNvGraphicFramePr>
            <p:nvPr/>
          </p:nvGraphicFramePr>
          <p:xfrm>
            <a:off x="1600200" y="152400"/>
            <a:ext cx="463550" cy="682625"/>
          </p:xfrm>
          <a:graphic>
            <a:graphicData uri="http://schemas.openxmlformats.org/presentationml/2006/ole">
              <p:oleObj spid="_x0000_s2181123" name="Equation" r:id="rId11" imgW="177480" imgH="215640" progId="Equation.3">
                <p:embed/>
              </p:oleObj>
            </a:graphicData>
          </a:graphic>
        </p:graphicFrame>
        <p:graphicFrame>
          <p:nvGraphicFramePr>
            <p:cNvPr id="2181124" name="Object 3"/>
            <p:cNvGraphicFramePr>
              <a:graphicFrameLocks noChangeAspect="1"/>
            </p:cNvGraphicFramePr>
            <p:nvPr/>
          </p:nvGraphicFramePr>
          <p:xfrm>
            <a:off x="4724400" y="3124200"/>
            <a:ext cx="457200" cy="712787"/>
          </p:xfrm>
          <a:graphic>
            <a:graphicData uri="http://schemas.openxmlformats.org/presentationml/2006/ole">
              <p:oleObj spid="_x0000_s2181124" name="Equation" r:id="rId12" imgW="177480" imgH="228600" progId="Equation.3">
                <p:embed/>
              </p:oleObj>
            </a:graphicData>
          </a:graphic>
        </p:graphicFrame>
        <p:graphicFrame>
          <p:nvGraphicFramePr>
            <p:cNvPr id="2181125" name="Object 5"/>
            <p:cNvGraphicFramePr>
              <a:graphicFrameLocks noChangeAspect="1"/>
            </p:cNvGraphicFramePr>
            <p:nvPr/>
          </p:nvGraphicFramePr>
          <p:xfrm>
            <a:off x="4648200" y="228600"/>
            <a:ext cx="463550" cy="682625"/>
          </p:xfrm>
          <a:graphic>
            <a:graphicData uri="http://schemas.openxmlformats.org/presentationml/2006/ole">
              <p:oleObj spid="_x0000_s2181125" name="Equation" r:id="rId13" imgW="177480" imgH="215640" progId="Equation.3">
                <p:embed/>
              </p:oleObj>
            </a:graphicData>
          </a:graphic>
        </p:graphicFrame>
        <p:graphicFrame>
          <p:nvGraphicFramePr>
            <p:cNvPr id="2181126" name="Object 3"/>
            <p:cNvGraphicFramePr>
              <a:graphicFrameLocks noChangeAspect="1"/>
            </p:cNvGraphicFramePr>
            <p:nvPr/>
          </p:nvGraphicFramePr>
          <p:xfrm>
            <a:off x="1752600" y="3048000"/>
            <a:ext cx="457200" cy="712787"/>
          </p:xfrm>
          <a:graphic>
            <a:graphicData uri="http://schemas.openxmlformats.org/presentationml/2006/ole">
              <p:oleObj spid="_x0000_s2181126" name="Equation" r:id="rId14" imgW="177480" imgH="228600" progId="Equation.3">
                <p:embed/>
              </p:oleObj>
            </a:graphicData>
          </a:graphic>
        </p:graphicFrame>
        <p:graphicFrame>
          <p:nvGraphicFramePr>
            <p:cNvPr id="2181127" name="Object 7"/>
            <p:cNvGraphicFramePr>
              <a:graphicFrameLocks noChangeAspect="1"/>
            </p:cNvGraphicFramePr>
            <p:nvPr/>
          </p:nvGraphicFramePr>
          <p:xfrm>
            <a:off x="7543800" y="228600"/>
            <a:ext cx="463550" cy="682625"/>
          </p:xfrm>
          <a:graphic>
            <a:graphicData uri="http://schemas.openxmlformats.org/presentationml/2006/ole">
              <p:oleObj spid="_x0000_s2181127" name="Equation" r:id="rId15" imgW="177480" imgH="215640" progId="Equation.3">
                <p:embed/>
              </p:oleObj>
            </a:graphicData>
          </a:graphic>
        </p:graphicFrame>
        <p:sp>
          <p:nvSpPr>
            <p:cNvPr id="20" name="Rectangle 19"/>
            <p:cNvSpPr/>
            <p:nvPr/>
          </p:nvSpPr>
          <p:spPr>
            <a:xfrm>
              <a:off x="1600200" y="4572000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C3300"/>
                  </a:solidFill>
                </a:rPr>
                <a:t>IP-</a:t>
              </a:r>
              <a:r>
                <a:rPr lang="en-US" b="1" dirty="0" err="1" smtClean="0">
                  <a:solidFill>
                    <a:srgbClr val="CC3300"/>
                  </a:solidFill>
                </a:rPr>
                <a:t>Glasma</a:t>
              </a:r>
              <a:endParaRPr lang="en-US" dirty="0">
                <a:solidFill>
                  <a:srgbClr val="CC3300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05200" y="4406747"/>
              <a:ext cx="1600200" cy="63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006600"/>
                  </a:solidFill>
                </a:rPr>
                <a:t>Correlated fluctuations </a:t>
              </a:r>
              <a:endParaRPr lang="en-US" dirty="0">
                <a:solidFill>
                  <a:srgbClr val="006600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457200" y="0"/>
            <a:ext cx="8229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solidFill>
                  <a:srgbClr val="CC00CC"/>
                </a:solidFill>
              </a:rPr>
              <a:t>    </a:t>
            </a:r>
            <a:r>
              <a:rPr lang="en-US" sz="1800" dirty="0" err="1" smtClean="0">
                <a:solidFill>
                  <a:srgbClr val="CC00CC"/>
                </a:solidFill>
              </a:rPr>
              <a:t>Schenke</a:t>
            </a:r>
            <a:r>
              <a:rPr lang="en-US" sz="1800" dirty="0" smtClean="0">
                <a:solidFill>
                  <a:srgbClr val="CC00CC"/>
                </a:solidFill>
              </a:rPr>
              <a:t>, et al.                               Moreland+ Heinz                         </a:t>
            </a:r>
            <a:r>
              <a:rPr lang="en-US" sz="1800" dirty="0" err="1" smtClean="0">
                <a:solidFill>
                  <a:srgbClr val="CC00CC"/>
                </a:solidFill>
              </a:rPr>
              <a:t>Dumitru</a:t>
            </a:r>
            <a:r>
              <a:rPr lang="en-US" sz="1800" dirty="0" smtClean="0">
                <a:solidFill>
                  <a:srgbClr val="CC00CC"/>
                </a:solidFill>
              </a:rPr>
              <a:t> +Nara </a:t>
            </a:r>
            <a:endParaRPr lang="en-US" sz="1800" dirty="0"/>
          </a:p>
        </p:txBody>
      </p:sp>
      <p:sp>
        <p:nvSpPr>
          <p:cNvPr id="26" name="Rectangle 25"/>
          <p:cNvSpPr/>
          <p:nvPr/>
        </p:nvSpPr>
        <p:spPr>
          <a:xfrm>
            <a:off x="6629400" y="5181600"/>
            <a:ext cx="175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Multiplicity fluctuations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429000" y="1828800"/>
            <a:ext cx="16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006600"/>
                </a:solidFill>
              </a:rPr>
              <a:t>Correlated fluctuations </a:t>
            </a: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0" y="685800"/>
            <a:ext cx="9144000" cy="1143000"/>
          </a:xfrm>
          <a:prstGeom prst="rect">
            <a:avLst/>
          </a:prstGeom>
          <a:solidFill>
            <a:schemeClr val="bg1">
              <a:lumMod val="95000"/>
              <a:alpha val="4784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152400" y="1981200"/>
            <a:ext cx="8534400" cy="3433614"/>
            <a:chOff x="304800" y="2894131"/>
            <a:chExt cx="8534400" cy="3367439"/>
          </a:xfrm>
        </p:grpSpPr>
        <p:sp>
          <p:nvSpPr>
            <p:cNvPr id="25" name="Rectangle 24"/>
            <p:cNvSpPr/>
            <p:nvPr/>
          </p:nvSpPr>
          <p:spPr>
            <a:xfrm>
              <a:off x="304800" y="2894131"/>
              <a:ext cx="7848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rgbClr val="006600"/>
                  </a:solidFill>
                  <a:latin typeface="Arial" charset="0"/>
                </a:rPr>
                <a:t>early flow &amp; fluctuations from dynamical models</a:t>
              </a:r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:     </a:t>
              </a:r>
              <a:endParaRPr lang="en-US" dirty="0">
                <a:solidFill>
                  <a:srgbClr val="0066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1000" y="3352800"/>
              <a:ext cx="8229600" cy="6640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URQMD initialization</a:t>
              </a:r>
              <a:r>
                <a:rPr lang="en-US" altLang="zh-CN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latin typeface="+mn-lt"/>
                </a:rPr>
                <a:t>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H.Petersen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&amp; M.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Bleicher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Phys. Rev. C81, 044906,2010</a:t>
              </a:r>
            </a:p>
            <a:p>
              <a:pPr algn="l"/>
              <a:r>
                <a:rPr lang="en-US" sz="1800" b="1" dirty="0" smtClean="0">
                  <a:solidFill>
                    <a:srgbClr val="CC00CC"/>
                  </a:solidFill>
                </a:rPr>
                <a:t>                                             </a:t>
              </a:r>
              <a:endParaRPr lang="en-US" sz="1800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1000" y="3940371"/>
              <a:ext cx="8001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AMPT initialization: 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L. Pang,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Q.Wang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&amp;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X.N.Wang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arXiv:1205.5019 [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nucl-th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]</a:t>
              </a:r>
            </a:p>
            <a:p>
              <a:pPr algn="l"/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                                       L. Pang,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Q.Wang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&amp;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X.N.Wang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arXiv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: 1211.1579[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nucl-th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]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</a:t>
              </a:r>
              <a:r>
                <a:rPr lang="en-US" altLang="zh-CN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</a:t>
              </a:r>
              <a:endParaRPr lang="en-US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1000" y="4762416"/>
              <a:ext cx="84582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EPOS/NEXUS  initialization</a:t>
              </a:r>
              <a:r>
                <a:rPr lang="en-US" altLang="zh-CN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latin typeface="+mn-lt"/>
                </a:rPr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K. Werner et al., Phys. Rev. C83:044915,2011; </a:t>
              </a:r>
            </a:p>
            <a:p>
              <a:pPr algn="l"/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                                  H. J.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Drescher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et, al.,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Phys.Rev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. C65 , 054902 (2002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).</a:t>
              </a:r>
              <a:endParaRPr lang="en-US" sz="1800" dirty="0" smtClean="0">
                <a:solidFill>
                  <a:schemeClr val="bg2">
                    <a:lumMod val="75000"/>
                  </a:schemeClr>
                </a:solidFill>
              </a:endParaRP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                                  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1000" y="5584462"/>
              <a:ext cx="83058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IP-</a:t>
              </a:r>
              <a:r>
                <a:rPr lang="en-US" b="1" dirty="0" err="1" smtClean="0">
                  <a:solidFill>
                    <a:schemeClr val="accent6"/>
                  </a:solidFill>
                  <a:latin typeface="+mn-lt"/>
                </a:rPr>
                <a:t>Glasma</a:t>
              </a:r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dirty="0" smtClean="0"/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B.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Schenke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, et.al, arXiv:1202.6646; 1206.6805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</a:t>
              </a: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C. Gale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, et al., arXiv:1210.5144, 1209.5330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].</a:t>
              </a:r>
              <a:endParaRPr lang="en-US" sz="1800" dirty="0" smtClean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304800" y="685800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  <a:latin typeface="+mn-lt"/>
              </a:rPr>
              <a:t>Free Streaming limit: </a:t>
            </a:r>
            <a:r>
              <a:rPr lang="en-US" altLang="zh-CN" sz="18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G. Qin, et. al., </a:t>
            </a:r>
            <a:r>
              <a:rPr lang="en-US" sz="1800" dirty="0" smtClean="0">
                <a:solidFill>
                  <a:schemeClr val="bg2">
                    <a:lumMod val="75000"/>
                  </a:schemeClr>
                </a:solidFill>
              </a:rPr>
              <a:t>Phys. Rev. C82 064903 (2010); OSU, on-going work 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Pre-equilibrium dynamics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4800" y="990600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  <a:latin typeface="+mn-lt"/>
              </a:rPr>
              <a:t>Hydro limit: </a:t>
            </a:r>
            <a:r>
              <a:rPr lang="en-US" altLang="zh-CN" sz="18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OSU group, on-going work  </a:t>
            </a:r>
            <a:endParaRPr lang="en-US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1371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+mn-lt"/>
                <a:cs typeface="Arial" pitchFamily="34" charset="0"/>
              </a:rPr>
              <a:t>Pre-equilibrium dynamics smoothes out fluctuations, reducing           , but building radial flow </a:t>
            </a:r>
            <a:endParaRPr lang="en-US" sz="1800" dirty="0">
              <a:latin typeface="+mn-lt"/>
              <a:cs typeface="Arial" pitchFamily="34" charset="0"/>
            </a:endParaRPr>
          </a:p>
        </p:txBody>
      </p:sp>
      <p:graphicFrame>
        <p:nvGraphicFramePr>
          <p:cNvPr id="2178050" name="Object 13"/>
          <p:cNvGraphicFramePr>
            <a:graphicFrameLocks noChangeAspect="1"/>
          </p:cNvGraphicFramePr>
          <p:nvPr/>
        </p:nvGraphicFramePr>
        <p:xfrm>
          <a:off x="6172200" y="1371600"/>
          <a:ext cx="542925" cy="395288"/>
        </p:xfrm>
        <a:graphic>
          <a:graphicData uri="http://schemas.openxmlformats.org/presentationml/2006/ole">
            <p:oleObj spid="_x0000_s2179074" name="Equation" r:id="rId4" imgW="3553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152400" y="1981200"/>
            <a:ext cx="8534400" cy="3877508"/>
            <a:chOff x="304800" y="2894131"/>
            <a:chExt cx="8534400" cy="3802777"/>
          </a:xfrm>
        </p:grpSpPr>
        <p:sp>
          <p:nvSpPr>
            <p:cNvPr id="25" name="Rectangle 24"/>
            <p:cNvSpPr/>
            <p:nvPr/>
          </p:nvSpPr>
          <p:spPr>
            <a:xfrm>
              <a:off x="304800" y="2894131"/>
              <a:ext cx="7848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chemeClr val="bg1">
                      <a:lumMod val="75000"/>
                    </a:schemeClr>
                  </a:solidFill>
                  <a:latin typeface="Arial" charset="0"/>
                </a:rPr>
                <a:t>early flow &amp; fluctuations from dynamical models</a:t>
              </a:r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Arial" charset="0"/>
                </a:rPr>
                <a:t>:     </a:t>
              </a:r>
              <a:endParaRPr lang="en-US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1000" y="3352800"/>
              <a:ext cx="82296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URQMD initialization</a:t>
              </a:r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</a:t>
              </a:r>
              <a:r>
                <a:rPr lang="en-US" altLang="zh-CN" sz="1800" dirty="0" err="1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H.Petersen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&amp; M. </a:t>
              </a:r>
              <a:r>
                <a:rPr lang="en-US" altLang="zh-CN" sz="1800" dirty="0" err="1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Bleicher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, Phys. Rev. C81, 044906,2010</a:t>
              </a:r>
            </a:p>
            <a:p>
              <a:pPr algn="l"/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                                             also refer to 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talk of </a:t>
              </a:r>
              <a:r>
                <a:rPr lang="en-US" sz="1800" b="1" dirty="0" err="1" smtClean="0">
                  <a:solidFill>
                    <a:schemeClr val="bg1">
                      <a:lumMod val="75000"/>
                    </a:schemeClr>
                  </a:solidFill>
                </a:rPr>
                <a:t>H.Petersen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on 17 Aug., Plenary VA </a:t>
              </a:r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 </a:t>
              </a: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1000" y="4191000"/>
              <a:ext cx="8001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AMPT initialization:</a:t>
              </a:r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 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L. Pang, </a:t>
              </a:r>
              <a:r>
                <a:rPr lang="en-US" altLang="zh-CN" sz="1800" dirty="0" err="1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Q.Wang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&amp; </a:t>
              </a:r>
              <a:r>
                <a:rPr lang="en-US" altLang="zh-CN" sz="1800" dirty="0" err="1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X.Wang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, arXiv:1205.5019[</a:t>
              </a:r>
              <a:r>
                <a:rPr lang="en-US" altLang="zh-CN" sz="1800" dirty="0" err="1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nucl-th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]</a:t>
              </a:r>
            </a:p>
            <a:p>
              <a:pPr algn="l"/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                                        also refer to </a:t>
              </a:r>
              <a:r>
                <a:rPr lang="en-US" altLang="zh-CN" sz="1800" b="1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talk of L. Pang 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on 15 Aug., Parallel 4D  </a:t>
              </a:r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 </a:t>
              </a: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1000" y="5029200"/>
              <a:ext cx="84582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EPOS/NEXUS  initialization</a:t>
              </a:r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K. Werner et al., Phys. Rev. C83:044915,2011; </a:t>
              </a:r>
            </a:p>
            <a:p>
              <a:pPr algn="l"/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</a:rPr>
                <a:t>                                                         H. J. </a:t>
              </a:r>
              <a:r>
                <a:rPr lang="en-US" altLang="zh-CN" sz="1800" dirty="0" err="1" smtClean="0">
                  <a:solidFill>
                    <a:schemeClr val="bg1">
                      <a:lumMod val="75000"/>
                    </a:schemeClr>
                  </a:solidFill>
                </a:rPr>
                <a:t>Drescher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</a:rPr>
                <a:t> ,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et al., </a:t>
              </a:r>
              <a:r>
                <a:rPr lang="en-US" sz="1800" dirty="0" err="1" smtClean="0">
                  <a:solidFill>
                    <a:schemeClr val="bg1">
                      <a:lumMod val="75000"/>
                    </a:schemeClr>
                  </a:solidFill>
                </a:rPr>
                <a:t>Phys.Rev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. C65 , 054902 (2002)</a:t>
              </a:r>
            </a:p>
            <a:p>
              <a:pPr algn="l"/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                                                         also refer to 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r of M. </a:t>
              </a:r>
              <a:r>
                <a:rPr lang="en-US" sz="1800" b="1" dirty="0" err="1" smtClean="0">
                  <a:solidFill>
                    <a:schemeClr val="bg1">
                      <a:lumMod val="75000"/>
                    </a:schemeClr>
                  </a:solidFill>
                </a:rPr>
                <a:t>Nahrgang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on 16 Aug </a:t>
              </a:r>
              <a:endParaRPr lang="en-US" sz="1800" b="1" dirty="0" smtClean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1000" y="6019800"/>
              <a:ext cx="83058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IP-</a:t>
              </a:r>
              <a:r>
                <a:rPr lang="en-US" b="1" dirty="0" err="1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Glasma</a:t>
              </a:r>
              <a:r>
                <a:rPr lang="en-US" b="1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:</a:t>
              </a:r>
              <a:r>
                <a:rPr lang="en-US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B. </a:t>
              </a:r>
              <a:r>
                <a:rPr lang="en-US" sz="1800" dirty="0" err="1" smtClean="0">
                  <a:solidFill>
                    <a:schemeClr val="bg1">
                      <a:lumMod val="75000"/>
                    </a:schemeClr>
                  </a:solidFill>
                </a:rPr>
                <a:t>Schenke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, et.al, arXiv:1202.6646; 1206.6805 [</a:t>
              </a:r>
              <a:r>
                <a:rPr lang="en-US" sz="1800" dirty="0" err="1" smtClean="0">
                  <a:solidFill>
                    <a:schemeClr val="bg1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]</a:t>
              </a:r>
            </a:p>
            <a:p>
              <a:pPr algn="l"/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                       </a:t>
              </a:r>
            </a:p>
          </p:txBody>
        </p:sp>
      </p:grp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Pre-equilibrium dynamics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86600" y="1371600"/>
            <a:ext cx="2057400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rgbClr val="CC00CC"/>
                </a:solidFill>
              </a:rPr>
              <a:t>Petersen &amp; </a:t>
            </a:r>
            <a:r>
              <a:rPr lang="en-US" altLang="zh-CN" sz="1800" dirty="0" err="1" smtClean="0">
                <a:solidFill>
                  <a:srgbClr val="CC00CC"/>
                </a:solidFill>
              </a:rPr>
              <a:t>Qiu</a:t>
            </a:r>
            <a:r>
              <a:rPr lang="en-US" altLang="zh-CN" sz="1800" dirty="0" smtClean="0">
                <a:solidFill>
                  <a:srgbClr val="CC00CC"/>
                </a:solidFill>
              </a:rPr>
              <a:t>, unpublished notes;</a:t>
            </a:r>
          </a:p>
          <a:p>
            <a:pPr algn="l"/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please also refer to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Phys.Rev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. C82 041901 (2010)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</a:p>
        </p:txBody>
      </p:sp>
      <p:pic>
        <p:nvPicPr>
          <p:cNvPr id="19" name="Picture 18" descr="456.png"/>
          <p:cNvPicPr>
            <a:picLocks noChangeAspect="1"/>
          </p:cNvPicPr>
          <p:nvPr/>
        </p:nvPicPr>
        <p:blipFill>
          <a:blip r:embed="rId4" cstate="print"/>
          <a:srcRect l="4402" t="28889" r="5974" b="21111"/>
          <a:stretch>
            <a:fillRect/>
          </a:stretch>
        </p:blipFill>
        <p:spPr>
          <a:xfrm>
            <a:off x="5029200" y="3657600"/>
            <a:ext cx="38862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TextBox 20"/>
          <p:cNvSpPr txBox="1"/>
          <p:nvPr/>
        </p:nvSpPr>
        <p:spPr>
          <a:xfrm>
            <a:off x="2286000" y="10668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Fluctuations in energy deposition slightly increase </a:t>
            </a:r>
            <a:endParaRPr lang="en-US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17" descr="123.png"/>
          <p:cNvPicPr>
            <a:picLocks noChangeAspect="1"/>
          </p:cNvPicPr>
          <p:nvPr/>
        </p:nvPicPr>
        <p:blipFill>
          <a:blip r:embed="rId5" cstate="print"/>
          <a:srcRect l="5974" t="27778" r="7546" b="21111"/>
          <a:stretch>
            <a:fillRect/>
          </a:stretch>
        </p:blipFill>
        <p:spPr>
          <a:xfrm>
            <a:off x="2895600" y="1447800"/>
            <a:ext cx="41910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281473" name="Object 3"/>
          <p:cNvGraphicFramePr>
            <a:graphicFrameLocks noChangeAspect="1"/>
          </p:cNvGraphicFramePr>
          <p:nvPr/>
        </p:nvGraphicFramePr>
        <p:xfrm>
          <a:off x="8229600" y="5351869"/>
          <a:ext cx="457200" cy="712381"/>
        </p:xfrm>
        <a:graphic>
          <a:graphicData uri="http://schemas.openxmlformats.org/presentationml/2006/ole">
            <p:oleObj spid="_x0000_s2281473" name="Equation" r:id="rId6" imgW="177480" imgH="228600" progId="Equation.3">
              <p:embed/>
            </p:oleObj>
          </a:graphicData>
        </a:graphic>
      </p:graphicFrame>
      <p:graphicFrame>
        <p:nvGraphicFramePr>
          <p:cNvPr id="2281474" name="Object 3"/>
          <p:cNvGraphicFramePr>
            <a:graphicFrameLocks noChangeAspect="1"/>
          </p:cNvGraphicFramePr>
          <p:nvPr/>
        </p:nvGraphicFramePr>
        <p:xfrm>
          <a:off x="8001000" y="1066800"/>
          <a:ext cx="566737" cy="425450"/>
        </p:xfrm>
        <a:graphic>
          <a:graphicData uri="http://schemas.openxmlformats.org/presentationml/2006/ole">
            <p:oleObj spid="_x0000_s2281474" name="Equation" r:id="rId7" imgW="368280" imgH="228600" progId="Equation.3">
              <p:embed/>
            </p:oleObj>
          </a:graphicData>
        </a:graphic>
      </p:graphicFrame>
      <p:graphicFrame>
        <p:nvGraphicFramePr>
          <p:cNvPr id="2281475" name="Object 3"/>
          <p:cNvGraphicFramePr>
            <a:graphicFrameLocks noChangeAspect="1"/>
          </p:cNvGraphicFramePr>
          <p:nvPr/>
        </p:nvGraphicFramePr>
        <p:xfrm>
          <a:off x="6165850" y="3159901"/>
          <a:ext cx="463550" cy="681849"/>
        </p:xfrm>
        <a:graphic>
          <a:graphicData uri="http://schemas.openxmlformats.org/presentationml/2006/ole">
            <p:oleObj spid="_x0000_s2281475" name="Equation" r:id="rId8" imgW="1774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152400" y="1981200"/>
            <a:ext cx="8534400" cy="3877508"/>
            <a:chOff x="304800" y="2894131"/>
            <a:chExt cx="8534400" cy="3802777"/>
          </a:xfrm>
        </p:grpSpPr>
        <p:sp>
          <p:nvSpPr>
            <p:cNvPr id="25" name="Rectangle 24"/>
            <p:cNvSpPr/>
            <p:nvPr/>
          </p:nvSpPr>
          <p:spPr>
            <a:xfrm>
              <a:off x="304800" y="2894131"/>
              <a:ext cx="7848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chemeClr val="bg1">
                      <a:lumMod val="75000"/>
                    </a:schemeClr>
                  </a:solidFill>
                  <a:latin typeface="Arial" charset="0"/>
                </a:rPr>
                <a:t>early flow &amp; fluctuations from dynamical models</a:t>
              </a:r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Arial" charset="0"/>
                </a:rPr>
                <a:t>:     </a:t>
              </a:r>
              <a:endParaRPr lang="en-US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1000" y="3352800"/>
              <a:ext cx="82296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URQMD initialization</a:t>
              </a:r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</a:t>
              </a:r>
              <a:r>
                <a:rPr lang="en-US" altLang="zh-CN" sz="1800" dirty="0" err="1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H.Petersen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&amp; M. </a:t>
              </a:r>
              <a:r>
                <a:rPr lang="en-US" altLang="zh-CN" sz="1800" dirty="0" err="1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Bleicher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, Phys. Rev. C81, 044906,2010</a:t>
              </a:r>
            </a:p>
            <a:p>
              <a:pPr algn="l"/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                                             also refer to 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talk of </a:t>
              </a:r>
              <a:r>
                <a:rPr lang="en-US" sz="1800" b="1" dirty="0" err="1" smtClean="0">
                  <a:solidFill>
                    <a:schemeClr val="bg1">
                      <a:lumMod val="75000"/>
                    </a:schemeClr>
                  </a:solidFill>
                </a:rPr>
                <a:t>H.Petersen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on 17 Aug., Plenary VA </a:t>
              </a:r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 </a:t>
              </a: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1000" y="4191000"/>
              <a:ext cx="8001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AMPT initialization: 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L. Pang,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Q.Wang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&amp;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X.Wang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arXiv:1205.5019[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nucl-th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]</a:t>
              </a:r>
            </a:p>
            <a:p>
              <a:pPr algn="l"/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                                       also refer to </a:t>
              </a:r>
              <a:r>
                <a:rPr lang="en-US" altLang="zh-CN" sz="1800" b="1" dirty="0" smtClean="0">
                  <a:solidFill>
                    <a:srgbClr val="CC00CC"/>
                  </a:solidFill>
                  <a:latin typeface="+mn-lt"/>
                </a:rPr>
                <a:t>talk of L. Pang 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on 15 Aug., Parallel 4D  </a:t>
              </a:r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  <a:latin typeface="+mn-lt"/>
                </a:rPr>
                <a:t>  </a:t>
              </a:r>
              <a:endParaRPr lang="en-US" dirty="0">
                <a:solidFill>
                  <a:schemeClr val="bg2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1000" y="5029200"/>
              <a:ext cx="84582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EPOS/NEXUS  initialization</a:t>
              </a:r>
              <a:r>
                <a:rPr lang="en-US" altLang="zh-CN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 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K. Werner et al., Phys. Rev. C83:044915,2011; </a:t>
              </a:r>
            </a:p>
            <a:p>
              <a:pPr algn="l"/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</a:rPr>
                <a:t>                                                         H. J. </a:t>
              </a:r>
              <a:r>
                <a:rPr lang="en-US" altLang="zh-CN" sz="1800" dirty="0" err="1" smtClean="0">
                  <a:solidFill>
                    <a:schemeClr val="bg1">
                      <a:lumMod val="75000"/>
                    </a:schemeClr>
                  </a:solidFill>
                </a:rPr>
                <a:t>Drescher</a:t>
              </a:r>
              <a:r>
                <a:rPr lang="en-US" altLang="zh-CN" sz="1800" dirty="0" smtClean="0">
                  <a:solidFill>
                    <a:schemeClr val="bg1">
                      <a:lumMod val="75000"/>
                    </a:schemeClr>
                  </a:solidFill>
                </a:rPr>
                <a:t> ,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et al., </a:t>
              </a:r>
              <a:r>
                <a:rPr lang="en-US" sz="1800" dirty="0" err="1" smtClean="0">
                  <a:solidFill>
                    <a:schemeClr val="bg1">
                      <a:lumMod val="75000"/>
                    </a:schemeClr>
                  </a:solidFill>
                </a:rPr>
                <a:t>Phys.Rev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. C65 , 054902 (2002)</a:t>
              </a:r>
            </a:p>
            <a:p>
              <a:pPr algn="l"/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                                                         also refer to 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poster of M. </a:t>
              </a:r>
              <a:r>
                <a:rPr lang="en-US" sz="1800" b="1" dirty="0" err="1" smtClean="0">
                  <a:solidFill>
                    <a:schemeClr val="bg1">
                      <a:lumMod val="75000"/>
                    </a:schemeClr>
                  </a:solidFill>
                </a:rPr>
                <a:t>Nahrgang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on 16 Aug </a:t>
              </a:r>
              <a:endParaRPr lang="en-US" sz="1800" b="1" dirty="0" smtClean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1000" y="6019800"/>
              <a:ext cx="83058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bg1">
                      <a:lumMod val="75000"/>
                    </a:schemeClr>
                  </a:solidFill>
                  <a:latin typeface="+mn-lt"/>
                </a:rPr>
                <a:t>IP-Plasma:</a:t>
              </a:r>
              <a:r>
                <a:rPr lang="en-US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B. </a:t>
              </a:r>
              <a:r>
                <a:rPr lang="en-US" sz="1800" dirty="0" err="1" smtClean="0">
                  <a:solidFill>
                    <a:schemeClr val="bg1">
                      <a:lumMod val="75000"/>
                    </a:schemeClr>
                  </a:solidFill>
                </a:rPr>
                <a:t>Schenke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, et.al, arXiv:1202.6646; 1206.6805 [</a:t>
              </a:r>
              <a:r>
                <a:rPr lang="en-US" sz="1800" dirty="0" err="1" smtClean="0">
                  <a:solidFill>
                    <a:schemeClr val="bg1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]</a:t>
              </a:r>
            </a:p>
            <a:p>
              <a:pPr algn="l"/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                       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B. </a:t>
              </a:r>
              <a:r>
                <a:rPr lang="en-US" sz="1800" b="1" dirty="0" err="1" smtClean="0">
                  <a:solidFill>
                    <a:schemeClr val="bg1">
                      <a:lumMod val="75000"/>
                    </a:schemeClr>
                  </a:solidFill>
                </a:rPr>
                <a:t>Schenke</a:t>
              </a:r>
              <a:r>
                <a:rPr lang="en-US" sz="1800" b="1" dirty="0" smtClean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1">
                      <a:lumMod val="75000"/>
                    </a:schemeClr>
                  </a:solidFill>
                </a:rPr>
                <a:t>on 15 Aug., Parallel 3A </a:t>
              </a:r>
            </a:p>
          </p:txBody>
        </p:sp>
      </p:grp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Pre-equilibrium dynamics</a:t>
            </a: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752600"/>
            <a:ext cx="54864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TextBox 20"/>
          <p:cNvSpPr txBox="1"/>
          <p:nvPr/>
        </p:nvSpPr>
        <p:spPr>
          <a:xfrm>
            <a:off x="3048000" y="990600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Early longitudinal flow fluctuations reduce </a:t>
            </a:r>
            <a:r>
              <a:rPr lang="en-US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1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886200" y="1371600"/>
            <a:ext cx="5257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 smtClean="0">
                <a:solidFill>
                  <a:srgbClr val="CC00CC"/>
                </a:solidFill>
              </a:rPr>
              <a:t>L. Pang, </a:t>
            </a:r>
            <a:r>
              <a:rPr lang="en-US" altLang="zh-CN" sz="1600" dirty="0" err="1" smtClean="0">
                <a:solidFill>
                  <a:srgbClr val="CC00CC"/>
                </a:solidFill>
              </a:rPr>
              <a:t>Q.Wang</a:t>
            </a:r>
            <a:r>
              <a:rPr lang="en-US" altLang="zh-CN" sz="1600" dirty="0" smtClean="0">
                <a:solidFill>
                  <a:srgbClr val="CC00CC"/>
                </a:solidFill>
              </a:rPr>
              <a:t> &amp; </a:t>
            </a:r>
            <a:r>
              <a:rPr lang="en-US" altLang="zh-CN" sz="1600" dirty="0" err="1" smtClean="0">
                <a:solidFill>
                  <a:srgbClr val="CC00CC"/>
                </a:solidFill>
              </a:rPr>
              <a:t>X.Wang</a:t>
            </a:r>
            <a:r>
              <a:rPr lang="en-US" altLang="zh-CN" sz="1600" dirty="0" smtClean="0">
                <a:solidFill>
                  <a:srgbClr val="CC00CC"/>
                </a:solidFill>
              </a:rPr>
              <a:t>, arXiv:1205.5019[</a:t>
            </a:r>
            <a:r>
              <a:rPr lang="en-US" altLang="zh-CN" sz="1600" dirty="0" err="1" smtClean="0">
                <a:solidFill>
                  <a:srgbClr val="CC00CC"/>
                </a:solidFill>
              </a:rPr>
              <a:t>nucl-th</a:t>
            </a:r>
            <a:r>
              <a:rPr lang="en-US" altLang="zh-CN" sz="1600" dirty="0" smtClean="0">
                <a:solidFill>
                  <a:srgbClr val="CC00CC"/>
                </a:solidFill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0" y="685800"/>
            <a:ext cx="9144000" cy="1143000"/>
          </a:xfrm>
          <a:prstGeom prst="rect">
            <a:avLst/>
          </a:prstGeom>
          <a:solidFill>
            <a:schemeClr val="bg1">
              <a:lumMod val="95000"/>
              <a:alpha val="4784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152400" y="1981200"/>
            <a:ext cx="8534400" cy="3433614"/>
            <a:chOff x="304800" y="2894131"/>
            <a:chExt cx="8534400" cy="3367439"/>
          </a:xfrm>
        </p:grpSpPr>
        <p:sp>
          <p:nvSpPr>
            <p:cNvPr id="25" name="Rectangle 24"/>
            <p:cNvSpPr/>
            <p:nvPr/>
          </p:nvSpPr>
          <p:spPr>
            <a:xfrm>
              <a:off x="304800" y="2894131"/>
              <a:ext cx="7848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rgbClr val="006600"/>
                  </a:solidFill>
                  <a:latin typeface="Arial" charset="0"/>
                </a:rPr>
                <a:t>early flow &amp; fluctuations from dynamical models</a:t>
              </a:r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:     </a:t>
              </a:r>
              <a:endParaRPr lang="en-US" dirty="0">
                <a:solidFill>
                  <a:srgbClr val="0066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1000" y="3352800"/>
              <a:ext cx="8229600" cy="6640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URQMD initialization</a:t>
              </a:r>
              <a:r>
                <a:rPr lang="en-US" altLang="zh-CN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latin typeface="+mn-lt"/>
                </a:rPr>
                <a:t>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H.Petersen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&amp; M.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Bleicher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Phys. Rev. C81, 044906,2010</a:t>
              </a:r>
            </a:p>
            <a:p>
              <a:pPr algn="l"/>
              <a:r>
                <a:rPr lang="en-US" sz="1800" b="1" dirty="0" smtClean="0">
                  <a:solidFill>
                    <a:srgbClr val="CC00CC"/>
                  </a:solidFill>
                </a:rPr>
                <a:t>                                             </a:t>
              </a:r>
              <a:endParaRPr lang="en-US" sz="1800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1000" y="3940371"/>
              <a:ext cx="8001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AMPT initialization: 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L. Pang,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Q.Wang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&amp;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X.N.Wang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arXiv:1205.5019 [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nucl-th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]</a:t>
              </a:r>
            </a:p>
            <a:p>
              <a:pPr algn="l"/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                                       L. Pang,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Q.Wang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&amp;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X.N.Wang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arXiv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: 1211.1579[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nucl-th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]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</a:t>
              </a:r>
              <a:r>
                <a:rPr lang="en-US" altLang="zh-CN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</a:t>
              </a:r>
              <a:endParaRPr lang="en-US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1000" y="4762416"/>
              <a:ext cx="84582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EPOS/NEXUS  initialization</a:t>
              </a:r>
              <a:r>
                <a:rPr lang="en-US" altLang="zh-CN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latin typeface="+mn-lt"/>
                </a:rPr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K. Werner et al., Phys. Rev. C83:044915,2011; </a:t>
              </a:r>
            </a:p>
            <a:p>
              <a:pPr algn="l"/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                                  H. J.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Drescher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et, al.,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Phys.Rev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. C65 , 054902 (2002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).</a:t>
              </a:r>
              <a:endParaRPr lang="en-US" sz="1800" dirty="0" smtClean="0">
                <a:solidFill>
                  <a:schemeClr val="bg2">
                    <a:lumMod val="75000"/>
                  </a:schemeClr>
                </a:solidFill>
              </a:endParaRP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                                  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1000" y="5584462"/>
              <a:ext cx="83058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IP-</a:t>
              </a:r>
              <a:r>
                <a:rPr lang="en-US" b="1" dirty="0" err="1" smtClean="0">
                  <a:solidFill>
                    <a:schemeClr val="accent6"/>
                  </a:solidFill>
                  <a:latin typeface="+mn-lt"/>
                </a:rPr>
                <a:t>Glasma</a:t>
              </a:r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dirty="0" smtClean="0"/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B.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Schenke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, et.al, arXiv:1202.6646; 1206.6805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</a:t>
              </a: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C. Gale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, et al., arXiv:1210.5144, 1209.5330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].</a:t>
              </a:r>
              <a:endParaRPr lang="en-US" sz="1800" dirty="0" smtClean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304800" y="685800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  <a:latin typeface="+mn-lt"/>
              </a:rPr>
              <a:t>Free Streaming limit: </a:t>
            </a:r>
            <a:r>
              <a:rPr lang="en-US" altLang="zh-CN" sz="18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G. Qin, et. al., </a:t>
            </a:r>
            <a:r>
              <a:rPr lang="en-US" sz="1800" dirty="0" smtClean="0">
                <a:solidFill>
                  <a:schemeClr val="bg2">
                    <a:lumMod val="75000"/>
                  </a:schemeClr>
                </a:solidFill>
              </a:rPr>
              <a:t>Phys. Rev. C82 064903 (2010); OSU, on-going work 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Pre-equilibrium dynamics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4800" y="990600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  <a:latin typeface="+mn-lt"/>
              </a:rPr>
              <a:t>Hydro limit: </a:t>
            </a:r>
            <a:r>
              <a:rPr lang="en-US" altLang="zh-CN" sz="18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OSU group, on-going work  </a:t>
            </a:r>
            <a:endParaRPr lang="en-US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1371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+mn-lt"/>
                <a:cs typeface="Arial" pitchFamily="34" charset="0"/>
              </a:rPr>
              <a:t>Pre-equilibrium dynamics smoothes out fluctuations, reducing           , but building radial flow </a:t>
            </a:r>
            <a:endParaRPr lang="en-US" sz="1800" dirty="0">
              <a:latin typeface="+mn-lt"/>
              <a:cs typeface="Arial" pitchFamily="34" charset="0"/>
            </a:endParaRPr>
          </a:p>
        </p:txBody>
      </p:sp>
      <p:graphicFrame>
        <p:nvGraphicFramePr>
          <p:cNvPr id="2178050" name="Object 13"/>
          <p:cNvGraphicFramePr>
            <a:graphicFrameLocks noChangeAspect="1"/>
          </p:cNvGraphicFramePr>
          <p:nvPr/>
        </p:nvGraphicFramePr>
        <p:xfrm>
          <a:off x="6172200" y="1371600"/>
          <a:ext cx="542925" cy="395288"/>
        </p:xfrm>
        <a:graphic>
          <a:graphicData uri="http://schemas.openxmlformats.org/presentationml/2006/ole">
            <p:oleObj spid="_x0000_s2458626" name="Equation" r:id="rId4" imgW="355320" imgH="228600" progId="Equation.3">
              <p:embed/>
            </p:oleObj>
          </a:graphicData>
        </a:graphic>
      </p:graphicFrame>
      <p:sp>
        <p:nvSpPr>
          <p:cNvPr id="19" name="Rectangle 18"/>
          <p:cNvSpPr/>
          <p:nvPr/>
        </p:nvSpPr>
        <p:spPr>
          <a:xfrm>
            <a:off x="137160" y="5791200"/>
            <a:ext cx="8839200" cy="646331"/>
          </a:xfrm>
          <a:prstGeom prst="rect">
            <a:avLst/>
          </a:prstGeom>
          <a:solidFill>
            <a:srgbClr val="FFFFCC"/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Except IP-</a:t>
            </a:r>
            <a:r>
              <a:rPr lang="en-US" sz="1800" b="1" dirty="0" err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Glamsa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 most pre-equilibrium dynamics was studied within the ideal hydro framework. Their quantitative influences on            are still unknown.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58627" name="Object 3"/>
          <p:cNvGraphicFramePr>
            <a:graphicFrameLocks noChangeAspect="1"/>
          </p:cNvGraphicFramePr>
          <p:nvPr/>
        </p:nvGraphicFramePr>
        <p:xfrm>
          <a:off x="4648200" y="6096000"/>
          <a:ext cx="622300" cy="304800"/>
        </p:xfrm>
        <a:graphic>
          <a:graphicData uri="http://schemas.openxmlformats.org/presentationml/2006/ole">
            <p:oleObj spid="_x0000_s2458627" name="Equation" r:id="rId5" imgW="5968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2438400"/>
            <a:ext cx="82630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QGP viscosity at LHC energies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123.jpeg"/>
          <p:cNvPicPr>
            <a:picLocks noChangeAspect="1"/>
          </p:cNvPicPr>
          <p:nvPr/>
        </p:nvPicPr>
        <p:blipFill>
          <a:blip r:embed="rId3" cstate="print"/>
          <a:srcRect l="4402" t="51111" r="4401" b="3333"/>
          <a:stretch>
            <a:fillRect/>
          </a:stretch>
        </p:blipFill>
        <p:spPr>
          <a:xfrm>
            <a:off x="4724400" y="838200"/>
            <a:ext cx="4419600" cy="4724400"/>
          </a:xfrm>
          <a:prstGeom prst="rect">
            <a:avLst/>
          </a:prstGeom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V</a:t>
            </a:r>
            <a:r>
              <a:rPr lang="en-US" altLang="zh-CN" sz="1800" dirty="0" smtClean="0"/>
              <a:t>2</a:t>
            </a:r>
            <a:r>
              <a:rPr lang="en-US" altLang="zh-CN" sz="4000" dirty="0" smtClean="0"/>
              <a:t> at RHIC and LHC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 sz="2000">
              <a:latin typeface="Arial" charset="0"/>
            </a:endParaRPr>
          </a:p>
        </p:txBody>
      </p:sp>
      <p:pic>
        <p:nvPicPr>
          <p:cNvPr id="4" name="Picture 3" descr="v2.png"/>
          <p:cNvPicPr preferRelativeResize="0">
            <a:picLocks/>
          </p:cNvPicPr>
          <p:nvPr/>
        </p:nvPicPr>
        <p:blipFill>
          <a:blip r:embed="rId4" cstate="print"/>
          <a:srcRect l="2728" t="14119" r="26367" b="4706"/>
          <a:stretch>
            <a:fillRect/>
          </a:stretch>
        </p:blipFill>
        <p:spPr>
          <a:xfrm>
            <a:off x="0" y="990600"/>
            <a:ext cx="4724400" cy="45720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410200" y="685800"/>
            <a:ext cx="3733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dirty="0" smtClean="0">
                <a:solidFill>
                  <a:srgbClr val="CC00CC"/>
                </a:solidFill>
              </a:rPr>
              <a:t>Song,  Bass &amp; Heinz, PRC 2011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381000" y="5791200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average QGP viscosity is roughly the same at RHIC and LHC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6172200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006600"/>
                </a:solidFill>
              </a:rPr>
              <a:t>Please also refer to C. Gale, et al.,  </a:t>
            </a:r>
            <a:r>
              <a:rPr lang="en-US" dirty="0" err="1" smtClean="0">
                <a:solidFill>
                  <a:srgbClr val="006600"/>
                </a:solidFill>
              </a:rPr>
              <a:t>ArXiv</a:t>
            </a:r>
            <a:r>
              <a:rPr lang="en-US" smtClean="0">
                <a:solidFill>
                  <a:srgbClr val="006600"/>
                </a:solidFill>
              </a:rPr>
              <a:t>: 1209.5330 </a:t>
            </a:r>
            <a:r>
              <a:rPr lang="en-US" dirty="0" smtClean="0">
                <a:solidFill>
                  <a:srgbClr val="006600"/>
                </a:solidFill>
              </a:rPr>
              <a:t>[</a:t>
            </a:r>
            <a:r>
              <a:rPr lang="en-US" dirty="0" err="1" smtClean="0">
                <a:solidFill>
                  <a:srgbClr val="006600"/>
                </a:solidFill>
              </a:rPr>
              <a:t>nucl-th</a:t>
            </a:r>
            <a:r>
              <a:rPr lang="en-US" dirty="0" smtClean="0">
                <a:solidFill>
                  <a:srgbClr val="006600"/>
                </a:solidFill>
              </a:rPr>
              <a:t>] </a:t>
            </a: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075" y="990600"/>
            <a:ext cx="89249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4000" dirty="0" smtClean="0"/>
              <a:t>         for </a:t>
            </a:r>
            <a:r>
              <a:rPr lang="en-US" altLang="zh-CN" sz="4000" dirty="0" err="1" smtClean="0"/>
              <a:t>pions</a:t>
            </a:r>
            <a:r>
              <a:rPr lang="en-US" altLang="zh-CN" sz="4000" dirty="0" smtClean="0"/>
              <a:t>, </a:t>
            </a:r>
            <a:r>
              <a:rPr lang="en-US" altLang="zh-CN" sz="4000" dirty="0" err="1" smtClean="0"/>
              <a:t>kaons</a:t>
            </a:r>
            <a:r>
              <a:rPr lang="en-US" altLang="zh-CN" sz="4000" dirty="0" smtClean="0"/>
              <a:t> &amp; protons at LHC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 sz="2000"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6150114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very nice fit of V</a:t>
            </a:r>
            <a:r>
              <a:rPr lang="en-US" altLang="zh-CN" sz="11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altLang="zh-CN" sz="11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all centrality bins at LHC from VISHNU hybrid model  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2288641" name="Object 13"/>
          <p:cNvGraphicFramePr>
            <a:graphicFrameLocks noChangeAspect="1"/>
          </p:cNvGraphicFramePr>
          <p:nvPr/>
        </p:nvGraphicFramePr>
        <p:xfrm>
          <a:off x="7086600" y="1219200"/>
          <a:ext cx="1489391" cy="345634"/>
        </p:xfrm>
        <a:graphic>
          <a:graphicData uri="http://schemas.openxmlformats.org/presentationml/2006/ole">
            <p:oleObj spid="_x0000_s2288641" name="Equation" r:id="rId5" imgW="1028520" imgH="241200" progId="Equation.3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6248400" y="685800"/>
            <a:ext cx="2667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C00CC"/>
                </a:solidFill>
              </a:rPr>
              <a:t>Heinz, </a:t>
            </a:r>
            <a:r>
              <a:rPr lang="en-US" altLang="zh-CN" sz="1600" dirty="0" err="1" smtClean="0">
                <a:solidFill>
                  <a:srgbClr val="CC00CC"/>
                </a:solidFill>
              </a:rPr>
              <a:t>Shen</a:t>
            </a:r>
            <a:r>
              <a:rPr lang="en-US" altLang="zh-CN" sz="1600" dirty="0" smtClean="0">
                <a:solidFill>
                  <a:srgbClr val="CC00CC"/>
                </a:solidFill>
              </a:rPr>
              <a:t> &amp; Song, 2011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3886200" y="685800"/>
            <a:ext cx="108234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CC00CC"/>
                </a:solidFill>
              </a:rPr>
              <a:t>VISHNU</a:t>
            </a:r>
            <a:endParaRPr lang="en-US" dirty="0"/>
          </a:p>
        </p:txBody>
      </p:sp>
      <p:graphicFrame>
        <p:nvGraphicFramePr>
          <p:cNvPr id="2288642" name="Object 2"/>
          <p:cNvGraphicFramePr>
            <a:graphicFrameLocks noChangeAspect="1"/>
          </p:cNvGraphicFramePr>
          <p:nvPr/>
        </p:nvGraphicFramePr>
        <p:xfrm>
          <a:off x="609600" y="152400"/>
          <a:ext cx="904875" cy="533400"/>
        </p:xfrm>
        <a:graphic>
          <a:graphicData uri="http://schemas.openxmlformats.org/presentationml/2006/ole">
            <p:oleObj spid="_x0000_s2288642" name="Equation" r:id="rId6" imgW="4698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9144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</a:t>
            </a:r>
            <a:r>
              <a:rPr kumimoji="1" lang="en-US" altLang="zh-CN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pions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1" lang="en-US" altLang="zh-CN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kaons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&amp; protons at LHC</a:t>
            </a:r>
          </a:p>
        </p:txBody>
      </p:sp>
      <p:sp>
        <p:nvSpPr>
          <p:cNvPr id="7" name="Rectangle 6"/>
          <p:cNvSpPr/>
          <p:nvPr/>
        </p:nvSpPr>
        <p:spPr>
          <a:xfrm>
            <a:off x="762000" y="6211669"/>
            <a:ext cx="7579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Results from pure viscous hydrodynamics (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rPr>
              <a:t>WITHOUT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rPr>
              <a:t>hadron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rPr>
              <a:t> cascade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), </a:t>
            </a:r>
          </a:p>
          <a:p>
            <a:pPr algn="l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results shown at QM2011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86593" name="Object 13"/>
          <p:cNvGraphicFramePr>
            <a:graphicFrameLocks noChangeAspect="1"/>
          </p:cNvGraphicFramePr>
          <p:nvPr/>
        </p:nvGraphicFramePr>
        <p:xfrm>
          <a:off x="7535863" y="1093788"/>
          <a:ext cx="1047750" cy="290512"/>
        </p:xfrm>
        <a:graphic>
          <a:graphicData uri="http://schemas.openxmlformats.org/presentationml/2006/ole">
            <p:oleObj spid="_x0000_s2286593" name="Equation" r:id="rId5" imgW="723600" imgH="20304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6248400" y="685800"/>
            <a:ext cx="2667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C00CC"/>
                </a:solidFill>
              </a:rPr>
              <a:t>Heinz, </a:t>
            </a:r>
            <a:r>
              <a:rPr lang="en-US" altLang="zh-CN" sz="1600" dirty="0" err="1" smtClean="0">
                <a:solidFill>
                  <a:srgbClr val="CC00CC"/>
                </a:solidFill>
              </a:rPr>
              <a:t>Shen</a:t>
            </a:r>
            <a:r>
              <a:rPr lang="en-US" altLang="zh-CN" sz="1600" dirty="0" smtClean="0">
                <a:solidFill>
                  <a:srgbClr val="CC00CC"/>
                </a:solidFill>
              </a:rPr>
              <a:t> &amp; Song, 2011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4038600" y="685800"/>
            <a:ext cx="162743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993300"/>
                </a:solidFill>
              </a:rPr>
              <a:t>Viscous Hydro</a:t>
            </a:r>
            <a:endParaRPr lang="en-US" sz="1800" b="1" dirty="0">
              <a:solidFill>
                <a:srgbClr val="993300"/>
              </a:solidFill>
            </a:endParaRPr>
          </a:p>
        </p:txBody>
      </p:sp>
      <p:graphicFrame>
        <p:nvGraphicFramePr>
          <p:cNvPr id="2286595" name="Object 2"/>
          <p:cNvGraphicFramePr>
            <a:graphicFrameLocks noChangeAspect="1"/>
          </p:cNvGraphicFramePr>
          <p:nvPr/>
        </p:nvGraphicFramePr>
        <p:xfrm>
          <a:off x="609600" y="152400"/>
          <a:ext cx="904875" cy="533400"/>
        </p:xfrm>
        <a:graphic>
          <a:graphicData uri="http://schemas.openxmlformats.org/presentationml/2006/ole">
            <p:oleObj spid="_x0000_s2286595" name="Equation" r:id="rId6" imgW="4698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9144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4" cstate="print"/>
          <a:srcRect b="53874"/>
          <a:stretch>
            <a:fillRect/>
          </a:stretch>
        </p:blipFill>
        <p:spPr bwMode="auto">
          <a:xfrm>
            <a:off x="0" y="9906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</a:t>
            </a:r>
            <a:r>
              <a:rPr kumimoji="1" lang="en-US" altLang="zh-CN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pions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1" lang="en-US" altLang="zh-CN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kaons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&amp; protons at LHC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66800" y="1828800"/>
            <a:ext cx="162743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993300"/>
                </a:solidFill>
              </a:rPr>
              <a:t>Viscous Hydro</a:t>
            </a:r>
            <a:endParaRPr lang="en-US" sz="1800" b="1" dirty="0">
              <a:solidFill>
                <a:srgbClr val="993300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 r="3415" b="53846"/>
          <a:stretch>
            <a:fillRect/>
          </a:stretch>
        </p:blipFill>
        <p:spPr bwMode="auto">
          <a:xfrm>
            <a:off x="533400" y="3374136"/>
            <a:ext cx="84677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990600" y="4267200"/>
            <a:ext cx="108234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6600"/>
                </a:solidFill>
              </a:rPr>
              <a:t>VISHNU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200" y="6324600"/>
            <a:ext cx="6417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comparison between </a:t>
            </a:r>
            <a:r>
              <a:rPr lang="en-US" sz="1800" dirty="0" smtClean="0">
                <a:solidFill>
                  <a:srgbClr val="993300"/>
                </a:solidFill>
                <a:latin typeface="Arial" pitchFamily="34" charset="0"/>
                <a:cs typeface="Arial" pitchFamily="34" charset="0"/>
              </a:rPr>
              <a:t>viscous hydrodynamics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18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VISHNU</a:t>
            </a:r>
            <a:r>
              <a:rPr lang="en-US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48400" y="685800"/>
            <a:ext cx="2667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C00CC"/>
                </a:solidFill>
              </a:rPr>
              <a:t>Heinz, </a:t>
            </a:r>
            <a:r>
              <a:rPr lang="en-US" altLang="zh-CN" sz="1600" dirty="0" err="1" smtClean="0">
                <a:solidFill>
                  <a:srgbClr val="CC00CC"/>
                </a:solidFill>
              </a:rPr>
              <a:t>Shen</a:t>
            </a:r>
            <a:r>
              <a:rPr lang="en-US" altLang="zh-CN" sz="1600" dirty="0" smtClean="0">
                <a:solidFill>
                  <a:srgbClr val="CC00CC"/>
                </a:solidFill>
              </a:rPr>
              <a:t> &amp; Song, 2011</a:t>
            </a:r>
            <a:endParaRPr lang="en-US" sz="1600" dirty="0"/>
          </a:p>
        </p:txBody>
      </p:sp>
      <p:graphicFrame>
        <p:nvGraphicFramePr>
          <p:cNvPr id="2295810" name="Object 2"/>
          <p:cNvGraphicFramePr>
            <a:graphicFrameLocks noChangeAspect="1"/>
          </p:cNvGraphicFramePr>
          <p:nvPr/>
        </p:nvGraphicFramePr>
        <p:xfrm>
          <a:off x="609600" y="152400"/>
          <a:ext cx="904875" cy="533400"/>
        </p:xfrm>
        <a:graphic>
          <a:graphicData uri="http://schemas.openxmlformats.org/presentationml/2006/ole">
            <p:oleObj spid="_x0000_s2295810" name="Equation" r:id="rId6" imgW="4698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59" name="Text Box 1072"/>
          <p:cNvSpPr txBox="1">
            <a:spLocks noChangeArrowheads="1"/>
          </p:cNvSpPr>
          <p:nvPr/>
        </p:nvSpPr>
        <p:spPr bwMode="auto">
          <a:xfrm>
            <a:off x="9051925" y="459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0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1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152400" y="2743200"/>
            <a:ext cx="8991600" cy="2743200"/>
            <a:chOff x="152400" y="152400"/>
            <a:chExt cx="8991600" cy="2815389"/>
          </a:xfrm>
        </p:grpSpPr>
        <p:graphicFrame>
          <p:nvGraphicFramePr>
            <p:cNvPr id="2050" name="Object 2048"/>
            <p:cNvGraphicFramePr>
              <a:graphicFrameLocks noChangeAspect="1"/>
            </p:cNvGraphicFramePr>
            <p:nvPr>
              <p:ph sz="quarter" idx="4294967295"/>
            </p:nvPr>
          </p:nvGraphicFramePr>
          <p:xfrm>
            <a:off x="381000" y="762000"/>
            <a:ext cx="1676400" cy="419100"/>
          </p:xfrm>
          <a:graphic>
            <a:graphicData uri="http://schemas.openxmlformats.org/presentationml/2006/ole">
              <p:oleObj spid="_x0000_s1954818" name="Equation" r:id="rId4" imgW="876240" imgH="253800" progId="Equation.3">
                <p:embed/>
              </p:oleObj>
            </a:graphicData>
          </a:graphic>
        </p:graphicFrame>
        <p:graphicFrame>
          <p:nvGraphicFramePr>
            <p:cNvPr id="2051" name="Object 2049"/>
            <p:cNvGraphicFramePr>
              <a:graphicFrameLocks noChangeAspect="1"/>
            </p:cNvGraphicFramePr>
            <p:nvPr/>
          </p:nvGraphicFramePr>
          <p:xfrm>
            <a:off x="3200400" y="762000"/>
            <a:ext cx="5410200" cy="396875"/>
          </p:xfrm>
          <a:graphic>
            <a:graphicData uri="http://schemas.openxmlformats.org/presentationml/2006/ole">
              <p:oleObj spid="_x0000_s1954819" name="Equation" r:id="rId5" imgW="2476440" imgH="228600" progId="Equation.3">
                <p:embed/>
              </p:oleObj>
            </a:graphicData>
          </a:graphic>
        </p:graphicFrame>
        <p:graphicFrame>
          <p:nvGraphicFramePr>
            <p:cNvPr id="2052" name="Object 2055"/>
            <p:cNvGraphicFramePr>
              <a:graphicFrameLocks noChangeAspect="1"/>
            </p:cNvGraphicFramePr>
            <p:nvPr/>
          </p:nvGraphicFramePr>
          <p:xfrm>
            <a:off x="381000" y="1143000"/>
            <a:ext cx="6172200" cy="685800"/>
          </p:xfrm>
          <a:graphic>
            <a:graphicData uri="http://schemas.openxmlformats.org/presentationml/2006/ole">
              <p:oleObj spid="_x0000_s1954820" name="Equation" r:id="rId6" imgW="3327120" imgH="457200" progId="Equation.3">
                <p:embed/>
              </p:oleObj>
            </a:graphicData>
          </a:graphic>
        </p:graphicFrame>
        <p:sp>
          <p:nvSpPr>
            <p:cNvPr id="2062" name="Rectangle 1106"/>
            <p:cNvSpPr>
              <a:spLocks noChangeArrowheads="1"/>
            </p:cNvSpPr>
            <p:nvPr/>
          </p:nvSpPr>
          <p:spPr bwMode="auto">
            <a:xfrm>
              <a:off x="152400" y="152400"/>
              <a:ext cx="8839200" cy="2815389"/>
            </a:xfrm>
            <a:prstGeom prst="rect">
              <a:avLst/>
            </a:prstGeom>
            <a:noFill/>
            <a:ln w="57150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 eaLnBrk="0" hangingPunct="0">
                <a:spcBef>
                  <a:spcPct val="50000"/>
                </a:spcBef>
              </a:pPr>
              <a:endParaRPr kumimoji="0" lang="en-US" sz="1800">
                <a:latin typeface="Arial" pitchFamily="34" charset="0"/>
              </a:endParaRPr>
            </a:p>
          </p:txBody>
        </p:sp>
        <p:graphicFrame>
          <p:nvGraphicFramePr>
            <p:cNvPr id="2053" name="Object 5"/>
            <p:cNvGraphicFramePr>
              <a:graphicFrameLocks noChangeAspect="1"/>
            </p:cNvGraphicFramePr>
            <p:nvPr/>
          </p:nvGraphicFramePr>
          <p:xfrm>
            <a:off x="381000" y="1752600"/>
            <a:ext cx="6172200" cy="685800"/>
          </p:xfrm>
          <a:graphic>
            <a:graphicData uri="http://schemas.openxmlformats.org/presentationml/2006/ole">
              <p:oleObj spid="_x0000_s1954821" name="Equation" r:id="rId7" imgW="3708360" imgH="457200" progId="Equation.3">
                <p:embed/>
              </p:oleObj>
            </a:graphicData>
          </a:graphic>
        </p:graphicFrame>
        <p:graphicFrame>
          <p:nvGraphicFramePr>
            <p:cNvPr id="2054" name="Object 0"/>
            <p:cNvGraphicFramePr>
              <a:graphicFrameLocks noChangeAspect="1"/>
            </p:cNvGraphicFramePr>
            <p:nvPr/>
          </p:nvGraphicFramePr>
          <p:xfrm>
            <a:off x="5105400" y="762000"/>
            <a:ext cx="3440113" cy="401638"/>
          </p:xfrm>
          <a:graphic>
            <a:graphicData uri="http://schemas.openxmlformats.org/presentationml/2006/ole">
              <p:oleObj spid="_x0000_s1954822" name="Equation" r:id="rId8" imgW="2057400" imgH="228600" progId="Equation.3">
                <p:embed/>
              </p:oleObj>
            </a:graphicData>
          </a:graphic>
        </p:graphicFrame>
        <p:sp>
          <p:nvSpPr>
            <p:cNvPr id="2065" name="Rectangle 29"/>
            <p:cNvSpPr>
              <a:spLocks noChangeArrowheads="1"/>
            </p:cNvSpPr>
            <p:nvPr/>
          </p:nvSpPr>
          <p:spPr bwMode="auto">
            <a:xfrm>
              <a:off x="2514600" y="230605"/>
              <a:ext cx="43434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FF0000"/>
                  </a:solidFill>
                  <a:latin typeface="Arial" pitchFamily="34" charset="0"/>
                </a:rPr>
                <a:t>viscous hydrodynamics</a:t>
              </a:r>
              <a:r>
                <a:rPr lang="en-US" altLang="zh-CN" sz="2800" b="1" dirty="0">
                  <a:solidFill>
                    <a:srgbClr val="008000"/>
                  </a:solidFill>
                  <a:latin typeface="Arial" pitchFamily="34" charset="0"/>
                </a:rPr>
                <a:t> </a:t>
              </a:r>
              <a:endParaRPr lang="en-US" sz="2800" dirty="0"/>
            </a:p>
          </p:txBody>
        </p:sp>
        <p:graphicFrame>
          <p:nvGraphicFramePr>
            <p:cNvPr id="2055" name="Object 2057"/>
            <p:cNvGraphicFramePr>
              <a:graphicFrameLocks noChangeAspect="1"/>
            </p:cNvGraphicFramePr>
            <p:nvPr/>
          </p:nvGraphicFramePr>
          <p:xfrm>
            <a:off x="7467600" y="1981200"/>
            <a:ext cx="1122363" cy="400050"/>
          </p:xfrm>
          <a:graphic>
            <a:graphicData uri="http://schemas.openxmlformats.org/presentationml/2006/ole">
              <p:oleObj spid="_x0000_s1954823" name="Equation" r:id="rId9" imgW="583920" imgH="203040" progId="Equation.3">
                <p:embed/>
              </p:oleObj>
            </a:graphicData>
          </a:graphic>
        </p:graphicFrame>
        <p:sp>
          <p:nvSpPr>
            <p:cNvPr id="2066" name="Text Box 1042"/>
            <p:cNvSpPr txBox="1">
              <a:spLocks noChangeArrowheads="1"/>
            </p:cNvSpPr>
            <p:nvPr/>
          </p:nvSpPr>
          <p:spPr bwMode="auto">
            <a:xfrm>
              <a:off x="7239000" y="1600200"/>
              <a:ext cx="1905000" cy="4000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0" lang="en-US" altLang="zh-CN" dirty="0">
                  <a:latin typeface="Arial" pitchFamily="34" charset="0"/>
                </a:rPr>
                <a:t>Input:  “EOS”</a:t>
              </a:r>
            </a:p>
          </p:txBody>
        </p:sp>
      </p:grpSp>
      <p:grpSp>
        <p:nvGrpSpPr>
          <p:cNvPr id="3" name="Group 36"/>
          <p:cNvGrpSpPr/>
          <p:nvPr/>
        </p:nvGrpSpPr>
        <p:grpSpPr>
          <a:xfrm>
            <a:off x="1066800" y="838200"/>
            <a:ext cx="2971800" cy="1447800"/>
            <a:chOff x="457200" y="2743200"/>
            <a:chExt cx="2971800" cy="1447800"/>
          </a:xfrm>
        </p:grpSpPr>
        <p:pic>
          <p:nvPicPr>
            <p:cNvPr id="18" name="Picture 37" descr="Picture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57200" y="2743200"/>
              <a:ext cx="2971800" cy="1447800"/>
            </a:xfrm>
            <a:prstGeom prst="rect">
              <a:avLst/>
            </a:prstGeom>
            <a:noFill/>
          </p:spPr>
        </p:pic>
        <p:graphicFrame>
          <p:nvGraphicFramePr>
            <p:cNvPr id="1788936" name="Object 13"/>
            <p:cNvGraphicFramePr>
              <a:graphicFrameLocks noChangeAspect="1"/>
            </p:cNvGraphicFramePr>
            <p:nvPr/>
          </p:nvGraphicFramePr>
          <p:xfrm>
            <a:off x="990600" y="3352800"/>
            <a:ext cx="457200" cy="557213"/>
          </p:xfrm>
          <a:graphic>
            <a:graphicData uri="http://schemas.openxmlformats.org/presentationml/2006/ole">
              <p:oleObj spid="_x0000_s1954824" name="Equation" r:id="rId11" imgW="139680" imgH="164880" progId="Equation.3">
                <p:embed/>
              </p:oleObj>
            </a:graphicData>
          </a:graphic>
        </p:graphicFrame>
      </p:grpSp>
      <p:grpSp>
        <p:nvGrpSpPr>
          <p:cNvPr id="4" name="Group 37"/>
          <p:cNvGrpSpPr/>
          <p:nvPr/>
        </p:nvGrpSpPr>
        <p:grpSpPr>
          <a:xfrm>
            <a:off x="5943600" y="914400"/>
            <a:ext cx="1828800" cy="1676400"/>
            <a:chOff x="762000" y="4800600"/>
            <a:chExt cx="1828800" cy="1752600"/>
          </a:xfrm>
        </p:grpSpPr>
        <p:grpSp>
          <p:nvGrpSpPr>
            <p:cNvPr id="5" name="Group 72"/>
            <p:cNvGrpSpPr>
              <a:grpSpLocks/>
            </p:cNvGrpSpPr>
            <p:nvPr/>
          </p:nvGrpSpPr>
          <p:grpSpPr bwMode="auto">
            <a:xfrm>
              <a:off x="762000" y="4800600"/>
              <a:ext cx="1828800" cy="1752600"/>
              <a:chOff x="1371600" y="4420394"/>
              <a:chExt cx="2438400" cy="2286000"/>
            </a:xfrm>
          </p:grpSpPr>
          <p:sp>
            <p:nvSpPr>
              <p:cNvPr id="21" name="Oval 20"/>
              <p:cNvSpPr/>
              <p:nvPr/>
            </p:nvSpPr>
            <p:spPr bwMode="auto">
              <a:xfrm>
                <a:off x="1676400" y="4724400"/>
                <a:ext cx="1828800" cy="16764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CC99">
                      <a:shade val="30000"/>
                      <a:satMod val="115000"/>
                    </a:srgbClr>
                  </a:gs>
                  <a:gs pos="50000">
                    <a:srgbClr val="00CC99">
                      <a:shade val="67500"/>
                      <a:satMod val="115000"/>
                    </a:srgbClr>
                  </a:gs>
                  <a:gs pos="100000">
                    <a:srgbClr val="00CC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ea typeface="宋体" pitchFamily="2" charset="-122"/>
                </a:endParaRPr>
              </a:p>
            </p:txBody>
          </p:sp>
          <p:grpSp>
            <p:nvGrpSpPr>
              <p:cNvPr id="6" name="Group 71"/>
              <p:cNvGrpSpPr>
                <a:grpSpLocks/>
              </p:cNvGrpSpPr>
              <p:nvPr/>
            </p:nvGrpSpPr>
            <p:grpSpPr bwMode="auto">
              <a:xfrm>
                <a:off x="1371600" y="4420394"/>
                <a:ext cx="2438400" cy="2286000"/>
                <a:chOff x="1371600" y="4420394"/>
                <a:chExt cx="2438400" cy="2286000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 bwMode="auto">
                <a:xfrm>
                  <a:off x="32004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 bwMode="auto">
                <a:xfrm rot="10800000">
                  <a:off x="13716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 bwMode="auto">
                <a:xfrm rot="5400000">
                  <a:off x="2209800" y="6400007"/>
                  <a:ext cx="611187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 bwMode="auto">
                <a:xfrm rot="5400000" flipH="1" flipV="1">
                  <a:off x="2287587" y="4723607"/>
                  <a:ext cx="608013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 bwMode="auto">
                <a:xfrm rot="5400000" flipH="1" flipV="1">
                  <a:off x="3036888" y="4764881"/>
                  <a:ext cx="427038" cy="404813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 bwMode="auto">
                <a:xfrm rot="16200000" flipV="1">
                  <a:off x="1727994" y="4754563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 bwMode="auto">
                <a:xfrm rot="5400000">
                  <a:off x="1727994" y="5940426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 bwMode="auto">
                <a:xfrm rot="16200000" flipH="1">
                  <a:off x="3048000" y="5942807"/>
                  <a:ext cx="457200" cy="457200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aphicFrame>
          <p:nvGraphicFramePr>
            <p:cNvPr id="1788937" name="Object 9"/>
            <p:cNvGraphicFramePr>
              <a:graphicFrameLocks noChangeAspect="1"/>
            </p:cNvGraphicFramePr>
            <p:nvPr/>
          </p:nvGraphicFramePr>
          <p:xfrm>
            <a:off x="1447800" y="5257800"/>
            <a:ext cx="498475" cy="685800"/>
          </p:xfrm>
          <a:graphic>
            <a:graphicData uri="http://schemas.openxmlformats.org/presentationml/2006/ole">
              <p:oleObj spid="_x0000_s1954825" name="Equation" r:id="rId12" imgW="152280" imgH="203040" progId="Equation.3">
                <p:embed/>
              </p:oleObj>
            </a:graphicData>
          </a:graphic>
        </p:graphicFrame>
      </p:grpSp>
      <p:sp>
        <p:nvSpPr>
          <p:cNvPr id="34" name="Rectangle 33"/>
          <p:cNvSpPr/>
          <p:nvPr/>
        </p:nvSpPr>
        <p:spPr>
          <a:xfrm>
            <a:off x="1524000" y="457200"/>
            <a:ext cx="2056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Shear viscosity: </a:t>
            </a:r>
            <a:endParaRPr lang="en-US" b="1" dirty="0"/>
          </a:p>
        </p:txBody>
      </p:sp>
      <p:sp>
        <p:nvSpPr>
          <p:cNvPr id="35" name="Rectangle 34"/>
          <p:cNvSpPr/>
          <p:nvPr/>
        </p:nvSpPr>
        <p:spPr>
          <a:xfrm>
            <a:off x="6096000" y="533400"/>
            <a:ext cx="1872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Bulk viscosity: 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609600" y="5029200"/>
            <a:ext cx="7869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Assume </a:t>
            </a:r>
            <a:r>
              <a:rPr lang="en-US" b="1" dirty="0" smtClean="0"/>
              <a:t>zero net baryon density &amp; heat conductivity </a:t>
            </a:r>
            <a:r>
              <a:rPr lang="en-US" dirty="0" smtClean="0"/>
              <a:t>at RHIC and LHC 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304800" y="6096000"/>
            <a:ext cx="495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3+1-d:  </a:t>
            </a:r>
            <a:r>
              <a:rPr lang="en-US" dirty="0" err="1" smtClean="0"/>
              <a:t>Mcgill</a:t>
            </a:r>
            <a:r>
              <a:rPr lang="en-US" dirty="0" smtClean="0"/>
              <a:t>(2011), MSU, </a:t>
            </a:r>
            <a:r>
              <a:rPr lang="en-US" dirty="0" err="1" smtClean="0"/>
              <a:t>Crakow</a:t>
            </a:r>
            <a:r>
              <a:rPr lang="en-US" dirty="0" smtClean="0"/>
              <a:t>(2012),  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304800" y="5715000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2+1-d:  OSU, INT, Stony Brook, </a:t>
            </a:r>
            <a:r>
              <a:rPr lang="en-US" dirty="0" err="1" smtClean="0"/>
              <a:t>Pudue</a:t>
            </a:r>
            <a:r>
              <a:rPr lang="en-US" dirty="0" smtClean="0"/>
              <a:t>, Calcutta (2008), </a:t>
            </a:r>
            <a:r>
              <a:rPr lang="en-US" dirty="0" err="1" smtClean="0"/>
              <a:t>Crakow</a:t>
            </a:r>
            <a:r>
              <a:rPr lang="en-US" dirty="0" smtClean="0"/>
              <a:t>, Frankfurt(2010)    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4876800" y="6096000"/>
            <a:ext cx="457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Nagoya (2012).</a:t>
            </a:r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3"/>
          <p:cNvGraphicFramePr>
            <a:graphicFrameLocks noChangeAspect="1"/>
          </p:cNvGraphicFramePr>
          <p:nvPr/>
        </p:nvGraphicFramePr>
        <p:xfrm>
          <a:off x="5626100" y="2286000"/>
          <a:ext cx="1993900" cy="685800"/>
        </p:xfrm>
        <a:graphic>
          <a:graphicData uri="http://schemas.openxmlformats.org/presentationml/2006/ole">
            <p:oleObj spid="_x0000_s2043905" name="Equation" r:id="rId3" imgW="609480" imgH="203040" progId="Equation.3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1066800" y="2362200"/>
            <a:ext cx="464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Temperature dependent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4000" smtClean="0"/>
              <a:t>V</a:t>
            </a:r>
            <a:r>
              <a:rPr lang="en-US" altLang="zh-CN" sz="2400" smtClean="0"/>
              <a:t>2</a:t>
            </a:r>
            <a:r>
              <a:rPr lang="en-US" altLang="zh-CN" sz="4000" smtClean="0"/>
              <a:t>(P</a:t>
            </a:r>
            <a:r>
              <a:rPr lang="en-US" altLang="zh-CN" sz="2800" smtClean="0"/>
              <a:t>T</a:t>
            </a:r>
            <a:r>
              <a:rPr lang="en-US" altLang="zh-CN" sz="4000" smtClean="0"/>
              <a:t>) at RHIC and LHC</a:t>
            </a:r>
          </a:p>
        </p:txBody>
      </p:sp>
      <p:sp>
        <p:nvSpPr>
          <p:cNvPr id="14343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>
              <a:latin typeface="Arial" pitchFamily="34" charset="0"/>
            </a:endParaRPr>
          </a:p>
        </p:txBody>
      </p:sp>
      <p:pic>
        <p:nvPicPr>
          <p:cNvPr id="14344" name="Picture 3" descr="v2.png"/>
          <p:cNvPicPr preferRelativeResize="0">
            <a:picLocks/>
          </p:cNvPicPr>
          <p:nvPr/>
        </p:nvPicPr>
        <p:blipFill>
          <a:blip r:embed="rId4" cstate="print"/>
          <a:srcRect l="2728" t="14119" r="26367" b="4706"/>
          <a:stretch>
            <a:fillRect/>
          </a:stretch>
        </p:blipFill>
        <p:spPr bwMode="auto">
          <a:xfrm>
            <a:off x="0" y="914400"/>
            <a:ext cx="585152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72200" y="1143000"/>
            <a:ext cx="2667000" cy="457200"/>
            <a:chOff x="6172200" y="1143000"/>
            <a:chExt cx="2667000" cy="457200"/>
          </a:xfrm>
        </p:grpSpPr>
        <p:sp>
          <p:nvSpPr>
            <p:cNvPr id="6" name="Rectangle 5"/>
            <p:cNvSpPr/>
            <p:nvPr/>
          </p:nvSpPr>
          <p:spPr bwMode="auto">
            <a:xfrm>
              <a:off x="6172200" y="1143000"/>
              <a:ext cx="26670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r">
                <a:defRPr/>
              </a:pPr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6172200" y="1143000"/>
              <a:ext cx="2473325" cy="407988"/>
              <a:chOff x="6172200" y="1143000"/>
              <a:chExt cx="2473325" cy="407988"/>
            </a:xfrm>
          </p:grpSpPr>
          <p:sp>
            <p:nvSpPr>
              <p:cNvPr id="14356" name="TextBox 7"/>
              <p:cNvSpPr txBox="1">
                <a:spLocks noChangeArrowheads="1"/>
              </p:cNvSpPr>
              <p:nvPr/>
            </p:nvSpPr>
            <p:spPr bwMode="auto">
              <a:xfrm>
                <a:off x="6172200" y="1143000"/>
                <a:ext cx="2133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b="1" dirty="0"/>
                  <a:t>Assuming const.  </a:t>
                </a:r>
              </a:p>
            </p:txBody>
          </p:sp>
          <p:graphicFrame>
            <p:nvGraphicFramePr>
              <p:cNvPr id="14341" name="Object 2"/>
              <p:cNvGraphicFramePr>
                <a:graphicFrameLocks noChangeAspect="1"/>
              </p:cNvGraphicFramePr>
              <p:nvPr/>
            </p:nvGraphicFramePr>
            <p:xfrm>
              <a:off x="8172450" y="1169988"/>
              <a:ext cx="473075" cy="381000"/>
            </p:xfrm>
            <a:graphic>
              <a:graphicData uri="http://schemas.openxmlformats.org/presentationml/2006/ole">
                <p:oleObj spid="_x0000_s2319365" name="Equation" r:id="rId5" imgW="291960" imgH="203040" progId="Equation.3">
                  <p:embed/>
                </p:oleObj>
              </a:graphicData>
            </a:graphic>
          </p:graphicFrame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6019800" y="1676400"/>
            <a:ext cx="2633663" cy="674688"/>
            <a:chOff x="6324600" y="1676400"/>
            <a:chExt cx="2633662" cy="674132"/>
          </a:xfrm>
        </p:grpSpPr>
        <p:graphicFrame>
          <p:nvGraphicFramePr>
            <p:cNvPr id="14338" name="Object 4"/>
            <p:cNvGraphicFramePr>
              <a:graphicFrameLocks noChangeAspect="1"/>
            </p:cNvGraphicFramePr>
            <p:nvPr/>
          </p:nvGraphicFramePr>
          <p:xfrm>
            <a:off x="7162800" y="1676400"/>
            <a:ext cx="1143000" cy="352425"/>
          </p:xfrm>
          <a:graphic>
            <a:graphicData uri="http://schemas.openxmlformats.org/presentationml/2006/ole">
              <p:oleObj spid="_x0000_s2319362" name="Equation" r:id="rId6" imgW="711000" imgH="203040" progId="Equation.3">
                <p:embed/>
              </p:oleObj>
            </a:graphicData>
          </a:graphic>
        </p:graphicFrame>
        <p:graphicFrame>
          <p:nvGraphicFramePr>
            <p:cNvPr id="14339" name="Object 5"/>
            <p:cNvGraphicFramePr>
              <a:graphicFrameLocks noChangeAspect="1"/>
            </p:cNvGraphicFramePr>
            <p:nvPr/>
          </p:nvGraphicFramePr>
          <p:xfrm>
            <a:off x="7162800" y="1981200"/>
            <a:ext cx="1795462" cy="352425"/>
          </p:xfrm>
          <a:graphic>
            <a:graphicData uri="http://schemas.openxmlformats.org/presentationml/2006/ole">
              <p:oleObj spid="_x0000_s2319363" name="Equation" r:id="rId7" imgW="1117440" imgH="203040" progId="Equation.3">
                <p:embed/>
              </p:oleObj>
            </a:graphicData>
          </a:graphic>
        </p:graphicFrame>
        <p:sp>
          <p:nvSpPr>
            <p:cNvPr id="14351" name="Rectangle 16"/>
            <p:cNvSpPr>
              <a:spLocks noChangeArrowheads="1"/>
            </p:cNvSpPr>
            <p:nvPr/>
          </p:nvSpPr>
          <p:spPr bwMode="auto">
            <a:xfrm>
              <a:off x="6324600" y="1676400"/>
              <a:ext cx="914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 b="1"/>
                <a:t>RHIC:</a:t>
              </a:r>
            </a:p>
          </p:txBody>
        </p:sp>
        <p:sp>
          <p:nvSpPr>
            <p:cNvPr id="14352" name="Rectangle 17"/>
            <p:cNvSpPr>
              <a:spLocks noChangeArrowheads="1"/>
            </p:cNvSpPr>
            <p:nvPr/>
          </p:nvSpPr>
          <p:spPr bwMode="auto">
            <a:xfrm>
              <a:off x="6324600" y="1981200"/>
              <a:ext cx="914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800" b="1" dirty="0" smtClean="0"/>
                <a:t> LHC</a:t>
              </a:r>
              <a:r>
                <a:rPr lang="en-US" sz="1800" b="1" dirty="0"/>
                <a:t>:</a:t>
              </a:r>
            </a:p>
          </p:txBody>
        </p:sp>
      </p:grpSp>
      <p:sp>
        <p:nvSpPr>
          <p:cNvPr id="14350" name="Rectangle 20"/>
          <p:cNvSpPr>
            <a:spLocks noChangeArrowheads="1"/>
          </p:cNvSpPr>
          <p:nvPr/>
        </p:nvSpPr>
        <p:spPr bwMode="auto">
          <a:xfrm>
            <a:off x="609600" y="609600"/>
            <a:ext cx="27924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600" dirty="0">
                <a:solidFill>
                  <a:srgbClr val="CC00CC"/>
                </a:solidFill>
              </a:rPr>
              <a:t>Song,  Bass &amp; Heinz, PRC2011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6019800" y="3886200"/>
            <a:ext cx="2971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Is QGP fluid more viscous for the temperature region covered by LHC?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96000" y="5105400"/>
            <a:ext cx="304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chemeClr val="accent6"/>
                </a:solidFill>
              </a:rPr>
              <a:t>One needs to investigate the temperature dependence of </a:t>
            </a:r>
          </a:p>
        </p:txBody>
      </p:sp>
      <p:graphicFrame>
        <p:nvGraphicFramePr>
          <p:cNvPr id="21" name="Object 2"/>
          <p:cNvGraphicFramePr>
            <a:graphicFrameLocks noChangeAspect="1"/>
          </p:cNvGraphicFramePr>
          <p:nvPr/>
        </p:nvGraphicFramePr>
        <p:xfrm>
          <a:off x="6172200" y="5791200"/>
          <a:ext cx="985837" cy="381000"/>
        </p:xfrm>
        <a:graphic>
          <a:graphicData uri="http://schemas.openxmlformats.org/presentationml/2006/ole">
            <p:oleObj spid="_x0000_s2319366" name="Equation" r:id="rId8" imgW="609480" imgH="203040" progId="Equation.3">
              <p:embed/>
            </p:oleObj>
          </a:graphicData>
        </a:graphic>
      </p:graphicFrame>
      <p:sp>
        <p:nvSpPr>
          <p:cNvPr id="22" name="Rectangle 21"/>
          <p:cNvSpPr/>
          <p:nvPr/>
        </p:nvSpPr>
        <p:spPr>
          <a:xfrm>
            <a:off x="6019800" y="2514600"/>
            <a:ext cx="32766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006600"/>
                </a:solidFill>
              </a:rPr>
              <a:t>also confirmed by </a:t>
            </a:r>
            <a:r>
              <a:rPr lang="en-US" sz="1800" dirty="0" smtClean="0">
                <a:solidFill>
                  <a:srgbClr val="006600"/>
                </a:solidFill>
              </a:rPr>
              <a:t>C. Gale, </a:t>
            </a:r>
          </a:p>
          <a:p>
            <a:pPr algn="l"/>
            <a:r>
              <a:rPr lang="en-US" sz="1800" dirty="0" smtClean="0">
                <a:solidFill>
                  <a:srgbClr val="006600"/>
                </a:solidFill>
              </a:rPr>
              <a:t>et al.,  </a:t>
            </a:r>
            <a:r>
              <a:rPr lang="en-US" sz="1800" dirty="0" err="1" smtClean="0">
                <a:solidFill>
                  <a:srgbClr val="006600"/>
                </a:solidFill>
              </a:rPr>
              <a:t>ArXiv</a:t>
            </a:r>
            <a:r>
              <a:rPr lang="en-US" sz="1800" dirty="0" smtClean="0">
                <a:solidFill>
                  <a:srgbClr val="006600"/>
                </a:solidFill>
              </a:rPr>
              <a:t>: 1209.5330 [</a:t>
            </a:r>
            <a:r>
              <a:rPr lang="en-US" sz="1800" dirty="0" err="1" smtClean="0">
                <a:solidFill>
                  <a:srgbClr val="006600"/>
                </a:solidFill>
              </a:rPr>
              <a:t>nucl-th</a:t>
            </a:r>
            <a:r>
              <a:rPr lang="en-US" sz="1800" dirty="0" smtClean="0">
                <a:solidFill>
                  <a:srgbClr val="006600"/>
                </a:solidFill>
              </a:rPr>
              <a:t>] </a:t>
            </a:r>
            <a:endParaRPr lang="en-US" sz="1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4000" dirty="0" smtClean="0"/>
              <a:t>Is QGP fluid more viscous at LHC 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? </a:t>
            </a:r>
            <a:endParaRPr lang="en-US" altLang="zh-CN" sz="4000" dirty="0" smtClean="0"/>
          </a:p>
        </p:txBody>
      </p:sp>
      <p:pic>
        <p:nvPicPr>
          <p:cNvPr id="33795" name="Picture 4" descr="v2a.png"/>
          <p:cNvPicPr>
            <a:picLocks noChangeAspect="1"/>
          </p:cNvPicPr>
          <p:nvPr/>
        </p:nvPicPr>
        <p:blipFill>
          <a:blip r:embed="rId4" cstate="print"/>
          <a:srcRect l="1060" t="13095" r="10506" b="4762"/>
          <a:stretch>
            <a:fillRect/>
          </a:stretch>
        </p:blipFill>
        <p:spPr bwMode="auto">
          <a:xfrm>
            <a:off x="0" y="685800"/>
            <a:ext cx="5410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5" descr="v2a.png"/>
          <p:cNvPicPr>
            <a:picLocks noChangeAspect="1"/>
          </p:cNvPicPr>
          <p:nvPr/>
        </p:nvPicPr>
        <p:blipFill>
          <a:blip r:embed="rId4" cstate="print"/>
          <a:srcRect l="13518" t="15584" r="47871" b="47078"/>
          <a:stretch>
            <a:fillRect/>
          </a:stretch>
        </p:blipFill>
        <p:spPr bwMode="auto">
          <a:xfrm>
            <a:off x="5410200" y="3200400"/>
            <a:ext cx="373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762000" y="838200"/>
            <a:ext cx="2362200" cy="2286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562600" y="1752600"/>
            <a:ext cx="3352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dirty="0"/>
              <a:t>We </a:t>
            </a:r>
            <a:r>
              <a:rPr lang="en-US" dirty="0" smtClean="0"/>
              <a:t>can not constrain</a:t>
            </a:r>
            <a:r>
              <a:rPr lang="en-US" sz="2400" dirty="0" smtClean="0"/>
              <a:t>    </a:t>
            </a:r>
          </a:p>
          <a:p>
            <a:pPr algn="l">
              <a:defRPr/>
            </a:pPr>
            <a:r>
              <a:rPr lang="en-US" dirty="0" smtClean="0"/>
              <a:t>from</a:t>
            </a:r>
            <a:r>
              <a:rPr lang="en-US" sz="2400" dirty="0" smtClean="0"/>
              <a:t> </a:t>
            </a:r>
            <a:r>
              <a:rPr lang="en-US" sz="2400" dirty="0"/>
              <a:t>v</a:t>
            </a:r>
            <a:r>
              <a:rPr lang="en-US" sz="1050" dirty="0"/>
              <a:t>2</a:t>
            </a:r>
            <a:r>
              <a:rPr lang="en-US" sz="2400" dirty="0"/>
              <a:t> </a:t>
            </a:r>
            <a:r>
              <a:rPr lang="en-US" dirty="0"/>
              <a:t>and </a:t>
            </a:r>
            <a:r>
              <a:rPr lang="en-US" dirty="0" smtClean="0"/>
              <a:t>spectra</a:t>
            </a:r>
            <a:endParaRPr lang="en-US" dirty="0"/>
          </a:p>
        </p:txBody>
      </p:sp>
      <p:sp>
        <p:nvSpPr>
          <p:cNvPr id="33801" name="Rectangle 11"/>
          <p:cNvSpPr>
            <a:spLocks noChangeArrowheads="1"/>
          </p:cNvSpPr>
          <p:nvPr/>
        </p:nvSpPr>
        <p:spPr bwMode="auto">
          <a:xfrm>
            <a:off x="5486400" y="1295400"/>
            <a:ext cx="3119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800" dirty="0">
                <a:solidFill>
                  <a:srgbClr val="CC00CC"/>
                </a:solidFill>
              </a:rPr>
              <a:t>Song, </a:t>
            </a:r>
            <a:r>
              <a:rPr lang="en-US" altLang="zh-CN" sz="1800" dirty="0" smtClean="0">
                <a:solidFill>
                  <a:srgbClr val="CC00CC"/>
                </a:solidFill>
              </a:rPr>
              <a:t>Bass </a:t>
            </a:r>
            <a:r>
              <a:rPr lang="en-US" altLang="zh-CN" sz="1800" dirty="0">
                <a:solidFill>
                  <a:srgbClr val="CC00CC"/>
                </a:solidFill>
              </a:rPr>
              <a:t>&amp; Heinz, PRC2011</a:t>
            </a:r>
            <a:endParaRPr lang="en-US" sz="1800" dirty="0"/>
          </a:p>
        </p:txBody>
      </p:sp>
      <p:graphicFrame>
        <p:nvGraphicFramePr>
          <p:cNvPr id="2243585" name="Object 13"/>
          <p:cNvGraphicFramePr>
            <a:graphicFrameLocks noChangeAspect="1"/>
          </p:cNvGraphicFramePr>
          <p:nvPr/>
        </p:nvGraphicFramePr>
        <p:xfrm>
          <a:off x="7848600" y="1828800"/>
          <a:ext cx="1109663" cy="381000"/>
        </p:xfrm>
        <a:graphic>
          <a:graphicData uri="http://schemas.openxmlformats.org/presentationml/2006/ole">
            <p:oleObj spid="_x0000_s2243585" name="Equation" r:id="rId5" imgW="8254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5562600" y="4343400"/>
            <a:ext cx="1676400" cy="990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23214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0"/>
            <a:ext cx="577019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214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3429000"/>
            <a:ext cx="3505200" cy="312322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/>
        </p:spPr>
      </p:pic>
      <p:sp>
        <p:nvSpPr>
          <p:cNvPr id="25" name="Rectangle 24"/>
          <p:cNvSpPr/>
          <p:nvPr/>
        </p:nvSpPr>
        <p:spPr>
          <a:xfrm>
            <a:off x="6248400" y="457200"/>
            <a:ext cx="259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Results from Frankfurt group: </a:t>
            </a:r>
            <a:endParaRPr lang="en-US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4800" y="5410200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Elliptic flow is dominated by the </a:t>
            </a:r>
            <a:r>
              <a:rPr lang="en-US" dirty="0" err="1" smtClean="0"/>
              <a:t>hadronic</a:t>
            </a:r>
            <a:r>
              <a:rPr lang="en-US" dirty="0" smtClean="0"/>
              <a:t> viscosity at RHIC energies     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248400" y="1219200"/>
            <a:ext cx="304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solidFill>
                  <a:srgbClr val="CC00CC"/>
                </a:solidFill>
              </a:rPr>
              <a:t>H. </a:t>
            </a:r>
            <a:r>
              <a:rPr lang="en-US" sz="1800" dirty="0" err="1" smtClean="0">
                <a:solidFill>
                  <a:srgbClr val="CC00CC"/>
                </a:solidFill>
              </a:rPr>
              <a:t>Niemi</a:t>
            </a:r>
            <a:r>
              <a:rPr lang="en-US" sz="1800" dirty="0" smtClean="0">
                <a:solidFill>
                  <a:srgbClr val="CC00CC"/>
                </a:solidFill>
              </a:rPr>
              <a:t>, G.S. </a:t>
            </a:r>
            <a:r>
              <a:rPr lang="en-US" sz="1800" dirty="0" err="1" smtClean="0">
                <a:solidFill>
                  <a:srgbClr val="CC00CC"/>
                </a:solidFill>
              </a:rPr>
              <a:t>Denicol</a:t>
            </a:r>
            <a:r>
              <a:rPr lang="en-US" sz="1800" dirty="0" smtClean="0">
                <a:solidFill>
                  <a:srgbClr val="CC00CC"/>
                </a:solidFill>
              </a:rPr>
              <a:t>, P. </a:t>
            </a:r>
            <a:r>
              <a:rPr lang="en-US" sz="1800" dirty="0" err="1" smtClean="0">
                <a:solidFill>
                  <a:srgbClr val="CC00CC"/>
                </a:solidFill>
              </a:rPr>
              <a:t>Huovinen</a:t>
            </a:r>
            <a:r>
              <a:rPr lang="en-US" sz="1800" dirty="0" smtClean="0">
                <a:solidFill>
                  <a:srgbClr val="CC00CC"/>
                </a:solidFill>
              </a:rPr>
              <a:t>, E. Molnar, and D.H. </a:t>
            </a:r>
            <a:r>
              <a:rPr lang="en-US" sz="1800" dirty="0" err="1" smtClean="0">
                <a:solidFill>
                  <a:srgbClr val="CC00CC"/>
                </a:solidFill>
              </a:rPr>
              <a:t>Rischke</a:t>
            </a:r>
            <a:r>
              <a:rPr lang="en-US" sz="1800" dirty="0" smtClean="0">
                <a:solidFill>
                  <a:srgbClr val="CC00CC"/>
                </a:solidFill>
              </a:rPr>
              <a:t>, Phys. Rev. </a:t>
            </a:r>
          </a:p>
          <a:p>
            <a:pPr algn="l"/>
            <a:r>
              <a:rPr lang="en-US" sz="1800" dirty="0" smtClean="0">
                <a:solidFill>
                  <a:srgbClr val="CC00CC"/>
                </a:solidFill>
              </a:rPr>
              <a:t>Lett.84, 011901(2011);</a:t>
            </a:r>
          </a:p>
          <a:p>
            <a:pPr algn="l"/>
            <a:r>
              <a:rPr lang="en-US" sz="1800" dirty="0" smtClean="0">
                <a:solidFill>
                  <a:srgbClr val="CC00CC"/>
                </a:solidFill>
              </a:rPr>
              <a:t>arXiv:1203.2452[</a:t>
            </a:r>
            <a:r>
              <a:rPr lang="en-US" sz="1800" dirty="0" err="1" smtClean="0">
                <a:solidFill>
                  <a:srgbClr val="CC00CC"/>
                </a:solidFill>
              </a:rPr>
              <a:t>nucl-th</a:t>
            </a:r>
            <a:r>
              <a:rPr lang="en-US" sz="1800" dirty="0" smtClean="0">
                <a:solidFill>
                  <a:srgbClr val="CC00CC"/>
                </a:solidFill>
              </a:rPr>
              <a:t>]</a:t>
            </a:r>
            <a:endParaRPr lang="en-US" sz="1800" dirty="0">
              <a:solidFill>
                <a:srgbClr val="CC00CC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467600" y="5181600"/>
            <a:ext cx="1219200" cy="609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7467600" y="5181600"/>
          <a:ext cx="1001714" cy="457200"/>
        </p:xfrm>
        <a:graphic>
          <a:graphicData uri="http://schemas.openxmlformats.org/presentationml/2006/ole">
            <p:oleObj spid="_x0000_s2321416" name="Equation" r:id="rId6" imgW="609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762000" y="838200"/>
            <a:ext cx="2362200" cy="2286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r"/>
            <a:endParaRPr lang="en-US"/>
          </a:p>
        </p:txBody>
      </p:sp>
      <p:sp>
        <p:nvSpPr>
          <p:cNvPr id="33801" name="Rectangle 11"/>
          <p:cNvSpPr>
            <a:spLocks noChangeArrowheads="1"/>
          </p:cNvSpPr>
          <p:nvPr/>
        </p:nvSpPr>
        <p:spPr bwMode="auto">
          <a:xfrm>
            <a:off x="5943600" y="0"/>
            <a:ext cx="3200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Investigations from viscous hydro:  </a:t>
            </a:r>
            <a:r>
              <a:rPr lang="en-US" altLang="zh-CN" sz="1600" dirty="0" smtClean="0">
                <a:solidFill>
                  <a:srgbClr val="CC00CC"/>
                </a:solidFill>
              </a:rPr>
              <a:t>C. </a:t>
            </a:r>
            <a:r>
              <a:rPr lang="en-US" altLang="zh-CN" sz="1600" dirty="0" err="1" smtClean="0">
                <a:solidFill>
                  <a:srgbClr val="CC00CC"/>
                </a:solidFill>
              </a:rPr>
              <a:t>Shen</a:t>
            </a:r>
            <a:r>
              <a:rPr lang="en-US" altLang="zh-CN" sz="1600" dirty="0" smtClean="0">
                <a:solidFill>
                  <a:srgbClr val="CC00CC"/>
                </a:solidFill>
              </a:rPr>
              <a:t>, U. Heinz, P. </a:t>
            </a:r>
            <a:r>
              <a:rPr lang="en-US" altLang="zh-CN" sz="1600" dirty="0" err="1" smtClean="0">
                <a:solidFill>
                  <a:srgbClr val="CC00CC"/>
                </a:solidFill>
              </a:rPr>
              <a:t>Huovinen</a:t>
            </a:r>
            <a:r>
              <a:rPr lang="en-US" altLang="zh-CN" sz="1600" dirty="0" smtClean="0">
                <a:solidFill>
                  <a:srgbClr val="CC00CC"/>
                </a:solidFill>
              </a:rPr>
              <a:t>, </a:t>
            </a:r>
            <a:r>
              <a:rPr lang="en-US" altLang="zh-CN" sz="1600" dirty="0" err="1" smtClean="0">
                <a:solidFill>
                  <a:srgbClr val="CC00CC"/>
                </a:solidFill>
              </a:rPr>
              <a:t>H.Song</a:t>
            </a:r>
            <a:r>
              <a:rPr lang="en-US" altLang="zh-CN" sz="1600" dirty="0" smtClean="0">
                <a:solidFill>
                  <a:srgbClr val="CC00CC"/>
                </a:solidFill>
              </a:rPr>
              <a:t>  </a:t>
            </a:r>
            <a:r>
              <a:rPr lang="en-US" altLang="zh-CN" sz="1600" dirty="0">
                <a:solidFill>
                  <a:srgbClr val="CC00CC"/>
                </a:solidFill>
              </a:rPr>
              <a:t>PRC2011</a:t>
            </a:r>
            <a:endParaRPr lang="en-US" sz="1600" dirty="0"/>
          </a:p>
        </p:txBody>
      </p:sp>
      <p:pic>
        <p:nvPicPr>
          <p:cNvPr id="2270210" name="Picture 2"/>
          <p:cNvPicPr>
            <a:picLocks noChangeAspect="1" noChangeArrowheads="1"/>
          </p:cNvPicPr>
          <p:nvPr/>
        </p:nvPicPr>
        <p:blipFill>
          <a:blip r:embed="rId4" cstate="print"/>
          <a:srcRect l="3702" t="45679" r="3753" b="921"/>
          <a:stretch>
            <a:fillRect/>
          </a:stretch>
        </p:blipFill>
        <p:spPr bwMode="auto">
          <a:xfrm>
            <a:off x="0" y="0"/>
            <a:ext cx="5715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 bwMode="auto">
          <a:xfrm>
            <a:off x="2057400" y="2895600"/>
            <a:ext cx="2895600" cy="838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562600" y="4343400"/>
            <a:ext cx="1676400" cy="990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152400"/>
            <a:ext cx="2133600" cy="1371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22702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990600"/>
            <a:ext cx="23622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7021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53225" y="2590800"/>
            <a:ext cx="2390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Straight Connector 18"/>
          <p:cNvCxnSpPr/>
          <p:nvPr/>
        </p:nvCxnSpPr>
        <p:spPr bwMode="auto">
          <a:xfrm>
            <a:off x="6096000" y="2743200"/>
            <a:ext cx="609600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702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3000" y="3352800"/>
            <a:ext cx="3962400" cy="3218227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ffectLst/>
        </p:spPr>
      </p:pic>
      <p:cxnSp>
        <p:nvCxnSpPr>
          <p:cNvPr id="21" name="Straight Connector 20"/>
          <p:cNvCxnSpPr/>
          <p:nvPr/>
        </p:nvCxnSpPr>
        <p:spPr bwMode="auto">
          <a:xfrm>
            <a:off x="6096000" y="3124200"/>
            <a:ext cx="609600" cy="0"/>
          </a:xfrm>
          <a:prstGeom prst="line">
            <a:avLst/>
          </a:prstGeom>
          <a:ln w="28575"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228600" y="5105400"/>
            <a:ext cx="4495800" cy="707886"/>
            <a:chOff x="228600" y="4648200"/>
            <a:chExt cx="4495800" cy="707886"/>
          </a:xfrm>
        </p:grpSpPr>
        <p:sp>
          <p:nvSpPr>
            <p:cNvPr id="22" name="Rectangle 21"/>
            <p:cNvSpPr/>
            <p:nvPr/>
          </p:nvSpPr>
          <p:spPr>
            <a:xfrm>
              <a:off x="228600" y="4648200"/>
              <a:ext cx="44958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V</a:t>
              </a:r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is not only sensitive to </a:t>
              </a:r>
            </a:p>
            <a:p>
              <a:pPr algn="l"/>
              <a:r>
                <a:rPr lang="en-US" dirty="0" smtClean="0">
                  <a:latin typeface="Arial" pitchFamily="34" charset="0"/>
                  <a:cs typeface="Arial" pitchFamily="34" charset="0"/>
                </a:rPr>
                <a:t>but also sensitive to initialization of </a:t>
              </a:r>
              <a:r>
                <a:rPr lang="en-US" dirty="0" smtClean="0"/>
                <a:t>   </a:t>
              </a:r>
              <a:endParaRPr lang="en-US" dirty="0"/>
            </a:p>
          </p:txBody>
        </p:sp>
        <p:graphicFrame>
          <p:nvGraphicFramePr>
            <p:cNvPr id="2270214" name="Object 13"/>
            <p:cNvGraphicFramePr>
              <a:graphicFrameLocks noChangeAspect="1"/>
            </p:cNvGraphicFramePr>
            <p:nvPr/>
          </p:nvGraphicFramePr>
          <p:xfrm>
            <a:off x="3200400" y="4724400"/>
            <a:ext cx="819150" cy="320675"/>
          </p:xfrm>
          <a:graphic>
            <a:graphicData uri="http://schemas.openxmlformats.org/presentationml/2006/ole">
              <p:oleObj spid="_x0000_s2270214" name="Equation" r:id="rId8" imgW="609480" imgH="203040" progId="Equation.3">
                <p:embed/>
              </p:oleObj>
            </a:graphicData>
          </a:graphic>
        </p:graphicFrame>
        <p:graphicFrame>
          <p:nvGraphicFramePr>
            <p:cNvPr id="2270215" name="Object 13"/>
            <p:cNvGraphicFramePr>
              <a:graphicFrameLocks noChangeAspect="1"/>
            </p:cNvGraphicFramePr>
            <p:nvPr/>
          </p:nvGraphicFramePr>
          <p:xfrm>
            <a:off x="4267200" y="4999038"/>
            <a:ext cx="358775" cy="320675"/>
          </p:xfrm>
          <a:graphic>
            <a:graphicData uri="http://schemas.openxmlformats.org/presentationml/2006/ole">
              <p:oleObj spid="_x0000_s2270215" name="Equation" r:id="rId9" imgW="266400" imgH="203040" progId="Equation.3">
                <p:embed/>
              </p:oleObj>
            </a:graphicData>
          </a:graphic>
        </p:graphicFrame>
      </p:grpSp>
      <p:sp>
        <p:nvSpPr>
          <p:cNvPr id="23" name="Rectangle 22"/>
          <p:cNvSpPr/>
          <p:nvPr/>
        </p:nvSpPr>
        <p:spPr>
          <a:xfrm>
            <a:off x="228600" y="4724400"/>
            <a:ext cx="2514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Extra complications: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5943600"/>
            <a:ext cx="4419600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It is not an easy task to extract </a:t>
            </a:r>
          </a:p>
          <a:p>
            <a:pPr algn="l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from experimental data   </a:t>
            </a:r>
            <a:endParaRPr lang="en-US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Object 13"/>
          <p:cNvGraphicFramePr>
            <a:graphicFrameLocks noChangeAspect="1"/>
          </p:cNvGraphicFramePr>
          <p:nvPr/>
        </p:nvGraphicFramePr>
        <p:xfrm>
          <a:off x="3817938" y="6019800"/>
          <a:ext cx="819150" cy="320675"/>
        </p:xfrm>
        <a:graphic>
          <a:graphicData uri="http://schemas.openxmlformats.org/presentationml/2006/ole">
            <p:oleObj spid="_x0000_s2270216" name="Equation" r:id="rId10" imgW="609480" imgH="203040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219200" y="6096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LHC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8400" y="2209800"/>
            <a:ext cx="464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Current Developments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Extracting      from </a:t>
            </a:r>
            <a:r>
              <a:rPr lang="en-US" altLang="zh-CN" sz="3200" dirty="0" err="1" smtClean="0"/>
              <a:t>V</a:t>
            </a:r>
            <a:r>
              <a:rPr lang="en-US" altLang="zh-CN" sz="2000" dirty="0" err="1" smtClean="0"/>
              <a:t>n</a:t>
            </a:r>
            <a:r>
              <a:rPr lang="en-US" altLang="zh-CN" sz="3600" dirty="0" smtClean="0"/>
              <a:t> in ultra-central collisions</a:t>
            </a: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2209800" y="152400"/>
          <a:ext cx="565532" cy="533400"/>
        </p:xfrm>
        <a:graphic>
          <a:graphicData uri="http://schemas.openxmlformats.org/presentationml/2006/ole">
            <p:oleObj spid="_x0000_s2403330" name="Equation" r:id="rId4" imgW="291960" imgH="203040" progId="Equation.3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228600" y="5562600"/>
            <a:ext cx="853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-In most central collisions, fluctuation effects are dominant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(Geometry effects are suppressed)</a:t>
            </a:r>
            <a:endParaRPr lang="en-US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09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90600"/>
            <a:ext cx="4800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1447800" y="4038600"/>
            <a:ext cx="162743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993300"/>
                </a:solidFill>
              </a:rPr>
              <a:t>Viscous Hydro</a:t>
            </a:r>
            <a:endParaRPr lang="en-US" sz="1800" b="1" dirty="0">
              <a:solidFill>
                <a:srgbClr val="993300"/>
              </a:solidFill>
            </a:endParaRPr>
          </a:p>
        </p:txBody>
      </p:sp>
      <p:pic>
        <p:nvPicPr>
          <p:cNvPr id="240333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95850" y="914400"/>
            <a:ext cx="42481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228600" y="6248400"/>
            <a:ext cx="891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-can not simultaneously fit  V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V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with single       (MC-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Glauber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&amp; MC-KLN)    </a:t>
            </a:r>
            <a:endParaRPr lang="en-US" dirty="0"/>
          </a:p>
        </p:txBody>
      </p:sp>
      <p:graphicFrame>
        <p:nvGraphicFramePr>
          <p:cNvPr id="14" name="Object 12"/>
          <p:cNvGraphicFramePr>
            <a:graphicFrameLocks noChangeAspect="1"/>
          </p:cNvGraphicFramePr>
          <p:nvPr/>
        </p:nvGraphicFramePr>
        <p:xfrm>
          <a:off x="5715000" y="6324600"/>
          <a:ext cx="438150" cy="311032"/>
        </p:xfrm>
        <a:graphic>
          <a:graphicData uri="http://schemas.openxmlformats.org/presentationml/2006/ole">
            <p:oleObj spid="_x0000_s2403333" name="Equation" r:id="rId7" imgW="291960" imgH="20304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9600" y="68580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CC00CC"/>
                </a:solidFill>
              </a:rPr>
              <a:t>Luzum</a:t>
            </a:r>
            <a:r>
              <a:rPr lang="en-US" dirty="0" smtClean="0">
                <a:solidFill>
                  <a:srgbClr val="CC00CC"/>
                </a:solidFill>
              </a:rPr>
              <a:t> &amp; </a:t>
            </a:r>
            <a:r>
              <a:rPr lang="en-US" dirty="0" err="1" smtClean="0">
                <a:solidFill>
                  <a:srgbClr val="CC00CC"/>
                </a:solidFill>
              </a:rPr>
              <a:t>Ollitrault</a:t>
            </a:r>
            <a:r>
              <a:rPr lang="en-US" dirty="0" smtClean="0">
                <a:solidFill>
                  <a:srgbClr val="CC00CC"/>
                </a:solidFill>
              </a:rPr>
              <a:t>, </a:t>
            </a:r>
            <a:r>
              <a:rPr lang="en-US" dirty="0" err="1" smtClean="0">
                <a:solidFill>
                  <a:srgbClr val="CC00CC"/>
                </a:solidFill>
              </a:rPr>
              <a:t>arXiv</a:t>
            </a:r>
            <a:r>
              <a:rPr lang="en-US" dirty="0" smtClean="0">
                <a:solidFill>
                  <a:srgbClr val="CC00CC"/>
                </a:solidFill>
              </a:rPr>
              <a:t>: 1210.8422</a:t>
            </a:r>
            <a:endParaRPr lang="en-US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8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066800"/>
            <a:ext cx="806665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Higher Order Event Plane Correlations </a:t>
            </a:r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228600" y="6488668"/>
            <a:ext cx="868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qualitatively reproduce the measured event plane correlations</a:t>
            </a:r>
            <a:endParaRPr lang="en-US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6172200"/>
            <a:ext cx="40386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/>
              <a:t>Pure e-b-e viscous hydro simulations :</a:t>
            </a:r>
          </a:p>
        </p:txBody>
      </p:sp>
      <p:sp>
        <p:nvSpPr>
          <p:cNvPr id="8" name="Rectangle 7"/>
          <p:cNvSpPr/>
          <p:nvPr/>
        </p:nvSpPr>
        <p:spPr>
          <a:xfrm>
            <a:off x="5257800" y="685800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err="1" smtClean="0">
                <a:solidFill>
                  <a:srgbClr val="CC00CC"/>
                </a:solidFill>
              </a:rPr>
              <a:t>Qiu</a:t>
            </a:r>
            <a:r>
              <a:rPr lang="en-US" sz="1800" dirty="0" smtClean="0">
                <a:solidFill>
                  <a:srgbClr val="CC00CC"/>
                </a:solidFill>
              </a:rPr>
              <a:t> &amp; Heinz, arXiv:1208.1200[</a:t>
            </a:r>
            <a:r>
              <a:rPr lang="en-US" sz="1800" dirty="0" err="1" smtClean="0">
                <a:solidFill>
                  <a:srgbClr val="CC00CC"/>
                </a:solidFill>
              </a:rPr>
              <a:t>nucl-th</a:t>
            </a:r>
            <a:r>
              <a:rPr lang="en-US" sz="1800" dirty="0" smtClean="0">
                <a:solidFill>
                  <a:srgbClr val="CC00CC"/>
                </a:solidFill>
              </a:rPr>
              <a:t>]</a:t>
            </a:r>
            <a:endParaRPr lang="en-US" sz="1800" dirty="0">
              <a:solidFill>
                <a:srgbClr val="CC00C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2600" y="5867400"/>
            <a:ext cx="3581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800" dirty="0" smtClean="0"/>
              <a:t> 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EXP. data:[ATLAS Collaboration], CERN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</a:rPr>
              <a:t>preprint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ATLAS-CONF-2012-049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9410" name="Picture 2"/>
          <p:cNvPicPr>
            <a:picLocks noChangeAspect="1" noChangeArrowheads="1"/>
          </p:cNvPicPr>
          <p:nvPr/>
        </p:nvPicPr>
        <p:blipFill>
          <a:blip r:embed="rId3" cstate="print"/>
          <a:srcRect b="7143"/>
          <a:stretch>
            <a:fillRect/>
          </a:stretch>
        </p:blipFill>
        <p:spPr bwMode="auto">
          <a:xfrm>
            <a:off x="0" y="914400"/>
            <a:ext cx="441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err="1" smtClean="0"/>
              <a:t>V</a:t>
            </a:r>
            <a:r>
              <a:rPr lang="en-US" altLang="zh-CN" sz="2000" dirty="0" err="1" smtClean="0"/>
              <a:t>n</a:t>
            </a:r>
            <a:r>
              <a:rPr lang="en-US" altLang="zh-CN" sz="3600" dirty="0" smtClean="0"/>
              <a:t>  &amp; E-b-E </a:t>
            </a:r>
            <a:r>
              <a:rPr lang="en-US" altLang="zh-CN" sz="3600" dirty="0" err="1" smtClean="0"/>
              <a:t>V</a:t>
            </a:r>
            <a:r>
              <a:rPr lang="en-US" altLang="zh-CN" sz="2000" dirty="0" err="1" smtClean="0"/>
              <a:t>n</a:t>
            </a:r>
            <a:r>
              <a:rPr lang="en-US" altLang="zh-CN" sz="3600" dirty="0" smtClean="0"/>
              <a:t> distributions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85800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solidFill>
                  <a:srgbClr val="CC00CC"/>
                </a:solidFill>
              </a:rPr>
              <a:t>C. Gale et al., arXiv:1209.4330[</a:t>
            </a:r>
            <a:r>
              <a:rPr lang="en-US" sz="1800" dirty="0" err="1" smtClean="0">
                <a:solidFill>
                  <a:srgbClr val="CC00CC"/>
                </a:solidFill>
              </a:rPr>
              <a:t>nucl-th</a:t>
            </a:r>
            <a:r>
              <a:rPr lang="en-US" sz="1800" dirty="0" smtClean="0">
                <a:solidFill>
                  <a:srgbClr val="CC00CC"/>
                </a:solidFill>
              </a:rPr>
              <a:t>]</a:t>
            </a:r>
            <a:endParaRPr lang="en-US" sz="1800" dirty="0">
              <a:solidFill>
                <a:srgbClr val="CC00CC"/>
              </a:solidFill>
            </a:endParaRPr>
          </a:p>
        </p:txBody>
      </p:sp>
      <p:pic>
        <p:nvPicPr>
          <p:cNvPr id="244940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685800"/>
            <a:ext cx="4343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94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038600"/>
            <a:ext cx="426720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442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41910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644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676400"/>
            <a:ext cx="4267200" cy="2880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64427" name="Picture 11"/>
          <p:cNvPicPr>
            <a:picLocks noChangeAspect="1" noChangeArrowheads="1"/>
          </p:cNvPicPr>
          <p:nvPr/>
        </p:nvPicPr>
        <p:blipFill>
          <a:blip r:embed="rId5" cstate="print"/>
          <a:srcRect b="5714"/>
          <a:stretch>
            <a:fillRect/>
          </a:stretch>
        </p:blipFill>
        <p:spPr bwMode="auto">
          <a:xfrm>
            <a:off x="990600" y="4267200"/>
            <a:ext cx="4191000" cy="2469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2786480" y="1143000"/>
            <a:ext cx="981359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accent6"/>
                </a:solidFill>
              </a:rPr>
              <a:t>spectra</a:t>
            </a:r>
            <a:endParaRPr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5410200"/>
            <a:ext cx="99060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6600"/>
                </a:solidFill>
              </a:rPr>
              <a:t>HBT</a:t>
            </a:r>
            <a:endParaRPr lang="zh-CN" altLang="en-US" b="1" dirty="0">
              <a:solidFill>
                <a:srgbClr val="0066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67000" y="2895600"/>
            <a:ext cx="1455848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elliptic flow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743200" y="1143000"/>
            <a:ext cx="1024639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accent6"/>
                </a:solidFill>
              </a:rPr>
              <a:t>Spectra</a:t>
            </a:r>
            <a:endParaRPr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62600" y="6248400"/>
            <a:ext cx="3581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rgbClr val="CC00CC"/>
                </a:solidFill>
              </a:rPr>
              <a:t>R. </a:t>
            </a:r>
            <a:r>
              <a:rPr lang="en-US" sz="1600" dirty="0" err="1" smtClean="0">
                <a:solidFill>
                  <a:srgbClr val="CC00CC"/>
                </a:solidFill>
              </a:rPr>
              <a:t>Soltz</a:t>
            </a:r>
            <a:r>
              <a:rPr lang="en-US" sz="1600" dirty="0" smtClean="0">
                <a:solidFill>
                  <a:srgbClr val="CC00CC"/>
                </a:solidFill>
              </a:rPr>
              <a:t>, et al., arXiv:1208.0897[</a:t>
            </a:r>
            <a:r>
              <a:rPr lang="en-US" sz="1600" dirty="0" err="1" smtClean="0">
                <a:solidFill>
                  <a:srgbClr val="CC00CC"/>
                </a:solidFill>
              </a:rPr>
              <a:t>nucl-th</a:t>
            </a:r>
            <a:r>
              <a:rPr lang="en-US" sz="1600" dirty="0" smtClean="0">
                <a:solidFill>
                  <a:srgbClr val="CC00CC"/>
                </a:solidFill>
              </a:rPr>
              <a:t>]</a:t>
            </a:r>
            <a:endParaRPr lang="en-US" sz="1600" dirty="0">
              <a:solidFill>
                <a:srgbClr val="CC00CC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486400" y="4876800"/>
            <a:ext cx="3657600" cy="1261884"/>
            <a:chOff x="5486400" y="4572000"/>
            <a:chExt cx="3657600" cy="1261884"/>
          </a:xfrm>
        </p:grpSpPr>
        <p:sp>
          <p:nvSpPr>
            <p:cNvPr id="18" name="TextBox 17"/>
            <p:cNvSpPr txBox="1"/>
            <p:nvPr/>
          </p:nvSpPr>
          <p:spPr>
            <a:xfrm>
              <a:off x="5486400" y="4572000"/>
              <a:ext cx="3657600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dirty="0" smtClean="0"/>
                <a:t>Constraining </a:t>
              </a:r>
              <a:r>
                <a:rPr lang="en-US" dirty="0" smtClean="0">
                  <a:solidFill>
                    <a:schemeClr val="accent6"/>
                  </a:solidFill>
                </a:rPr>
                <a:t>initial temperature &amp; shear viscosity</a:t>
              </a:r>
              <a:r>
                <a:rPr lang="en-US" sz="1800" dirty="0" smtClean="0"/>
                <a:t> from </a:t>
              </a:r>
              <a:r>
                <a:rPr lang="en-US" sz="1800" dirty="0" err="1" smtClean="0"/>
                <a:t>pion</a:t>
              </a:r>
              <a:r>
                <a:rPr lang="en-US" sz="1800" dirty="0" smtClean="0"/>
                <a:t> spectra, elliptic flow &amp; HBT radii at 0-20% centrality with       evolution.   </a:t>
              </a:r>
              <a:endParaRPr lang="en-US" sz="1800" dirty="0"/>
            </a:p>
          </p:txBody>
        </p:sp>
        <p:graphicFrame>
          <p:nvGraphicFramePr>
            <p:cNvPr id="2364428" name="Object 12"/>
            <p:cNvGraphicFramePr>
              <a:graphicFrameLocks noChangeAspect="1"/>
            </p:cNvGraphicFramePr>
            <p:nvPr/>
          </p:nvGraphicFramePr>
          <p:xfrm>
            <a:off x="7010400" y="5486400"/>
            <a:ext cx="265860" cy="304800"/>
          </p:xfrm>
          <a:graphic>
            <a:graphicData uri="http://schemas.openxmlformats.org/presentationml/2006/ole">
              <p:oleObj spid="_x0000_s2364428" name="Equation" r:id="rId6" imgW="203040" imgH="228600" progId="Equation.3">
                <p:embed/>
              </p:oleObj>
            </a:graphicData>
          </a:graphic>
        </p:graphicFrame>
      </p:grp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4419600" y="0"/>
            <a:ext cx="4572000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CHIMERA</a:t>
            </a:r>
            <a:r>
              <a:rPr kumimoji="1" lang="en-US" altLang="zh-CN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Results</a:t>
            </a:r>
            <a:endParaRPr kumimoji="1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572000" y="7620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Comprehesive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Heavy Ion Model Evaluation and Reporting Algorithm)</a:t>
            </a:r>
          </a:p>
        </p:txBody>
      </p:sp>
      <p:pic>
        <p:nvPicPr>
          <p:cNvPr id="236442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1524000"/>
            <a:ext cx="3810000" cy="2971800"/>
          </a:xfrm>
          <a:prstGeom prst="rect">
            <a:avLst/>
          </a:prstGeom>
          <a:noFill/>
          <a:ln w="76200">
            <a:solidFill>
              <a:srgbClr val="3333CC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59408" y="2667000"/>
            <a:ext cx="8042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Generic features of shear &amp; bulk viscosities</a:t>
            </a:r>
            <a:endParaRPr lang="en-US" altLang="zh-CN" sz="3200" dirty="0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8400" y="2209800"/>
            <a:ext cx="464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Arrow Connector 39"/>
          <p:cNvCxnSpPr/>
          <p:nvPr/>
        </p:nvCxnSpPr>
        <p:spPr bwMode="auto">
          <a:xfrm>
            <a:off x="7086600" y="3962400"/>
            <a:ext cx="9144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9" name="Group 48"/>
          <p:cNvGrpSpPr/>
          <p:nvPr/>
        </p:nvGrpSpPr>
        <p:grpSpPr>
          <a:xfrm>
            <a:off x="118646" y="3962400"/>
            <a:ext cx="9025354" cy="914400"/>
            <a:chOff x="118646" y="3962400"/>
            <a:chExt cx="9025354" cy="914400"/>
          </a:xfrm>
        </p:grpSpPr>
        <p:sp>
          <p:nvSpPr>
            <p:cNvPr id="50" name="Rectangle 49"/>
            <p:cNvSpPr/>
            <p:nvPr/>
          </p:nvSpPr>
          <p:spPr bwMode="auto">
            <a:xfrm>
              <a:off x="304800" y="3962400"/>
              <a:ext cx="8534400" cy="914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51" name="Group 27"/>
            <p:cNvGrpSpPr/>
            <p:nvPr/>
          </p:nvGrpSpPr>
          <p:grpSpPr>
            <a:xfrm>
              <a:off x="118646" y="4038600"/>
              <a:ext cx="9025354" cy="750332"/>
              <a:chOff x="152400" y="2971800"/>
              <a:chExt cx="9025354" cy="750332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152400" y="2971800"/>
                <a:ext cx="61722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    </a:t>
                </a:r>
                <a:r>
                  <a:rPr lang="en-US" u="sng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Recent developments on initialization models:</a:t>
                </a:r>
                <a:r>
                  <a:rPr lang="en-US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   </a:t>
                </a:r>
                <a:endParaRPr lang="en-US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414754" y="3352800"/>
                <a:ext cx="8763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800" b="1" dirty="0" smtClean="0">
                    <a:solidFill>
                      <a:srgbClr val="CC00CC"/>
                    </a:solidFill>
                  </a:rPr>
                  <a:t> </a:t>
                </a:r>
                <a:r>
                  <a:rPr lang="en-US" sz="1800" b="1" dirty="0" smtClean="0">
                    <a:solidFill>
                      <a:srgbClr val="006600"/>
                    </a:solidFill>
                  </a:rPr>
                  <a:t>color charge fluctuations;     multiplicity fluctuations;     initial flow fluctuations </a:t>
                </a:r>
                <a:r>
                  <a:rPr lang="en-US" sz="1800" dirty="0" smtClean="0">
                    <a:solidFill>
                      <a:srgbClr val="006600"/>
                    </a:solidFill>
                  </a:rPr>
                  <a:t>… … </a:t>
                </a:r>
                <a:endParaRPr lang="en-US" sz="1800" dirty="0">
                  <a:solidFill>
                    <a:srgbClr val="006600"/>
                  </a:solidFill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457196" y="0"/>
            <a:ext cx="8686800" cy="3798332"/>
            <a:chOff x="457196" y="457200"/>
            <a:chExt cx="8686800" cy="4484132"/>
          </a:xfrm>
        </p:grpSpPr>
        <p:grpSp>
          <p:nvGrpSpPr>
            <p:cNvPr id="48" name="Group 65"/>
            <p:cNvGrpSpPr/>
            <p:nvPr/>
          </p:nvGrpSpPr>
          <p:grpSpPr>
            <a:xfrm>
              <a:off x="457196" y="457200"/>
              <a:ext cx="8686800" cy="4484132"/>
              <a:chOff x="457196" y="457200"/>
              <a:chExt cx="8686800" cy="4484132"/>
            </a:xfrm>
          </p:grpSpPr>
          <p:grpSp>
            <p:nvGrpSpPr>
              <p:cNvPr id="57" name="Group 63"/>
              <p:cNvGrpSpPr/>
              <p:nvPr/>
            </p:nvGrpSpPr>
            <p:grpSpPr>
              <a:xfrm>
                <a:off x="457196" y="457200"/>
                <a:ext cx="8686800" cy="4484132"/>
                <a:chOff x="457196" y="457200"/>
                <a:chExt cx="8686800" cy="4484132"/>
              </a:xfrm>
            </p:grpSpPr>
            <p:grpSp>
              <p:nvGrpSpPr>
                <p:cNvPr id="64" name="Group 58"/>
                <p:cNvGrpSpPr/>
                <p:nvPr/>
              </p:nvGrpSpPr>
              <p:grpSpPr>
                <a:xfrm>
                  <a:off x="457196" y="457200"/>
                  <a:ext cx="8686800" cy="4210110"/>
                  <a:chOff x="457196" y="457200"/>
                  <a:chExt cx="8686800" cy="4210110"/>
                </a:xfrm>
              </p:grpSpPr>
              <p:grpSp>
                <p:nvGrpSpPr>
                  <p:cNvPr id="70" name="Group 6"/>
                  <p:cNvGrpSpPr/>
                  <p:nvPr/>
                </p:nvGrpSpPr>
                <p:grpSpPr>
                  <a:xfrm>
                    <a:off x="457196" y="457200"/>
                    <a:ext cx="8686800" cy="4210110"/>
                    <a:chOff x="609600" y="-533400"/>
                    <a:chExt cx="9395927" cy="4210110"/>
                  </a:xfrm>
                </p:grpSpPr>
                <p:sp>
                  <p:nvSpPr>
                    <p:cNvPr id="80" name="Rectangle 7"/>
                    <p:cNvSpPr/>
                    <p:nvPr/>
                  </p:nvSpPr>
                  <p:spPr>
                    <a:xfrm>
                      <a:off x="1763486" y="304800"/>
                      <a:ext cx="1545808" cy="67710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altLang="zh-CN" b="1" dirty="0" smtClean="0">
                          <a:solidFill>
                            <a:schemeClr val="accent6"/>
                          </a:solidFill>
                        </a:rPr>
                        <a:t>(</a:t>
                      </a:r>
                      <a:r>
                        <a:rPr lang="en-US" altLang="zh-CN" b="1" dirty="0" err="1" smtClean="0">
                          <a:solidFill>
                            <a:schemeClr val="accent6"/>
                          </a:solidFill>
                        </a:rPr>
                        <a:t>visc</a:t>
                      </a:r>
                      <a:r>
                        <a:rPr lang="en-US" altLang="zh-CN" b="1" dirty="0" smtClean="0">
                          <a:solidFill>
                            <a:schemeClr val="accent6"/>
                          </a:solidFill>
                        </a:rPr>
                        <a:t>. hydro)</a:t>
                      </a:r>
                    </a:p>
                    <a:p>
                      <a:pPr algn="ctr"/>
                      <a:r>
                        <a:rPr lang="en-US" altLang="zh-CN" sz="1800" b="1" dirty="0" smtClean="0">
                          <a:solidFill>
                            <a:schemeClr val="accent6"/>
                          </a:solidFill>
                        </a:rPr>
                        <a:t>V</a:t>
                      </a:r>
                      <a:r>
                        <a:rPr lang="en-US" altLang="zh-CN" sz="1100" b="1" dirty="0" smtClean="0">
                          <a:solidFill>
                            <a:schemeClr val="accent6"/>
                          </a:solidFill>
                        </a:rPr>
                        <a:t>2</a:t>
                      </a:r>
                      <a:endParaRPr lang="zh-CN" altLang="en-US" sz="1100" b="1" dirty="0">
                        <a:solidFill>
                          <a:schemeClr val="accent6"/>
                        </a:solidFill>
                      </a:endParaRPr>
                    </a:p>
                  </p:txBody>
                </p:sp>
                <p:sp>
                  <p:nvSpPr>
                    <p:cNvPr id="81" name="Rectangle 80"/>
                    <p:cNvSpPr/>
                    <p:nvPr/>
                  </p:nvSpPr>
                  <p:spPr>
                    <a:xfrm>
                      <a:off x="4565780" y="1676400"/>
                      <a:ext cx="1545808" cy="67710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altLang="zh-CN" b="1" dirty="0" smtClean="0">
                          <a:solidFill>
                            <a:srgbClr val="CC0099"/>
                          </a:solidFill>
                        </a:rPr>
                        <a:t>(</a:t>
                      </a:r>
                      <a:r>
                        <a:rPr lang="en-US" altLang="zh-CN" b="1" dirty="0" err="1" smtClean="0">
                          <a:solidFill>
                            <a:srgbClr val="CC0099"/>
                          </a:solidFill>
                        </a:rPr>
                        <a:t>visc</a:t>
                      </a:r>
                      <a:r>
                        <a:rPr lang="en-US" altLang="zh-CN" b="1" dirty="0" smtClean="0">
                          <a:solidFill>
                            <a:srgbClr val="CC0099"/>
                          </a:solidFill>
                        </a:rPr>
                        <a:t>. hydro)</a:t>
                      </a:r>
                    </a:p>
                    <a:p>
                      <a:pPr algn="ctr"/>
                      <a:r>
                        <a:rPr lang="en-US" altLang="zh-CN" sz="1800" b="1" dirty="0" smtClean="0">
                          <a:solidFill>
                            <a:srgbClr val="CC0099"/>
                          </a:solidFill>
                        </a:rPr>
                        <a:t>V</a:t>
                      </a:r>
                      <a:r>
                        <a:rPr lang="en-US" altLang="zh-CN" sz="1100" b="1" dirty="0" smtClean="0">
                          <a:solidFill>
                            <a:srgbClr val="CC0099"/>
                          </a:solidFill>
                        </a:rPr>
                        <a:t>2</a:t>
                      </a:r>
                      <a:r>
                        <a:rPr lang="en-US" altLang="zh-CN" sz="1800" b="1" dirty="0" smtClean="0">
                          <a:solidFill>
                            <a:srgbClr val="CC0099"/>
                          </a:solidFill>
                        </a:rPr>
                        <a:t>,V</a:t>
                      </a:r>
                      <a:r>
                        <a:rPr lang="en-US" altLang="zh-CN" sz="1100" b="1" dirty="0" smtClean="0">
                          <a:solidFill>
                            <a:srgbClr val="CC0099"/>
                          </a:solidFill>
                        </a:rPr>
                        <a:t>3</a:t>
                      </a:r>
                      <a:endParaRPr lang="zh-CN" altLang="en-US" sz="1100" b="1" dirty="0">
                        <a:solidFill>
                          <a:srgbClr val="CC0099"/>
                        </a:solidFill>
                      </a:endParaRPr>
                    </a:p>
                  </p:txBody>
                </p:sp>
                <p:sp>
                  <p:nvSpPr>
                    <p:cNvPr id="82" name="Rectangle 81"/>
                    <p:cNvSpPr/>
                    <p:nvPr/>
                  </p:nvSpPr>
                  <p:spPr>
                    <a:xfrm>
                      <a:off x="3247053" y="1295400"/>
                      <a:ext cx="1236236" cy="64633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altLang="zh-CN" sz="1800" b="1" dirty="0" smtClean="0">
                          <a:solidFill>
                            <a:srgbClr val="C00000"/>
                          </a:solidFill>
                        </a:rPr>
                        <a:t>(VISHNU)</a:t>
                      </a:r>
                    </a:p>
                    <a:p>
                      <a:pPr algn="ctr"/>
                      <a:r>
                        <a:rPr lang="en-US" altLang="zh-CN" sz="1800" b="1" dirty="0" smtClean="0">
                          <a:solidFill>
                            <a:srgbClr val="C00000"/>
                          </a:solidFill>
                        </a:rPr>
                        <a:t>V</a:t>
                      </a:r>
                      <a:r>
                        <a:rPr lang="en-US" altLang="zh-CN" sz="11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zh-CN" altLang="en-US" sz="1100" b="1" dirty="0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83" name="Rectangle 11"/>
                    <p:cNvSpPr/>
                    <p:nvPr/>
                  </p:nvSpPr>
                  <p:spPr>
                    <a:xfrm>
                      <a:off x="5719666" y="-533400"/>
                      <a:ext cx="2133601" cy="646331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1800" b="1" dirty="0" smtClean="0">
                          <a:solidFill>
                            <a:srgbClr val="006600"/>
                          </a:solidFill>
                        </a:rPr>
                        <a:t>Uncertainties from initial quantum </a:t>
                      </a:r>
                      <a:r>
                        <a:rPr lang="en-US" altLang="zh-CN" sz="1800" b="1" dirty="0" err="1" smtClean="0">
                          <a:solidFill>
                            <a:srgbClr val="006600"/>
                          </a:solidFill>
                        </a:rPr>
                        <a:t>fluc</a:t>
                      </a:r>
                      <a:r>
                        <a:rPr lang="en-US" altLang="zh-CN" sz="1800" b="1" dirty="0" smtClean="0">
                          <a:solidFill>
                            <a:srgbClr val="006600"/>
                          </a:solidFill>
                        </a:rPr>
                        <a:t>.</a:t>
                      </a:r>
                      <a:endParaRPr lang="zh-CN" altLang="en-US" sz="1100" b="1" dirty="0">
                        <a:solidFill>
                          <a:srgbClr val="006600"/>
                        </a:solidFill>
                      </a:endParaRPr>
                    </a:p>
                  </p:txBody>
                </p:sp>
                <p:grpSp>
                  <p:nvGrpSpPr>
                    <p:cNvPr id="84" name="Group 67"/>
                    <p:cNvGrpSpPr/>
                    <p:nvPr/>
                  </p:nvGrpSpPr>
                  <p:grpSpPr>
                    <a:xfrm>
                      <a:off x="1681066" y="152400"/>
                      <a:ext cx="8324461" cy="3524310"/>
                      <a:chOff x="1681066" y="152400"/>
                      <a:chExt cx="8324461" cy="3524310"/>
                    </a:xfrm>
                  </p:grpSpPr>
                  <p:sp>
                    <p:nvSpPr>
                      <p:cNvPr id="99" name="Rectangle 31"/>
                      <p:cNvSpPr/>
                      <p:nvPr/>
                    </p:nvSpPr>
                    <p:spPr bwMode="auto">
                      <a:xfrm>
                        <a:off x="1905000" y="914400"/>
                        <a:ext cx="1066800" cy="226771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00" name="Rectangle 32"/>
                      <p:cNvSpPr/>
                      <p:nvPr/>
                    </p:nvSpPr>
                    <p:spPr bwMode="auto">
                      <a:xfrm>
                        <a:off x="3329473" y="1981200"/>
                        <a:ext cx="1066800" cy="7620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01" name="Rectangle 100"/>
                      <p:cNvSpPr/>
                      <p:nvPr/>
                    </p:nvSpPr>
                    <p:spPr bwMode="auto">
                      <a:xfrm>
                        <a:off x="4615232" y="2286000"/>
                        <a:ext cx="1295400" cy="6096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>
                        <a:softEdge rad="127000"/>
                      </a:effec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endParaRPr>
                      </a:p>
                    </p:txBody>
                  </p:sp>
                  <p:cxnSp>
                    <p:nvCxnSpPr>
                      <p:cNvPr id="102" name="Straight Arrow Connector 101"/>
                      <p:cNvCxnSpPr/>
                      <p:nvPr/>
                    </p:nvCxnSpPr>
                    <p:spPr bwMode="auto">
                      <a:xfrm>
                        <a:off x="1681066" y="3200400"/>
                        <a:ext cx="7999445" cy="1588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arrow"/>
                      </a:ln>
                      <a:effectLst/>
                    </p:spPr>
                  </p:cxnSp>
                  <p:sp>
                    <p:nvSpPr>
                      <p:cNvPr id="103" name="Rectangle 102"/>
                      <p:cNvSpPr/>
                      <p:nvPr/>
                    </p:nvSpPr>
                    <p:spPr>
                      <a:xfrm>
                        <a:off x="1752600" y="3276600"/>
                        <a:ext cx="8252927" cy="400110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l"/>
                        <a:r>
                          <a:rPr lang="en-US" b="1" dirty="0" smtClean="0"/>
                          <a:t>     2008        early 2011    late 2011          2012              2012       year </a:t>
                        </a:r>
                        <a:endParaRPr lang="en-US" b="1" dirty="0"/>
                      </a:p>
                    </p:txBody>
                  </p:sp>
                  <p:sp>
                    <p:nvSpPr>
                      <p:cNvPr id="104" name="Rectangle 103"/>
                      <p:cNvSpPr/>
                      <p:nvPr/>
                    </p:nvSpPr>
                    <p:spPr bwMode="auto">
                      <a:xfrm>
                        <a:off x="5884506" y="152400"/>
                        <a:ext cx="1752600" cy="3200400"/>
                      </a:xfrm>
                      <a:prstGeom prst="rect">
                        <a:avLst/>
                      </a:prstGeom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>
                        <a:softEdge rad="317500"/>
                      </a:effec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85" name="Group 66"/>
                    <p:cNvGrpSpPr/>
                    <p:nvPr/>
                  </p:nvGrpSpPr>
                  <p:grpSpPr>
                    <a:xfrm>
                      <a:off x="609600" y="0"/>
                      <a:ext cx="1143000" cy="3200402"/>
                      <a:chOff x="609600" y="0"/>
                      <a:chExt cx="1143000" cy="3200402"/>
                    </a:xfrm>
                  </p:grpSpPr>
                  <p:graphicFrame>
                    <p:nvGraphicFramePr>
                      <p:cNvPr id="86" name="Object 3"/>
                      <p:cNvGraphicFramePr>
                        <a:graphicFrameLocks noChangeAspect="1"/>
                      </p:cNvGraphicFramePr>
                      <p:nvPr/>
                    </p:nvGraphicFramePr>
                    <p:xfrm>
                      <a:off x="609600" y="0"/>
                      <a:ext cx="1028138" cy="457200"/>
                    </p:xfrm>
                    <a:graphic>
                      <a:graphicData uri="http://schemas.openxmlformats.org/presentationml/2006/ole">
                        <p:oleObj spid="_x0000_s2362379" name="Equation" r:id="rId4" imgW="596880" imgH="241200" progId="Equation.3">
                          <p:embed/>
                        </p:oleObj>
                      </a:graphicData>
                    </a:graphic>
                  </p:graphicFrame>
                  <p:graphicFrame>
                    <p:nvGraphicFramePr>
                      <p:cNvPr id="87" name="Object 2"/>
                      <p:cNvGraphicFramePr>
                        <a:graphicFrameLocks noChangeAspect="1"/>
                      </p:cNvGraphicFramePr>
                      <p:nvPr/>
                    </p:nvGraphicFramePr>
                    <p:xfrm>
                      <a:off x="838200" y="2514600"/>
                      <a:ext cx="752396" cy="422275"/>
                    </p:xfrm>
                    <a:graphic>
                      <a:graphicData uri="http://schemas.openxmlformats.org/presentationml/2006/ole">
                        <p:oleObj spid="_x0000_s2362380" name="Equation" r:id="rId5" imgW="457200" imgH="203040" progId="Equation.3">
                          <p:embed/>
                        </p:oleObj>
                      </a:graphicData>
                    </a:graphic>
                  </p:graphicFrame>
                  <p:grpSp>
                    <p:nvGrpSpPr>
                      <p:cNvPr id="88" name="Group 62"/>
                      <p:cNvGrpSpPr/>
                      <p:nvPr/>
                    </p:nvGrpSpPr>
                    <p:grpSpPr>
                      <a:xfrm>
                        <a:off x="1676400" y="1"/>
                        <a:ext cx="76200" cy="3200401"/>
                        <a:chOff x="1676400" y="1"/>
                        <a:chExt cx="76200" cy="3200401"/>
                      </a:xfrm>
                    </p:grpSpPr>
                    <p:cxnSp>
                      <p:nvCxnSpPr>
                        <p:cNvPr id="93" name="Straight Arrow Connector 23"/>
                        <p:cNvCxnSpPr/>
                        <p:nvPr/>
                      </p:nvCxnSpPr>
                      <p:spPr bwMode="auto">
                        <a:xfrm rot="5400000" flipH="1" flipV="1">
                          <a:off x="83596" y="1597473"/>
                          <a:ext cx="3200401" cy="5458"/>
                        </a:xfrm>
                        <a:prstGeom prst="straightConnector1">
                          <a:avLst/>
                        </a:prstGeom>
                        <a:solidFill>
                          <a:schemeClr val="accent1"/>
                        </a:solidFill>
                        <a:ln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arrow"/>
                        </a:ln>
                        <a:effectLst/>
                      </p:spPr>
                    </p:cxnSp>
                    <p:cxnSp>
                      <p:nvCxnSpPr>
                        <p:cNvPr id="94" name="Straight Connector 93"/>
                        <p:cNvCxnSpPr/>
                        <p:nvPr/>
                      </p:nvCxnSpPr>
                      <p:spPr bwMode="auto">
                        <a:xfrm>
                          <a:off x="1676400" y="2743200"/>
                          <a:ext cx="76200" cy="0"/>
                        </a:xfrm>
                        <a:prstGeom prst="line">
                          <a:avLst/>
                        </a:prstGeom>
                        <a:ln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5" name="Straight Connector 94"/>
                        <p:cNvCxnSpPr/>
                        <p:nvPr/>
                      </p:nvCxnSpPr>
                      <p:spPr bwMode="auto">
                        <a:xfrm>
                          <a:off x="1676400" y="2286000"/>
                          <a:ext cx="76200" cy="0"/>
                        </a:xfrm>
                        <a:prstGeom prst="line">
                          <a:avLst/>
                        </a:prstGeom>
                        <a:ln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6" name="Straight Connector 95"/>
                        <p:cNvCxnSpPr/>
                        <p:nvPr/>
                      </p:nvCxnSpPr>
                      <p:spPr bwMode="auto">
                        <a:xfrm>
                          <a:off x="1676400" y="1828800"/>
                          <a:ext cx="76200" cy="0"/>
                        </a:xfrm>
                        <a:prstGeom prst="line">
                          <a:avLst/>
                        </a:prstGeom>
                        <a:ln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7" name="Straight Connector 96"/>
                        <p:cNvCxnSpPr/>
                        <p:nvPr/>
                      </p:nvCxnSpPr>
                      <p:spPr bwMode="auto">
                        <a:xfrm>
                          <a:off x="1676400" y="1371600"/>
                          <a:ext cx="76200" cy="0"/>
                        </a:xfrm>
                        <a:prstGeom prst="line">
                          <a:avLst/>
                        </a:prstGeom>
                        <a:ln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8" name="Straight Connector 97"/>
                        <p:cNvCxnSpPr/>
                        <p:nvPr/>
                      </p:nvCxnSpPr>
                      <p:spPr bwMode="auto">
                        <a:xfrm>
                          <a:off x="1676400" y="914400"/>
                          <a:ext cx="76200" cy="0"/>
                        </a:xfrm>
                        <a:prstGeom prst="line">
                          <a:avLst/>
                        </a:prstGeom>
                        <a:ln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aphicFrame>
                    <p:nvGraphicFramePr>
                      <p:cNvPr id="89" name="Object 2"/>
                      <p:cNvGraphicFramePr>
                        <a:graphicFrameLocks noChangeAspect="1"/>
                      </p:cNvGraphicFramePr>
                      <p:nvPr/>
                    </p:nvGraphicFramePr>
                    <p:xfrm>
                      <a:off x="828675" y="2057400"/>
                      <a:ext cx="773113" cy="422275"/>
                    </p:xfrm>
                    <a:graphic>
                      <a:graphicData uri="http://schemas.openxmlformats.org/presentationml/2006/ole">
                        <p:oleObj spid="_x0000_s2362381" name="Equation" r:id="rId6" imgW="469800" imgH="203040" progId="Equation.3">
                          <p:embed/>
                        </p:oleObj>
                      </a:graphicData>
                    </a:graphic>
                  </p:graphicFrame>
                  <p:graphicFrame>
                    <p:nvGraphicFramePr>
                      <p:cNvPr id="90" name="Object 2"/>
                      <p:cNvGraphicFramePr>
                        <a:graphicFrameLocks noChangeAspect="1"/>
                      </p:cNvGraphicFramePr>
                      <p:nvPr/>
                    </p:nvGraphicFramePr>
                    <p:xfrm>
                      <a:off x="838200" y="1600200"/>
                      <a:ext cx="773113" cy="422275"/>
                    </p:xfrm>
                    <a:graphic>
                      <a:graphicData uri="http://schemas.openxmlformats.org/presentationml/2006/ole">
                        <p:oleObj spid="_x0000_s2362382" name="Equation" r:id="rId7" imgW="469800" imgH="203040" progId="Equation.3">
                          <p:embed/>
                        </p:oleObj>
                      </a:graphicData>
                    </a:graphic>
                  </p:graphicFrame>
                  <p:graphicFrame>
                    <p:nvGraphicFramePr>
                      <p:cNvPr id="91" name="Object 2"/>
                      <p:cNvGraphicFramePr>
                        <a:graphicFrameLocks noChangeAspect="1"/>
                      </p:cNvGraphicFramePr>
                      <p:nvPr/>
                    </p:nvGraphicFramePr>
                    <p:xfrm>
                      <a:off x="838200" y="1143000"/>
                      <a:ext cx="773113" cy="422275"/>
                    </p:xfrm>
                    <a:graphic>
                      <a:graphicData uri="http://schemas.openxmlformats.org/presentationml/2006/ole">
                        <p:oleObj spid="_x0000_s2362383" name="Equation" r:id="rId8" imgW="469800" imgH="203040" progId="Equation.3">
                          <p:embed/>
                        </p:oleObj>
                      </a:graphicData>
                    </a:graphic>
                  </p:graphicFrame>
                  <p:graphicFrame>
                    <p:nvGraphicFramePr>
                      <p:cNvPr id="92" name="Object 10"/>
                      <p:cNvGraphicFramePr>
                        <a:graphicFrameLocks noChangeAspect="1"/>
                      </p:cNvGraphicFramePr>
                      <p:nvPr/>
                    </p:nvGraphicFramePr>
                    <p:xfrm>
                      <a:off x="838200" y="685800"/>
                      <a:ext cx="773113" cy="422275"/>
                    </p:xfrm>
                    <a:graphic>
                      <a:graphicData uri="http://schemas.openxmlformats.org/presentationml/2006/ole">
                        <p:oleObj spid="_x0000_s2362384" name="Equation" r:id="rId9" imgW="469800" imgH="203040" progId="Equation.3">
                          <p:embed/>
                        </p:oleObj>
                      </a:graphicData>
                    </a:graphic>
                  </p:graphicFrame>
                </p:grpSp>
              </p:grpSp>
              <p:grpSp>
                <p:nvGrpSpPr>
                  <p:cNvPr id="71" name="Group 55"/>
                  <p:cNvGrpSpPr/>
                  <p:nvPr/>
                </p:nvGrpSpPr>
                <p:grpSpPr>
                  <a:xfrm>
                    <a:off x="5638800" y="1508760"/>
                    <a:ext cx="1295400" cy="2385477"/>
                    <a:chOff x="5638800" y="1356360"/>
                    <a:chExt cx="1295400" cy="2385477"/>
                  </a:xfrm>
                </p:grpSpPr>
                <p:grpSp>
                  <p:nvGrpSpPr>
                    <p:cNvPr id="72" name="Group 54"/>
                    <p:cNvGrpSpPr/>
                    <p:nvPr/>
                  </p:nvGrpSpPr>
                  <p:grpSpPr>
                    <a:xfrm>
                      <a:off x="5638800" y="1356360"/>
                      <a:ext cx="1295400" cy="1572994"/>
                      <a:chOff x="5638800" y="1965960"/>
                      <a:chExt cx="1295400" cy="1572994"/>
                    </a:xfrm>
                  </p:grpSpPr>
                  <p:sp>
                    <p:nvSpPr>
                      <p:cNvPr id="74" name="TextBox 73"/>
                      <p:cNvSpPr txBox="1"/>
                      <p:nvPr/>
                    </p:nvSpPr>
                    <p:spPr>
                      <a:xfrm>
                        <a:off x="5638800" y="1965960"/>
                        <a:ext cx="914400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l"/>
                        <a:r>
                          <a:rPr lang="en-US" sz="1600" b="1" dirty="0" smtClean="0"/>
                          <a:t>Mc-Gl.</a:t>
                        </a:r>
                        <a:endParaRPr lang="en-US" sz="1600" b="1" dirty="0"/>
                      </a:p>
                    </p:txBody>
                  </p:sp>
                  <p:sp>
                    <p:nvSpPr>
                      <p:cNvPr id="75" name="TextBox 74"/>
                      <p:cNvSpPr txBox="1"/>
                      <p:nvPr/>
                    </p:nvSpPr>
                    <p:spPr>
                      <a:xfrm>
                        <a:off x="5638800" y="2270760"/>
                        <a:ext cx="1143000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l"/>
                        <a:r>
                          <a:rPr lang="en-US" sz="1600" b="1" dirty="0" smtClean="0"/>
                          <a:t>Mc-KLN</a:t>
                        </a:r>
                        <a:endParaRPr lang="en-US" sz="1600" b="1" dirty="0"/>
                      </a:p>
                    </p:txBody>
                  </p:sp>
                  <p:grpSp>
                    <p:nvGrpSpPr>
                      <p:cNvPr id="76" name="Group 53"/>
                      <p:cNvGrpSpPr/>
                      <p:nvPr/>
                    </p:nvGrpSpPr>
                    <p:grpSpPr>
                      <a:xfrm>
                        <a:off x="5638800" y="2590800"/>
                        <a:ext cx="1295400" cy="948154"/>
                        <a:chOff x="5638800" y="2575560"/>
                        <a:chExt cx="1295400" cy="948154"/>
                      </a:xfrm>
                    </p:grpSpPr>
                    <p:sp>
                      <p:nvSpPr>
                        <p:cNvPr id="77" name="TextBox 76"/>
                        <p:cNvSpPr txBox="1"/>
                        <p:nvPr/>
                      </p:nvSpPr>
                      <p:spPr>
                        <a:xfrm>
                          <a:off x="5638800" y="2575560"/>
                          <a:ext cx="1295400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l"/>
                          <a:r>
                            <a:rPr lang="en-US" sz="1600" b="1" dirty="0" smtClean="0"/>
                            <a:t>IP-</a:t>
                          </a:r>
                          <a:r>
                            <a:rPr lang="en-US" sz="1600" b="1" dirty="0" err="1" smtClean="0"/>
                            <a:t>Glasma</a:t>
                          </a:r>
                          <a:endParaRPr lang="en-US" sz="1600" b="1" dirty="0"/>
                        </a:p>
                      </p:txBody>
                    </p:sp>
                    <p:sp>
                      <p:nvSpPr>
                        <p:cNvPr id="78" name="TextBox 77"/>
                        <p:cNvSpPr txBox="1"/>
                        <p:nvPr/>
                      </p:nvSpPr>
                      <p:spPr>
                        <a:xfrm>
                          <a:off x="5638800" y="2880360"/>
                          <a:ext cx="1219200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l"/>
                          <a:r>
                            <a:rPr lang="en-US" sz="1600" b="1" dirty="0" smtClean="0"/>
                            <a:t>Corr. </a:t>
                          </a:r>
                          <a:r>
                            <a:rPr lang="en-US" sz="1600" b="1" dirty="0" err="1" smtClean="0"/>
                            <a:t>Fluc</a:t>
                          </a:r>
                          <a:r>
                            <a:rPr lang="en-US" sz="1600" b="1" dirty="0" smtClean="0"/>
                            <a:t>.</a:t>
                          </a:r>
                          <a:endParaRPr lang="en-US" sz="1600" b="1" dirty="0"/>
                        </a:p>
                      </p:txBody>
                    </p:sp>
                    <p:sp>
                      <p:nvSpPr>
                        <p:cNvPr id="79" name="TextBox 78"/>
                        <p:cNvSpPr txBox="1"/>
                        <p:nvPr/>
                      </p:nvSpPr>
                      <p:spPr>
                        <a:xfrm>
                          <a:off x="5638800" y="3185160"/>
                          <a:ext cx="1219200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l"/>
                          <a:r>
                            <a:rPr lang="en-US" sz="1600" b="1" dirty="0" err="1" smtClean="0"/>
                            <a:t>Mul</a:t>
                          </a:r>
                          <a:r>
                            <a:rPr lang="en-US" sz="1600" b="1" dirty="0" smtClean="0"/>
                            <a:t>. </a:t>
                          </a:r>
                          <a:r>
                            <a:rPr lang="en-US" sz="1600" b="1" dirty="0" err="1" smtClean="0"/>
                            <a:t>Fluc</a:t>
                          </a:r>
                          <a:r>
                            <a:rPr lang="en-US" sz="1600" b="1" dirty="0" smtClean="0"/>
                            <a:t>.</a:t>
                          </a:r>
                          <a:endParaRPr lang="en-US" sz="1600" b="1" dirty="0"/>
                        </a:p>
                      </p:txBody>
                    </p:sp>
                  </p:grpSp>
                </p:grpSp>
                <p:sp>
                  <p:nvSpPr>
                    <p:cNvPr id="73" name="TextBox 72"/>
                    <p:cNvSpPr txBox="1"/>
                    <p:nvPr/>
                  </p:nvSpPr>
                  <p:spPr>
                    <a:xfrm>
                      <a:off x="5638800" y="2910840"/>
                      <a:ext cx="1219200" cy="83099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l"/>
                      <a:r>
                        <a:rPr lang="en-US" sz="1600" b="1" dirty="0" smtClean="0"/>
                        <a:t>Initial</a:t>
                      </a:r>
                    </a:p>
                    <a:p>
                      <a:pPr algn="l"/>
                      <a:r>
                        <a:rPr lang="en-US" sz="1600" b="1" dirty="0" smtClean="0"/>
                        <a:t>Flow </a:t>
                      </a:r>
                      <a:r>
                        <a:rPr lang="en-US" sz="1600" b="1" dirty="0" err="1" smtClean="0"/>
                        <a:t>Fluc</a:t>
                      </a:r>
                      <a:r>
                        <a:rPr lang="en-US" sz="1600" b="1" dirty="0" smtClean="0"/>
                        <a:t>.</a:t>
                      </a:r>
                    </a:p>
                    <a:p>
                      <a:pPr algn="l"/>
                      <a:r>
                        <a:rPr lang="en-US" sz="1600" b="1" dirty="0" smtClean="0"/>
                        <a:t>  …   …</a:t>
                      </a:r>
                      <a:endParaRPr lang="en-US" sz="1600" b="1" dirty="0"/>
                    </a:p>
                  </p:txBody>
                </p:sp>
              </p:grpSp>
            </p:grpSp>
            <p:grpSp>
              <p:nvGrpSpPr>
                <p:cNvPr id="65" name="Group 62"/>
                <p:cNvGrpSpPr/>
                <p:nvPr/>
              </p:nvGrpSpPr>
              <p:grpSpPr>
                <a:xfrm>
                  <a:off x="5562600" y="4572000"/>
                  <a:ext cx="2667000" cy="369332"/>
                  <a:chOff x="5562600" y="4572000"/>
                  <a:chExt cx="2667000" cy="369332"/>
                </a:xfrm>
              </p:grpSpPr>
              <p:sp>
                <p:nvSpPr>
                  <p:cNvPr id="66" name="TextBox 65"/>
                  <p:cNvSpPr txBox="1"/>
                  <p:nvPr/>
                </p:nvSpPr>
                <p:spPr>
                  <a:xfrm>
                    <a:off x="5562600" y="4572000"/>
                    <a:ext cx="13716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en-US" sz="1800" b="1" dirty="0" smtClean="0"/>
                      <a:t>(Pre-QM)</a:t>
                    </a:r>
                    <a:endParaRPr lang="en-US" sz="1800" b="1" dirty="0"/>
                  </a:p>
                </p:txBody>
              </p:sp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6934200" y="4572000"/>
                    <a:ext cx="12954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en-US" sz="1800" b="1" dirty="0" smtClean="0"/>
                      <a:t>(Post-QM)</a:t>
                    </a:r>
                    <a:endParaRPr lang="en-US" sz="1800" b="1" dirty="0"/>
                  </a:p>
                </p:txBody>
              </p:sp>
            </p:grpSp>
          </p:grpSp>
          <p:sp>
            <p:nvSpPr>
              <p:cNvPr id="58" name="TextBox 57"/>
              <p:cNvSpPr txBox="1"/>
              <p:nvPr/>
            </p:nvSpPr>
            <p:spPr>
              <a:xfrm>
                <a:off x="1645920" y="3352800"/>
                <a:ext cx="1143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b="1" dirty="0" smtClean="0"/>
                  <a:t>Mc-KLN</a:t>
                </a:r>
                <a:endParaRPr lang="en-US" sz="1600" b="1" dirty="0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1645920" y="2819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/>
                <a:t>Mc-Gl.</a:t>
              </a:r>
              <a:endParaRPr lang="en-US" sz="1600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97680" y="3429000"/>
              <a:ext cx="9296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/>
                <a:t>Mc-Gl.</a:t>
              </a:r>
              <a:endParaRPr lang="en-US" sz="1600" b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971800" y="3383280"/>
              <a:ext cx="1143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/>
                <a:t>Mc-KLN</a:t>
              </a:r>
              <a:endParaRPr lang="en-US" sz="16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971800" y="3017520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/>
                <a:t>Mc-Gl.</a:t>
              </a:r>
              <a:endParaRPr lang="en-US" sz="1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6800" y="6309360"/>
            <a:ext cx="708660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This is a rapidly evolving area, much more in the near future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3"/>
          <p:cNvGrpSpPr/>
          <p:nvPr/>
        </p:nvGrpSpPr>
        <p:grpSpPr>
          <a:xfrm>
            <a:off x="118646" y="3962400"/>
            <a:ext cx="9025354" cy="914400"/>
            <a:chOff x="118646" y="3962400"/>
            <a:chExt cx="9025354" cy="914400"/>
          </a:xfrm>
        </p:grpSpPr>
        <p:sp>
          <p:nvSpPr>
            <p:cNvPr id="48" name="Rectangle 47"/>
            <p:cNvSpPr/>
            <p:nvPr/>
          </p:nvSpPr>
          <p:spPr bwMode="auto">
            <a:xfrm>
              <a:off x="304800" y="3962400"/>
              <a:ext cx="8534400" cy="914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" name="Group 27"/>
            <p:cNvGrpSpPr/>
            <p:nvPr/>
          </p:nvGrpSpPr>
          <p:grpSpPr>
            <a:xfrm>
              <a:off x="118646" y="4038600"/>
              <a:ext cx="9025354" cy="750332"/>
              <a:chOff x="152400" y="2971800"/>
              <a:chExt cx="9025354" cy="750332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152400" y="2971800"/>
                <a:ext cx="61722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    </a:t>
                </a:r>
                <a:r>
                  <a:rPr lang="en-US" u="sng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Recent developments on initialization models:</a:t>
                </a:r>
                <a:r>
                  <a:rPr lang="en-US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   </a:t>
                </a:r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14754" y="3352800"/>
                <a:ext cx="87630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800" b="1" dirty="0" smtClean="0">
                    <a:solidFill>
                      <a:srgbClr val="CC00CC"/>
                    </a:solidFill>
                  </a:rPr>
                  <a:t> </a:t>
                </a:r>
                <a:r>
                  <a:rPr lang="en-US" sz="1800" b="1" dirty="0" smtClean="0">
                    <a:solidFill>
                      <a:srgbClr val="006600"/>
                    </a:solidFill>
                  </a:rPr>
                  <a:t>color charge fluctuations;     multiplicity fluctuations;     initial flow fluctuations </a:t>
                </a:r>
                <a:r>
                  <a:rPr lang="en-US" sz="1800" dirty="0" smtClean="0">
                    <a:solidFill>
                      <a:srgbClr val="006600"/>
                    </a:solidFill>
                  </a:rPr>
                  <a:t>… … </a:t>
                </a:r>
                <a:endParaRPr lang="en-US" sz="1800" dirty="0">
                  <a:solidFill>
                    <a:srgbClr val="006600"/>
                  </a:solidFill>
                </a:endParaRPr>
              </a:p>
            </p:txBody>
          </p:sp>
        </p:grpSp>
      </p:grpSp>
      <p:grpSp>
        <p:nvGrpSpPr>
          <p:cNvPr id="4" name="Group 26"/>
          <p:cNvGrpSpPr/>
          <p:nvPr/>
        </p:nvGrpSpPr>
        <p:grpSpPr>
          <a:xfrm>
            <a:off x="152400" y="5120640"/>
            <a:ext cx="8991600" cy="1085910"/>
            <a:chOff x="152400" y="3810000"/>
            <a:chExt cx="8991600" cy="1085910"/>
          </a:xfrm>
        </p:grpSpPr>
        <p:sp>
          <p:nvSpPr>
            <p:cNvPr id="17" name="Rectangle 16"/>
            <p:cNvSpPr/>
            <p:nvPr/>
          </p:nvSpPr>
          <p:spPr>
            <a:xfrm>
              <a:off x="152400" y="3810000"/>
              <a:ext cx="8991600" cy="67710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dirty="0" smtClean="0">
                  <a:latin typeface="Arial" pitchFamily="34" charset="0"/>
                  <a:cs typeface="Arial" pitchFamily="34" charset="0"/>
                </a:rPr>
                <a:t>            A further study of flow data at different aspects :   </a:t>
              </a:r>
              <a:r>
                <a:rPr lang="en-US" sz="1800" b="1" dirty="0" smtClean="0">
                  <a:solidFill>
                    <a:srgbClr val="CC00CC"/>
                  </a:solidFill>
                  <a:latin typeface="+mn-lt"/>
                  <a:cs typeface="Arial" pitchFamily="34" charset="0"/>
                </a:rPr>
                <a:t>elliptic, triangular flow</a:t>
              </a:r>
            </a:p>
            <a:p>
              <a:pPr algn="l"/>
              <a:r>
                <a:rPr lang="en-US" sz="1800" b="1" dirty="0" smtClean="0">
                  <a:solidFill>
                    <a:srgbClr val="CC00CC"/>
                  </a:solidFill>
                  <a:latin typeface="+mn-lt"/>
                  <a:cs typeface="Arial" pitchFamily="34" charset="0"/>
                </a:rPr>
                <a:t>              &amp; higher order flow harmonics,  </a:t>
              </a:r>
              <a:r>
                <a:rPr lang="en-US" sz="1800" b="1" dirty="0" smtClean="0">
                  <a:solidFill>
                    <a:srgbClr val="FF0066"/>
                  </a:solidFill>
                  <a:latin typeface="+mn-lt"/>
                  <a:cs typeface="Arial" pitchFamily="34" charset="0"/>
                </a:rPr>
                <a:t>higher-order event plane  correlations </a:t>
              </a:r>
              <a:r>
                <a:rPr lang="en-US" sz="1800" b="1" dirty="0" smtClean="0">
                  <a:solidFill>
                    <a:srgbClr val="C00000"/>
                  </a:solidFill>
                  <a:latin typeface="+mn-lt"/>
                  <a:cs typeface="Arial" pitchFamily="34" charset="0"/>
                </a:rPr>
                <a:t>… ... </a:t>
              </a:r>
              <a:endParaRPr lang="en-US" b="1" dirty="0">
                <a:solidFill>
                  <a:srgbClr val="C00000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57200" y="4495800"/>
              <a:ext cx="8305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/>
                <a:t>This will help us to constrain initialization models, tightening the limit on</a:t>
              </a:r>
              <a:endParaRPr lang="en-US" b="1" dirty="0"/>
            </a:p>
          </p:txBody>
        </p:sp>
      </p:grpSp>
      <p:graphicFrame>
        <p:nvGraphicFramePr>
          <p:cNvPr id="69" name="Object 3"/>
          <p:cNvGraphicFramePr>
            <a:graphicFrameLocks noChangeAspect="1"/>
          </p:cNvGraphicFramePr>
          <p:nvPr/>
        </p:nvGraphicFramePr>
        <p:xfrm>
          <a:off x="8496300" y="5867400"/>
          <a:ext cx="647700" cy="341312"/>
        </p:xfrm>
        <a:graphic>
          <a:graphicData uri="http://schemas.openxmlformats.org/presentationml/2006/ole">
            <p:oleObj spid="_x0000_s2434050" name="Equation" r:id="rId4" imgW="596880" imgH="241200" progId="Equation.3">
              <p:embed/>
            </p:oleObj>
          </a:graphicData>
        </a:graphic>
      </p:graphicFrame>
      <p:cxnSp>
        <p:nvCxnSpPr>
          <p:cNvPr id="40" name="Straight Arrow Connector 39"/>
          <p:cNvCxnSpPr/>
          <p:nvPr/>
        </p:nvCxnSpPr>
        <p:spPr bwMode="auto">
          <a:xfrm>
            <a:off x="7086600" y="3962400"/>
            <a:ext cx="9144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304800" y="5334000"/>
            <a:ext cx="685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457200" y="0"/>
            <a:ext cx="8686800" cy="3798332"/>
            <a:chOff x="457200" y="457200"/>
            <a:chExt cx="8686800" cy="4484132"/>
          </a:xfrm>
        </p:grpSpPr>
        <p:grpSp>
          <p:nvGrpSpPr>
            <p:cNvPr id="19" name="Group 56"/>
            <p:cNvGrpSpPr/>
            <p:nvPr/>
          </p:nvGrpSpPr>
          <p:grpSpPr>
            <a:xfrm>
              <a:off x="457198" y="457200"/>
              <a:ext cx="8686800" cy="4484132"/>
              <a:chOff x="457198" y="457200"/>
              <a:chExt cx="8686800" cy="4484132"/>
            </a:xfrm>
          </p:grpSpPr>
          <p:grpSp>
            <p:nvGrpSpPr>
              <p:cNvPr id="25" name="Group 65"/>
              <p:cNvGrpSpPr/>
              <p:nvPr/>
            </p:nvGrpSpPr>
            <p:grpSpPr>
              <a:xfrm>
                <a:off x="457198" y="457200"/>
                <a:ext cx="8686800" cy="4484132"/>
                <a:chOff x="457198" y="457200"/>
                <a:chExt cx="8686800" cy="4484132"/>
              </a:xfrm>
            </p:grpSpPr>
            <p:sp>
              <p:nvSpPr>
                <p:cNvPr id="28" name="Rectangle 27"/>
                <p:cNvSpPr/>
                <p:nvPr/>
              </p:nvSpPr>
              <p:spPr bwMode="auto">
                <a:xfrm>
                  <a:off x="7010400" y="2886070"/>
                  <a:ext cx="1219200" cy="5334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grpSp>
              <p:nvGrpSpPr>
                <p:cNvPr id="29" name="Group 63"/>
                <p:cNvGrpSpPr/>
                <p:nvPr/>
              </p:nvGrpSpPr>
              <p:grpSpPr>
                <a:xfrm>
                  <a:off x="457198" y="457200"/>
                  <a:ext cx="8686800" cy="4484132"/>
                  <a:chOff x="457198" y="457200"/>
                  <a:chExt cx="8686800" cy="4484132"/>
                </a:xfrm>
              </p:grpSpPr>
              <p:grpSp>
                <p:nvGrpSpPr>
                  <p:cNvPr id="31" name="Group 58"/>
                  <p:cNvGrpSpPr/>
                  <p:nvPr/>
                </p:nvGrpSpPr>
                <p:grpSpPr>
                  <a:xfrm>
                    <a:off x="457198" y="457200"/>
                    <a:ext cx="8686800" cy="4210110"/>
                    <a:chOff x="457198" y="457200"/>
                    <a:chExt cx="8686800" cy="4210110"/>
                  </a:xfrm>
                </p:grpSpPr>
                <p:grpSp>
                  <p:nvGrpSpPr>
                    <p:cNvPr id="35" name="Group 6"/>
                    <p:cNvGrpSpPr/>
                    <p:nvPr/>
                  </p:nvGrpSpPr>
                  <p:grpSpPr>
                    <a:xfrm>
                      <a:off x="457198" y="457200"/>
                      <a:ext cx="8686800" cy="4210110"/>
                      <a:chOff x="609600" y="-533400"/>
                      <a:chExt cx="9395927" cy="4210110"/>
                    </a:xfrm>
                  </p:grpSpPr>
                  <p:sp>
                    <p:nvSpPr>
                      <p:cNvPr id="47" name="Rectangle 7"/>
                      <p:cNvSpPr/>
                      <p:nvPr/>
                    </p:nvSpPr>
                    <p:spPr>
                      <a:xfrm>
                        <a:off x="1763486" y="304800"/>
                        <a:ext cx="1545808" cy="677108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altLang="zh-CN" b="1" dirty="0" smtClean="0">
                            <a:solidFill>
                              <a:schemeClr val="accent6"/>
                            </a:solidFill>
                          </a:rPr>
                          <a:t>(</a:t>
                        </a:r>
                        <a:r>
                          <a:rPr lang="en-US" altLang="zh-CN" b="1" dirty="0" err="1" smtClean="0">
                            <a:solidFill>
                              <a:schemeClr val="accent6"/>
                            </a:solidFill>
                          </a:rPr>
                          <a:t>visc</a:t>
                        </a:r>
                        <a:r>
                          <a:rPr lang="en-US" altLang="zh-CN" b="1" dirty="0" smtClean="0">
                            <a:solidFill>
                              <a:schemeClr val="accent6"/>
                            </a:solidFill>
                          </a:rPr>
                          <a:t>. hydro)</a:t>
                        </a:r>
                      </a:p>
                      <a:p>
                        <a:pPr algn="ctr"/>
                        <a:r>
                          <a:rPr lang="en-US" altLang="zh-CN" sz="1800" b="1" dirty="0" smtClean="0">
                            <a:solidFill>
                              <a:schemeClr val="accent6"/>
                            </a:solidFill>
                          </a:rPr>
                          <a:t>V</a:t>
                        </a:r>
                        <a:r>
                          <a:rPr lang="en-US" altLang="zh-CN" sz="1100" b="1" dirty="0" smtClean="0">
                            <a:solidFill>
                              <a:schemeClr val="accent6"/>
                            </a:solidFill>
                          </a:rPr>
                          <a:t>2</a:t>
                        </a:r>
                        <a:endParaRPr lang="zh-CN" altLang="en-US" sz="1100" b="1" dirty="0">
                          <a:solidFill>
                            <a:schemeClr val="accent6"/>
                          </a:solidFill>
                        </a:endParaRPr>
                      </a:p>
                    </p:txBody>
                  </p:sp>
                  <p:sp>
                    <p:nvSpPr>
                      <p:cNvPr id="49" name="Rectangle 48"/>
                      <p:cNvSpPr/>
                      <p:nvPr/>
                    </p:nvSpPr>
                    <p:spPr>
                      <a:xfrm>
                        <a:off x="4565780" y="1676400"/>
                        <a:ext cx="1545808" cy="677108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altLang="zh-CN" b="1" dirty="0" smtClean="0">
                            <a:solidFill>
                              <a:srgbClr val="CC0099"/>
                            </a:solidFill>
                          </a:rPr>
                          <a:t>(</a:t>
                        </a:r>
                        <a:r>
                          <a:rPr lang="en-US" altLang="zh-CN" b="1" dirty="0" err="1" smtClean="0">
                            <a:solidFill>
                              <a:srgbClr val="CC0099"/>
                            </a:solidFill>
                          </a:rPr>
                          <a:t>visc</a:t>
                        </a:r>
                        <a:r>
                          <a:rPr lang="en-US" altLang="zh-CN" b="1" dirty="0" smtClean="0">
                            <a:solidFill>
                              <a:srgbClr val="CC0099"/>
                            </a:solidFill>
                          </a:rPr>
                          <a:t>. hydro)</a:t>
                        </a:r>
                      </a:p>
                      <a:p>
                        <a:pPr algn="ctr"/>
                        <a:r>
                          <a:rPr lang="en-US" altLang="zh-CN" sz="1800" b="1" dirty="0" smtClean="0">
                            <a:solidFill>
                              <a:srgbClr val="CC0099"/>
                            </a:solidFill>
                          </a:rPr>
                          <a:t>V</a:t>
                        </a:r>
                        <a:r>
                          <a:rPr lang="en-US" altLang="zh-CN" sz="1100" b="1" dirty="0" smtClean="0">
                            <a:solidFill>
                              <a:srgbClr val="CC0099"/>
                            </a:solidFill>
                          </a:rPr>
                          <a:t>2</a:t>
                        </a:r>
                        <a:r>
                          <a:rPr lang="en-US" altLang="zh-CN" sz="1800" b="1" dirty="0" smtClean="0">
                            <a:solidFill>
                              <a:srgbClr val="CC0099"/>
                            </a:solidFill>
                          </a:rPr>
                          <a:t>,V</a:t>
                        </a:r>
                        <a:r>
                          <a:rPr lang="en-US" altLang="zh-CN" sz="1100" b="1" dirty="0" smtClean="0">
                            <a:solidFill>
                              <a:srgbClr val="CC0099"/>
                            </a:solidFill>
                          </a:rPr>
                          <a:t>3</a:t>
                        </a:r>
                        <a:endParaRPr lang="zh-CN" altLang="en-US" sz="1100" b="1" dirty="0">
                          <a:solidFill>
                            <a:srgbClr val="CC0099"/>
                          </a:solidFill>
                        </a:endParaRPr>
                      </a:p>
                    </p:txBody>
                  </p:sp>
                  <p:sp>
                    <p:nvSpPr>
                      <p:cNvPr id="50" name="Rectangle 49"/>
                      <p:cNvSpPr/>
                      <p:nvPr/>
                    </p:nvSpPr>
                    <p:spPr>
                      <a:xfrm>
                        <a:off x="3247053" y="1295400"/>
                        <a:ext cx="1236236" cy="646331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1800" b="1" dirty="0" smtClean="0">
                            <a:solidFill>
                              <a:srgbClr val="C00000"/>
                            </a:solidFill>
                          </a:rPr>
                          <a:t>(VISHNU)</a:t>
                        </a:r>
                      </a:p>
                      <a:p>
                        <a:pPr algn="ctr"/>
                        <a:r>
                          <a:rPr lang="en-US" altLang="zh-CN" sz="1800" b="1" dirty="0" smtClean="0">
                            <a:solidFill>
                              <a:srgbClr val="C00000"/>
                            </a:solidFill>
                          </a:rPr>
                          <a:t>V</a:t>
                        </a:r>
                        <a:r>
                          <a:rPr lang="en-US" altLang="zh-CN" sz="1100" b="1" dirty="0" smtClean="0">
                            <a:solidFill>
                              <a:srgbClr val="C00000"/>
                            </a:solidFill>
                          </a:rPr>
                          <a:t>2</a:t>
                        </a:r>
                        <a:endParaRPr lang="zh-CN" altLang="en-US" sz="1100" b="1" dirty="0">
                          <a:solidFill>
                            <a:srgbClr val="C00000"/>
                          </a:solidFill>
                        </a:endParaRPr>
                      </a:p>
                    </p:txBody>
                  </p:sp>
                  <p:sp>
                    <p:nvSpPr>
                      <p:cNvPr id="51" name="Rectangle 11"/>
                      <p:cNvSpPr/>
                      <p:nvPr/>
                    </p:nvSpPr>
                    <p:spPr>
                      <a:xfrm>
                        <a:off x="5719666" y="-533400"/>
                        <a:ext cx="2133601" cy="646331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1800" b="1" dirty="0" smtClean="0">
                            <a:solidFill>
                              <a:srgbClr val="006600"/>
                            </a:solidFill>
                          </a:rPr>
                          <a:t>Uncertainties from initial quantum </a:t>
                        </a:r>
                        <a:r>
                          <a:rPr lang="en-US" altLang="zh-CN" sz="1800" b="1" dirty="0" err="1" smtClean="0">
                            <a:solidFill>
                              <a:srgbClr val="006600"/>
                            </a:solidFill>
                          </a:rPr>
                          <a:t>fluc</a:t>
                        </a:r>
                        <a:r>
                          <a:rPr lang="en-US" altLang="zh-CN" sz="1800" b="1" dirty="0" smtClean="0">
                            <a:solidFill>
                              <a:srgbClr val="006600"/>
                            </a:solidFill>
                          </a:rPr>
                          <a:t>.</a:t>
                        </a:r>
                        <a:endParaRPr lang="zh-CN" altLang="en-US" sz="1100" b="1" dirty="0">
                          <a:solidFill>
                            <a:srgbClr val="006600"/>
                          </a:solidFill>
                        </a:endParaRPr>
                      </a:p>
                    </p:txBody>
                  </p:sp>
                  <p:grpSp>
                    <p:nvGrpSpPr>
                      <p:cNvPr id="52" name="Group 67"/>
                      <p:cNvGrpSpPr/>
                      <p:nvPr/>
                    </p:nvGrpSpPr>
                    <p:grpSpPr>
                      <a:xfrm>
                        <a:off x="1681066" y="152400"/>
                        <a:ext cx="8324461" cy="3524310"/>
                        <a:chOff x="1681066" y="152400"/>
                        <a:chExt cx="8324461" cy="3524310"/>
                      </a:xfrm>
                    </p:grpSpPr>
                    <p:sp>
                      <p:nvSpPr>
                        <p:cNvPr id="67" name="Rectangle 31"/>
                        <p:cNvSpPr/>
                        <p:nvPr/>
                      </p:nvSpPr>
                      <p:spPr bwMode="auto">
                        <a:xfrm>
                          <a:off x="1905000" y="914400"/>
                          <a:ext cx="1066800" cy="2267712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en-US" sz="20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宋体" pitchFamily="2" charset="-122"/>
                          </a:endParaRPr>
                        </a:p>
                      </p:txBody>
                    </p:sp>
                    <p:sp>
                      <p:nvSpPr>
                        <p:cNvPr id="68" name="Rectangle 32"/>
                        <p:cNvSpPr/>
                        <p:nvPr/>
                      </p:nvSpPr>
                      <p:spPr bwMode="auto">
                        <a:xfrm>
                          <a:off x="3329473" y="1981200"/>
                          <a:ext cx="1066800" cy="7620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en-US" sz="20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宋体" pitchFamily="2" charset="-122"/>
                          </a:endParaRPr>
                        </a:p>
                      </p:txBody>
                    </p:sp>
                    <p:sp>
                      <p:nvSpPr>
                        <p:cNvPr id="70" name="Rectangle 69"/>
                        <p:cNvSpPr/>
                        <p:nvPr/>
                      </p:nvSpPr>
                      <p:spPr bwMode="auto">
                        <a:xfrm>
                          <a:off x="4615232" y="2286000"/>
                          <a:ext cx="1295400" cy="6096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>
                          <a:softEdge rad="127000"/>
                        </a:effec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en-US" sz="20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宋体" pitchFamily="2" charset="-122"/>
                          </a:endParaRPr>
                        </a:p>
                      </p:txBody>
                    </p:sp>
                    <p:cxnSp>
                      <p:nvCxnSpPr>
                        <p:cNvPr id="71" name="Straight Arrow Connector 70"/>
                        <p:cNvCxnSpPr/>
                        <p:nvPr/>
                      </p:nvCxnSpPr>
                      <p:spPr bwMode="auto">
                        <a:xfrm>
                          <a:off x="1681066" y="3200400"/>
                          <a:ext cx="7999445" cy="1588"/>
                        </a:xfrm>
                        <a:prstGeom prst="straightConnector1">
                          <a:avLst/>
                        </a:prstGeom>
                        <a:solidFill>
                          <a:schemeClr val="accent1"/>
                        </a:solidFill>
                        <a:ln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arrow"/>
                        </a:ln>
                        <a:effectLst/>
                      </p:spPr>
                    </p:cxnSp>
                    <p:sp>
                      <p:nvSpPr>
                        <p:cNvPr id="72" name="Rectangle 71"/>
                        <p:cNvSpPr/>
                        <p:nvPr/>
                      </p:nvSpPr>
                      <p:spPr>
                        <a:xfrm>
                          <a:off x="1752600" y="3276600"/>
                          <a:ext cx="8252927" cy="400110"/>
                        </a:xfrm>
                        <a:prstGeom prst="rect">
                          <a:avLst/>
                        </a:prstGeom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l"/>
                          <a:r>
                            <a:rPr lang="en-US" b="1" dirty="0" smtClean="0"/>
                            <a:t>     2008        early 2011    late 2011          2012              2012       year </a:t>
                          </a:r>
                          <a:endParaRPr lang="en-US" b="1" dirty="0"/>
                        </a:p>
                      </p:txBody>
                    </p:sp>
                    <p:sp>
                      <p:nvSpPr>
                        <p:cNvPr id="73" name="Rectangle 72"/>
                        <p:cNvSpPr/>
                        <p:nvPr/>
                      </p:nvSpPr>
                      <p:spPr bwMode="auto">
                        <a:xfrm>
                          <a:off x="5884506" y="152400"/>
                          <a:ext cx="1752600" cy="3200400"/>
                        </a:xfrm>
                        <a:prstGeom prst="rect">
                          <a:avLst/>
                        </a:prstGeom>
                        <a:solidFill>
                          <a:schemeClr val="bg2">
                            <a:lumMod val="40000"/>
                            <a:lumOff val="60000"/>
                          </a:schemeClr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>
                          <a:softEdge rad="317500"/>
                        </a:effec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en-US" sz="20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宋体" pitchFamily="2" charset="-122"/>
                          </a:endParaRPr>
                        </a:p>
                      </p:txBody>
                    </p:sp>
                  </p:grpSp>
                  <p:grpSp>
                    <p:nvGrpSpPr>
                      <p:cNvPr id="53" name="Group 66"/>
                      <p:cNvGrpSpPr/>
                      <p:nvPr/>
                    </p:nvGrpSpPr>
                    <p:grpSpPr>
                      <a:xfrm>
                        <a:off x="609600" y="0"/>
                        <a:ext cx="1143000" cy="3200402"/>
                        <a:chOff x="609600" y="0"/>
                        <a:chExt cx="1143000" cy="3200402"/>
                      </a:xfrm>
                    </p:grpSpPr>
                    <p:graphicFrame>
                      <p:nvGraphicFramePr>
                        <p:cNvPr id="54" name="Object 3"/>
                        <p:cNvGraphicFramePr>
                          <a:graphicFrameLocks noChangeAspect="1"/>
                        </p:cNvGraphicFramePr>
                        <p:nvPr/>
                      </p:nvGraphicFramePr>
                      <p:xfrm>
                        <a:off x="609600" y="0"/>
                        <a:ext cx="1028138" cy="457200"/>
                      </p:xfrm>
                      <a:graphic>
                        <a:graphicData uri="http://schemas.openxmlformats.org/presentationml/2006/ole">
                          <p:oleObj spid="_x0000_s2434051" name="Equation" r:id="rId5" imgW="596880" imgH="241200" progId="Equation.3">
                            <p:embed/>
                          </p:oleObj>
                        </a:graphicData>
                      </a:graphic>
                    </p:graphicFrame>
                    <p:graphicFrame>
                      <p:nvGraphicFramePr>
                        <p:cNvPr id="55" name="Object 2"/>
                        <p:cNvGraphicFramePr>
                          <a:graphicFrameLocks noChangeAspect="1"/>
                        </p:cNvGraphicFramePr>
                        <p:nvPr/>
                      </p:nvGraphicFramePr>
                      <p:xfrm>
                        <a:off x="838200" y="2514600"/>
                        <a:ext cx="752396" cy="422275"/>
                      </p:xfrm>
                      <a:graphic>
                        <a:graphicData uri="http://schemas.openxmlformats.org/presentationml/2006/ole">
                          <p:oleObj spid="_x0000_s2434052" name="Equation" r:id="rId6" imgW="457200" imgH="203040" progId="Equation.3">
                            <p:embed/>
                          </p:oleObj>
                        </a:graphicData>
                      </a:graphic>
                    </p:graphicFrame>
                    <p:grpSp>
                      <p:nvGrpSpPr>
                        <p:cNvPr id="56" name="Group 62"/>
                        <p:cNvGrpSpPr/>
                        <p:nvPr/>
                      </p:nvGrpSpPr>
                      <p:grpSpPr>
                        <a:xfrm>
                          <a:off x="1676400" y="1"/>
                          <a:ext cx="76200" cy="3200401"/>
                          <a:chOff x="1676400" y="1"/>
                          <a:chExt cx="76200" cy="3200401"/>
                        </a:xfrm>
                      </p:grpSpPr>
                      <p:cxnSp>
                        <p:nvCxnSpPr>
                          <p:cNvPr id="61" name="Straight Arrow Connector 23"/>
                          <p:cNvCxnSpPr/>
                          <p:nvPr/>
                        </p:nvCxnSpPr>
                        <p:spPr bwMode="auto">
                          <a:xfrm rot="5400000" flipH="1" flipV="1">
                            <a:off x="83596" y="1597473"/>
                            <a:ext cx="3200401" cy="5458"/>
                          </a:xfrm>
                          <a:prstGeom prst="straightConnector1">
                            <a:avLst/>
                          </a:prstGeom>
                          <a:solidFill>
                            <a:schemeClr val="accent1"/>
                          </a:solidFill>
                          <a:ln w="28575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arrow"/>
                          </a:ln>
                          <a:effectLst/>
                        </p:spPr>
                      </p:cxnSp>
                      <p:cxnSp>
                        <p:nvCxnSpPr>
                          <p:cNvPr id="62" name="Straight Connector 61"/>
                          <p:cNvCxnSpPr/>
                          <p:nvPr/>
                        </p:nvCxnSpPr>
                        <p:spPr bwMode="auto">
                          <a:xfrm>
                            <a:off x="1676400" y="2743200"/>
                            <a:ext cx="76200" cy="0"/>
                          </a:xfrm>
                          <a:prstGeom prst="line">
                            <a:avLst/>
                          </a:prstGeom>
                          <a:ln>
                            <a:headEnd type="none" w="med" len="med"/>
                            <a:tailEnd type="none" w="med" len="med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3" name="Straight Connector 62"/>
                          <p:cNvCxnSpPr/>
                          <p:nvPr/>
                        </p:nvCxnSpPr>
                        <p:spPr bwMode="auto">
                          <a:xfrm>
                            <a:off x="1676400" y="2286000"/>
                            <a:ext cx="76200" cy="0"/>
                          </a:xfrm>
                          <a:prstGeom prst="line">
                            <a:avLst/>
                          </a:prstGeom>
                          <a:ln>
                            <a:headEnd type="none" w="med" len="med"/>
                            <a:tailEnd type="none" w="med" len="med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4" name="Straight Connector 63"/>
                          <p:cNvCxnSpPr/>
                          <p:nvPr/>
                        </p:nvCxnSpPr>
                        <p:spPr bwMode="auto">
                          <a:xfrm>
                            <a:off x="1676400" y="1828800"/>
                            <a:ext cx="76200" cy="0"/>
                          </a:xfrm>
                          <a:prstGeom prst="line">
                            <a:avLst/>
                          </a:prstGeom>
                          <a:ln>
                            <a:headEnd type="none" w="med" len="med"/>
                            <a:tailEnd type="none" w="med" len="med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5" name="Straight Connector 64"/>
                          <p:cNvCxnSpPr/>
                          <p:nvPr/>
                        </p:nvCxnSpPr>
                        <p:spPr bwMode="auto">
                          <a:xfrm>
                            <a:off x="1676400" y="1371600"/>
                            <a:ext cx="76200" cy="0"/>
                          </a:xfrm>
                          <a:prstGeom prst="line">
                            <a:avLst/>
                          </a:prstGeom>
                          <a:ln>
                            <a:headEnd type="none" w="med" len="med"/>
                            <a:tailEnd type="none" w="med" len="med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6" name="Straight Connector 65"/>
                          <p:cNvCxnSpPr/>
                          <p:nvPr/>
                        </p:nvCxnSpPr>
                        <p:spPr bwMode="auto">
                          <a:xfrm>
                            <a:off x="1676400" y="914400"/>
                            <a:ext cx="76200" cy="0"/>
                          </a:xfrm>
                          <a:prstGeom prst="line">
                            <a:avLst/>
                          </a:prstGeom>
                          <a:ln>
                            <a:headEnd type="none" w="med" len="med"/>
                            <a:tailEnd type="none" w="med" len="med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aphicFrame>
                      <p:nvGraphicFramePr>
                        <p:cNvPr id="57" name="Object 2"/>
                        <p:cNvGraphicFramePr>
                          <a:graphicFrameLocks noChangeAspect="1"/>
                        </p:cNvGraphicFramePr>
                        <p:nvPr/>
                      </p:nvGraphicFramePr>
                      <p:xfrm>
                        <a:off x="828675" y="2057400"/>
                        <a:ext cx="773113" cy="422275"/>
                      </p:xfrm>
                      <a:graphic>
                        <a:graphicData uri="http://schemas.openxmlformats.org/presentationml/2006/ole">
                          <p:oleObj spid="_x0000_s2434053" name="Equation" r:id="rId7" imgW="469800" imgH="203040" progId="Equation.3">
                            <p:embed/>
                          </p:oleObj>
                        </a:graphicData>
                      </a:graphic>
                    </p:graphicFrame>
                    <p:graphicFrame>
                      <p:nvGraphicFramePr>
                        <p:cNvPr id="58" name="Object 2"/>
                        <p:cNvGraphicFramePr>
                          <a:graphicFrameLocks noChangeAspect="1"/>
                        </p:cNvGraphicFramePr>
                        <p:nvPr/>
                      </p:nvGraphicFramePr>
                      <p:xfrm>
                        <a:off x="838200" y="1600200"/>
                        <a:ext cx="773113" cy="422275"/>
                      </p:xfrm>
                      <a:graphic>
                        <a:graphicData uri="http://schemas.openxmlformats.org/presentationml/2006/ole">
                          <p:oleObj spid="_x0000_s2434054" name="Equation" r:id="rId8" imgW="469800" imgH="203040" progId="Equation.3">
                            <p:embed/>
                          </p:oleObj>
                        </a:graphicData>
                      </a:graphic>
                    </p:graphicFrame>
                    <p:graphicFrame>
                      <p:nvGraphicFramePr>
                        <p:cNvPr id="59" name="Object 2"/>
                        <p:cNvGraphicFramePr>
                          <a:graphicFrameLocks noChangeAspect="1"/>
                        </p:cNvGraphicFramePr>
                        <p:nvPr/>
                      </p:nvGraphicFramePr>
                      <p:xfrm>
                        <a:off x="838200" y="1143000"/>
                        <a:ext cx="773113" cy="422275"/>
                      </p:xfrm>
                      <a:graphic>
                        <a:graphicData uri="http://schemas.openxmlformats.org/presentationml/2006/ole">
                          <p:oleObj spid="_x0000_s2434055" name="Equation" r:id="rId9" imgW="469800" imgH="203040" progId="Equation.3">
                            <p:embed/>
                          </p:oleObj>
                        </a:graphicData>
                      </a:graphic>
                    </p:graphicFrame>
                    <p:graphicFrame>
                      <p:nvGraphicFramePr>
                        <p:cNvPr id="60" name="Object 10"/>
                        <p:cNvGraphicFramePr>
                          <a:graphicFrameLocks noChangeAspect="1"/>
                        </p:cNvGraphicFramePr>
                        <p:nvPr/>
                      </p:nvGraphicFramePr>
                      <p:xfrm>
                        <a:off x="838200" y="685800"/>
                        <a:ext cx="773113" cy="422275"/>
                      </p:xfrm>
                      <a:graphic>
                        <a:graphicData uri="http://schemas.openxmlformats.org/presentationml/2006/ole">
                          <p:oleObj spid="_x0000_s2434056" name="Equation" r:id="rId10" imgW="469800" imgH="203040" progId="Equation.3">
                            <p:embed/>
                          </p:oleObj>
                        </a:graphicData>
                      </a:graphic>
                    </p:graphicFrame>
                  </p:grpSp>
                </p:grpSp>
                <p:grpSp>
                  <p:nvGrpSpPr>
                    <p:cNvPr id="36" name="Group 55"/>
                    <p:cNvGrpSpPr/>
                    <p:nvPr/>
                  </p:nvGrpSpPr>
                  <p:grpSpPr>
                    <a:xfrm>
                      <a:off x="5638800" y="1508760"/>
                      <a:ext cx="1295400" cy="2385477"/>
                      <a:chOff x="5638800" y="1356360"/>
                      <a:chExt cx="1295400" cy="2385477"/>
                    </a:xfrm>
                  </p:grpSpPr>
                  <p:grpSp>
                    <p:nvGrpSpPr>
                      <p:cNvPr id="37" name="Group 54"/>
                      <p:cNvGrpSpPr/>
                      <p:nvPr/>
                    </p:nvGrpSpPr>
                    <p:grpSpPr>
                      <a:xfrm>
                        <a:off x="5638800" y="1356360"/>
                        <a:ext cx="1295400" cy="1572994"/>
                        <a:chOff x="5638800" y="1965960"/>
                        <a:chExt cx="1295400" cy="1572994"/>
                      </a:xfrm>
                    </p:grpSpPr>
                    <p:sp>
                      <p:nvSpPr>
                        <p:cNvPr id="39" name="TextBox 38"/>
                        <p:cNvSpPr txBox="1"/>
                        <p:nvPr/>
                      </p:nvSpPr>
                      <p:spPr>
                        <a:xfrm>
                          <a:off x="5638800" y="1965960"/>
                          <a:ext cx="914400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l"/>
                          <a:r>
                            <a:rPr lang="en-US" sz="1600" b="1" dirty="0" smtClean="0"/>
                            <a:t>Mc-Gl.</a:t>
                          </a:r>
                          <a:endParaRPr lang="en-US" sz="1600" b="1" dirty="0"/>
                        </a:p>
                      </p:txBody>
                    </p:sp>
                    <p:sp>
                      <p:nvSpPr>
                        <p:cNvPr id="41" name="TextBox 40"/>
                        <p:cNvSpPr txBox="1"/>
                        <p:nvPr/>
                      </p:nvSpPr>
                      <p:spPr>
                        <a:xfrm>
                          <a:off x="5638800" y="2270760"/>
                          <a:ext cx="1143000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l"/>
                          <a:r>
                            <a:rPr lang="en-US" sz="1600" b="1" dirty="0" smtClean="0"/>
                            <a:t>Mc-KLN</a:t>
                          </a:r>
                          <a:endParaRPr lang="en-US" sz="1600" b="1" dirty="0"/>
                        </a:p>
                      </p:txBody>
                    </p:sp>
                    <p:grpSp>
                      <p:nvGrpSpPr>
                        <p:cNvPr id="42" name="Group 53"/>
                        <p:cNvGrpSpPr/>
                        <p:nvPr/>
                      </p:nvGrpSpPr>
                      <p:grpSpPr>
                        <a:xfrm>
                          <a:off x="5638800" y="2590800"/>
                          <a:ext cx="1295400" cy="948154"/>
                          <a:chOff x="5638800" y="2575560"/>
                          <a:chExt cx="1295400" cy="948154"/>
                        </a:xfrm>
                      </p:grpSpPr>
                      <p:sp>
                        <p:nvSpPr>
                          <p:cNvPr id="43" name="TextBox 42"/>
                          <p:cNvSpPr txBox="1"/>
                          <p:nvPr/>
                        </p:nvSpPr>
                        <p:spPr>
                          <a:xfrm>
                            <a:off x="5638800" y="2575560"/>
                            <a:ext cx="1295400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l"/>
                            <a:r>
                              <a:rPr lang="en-US" sz="1600" b="1" dirty="0" smtClean="0"/>
                              <a:t>IP-</a:t>
                            </a:r>
                            <a:r>
                              <a:rPr lang="en-US" sz="1600" b="1" dirty="0" err="1" smtClean="0"/>
                              <a:t>Glasma</a:t>
                            </a:r>
                            <a:endParaRPr lang="en-US" sz="1600" b="1" dirty="0"/>
                          </a:p>
                        </p:txBody>
                      </p:sp>
                      <p:sp>
                        <p:nvSpPr>
                          <p:cNvPr id="44" name="TextBox 43"/>
                          <p:cNvSpPr txBox="1"/>
                          <p:nvPr/>
                        </p:nvSpPr>
                        <p:spPr>
                          <a:xfrm>
                            <a:off x="5638800" y="2880360"/>
                            <a:ext cx="1219200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l"/>
                            <a:r>
                              <a:rPr lang="en-US" sz="1600" b="1" dirty="0" smtClean="0"/>
                              <a:t>Corr. </a:t>
                            </a:r>
                            <a:r>
                              <a:rPr lang="en-US" sz="1600" b="1" dirty="0" err="1" smtClean="0"/>
                              <a:t>Fluc</a:t>
                            </a:r>
                            <a:r>
                              <a:rPr lang="en-US" sz="1600" b="1" dirty="0" smtClean="0"/>
                              <a:t>.</a:t>
                            </a:r>
                            <a:endParaRPr lang="en-US" sz="1600" b="1" dirty="0"/>
                          </a:p>
                        </p:txBody>
                      </p:sp>
                      <p:sp>
                        <p:nvSpPr>
                          <p:cNvPr id="45" name="TextBox 44"/>
                          <p:cNvSpPr txBox="1"/>
                          <p:nvPr/>
                        </p:nvSpPr>
                        <p:spPr>
                          <a:xfrm>
                            <a:off x="5638800" y="3185160"/>
                            <a:ext cx="1219200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l"/>
                            <a:r>
                              <a:rPr lang="en-US" sz="1600" b="1" dirty="0" err="1" smtClean="0"/>
                              <a:t>Mul</a:t>
                            </a:r>
                            <a:r>
                              <a:rPr lang="en-US" sz="1600" b="1" dirty="0" smtClean="0"/>
                              <a:t>. </a:t>
                            </a:r>
                            <a:r>
                              <a:rPr lang="en-US" sz="1600" b="1" dirty="0" err="1" smtClean="0"/>
                              <a:t>Fluc</a:t>
                            </a:r>
                            <a:r>
                              <a:rPr lang="en-US" sz="1600" b="1" dirty="0" smtClean="0"/>
                              <a:t>.</a:t>
                            </a:r>
                            <a:endParaRPr lang="en-US" sz="1600" b="1" dirty="0"/>
                          </a:p>
                        </p:txBody>
                      </p:sp>
                    </p:grpSp>
                  </p:grpSp>
                  <p:sp>
                    <p:nvSpPr>
                      <p:cNvPr id="38" name="TextBox 37"/>
                      <p:cNvSpPr txBox="1"/>
                      <p:nvPr/>
                    </p:nvSpPr>
                    <p:spPr>
                      <a:xfrm>
                        <a:off x="5638800" y="2910840"/>
                        <a:ext cx="1219200" cy="8309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l"/>
                        <a:r>
                          <a:rPr lang="en-US" sz="1600" b="1" dirty="0" smtClean="0"/>
                          <a:t>Initial</a:t>
                        </a:r>
                      </a:p>
                      <a:p>
                        <a:pPr algn="l"/>
                        <a:r>
                          <a:rPr lang="en-US" sz="1600" b="1" dirty="0" smtClean="0"/>
                          <a:t>Flow </a:t>
                        </a:r>
                        <a:r>
                          <a:rPr lang="en-US" sz="1600" b="1" dirty="0" err="1" smtClean="0"/>
                          <a:t>Fluc</a:t>
                        </a:r>
                        <a:r>
                          <a:rPr lang="en-US" sz="1600" b="1" dirty="0" smtClean="0"/>
                          <a:t>.</a:t>
                        </a:r>
                      </a:p>
                      <a:p>
                        <a:pPr algn="l"/>
                        <a:r>
                          <a:rPr lang="en-US" sz="1600" b="1" dirty="0" smtClean="0"/>
                          <a:t>  …   …</a:t>
                        </a:r>
                        <a:endParaRPr lang="en-US" sz="1600" b="1" dirty="0"/>
                      </a:p>
                    </p:txBody>
                  </p:sp>
                </p:grpSp>
              </p:grpSp>
              <p:grpSp>
                <p:nvGrpSpPr>
                  <p:cNvPr id="32" name="Group 62"/>
                  <p:cNvGrpSpPr/>
                  <p:nvPr/>
                </p:nvGrpSpPr>
                <p:grpSpPr>
                  <a:xfrm>
                    <a:off x="5562600" y="4572000"/>
                    <a:ext cx="2667000" cy="369332"/>
                    <a:chOff x="5562600" y="4572000"/>
                    <a:chExt cx="2667000" cy="369332"/>
                  </a:xfrm>
                </p:grpSpPr>
                <p:sp>
                  <p:nvSpPr>
                    <p:cNvPr id="33" name="TextBox 32"/>
                    <p:cNvSpPr txBox="1"/>
                    <p:nvPr/>
                  </p:nvSpPr>
                  <p:spPr>
                    <a:xfrm>
                      <a:off x="5562600" y="4572000"/>
                      <a:ext cx="13716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l"/>
                      <a:r>
                        <a:rPr lang="en-US" sz="1800" b="1" dirty="0" smtClean="0"/>
                        <a:t>(Pre-QM)</a:t>
                      </a:r>
                      <a:endParaRPr lang="en-US" sz="1800" b="1" dirty="0"/>
                    </a:p>
                  </p:txBody>
                </p:sp>
                <p:sp>
                  <p:nvSpPr>
                    <p:cNvPr id="34" name="TextBox 33"/>
                    <p:cNvSpPr txBox="1"/>
                    <p:nvPr/>
                  </p:nvSpPr>
                  <p:spPr>
                    <a:xfrm>
                      <a:off x="6934200" y="4572000"/>
                      <a:ext cx="12954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l"/>
                      <a:r>
                        <a:rPr lang="en-US" sz="1800" b="1" dirty="0" smtClean="0"/>
                        <a:t>(Post-QM)</a:t>
                      </a:r>
                      <a:endParaRPr lang="en-US" sz="1800" b="1" dirty="0"/>
                    </a:p>
                  </p:txBody>
                </p:sp>
              </p:grpSp>
            </p:grpSp>
            <p:sp>
              <p:nvSpPr>
                <p:cNvPr id="30" name="TextBox 29"/>
                <p:cNvSpPr txBox="1"/>
                <p:nvPr/>
              </p:nvSpPr>
              <p:spPr>
                <a:xfrm>
                  <a:off x="1645920" y="3352800"/>
                  <a:ext cx="11430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1600" b="1" dirty="0" smtClean="0"/>
                    <a:t>Mc-KLN</a:t>
                  </a:r>
                  <a:endParaRPr lang="en-US" sz="1600" b="1" dirty="0"/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7086600" y="2976028"/>
                <a:ext cx="12954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b="1" dirty="0" smtClean="0"/>
                  <a:t>IP-</a:t>
                </a:r>
                <a:r>
                  <a:rPr lang="en-US" sz="1600" b="1" dirty="0" err="1" smtClean="0"/>
                  <a:t>Glasma</a:t>
                </a:r>
                <a:endParaRPr lang="en-US" sz="1600" b="1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934200" y="2076446"/>
                <a:ext cx="1752600" cy="6771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b="1" dirty="0" smtClean="0">
                    <a:solidFill>
                      <a:srgbClr val="660066"/>
                    </a:solidFill>
                  </a:rPr>
                  <a:t>(</a:t>
                </a:r>
                <a:r>
                  <a:rPr lang="en-US" altLang="zh-CN" b="1" dirty="0" err="1" smtClean="0">
                    <a:solidFill>
                      <a:srgbClr val="660066"/>
                    </a:solidFill>
                  </a:rPr>
                  <a:t>visc</a:t>
                </a:r>
                <a:r>
                  <a:rPr lang="en-US" altLang="zh-CN" b="1" dirty="0" smtClean="0">
                    <a:solidFill>
                      <a:srgbClr val="660066"/>
                    </a:solidFill>
                  </a:rPr>
                  <a:t>. hydro)</a:t>
                </a:r>
              </a:p>
              <a:p>
                <a:pPr algn="l"/>
                <a:r>
                  <a:rPr lang="en-US" altLang="zh-CN" sz="1800" b="1" dirty="0" err="1" smtClean="0">
                    <a:solidFill>
                      <a:srgbClr val="660066"/>
                    </a:solidFill>
                  </a:rPr>
                  <a:t>V</a:t>
                </a:r>
                <a:r>
                  <a:rPr lang="en-US" altLang="zh-CN" sz="1100" b="1" dirty="0" err="1" smtClean="0">
                    <a:solidFill>
                      <a:srgbClr val="660066"/>
                    </a:solidFill>
                  </a:rPr>
                  <a:t>n</a:t>
                </a:r>
                <a:r>
                  <a:rPr lang="en-US" altLang="zh-CN" sz="1100" b="1" dirty="0" smtClean="0">
                    <a:solidFill>
                      <a:srgbClr val="660066"/>
                    </a:solidFill>
                  </a:rPr>
                  <a:t> </a:t>
                </a:r>
                <a:r>
                  <a:rPr lang="en-US" altLang="zh-CN" sz="1800" b="1" dirty="0" smtClean="0">
                    <a:solidFill>
                      <a:srgbClr val="660066"/>
                    </a:solidFill>
                  </a:rPr>
                  <a:t>&amp;</a:t>
                </a:r>
                <a:r>
                  <a:rPr lang="en-US" altLang="zh-CN" sz="1800" b="1" dirty="0" err="1" smtClean="0">
                    <a:solidFill>
                      <a:srgbClr val="660066"/>
                    </a:solidFill>
                  </a:rPr>
                  <a:t>V</a:t>
                </a:r>
                <a:r>
                  <a:rPr lang="en-US" altLang="zh-CN" sz="1100" b="1" dirty="0" err="1" smtClean="0">
                    <a:solidFill>
                      <a:srgbClr val="660066"/>
                    </a:solidFill>
                  </a:rPr>
                  <a:t>n</a:t>
                </a:r>
                <a:r>
                  <a:rPr lang="en-US" altLang="zh-CN" sz="1800" b="1" dirty="0" smtClean="0">
                    <a:solidFill>
                      <a:srgbClr val="660066"/>
                    </a:solidFill>
                  </a:rPr>
                  <a:t> </a:t>
                </a:r>
                <a:r>
                  <a:rPr lang="en-US" altLang="zh-CN" sz="1800" b="1" dirty="0" err="1" smtClean="0">
                    <a:solidFill>
                      <a:srgbClr val="660066"/>
                    </a:solidFill>
                  </a:rPr>
                  <a:t>distri</a:t>
                </a:r>
                <a:r>
                  <a:rPr lang="en-US" altLang="zh-CN" sz="1800" b="1" dirty="0" smtClean="0">
                    <a:solidFill>
                      <a:srgbClr val="660066"/>
                    </a:solidFill>
                  </a:rPr>
                  <a:t>.</a:t>
                </a:r>
                <a:endParaRPr lang="zh-CN" altLang="en-US" sz="1800" b="1" dirty="0">
                  <a:solidFill>
                    <a:srgbClr val="660066"/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645920" y="2819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/>
                <a:t>Mc-Gl.</a:t>
              </a:r>
              <a:endParaRPr lang="en-US" sz="16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97680" y="3429000"/>
              <a:ext cx="9296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/>
                <a:t>Mc-Gl.</a:t>
              </a:r>
              <a:endParaRPr lang="en-US" sz="16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971800" y="3383280"/>
              <a:ext cx="1143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/>
                <a:t>Mc-KLN</a:t>
              </a:r>
              <a:endParaRPr lang="en-US" sz="16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71800" y="3017520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 smtClean="0"/>
                <a:t>Mc-Gl.</a:t>
              </a:r>
              <a:endParaRPr lang="en-US" sz="1600" b="1" dirty="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5638800" y="1676400"/>
            <a:ext cx="1066800" cy="1107996"/>
          </a:xfrm>
          <a:prstGeom prst="rect">
            <a:avLst/>
          </a:prstGeom>
          <a:solidFill>
            <a:srgbClr val="F2F2F2">
              <a:alpha val="65098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?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5638800" y="914400"/>
            <a:ext cx="1066800" cy="533400"/>
          </a:xfrm>
          <a:prstGeom prst="rect">
            <a:avLst/>
          </a:prstGeom>
          <a:solidFill>
            <a:srgbClr val="F2F2F2">
              <a:alpha val="6902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cxnSp>
        <p:nvCxnSpPr>
          <p:cNvPr id="75" name="Straight Connector 74"/>
          <p:cNvCxnSpPr/>
          <p:nvPr/>
        </p:nvCxnSpPr>
        <p:spPr bwMode="auto">
          <a:xfrm>
            <a:off x="5638800" y="990600"/>
            <a:ext cx="1066800" cy="3810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8400" y="2209800"/>
            <a:ext cx="464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Thank you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5562600" y="4343400"/>
            <a:ext cx="1676400" cy="990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2321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429000"/>
            <a:ext cx="3505200" cy="312322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/>
        </p:spPr>
      </p:pic>
      <p:sp>
        <p:nvSpPr>
          <p:cNvPr id="25" name="Rectangle 24"/>
          <p:cNvSpPr/>
          <p:nvPr/>
        </p:nvSpPr>
        <p:spPr>
          <a:xfrm>
            <a:off x="6248400" y="457200"/>
            <a:ext cx="259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Results from Frankfurt group: </a:t>
            </a:r>
            <a:endParaRPr lang="en-US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248400" y="1219200"/>
            <a:ext cx="304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solidFill>
                  <a:srgbClr val="CC00CC"/>
                </a:solidFill>
              </a:rPr>
              <a:t>H. </a:t>
            </a:r>
            <a:r>
              <a:rPr lang="en-US" sz="1800" dirty="0" err="1" smtClean="0">
                <a:solidFill>
                  <a:srgbClr val="CC00CC"/>
                </a:solidFill>
              </a:rPr>
              <a:t>Niemi</a:t>
            </a:r>
            <a:r>
              <a:rPr lang="en-US" sz="1800" dirty="0" smtClean="0">
                <a:solidFill>
                  <a:srgbClr val="CC00CC"/>
                </a:solidFill>
              </a:rPr>
              <a:t>, G.S. </a:t>
            </a:r>
            <a:r>
              <a:rPr lang="en-US" sz="1800" dirty="0" err="1" smtClean="0">
                <a:solidFill>
                  <a:srgbClr val="CC00CC"/>
                </a:solidFill>
              </a:rPr>
              <a:t>Denicol</a:t>
            </a:r>
            <a:r>
              <a:rPr lang="en-US" sz="1800" dirty="0" smtClean="0">
                <a:solidFill>
                  <a:srgbClr val="CC00CC"/>
                </a:solidFill>
              </a:rPr>
              <a:t>, P. </a:t>
            </a:r>
            <a:r>
              <a:rPr lang="en-US" sz="1800" dirty="0" err="1" smtClean="0">
                <a:solidFill>
                  <a:srgbClr val="CC00CC"/>
                </a:solidFill>
              </a:rPr>
              <a:t>Huovinen</a:t>
            </a:r>
            <a:r>
              <a:rPr lang="en-US" sz="1800" dirty="0" smtClean="0">
                <a:solidFill>
                  <a:srgbClr val="CC00CC"/>
                </a:solidFill>
              </a:rPr>
              <a:t>, E. Molnar, and D.H. </a:t>
            </a:r>
            <a:r>
              <a:rPr lang="en-US" sz="1800" dirty="0" err="1" smtClean="0">
                <a:solidFill>
                  <a:srgbClr val="CC00CC"/>
                </a:solidFill>
              </a:rPr>
              <a:t>Rischke</a:t>
            </a:r>
            <a:r>
              <a:rPr lang="en-US" sz="1800" dirty="0" smtClean="0">
                <a:solidFill>
                  <a:srgbClr val="CC00CC"/>
                </a:solidFill>
              </a:rPr>
              <a:t>, Phys. Rev. </a:t>
            </a:r>
          </a:p>
          <a:p>
            <a:pPr algn="l"/>
            <a:r>
              <a:rPr lang="en-US" sz="1800" dirty="0" smtClean="0">
                <a:solidFill>
                  <a:srgbClr val="CC00CC"/>
                </a:solidFill>
              </a:rPr>
              <a:t>Lett.84, 011901(2011);</a:t>
            </a:r>
          </a:p>
          <a:p>
            <a:pPr algn="l"/>
            <a:r>
              <a:rPr lang="en-US" sz="1800" dirty="0" smtClean="0">
                <a:solidFill>
                  <a:srgbClr val="CC00CC"/>
                </a:solidFill>
              </a:rPr>
              <a:t>arXiv:1203.2452[</a:t>
            </a:r>
            <a:r>
              <a:rPr lang="en-US" sz="1800" dirty="0" err="1" smtClean="0">
                <a:solidFill>
                  <a:srgbClr val="CC00CC"/>
                </a:solidFill>
              </a:rPr>
              <a:t>nucl-th</a:t>
            </a:r>
            <a:r>
              <a:rPr lang="en-US" sz="1800" dirty="0" smtClean="0">
                <a:solidFill>
                  <a:srgbClr val="CC00CC"/>
                </a:solidFill>
              </a:rPr>
              <a:t>]</a:t>
            </a:r>
            <a:endParaRPr lang="en-US" sz="1800" dirty="0">
              <a:solidFill>
                <a:srgbClr val="CC00CC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467600" y="5181600"/>
            <a:ext cx="1219200" cy="609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7467600" y="5181600"/>
          <a:ext cx="1001714" cy="457200"/>
        </p:xfrm>
        <a:graphic>
          <a:graphicData uri="http://schemas.openxmlformats.org/presentationml/2006/ole">
            <p:oleObj spid="_x0000_s2412546" name="Equation" r:id="rId5" imgW="609480" imgH="203040" progId="Equation.3">
              <p:embed/>
            </p:oleObj>
          </a:graphicData>
        </a:graphic>
      </p:graphicFrame>
      <p:pic>
        <p:nvPicPr>
          <p:cNvPr id="10" name="Picture 9" descr="etaS.png"/>
          <p:cNvPicPr>
            <a:picLocks noChangeAspect="1"/>
          </p:cNvPicPr>
          <p:nvPr/>
        </p:nvPicPr>
        <p:blipFill>
          <a:blip r:embed="rId6" cstate="print"/>
          <a:srcRect l="12263" t="15556"/>
          <a:stretch>
            <a:fillRect/>
          </a:stretch>
        </p:blipFill>
        <p:spPr>
          <a:xfrm rot="5400000">
            <a:off x="721458" y="345342"/>
            <a:ext cx="3967282" cy="4800600"/>
          </a:xfrm>
          <a:prstGeom prst="rect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228600" y="304800"/>
            <a:ext cx="49954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Effective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Hadronic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viscosity from VISHNU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400" y="3733800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solidFill>
                  <a:srgbClr val="CC00CC"/>
                </a:solidFill>
              </a:rPr>
              <a:t>Song, Bass &amp; Heinz PRC2011</a:t>
            </a:r>
            <a:endParaRPr lang="en-US" sz="1800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4000" smtClean="0"/>
              <a:t>e-b-e hydro vs. single shot hydro </a:t>
            </a:r>
          </a:p>
        </p:txBody>
      </p:sp>
      <p:sp>
        <p:nvSpPr>
          <p:cNvPr id="18438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>
              <a:latin typeface="Arial" pitchFamily="34" charset="0"/>
            </a:endParaRPr>
          </a:p>
        </p:txBody>
      </p:sp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838200"/>
            <a:ext cx="7315200" cy="561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5562600" y="4343400"/>
            <a:ext cx="1676400" cy="990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467600" y="5181600"/>
            <a:ext cx="1219200" cy="609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24176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5819775" cy="4057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176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514600"/>
            <a:ext cx="5429250" cy="408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6324600" y="914400"/>
            <a:ext cx="2514600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see </a:t>
            </a:r>
            <a:r>
              <a:rPr lang="en-US" b="1" dirty="0" smtClean="0">
                <a:solidFill>
                  <a:srgbClr val="CC00CC"/>
                </a:solidFill>
              </a:rPr>
              <a:t>talk of M. </a:t>
            </a:r>
            <a:r>
              <a:rPr lang="en-US" b="1" dirty="0" err="1" smtClean="0">
                <a:solidFill>
                  <a:srgbClr val="CC00CC"/>
                </a:solidFill>
              </a:rPr>
              <a:t>Luzum</a:t>
            </a:r>
            <a:r>
              <a:rPr lang="en-US" b="1" dirty="0" smtClean="0">
                <a:solidFill>
                  <a:srgbClr val="CC00CC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59" name="Text Box 1072"/>
          <p:cNvSpPr txBox="1">
            <a:spLocks noChangeArrowheads="1"/>
          </p:cNvSpPr>
          <p:nvPr/>
        </p:nvSpPr>
        <p:spPr bwMode="auto">
          <a:xfrm>
            <a:off x="9051925" y="459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0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1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grpSp>
        <p:nvGrpSpPr>
          <p:cNvPr id="2" name="Group 36"/>
          <p:cNvGrpSpPr/>
          <p:nvPr/>
        </p:nvGrpSpPr>
        <p:grpSpPr>
          <a:xfrm>
            <a:off x="990600" y="457200"/>
            <a:ext cx="2971800" cy="1447800"/>
            <a:chOff x="457200" y="2743200"/>
            <a:chExt cx="2971800" cy="1447800"/>
          </a:xfrm>
        </p:grpSpPr>
        <p:pic>
          <p:nvPicPr>
            <p:cNvPr id="18" name="Picture 37" descr="Picture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2743200"/>
              <a:ext cx="2971800" cy="1447800"/>
            </a:xfrm>
            <a:prstGeom prst="rect">
              <a:avLst/>
            </a:prstGeom>
            <a:noFill/>
          </p:spPr>
        </p:pic>
        <p:graphicFrame>
          <p:nvGraphicFramePr>
            <p:cNvPr id="1788936" name="Object 13"/>
            <p:cNvGraphicFramePr>
              <a:graphicFrameLocks noChangeAspect="1"/>
            </p:cNvGraphicFramePr>
            <p:nvPr/>
          </p:nvGraphicFramePr>
          <p:xfrm>
            <a:off x="990600" y="3352800"/>
            <a:ext cx="457200" cy="557213"/>
          </p:xfrm>
          <a:graphic>
            <a:graphicData uri="http://schemas.openxmlformats.org/presentationml/2006/ole">
              <p:oleObj spid="_x0000_s2024450" name="Equation" r:id="rId5" imgW="139680" imgH="164880" progId="Equation.3">
                <p:embed/>
              </p:oleObj>
            </a:graphicData>
          </a:graphic>
        </p:graphicFrame>
      </p:grpSp>
      <p:grpSp>
        <p:nvGrpSpPr>
          <p:cNvPr id="3" name="Group 37"/>
          <p:cNvGrpSpPr/>
          <p:nvPr/>
        </p:nvGrpSpPr>
        <p:grpSpPr>
          <a:xfrm>
            <a:off x="5867400" y="457200"/>
            <a:ext cx="1828800" cy="1676400"/>
            <a:chOff x="762000" y="4800600"/>
            <a:chExt cx="1828800" cy="1752600"/>
          </a:xfrm>
        </p:grpSpPr>
        <p:grpSp>
          <p:nvGrpSpPr>
            <p:cNvPr id="4" name="Group 72"/>
            <p:cNvGrpSpPr>
              <a:grpSpLocks/>
            </p:cNvGrpSpPr>
            <p:nvPr/>
          </p:nvGrpSpPr>
          <p:grpSpPr bwMode="auto">
            <a:xfrm>
              <a:off x="762000" y="4800600"/>
              <a:ext cx="1828800" cy="1752600"/>
              <a:chOff x="1371600" y="4420394"/>
              <a:chExt cx="2438400" cy="2286000"/>
            </a:xfrm>
          </p:grpSpPr>
          <p:sp>
            <p:nvSpPr>
              <p:cNvPr id="21" name="Oval 20"/>
              <p:cNvSpPr/>
              <p:nvPr/>
            </p:nvSpPr>
            <p:spPr bwMode="auto">
              <a:xfrm>
                <a:off x="1676400" y="4724400"/>
                <a:ext cx="1828800" cy="16764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CC99">
                      <a:shade val="30000"/>
                      <a:satMod val="115000"/>
                    </a:srgbClr>
                  </a:gs>
                  <a:gs pos="50000">
                    <a:srgbClr val="00CC99">
                      <a:shade val="67500"/>
                      <a:satMod val="115000"/>
                    </a:srgbClr>
                  </a:gs>
                  <a:gs pos="100000">
                    <a:srgbClr val="00CC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ea typeface="宋体" pitchFamily="2" charset="-122"/>
                </a:endParaRPr>
              </a:p>
            </p:txBody>
          </p:sp>
          <p:grpSp>
            <p:nvGrpSpPr>
              <p:cNvPr id="5" name="Group 71"/>
              <p:cNvGrpSpPr>
                <a:grpSpLocks/>
              </p:cNvGrpSpPr>
              <p:nvPr/>
            </p:nvGrpSpPr>
            <p:grpSpPr bwMode="auto">
              <a:xfrm>
                <a:off x="1371600" y="4420394"/>
                <a:ext cx="2438400" cy="2286000"/>
                <a:chOff x="1371600" y="4420394"/>
                <a:chExt cx="2438400" cy="2286000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 bwMode="auto">
                <a:xfrm>
                  <a:off x="32004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 bwMode="auto">
                <a:xfrm rot="10800000">
                  <a:off x="13716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 bwMode="auto">
                <a:xfrm rot="5400000">
                  <a:off x="2209800" y="6400007"/>
                  <a:ext cx="611187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 bwMode="auto">
                <a:xfrm rot="5400000" flipH="1" flipV="1">
                  <a:off x="2287587" y="4723607"/>
                  <a:ext cx="608013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 bwMode="auto">
                <a:xfrm rot="5400000" flipH="1" flipV="1">
                  <a:off x="3036888" y="4764881"/>
                  <a:ext cx="427038" cy="404813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 bwMode="auto">
                <a:xfrm rot="16200000" flipV="1">
                  <a:off x="1727994" y="4754563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 bwMode="auto">
                <a:xfrm rot="5400000">
                  <a:off x="1727994" y="5940426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 bwMode="auto">
                <a:xfrm rot="16200000" flipH="1">
                  <a:off x="3048000" y="5942807"/>
                  <a:ext cx="457200" cy="457200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aphicFrame>
          <p:nvGraphicFramePr>
            <p:cNvPr id="1788937" name="Object 9"/>
            <p:cNvGraphicFramePr>
              <a:graphicFrameLocks noChangeAspect="1"/>
            </p:cNvGraphicFramePr>
            <p:nvPr/>
          </p:nvGraphicFramePr>
          <p:xfrm>
            <a:off x="1447800" y="5257800"/>
            <a:ext cx="498475" cy="685800"/>
          </p:xfrm>
          <a:graphic>
            <a:graphicData uri="http://schemas.openxmlformats.org/presentationml/2006/ole">
              <p:oleObj spid="_x0000_s2024451" name="Equation" r:id="rId6" imgW="152280" imgH="203040" progId="Equation.3">
                <p:embed/>
              </p:oleObj>
            </a:graphicData>
          </a:graphic>
        </p:graphicFrame>
      </p:grpSp>
      <p:sp>
        <p:nvSpPr>
          <p:cNvPr id="32" name="Rectangle 31"/>
          <p:cNvSpPr/>
          <p:nvPr/>
        </p:nvSpPr>
        <p:spPr>
          <a:xfrm>
            <a:off x="838200" y="1981200"/>
            <a:ext cx="297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acts against the buildup of </a:t>
            </a:r>
            <a:r>
              <a:rPr lang="en-US" altLang="zh-CN" b="1" dirty="0" smtClean="0">
                <a:solidFill>
                  <a:schemeClr val="accent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flow anisotropy  </a:t>
            </a:r>
            <a:endParaRPr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10200" y="2057400"/>
            <a:ext cx="289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acts against the buildup of </a:t>
            </a:r>
            <a:r>
              <a:rPr lang="en-US" altLang="zh-CN" b="1" dirty="0" smtClean="0">
                <a:solidFill>
                  <a:schemeClr val="accent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radial flow </a:t>
            </a:r>
            <a:endParaRPr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524000" y="152400"/>
            <a:ext cx="2056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Shear viscosity: </a:t>
            </a:r>
            <a:endParaRPr lang="en-US" b="1" dirty="0"/>
          </a:p>
        </p:txBody>
      </p:sp>
      <p:sp>
        <p:nvSpPr>
          <p:cNvPr id="35" name="Rectangle 34"/>
          <p:cNvSpPr/>
          <p:nvPr/>
        </p:nvSpPr>
        <p:spPr>
          <a:xfrm>
            <a:off x="5943600" y="152400"/>
            <a:ext cx="1872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Bulk viscosity: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 bwMode="auto">
          <a:xfrm>
            <a:off x="4419600" y="2895600"/>
            <a:ext cx="4724400" cy="3962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8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59" name="Text Box 1072"/>
          <p:cNvSpPr txBox="1">
            <a:spLocks noChangeArrowheads="1"/>
          </p:cNvSpPr>
          <p:nvPr/>
        </p:nvSpPr>
        <p:spPr bwMode="auto">
          <a:xfrm>
            <a:off x="9051925" y="459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0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1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grpSp>
        <p:nvGrpSpPr>
          <p:cNvPr id="2" name="Group 36"/>
          <p:cNvGrpSpPr/>
          <p:nvPr/>
        </p:nvGrpSpPr>
        <p:grpSpPr>
          <a:xfrm>
            <a:off x="990600" y="457200"/>
            <a:ext cx="2971800" cy="1447800"/>
            <a:chOff x="457200" y="2743200"/>
            <a:chExt cx="2971800" cy="1447800"/>
          </a:xfrm>
        </p:grpSpPr>
        <p:pic>
          <p:nvPicPr>
            <p:cNvPr id="18" name="Picture 37" descr="Picture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2743200"/>
              <a:ext cx="2971800" cy="1447800"/>
            </a:xfrm>
            <a:prstGeom prst="rect">
              <a:avLst/>
            </a:prstGeom>
            <a:noFill/>
          </p:spPr>
        </p:pic>
        <p:graphicFrame>
          <p:nvGraphicFramePr>
            <p:cNvPr id="1788936" name="Object 13"/>
            <p:cNvGraphicFramePr>
              <a:graphicFrameLocks noChangeAspect="1"/>
            </p:cNvGraphicFramePr>
            <p:nvPr/>
          </p:nvGraphicFramePr>
          <p:xfrm>
            <a:off x="990600" y="3352800"/>
            <a:ext cx="457200" cy="557213"/>
          </p:xfrm>
          <a:graphic>
            <a:graphicData uri="http://schemas.openxmlformats.org/presentationml/2006/ole">
              <p:oleObj spid="_x0000_s1955842" name="Equation" r:id="rId5" imgW="139680" imgH="164880" progId="Equation.3">
                <p:embed/>
              </p:oleObj>
            </a:graphicData>
          </a:graphic>
        </p:graphicFrame>
      </p:grpSp>
      <p:grpSp>
        <p:nvGrpSpPr>
          <p:cNvPr id="3" name="Group 37"/>
          <p:cNvGrpSpPr/>
          <p:nvPr/>
        </p:nvGrpSpPr>
        <p:grpSpPr>
          <a:xfrm>
            <a:off x="5867400" y="457200"/>
            <a:ext cx="1828800" cy="1676400"/>
            <a:chOff x="762000" y="4800600"/>
            <a:chExt cx="1828800" cy="1752600"/>
          </a:xfrm>
        </p:grpSpPr>
        <p:grpSp>
          <p:nvGrpSpPr>
            <p:cNvPr id="4" name="Group 72"/>
            <p:cNvGrpSpPr>
              <a:grpSpLocks/>
            </p:cNvGrpSpPr>
            <p:nvPr/>
          </p:nvGrpSpPr>
          <p:grpSpPr bwMode="auto">
            <a:xfrm>
              <a:off x="762000" y="4800600"/>
              <a:ext cx="1828800" cy="1752600"/>
              <a:chOff x="1371600" y="4420394"/>
              <a:chExt cx="2438400" cy="2286000"/>
            </a:xfrm>
          </p:grpSpPr>
          <p:sp>
            <p:nvSpPr>
              <p:cNvPr id="21" name="Oval 20"/>
              <p:cNvSpPr/>
              <p:nvPr/>
            </p:nvSpPr>
            <p:spPr bwMode="auto">
              <a:xfrm>
                <a:off x="1676400" y="4724400"/>
                <a:ext cx="1828800" cy="16764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CC99">
                      <a:shade val="30000"/>
                      <a:satMod val="115000"/>
                    </a:srgbClr>
                  </a:gs>
                  <a:gs pos="50000">
                    <a:srgbClr val="00CC99">
                      <a:shade val="67500"/>
                      <a:satMod val="115000"/>
                    </a:srgbClr>
                  </a:gs>
                  <a:gs pos="100000">
                    <a:srgbClr val="00CC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ea typeface="宋体" pitchFamily="2" charset="-122"/>
                </a:endParaRPr>
              </a:p>
            </p:txBody>
          </p:sp>
          <p:grpSp>
            <p:nvGrpSpPr>
              <p:cNvPr id="5" name="Group 71"/>
              <p:cNvGrpSpPr>
                <a:grpSpLocks/>
              </p:cNvGrpSpPr>
              <p:nvPr/>
            </p:nvGrpSpPr>
            <p:grpSpPr bwMode="auto">
              <a:xfrm>
                <a:off x="1371600" y="4420394"/>
                <a:ext cx="2438400" cy="2286000"/>
                <a:chOff x="1371600" y="4420394"/>
                <a:chExt cx="2438400" cy="2286000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 bwMode="auto">
                <a:xfrm>
                  <a:off x="32004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 bwMode="auto">
                <a:xfrm rot="10800000">
                  <a:off x="13716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 bwMode="auto">
                <a:xfrm rot="5400000">
                  <a:off x="2209800" y="6400007"/>
                  <a:ext cx="611187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 bwMode="auto">
                <a:xfrm rot="5400000" flipH="1" flipV="1">
                  <a:off x="2287587" y="4723607"/>
                  <a:ext cx="608013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 bwMode="auto">
                <a:xfrm rot="5400000" flipH="1" flipV="1">
                  <a:off x="3036888" y="4764881"/>
                  <a:ext cx="427038" cy="404813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 bwMode="auto">
                <a:xfrm rot="16200000" flipV="1">
                  <a:off x="1727994" y="4754563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 bwMode="auto">
                <a:xfrm rot="5400000">
                  <a:off x="1727994" y="5940426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 bwMode="auto">
                <a:xfrm rot="16200000" flipH="1">
                  <a:off x="3048000" y="5942807"/>
                  <a:ext cx="457200" cy="457200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aphicFrame>
          <p:nvGraphicFramePr>
            <p:cNvPr id="1788937" name="Object 9"/>
            <p:cNvGraphicFramePr>
              <a:graphicFrameLocks noChangeAspect="1"/>
            </p:cNvGraphicFramePr>
            <p:nvPr/>
          </p:nvGraphicFramePr>
          <p:xfrm>
            <a:off x="1447800" y="5257800"/>
            <a:ext cx="498475" cy="685800"/>
          </p:xfrm>
          <a:graphic>
            <a:graphicData uri="http://schemas.openxmlformats.org/presentationml/2006/ole">
              <p:oleObj spid="_x0000_s1955843" name="Equation" r:id="rId6" imgW="152280" imgH="203040" progId="Equation.3">
                <p:embed/>
              </p:oleObj>
            </a:graphicData>
          </a:graphic>
        </p:graphicFrame>
      </p:grpSp>
      <p:sp>
        <p:nvSpPr>
          <p:cNvPr id="32" name="Rectangle 31"/>
          <p:cNvSpPr/>
          <p:nvPr/>
        </p:nvSpPr>
        <p:spPr>
          <a:xfrm>
            <a:off x="838200" y="1981200"/>
            <a:ext cx="297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acts against the buildup of </a:t>
            </a:r>
            <a:r>
              <a:rPr lang="en-US" altLang="zh-CN" b="1" dirty="0" smtClean="0">
                <a:solidFill>
                  <a:schemeClr val="accent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flow anisotropy  </a:t>
            </a:r>
            <a:endParaRPr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10200" y="2057400"/>
            <a:ext cx="289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acts against the buildup of </a:t>
            </a:r>
            <a:r>
              <a:rPr lang="en-US" altLang="zh-CN" b="1" dirty="0" smtClean="0">
                <a:solidFill>
                  <a:schemeClr val="accent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radial flow </a:t>
            </a:r>
            <a:endParaRPr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524000" y="152400"/>
            <a:ext cx="2056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Shear viscosity: </a:t>
            </a:r>
            <a:endParaRPr lang="en-US" b="1" dirty="0"/>
          </a:p>
        </p:txBody>
      </p:sp>
      <p:sp>
        <p:nvSpPr>
          <p:cNvPr id="35" name="Rectangle 34"/>
          <p:cNvSpPr/>
          <p:nvPr/>
        </p:nvSpPr>
        <p:spPr>
          <a:xfrm>
            <a:off x="5943600" y="152400"/>
            <a:ext cx="1872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Bulk viscosity: 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4572000" y="3124200"/>
            <a:ext cx="4572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The shear viscosity leads to a significant  suppression of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(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Romatsche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&amp; 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Romatsche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 PRL07; song &amp; Heinz PLB08, PRC08;  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Dusling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&amp; 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Teaney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PRC 08; Molnar &amp; 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Huovinen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JPG 08 … …)</a:t>
            </a:r>
            <a:endParaRPr lang="en-US" sz="1600" dirty="0">
              <a:solidFill>
                <a:schemeClr val="bg2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572000" y="449580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Bulk viscous effects are much smaller than shear ones </a:t>
            </a:r>
            <a:r>
              <a:rPr lang="en-US" sz="1800" dirty="0" smtClean="0">
                <a:latin typeface="+mj-lt"/>
                <a:cs typeface="Arial" pitchFamily="34" charset="0"/>
              </a:rPr>
              <a:t>due to the critical slowing down near phase transition 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(Song &amp; Heinz PRC09)</a:t>
            </a:r>
            <a:endParaRPr lang="en-US" sz="1600" dirty="0">
              <a:solidFill>
                <a:schemeClr val="bg2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72000" y="5562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8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One can extract the QGP shear viscosity from exp data </a:t>
            </a:r>
            <a:r>
              <a:rPr lang="en-US" sz="1800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without large contamination from bulk viscosity </a:t>
            </a:r>
            <a:endParaRPr lang="en-US" sz="1800" dirty="0">
              <a:solidFill>
                <a:srgbClr val="99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" name="Picture 35" descr="v2-Supr-zero.png"/>
          <p:cNvPicPr>
            <a:picLocks noChangeAspect="1"/>
          </p:cNvPicPr>
          <p:nvPr/>
        </p:nvPicPr>
        <p:blipFill>
          <a:blip r:embed="rId7" cstate="print"/>
          <a:srcRect l="5151" t="52222" r="42475"/>
          <a:stretch>
            <a:fillRect/>
          </a:stretch>
        </p:blipFill>
        <p:spPr>
          <a:xfrm>
            <a:off x="0" y="2743200"/>
            <a:ext cx="4495800" cy="3962400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609600" y="2971800"/>
            <a:ext cx="3581400" cy="2667000"/>
            <a:chOff x="5105400" y="1752600"/>
            <a:chExt cx="3581400" cy="2667000"/>
          </a:xfrm>
        </p:grpSpPr>
        <p:sp>
          <p:nvSpPr>
            <p:cNvPr id="43" name="Rectangle 42"/>
            <p:cNvSpPr/>
            <p:nvPr/>
          </p:nvSpPr>
          <p:spPr bwMode="auto">
            <a:xfrm>
              <a:off x="5181600" y="1752600"/>
              <a:ext cx="2362200" cy="533400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44" name="Group 38"/>
            <p:cNvGrpSpPr/>
            <p:nvPr/>
          </p:nvGrpSpPr>
          <p:grpSpPr>
            <a:xfrm>
              <a:off x="5105400" y="2057400"/>
              <a:ext cx="3581400" cy="2362200"/>
              <a:chOff x="5105400" y="2057400"/>
              <a:chExt cx="3581400" cy="2362200"/>
            </a:xfrm>
          </p:grpSpPr>
          <p:grpSp>
            <p:nvGrpSpPr>
              <p:cNvPr id="45" name="Group 37"/>
              <p:cNvGrpSpPr/>
              <p:nvPr/>
            </p:nvGrpSpPr>
            <p:grpSpPr>
              <a:xfrm>
                <a:off x="5105400" y="2057400"/>
                <a:ext cx="1905000" cy="1447800"/>
                <a:chOff x="5105400" y="2057400"/>
                <a:chExt cx="1905000" cy="1447800"/>
              </a:xfrm>
            </p:grpSpPr>
            <p:sp>
              <p:nvSpPr>
                <p:cNvPr id="47" name="Rectangle 46"/>
                <p:cNvSpPr/>
                <p:nvPr/>
              </p:nvSpPr>
              <p:spPr bwMode="auto">
                <a:xfrm>
                  <a:off x="5105400" y="2057400"/>
                  <a:ext cx="1905000" cy="1447800"/>
                </a:xfrm>
                <a:prstGeom prst="rect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 bwMode="auto">
                <a:xfrm>
                  <a:off x="5334000" y="2895600"/>
                  <a:ext cx="533400" cy="1588"/>
                </a:xfrm>
                <a:prstGeom prst="line">
                  <a:avLst/>
                </a:prstGeom>
                <a:ln w="19050">
                  <a:solidFill>
                    <a:srgbClr val="00FF00"/>
                  </a:solidFill>
                  <a:prstDash val="lgDashDotDot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 bwMode="auto">
                <a:xfrm>
                  <a:off x="5334000" y="2590800"/>
                  <a:ext cx="5334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Rectangle 45"/>
              <p:cNvSpPr/>
              <p:nvPr/>
            </p:nvSpPr>
            <p:spPr bwMode="auto">
              <a:xfrm>
                <a:off x="7543800" y="3352800"/>
                <a:ext cx="1143000" cy="1066800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sp>
        <p:nvSpPr>
          <p:cNvPr id="42" name="Rectangle 41"/>
          <p:cNvSpPr/>
          <p:nvPr/>
        </p:nvSpPr>
        <p:spPr>
          <a:xfrm>
            <a:off x="2362200" y="4953000"/>
            <a:ext cx="1981201" cy="707886"/>
          </a:xfrm>
          <a:prstGeom prst="rect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Visc</a:t>
            </a:r>
            <a:r>
              <a:rPr lang="en-US" dirty="0" smtClean="0">
                <a:solidFill>
                  <a:srgbClr val="C00000"/>
                </a:solidFill>
              </a:rPr>
              <a:t>. suppression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of  elliptic flow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371600" y="3581400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shear </a:t>
            </a:r>
            <a:r>
              <a:rPr lang="en-US" sz="1800" dirty="0" err="1" smtClean="0"/>
              <a:t>visc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54" name="Rectangle 53"/>
          <p:cNvSpPr/>
          <p:nvPr/>
        </p:nvSpPr>
        <p:spPr>
          <a:xfrm>
            <a:off x="1371600" y="3886200"/>
            <a:ext cx="1814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shear+ bulk </a:t>
            </a:r>
            <a:r>
              <a:rPr lang="en-US" sz="1800" dirty="0" err="1" smtClean="0"/>
              <a:t>visc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838200" y="3505200"/>
            <a:ext cx="533400" cy="1588"/>
          </a:xfrm>
          <a:prstGeom prst="line">
            <a:avLst/>
          </a:prstGeom>
          <a:ln w="28575">
            <a:solidFill>
              <a:schemeClr val="accent2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371600" y="3276600"/>
            <a:ext cx="129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/>
              <a:t>ideal</a:t>
            </a:r>
            <a:endParaRPr lang="en-US" sz="1800" dirty="0"/>
          </a:p>
        </p:txBody>
      </p:sp>
      <p:sp>
        <p:nvSpPr>
          <p:cNvPr id="52" name="Rectangle 51"/>
          <p:cNvSpPr/>
          <p:nvPr/>
        </p:nvSpPr>
        <p:spPr>
          <a:xfrm>
            <a:off x="2328537" y="5638800"/>
            <a:ext cx="20024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Song &amp; Heinz PRC09</a:t>
            </a:r>
            <a:endParaRPr lang="en-US" sz="1600" dirty="0">
              <a:solidFill>
                <a:srgbClr val="CC00CC"/>
              </a:solidFill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762000" y="4953000"/>
            <a:ext cx="685800" cy="533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886200" y="2971800"/>
            <a:ext cx="3048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4419600" y="4191000"/>
            <a:ext cx="4724400" cy="1676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8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0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1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24200"/>
            <a:ext cx="4343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572000" y="4343400"/>
            <a:ext cx="43434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The shear viscosity tends to smear out the inhomogeneous structures, leading to a suppression of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(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Schenke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,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Jeon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 &amp; Gale PRL2011, PRC2012;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Qiu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 &amp; Heinz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PRC2011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pitchFamily="34" charset="0"/>
            </a:endParaRPr>
          </a:p>
          <a:p>
            <a:pPr algn="l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…  … )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3962400"/>
            <a:ext cx="2331729" cy="707886"/>
          </a:xfrm>
          <a:prstGeom prst="rect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Viscous suppression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of  triangular flow 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219200" y="152400"/>
            <a:ext cx="7038975" cy="3467100"/>
            <a:chOff x="1219200" y="0"/>
            <a:chExt cx="7038975" cy="3467100"/>
          </a:xfrm>
        </p:grpSpPr>
        <p:sp>
          <p:nvSpPr>
            <p:cNvPr id="14" name="Right Arrow 13"/>
            <p:cNvSpPr/>
            <p:nvPr/>
          </p:nvSpPr>
          <p:spPr bwMode="auto">
            <a:xfrm rot="1140000">
              <a:off x="3389710" y="1875668"/>
              <a:ext cx="2743200" cy="685800"/>
            </a:xfrm>
            <a:prstGeom prst="rightArrow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b="1" dirty="0" smtClean="0">
                  <a:solidFill>
                    <a:srgbClr val="FF0000"/>
                  </a:solidFill>
                </a:rPr>
                <a:t>viscous</a:t>
              </a:r>
              <a:r>
                <a:rPr lang="en-US" sz="1800" dirty="0" smtClean="0"/>
                <a:t> hydro evolution  </a:t>
              </a:r>
              <a:endParaRPr kumimoji="1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 rot="-1140000">
              <a:off x="3389711" y="580267"/>
              <a:ext cx="2743200" cy="685800"/>
            </a:xfrm>
            <a:prstGeom prst="rightArrow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b="1" dirty="0" smtClean="0">
                  <a:solidFill>
                    <a:schemeClr val="accent6"/>
                  </a:solidFill>
                </a:rPr>
                <a:t>ideal</a:t>
              </a:r>
              <a:r>
                <a:rPr lang="en-US" sz="1800" dirty="0" smtClean="0"/>
                <a:t> hydro evolution  </a:t>
              </a:r>
              <a:endParaRPr kumimoji="1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00200" y="533400"/>
              <a:ext cx="13965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 smtClean="0"/>
                <a:t>initial profile</a:t>
              </a:r>
              <a:endParaRPr lang="en-US" sz="1800" dirty="0"/>
            </a:p>
          </p:txBody>
        </p:sp>
        <p:pic>
          <p:nvPicPr>
            <p:cNvPr id="2030593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19200" y="838200"/>
              <a:ext cx="2143125" cy="165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3059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96000" y="0"/>
              <a:ext cx="2076450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30595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096000" y="1828800"/>
              <a:ext cx="2162175" cy="163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ctangle 17"/>
          <p:cNvSpPr/>
          <p:nvPr/>
        </p:nvSpPr>
        <p:spPr>
          <a:xfrm>
            <a:off x="2271188" y="2971800"/>
            <a:ext cx="16998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rgbClr val="CC00CC"/>
                </a:solidFill>
                <a:cs typeface="Arial" pitchFamily="34" charset="0"/>
              </a:rPr>
              <a:t>Qiu</a:t>
            </a:r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 &amp; Heinz 2011</a:t>
            </a:r>
            <a:endParaRPr lang="en-US" sz="1600" dirty="0">
              <a:solidFill>
                <a:srgbClr val="CC00CC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670437" y="1600200"/>
            <a:ext cx="1205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(</a:t>
            </a:r>
            <a:r>
              <a:rPr lang="en-US" sz="1600" dirty="0" err="1" smtClean="0">
                <a:solidFill>
                  <a:srgbClr val="CC00CC"/>
                </a:solidFill>
                <a:cs typeface="Arial" pitchFamily="34" charset="0"/>
              </a:rPr>
              <a:t>B.Schenke</a:t>
            </a:r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3048000"/>
            <a:ext cx="56669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dirty="0" smtClean="0"/>
              <a:t>-early attempts from viscous hydrodynamics</a:t>
            </a:r>
          </a:p>
          <a:p>
            <a:pPr algn="l"/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143000" y="2438400"/>
            <a:ext cx="73073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QGP viscosity at RHIC energies (2008)</a:t>
            </a:r>
            <a:endParaRPr lang="en-US" altLang="zh-CN" sz="3200" dirty="0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0" y="5257800"/>
            <a:ext cx="9144000" cy="1600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04800" y="762000"/>
            <a:ext cx="8382000" cy="3429000"/>
            <a:chOff x="228600" y="0"/>
            <a:chExt cx="8382000" cy="2590800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228600" y="228600"/>
              <a:ext cx="8382000" cy="2362200"/>
              <a:chOff x="228600" y="228600"/>
              <a:chExt cx="8382000" cy="2362200"/>
            </a:xfrm>
          </p:grpSpPr>
          <p:pic>
            <p:nvPicPr>
              <p:cNvPr id="5134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0526"/>
              <a:stretch>
                <a:fillRect/>
              </a:stretch>
            </p:blipFill>
            <p:spPr bwMode="auto">
              <a:xfrm>
                <a:off x="228600" y="228600"/>
                <a:ext cx="3962400" cy="236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35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0811"/>
              <a:stretch>
                <a:fillRect/>
              </a:stretch>
            </p:blipFill>
            <p:spPr bwMode="auto">
              <a:xfrm>
                <a:off x="4572000" y="304800"/>
                <a:ext cx="4038600" cy="228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1371600" y="0"/>
              <a:ext cx="6553200" cy="461665"/>
              <a:chOff x="1371600" y="0"/>
              <a:chExt cx="6553200" cy="461665"/>
            </a:xfrm>
          </p:grpSpPr>
          <p:sp>
            <p:nvSpPr>
              <p:cNvPr id="5131" name="Rectangle 12"/>
              <p:cNvSpPr>
                <a:spLocks noChangeArrowheads="1"/>
              </p:cNvSpPr>
              <p:nvPr/>
            </p:nvSpPr>
            <p:spPr bwMode="auto">
              <a:xfrm>
                <a:off x="2895600" y="0"/>
                <a:ext cx="33528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1600" b="1">
                    <a:solidFill>
                      <a:srgbClr val="CC3399"/>
                    </a:solidFill>
                  </a:rPr>
                  <a:t>Luzum &amp; Romatschke, PRC 2008</a:t>
                </a:r>
                <a:r>
                  <a:rPr lang="en-US" altLang="zh-CN" sz="1600">
                    <a:solidFill>
                      <a:srgbClr val="CC3399"/>
                    </a:solidFill>
                  </a:rPr>
                  <a:t> </a:t>
                </a:r>
                <a:endParaRPr lang="zh-CN" altLang="en-US" sz="1600">
                  <a:solidFill>
                    <a:srgbClr val="CC3399"/>
                  </a:solidFill>
                </a:endParaRPr>
              </a:p>
            </p:txBody>
          </p:sp>
          <p:sp>
            <p:nvSpPr>
              <p:cNvPr id="5132" name="TextBox 13"/>
              <p:cNvSpPr txBox="1">
                <a:spLocks noChangeArrowheads="1"/>
              </p:cNvSpPr>
              <p:nvPr/>
            </p:nvSpPr>
            <p:spPr bwMode="auto">
              <a:xfrm>
                <a:off x="1371600" y="0"/>
                <a:ext cx="1447800" cy="461665"/>
              </a:xfrm>
              <a:prstGeom prst="rect">
                <a:avLst/>
              </a:pr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400" b="1">
                    <a:latin typeface="Arial" charset="0"/>
                    <a:cs typeface="Arial" charset="0"/>
                  </a:rPr>
                  <a:t>Glauber</a:t>
                </a:r>
                <a:endParaRPr lang="zh-CN" altLang="en-US" sz="2400" b="1">
                  <a:latin typeface="Arial" charset="0"/>
                  <a:cs typeface="Arial" charset="0"/>
                </a:endParaRPr>
              </a:p>
            </p:txBody>
          </p:sp>
          <p:sp>
            <p:nvSpPr>
              <p:cNvPr id="5133" name="TextBox 14"/>
              <p:cNvSpPr txBox="1">
                <a:spLocks noChangeArrowheads="1"/>
              </p:cNvSpPr>
              <p:nvPr/>
            </p:nvSpPr>
            <p:spPr bwMode="auto">
              <a:xfrm>
                <a:off x="6172200" y="0"/>
                <a:ext cx="1752600" cy="461665"/>
              </a:xfrm>
              <a:prstGeom prst="rect">
                <a:avLst/>
              </a:prstGeom>
              <a:blipFill dpi="0" rotWithShape="1">
                <a:blip r:embed="rId6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latin typeface="Arial" charset="0"/>
                    <a:cs typeface="Arial" charset="0"/>
                  </a:rPr>
                  <a:t>KLN</a:t>
                </a:r>
                <a:endParaRPr lang="zh-CN" altLang="en-US" sz="2400" b="1" dirty="0">
                  <a:latin typeface="Arial" charset="0"/>
                  <a:cs typeface="Arial" charset="0"/>
                </a:endParaRPr>
              </a:p>
            </p:txBody>
          </p:sp>
        </p:grpSp>
      </p:grp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</p:spPr>
        <p:txBody>
          <a:bodyPr/>
          <a:lstStyle/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Viscous hydro  &amp;  QGP viscosity  </a:t>
            </a:r>
            <a:r>
              <a:rPr lang="en-US" altLang="zh-CN" sz="3200" b="1" kern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(2008)</a:t>
            </a:r>
            <a:r>
              <a:rPr kumimoji="1" lang="en-US" altLang="zh-CN" sz="3200" b="1" i="0" u="none" strike="noStrike" kern="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1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916932" name="Object 4"/>
          <p:cNvGraphicFramePr>
            <a:graphicFrameLocks noChangeAspect="1"/>
          </p:cNvGraphicFramePr>
          <p:nvPr/>
        </p:nvGraphicFramePr>
        <p:xfrm>
          <a:off x="2971800" y="4648200"/>
          <a:ext cx="3011025" cy="624129"/>
        </p:xfrm>
        <a:graphic>
          <a:graphicData uri="http://schemas.openxmlformats.org/presentationml/2006/ole">
            <p:oleObj spid="_x0000_s1916932" name="Equation" r:id="rId7" imgW="1079280" imgH="203040" progId="Equation.3">
              <p:embed/>
            </p:oleObj>
          </a:graphicData>
        </a:graphic>
      </p:graphicFrame>
      <p:sp>
        <p:nvSpPr>
          <p:cNvPr id="27" name="Rectangle 26"/>
          <p:cNvSpPr/>
          <p:nvPr/>
        </p:nvSpPr>
        <p:spPr>
          <a:xfrm>
            <a:off x="381000" y="5726668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 smtClean="0">
                <a:solidFill>
                  <a:schemeClr val="accent6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-non-equilibrium chemical composition of HRG : </a:t>
            </a:r>
            <a:r>
              <a:rPr lang="en-US" altLang="zh-CN" sz="1800" dirty="0" smtClean="0">
                <a:ea typeface="Arial Unicode MS" pitchFamily="34" charset="-122"/>
                <a:cs typeface="Arial Unicode MS" pitchFamily="34" charset="-122"/>
              </a:rPr>
              <a:t>(PCE vs. CE) </a:t>
            </a:r>
            <a:r>
              <a:rPr lang="en-US" altLang="zh-CN" sz="1800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~</a:t>
            </a:r>
            <a:r>
              <a:rPr lang="en-US" altLang="zh-CN" sz="1800" b="1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100%</a:t>
            </a:r>
            <a:endParaRPr lang="zh-CN" altLang="en-US" sz="1800" b="1" dirty="0">
              <a:solidFill>
                <a:srgbClr val="FF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1000" y="6107668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 smtClean="0">
                <a:solidFill>
                  <a:schemeClr val="accent6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-transport properties of HRG </a:t>
            </a:r>
            <a:r>
              <a:rPr lang="en-US" altLang="zh-CN" sz="1800" dirty="0" smtClean="0">
                <a:ea typeface="Arial Unicode MS" pitchFamily="34" charset="-122"/>
                <a:cs typeface="Arial Unicode MS" pitchFamily="34" charset="-122"/>
              </a:rPr>
              <a:t>(or </a:t>
            </a:r>
            <a:r>
              <a:rPr lang="en-US" altLang="zh-CN" sz="1800" dirty="0" err="1" smtClean="0">
                <a:ea typeface="Arial Unicode MS" pitchFamily="34" charset="-122"/>
                <a:cs typeface="Arial Unicode MS" pitchFamily="34" charset="-122"/>
              </a:rPr>
              <a:t>equil</a:t>
            </a:r>
            <a:r>
              <a:rPr lang="en-US" altLang="zh-CN" sz="1800" dirty="0" smtClean="0">
                <a:ea typeface="Arial Unicode MS" pitchFamily="34" charset="-122"/>
                <a:cs typeface="Arial Unicode MS" pitchFamily="34" charset="-122"/>
              </a:rPr>
              <a:t>. </a:t>
            </a:r>
            <a:r>
              <a:rPr lang="en-US" altLang="zh-CN" sz="1800" dirty="0" smtClean="0">
                <a:latin typeface="+mj-lt"/>
                <a:ea typeface="Arial Unicode MS" pitchFamily="34" charset="-122"/>
                <a:cs typeface="Arial Unicode MS" pitchFamily="34" charset="-122"/>
              </a:rPr>
              <a:t>HRG vs. non-</a:t>
            </a:r>
            <a:r>
              <a:rPr lang="en-US" altLang="zh-CN" sz="1800" dirty="0" err="1" smtClean="0">
                <a:latin typeface="+mj-lt"/>
                <a:ea typeface="Arial Unicode MS" pitchFamily="34" charset="-122"/>
                <a:cs typeface="Arial Unicode MS" pitchFamily="34" charset="-122"/>
              </a:rPr>
              <a:t>equil</a:t>
            </a:r>
            <a:r>
              <a:rPr lang="en-US" altLang="zh-CN" sz="1800" dirty="0" smtClean="0">
                <a:latin typeface="+mj-lt"/>
                <a:ea typeface="Arial Unicode MS" pitchFamily="34" charset="-122"/>
                <a:cs typeface="Arial Unicode MS" pitchFamily="34" charset="-122"/>
              </a:rPr>
              <a:t>. </a:t>
            </a:r>
            <a:r>
              <a:rPr lang="en-US" altLang="zh-CN" sz="1800" b="1" dirty="0" smtClean="0">
                <a:latin typeface="+mj-lt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1800" dirty="0" smtClean="0">
                <a:latin typeface="+mj-lt"/>
                <a:ea typeface="Arial Unicode MS" pitchFamily="34" charset="-122"/>
                <a:cs typeface="Arial Unicode MS" pitchFamily="34" charset="-122"/>
              </a:rPr>
              <a:t>HRG)</a:t>
            </a:r>
            <a:r>
              <a:rPr lang="en-US" altLang="zh-CN" sz="1800" b="1" dirty="0" smtClean="0">
                <a:latin typeface="+mj-lt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1800" b="1" dirty="0" smtClean="0">
                <a:solidFill>
                  <a:schemeClr val="accent6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: </a:t>
            </a:r>
            <a:r>
              <a:rPr lang="en-US" altLang="zh-CN" sz="1800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~</a:t>
            </a:r>
            <a:r>
              <a:rPr lang="en-US" altLang="zh-CN" sz="1800" b="1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100-150%</a:t>
            </a:r>
            <a:endParaRPr lang="zh-CN" altLang="en-US" sz="1800" b="1" dirty="0">
              <a:solidFill>
                <a:srgbClr val="FF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81000" y="6488668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 smtClean="0">
                <a:solidFill>
                  <a:schemeClr val="accent6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-bulk viscosity:  </a:t>
            </a:r>
            <a:r>
              <a:rPr lang="en-US" altLang="zh-CN" sz="1800" b="1" dirty="0" smtClean="0">
                <a:solidFill>
                  <a:srgbClr val="FF0000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?%</a:t>
            </a:r>
            <a:endParaRPr lang="zh-CN" alt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7200" y="5345668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Effects that are not included in this viscous hydro calculations   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" y="4219816"/>
            <a:ext cx="891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Glauber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&amp; KLN initializations lead to 100% uncertainties for the QGP shear viscosity 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16421</TotalTime>
  <Words>2501</Words>
  <Application>Microsoft Office PowerPoint</Application>
  <PresentationFormat>On-screen Show (4:3)</PresentationFormat>
  <Paragraphs>351</Paragraphs>
  <Slides>46</Slides>
  <Notes>35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默认设计模板</vt:lpstr>
      <vt:lpstr>Equation</vt:lpstr>
      <vt:lpstr>Slide 1</vt:lpstr>
      <vt:lpstr>QGP-the most perfect fluid in the world?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   further tests:        for identified hadrons </vt:lpstr>
      <vt:lpstr>Slide 15</vt:lpstr>
      <vt:lpstr>Slide 16</vt:lpstr>
      <vt:lpstr>MC-KLN &amp; MC-Glauber initializations &amp; V3 </vt:lpstr>
      <vt:lpstr>MC-KLN &amp; MC-Glauber initializations &amp; V3 </vt:lpstr>
      <vt:lpstr>Initialization Models</vt:lpstr>
      <vt:lpstr>Slide 20</vt:lpstr>
      <vt:lpstr>Pre-equilibrium dynamics</vt:lpstr>
      <vt:lpstr>Pre-equilibrium dynamics</vt:lpstr>
      <vt:lpstr>Pre-equilibrium dynamics</vt:lpstr>
      <vt:lpstr>Pre-equilibrium dynamics</vt:lpstr>
      <vt:lpstr>Slide 25</vt:lpstr>
      <vt:lpstr>V2 at RHIC and LHC</vt:lpstr>
      <vt:lpstr>         for pions, kaons &amp; protons at LHC</vt:lpstr>
      <vt:lpstr>Slide 28</vt:lpstr>
      <vt:lpstr>Slide 29</vt:lpstr>
      <vt:lpstr>Slide 30</vt:lpstr>
      <vt:lpstr>V2(PT) at RHIC and LHC</vt:lpstr>
      <vt:lpstr>Is QGP fluid more viscous at LHC ? </vt:lpstr>
      <vt:lpstr>Slide 33</vt:lpstr>
      <vt:lpstr>Slide 34</vt:lpstr>
      <vt:lpstr>Slide 35</vt:lpstr>
      <vt:lpstr>Extracting      from Vn in ultra-central collisions</vt:lpstr>
      <vt:lpstr>Higher Order Event Plane Correlations </vt:lpstr>
      <vt:lpstr>Vn  &amp; E-b-E Vn distributions </vt:lpstr>
      <vt:lpstr>Slide 39</vt:lpstr>
      <vt:lpstr>Slide 40</vt:lpstr>
      <vt:lpstr>Slide 41</vt:lpstr>
      <vt:lpstr>Slide 42</vt:lpstr>
      <vt:lpstr>Slide 43</vt:lpstr>
      <vt:lpstr>Slide 44</vt:lpstr>
      <vt:lpstr>e-b-e hydro vs. single shot hydro </vt:lpstr>
      <vt:lpstr>Slide 46</vt:lpstr>
    </vt:vector>
  </TitlesOfParts>
  <Company>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ss</dc:creator>
  <cp:lastModifiedBy>che2song</cp:lastModifiedBy>
  <cp:revision>1501</cp:revision>
  <dcterms:created xsi:type="dcterms:W3CDTF">2008-03-08T21:31:53Z</dcterms:created>
  <dcterms:modified xsi:type="dcterms:W3CDTF">2012-11-15T01:41:06Z</dcterms:modified>
</cp:coreProperties>
</file>