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handoutMasterIdLst>
    <p:handoutMasterId r:id="rId22"/>
  </p:handoutMasterIdLst>
  <p:sldIdLst>
    <p:sldId id="315" r:id="rId2"/>
    <p:sldId id="317" r:id="rId3"/>
    <p:sldId id="318" r:id="rId4"/>
    <p:sldId id="321" r:id="rId5"/>
    <p:sldId id="322" r:id="rId6"/>
    <p:sldId id="324" r:id="rId7"/>
    <p:sldId id="327" r:id="rId8"/>
    <p:sldId id="346" r:id="rId9"/>
    <p:sldId id="329" r:id="rId10"/>
    <p:sldId id="336" r:id="rId11"/>
    <p:sldId id="337" r:id="rId12"/>
    <p:sldId id="338" r:id="rId13"/>
    <p:sldId id="341" r:id="rId14"/>
    <p:sldId id="342" r:id="rId15"/>
    <p:sldId id="339" r:id="rId16"/>
    <p:sldId id="340" r:id="rId17"/>
    <p:sldId id="344" r:id="rId18"/>
    <p:sldId id="345" r:id="rId19"/>
    <p:sldId id="34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gudkov" initials="d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9758" autoAdjust="0"/>
  </p:normalViewPr>
  <p:slideViewPr>
    <p:cSldViewPr>
      <p:cViewPr varScale="1">
        <p:scale>
          <a:sx n="145" d="100"/>
          <a:sy n="145" d="100"/>
        </p:scale>
        <p:origin x="-136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commentAuthors" Target="commentAuthor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86CE5-71F3-4E5E-B6B4-F3CFC8FB2954}" type="datetimeFigureOut">
              <a:rPr lang="en-US" smtClean="0"/>
              <a:pPr/>
              <a:t>5/9/12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15813-6A5B-4142-A255-853D19650C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8674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4B3B3-4A2F-45B2-BA9E-18F5C1E20695}" type="datetimeFigureOut">
              <a:rPr lang="en-GB" smtClean="0"/>
              <a:pPr/>
              <a:t>5/9/12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D1C2C-4324-44D1-AEE4-B0762ED6B5B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9593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3D2A21-8C3D-D54D-96AE-051803BE75F2}" type="slidenum">
              <a:rPr lang="ru-RU">
                <a:latin typeface="Helvetica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2</a:t>
            </a:fld>
            <a:endParaRPr lang="ru-RU">
              <a:latin typeface="Helvetica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3D2A21-8C3D-D54D-96AE-051803BE75F2}" type="slidenum">
              <a:rPr lang="ru-RU">
                <a:latin typeface="Helvetica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3</a:t>
            </a:fld>
            <a:endParaRPr lang="ru-RU">
              <a:latin typeface="Helvetica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26567D-B0C0-4510-8E1A-735B2339E62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634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550FAC-0C2D-4E51-8A29-5B1ED39DC3E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550FAC-0C2D-4E51-8A29-5B1ED39DC3E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74"/>
          <p:cNvGrpSpPr>
            <a:grpSpLocks/>
          </p:cNvGrpSpPr>
          <p:nvPr/>
        </p:nvGrpSpPr>
        <p:grpSpPr bwMode="auto">
          <a:xfrm>
            <a:off x="0" y="1066800"/>
            <a:ext cx="9144000" cy="3157538"/>
            <a:chOff x="0" y="672"/>
            <a:chExt cx="5760" cy="1989"/>
          </a:xfrm>
        </p:grpSpPr>
        <p:sp>
          <p:nvSpPr>
            <p:cNvPr id="5" name="Rectangle 307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grpSp>
          <p:nvGrpSpPr>
            <p:cNvPr id="3" name="Group 3077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" name="Rectangle 3078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8" name="Rectangle 3079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9" name="Rectangle 3080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" name="Rectangle 3081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" name="Rectangle 3082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2" name="Rectangle 3083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3" name="Rectangle 3084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4" name="Rectangle 3085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5" name="Rectangle 3086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6" name="Rectangle 3087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</p:grpSp>
      <p:sp>
        <p:nvSpPr>
          <p:cNvPr id="17" name="Rectangle 3130"/>
          <p:cNvSpPr>
            <a:spLocks noChangeArrowheads="1"/>
          </p:cNvSpPr>
          <p:nvPr/>
        </p:nvSpPr>
        <p:spPr bwMode="auto">
          <a:xfrm>
            <a:off x="4060825" y="301783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3131"/>
          <p:cNvSpPr>
            <a:spLocks noChangeArrowheads="1"/>
          </p:cNvSpPr>
          <p:nvPr/>
        </p:nvSpPr>
        <p:spPr bwMode="auto">
          <a:xfrm>
            <a:off x="3678238" y="263048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8547" name="Rectangle 3091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8548" name="Rectangle 309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Rectangle 308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Y.P., 10/05/2012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2" name="Rectangle 308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DR experimental program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3" name="Rectangle 309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latin typeface="Arial Black" charset="0"/>
              </a:defRPr>
            </a:lvl1pPr>
          </a:lstStyle>
          <a:p>
            <a:pPr>
              <a:defRPr/>
            </a:pPr>
            <a:fld id="{A2CEDCC2-E9EA-6147-86E7-944945F6A8F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13716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5" name="Picture 19" descr="Logo CERN width=144,      height=14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DR experimental program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BBD3D-0831-9444-BC35-A71AEB786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Y.P., 10/05/2012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74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DR experimental program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C4DA4-A801-BB4A-BCDF-9F79BBDA5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Y.P., 10/05/2012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68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Mauro Pivi, SLAC, ESA Test Beam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683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  <a:ea typeface="ＭＳ Ｐゴシック" charset="-128"/>
              </a:rPr>
              <a:t>DR experimental program</a:t>
            </a: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F7ACD8-AFF6-DE4D-8BAD-314ECE0EAD34}" type="slidenum"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752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  <a:ea typeface="ＭＳ Ｐゴシック" charset="-128"/>
              </a:rPr>
              <a:t>Y.P., 10/05/2012</a:t>
            </a:r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77558" name="Rectangle 54"/>
          <p:cNvSpPr>
            <a:spLocks noChangeArrowheads="1"/>
          </p:cNvSpPr>
          <p:nvPr/>
        </p:nvSpPr>
        <p:spPr bwMode="auto">
          <a:xfrm>
            <a:off x="4060825" y="301783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7559" name="Rectangle 55"/>
          <p:cNvSpPr>
            <a:spLocks noChangeArrowheads="1"/>
          </p:cNvSpPr>
          <p:nvPr/>
        </p:nvSpPr>
        <p:spPr bwMode="auto">
          <a:xfrm>
            <a:off x="3678238" y="263048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034" name="Picture 19" descr="Logo CERN width=144,      height=14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500" y="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/>
          <p:cNvPicPr>
            <a:picLocks noChangeAspect="1"/>
          </p:cNvPicPr>
          <p:nvPr userDrawn="1"/>
        </p:nvPicPr>
        <p:blipFill>
          <a:blip r:embed="rId7"/>
          <a:srcRect l="13901" t="13901" r="11969" b="11969"/>
          <a:stretch>
            <a:fillRect/>
          </a:stretch>
        </p:blipFill>
        <p:spPr bwMode="auto">
          <a:xfrm>
            <a:off x="0" y="0"/>
            <a:ext cx="620688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6" r:id="rId3"/>
    <p:sldLayoutId id="2147483677" r:id="rId4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+mj-lt"/>
          <a:ea typeface="ＭＳ Ｐゴシック" pitchFamily="22" charset="-128"/>
          <a:cs typeface="ＭＳ Ｐゴシック" pitchFamily="2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n"/>
        <a:defRPr sz="3200">
          <a:solidFill>
            <a:schemeClr val="tx1"/>
          </a:solidFill>
          <a:latin typeface="+mn-lt"/>
          <a:ea typeface="ＭＳ Ｐゴシック" pitchFamily="22" charset="-128"/>
          <a:cs typeface="ＭＳ Ｐゴシック" pitchFamily="22" charset="-128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¨"/>
        <a:defRPr sz="2800">
          <a:solidFill>
            <a:schemeClr val="tx1"/>
          </a:solidFill>
          <a:latin typeface="+mn-lt"/>
          <a:ea typeface="ＭＳ Ｐゴシック" pitchFamily="22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22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¨"/>
        <a:defRPr sz="2000">
          <a:solidFill>
            <a:schemeClr val="tx1"/>
          </a:solidFill>
          <a:latin typeface="+mn-lt"/>
          <a:ea typeface="ＭＳ Ｐゴシック" pitchFamily="22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2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lowering2011" TargetMode="External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rn.ch/ler2010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3" y="1600200"/>
            <a:ext cx="7000875" cy="2624138"/>
          </a:xfrm>
        </p:spPr>
        <p:txBody>
          <a:bodyPr/>
          <a:lstStyle/>
          <a:p>
            <a:r>
              <a:rPr lang="en-US" sz="5400" dirty="0"/>
              <a:t>Damping ring experimental </a:t>
            </a:r>
            <a:r>
              <a:rPr lang="en-US" sz="5400" dirty="0" smtClean="0"/>
              <a:t>program</a:t>
            </a:r>
            <a:endParaRPr lang="en-US" sz="4000" b="0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0" y="5308600"/>
            <a:ext cx="91440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2813" fontAlgn="base">
              <a:spcBef>
                <a:spcPct val="20000"/>
              </a:spcBef>
              <a:spcAft>
                <a:spcPct val="0"/>
              </a:spcAft>
              <a:buSzPct val="120000"/>
            </a:pPr>
            <a:r>
              <a:rPr lang="en-US" sz="2000" b="1" dirty="0" smtClean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May 9</a:t>
            </a:r>
            <a:r>
              <a:rPr lang="en-US" sz="2000" b="1" baseline="30000" dirty="0" smtClean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2000" b="1" dirty="0" smtClean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, </a:t>
            </a:r>
            <a:r>
              <a:rPr lang="en-US" sz="2000" b="1" dirty="0" smtClean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2012</a:t>
            </a:r>
            <a:endParaRPr lang="en-US" sz="2000" b="1" dirty="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508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457203" y="4267200"/>
            <a:ext cx="8435975" cy="884238"/>
          </a:xfrm>
        </p:spPr>
        <p:txBody>
          <a:bodyPr/>
          <a:lstStyle/>
          <a:p>
            <a:pPr algn="ctr" defTabSz="912813" eaLnBrk="1" hangingPunct="1">
              <a:lnSpc>
                <a:spcPct val="90000"/>
              </a:lnSpc>
              <a:buFont typeface="Wingdings" charset="2"/>
              <a:buNone/>
            </a:pPr>
            <a:r>
              <a:rPr lang="en-US" sz="3200" b="1" dirty="0" smtClean="0">
                <a:ea typeface="ＭＳ Ｐゴシック" charset="-128"/>
                <a:cs typeface="ＭＳ Ｐゴシック" charset="-128"/>
              </a:rPr>
              <a:t>Yannis </a:t>
            </a:r>
            <a:r>
              <a:rPr lang="en-US" sz="3200" b="1" dirty="0" smtClean="0">
                <a:ea typeface="ＭＳ Ｐゴシック" charset="-128"/>
                <a:cs typeface="ＭＳ Ｐゴシック" charset="-128"/>
              </a:rPr>
              <a:t>PAPAPHILIPPOUCERN</a:t>
            </a:r>
          </a:p>
          <a:p>
            <a:pPr algn="ctr" defTabSz="912813" eaLnBrk="1" hangingPunct="1">
              <a:lnSpc>
                <a:spcPct val="90000"/>
              </a:lnSpc>
              <a:buFont typeface="Wingdings" charset="2"/>
              <a:buNone/>
            </a:pPr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Special thanks to Hermann </a:t>
            </a:r>
            <a:r>
              <a:rPr lang="en-US" sz="2400" b="1" dirty="0" err="1" smtClean="0">
                <a:ea typeface="ＭＳ Ｐゴシック" charset="-128"/>
                <a:cs typeface="ＭＳ Ｐゴシック" charset="-128"/>
              </a:rPr>
              <a:t>Schmickler</a:t>
            </a:r>
            <a:endParaRPr lang="en-US" sz="2400" b="1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1066800" y="152400"/>
            <a:ext cx="7010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2813" fontAlgn="base">
              <a:spcBef>
                <a:spcPct val="20000"/>
              </a:spcBef>
              <a:spcAft>
                <a:spcPct val="0"/>
              </a:spcAft>
              <a:buSzPct val="120000"/>
            </a:pPr>
            <a:r>
              <a:rPr lang="en-US" b="1" dirty="0">
                <a:solidFill>
                  <a:srgbClr val="4263A2"/>
                </a:solidFill>
                <a:latin typeface="Verdana" charset="0"/>
                <a:ea typeface="ＭＳ Ｐゴシック" charset="-128"/>
                <a:cs typeface="ＭＳ Ｐゴシック" charset="-128"/>
              </a:rPr>
              <a:t>CLIC Collaboration Working meeting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Y.P., 10/05/2012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DR experimental program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611560" y="39689"/>
            <a:ext cx="7751390" cy="1229072"/>
          </a:xfrm>
        </p:spPr>
        <p:txBody>
          <a:bodyPr/>
          <a:lstStyle/>
          <a:p>
            <a:r>
              <a:rPr lang="en-GB" dirty="0">
                <a:latin typeface="Bookman Old Style" pitchFamily="18" charset="0"/>
              </a:rPr>
              <a:t>D</a:t>
            </a:r>
            <a:r>
              <a:rPr lang="en-GB" dirty="0" smtClean="0">
                <a:latin typeface="Bookman Old Style" pitchFamily="18" charset="0"/>
              </a:rPr>
              <a:t>ream Damping Ring Test Facility</a:t>
            </a:r>
            <a:endParaRPr lang="en-GB" dirty="0" smtClean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92" y="1484784"/>
            <a:ext cx="9073008" cy="5112568"/>
          </a:xfrm>
        </p:spPr>
        <p:txBody>
          <a:bodyPr wrap="square"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200" dirty="0" smtClean="0"/>
              <a:t>Ring achieving lowest possible emittances in all three dimensions, in the range of few </a:t>
            </a:r>
            <a:r>
              <a:rPr lang="en-GB" sz="3200" dirty="0" err="1" smtClean="0"/>
              <a:t>GeV</a:t>
            </a:r>
            <a:endParaRPr lang="en-GB" sz="3200" dirty="0" smtClean="0"/>
          </a:p>
          <a:p>
            <a:pPr lvl="1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Vertical and longitudinal easier than horizontal</a:t>
            </a:r>
            <a:endParaRPr lang="en-GB" dirty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400" dirty="0" smtClean="0"/>
              <a:t>Short bunch train structure similar to damping rings</a:t>
            </a:r>
            <a:endParaRPr lang="en-GB" sz="3400" dirty="0" smtClean="0"/>
          </a:p>
          <a:p>
            <a:pPr lvl="1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000" dirty="0" smtClean="0"/>
              <a:t>Bunch spacing of 0.67ns (1.5GHz RF system) should be a good compromise</a:t>
            </a:r>
            <a:endParaRPr lang="en-GB" sz="3000" dirty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200" dirty="0" smtClean="0"/>
              <a:t>Space for installing wigglers, kickers (and extraction line), vacuum test areas, RF, instrumentation</a:t>
            </a:r>
            <a:endParaRPr lang="en-GB" sz="3200" dirty="0" smtClean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200" dirty="0" smtClean="0"/>
              <a:t>Beam conditions for studying IBS, space-charge, low emittance tuning, e-cloud (positrons), fast ion instability, CSR…</a:t>
            </a:r>
          </a:p>
          <a:p>
            <a:pPr lvl="1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2800" dirty="0" smtClean="0"/>
              <a:t>High brightness single bunches/trains, small bunch length</a:t>
            </a:r>
            <a:endParaRPr lang="en-GB" sz="2800" dirty="0" smtClean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Available beam time for experimental tests</a:t>
            </a:r>
            <a:endParaRPr lang="en-GB" sz="3200" dirty="0" smtClean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GB" sz="32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Y.P., 10/05/2012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 experimental program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20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611560" y="-32319"/>
            <a:ext cx="7751390" cy="580999"/>
          </a:xfrm>
        </p:spPr>
        <p:txBody>
          <a:bodyPr/>
          <a:lstStyle/>
          <a:p>
            <a:r>
              <a:rPr lang="en-GB" dirty="0" smtClean="0">
                <a:latin typeface="Bookman Old Style" pitchFamily="18" charset="0"/>
              </a:rPr>
              <a:t>SPS</a:t>
            </a:r>
            <a:endParaRPr lang="en-GB" dirty="0" smtClean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368" y="548680"/>
            <a:ext cx="3358232" cy="3600400"/>
          </a:xfrm>
        </p:spPr>
        <p:txBody>
          <a:bodyPr wrap="square"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200" dirty="0" smtClean="0"/>
              <a:t>Already proposed as damping ring for CLIC and lately </a:t>
            </a:r>
            <a:r>
              <a:rPr lang="en-GB" sz="3200" dirty="0" err="1" smtClean="0"/>
              <a:t>LHeC</a:t>
            </a:r>
            <a:endParaRPr lang="en-GB" sz="3200" dirty="0" smtClean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400" dirty="0" smtClean="0"/>
              <a:t>Low energies (4-10 </a:t>
            </a:r>
            <a:r>
              <a:rPr lang="en-GB" sz="3400" dirty="0" err="1" smtClean="0"/>
              <a:t>GeV</a:t>
            </a:r>
            <a:r>
              <a:rPr lang="en-GB" sz="3400" dirty="0" smtClean="0"/>
              <a:t>) in coasting mode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Need wigglers (~300m) to get low horizontal emittance (</a:t>
            </a:r>
            <a:r>
              <a:rPr lang="el-GR" dirty="0" smtClean="0"/>
              <a:t>3</a:t>
            </a:r>
            <a:r>
              <a:rPr lang="en-US" dirty="0" smtClean="0"/>
              <a:t>microns)</a:t>
            </a:r>
            <a:r>
              <a:rPr lang="en-GB" dirty="0" smtClean="0"/>
              <a:t> and fast damping (a few tens of </a:t>
            </a:r>
            <a:r>
              <a:rPr lang="en-GB" dirty="0" err="1" smtClean="0"/>
              <a:t>ms</a:t>
            </a:r>
            <a:r>
              <a:rPr lang="en-GB" dirty="0" smtClean="0"/>
              <a:t>)</a:t>
            </a:r>
          </a:p>
          <a:p>
            <a:pPr lvl="1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/>
              <a:t>M</a:t>
            </a:r>
            <a:r>
              <a:rPr lang="en-GB" dirty="0" smtClean="0"/>
              <a:t>ay gain by lattice modification</a:t>
            </a:r>
            <a:endParaRPr lang="en-GB" sz="2800" dirty="0" smtClean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GB" sz="3200" dirty="0" smtClean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GB" sz="32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548680"/>
            <a:ext cx="5868144" cy="29015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40152" y="188640"/>
            <a:ext cx="2454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Evans and Schmidt, 1988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3645024"/>
            <a:ext cx="3779912" cy="32521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44208" y="3347700"/>
            <a:ext cx="1963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Papaphilippou 2011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0" y="4077072"/>
            <a:ext cx="536408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RF system upgrade </a:t>
            </a:r>
          </a:p>
          <a:p>
            <a:pPr lvl="1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Total voltage needed (Energy loss/turn of a few tens of MeV)</a:t>
            </a:r>
          </a:p>
          <a:p>
            <a:pPr lvl="1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Different RF frequency  (the higher the better)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Need to revive lepton injector (now CTF) and transfer lines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2507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611560" y="39689"/>
            <a:ext cx="7751390" cy="508991"/>
          </a:xfrm>
        </p:spPr>
        <p:txBody>
          <a:bodyPr/>
          <a:lstStyle/>
          <a:p>
            <a:r>
              <a:rPr lang="en-GB" dirty="0" smtClean="0">
                <a:latin typeface="Bookman Old Style" pitchFamily="18" charset="0"/>
              </a:rPr>
              <a:t>SLS</a:t>
            </a:r>
            <a:endParaRPr lang="en-GB" dirty="0" smtClean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92" y="3933056"/>
            <a:ext cx="9073008" cy="3096344"/>
          </a:xfrm>
        </p:spPr>
        <p:txBody>
          <a:bodyPr wrap="square"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200" dirty="0" smtClean="0"/>
              <a:t>Ultra-low emittances and ability to run at low energies</a:t>
            </a:r>
          </a:p>
          <a:p>
            <a:pPr lvl="1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Horizontal norm. emittance of 26microns (2.4GeV) down to 5microns (1.6GeV)</a:t>
            </a:r>
          </a:p>
          <a:p>
            <a:pPr lvl="1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Record vertical emittance of 0.9pm @ 2.4GeV (4.2nm normalized!!!). This is translated to 2.8nm normalized if established @ 1.6GeV</a:t>
            </a:r>
          </a:p>
          <a:p>
            <a:pPr lvl="1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Bunch length of ~4mm, energy spread of 0.09% (long. </a:t>
            </a:r>
            <a:r>
              <a:rPr lang="en-GB" dirty="0"/>
              <a:t>n</a:t>
            </a:r>
            <a:r>
              <a:rPr lang="en-GB" dirty="0" smtClean="0"/>
              <a:t>orm. emittance of 7.9keV.m @ 2.4GeV)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400" dirty="0" smtClean="0"/>
              <a:t>1.5GHz, 3</a:t>
            </a:r>
            <a:r>
              <a:rPr lang="en-GB" sz="3400" baseline="30000" dirty="0" smtClean="0"/>
              <a:t>rd</a:t>
            </a:r>
            <a:r>
              <a:rPr lang="en-GB" sz="3400" dirty="0" smtClean="0"/>
              <a:t> Harmonic cavity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400" dirty="0" smtClean="0"/>
              <a:t>Proximity with Swiss FEL (can EAST meet WEST or 1 river to cross?)</a:t>
            </a:r>
            <a:endParaRPr lang="en-GB" sz="3000" dirty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Very close to the dream test facility</a:t>
            </a:r>
          </a:p>
          <a:p>
            <a:pPr lvl="1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BUT mainly a user facility</a:t>
            </a:r>
            <a:endParaRPr lang="en-GB" sz="2800" dirty="0" smtClean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GB" sz="3200" dirty="0" smtClean="0"/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2742077"/>
              </p:ext>
            </p:extLst>
          </p:nvPr>
        </p:nvGraphicFramePr>
        <p:xfrm>
          <a:off x="5876881" y="624181"/>
          <a:ext cx="3251277" cy="3352799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023822"/>
                <a:gridCol w="1227455"/>
              </a:tblGrid>
              <a:tr h="14052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SLS Parameter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Value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Energy [</a:t>
                      </a:r>
                      <a:r>
                        <a:rPr lang="en-US" sz="1400" dirty="0" err="1" smtClean="0"/>
                        <a:t>GeV</a:t>
                      </a:r>
                      <a:r>
                        <a:rPr lang="en-US" sz="1400" dirty="0" smtClean="0"/>
                        <a:t>]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2.411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Circumference [m]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288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Energy loss/turn [</a:t>
                      </a:r>
                      <a:r>
                        <a:rPr lang="en-US" sz="1400" dirty="0" err="1" smtClean="0"/>
                        <a:t>MeV</a:t>
                      </a:r>
                      <a:r>
                        <a:rPr lang="en-US" sz="1400" dirty="0" smtClean="0"/>
                        <a:t>]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0.54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454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RF voltage [MV]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2.1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2869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Mom.</a:t>
                      </a:r>
                      <a:r>
                        <a:rPr lang="en-US" sz="1400" baseline="0" dirty="0" smtClean="0"/>
                        <a:t> Comp. factor 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6.05e</a:t>
                      </a:r>
                      <a:r>
                        <a:rPr lang="en-US" sz="1400" baseline="30000" dirty="0" smtClean="0"/>
                        <a:t>-4</a:t>
                      </a:r>
                      <a:endParaRPr lang="en-US" sz="1400" baseline="300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Damping times h/v/l [ms]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8.59/8.55/4.26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Hor. </a:t>
                      </a:r>
                      <a:r>
                        <a:rPr lang="en-US" sz="1400" dirty="0" err="1" smtClean="0"/>
                        <a:t>emittance</a:t>
                      </a:r>
                      <a:r>
                        <a:rPr lang="en-US" sz="1400" dirty="0" smtClean="0"/>
                        <a:t> [nm </a:t>
                      </a:r>
                      <a:r>
                        <a:rPr lang="en-US" sz="1400" dirty="0" err="1" smtClean="0"/>
                        <a:t>rad</a:t>
                      </a:r>
                      <a:r>
                        <a:rPr lang="en-US" sz="1400" dirty="0" smtClean="0"/>
                        <a:t>]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5.6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4337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Vert. </a:t>
                      </a:r>
                      <a:r>
                        <a:rPr lang="en-US" sz="1400" dirty="0" err="1" smtClean="0"/>
                        <a:t>emittance</a:t>
                      </a:r>
                      <a:r>
                        <a:rPr lang="en-US" sz="1400" dirty="0" smtClean="0"/>
                        <a:t> [pm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rad</a:t>
                      </a:r>
                      <a:r>
                        <a:rPr lang="en-US" sz="1400" dirty="0" smtClean="0"/>
                        <a:t>]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0.9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336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Bunch length [mm]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3.8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Energy spread [%]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0.086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692696"/>
            <a:ext cx="3744416" cy="3240360"/>
          </a:xfrm>
          <a:prstGeom prst="rect">
            <a:avLst/>
          </a:prstGeom>
        </p:spPr>
      </p:pic>
      <p:sp>
        <p:nvSpPr>
          <p:cNvPr id="11" name="Left-Right Arrow 10"/>
          <p:cNvSpPr/>
          <p:nvPr/>
        </p:nvSpPr>
        <p:spPr bwMode="auto">
          <a:xfrm>
            <a:off x="995425" y="2204864"/>
            <a:ext cx="1272319" cy="288032"/>
          </a:xfrm>
          <a:prstGeom prst="left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504" y="1988840"/>
            <a:ext cx="50405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SLS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809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611560" y="-27384"/>
            <a:ext cx="7751390" cy="581000"/>
          </a:xfrm>
        </p:spPr>
        <p:txBody>
          <a:bodyPr/>
          <a:lstStyle/>
          <a:p>
            <a:r>
              <a:rPr lang="en-GB" dirty="0" smtClean="0">
                <a:latin typeface="Bookman Old Style" pitchFamily="18" charset="0"/>
              </a:rPr>
              <a:t>ALBA</a:t>
            </a:r>
            <a:endParaRPr lang="en-GB" dirty="0" smtClean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6" y="908720"/>
            <a:ext cx="4681720" cy="5328592"/>
          </a:xfrm>
        </p:spPr>
        <p:txBody>
          <a:bodyPr wrap="square"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400" dirty="0" smtClean="0"/>
              <a:t>Recently commissioned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400" dirty="0" smtClean="0"/>
              <a:t>Horizontal emittance of 4nm (23microns normalised, vertical not yet fully op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400" dirty="0" smtClean="0"/>
              <a:t>Ability to run at lower energies (not demonstrated)</a:t>
            </a:r>
            <a:endParaRPr lang="en-GB" sz="3400" dirty="0" smtClean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RF system powered with IOTs</a:t>
            </a:r>
            <a:endParaRPr lang="en-GB" sz="3200" dirty="0" smtClean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200" dirty="0" smtClean="0"/>
              <a:t>3</a:t>
            </a:r>
            <a:r>
              <a:rPr lang="en-GB" sz="3200" baseline="30000" dirty="0" smtClean="0"/>
              <a:t>rd</a:t>
            </a:r>
            <a:r>
              <a:rPr lang="en-GB" sz="3200" dirty="0" smtClean="0"/>
              <a:t> harmonic cavity (1.5GHz)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200" dirty="0" smtClean="0"/>
              <a:t>Super-conducting wiggler from BINP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200" dirty="0" smtClean="0"/>
              <a:t>Some free straight sections for installing new equipment for tests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200" dirty="0" smtClean="0"/>
              <a:t>Not yet fully booked by users but it will come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GB" sz="32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1178" y="620689"/>
            <a:ext cx="3964934" cy="28083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3548304"/>
            <a:ext cx="3995936" cy="8615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48064" y="4437112"/>
            <a:ext cx="3820210" cy="64807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8064" y="5085184"/>
            <a:ext cx="3923928" cy="60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666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611560" y="39689"/>
            <a:ext cx="7751390" cy="653008"/>
          </a:xfrm>
        </p:spPr>
        <p:txBody>
          <a:bodyPr/>
          <a:lstStyle/>
          <a:p>
            <a:r>
              <a:rPr lang="en-GB" dirty="0" smtClean="0">
                <a:latin typeface="Bookman Old Style" pitchFamily="18" charset="0"/>
              </a:rPr>
              <a:t>MAXIV</a:t>
            </a:r>
            <a:endParaRPr lang="en-GB" dirty="0" smtClean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92" y="908720"/>
            <a:ext cx="4068960" cy="6192688"/>
          </a:xfrm>
        </p:spPr>
        <p:txBody>
          <a:bodyPr wrap="square"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200" dirty="0" smtClean="0"/>
              <a:t>Ultra-low horizontal emittance for 3GeV ring</a:t>
            </a:r>
          </a:p>
          <a:p>
            <a:pPr lvl="1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0.2nm @</a:t>
            </a:r>
            <a:r>
              <a:rPr lang="en-GB" dirty="0"/>
              <a:t> </a:t>
            </a:r>
            <a:r>
              <a:rPr lang="en-GB" dirty="0" smtClean="0"/>
              <a:t>3GeV including IBS effect (1micron normalized) using high field </a:t>
            </a:r>
            <a:r>
              <a:rPr lang="en-GB" dirty="0"/>
              <a:t>(2.2T</a:t>
            </a:r>
            <a:r>
              <a:rPr lang="en-GB" dirty="0" smtClean="0"/>
              <a:t>) PM wigglers 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A lot of fancy features</a:t>
            </a:r>
          </a:p>
          <a:p>
            <a:pPr lvl="1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000" dirty="0" smtClean="0"/>
              <a:t>Compact magnets, multipole kicker, high-field wigglers, instrumentation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400" dirty="0" smtClean="0"/>
              <a:t>100MHz RF system</a:t>
            </a:r>
          </a:p>
          <a:p>
            <a:pPr lvl="1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2800" dirty="0" smtClean="0"/>
              <a:t>Long bunches of 50mm </a:t>
            </a:r>
            <a:r>
              <a:rPr lang="en-GB" sz="2800" dirty="0" err="1" smtClean="0"/>
              <a:t>rms</a:t>
            </a:r>
            <a:r>
              <a:rPr lang="en-GB" sz="2800" dirty="0" smtClean="0"/>
              <a:t> length using Landau cavity</a:t>
            </a:r>
            <a:endParaRPr lang="en-GB" sz="2800" dirty="0" smtClean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Commissioning of ring starts in 2015</a:t>
            </a:r>
            <a:endParaRPr lang="en-GB" sz="3200" dirty="0" smtClean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GB" sz="32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8338" y="1196752"/>
            <a:ext cx="4947164" cy="18812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3645024"/>
            <a:ext cx="4716016" cy="246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544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611560" y="39689"/>
            <a:ext cx="7751390" cy="797024"/>
          </a:xfrm>
        </p:spPr>
        <p:txBody>
          <a:bodyPr/>
          <a:lstStyle/>
          <a:p>
            <a:r>
              <a:rPr lang="en-GB" dirty="0" smtClean="0">
                <a:latin typeface="Bookman Old Style" pitchFamily="18" charset="0"/>
              </a:rPr>
              <a:t>ATF</a:t>
            </a:r>
            <a:endParaRPr lang="en-GB" dirty="0" smtClean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92" y="3861048"/>
            <a:ext cx="8893496" cy="2952328"/>
          </a:xfrm>
        </p:spPr>
        <p:txBody>
          <a:bodyPr wrap="square"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200" dirty="0" smtClean="0"/>
              <a:t>Ideal for extraction kicker studies</a:t>
            </a:r>
          </a:p>
          <a:p>
            <a:pPr lvl="1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Double kicker system</a:t>
            </a:r>
            <a:endParaRPr lang="en-GB" dirty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400" dirty="0" smtClean="0"/>
              <a:t>Low </a:t>
            </a:r>
            <a:r>
              <a:rPr lang="en-GB" sz="3400" dirty="0"/>
              <a:t>v</a:t>
            </a:r>
            <a:r>
              <a:rPr lang="en-GB" sz="3400" dirty="0" smtClean="0"/>
              <a:t>ertical emittance &lt;10pm</a:t>
            </a:r>
            <a:endParaRPr lang="en-GB" sz="3400" dirty="0" smtClean="0"/>
          </a:p>
          <a:p>
            <a:pPr lvl="1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000" dirty="0" smtClean="0"/>
              <a:t>A lot of beam size instrumentation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400" dirty="0" smtClean="0"/>
              <a:t>First IBS studies</a:t>
            </a:r>
            <a:endParaRPr lang="en-GB" sz="3400" dirty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Discussions </a:t>
            </a:r>
            <a:r>
              <a:rPr lang="en-GB" dirty="0"/>
              <a:t>for ATF3 damping ring experimental </a:t>
            </a:r>
            <a:r>
              <a:rPr lang="en-GB" dirty="0" smtClean="0"/>
              <a:t>program combined with FF studies</a:t>
            </a:r>
            <a:endParaRPr lang="en-GB" dirty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GB" sz="3200" dirty="0" smtClean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GB" sz="3200" dirty="0" smtClean="0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657745"/>
              </p:ext>
            </p:extLst>
          </p:nvPr>
        </p:nvGraphicFramePr>
        <p:xfrm>
          <a:off x="1475656" y="836712"/>
          <a:ext cx="5850434" cy="2966720"/>
        </p:xfrm>
        <a:graphic>
          <a:graphicData uri="http://schemas.openxmlformats.org/drawingml/2006/table">
            <a:tbl>
              <a:tblPr firstRow="1" bandRow="1"/>
              <a:tblGrid>
                <a:gridCol w="1313180"/>
                <a:gridCol w="894080"/>
                <a:gridCol w="1025346"/>
                <a:gridCol w="1308914"/>
                <a:gridCol w="1308914"/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IP parameter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nominal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04/2010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12/2010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02/</a:t>
                      </a:r>
                      <a:r>
                        <a:rPr lang="en-US" sz="1600" baseline="0" dirty="0" smtClean="0"/>
                        <a:t>2012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beam energy 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1.3 </a:t>
                      </a:r>
                      <a:r>
                        <a:rPr lang="en-US" sz="1600" dirty="0" err="1" smtClean="0"/>
                        <a:t>GeV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1.3 </a:t>
                      </a:r>
                      <a:r>
                        <a:rPr lang="en-US" sz="1600" dirty="0" err="1" smtClean="0"/>
                        <a:t>GeV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1.3 </a:t>
                      </a:r>
                      <a:r>
                        <a:rPr lang="en-US" sz="1600" dirty="0" err="1" smtClean="0"/>
                        <a:t>GeV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1.3  </a:t>
                      </a:r>
                      <a:r>
                        <a:rPr lang="en-US" sz="1600" dirty="0" err="1" smtClean="0"/>
                        <a:t>GeV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>
                          <a:latin typeface="Symbol" pitchFamily="18" charset="2"/>
                        </a:rPr>
                        <a:t>e</a:t>
                      </a:r>
                      <a:r>
                        <a:rPr lang="en-US" sz="1600" baseline="-25000" dirty="0" smtClean="0"/>
                        <a:t>x</a:t>
                      </a:r>
                      <a:endParaRPr lang="en-GB" sz="1600" baseline="-25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2</a:t>
                      </a:r>
                      <a:r>
                        <a:rPr lang="en-US" sz="1600" baseline="0" dirty="0" smtClean="0"/>
                        <a:t> nm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1.7 nm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1.8-2.7 nm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1.84 nm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err="1" smtClean="0">
                          <a:latin typeface="Symbol" pitchFamily="18" charset="2"/>
                        </a:rPr>
                        <a:t>e</a:t>
                      </a:r>
                      <a:r>
                        <a:rPr lang="en-US" sz="1600" baseline="-25000" dirty="0" err="1" smtClean="0"/>
                        <a:t>y</a:t>
                      </a:r>
                      <a:endParaRPr lang="en-GB" sz="1600" baseline="-25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12 pm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&lt;10 pm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28-64 pm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15.6 pm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err="1" smtClean="0">
                          <a:latin typeface="Symbol" pitchFamily="18" charset="2"/>
                        </a:rPr>
                        <a:t>b</a:t>
                      </a:r>
                      <a:r>
                        <a:rPr lang="en-US" sz="1600" baseline="-25000" dirty="0" err="1" smtClean="0"/>
                        <a:t>x</a:t>
                      </a:r>
                      <a:r>
                        <a:rPr lang="en-US" sz="1600" dirty="0" smtClean="0"/>
                        <a:t>*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4 mm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40</a:t>
                      </a:r>
                      <a:r>
                        <a:rPr lang="en-US" sz="1600" baseline="0" dirty="0" smtClean="0"/>
                        <a:t> mm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10</a:t>
                      </a:r>
                      <a:r>
                        <a:rPr lang="en-US" sz="1600" baseline="0" dirty="0" smtClean="0"/>
                        <a:t> mm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10 mm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sz="1600" baseline="-25000" dirty="0" smtClean="0">
                          <a:latin typeface="+mn-lt"/>
                        </a:rPr>
                        <a:t>y</a:t>
                      </a:r>
                      <a:r>
                        <a:rPr lang="en-US" sz="1600" dirty="0" smtClean="0"/>
                        <a:t>*</a:t>
                      </a:r>
                      <a:endParaRPr lang="en-GB" sz="16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0.1 mm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1.0 mm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1.0 mm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0.3 mm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>
                          <a:latin typeface="Symbol" pitchFamily="18" charset="2"/>
                        </a:rPr>
                        <a:t>s</a:t>
                      </a:r>
                      <a:r>
                        <a:rPr lang="en-US" sz="1600" baseline="-25000" dirty="0" err="1" smtClean="0"/>
                        <a:t>x</a:t>
                      </a:r>
                      <a:r>
                        <a:rPr lang="en-US" sz="1600" dirty="0" smtClean="0"/>
                        <a:t>*</a:t>
                      </a:r>
                      <a:endParaRPr lang="en-GB" sz="16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2.8 </a:t>
                      </a:r>
                      <a:r>
                        <a:rPr lang="en-US" sz="1600" dirty="0" smtClean="0">
                          <a:latin typeface="Symbol" pitchFamily="18" charset="2"/>
                        </a:rPr>
                        <a:t>m</a:t>
                      </a:r>
                      <a:r>
                        <a:rPr lang="en-US" sz="1600" dirty="0" smtClean="0"/>
                        <a:t>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10 </a:t>
                      </a:r>
                      <a:r>
                        <a:rPr lang="en-US" sz="1600" dirty="0" smtClean="0">
                          <a:latin typeface="Symbol" pitchFamily="18" charset="2"/>
                        </a:rPr>
                        <a:t>m</a:t>
                      </a:r>
                      <a:r>
                        <a:rPr lang="en-US" sz="1600" dirty="0" smtClean="0"/>
                        <a:t>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7.5 </a:t>
                      </a:r>
                      <a:r>
                        <a:rPr lang="en-US" sz="1600" dirty="0" smtClean="0">
                          <a:latin typeface="Symbol" pitchFamily="18" charset="2"/>
                        </a:rPr>
                        <a:t>m</a:t>
                      </a:r>
                      <a:r>
                        <a:rPr lang="en-US" sz="1600" dirty="0" smtClean="0"/>
                        <a:t>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4.3 </a:t>
                      </a:r>
                      <a:r>
                        <a:rPr lang="en-US" sz="1600" dirty="0" smtClean="0">
                          <a:latin typeface="Symbol" pitchFamily="18" charset="2"/>
                        </a:rPr>
                        <a:t>m</a:t>
                      </a:r>
                      <a:r>
                        <a:rPr lang="en-US" sz="1600" dirty="0" smtClean="0"/>
                        <a:t>m</a:t>
                      </a:r>
                      <a:endParaRPr lang="en-GB" sz="16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>
                          <a:latin typeface="Symbol" pitchFamily="18" charset="2"/>
                        </a:rPr>
                        <a:t>s</a:t>
                      </a:r>
                      <a:r>
                        <a:rPr lang="en-US" sz="1600" baseline="-25000" dirty="0" err="1" smtClean="0">
                          <a:latin typeface="+mn-lt"/>
                        </a:rPr>
                        <a:t>y</a:t>
                      </a:r>
                      <a:r>
                        <a:rPr lang="en-US" sz="1600" dirty="0" smtClean="0"/>
                        <a:t>*</a:t>
                      </a:r>
                      <a:endParaRPr lang="en-GB" sz="16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35 nm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900</a:t>
                      </a:r>
                      <a:r>
                        <a:rPr lang="en-US" sz="1600" baseline="0" dirty="0" smtClean="0"/>
                        <a:t> nm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439 (247?) nm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165 (100?)</a:t>
                      </a:r>
                      <a:r>
                        <a:rPr lang="en-US" sz="1600" baseline="0" dirty="0" smtClean="0"/>
                        <a:t> nm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8110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611560" y="39689"/>
            <a:ext cx="7751390" cy="725015"/>
          </a:xfrm>
        </p:spPr>
        <p:txBody>
          <a:bodyPr/>
          <a:lstStyle/>
          <a:p>
            <a:r>
              <a:rPr lang="en-GB" dirty="0" smtClean="0">
                <a:latin typeface="Bookman Old Style" pitchFamily="18" charset="0"/>
              </a:rPr>
              <a:t>CESRTA</a:t>
            </a:r>
            <a:endParaRPr lang="en-GB" dirty="0" smtClean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92" y="4725144"/>
            <a:ext cx="4501008" cy="2232248"/>
          </a:xfrm>
        </p:spPr>
        <p:txBody>
          <a:bodyPr wrap="square"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200" dirty="0" smtClean="0"/>
              <a:t>Huge effort for e-cloud evaluation </a:t>
            </a:r>
            <a:r>
              <a:rPr lang="en-GB" dirty="0" smtClean="0"/>
              <a:t>a</a:t>
            </a:r>
            <a:r>
              <a:rPr lang="en-GB" sz="3200" dirty="0" smtClean="0"/>
              <a:t>nd mitigation</a:t>
            </a:r>
          </a:p>
          <a:p>
            <a:pPr lvl="1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2800" dirty="0" smtClean="0"/>
              <a:t>Positrons and electrons, vacuum chamber test areas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200" dirty="0" smtClean="0"/>
              <a:t>High-field wigglers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Variable energy, low horizontal emittance</a:t>
            </a:r>
            <a:endParaRPr lang="en-GB" sz="3200" dirty="0" smtClean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GB" sz="32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908720"/>
            <a:ext cx="6300192" cy="38130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16016" y="4725144"/>
            <a:ext cx="4443694" cy="144962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1313" lvl="0" indent="-341313" eaLnBrk="0" hangingPunct="0">
              <a:spcBef>
                <a:spcPct val="20000"/>
              </a:spcBef>
              <a:buClr>
                <a:srgbClr val="9999FF">
                  <a:lumMod val="60000"/>
                  <a:lumOff val="40000"/>
                </a:srgbClr>
              </a:buClr>
              <a:buSzPct val="75000"/>
              <a:buFont typeface="Wingdings" charset="2"/>
              <a:buChar char="n"/>
              <a:defRPr/>
            </a:pPr>
            <a:r>
              <a:rPr lang="en-GB" sz="2400" kern="0" dirty="0" smtClean="0">
                <a:solidFill>
                  <a:srgbClr val="000000"/>
                </a:solidFill>
                <a:ea typeface="ＭＳ Ｐゴシック" pitchFamily="22" charset="-128"/>
                <a:cs typeface="ＭＳ Ｐゴシック" pitchFamily="22" charset="-128"/>
              </a:rPr>
              <a:t>Low </a:t>
            </a:r>
            <a:r>
              <a:rPr lang="en-GB" sz="2400" kern="0" dirty="0">
                <a:solidFill>
                  <a:srgbClr val="000000"/>
                </a:solidFill>
                <a:ea typeface="ＭＳ Ｐゴシック" pitchFamily="22" charset="-128"/>
                <a:cs typeface="ＭＳ Ｐゴシック" pitchFamily="22" charset="-128"/>
              </a:rPr>
              <a:t>Emittance T</a:t>
            </a:r>
            <a:r>
              <a:rPr lang="en-GB" sz="2400" kern="0" dirty="0" smtClean="0">
                <a:solidFill>
                  <a:srgbClr val="000000"/>
                </a:solidFill>
                <a:ea typeface="ＭＳ Ｐゴシック" pitchFamily="22" charset="-128"/>
                <a:cs typeface="ＭＳ Ｐゴシック" pitchFamily="22" charset="-128"/>
              </a:rPr>
              <a:t>uning</a:t>
            </a:r>
            <a:endParaRPr lang="en-GB" sz="2400" kern="0" dirty="0">
              <a:solidFill>
                <a:srgbClr val="000000"/>
              </a:solidFill>
              <a:ea typeface="ＭＳ Ｐゴシック" pitchFamily="22" charset="-128"/>
              <a:cs typeface="ＭＳ Ｐゴシック" pitchFamily="22" charset="-128"/>
            </a:endParaRPr>
          </a:p>
          <a:p>
            <a:pPr marL="341313" lvl="0" indent="-341313" eaLnBrk="0" hangingPunct="0">
              <a:spcBef>
                <a:spcPct val="20000"/>
              </a:spcBef>
              <a:buClr>
                <a:srgbClr val="9999FF">
                  <a:lumMod val="60000"/>
                  <a:lumOff val="40000"/>
                </a:srgbClr>
              </a:buClr>
              <a:buSzPct val="75000"/>
              <a:buFont typeface="Wingdings" charset="2"/>
              <a:buChar char="n"/>
              <a:defRPr/>
            </a:pPr>
            <a:r>
              <a:rPr lang="en-GB" sz="2400" kern="0" dirty="0">
                <a:solidFill>
                  <a:srgbClr val="000000"/>
                </a:solidFill>
                <a:ea typeface="ＭＳ Ｐゴシック" pitchFamily="22" charset="-128"/>
                <a:cs typeface="ＭＳ Ｐゴシック" pitchFamily="22" charset="-128"/>
              </a:rPr>
              <a:t>IBS measurements</a:t>
            </a:r>
          </a:p>
          <a:p>
            <a:pPr marL="341313" lvl="0" indent="-341313" eaLnBrk="0" hangingPunct="0">
              <a:spcBef>
                <a:spcPct val="20000"/>
              </a:spcBef>
              <a:buClr>
                <a:srgbClr val="9999FF">
                  <a:lumMod val="60000"/>
                  <a:lumOff val="40000"/>
                </a:srgbClr>
              </a:buClr>
              <a:buSzPct val="75000"/>
              <a:buFont typeface="Wingdings" charset="2"/>
              <a:buChar char="n"/>
              <a:defRPr/>
            </a:pPr>
            <a:r>
              <a:rPr lang="en-GB" sz="2400" kern="0" dirty="0">
                <a:solidFill>
                  <a:srgbClr val="000000"/>
                </a:solidFill>
                <a:ea typeface="ＭＳ Ｐゴシック" pitchFamily="22" charset="-128"/>
                <a:cs typeface="ＭＳ Ｐゴシック" pitchFamily="22" charset="-128"/>
              </a:rPr>
              <a:t>Instrumentation for position, beam size, e-cloud</a:t>
            </a:r>
          </a:p>
          <a:p>
            <a:pPr marL="341313" lvl="0" indent="-341313" eaLnBrk="0" hangingPunct="0">
              <a:spcBef>
                <a:spcPct val="20000"/>
              </a:spcBef>
              <a:buClr>
                <a:srgbClr val="9999FF">
                  <a:lumMod val="60000"/>
                  <a:lumOff val="40000"/>
                </a:srgbClr>
              </a:buClr>
              <a:buSzPct val="75000"/>
              <a:buFont typeface="Wingdings" charset="2"/>
              <a:buChar char="n"/>
              <a:defRPr/>
            </a:pPr>
            <a:r>
              <a:rPr lang="en-GB" sz="2400" kern="0" dirty="0">
                <a:solidFill>
                  <a:srgbClr val="000000"/>
                </a:solidFill>
                <a:ea typeface="ＭＳ Ｐゴシック" pitchFamily="22" charset="-128"/>
                <a:cs typeface="ＭＳ Ｐゴシック" pitchFamily="22" charset="-128"/>
              </a:rPr>
              <a:t>Future running?</a:t>
            </a:r>
          </a:p>
        </p:txBody>
      </p:sp>
    </p:spTree>
    <p:extLst>
      <p:ext uri="{BB962C8B-B14F-4D97-AF65-F5344CB8AC3E}">
        <p14:creationId xmlns:p14="http://schemas.microsoft.com/office/powerpoint/2010/main" val="967252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Mauro Pivi, SLAC, ESA Test Beam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64485"/>
              </p:ext>
            </p:extLst>
          </p:nvPr>
        </p:nvGraphicFramePr>
        <p:xfrm>
          <a:off x="76200" y="1066801"/>
          <a:ext cx="8991600" cy="5678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875"/>
                <a:gridCol w="1766207"/>
                <a:gridCol w="1525361"/>
                <a:gridCol w="1364796"/>
                <a:gridCol w="1525361"/>
              </a:tblGrid>
              <a:tr h="64956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2">
                            <a:shade val="51000"/>
                            <a:satMod val="130000"/>
                          </a:schemeClr>
                        </a:gs>
                        <a:gs pos="80000">
                          <a:schemeClr val="accent2">
                            <a:shade val="93000"/>
                            <a:satMod val="130000"/>
                          </a:schemeClr>
                        </a:gs>
                        <a:gs pos="100000">
                          <a:schemeClr val="accent2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CesrTA</a:t>
                      </a: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2">
                            <a:shade val="51000"/>
                            <a:satMod val="130000"/>
                          </a:schemeClr>
                        </a:gs>
                        <a:gs pos="80000">
                          <a:schemeClr val="accent2">
                            <a:shade val="93000"/>
                            <a:satMod val="130000"/>
                          </a:schemeClr>
                        </a:gs>
                        <a:gs pos="100000">
                          <a:schemeClr val="accent2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ILC</a:t>
                      </a:r>
                      <a:endParaRPr lang="en-US" sz="2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2">
                            <a:shade val="51000"/>
                            <a:satMod val="130000"/>
                          </a:schemeClr>
                        </a:gs>
                        <a:gs pos="80000">
                          <a:schemeClr val="accent2">
                            <a:shade val="93000"/>
                            <a:satMod val="130000"/>
                          </a:schemeClr>
                        </a:gs>
                        <a:gs pos="100000">
                          <a:schemeClr val="accent2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CLIC</a:t>
                      </a:r>
                      <a:endParaRPr lang="en-US" sz="2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2">
                            <a:shade val="51000"/>
                            <a:satMod val="130000"/>
                          </a:schemeClr>
                        </a:gs>
                        <a:gs pos="80000">
                          <a:schemeClr val="accent2">
                            <a:shade val="93000"/>
                            <a:satMod val="130000"/>
                          </a:schemeClr>
                        </a:gs>
                        <a:gs pos="100000">
                          <a:schemeClr val="accent2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LCTA/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PEP-II</a:t>
                      </a:r>
                      <a:endParaRPr lang="en-US" sz="2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2">
                            <a:shade val="51000"/>
                            <a:satMod val="130000"/>
                          </a:schemeClr>
                        </a:gs>
                        <a:gs pos="80000">
                          <a:schemeClr val="accent2">
                            <a:shade val="93000"/>
                            <a:satMod val="130000"/>
                          </a:schemeClr>
                        </a:gs>
                        <a:gs pos="100000">
                          <a:schemeClr val="accent2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4724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Energy </a:t>
                      </a: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[GeV]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+mn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en-US" sz="2200" b="1" dirty="0" smtClean="0">
                          <a:latin typeface="+mn-lt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en-US" sz="2200" b="1" dirty="0"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+mn-lt"/>
                          <a:ea typeface="Times New Roman"/>
                          <a:cs typeface="Times New Roman"/>
                        </a:rPr>
                        <a:t>2.86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latin typeface="+mn-lt"/>
                          <a:ea typeface="Times New Roman"/>
                          <a:cs typeface="Times New Roman"/>
                        </a:rPr>
                        <a:t>2.86 - </a:t>
                      </a:r>
                      <a:r>
                        <a:rPr lang="en-US" sz="2200" b="1" dirty="0"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</a:tr>
              <a:tr h="4098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Circumference</a:t>
                      </a:r>
                      <a:r>
                        <a:rPr lang="en-US" sz="22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[m</a:t>
                      </a: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764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3200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493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2199</a:t>
                      </a:r>
                    </a:p>
                  </a:txBody>
                  <a:tcPr marL="68580" marR="68580" marT="0" marB="0"/>
                </a:tc>
              </a:tr>
              <a:tr h="5533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200" dirty="0" smtClean="0">
                          <a:latin typeface="Symbol" pitchFamily="18" charset="2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x [nm-rad, 0 </a:t>
                      </a:r>
                      <a:r>
                        <a:rPr lang="en-US" sz="2200" dirty="0" err="1">
                          <a:latin typeface="+mn-lt"/>
                          <a:ea typeface="Times New Roman"/>
                          <a:cs typeface="Times New Roman"/>
                        </a:rPr>
                        <a:t>curr</a:t>
                      </a: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.]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200" dirty="0">
                          <a:latin typeface="+mn-lt"/>
                          <a:ea typeface="Times New Roman"/>
                          <a:cs typeface="Times New Roman"/>
                        </a:rPr>
                        <a:t>2.5</a:t>
                      </a:r>
                      <a:endParaRPr lang="en-US" sz="2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200">
                          <a:latin typeface="+mn-lt"/>
                          <a:ea typeface="Times New Roman"/>
                          <a:cs typeface="Times New Roman"/>
                        </a:rPr>
                        <a:t>0.6</a:t>
                      </a:r>
                      <a:endParaRPr lang="en-US" sz="2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200">
                          <a:latin typeface="+mn-lt"/>
                          <a:ea typeface="Times New Roman"/>
                          <a:cs typeface="Times New Roman"/>
                        </a:rPr>
                        <a:t>0.07</a:t>
                      </a:r>
                      <a:endParaRPr lang="en-US" sz="2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200" dirty="0">
                          <a:latin typeface="+mn-lt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2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33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200" dirty="0" smtClean="0">
                          <a:latin typeface="Symbol" pitchFamily="18" charset="2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y [</a:t>
                      </a:r>
                      <a:r>
                        <a:rPr lang="en-US" sz="2200" b="1" dirty="0">
                          <a:latin typeface="+mn-lt"/>
                          <a:ea typeface="Times New Roman"/>
                          <a:cs typeface="Times New Roman"/>
                        </a:rPr>
                        <a:t>pm</a:t>
                      </a: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-rad, 0 </a:t>
                      </a:r>
                      <a:r>
                        <a:rPr lang="en-US" sz="2200" dirty="0" err="1">
                          <a:latin typeface="+mn-lt"/>
                          <a:ea typeface="Times New Roman"/>
                          <a:cs typeface="Times New Roman"/>
                        </a:rPr>
                        <a:t>curr</a:t>
                      </a: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.]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+mn-lt"/>
                          <a:ea typeface="Times New Roman"/>
                          <a:cs typeface="Times New Roman"/>
                        </a:rPr>
                        <a:t>0.9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latin typeface="+mn-lt"/>
                          <a:ea typeface="Times New Roman"/>
                          <a:cs typeface="Times New Roman"/>
                        </a:rPr>
                        <a:t>0.9</a:t>
                      </a:r>
                      <a:endParaRPr lang="en-US" sz="22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46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Beam </a:t>
                      </a: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Current </a:t>
                      </a: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[A]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0.06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0.4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0.35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0.5</a:t>
                      </a:r>
                    </a:p>
                  </a:txBody>
                  <a:tcPr marL="68580" marR="68580" marT="0" marB="0"/>
                </a:tc>
              </a:tr>
              <a:tr h="5533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Number </a:t>
                      </a: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of bunches</a:t>
                      </a:r>
                      <a:endParaRPr lang="en-US" sz="2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45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1300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312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1100</a:t>
                      </a:r>
                    </a:p>
                  </a:txBody>
                  <a:tcPr marL="68580" marR="68580" marT="0" marB="0"/>
                </a:tc>
              </a:tr>
              <a:tr h="5533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Bunch population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2 x10</a:t>
                      </a:r>
                      <a:r>
                        <a:rPr lang="en-US" sz="2200" baseline="30000" dirty="0" smtClean="0"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2200" baseline="30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2 x10</a:t>
                      </a:r>
                      <a:r>
                        <a:rPr lang="en-US" sz="2200" baseline="30000" dirty="0" smtClean="0"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2200" baseline="30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4.1 x10</a:t>
                      </a:r>
                      <a:r>
                        <a:rPr lang="en-US" sz="2200" baseline="30000" dirty="0" smtClean="0"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en-US" sz="2200" baseline="30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2 x10</a:t>
                      </a:r>
                      <a:r>
                        <a:rPr lang="en-US" sz="2200" baseline="30000" dirty="0" smtClean="0"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2200" baseline="30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33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spacing</a:t>
                      </a: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2200" dirty="0" err="1">
                          <a:latin typeface="+mn-lt"/>
                          <a:ea typeface="Times New Roman"/>
                          <a:cs typeface="Times New Roman"/>
                        </a:rPr>
                        <a:t>bs</a:t>
                      </a: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 [ns]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0.5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</a:tr>
              <a:tr h="3973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err="1" smtClean="0">
                          <a:latin typeface="Symbol" pitchFamily="18" charset="2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en-US" sz="2200" dirty="0" err="1" smtClean="0">
                          <a:latin typeface="+mn-lt"/>
                          <a:ea typeface="Times New Roman"/>
                          <a:cs typeface="Times New Roman"/>
                        </a:rPr>
                        <a:t>z</a:t>
                      </a: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[mm]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1.4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</a:tr>
              <a:tr h="4970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Symbol" pitchFamily="18" charset="2"/>
                          <a:ea typeface="Times New Roman"/>
                          <a:cs typeface="Times New Roman"/>
                        </a:rPr>
                        <a:t>a</a:t>
                      </a:r>
                      <a:endParaRPr lang="en-US" sz="2200" dirty="0">
                        <a:latin typeface="Symbol" pitchFamily="18" charset="2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1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6.7 x10</a:t>
                      </a:r>
                      <a:r>
                        <a:rPr lang="en-US" sz="2200" baseline="30000" dirty="0" smtClean="0">
                          <a:latin typeface="+mn-lt"/>
                          <a:ea typeface="Times New Roman"/>
                          <a:cs typeface="Times New Roman"/>
                        </a:rPr>
                        <a:t>-3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1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3.3 x10</a:t>
                      </a:r>
                      <a:r>
                        <a:rPr lang="en-US" sz="2200" baseline="30000" dirty="0" smtClean="0">
                          <a:latin typeface="+mn-lt"/>
                          <a:ea typeface="Times New Roman"/>
                          <a:cs typeface="Times New Roman"/>
                        </a:rPr>
                        <a:t>-4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1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6 x10</a:t>
                      </a:r>
                      <a:r>
                        <a:rPr lang="en-US" sz="2200" baseline="30000" dirty="0" smtClean="0">
                          <a:latin typeface="+mn-lt"/>
                          <a:ea typeface="Times New Roman"/>
                          <a:cs typeface="Times New Roman"/>
                        </a:rPr>
                        <a:t>-5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609600" y="-171400"/>
            <a:ext cx="7772400" cy="46828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4000" b="1" kern="0" dirty="0" smtClean="0">
                <a:solidFill>
                  <a:srgbClr val="00007D"/>
                </a:solidFill>
                <a:latin typeface="Bookman Old Style" pitchFamily="18" charset="0"/>
                <a:ea typeface="ＭＳ Ｐゴシック" pitchFamily="22" charset="-128"/>
                <a:cs typeface="ＭＳ Ｐゴシック" pitchFamily="22" charset="-128"/>
              </a:rPr>
              <a:t>Linear Collider Test Accelerator / PEPII</a:t>
            </a:r>
            <a:endParaRPr lang="en-US" sz="4000" b="1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0063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836866" y="6381750"/>
            <a:ext cx="3944937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Mauro Pivi SLAC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157875"/>
              </p:ext>
            </p:extLst>
          </p:nvPr>
        </p:nvGraphicFramePr>
        <p:xfrm>
          <a:off x="304800" y="1948737"/>
          <a:ext cx="8458200" cy="3766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1755058"/>
                <a:gridCol w="1728020"/>
                <a:gridCol w="1546122"/>
              </a:tblGrid>
              <a:tr h="64956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2">
                            <a:shade val="51000"/>
                            <a:satMod val="130000"/>
                          </a:schemeClr>
                        </a:gs>
                        <a:gs pos="80000">
                          <a:schemeClr val="accent2">
                            <a:shade val="93000"/>
                            <a:satMod val="130000"/>
                          </a:schemeClr>
                        </a:gs>
                        <a:gs pos="100000">
                          <a:schemeClr val="accent2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ILC IP</a:t>
                      </a: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2">
                            <a:shade val="51000"/>
                            <a:satMod val="130000"/>
                          </a:schemeClr>
                        </a:gs>
                        <a:gs pos="80000">
                          <a:schemeClr val="accent2">
                            <a:shade val="93000"/>
                            <a:satMod val="130000"/>
                          </a:schemeClr>
                        </a:gs>
                        <a:gs pos="100000">
                          <a:schemeClr val="accent2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CLIC IP</a:t>
                      </a: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2">
                            <a:shade val="51000"/>
                            <a:satMod val="130000"/>
                          </a:schemeClr>
                        </a:gs>
                        <a:gs pos="80000">
                          <a:schemeClr val="accent2">
                            <a:shade val="93000"/>
                            <a:satMod val="130000"/>
                          </a:schemeClr>
                        </a:gs>
                        <a:gs pos="100000">
                          <a:schemeClr val="accent2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LCTA – EXT</a:t>
                      </a:r>
                      <a:r>
                        <a:rPr lang="en-US" sz="22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LINE</a:t>
                      </a:r>
                      <a:endParaRPr lang="en-US" sz="2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2">
                            <a:shade val="51000"/>
                            <a:satMod val="130000"/>
                          </a:schemeClr>
                        </a:gs>
                        <a:gs pos="80000">
                          <a:schemeClr val="accent2">
                            <a:shade val="93000"/>
                            <a:satMod val="130000"/>
                          </a:schemeClr>
                        </a:gs>
                        <a:gs pos="100000">
                          <a:schemeClr val="accent2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</a:tcPr>
                </a:tc>
              </a:tr>
              <a:tr h="4724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Energy, E0 [GeV]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250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1500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2.86</a:t>
                      </a:r>
                    </a:p>
                  </a:txBody>
                  <a:tcPr marL="68580" marR="68580" marT="0" marB="0"/>
                </a:tc>
              </a:tr>
              <a:tr h="4098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dirty="0" err="1">
                          <a:latin typeface="+mn-lt"/>
                          <a:ea typeface="Times New Roman"/>
                          <a:cs typeface="Times New Roman"/>
                        </a:rPr>
                        <a:t>Norm</a:t>
                      </a:r>
                      <a:r>
                        <a:rPr lang="fr-FR" sz="2200" dirty="0">
                          <a:latin typeface="+mn-lt"/>
                          <a:ea typeface="Times New Roman"/>
                          <a:cs typeface="Times New Roman"/>
                        </a:rPr>
                        <a:t>. Emittance, </a:t>
                      </a:r>
                      <a:r>
                        <a:rPr lang="fr-FR" sz="2200" dirty="0">
                          <a:latin typeface="Symbol" pitchFamily="18" charset="2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pt-BR" sz="2200" dirty="0">
                          <a:latin typeface="Symbol" pitchFamily="18" charset="2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fr-FR" sz="2200" dirty="0">
                          <a:latin typeface="+mn-lt"/>
                          <a:ea typeface="Times New Roman"/>
                          <a:cs typeface="Times New Roman"/>
                        </a:rPr>
                        <a:t>x [</a:t>
                      </a:r>
                      <a:r>
                        <a:rPr lang="fr-FR" sz="2200" dirty="0" err="1">
                          <a:latin typeface="+mn-lt"/>
                          <a:ea typeface="Times New Roman"/>
                          <a:cs typeface="Times New Roman"/>
                        </a:rPr>
                        <a:t>um</a:t>
                      </a:r>
                      <a:r>
                        <a:rPr lang="fr-FR" sz="2200" dirty="0">
                          <a:latin typeface="+mn-lt"/>
                          <a:ea typeface="Times New Roman"/>
                          <a:cs typeface="Times New Roman"/>
                        </a:rPr>
                        <a:t>]</a:t>
                      </a:r>
                      <a:endParaRPr lang="en-US" sz="2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2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>
                          <a:latin typeface="+mn-lt"/>
                          <a:ea typeface="Times New Roman"/>
                          <a:cs typeface="Times New Roman"/>
                        </a:rPr>
                        <a:t>0.66</a:t>
                      </a:r>
                      <a:endParaRPr lang="en-US" sz="2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200" dirty="0" smtClean="0"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2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33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Norm. Emittance, </a:t>
                      </a:r>
                      <a:r>
                        <a:rPr lang="fr-FR" sz="2200" dirty="0">
                          <a:latin typeface="Symbol" pitchFamily="18" charset="2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pt-BR" sz="2200" dirty="0">
                          <a:latin typeface="Symbol" pitchFamily="18" charset="2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y [um]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0.04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0.02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latin typeface="+mn-lt"/>
                          <a:ea typeface="Times New Roman"/>
                          <a:cs typeface="Times New Roman"/>
                        </a:rPr>
                        <a:t>0.005</a:t>
                      </a:r>
                      <a:endParaRPr lang="en-US" sz="2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33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Symbol" pitchFamily="18" charset="2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en-US" sz="2200" baseline="30000" dirty="0">
                          <a:latin typeface="+mn-lt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y [mm]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0.4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0.068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0.1</a:t>
                      </a:r>
                    </a:p>
                  </a:txBody>
                  <a:tcPr marL="68580" marR="68580" marT="0" marB="0"/>
                </a:tc>
              </a:tr>
              <a:tr h="5533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Vertical Beam Size [nm]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5.7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</a:tr>
              <a:tr h="5533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Bunch length [um]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300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+mn-lt"/>
                          <a:ea typeface="Times New Roman"/>
                          <a:cs typeface="Times New Roman"/>
                        </a:rPr>
                        <a:t>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+mn-lt"/>
                          <a:ea typeface="Times New Roman"/>
                          <a:cs typeface="Times New Roman"/>
                        </a:rPr>
                        <a:t>9000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609600" y="152400"/>
            <a:ext cx="7772400" cy="7620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defRPr/>
            </a:pPr>
            <a:r>
              <a:rPr lang="en-US" sz="3600" b="1" kern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LCTA - Extraction Line</a:t>
            </a:r>
            <a:endParaRPr lang="en-US" sz="3600" b="1" kern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04800" y="1321713"/>
            <a:ext cx="8839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IP Nominal parameters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and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LCTA/PEP-II extraction line parameters.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7315200" y="4419600"/>
            <a:ext cx="1371600" cy="7620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10" idx="3"/>
          </p:cNvCxnSpPr>
          <p:nvPr/>
        </p:nvCxnSpPr>
        <p:spPr>
          <a:xfrm flipV="1">
            <a:off x="6934200" y="5105400"/>
            <a:ext cx="533400" cy="94666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48000" y="5867400"/>
            <a:ext cx="3886200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Factor 4 smaller than ATF2 goals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777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611560" y="39689"/>
            <a:ext cx="7751390" cy="1229072"/>
          </a:xfrm>
        </p:spPr>
        <p:txBody>
          <a:bodyPr/>
          <a:lstStyle/>
          <a:p>
            <a:r>
              <a:rPr lang="en-GB" dirty="0" smtClean="0">
                <a:latin typeface="Bookman Old Style" pitchFamily="18" charset="0"/>
              </a:rPr>
              <a:t>Conclusion</a:t>
            </a:r>
            <a:endParaRPr lang="en-GB" dirty="0" smtClean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92" y="1484784"/>
            <a:ext cx="9073008" cy="5112568"/>
          </a:xfrm>
        </p:spPr>
        <p:txBody>
          <a:bodyPr wrap="square" rtlCol="0"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200" dirty="0" smtClean="0"/>
              <a:t>A number of existing or future low emittance rings are approaching design goals of CLIC damping rings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 smtClean="0"/>
              <a:t>Some of them can be combined with a bunch compressor + </a:t>
            </a:r>
            <a:r>
              <a:rPr lang="en-GB" dirty="0" err="1" smtClean="0"/>
              <a:t>linac</a:t>
            </a:r>
            <a:r>
              <a:rPr lang="en-GB" dirty="0" smtClean="0"/>
              <a:t> for a general CLIC main beam test facility</a:t>
            </a:r>
            <a:endParaRPr lang="en-GB" sz="3200" dirty="0" smtClean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400" dirty="0" smtClean="0"/>
              <a:t>Difficulty lies less on establishing an experimental program but more on the machine availability for running such experiments</a:t>
            </a:r>
          </a:p>
        </p:txBody>
      </p:sp>
      <p:sp>
        <p:nvSpPr>
          <p:cNvPr id="6" name="Rectangle 5"/>
          <p:cNvSpPr/>
          <p:nvPr/>
        </p:nvSpPr>
        <p:spPr>
          <a:xfrm>
            <a:off x="702891" y="2967335"/>
            <a:ext cx="7738229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May the dream come true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7987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467600" cy="304800"/>
          </a:xfrm>
        </p:spPr>
        <p:txBody>
          <a:bodyPr/>
          <a:lstStyle/>
          <a:p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CLIC DR parameters</a:t>
            </a:r>
            <a:endParaRPr lang="ru-RU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81006"/>
            <a:ext cx="5292080" cy="32043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r="24541"/>
          <a:stretch/>
        </p:blipFill>
        <p:spPr>
          <a:xfrm>
            <a:off x="4805028" y="620688"/>
            <a:ext cx="4338972" cy="3600400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6200" y="620688"/>
            <a:ext cx="463981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-112" charset="2"/>
              <a:buChar char="n"/>
            </a:pPr>
            <a:r>
              <a:rPr lang="en-GB" sz="2800" b="0" dirty="0" smtClean="0">
                <a:latin typeface="Garamond" pitchFamily="-112" charset="0"/>
              </a:rPr>
              <a:t>CLIC damping rings target ultra-low emittance in all 3 dimensions for relatively high bunch charge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-112" charset="2"/>
              <a:buChar char="n"/>
            </a:pPr>
            <a:r>
              <a:rPr lang="en-GB" sz="2800" dirty="0" smtClean="0">
                <a:latin typeface="Garamond" pitchFamily="-112" charset="0"/>
              </a:rPr>
              <a:t>Dominated by collective effects (IBS, space-charge, e-cloud, FII, CSR,…)</a:t>
            </a:r>
            <a:endParaRPr lang="en-GB" sz="2800" b="0" dirty="0" smtClean="0">
              <a:latin typeface="Garamond" pitchFamily="-11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48064" y="4293096"/>
            <a:ext cx="3995936" cy="2174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-112" charset="2"/>
              <a:buChar char="n"/>
            </a:pPr>
            <a:r>
              <a:rPr lang="en-GB" sz="2800" dirty="0" smtClean="0">
                <a:solidFill>
                  <a:srgbClr val="000000"/>
                </a:solidFill>
                <a:latin typeface="Garamond" pitchFamily="-112" charset="0"/>
              </a:rPr>
              <a:t>Challenging technology (SC wigglers, Extraction kickers, RF system, Vacuum, Instrumentation, Feedback)</a:t>
            </a:r>
          </a:p>
        </p:txBody>
      </p:sp>
    </p:spTree>
    <p:extLst>
      <p:ext uri="{BB962C8B-B14F-4D97-AF65-F5344CB8AC3E}">
        <p14:creationId xmlns:p14="http://schemas.microsoft.com/office/powerpoint/2010/main" val="2933911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92224"/>
            <a:ext cx="7467600" cy="688504"/>
          </a:xfrm>
        </p:spPr>
        <p:txBody>
          <a:bodyPr/>
          <a:lstStyle/>
          <a:p>
            <a:r>
              <a:rPr lang="en-US" dirty="0" smtClean="0">
                <a:ea typeface="ＭＳ Ｐゴシック" pitchFamily="-112" charset="-128"/>
                <a:cs typeface="ＭＳ Ｐゴシック" pitchFamily="-112" charset="-128"/>
              </a:rPr>
              <a:t>CLIC DR beam dynamics experiments</a:t>
            </a:r>
            <a:endParaRPr lang="ru-RU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Content Placeholder 11"/>
          <p:cNvSpPr>
            <a:spLocks noGrp="1"/>
          </p:cNvSpPr>
          <p:nvPr>
            <p:ph idx="1"/>
          </p:nvPr>
        </p:nvSpPr>
        <p:spPr>
          <a:xfrm>
            <a:off x="251520" y="1484784"/>
            <a:ext cx="4968552" cy="5256584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GB" sz="2600" dirty="0" smtClean="0">
                <a:latin typeface="Bookman Old Style" pitchFamily="18" charset="0"/>
              </a:rPr>
              <a:t>Low Emittance Tuning</a:t>
            </a:r>
          </a:p>
          <a:p>
            <a:pPr lvl="1">
              <a:lnSpc>
                <a:spcPct val="80000"/>
              </a:lnSpc>
            </a:pPr>
            <a:r>
              <a:rPr lang="en-GB" sz="2200" b="1" dirty="0" smtClean="0">
                <a:latin typeface="Bookman Old Style" pitchFamily="18" charset="0"/>
              </a:rPr>
              <a:t>SLS</a:t>
            </a:r>
            <a:r>
              <a:rPr lang="en-GB" sz="2200" dirty="0" smtClean="0">
                <a:latin typeface="Bookman Old Style" pitchFamily="18" charset="0"/>
              </a:rPr>
              <a:t>, but also Australian Synchrotron</a:t>
            </a:r>
            <a:endParaRPr lang="en-GB" sz="2200" dirty="0" smtClean="0">
              <a:latin typeface="Bookman Old Style" pitchFamily="18" charset="0"/>
            </a:endParaRPr>
          </a:p>
          <a:p>
            <a:pPr>
              <a:lnSpc>
                <a:spcPct val="80000"/>
              </a:lnSpc>
            </a:pPr>
            <a:r>
              <a:rPr lang="en-GB" sz="2600" dirty="0" smtClean="0">
                <a:latin typeface="Bookman Old Style" pitchFamily="18" charset="0"/>
              </a:rPr>
              <a:t>IBS</a:t>
            </a:r>
          </a:p>
          <a:p>
            <a:pPr lvl="1">
              <a:lnSpc>
                <a:spcPct val="80000"/>
              </a:lnSpc>
            </a:pPr>
            <a:r>
              <a:rPr lang="en-GB" sz="2200" b="1" dirty="0" smtClean="0">
                <a:latin typeface="Bookman Old Style" pitchFamily="18" charset="0"/>
              </a:rPr>
              <a:t>CESRTA</a:t>
            </a:r>
            <a:r>
              <a:rPr lang="en-GB" sz="2200" dirty="0" smtClean="0">
                <a:latin typeface="Bookman Old Style" pitchFamily="18" charset="0"/>
              </a:rPr>
              <a:t>, </a:t>
            </a:r>
            <a:r>
              <a:rPr lang="en-GB" sz="2200" b="1" dirty="0" smtClean="0">
                <a:latin typeface="Bookman Old Style" pitchFamily="18" charset="0"/>
              </a:rPr>
              <a:t>SLS</a:t>
            </a:r>
          </a:p>
          <a:p>
            <a:pPr>
              <a:lnSpc>
                <a:spcPct val="80000"/>
              </a:lnSpc>
            </a:pPr>
            <a:r>
              <a:rPr lang="en-GB" sz="2600" dirty="0" smtClean="0">
                <a:latin typeface="Bookman Old Style" pitchFamily="18" charset="0"/>
              </a:rPr>
              <a:t>E-cloud</a:t>
            </a:r>
          </a:p>
          <a:p>
            <a:pPr lvl="1">
              <a:lnSpc>
                <a:spcPct val="80000"/>
              </a:lnSpc>
            </a:pPr>
            <a:r>
              <a:rPr lang="en-GB" sz="2200" b="1" dirty="0" smtClean="0">
                <a:latin typeface="Bookman Old Style" pitchFamily="18" charset="0"/>
              </a:rPr>
              <a:t>CESRTA</a:t>
            </a:r>
          </a:p>
          <a:p>
            <a:pPr>
              <a:lnSpc>
                <a:spcPct val="80000"/>
              </a:lnSpc>
            </a:pPr>
            <a:r>
              <a:rPr lang="en-GB" sz="2600" dirty="0" smtClean="0">
                <a:latin typeface="Bookman Old Style" pitchFamily="18" charset="0"/>
              </a:rPr>
              <a:t>CSR</a:t>
            </a:r>
          </a:p>
          <a:p>
            <a:pPr lvl="1">
              <a:lnSpc>
                <a:spcPct val="80000"/>
              </a:lnSpc>
            </a:pPr>
            <a:r>
              <a:rPr lang="en-GB" sz="2200" dirty="0" smtClean="0">
                <a:latin typeface="Bookman Old Style" pitchFamily="18" charset="0"/>
              </a:rPr>
              <a:t>ANKA, ATF</a:t>
            </a:r>
          </a:p>
          <a:p>
            <a:pPr>
              <a:lnSpc>
                <a:spcPct val="80000"/>
              </a:lnSpc>
            </a:pPr>
            <a:r>
              <a:rPr lang="en-GB" sz="2600" dirty="0" smtClean="0">
                <a:latin typeface="Bookman Old Style" pitchFamily="18" charset="0"/>
              </a:rPr>
              <a:t>Optics, non-linear correction</a:t>
            </a:r>
          </a:p>
          <a:p>
            <a:pPr lvl="1">
              <a:lnSpc>
                <a:spcPct val="80000"/>
              </a:lnSpc>
            </a:pPr>
            <a:r>
              <a:rPr lang="en-GB" sz="2200" dirty="0" smtClean="0">
                <a:latin typeface="Bookman Old Style" pitchFamily="18" charset="0"/>
              </a:rPr>
              <a:t>DIAMOND, </a:t>
            </a:r>
            <a:r>
              <a:rPr lang="en-GB" sz="2200" b="1" dirty="0" smtClean="0">
                <a:latin typeface="Bookman Old Style" pitchFamily="18" charset="0"/>
              </a:rPr>
              <a:t>SOLEIL</a:t>
            </a:r>
          </a:p>
          <a:p>
            <a:pPr>
              <a:lnSpc>
                <a:spcPct val="80000"/>
              </a:lnSpc>
            </a:pPr>
            <a:r>
              <a:rPr lang="en-GB" sz="2600" dirty="0" smtClean="0">
                <a:latin typeface="Bookman Old Style" pitchFamily="18" charset="0"/>
              </a:rPr>
              <a:t>Fast Ion Instability</a:t>
            </a:r>
          </a:p>
          <a:p>
            <a:pPr lvl="1">
              <a:lnSpc>
                <a:spcPct val="80000"/>
              </a:lnSpc>
            </a:pPr>
            <a:r>
              <a:rPr lang="en-GB" sz="2200" dirty="0" smtClean="0">
                <a:latin typeface="Bookman Old Style" pitchFamily="18" charset="0"/>
              </a:rPr>
              <a:t>SOLEIL</a:t>
            </a:r>
          </a:p>
          <a:p>
            <a:pPr>
              <a:lnSpc>
                <a:spcPct val="80000"/>
              </a:lnSpc>
            </a:pPr>
            <a:r>
              <a:rPr lang="en-GB" sz="2600" dirty="0" smtClean="0">
                <a:latin typeface="Bookman Old Style" pitchFamily="18" charset="0"/>
              </a:rPr>
              <a:t>Instabilities</a:t>
            </a:r>
          </a:p>
          <a:p>
            <a:pPr lvl="1">
              <a:lnSpc>
                <a:spcPct val="80000"/>
              </a:lnSpc>
            </a:pPr>
            <a:r>
              <a:rPr lang="en-GB" sz="2200" b="1" dirty="0" smtClean="0">
                <a:latin typeface="Bookman Old Style" pitchFamily="18" charset="0"/>
              </a:rPr>
              <a:t>SLS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3"/>
          <a:stretch>
            <a:fillRect/>
          </a:stretch>
        </p:blipFill>
        <p:spPr bwMode="auto">
          <a:xfrm>
            <a:off x="5424086" y="1556792"/>
            <a:ext cx="3567113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333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6" t="55316" r="7076"/>
          <a:stretch>
            <a:fillRect/>
          </a:stretch>
        </p:blipFill>
        <p:spPr bwMode="auto">
          <a:xfrm>
            <a:off x="5035149" y="4385717"/>
            <a:ext cx="4114800" cy="191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5896" t="55316" r="70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5443136" y="4654004"/>
            <a:ext cx="877888" cy="182563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48264" y="134076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F. Antoniou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923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528050" cy="523875"/>
          </a:xfrm>
        </p:spPr>
        <p:txBody>
          <a:bodyPr/>
          <a:lstStyle/>
          <a:p>
            <a:r>
              <a:rPr lang="en-GB" sz="3400" smtClean="0">
                <a:ea typeface="ＭＳ Ｐゴシック" charset="-128"/>
                <a:cs typeface="ＭＳ Ｐゴシック" charset="-128"/>
              </a:rPr>
              <a:t>DR technology and experimental program</a:t>
            </a:r>
            <a:endParaRPr lang="en-US" sz="340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660" name="Rectangle 3"/>
          <p:cNvSpPr txBox="1">
            <a:spLocks noChangeArrowheads="1"/>
          </p:cNvSpPr>
          <p:nvPr/>
        </p:nvSpPr>
        <p:spPr bwMode="auto">
          <a:xfrm>
            <a:off x="0" y="609600"/>
            <a:ext cx="4267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US" sz="2000" dirty="0">
                <a:solidFill>
                  <a:srgbClr val="000000"/>
                </a:solidFill>
                <a:latin typeface="Garamond" charset="0"/>
              </a:rPr>
              <a:t>Super-conducting </a:t>
            </a:r>
            <a:r>
              <a:rPr lang="en-US" sz="2000" dirty="0" smtClean="0">
                <a:solidFill>
                  <a:srgbClr val="000000"/>
                </a:solidFill>
                <a:latin typeface="Garamond" charset="0"/>
              </a:rPr>
              <a:t>wigglers</a:t>
            </a:r>
            <a:endParaRPr lang="en-GB" sz="2000" dirty="0" smtClean="0">
              <a:solidFill>
                <a:srgbClr val="000000"/>
              </a:solidFill>
              <a:latin typeface="Garamond" charset="0"/>
            </a:endParaRPr>
          </a:p>
          <a:p>
            <a:pPr marL="742950" lvl="1" indent="-342900" eaLnBrk="0" hangingPunct="0"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</a:pPr>
            <a:r>
              <a:rPr lang="en-US" b="0" dirty="0">
                <a:solidFill>
                  <a:srgbClr val="000000"/>
                </a:solidFill>
                <a:latin typeface="Garamond" charset="0"/>
              </a:rPr>
              <a:t>Demanding magnet technology combined with cryogenics and high heat load from synchrotron radiation (absorption) 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GB" sz="2000" dirty="0" smtClean="0">
                <a:solidFill>
                  <a:srgbClr val="000000"/>
                </a:solidFill>
                <a:latin typeface="Garamond" charset="0"/>
              </a:rPr>
              <a:t>High </a:t>
            </a:r>
            <a:r>
              <a:rPr lang="en-GB" sz="2000" dirty="0">
                <a:solidFill>
                  <a:srgbClr val="000000"/>
                </a:solidFill>
                <a:latin typeface="Garamond" charset="0"/>
              </a:rPr>
              <a:t>frequency RF system</a:t>
            </a:r>
          </a:p>
          <a:p>
            <a:pPr marL="742950" lvl="1" indent="-342900" eaLnBrk="0" hangingPunct="0"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</a:pPr>
            <a:r>
              <a:rPr lang="en-GB" b="0" dirty="0">
                <a:solidFill>
                  <a:srgbClr val="000000"/>
                </a:solidFill>
                <a:latin typeface="Garamond" charset="0"/>
              </a:rPr>
              <a:t>1.5GHz RF system in combination with high power and transient beam loading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GB" sz="2000" dirty="0">
                <a:solidFill>
                  <a:srgbClr val="000000"/>
                </a:solidFill>
                <a:latin typeface="Garamond" charset="0"/>
              </a:rPr>
              <a:t>Coatings, chamber design and ultra-low vacuum</a:t>
            </a:r>
          </a:p>
          <a:p>
            <a:pPr marL="742950" lvl="1" indent="-342900" eaLnBrk="0" hangingPunct="0"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</a:pPr>
            <a:r>
              <a:rPr lang="en-GB" b="0" dirty="0">
                <a:solidFill>
                  <a:srgbClr val="000000"/>
                </a:solidFill>
                <a:latin typeface="Garamond" charset="0"/>
              </a:rPr>
              <a:t>Electron cloud mitigation, low-impedance, fast-ion instability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US" sz="2000" dirty="0">
                <a:solidFill>
                  <a:srgbClr val="000000"/>
                </a:solidFill>
                <a:latin typeface="Garamond" charset="0"/>
              </a:rPr>
              <a:t>Kicker technology</a:t>
            </a:r>
          </a:p>
          <a:p>
            <a:pPr marL="742950" lvl="1" indent="-342900" eaLnBrk="0" hangingPunct="0"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</a:pPr>
            <a:r>
              <a:rPr lang="en-US" b="0" dirty="0">
                <a:solidFill>
                  <a:srgbClr val="000000"/>
                </a:solidFill>
                <a:latin typeface="Garamond" charset="0"/>
              </a:rPr>
              <a:t>Extracted beam stability</a:t>
            </a:r>
            <a:endParaRPr lang="en-GB" b="0" dirty="0">
              <a:solidFill>
                <a:srgbClr val="000000"/>
              </a:solidFill>
              <a:latin typeface="Garamond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charset="2"/>
              <a:buChar char="n"/>
            </a:pPr>
            <a:endParaRPr lang="en-US" sz="2000" dirty="0" smtClean="0">
              <a:solidFill>
                <a:srgbClr val="000000"/>
              </a:solidFill>
              <a:latin typeface="Garamond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charset="2"/>
              <a:buChar char="n"/>
            </a:pPr>
            <a:endParaRPr lang="en-US" sz="2000" dirty="0" smtClean="0">
              <a:solidFill>
                <a:srgbClr val="000000"/>
              </a:solidFill>
              <a:latin typeface="Garamond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US" sz="2000" dirty="0" smtClean="0">
                <a:solidFill>
                  <a:srgbClr val="000000"/>
                </a:solidFill>
                <a:latin typeface="Garamond" charset="0"/>
              </a:rPr>
              <a:t>Diagnostics </a:t>
            </a:r>
            <a:r>
              <a:rPr lang="en-US" sz="2000" dirty="0">
                <a:solidFill>
                  <a:srgbClr val="000000"/>
                </a:solidFill>
                <a:latin typeface="Garamond" charset="0"/>
              </a:rPr>
              <a:t>for low emittance</a:t>
            </a:r>
          </a:p>
          <a:p>
            <a:pPr marL="742950" lvl="1" indent="-342900" eaLnBrk="0" hangingPunct="0"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</a:pPr>
            <a:r>
              <a:rPr lang="en-US" sz="2000" b="0" dirty="0">
                <a:solidFill>
                  <a:srgbClr val="000000"/>
                </a:solidFill>
                <a:latin typeface="Garamond" charset="0"/>
              </a:rPr>
              <a:t>Profile monitors, feedback system</a:t>
            </a:r>
            <a:endParaRPr lang="en-US" sz="2000" dirty="0">
              <a:solidFill>
                <a:srgbClr val="000000"/>
              </a:solidFill>
              <a:latin typeface="Garamond" charset="0"/>
            </a:endParaRPr>
          </a:p>
          <a:p>
            <a:pPr marL="742950" lvl="1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charset="2"/>
              <a:buChar char="n"/>
            </a:pPr>
            <a:endParaRPr lang="en-US" sz="2000" b="0" dirty="0">
              <a:solidFill>
                <a:srgbClr val="000000"/>
              </a:solidFill>
              <a:latin typeface="Garamond" charset="0"/>
            </a:endParaRPr>
          </a:p>
        </p:txBody>
      </p:sp>
      <p:sp>
        <p:nvSpPr>
          <p:cNvPr id="51204" name="Right Brace 7"/>
          <p:cNvSpPr>
            <a:spLocks/>
          </p:cNvSpPr>
          <p:nvPr/>
        </p:nvSpPr>
        <p:spPr bwMode="auto">
          <a:xfrm>
            <a:off x="4306888" y="771525"/>
            <a:ext cx="977900" cy="785267"/>
          </a:xfrm>
          <a:prstGeom prst="rightBrace">
            <a:avLst>
              <a:gd name="adj1" fmla="val 834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1800" b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220072" y="620688"/>
            <a:ext cx="392392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r>
              <a:rPr lang="en-US" sz="2000" b="0" dirty="0" smtClean="0">
                <a:solidFill>
                  <a:srgbClr val="000000"/>
                </a:solidFill>
                <a:latin typeface="Garamond" charset="0"/>
              </a:rPr>
              <a:t>Prototype built in BINP, to be tested in ANKA (2013-2014)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endParaRPr lang="en-US" sz="2000" dirty="0">
              <a:solidFill>
                <a:srgbClr val="000000"/>
              </a:solidFill>
              <a:latin typeface="Garamond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endParaRPr lang="en-US" sz="2000" b="0" dirty="0" smtClean="0">
              <a:solidFill>
                <a:srgbClr val="000000"/>
              </a:solidFill>
              <a:latin typeface="Garamond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r>
              <a:rPr lang="en-US" sz="2000" dirty="0" smtClean="0">
                <a:solidFill>
                  <a:srgbClr val="000000"/>
                </a:solidFill>
                <a:latin typeface="Garamond" charset="0"/>
              </a:rPr>
              <a:t>Discussions with ALBA and SLAC</a:t>
            </a:r>
            <a:r>
              <a:rPr lang="en-GB" sz="2000" dirty="0">
                <a:solidFill>
                  <a:srgbClr val="000000"/>
                </a:solidFill>
                <a:latin typeface="Garamond" charset="0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Garamond" charset="0"/>
              </a:rPr>
              <a:t>(</a:t>
            </a:r>
            <a:r>
              <a:rPr lang="en-GB" sz="2000" b="1" dirty="0" smtClean="0">
                <a:solidFill>
                  <a:srgbClr val="000000"/>
                </a:solidFill>
                <a:latin typeface="Garamond" charset="0"/>
              </a:rPr>
              <a:t>HELP NEEDED</a:t>
            </a:r>
            <a:r>
              <a:rPr lang="en-GB" sz="2000" dirty="0" smtClean="0">
                <a:solidFill>
                  <a:srgbClr val="000000"/>
                </a:solidFill>
                <a:latin typeface="Garamond" charset="0"/>
              </a:rPr>
              <a:t>)</a:t>
            </a:r>
          </a:p>
          <a:p>
            <a:pPr eaLnBrk="0" hangingPunct="0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en-GB" sz="2000" dirty="0" smtClean="0">
              <a:solidFill>
                <a:srgbClr val="000000"/>
              </a:solidFill>
              <a:latin typeface="Garamond" charset="0"/>
            </a:endParaRPr>
          </a:p>
          <a:p>
            <a:pPr eaLnBrk="0" hangingPunct="0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en-GB" sz="2000" dirty="0" smtClean="0">
              <a:solidFill>
                <a:srgbClr val="000000"/>
              </a:solidFill>
              <a:latin typeface="Garamond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r>
              <a:rPr lang="en-GB" sz="2000" b="0" dirty="0" smtClean="0">
                <a:solidFill>
                  <a:srgbClr val="000000"/>
                </a:solidFill>
                <a:latin typeface="Garamond" charset="0"/>
              </a:rPr>
              <a:t>Measurements at SPS, ESRF, CERTA, discussions with </a:t>
            </a:r>
            <a:r>
              <a:rPr lang="en-GB" sz="2000" b="0" dirty="0" err="1" smtClean="0">
                <a:solidFill>
                  <a:srgbClr val="000000"/>
                </a:solidFill>
                <a:latin typeface="Garamond" charset="0"/>
              </a:rPr>
              <a:t>MAXlab</a:t>
            </a:r>
            <a:endParaRPr lang="en-GB" sz="2000" dirty="0" smtClean="0">
              <a:solidFill>
                <a:srgbClr val="000000"/>
              </a:solidFill>
              <a:latin typeface="Garamond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r>
              <a:rPr lang="en-GB" sz="2000" dirty="0" err="1" smtClean="0">
                <a:solidFill>
                  <a:srgbClr val="000000"/>
                </a:solidFill>
                <a:latin typeface="Garamond" charset="0"/>
              </a:rPr>
              <a:t>Stripline</a:t>
            </a:r>
            <a:r>
              <a:rPr lang="en-GB" sz="2000" dirty="0" smtClean="0">
                <a:solidFill>
                  <a:srgbClr val="000000"/>
                </a:solidFill>
                <a:latin typeface="Garamond" charset="0"/>
              </a:rPr>
              <a:t> designed by Spanish industry, to be tested in ALBA, </a:t>
            </a:r>
            <a:r>
              <a:rPr lang="en-GB" sz="2000" dirty="0" err="1">
                <a:solidFill>
                  <a:srgbClr val="000000"/>
                </a:solidFill>
                <a:latin typeface="Garamond" charset="0"/>
              </a:rPr>
              <a:t>p</a:t>
            </a:r>
            <a:r>
              <a:rPr lang="en-GB" sz="2000" dirty="0" err="1" smtClean="0">
                <a:solidFill>
                  <a:srgbClr val="000000"/>
                </a:solidFill>
                <a:latin typeface="Garamond" charset="0"/>
              </a:rPr>
              <a:t>ulser</a:t>
            </a:r>
            <a:r>
              <a:rPr lang="en-GB" sz="2000" dirty="0" smtClean="0">
                <a:solidFill>
                  <a:srgbClr val="000000"/>
                </a:solidFill>
                <a:latin typeface="Garamond" charset="0"/>
              </a:rPr>
              <a:t> in collaboration with SLAC, </a:t>
            </a:r>
            <a:r>
              <a:rPr lang="en-GB" sz="2000" b="0" dirty="0" smtClean="0">
                <a:solidFill>
                  <a:srgbClr val="000000"/>
                </a:solidFill>
                <a:latin typeface="Garamond" charset="0"/>
              </a:rPr>
              <a:t>Full system test in ATF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endParaRPr lang="en-GB" sz="2000" b="0" dirty="0" smtClean="0">
              <a:solidFill>
                <a:srgbClr val="000000"/>
              </a:solidFill>
              <a:latin typeface="Garamond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r>
              <a:rPr lang="en-GB" sz="2000" dirty="0" smtClean="0">
                <a:solidFill>
                  <a:srgbClr val="000000"/>
                </a:solidFill>
                <a:latin typeface="Garamond" charset="0"/>
              </a:rPr>
              <a:t>V-UV Profile Monitor (TIARA), initiated collaboration with ALBA</a:t>
            </a:r>
            <a:endParaRPr lang="en-GB" sz="2000" b="0" dirty="0" smtClean="0">
              <a:solidFill>
                <a:srgbClr val="000000"/>
              </a:solidFill>
              <a:latin typeface="Garamond" charset="0"/>
            </a:endParaRPr>
          </a:p>
          <a:p>
            <a:pPr eaLnBrk="0" hangingPunct="0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en-US" sz="2000" b="0" dirty="0">
              <a:solidFill>
                <a:srgbClr val="000000"/>
              </a:solidFill>
              <a:latin typeface="Garamond" charset="0"/>
            </a:endParaRPr>
          </a:p>
          <a:p>
            <a:pPr marL="285750" indent="-342900" eaLnBrk="0" hangingPunct="0"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  <a:defRPr/>
            </a:pPr>
            <a:endParaRPr lang="en-US" sz="2000" b="0" dirty="0" smtClean="0">
              <a:solidFill>
                <a:srgbClr val="000000"/>
              </a:solidFill>
              <a:latin typeface="Garamond" charset="0"/>
            </a:endParaRPr>
          </a:p>
          <a:p>
            <a:pPr marL="285750" indent="-342900" eaLnBrk="0" hangingPunct="0"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  <a:defRPr/>
            </a:pPr>
            <a:endParaRPr lang="en-US" sz="2000" b="0" dirty="0">
              <a:solidFill>
                <a:srgbClr val="000000"/>
              </a:solidFill>
              <a:latin typeface="Garamond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charset="2"/>
              <a:buChar char="n"/>
              <a:defRPr/>
            </a:pPr>
            <a:endParaRPr lang="en-US" sz="2000" b="0" dirty="0">
              <a:solidFill>
                <a:srgbClr val="000000"/>
              </a:solidFill>
              <a:latin typeface="Garamond" charset="0"/>
            </a:endParaRPr>
          </a:p>
          <a:p>
            <a:pPr marL="742950" lvl="1" indent="-342900" eaLnBrk="0" hangingPunct="0"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  <a:defRPr/>
            </a:pPr>
            <a:endParaRPr lang="en-GB" sz="2000" b="0" dirty="0">
              <a:solidFill>
                <a:srgbClr val="FF0000"/>
              </a:solidFill>
              <a:latin typeface="Garamond" charset="0"/>
            </a:endParaRPr>
          </a:p>
          <a:p>
            <a:pPr marL="742950" lvl="1" indent="-34290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Char char="¨"/>
              <a:defRPr/>
            </a:pPr>
            <a:endParaRPr lang="en-US" sz="2000" b="0" dirty="0">
              <a:latin typeface="Garamond" charset="0"/>
            </a:endParaRPr>
          </a:p>
          <a:p>
            <a:pPr marL="742950" lvl="1" indent="-34290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Char char="¨"/>
              <a:defRPr/>
            </a:pPr>
            <a:endParaRPr lang="en-GB" sz="2000" b="0" dirty="0">
              <a:solidFill>
                <a:srgbClr val="FF0000"/>
              </a:solidFill>
              <a:latin typeface="Garamond" charset="0"/>
            </a:endParaRPr>
          </a:p>
        </p:txBody>
      </p:sp>
      <p:sp>
        <p:nvSpPr>
          <p:cNvPr id="10" name="Right Brace 7"/>
          <p:cNvSpPr>
            <a:spLocks/>
          </p:cNvSpPr>
          <p:nvPr/>
        </p:nvSpPr>
        <p:spPr bwMode="auto">
          <a:xfrm>
            <a:off x="4283968" y="2276872"/>
            <a:ext cx="977900" cy="785267"/>
          </a:xfrm>
          <a:prstGeom prst="rightBrace">
            <a:avLst>
              <a:gd name="adj1" fmla="val 834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1800" b="0"/>
          </a:p>
        </p:txBody>
      </p:sp>
      <p:sp>
        <p:nvSpPr>
          <p:cNvPr id="11" name="Right Brace 7"/>
          <p:cNvSpPr>
            <a:spLocks/>
          </p:cNvSpPr>
          <p:nvPr/>
        </p:nvSpPr>
        <p:spPr bwMode="auto">
          <a:xfrm>
            <a:off x="4283968" y="3645024"/>
            <a:ext cx="977900" cy="785267"/>
          </a:xfrm>
          <a:prstGeom prst="rightBrace">
            <a:avLst>
              <a:gd name="adj1" fmla="val 834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1800" b="0"/>
          </a:p>
        </p:txBody>
      </p:sp>
      <p:sp>
        <p:nvSpPr>
          <p:cNvPr id="12" name="Right Brace 7"/>
          <p:cNvSpPr>
            <a:spLocks/>
          </p:cNvSpPr>
          <p:nvPr/>
        </p:nvSpPr>
        <p:spPr bwMode="auto">
          <a:xfrm>
            <a:off x="4283968" y="4653136"/>
            <a:ext cx="977900" cy="785267"/>
          </a:xfrm>
          <a:prstGeom prst="rightBrace">
            <a:avLst>
              <a:gd name="adj1" fmla="val 834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1800" b="0"/>
          </a:p>
        </p:txBody>
      </p:sp>
      <p:sp>
        <p:nvSpPr>
          <p:cNvPr id="13" name="Right Brace 7"/>
          <p:cNvSpPr>
            <a:spLocks/>
          </p:cNvSpPr>
          <p:nvPr/>
        </p:nvSpPr>
        <p:spPr bwMode="auto">
          <a:xfrm>
            <a:off x="4283968" y="6028109"/>
            <a:ext cx="977900" cy="785267"/>
          </a:xfrm>
          <a:prstGeom prst="rightBrace">
            <a:avLst>
              <a:gd name="adj1" fmla="val 834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3534252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528050" cy="523875"/>
          </a:xfrm>
        </p:spPr>
        <p:txBody>
          <a:bodyPr/>
          <a:lstStyle/>
          <a:p>
            <a:r>
              <a:rPr lang="en-GB" dirty="0" smtClean="0">
                <a:ea typeface="ＭＳ Ｐゴシック" charset="-128"/>
                <a:cs typeface="ＭＳ Ｐゴシック" charset="-128"/>
              </a:rPr>
              <a:t>DR </a:t>
            </a:r>
            <a:r>
              <a:rPr lang="en-GB" dirty="0" smtClean="0">
                <a:ea typeface="ＭＳ Ｐゴシック" charset="-128"/>
                <a:cs typeface="ＭＳ Ｐゴシック" charset="-128"/>
              </a:rPr>
              <a:t>R&amp;D</a:t>
            </a:r>
            <a:endParaRPr lang="en-US" dirty="0" smtClean="0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523661"/>
              </p:ext>
            </p:extLst>
          </p:nvPr>
        </p:nvGraphicFramePr>
        <p:xfrm>
          <a:off x="152400" y="692696"/>
          <a:ext cx="8839200" cy="6045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667000"/>
                <a:gridCol w="1591650"/>
                <a:gridCol w="1111568"/>
                <a:gridCol w="14115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Area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Scope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Institutes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Period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Contract</a:t>
                      </a:r>
                      <a:endParaRPr lang="en-US" sz="1800" dirty="0"/>
                    </a:p>
                  </a:txBody>
                  <a:tcPr anchor="ctr"/>
                </a:tc>
              </a:tr>
              <a:tr h="1625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Optics</a:t>
                      </a:r>
                      <a:r>
                        <a:rPr lang="en-US" sz="1600" baseline="0" dirty="0" smtClean="0"/>
                        <a:t> and</a:t>
                      </a:r>
                      <a:r>
                        <a:rPr lang="en-US" sz="1600" dirty="0" smtClean="0"/>
                        <a:t> non-linear dynamics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Methods and diagnostics for linear and non-linear correction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JAI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2011-2013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MOU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Vertical</a:t>
                      </a:r>
                      <a:r>
                        <a:rPr lang="en-US" sz="1600" baseline="0" dirty="0" smtClean="0"/>
                        <a:t> emittance minimization</a:t>
                      </a:r>
                      <a:endParaRPr lang="en-US" sz="16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Beam dynamics and technology (alignment,</a:t>
                      </a:r>
                      <a:r>
                        <a:rPr lang="en-US" sz="1400" baseline="0" dirty="0" smtClean="0"/>
                        <a:t> instrumentation)</a:t>
                      </a:r>
                      <a:r>
                        <a:rPr lang="en-US" sz="1400" dirty="0" smtClean="0"/>
                        <a:t> for reaching sub-pm</a:t>
                      </a:r>
                      <a:r>
                        <a:rPr lang="en-US" sz="1400" baseline="0" dirty="0" smtClean="0"/>
                        <a:t> vertical emittance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SLS, </a:t>
                      </a:r>
                      <a:r>
                        <a:rPr lang="en-US" sz="1400" dirty="0" err="1" smtClean="0"/>
                        <a:t>MAXlab</a:t>
                      </a:r>
                      <a:r>
                        <a:rPr lang="en-US" sz="1400" dirty="0" smtClean="0"/>
                        <a:t>,</a:t>
                      </a:r>
                      <a:r>
                        <a:rPr lang="en-US" sz="1400" baseline="0" dirty="0" smtClean="0"/>
                        <a:t> INFN/LNF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2011-2013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EU/TIARA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ACAS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2010-2012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MOU</a:t>
                      </a:r>
                      <a:endParaRPr lang="en-US" sz="1400" dirty="0"/>
                    </a:p>
                  </a:txBody>
                  <a:tcPr anchor="ctr"/>
                </a:tc>
              </a:tr>
              <a:tr h="12700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JAI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2011-2013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MOU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Intrabeam Scattering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Experiments</a:t>
                      </a:r>
                      <a:r>
                        <a:rPr lang="en-US" sz="1400" baseline="0" dirty="0" smtClean="0"/>
                        <a:t> for theory/code benchmarking</a:t>
                      </a:r>
                      <a:endParaRPr lang="en-US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CESR/</a:t>
                      </a:r>
                      <a:r>
                        <a:rPr lang="en-US" sz="1400" dirty="0" smtClean="0"/>
                        <a:t>TA,</a:t>
                      </a:r>
                    </a:p>
                    <a:p>
                      <a:pPr algn="ctr"/>
                      <a:r>
                        <a:rPr lang="en-US" sz="1400" dirty="0" smtClean="0"/>
                        <a:t>SLS</a:t>
                      </a:r>
                      <a:endParaRPr lang="en-US" sz="1400" dirty="0" smtClean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2010-…</a:t>
                      </a:r>
                      <a:endParaRPr lang="en-US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ILC/CLIC collaboration,</a:t>
                      </a:r>
                      <a:r>
                        <a:rPr lang="en-US" sz="1400" baseline="0" dirty="0" smtClean="0"/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LER network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E-cloud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Experiments for instability </a:t>
                      </a:r>
                      <a:r>
                        <a:rPr lang="en-US" sz="1400" baseline="0" dirty="0" smtClean="0"/>
                        <a:t>and mitigation</a:t>
                      </a:r>
                      <a:endParaRPr lang="en-US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Fast Ion Instability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Experiments</a:t>
                      </a:r>
                      <a:r>
                        <a:rPr lang="en-US" sz="1400" baseline="0" dirty="0" smtClean="0"/>
                        <a:t> for theory/code benchmarking, feedback tests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SOLEIL, ATF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2011-…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LER network</a:t>
                      </a:r>
                      <a:endParaRPr lang="en-US" sz="1400" dirty="0"/>
                    </a:p>
                  </a:txBody>
                  <a:tcPr anchor="ctr"/>
                </a:tc>
              </a:tr>
              <a:tr h="127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Super-conducting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Wiggler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Prototype</a:t>
                      </a:r>
                      <a:r>
                        <a:rPr lang="en-US" sz="1400" baseline="0" dirty="0" smtClean="0"/>
                        <a:t> development and beam tests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KIT,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BINP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2011-2013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MOU, K-contract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Fast kicker development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Conceptual design,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prototyping and beam measurements (double kicker)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IFIC Valencia</a:t>
                      </a:r>
                      <a:r>
                        <a:rPr lang="en-US" sz="1400" dirty="0" smtClean="0"/>
                        <a:t>, ALBA,</a:t>
                      </a:r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ATF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2011-2013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Spanish industry program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RF design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aseline="0" dirty="0" smtClean="0"/>
                        <a:t>RF prototype and beam tests (including LLRF)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ALBA,</a:t>
                      </a:r>
                      <a:r>
                        <a:rPr lang="en-US" sz="1400" baseline="0" dirty="0" smtClean="0"/>
                        <a:t> SLAC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2011-…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LER network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Vacuum</a:t>
                      </a:r>
                      <a:r>
                        <a:rPr lang="en-US" sz="1600" baseline="0" dirty="0" smtClean="0"/>
                        <a:t> technology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Desorption</a:t>
                      </a:r>
                      <a:r>
                        <a:rPr lang="en-US" sz="1400" baseline="0" dirty="0" smtClean="0"/>
                        <a:t> tests of coated chambers in a beam line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ESRF</a:t>
                      </a:r>
                      <a:r>
                        <a:rPr lang="en-US" sz="1400" dirty="0" smtClean="0"/>
                        <a:t>,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smtClean="0"/>
                        <a:t>MAXIV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2011-…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27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451520"/>
          </a:xfrm>
        </p:spPr>
        <p:txBody>
          <a:bodyPr/>
          <a:lstStyle/>
          <a:p>
            <a:r>
              <a:rPr lang="en-GB" dirty="0" smtClean="0">
                <a:latin typeface="Bookman Old Style" pitchFamily="18" charset="0"/>
              </a:rPr>
              <a:t>WP6 - SVET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3886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sz="2600" dirty="0" smtClean="0">
                <a:latin typeface="Bookman Old Style" pitchFamily="18" charset="0"/>
              </a:rPr>
              <a:t>SVET: “SLS Vertical Emittance Tuning”</a:t>
            </a:r>
          </a:p>
          <a:p>
            <a:pPr>
              <a:lnSpc>
                <a:spcPct val="80000"/>
              </a:lnSpc>
            </a:pPr>
            <a:r>
              <a:rPr lang="en-GB" sz="2600" dirty="0" smtClean="0">
                <a:latin typeface="Bookman Old Style" pitchFamily="18" charset="0"/>
              </a:rPr>
              <a:t>Objectives: </a:t>
            </a:r>
          </a:p>
          <a:p>
            <a:pPr lvl="1">
              <a:lnSpc>
                <a:spcPct val="80000"/>
              </a:lnSpc>
            </a:pPr>
            <a:r>
              <a:rPr lang="en-GB" sz="2400" dirty="0" smtClean="0">
                <a:latin typeface="Bookman Old Style" pitchFamily="18" charset="0"/>
              </a:rPr>
              <a:t>Allow the Swiss Light Source (SLS) to be used as an R&amp;D Infrastructure</a:t>
            </a:r>
          </a:p>
          <a:p>
            <a:pPr lvl="1">
              <a:lnSpc>
                <a:spcPct val="80000"/>
              </a:lnSpc>
            </a:pPr>
            <a:r>
              <a:rPr lang="en-GB" sz="2400" dirty="0" smtClean="0">
                <a:latin typeface="Bookman Old Style" pitchFamily="18" charset="0"/>
              </a:rPr>
              <a:t>Demonstrate ultra-small vertical emittances as required for future Linear Collider Damping Rings (e.g. 5 nm normalized, &lt;1 pm @ 2.86 </a:t>
            </a:r>
            <a:r>
              <a:rPr lang="en-GB" sz="2400" dirty="0" err="1" smtClean="0">
                <a:latin typeface="Bookman Old Style" pitchFamily="18" charset="0"/>
              </a:rPr>
              <a:t>GeV</a:t>
            </a:r>
            <a:r>
              <a:rPr lang="en-GB" sz="2400" dirty="0" smtClean="0">
                <a:latin typeface="Bookman Old Style" pitchFamily="18" charset="0"/>
              </a:rPr>
              <a:t> for CLIC)</a:t>
            </a:r>
          </a:p>
          <a:p>
            <a:pPr lvl="1">
              <a:lnSpc>
                <a:spcPct val="80000"/>
              </a:lnSpc>
            </a:pPr>
            <a:r>
              <a:rPr lang="en-GB" sz="2400" dirty="0" smtClean="0">
                <a:latin typeface="Bookman Old Style" pitchFamily="18" charset="0"/>
              </a:rPr>
              <a:t>Enable to extend tests to lower energies (IBS dominated regime).</a:t>
            </a:r>
          </a:p>
        </p:txBody>
      </p:sp>
      <p:pic>
        <p:nvPicPr>
          <p:cNvPr id="40966" name="Picture 2" descr="D:\TEMP\ESGARD\Acc RandD Sustainability\TIARA\Administration\TIARA-logo\Tiara 4Fond noir 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736" y="4293096"/>
            <a:ext cx="4176463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9343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412777"/>
            <a:ext cx="7524328" cy="27217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0341"/>
            <a:ext cx="7596336" cy="141194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dirty="0" smtClean="0"/>
              <a:t>Vertical emittance </a:t>
            </a:r>
            <a:br>
              <a:rPr lang="en-GB" dirty="0" smtClean="0"/>
            </a:br>
            <a:r>
              <a:rPr lang="en-GB" dirty="0" smtClean="0"/>
              <a:t>WORLD RECORD</a:t>
            </a:r>
            <a:endParaRPr lang="en-GB" sz="32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2320" y="4149080"/>
            <a:ext cx="9111680" cy="2880320"/>
          </a:xfrm>
        </p:spPr>
        <p:txBody>
          <a:bodyPr anchor="t">
            <a:normAutofit fontScale="55000" lnSpcReduction="20000"/>
          </a:bodyPr>
          <a:lstStyle/>
          <a:p>
            <a:pPr>
              <a:spcBef>
                <a:spcPts val="600"/>
              </a:spcBef>
            </a:pPr>
            <a:r>
              <a:rPr lang="en-GB" dirty="0"/>
              <a:t>After </a:t>
            </a:r>
            <a:r>
              <a:rPr lang="en-GB" dirty="0" smtClean="0"/>
              <a:t>re</a:t>
            </a:r>
            <a:r>
              <a:rPr lang="en-GB" dirty="0"/>
              <a:t>-alignment campaign of last autumn</a:t>
            </a:r>
            <a:r>
              <a:rPr lang="en-GB" dirty="0" smtClean="0"/>
              <a:t>, </a:t>
            </a:r>
            <a:r>
              <a:rPr lang="en-GB" dirty="0"/>
              <a:t>series of MD shifts </a:t>
            </a:r>
            <a:r>
              <a:rPr lang="en-GB" dirty="0" smtClean="0"/>
              <a:t>scheduled </a:t>
            </a:r>
            <a:r>
              <a:rPr lang="en-GB" dirty="0"/>
              <a:t>(</a:t>
            </a:r>
            <a:r>
              <a:rPr lang="en-GB" dirty="0" smtClean="0"/>
              <a:t>end </a:t>
            </a:r>
            <a:r>
              <a:rPr lang="en-GB" dirty="0"/>
              <a:t>of </a:t>
            </a:r>
            <a:r>
              <a:rPr lang="en-GB" dirty="0" smtClean="0"/>
              <a:t>2011)</a:t>
            </a:r>
          </a:p>
          <a:p>
            <a:pPr>
              <a:spcBef>
                <a:spcPts val="600"/>
              </a:spcBef>
            </a:pPr>
            <a:r>
              <a:rPr lang="en-GB" dirty="0"/>
              <a:t>B</a:t>
            </a:r>
            <a:r>
              <a:rPr lang="en-GB" dirty="0" smtClean="0"/>
              <a:t>eam </a:t>
            </a:r>
            <a:r>
              <a:rPr lang="en-GB" dirty="0"/>
              <a:t>of 400 mA stored in top up </a:t>
            </a:r>
            <a:r>
              <a:rPr lang="en-GB" dirty="0" smtClean="0"/>
              <a:t>mode</a:t>
            </a:r>
          </a:p>
          <a:p>
            <a:pPr>
              <a:spcBef>
                <a:spcPts val="600"/>
              </a:spcBef>
            </a:pPr>
            <a:r>
              <a:rPr lang="en-GB" dirty="0"/>
              <a:t>D</a:t>
            </a:r>
            <a:r>
              <a:rPr lang="en-GB" dirty="0" smtClean="0"/>
              <a:t>ifferent </a:t>
            </a:r>
            <a:r>
              <a:rPr lang="en-GB" dirty="0"/>
              <a:t>methods of coupling </a:t>
            </a:r>
            <a:r>
              <a:rPr lang="en-GB" dirty="0" smtClean="0"/>
              <a:t>suppression </a:t>
            </a:r>
            <a:r>
              <a:rPr lang="en-GB" dirty="0"/>
              <a:t>using 36 skew </a:t>
            </a:r>
            <a:r>
              <a:rPr lang="en-GB" dirty="0" err="1" smtClean="0"/>
              <a:t>quadrupoles</a:t>
            </a:r>
            <a:r>
              <a:rPr lang="en-GB" dirty="0" smtClean="0"/>
              <a:t> (combination of response matrix based correction and random walk optimisation) </a:t>
            </a:r>
          </a:p>
          <a:p>
            <a:pPr>
              <a:spcBef>
                <a:spcPts val="600"/>
              </a:spcBef>
            </a:pPr>
            <a:r>
              <a:rPr lang="en-GB" dirty="0" smtClean="0"/>
              <a:t>Performance of existing </a:t>
            </a:r>
            <a:r>
              <a:rPr lang="en-GB" dirty="0"/>
              <a:t>emittance monitor had to be further stretched </a:t>
            </a:r>
            <a:r>
              <a:rPr lang="en-GB" dirty="0" smtClean="0"/>
              <a:t>to </a:t>
            </a:r>
            <a:r>
              <a:rPr lang="en-GB" dirty="0"/>
              <a:t>get beam profile data at a size of around 3-</a:t>
            </a:r>
            <a:r>
              <a:rPr lang="en-GB" dirty="0" smtClean="0"/>
              <a:t>4</a:t>
            </a:r>
            <a:r>
              <a:rPr lang="en-GB" dirty="0" smtClean="0">
                <a:latin typeface="+mn-lt"/>
              </a:rPr>
              <a:t>μ</a:t>
            </a:r>
            <a:r>
              <a:rPr lang="en-GB" dirty="0" smtClean="0"/>
              <a:t>m</a:t>
            </a:r>
          </a:p>
          <a:p>
            <a:pPr>
              <a:spcBef>
                <a:spcPts val="600"/>
              </a:spcBef>
            </a:pPr>
            <a:r>
              <a:rPr lang="en-GB" dirty="0" smtClean="0"/>
              <a:t>Vertical </a:t>
            </a:r>
            <a:r>
              <a:rPr lang="en-GB" dirty="0"/>
              <a:t>emittance reduced to a minimum value of </a:t>
            </a:r>
            <a:r>
              <a:rPr lang="en-GB" b="1" dirty="0"/>
              <a:t>0.9±</a:t>
            </a:r>
            <a:r>
              <a:rPr lang="en-GB" b="1" dirty="0" smtClean="0"/>
              <a:t>0.4pm</a:t>
            </a:r>
            <a:r>
              <a:rPr lang="en-GB" dirty="0" smtClean="0"/>
              <a:t> (CLIC damping rings target vertical emittance) </a:t>
            </a:r>
            <a:r>
              <a:rPr lang="en-GB" dirty="0"/>
              <a:t>which is a </a:t>
            </a:r>
            <a:r>
              <a:rPr lang="en-GB" b="1" dirty="0"/>
              <a:t>new world </a:t>
            </a:r>
            <a:r>
              <a:rPr lang="en-GB" b="1" dirty="0" smtClean="0"/>
              <a:t>record</a:t>
            </a:r>
            <a:endParaRPr lang="en-GB" dirty="0" smtClean="0"/>
          </a:p>
          <a:p>
            <a:pPr>
              <a:spcBef>
                <a:spcPts val="600"/>
              </a:spcBef>
            </a:pPr>
            <a:r>
              <a:rPr lang="en-GB" dirty="0"/>
              <a:t>W</a:t>
            </a:r>
            <a:r>
              <a:rPr lang="en-GB" dirty="0" smtClean="0"/>
              <a:t>ork in progress for </a:t>
            </a:r>
            <a:r>
              <a:rPr lang="en-GB" dirty="0"/>
              <a:t>reproducibility of this result and understanding </a:t>
            </a:r>
            <a:r>
              <a:rPr lang="en-GB" dirty="0" smtClean="0"/>
              <a:t>of systematic </a:t>
            </a:r>
            <a:r>
              <a:rPr lang="en-GB" dirty="0"/>
              <a:t>model </a:t>
            </a:r>
            <a:r>
              <a:rPr lang="en-GB" dirty="0" smtClean="0"/>
              <a:t>errors </a:t>
            </a:r>
          </a:p>
        </p:txBody>
      </p:sp>
      <p:sp>
        <p:nvSpPr>
          <p:cNvPr id="15" name="Footer Placeholder 2"/>
          <p:cNvSpPr txBox="1">
            <a:spLocks/>
          </p:cNvSpPr>
          <p:nvPr/>
        </p:nvSpPr>
        <p:spPr>
          <a:xfrm>
            <a:off x="5724128" y="1772816"/>
            <a:ext cx="21602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r>
              <a:rPr lang="en-US" sz="1600" dirty="0" smtClean="0">
                <a:solidFill>
                  <a:srgbClr val="2F1F58">
                    <a:lumMod val="40000"/>
                    <a:lumOff val="60000"/>
                  </a:srgbClr>
                </a:solidFill>
                <a:latin typeface="Bookman Old Style"/>
                <a:cs typeface="Bookman Old Style"/>
              </a:rPr>
              <a:t>M</a:t>
            </a:r>
            <a:r>
              <a:rPr lang="en-US" sz="1600" dirty="0">
                <a:solidFill>
                  <a:srgbClr val="2F1F58">
                    <a:lumMod val="40000"/>
                    <a:lumOff val="60000"/>
                  </a:srgbClr>
                </a:solidFill>
                <a:latin typeface="Bookman Old Style"/>
                <a:cs typeface="Bookman Old Style"/>
              </a:rPr>
              <a:t>. </a:t>
            </a:r>
            <a:r>
              <a:rPr lang="en-US" sz="1600" dirty="0" err="1">
                <a:solidFill>
                  <a:srgbClr val="2F1F58">
                    <a:lumMod val="40000"/>
                    <a:lumOff val="60000"/>
                  </a:srgbClr>
                </a:solidFill>
                <a:latin typeface="Bookman Old Style"/>
                <a:cs typeface="Bookman Old Style"/>
              </a:rPr>
              <a:t>Aiba</a:t>
            </a:r>
            <a:r>
              <a:rPr lang="en-US" sz="1600" dirty="0" smtClean="0">
                <a:solidFill>
                  <a:srgbClr val="2F1F58">
                    <a:lumMod val="40000"/>
                    <a:lumOff val="60000"/>
                  </a:srgbClr>
                </a:solidFill>
                <a:latin typeface="Bookman Old Style"/>
                <a:cs typeface="Bookman Old Style"/>
              </a:rPr>
              <a:t>, M. </a:t>
            </a:r>
            <a:r>
              <a:rPr lang="en-US" sz="1600" dirty="0" err="1" smtClean="0">
                <a:solidFill>
                  <a:srgbClr val="2F1F58">
                    <a:lumMod val="40000"/>
                    <a:lumOff val="60000"/>
                  </a:srgbClr>
                </a:solidFill>
                <a:latin typeface="Bookman Old Style"/>
                <a:cs typeface="Bookman Old Style"/>
              </a:rPr>
              <a:t>Boge</a:t>
            </a:r>
            <a:r>
              <a:rPr lang="en-US" sz="1600" dirty="0" smtClean="0">
                <a:solidFill>
                  <a:srgbClr val="2F1F58">
                    <a:lumMod val="40000"/>
                    <a:lumOff val="60000"/>
                  </a:srgbClr>
                </a:solidFill>
                <a:latin typeface="Bookman Old Style"/>
                <a:cs typeface="Bookman Old Style"/>
              </a:rPr>
              <a:t>, N. </a:t>
            </a:r>
            <a:r>
              <a:rPr lang="en-US" sz="1600" dirty="0" err="1" smtClean="0">
                <a:solidFill>
                  <a:srgbClr val="2F1F58">
                    <a:lumMod val="40000"/>
                    <a:lumOff val="60000"/>
                  </a:srgbClr>
                </a:solidFill>
                <a:latin typeface="Bookman Old Style"/>
                <a:cs typeface="Bookman Old Style"/>
              </a:rPr>
              <a:t>Milas</a:t>
            </a:r>
            <a:r>
              <a:rPr lang="en-US" sz="1600" dirty="0" smtClean="0">
                <a:solidFill>
                  <a:srgbClr val="2F1F58">
                    <a:lumMod val="40000"/>
                    <a:lumOff val="60000"/>
                  </a:srgbClr>
                </a:solidFill>
                <a:latin typeface="Bookman Old Style"/>
                <a:cs typeface="Bookman Old Style"/>
              </a:rPr>
              <a:t>, </a:t>
            </a:r>
            <a:r>
              <a:rPr lang="en-US" sz="1600" dirty="0">
                <a:solidFill>
                  <a:srgbClr val="2F1F58">
                    <a:lumMod val="40000"/>
                    <a:lumOff val="60000"/>
                  </a:srgbClr>
                </a:solidFill>
                <a:latin typeface="Bookman Old Style"/>
                <a:cs typeface="Bookman Old Style"/>
              </a:rPr>
              <a:t>A. </a:t>
            </a:r>
            <a:r>
              <a:rPr lang="en-US" sz="1600" dirty="0" err="1" smtClean="0">
                <a:solidFill>
                  <a:srgbClr val="2F1F58">
                    <a:lumMod val="40000"/>
                    <a:lumOff val="60000"/>
                  </a:srgbClr>
                </a:solidFill>
                <a:latin typeface="Bookman Old Style"/>
                <a:cs typeface="Bookman Old Style"/>
              </a:rPr>
              <a:t>Streun</a:t>
            </a:r>
            <a:endParaRPr lang="fr-FR" sz="1600" dirty="0">
              <a:solidFill>
                <a:srgbClr val="2F1F58">
                  <a:lumMod val="40000"/>
                  <a:lumOff val="60000"/>
                </a:srgbClr>
              </a:solidFill>
              <a:latin typeface="Bookman Old Style"/>
              <a:ea typeface="ＭＳ Ｐゴシック" charset="-128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28593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5400"/>
            <a:ext cx="8839200" cy="595313"/>
          </a:xfrm>
        </p:spPr>
        <p:txBody>
          <a:bodyPr/>
          <a:lstStyle/>
          <a:p>
            <a:pPr defTabSz="912813"/>
            <a:r>
              <a:rPr lang="en-GB" sz="4000" dirty="0" smtClean="0">
                <a:ea typeface="ＭＳ Ｐゴシック" charset="-128"/>
                <a:cs typeface="ＭＳ Ｐゴシック" charset="-128"/>
              </a:rPr>
              <a:t>Low Emittance </a:t>
            </a:r>
            <a:r>
              <a:rPr lang="en-GB" sz="4000" dirty="0" smtClean="0">
                <a:ea typeface="ＭＳ Ｐゴシック" charset="-128"/>
                <a:cs typeface="ＭＳ Ｐゴシック" charset="-128"/>
              </a:rPr>
              <a:t>Rings’ network</a:t>
            </a:r>
            <a:endParaRPr lang="en-US" sz="4000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4544" y="598488"/>
            <a:ext cx="5688632" cy="6248400"/>
          </a:xfrm>
        </p:spPr>
        <p:txBody>
          <a:bodyPr/>
          <a:lstStyle/>
          <a:p>
            <a:pPr marL="685800" lvl="1" indent="-336550" eaLnBrk="1" hangingPunct="1">
              <a:spcBef>
                <a:spcPts val="600"/>
              </a:spcBef>
              <a:buClr>
                <a:srgbClr val="2F1F58"/>
              </a:buClr>
              <a:buSzTx/>
              <a:buFont typeface="Candara" pitchFamily="34" charset="0"/>
              <a:buChar char="•"/>
            </a:pPr>
            <a:r>
              <a:rPr lang="en-US" sz="1600" kern="1200" dirty="0">
                <a:solidFill>
                  <a:srgbClr val="2F1F58"/>
                </a:solidFill>
                <a:latin typeface="Bookman Old Style"/>
                <a:ea typeface="+mn-ea"/>
                <a:cs typeface="Bookman Old Style"/>
              </a:rPr>
              <a:t>Bring together scientific communities of </a:t>
            </a:r>
            <a:r>
              <a:rPr lang="en-US" sz="1600" b="1" kern="1200" dirty="0">
                <a:solidFill>
                  <a:srgbClr val="2F1F58"/>
                </a:solidFill>
                <a:latin typeface="Bookman Old Style"/>
                <a:ea typeface="+mn-ea"/>
                <a:cs typeface="Bookman Old Style"/>
              </a:rPr>
              <a:t>synchrotron light sources’ storage rings, damping rings </a:t>
            </a:r>
            <a:r>
              <a:rPr lang="en-US" sz="1600" kern="1200" dirty="0">
                <a:solidFill>
                  <a:srgbClr val="2F1F58"/>
                </a:solidFill>
                <a:latin typeface="Bookman Old Style"/>
                <a:ea typeface="+mn-ea"/>
                <a:cs typeface="Bookman Old Style"/>
              </a:rPr>
              <a:t>and </a:t>
            </a:r>
            <a:r>
              <a:rPr lang="en-US" sz="1600" b="1" kern="1200" dirty="0">
                <a:solidFill>
                  <a:srgbClr val="2F1F58"/>
                </a:solidFill>
                <a:latin typeface="Bookman Old Style"/>
                <a:ea typeface="+mn-ea"/>
                <a:cs typeface="Bookman Old Style"/>
              </a:rPr>
              <a:t>lepton colliders</a:t>
            </a:r>
            <a:r>
              <a:rPr lang="en-US" sz="1600" kern="1200" dirty="0">
                <a:solidFill>
                  <a:srgbClr val="2F1F58"/>
                </a:solidFill>
                <a:latin typeface="Bookman Old Style"/>
                <a:ea typeface="+mn-ea"/>
                <a:cs typeface="Bookman Old Style"/>
              </a:rPr>
              <a:t> in order to communicate, identify and promote common work on topics affecting the design of low emittance lepton rings</a:t>
            </a:r>
          </a:p>
          <a:p>
            <a:pPr marL="685800" lvl="1" indent="-336550" eaLnBrk="1" hangingPunct="1">
              <a:spcBef>
                <a:spcPts val="600"/>
              </a:spcBef>
              <a:buClr>
                <a:srgbClr val="2F1F58"/>
              </a:buClr>
              <a:buSzTx/>
              <a:buFont typeface="Candara" pitchFamily="34" charset="0"/>
              <a:buChar char="•"/>
            </a:pPr>
            <a:r>
              <a:rPr lang="en-US" sz="1600" kern="1200" dirty="0">
                <a:solidFill>
                  <a:srgbClr val="2F1F58"/>
                </a:solidFill>
                <a:latin typeface="Bookman Old Style"/>
                <a:ea typeface="+mn-ea"/>
                <a:cs typeface="Bookman Old Style"/>
              </a:rPr>
              <a:t>Initiated by a Low Emittance Ring workshop, 01/2010@CERN, see </a:t>
            </a:r>
            <a:r>
              <a:rPr lang="en-US" sz="1600" kern="1200" dirty="0">
                <a:solidFill>
                  <a:srgbClr val="2F1F58"/>
                </a:solidFill>
                <a:latin typeface="Bookman Old Style"/>
                <a:ea typeface="+mn-ea"/>
                <a:cs typeface="Bookman Old Style"/>
                <a:hlinkClick r:id="rId2"/>
              </a:rPr>
              <a:t>http://cern.ch/ler2010</a:t>
            </a:r>
            <a:endParaRPr lang="en-US" sz="1600" kern="1200" dirty="0">
              <a:solidFill>
                <a:srgbClr val="2F1F58"/>
              </a:solidFill>
              <a:latin typeface="Bookman Old Style"/>
              <a:ea typeface="+mn-ea"/>
              <a:cs typeface="Bookman Old Style"/>
            </a:endParaRPr>
          </a:p>
          <a:p>
            <a:pPr marL="685800" lvl="1" indent="-336550" eaLnBrk="1" hangingPunct="1">
              <a:spcBef>
                <a:spcPts val="600"/>
              </a:spcBef>
              <a:buClr>
                <a:srgbClr val="2F1F58"/>
              </a:buClr>
              <a:buSzTx/>
              <a:buFont typeface="Candara" pitchFamily="34" charset="0"/>
              <a:buChar char="•"/>
            </a:pPr>
            <a:r>
              <a:rPr lang="en-US" sz="1600" kern="1200" dirty="0">
                <a:solidFill>
                  <a:srgbClr val="2F1F58"/>
                </a:solidFill>
                <a:latin typeface="Bookman Old Style"/>
                <a:ea typeface="+mn-ea"/>
                <a:cs typeface="Bookman Old Style"/>
              </a:rPr>
              <a:t>State of the art in design of accelerator systems especially in X-ray storage rings approaches the goals of damping rings for linear colliders and future B-factories’ upgrade projects</a:t>
            </a:r>
          </a:p>
          <a:p>
            <a:pPr marL="685800" lvl="1" indent="-336550" eaLnBrk="1" hangingPunct="1">
              <a:spcBef>
                <a:spcPts val="600"/>
              </a:spcBef>
              <a:buClr>
                <a:srgbClr val="2F1F58"/>
              </a:buClr>
              <a:buSzTx/>
              <a:buFont typeface="Candara" pitchFamily="34" charset="0"/>
              <a:buChar char="•"/>
            </a:pPr>
            <a:r>
              <a:rPr lang="en-US" sz="1600" kern="1200" dirty="0">
                <a:solidFill>
                  <a:srgbClr val="2F1F58"/>
                </a:solidFill>
                <a:latin typeface="Bookman Old Style"/>
                <a:ea typeface="+mn-ea"/>
                <a:cs typeface="Bookman Old Style"/>
              </a:rPr>
              <a:t>Common tasks identified including beam dynamics but also technology </a:t>
            </a:r>
          </a:p>
          <a:p>
            <a:pPr marL="685800" lvl="1" indent="-336550" eaLnBrk="1" hangingPunct="1">
              <a:spcBef>
                <a:spcPts val="600"/>
              </a:spcBef>
              <a:buClr>
                <a:srgbClr val="2F1F58"/>
              </a:buClr>
              <a:buSzTx/>
              <a:buFont typeface="Candara" pitchFamily="34" charset="0"/>
              <a:buChar char="•"/>
            </a:pPr>
            <a:r>
              <a:rPr lang="en-US" sz="1600" kern="1200" dirty="0">
                <a:solidFill>
                  <a:srgbClr val="2F1F58"/>
                </a:solidFill>
                <a:latin typeface="Bookman Old Style"/>
                <a:ea typeface="+mn-ea"/>
                <a:cs typeface="Bookman Old Style"/>
              </a:rPr>
              <a:t>Second workshop in 10/2011 @ </a:t>
            </a:r>
            <a:r>
              <a:rPr lang="en-US" sz="1600" kern="1200" dirty="0" err="1">
                <a:solidFill>
                  <a:srgbClr val="2F1F58"/>
                </a:solidFill>
                <a:latin typeface="Bookman Old Style"/>
                <a:ea typeface="+mn-ea"/>
                <a:cs typeface="Bookman Old Style"/>
              </a:rPr>
              <a:t>Heraklion</a:t>
            </a:r>
            <a:r>
              <a:rPr lang="en-US" sz="1600" kern="1200" dirty="0">
                <a:solidFill>
                  <a:srgbClr val="2F1F58"/>
                </a:solidFill>
                <a:latin typeface="Bookman Old Style"/>
                <a:ea typeface="+mn-ea"/>
                <a:cs typeface="Bookman Old Style"/>
              </a:rPr>
              <a:t> acts as a catalyzer, see </a:t>
            </a:r>
            <a:r>
              <a:rPr lang="en-US" sz="1600" kern="1200" dirty="0">
                <a:solidFill>
                  <a:srgbClr val="2F1F58"/>
                </a:solidFill>
                <a:latin typeface="Bookman Old Style"/>
                <a:ea typeface="+mn-ea"/>
                <a:cs typeface="Bookman Old Style"/>
                <a:hlinkClick r:id="rId3"/>
              </a:rPr>
              <a:t>http://cern.ch/lowering2011</a:t>
            </a:r>
            <a:endParaRPr lang="en-US" sz="1600" kern="1200" dirty="0">
              <a:solidFill>
                <a:srgbClr val="2F1F58"/>
              </a:solidFill>
              <a:latin typeface="Bookman Old Style"/>
              <a:ea typeface="+mn-ea"/>
              <a:cs typeface="Bookman Old Style"/>
            </a:endParaRPr>
          </a:p>
          <a:p>
            <a:pPr marL="685800" lvl="1" indent="-336550" eaLnBrk="1" hangingPunct="1">
              <a:spcBef>
                <a:spcPts val="600"/>
              </a:spcBef>
              <a:buClr>
                <a:srgbClr val="2F1F58"/>
              </a:buClr>
              <a:buSzTx/>
              <a:buFont typeface="Candara" pitchFamily="34" charset="0"/>
              <a:buChar char="•"/>
            </a:pPr>
            <a:r>
              <a:rPr lang="en-US" sz="1600" kern="1200" dirty="0">
                <a:solidFill>
                  <a:srgbClr val="2F1F58"/>
                </a:solidFill>
                <a:latin typeface="Bookman Old Style"/>
                <a:ea typeface="+mn-ea"/>
                <a:cs typeface="Bookman Old Style"/>
              </a:rPr>
              <a:t>Collaboration network enable scientific interaction and coordination for common design work including measurements and tests in existing facilities for achieving ultra-low emittance, high intensity beams with remarkable </a:t>
            </a:r>
            <a:r>
              <a:rPr lang="en-US" sz="1600" kern="1200" dirty="0" smtClean="0">
                <a:solidFill>
                  <a:srgbClr val="2F1F58"/>
                </a:solidFill>
                <a:latin typeface="Bookman Old Style"/>
                <a:ea typeface="+mn-ea"/>
                <a:cs typeface="Bookman Old Style"/>
              </a:rPr>
              <a:t>stability</a:t>
            </a:r>
            <a:endParaRPr lang="en-US" sz="1600" dirty="0" smtClean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61" y="1484784"/>
            <a:ext cx="3024335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926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539552" y="144715"/>
            <a:ext cx="7632848" cy="764005"/>
          </a:xfrm>
        </p:spPr>
        <p:txBody>
          <a:bodyPr/>
          <a:lstStyle/>
          <a:p>
            <a:r>
              <a:rPr lang="en-GB" sz="4000" dirty="0" smtClean="0">
                <a:latin typeface="Bookman Old Style"/>
                <a:cs typeface="Bookman Old Style"/>
              </a:rPr>
              <a:t>Low-</a:t>
            </a:r>
            <a:r>
              <a:rPr lang="el-GR" sz="4000" dirty="0" smtClean="0">
                <a:latin typeface="Bookman Old Style"/>
                <a:cs typeface="Bookman Old Style"/>
              </a:rPr>
              <a:t>ε-</a:t>
            </a:r>
            <a:r>
              <a:rPr lang="en-US" sz="4000" dirty="0" smtClean="0">
                <a:latin typeface="Bookman Old Style"/>
                <a:cs typeface="Bookman Old Style"/>
              </a:rPr>
              <a:t>Ring </a:t>
            </a:r>
            <a:br>
              <a:rPr lang="en-US" sz="4000" dirty="0" smtClean="0">
                <a:latin typeface="Bookman Old Style"/>
                <a:cs typeface="Bookman Old Style"/>
              </a:rPr>
            </a:br>
            <a:r>
              <a:rPr lang="en-GB" sz="4000" dirty="0" smtClean="0">
                <a:latin typeface="Bookman Old Style"/>
                <a:cs typeface="Bookman Old Style"/>
              </a:rPr>
              <a:t>Coordination and Tasks</a:t>
            </a:r>
            <a:endParaRPr lang="en-GB" sz="4000" dirty="0" smtClean="0">
              <a:latin typeface="Bookman Old Style"/>
              <a:cs typeface="Bookman Old Style"/>
            </a:endParaRPr>
          </a:p>
        </p:txBody>
      </p:sp>
      <p:sp>
        <p:nvSpPr>
          <p:cNvPr id="45058" name="Content Placeholder 2"/>
          <p:cNvSpPr>
            <a:spLocks noGrp="1"/>
          </p:cNvSpPr>
          <p:nvPr>
            <p:ph type="body" orient="vert" idx="4294967295"/>
          </p:nvPr>
        </p:nvSpPr>
        <p:spPr>
          <a:xfrm>
            <a:off x="-468560" y="3529136"/>
            <a:ext cx="9448800" cy="4724400"/>
          </a:xfrm>
        </p:spPr>
        <p:txBody>
          <a:bodyPr>
            <a:normAutofit/>
          </a:bodyPr>
          <a:lstStyle/>
          <a:p>
            <a:pPr lvl="1"/>
            <a:r>
              <a:rPr lang="en-US" sz="2000" dirty="0" smtClean="0">
                <a:latin typeface="Bookman Old Style"/>
                <a:cs typeface="Bookman Old Style"/>
              </a:rPr>
              <a:t>Task 1</a:t>
            </a:r>
            <a:r>
              <a:rPr lang="en-US" sz="2000" dirty="0">
                <a:latin typeface="Bookman Old Style"/>
                <a:cs typeface="Bookman Old Style"/>
              </a:rPr>
              <a:t>: Low Emittance Ring Design (LERD)  </a:t>
            </a:r>
            <a:endParaRPr lang="en-US" sz="2000" dirty="0" smtClean="0">
              <a:latin typeface="Bookman Old Style"/>
              <a:cs typeface="Bookman Old Style"/>
            </a:endParaRPr>
          </a:p>
          <a:p>
            <a:pPr lvl="2"/>
            <a:r>
              <a:rPr lang="en-US" sz="1600" dirty="0" smtClean="0">
                <a:latin typeface="Bookman Old Style"/>
                <a:cs typeface="Bookman Old Style"/>
              </a:rPr>
              <a:t>Coordinator</a:t>
            </a:r>
            <a:r>
              <a:rPr lang="en-US" sz="1600" dirty="0">
                <a:latin typeface="Bookman Old Style"/>
                <a:cs typeface="Bookman Old Style"/>
              </a:rPr>
              <a:t>: </a:t>
            </a:r>
            <a:r>
              <a:rPr lang="en-US" sz="1600" dirty="0" smtClean="0">
                <a:latin typeface="Bookman Old Style"/>
                <a:cs typeface="Bookman Old Style"/>
              </a:rPr>
              <a:t>M. </a:t>
            </a:r>
            <a:r>
              <a:rPr lang="en-US" sz="1600" dirty="0" err="1" smtClean="0">
                <a:latin typeface="Bookman Old Style"/>
                <a:cs typeface="Bookman Old Style"/>
              </a:rPr>
              <a:t>Boege</a:t>
            </a:r>
            <a:r>
              <a:rPr lang="en-US" sz="1600" dirty="0" smtClean="0">
                <a:latin typeface="Bookman Old Style"/>
                <a:cs typeface="Bookman Old Style"/>
              </a:rPr>
              <a:t> (</a:t>
            </a:r>
            <a:r>
              <a:rPr lang="en-US" sz="1600" dirty="0">
                <a:latin typeface="Bookman Old Style"/>
                <a:cs typeface="Bookman Old Style"/>
              </a:rPr>
              <a:t>PSI) </a:t>
            </a:r>
            <a:endParaRPr lang="en-US" sz="1600" dirty="0" smtClean="0">
              <a:latin typeface="Bookman Old Style"/>
              <a:cs typeface="Bookman Old Style"/>
            </a:endParaRPr>
          </a:p>
          <a:p>
            <a:pPr lvl="1"/>
            <a:r>
              <a:rPr lang="en-US" sz="2000" dirty="0">
                <a:latin typeface="Bookman Old Style"/>
                <a:cs typeface="Bookman Old Style"/>
              </a:rPr>
              <a:t>Task </a:t>
            </a:r>
            <a:r>
              <a:rPr lang="en-US" sz="2000" dirty="0" smtClean="0">
                <a:latin typeface="Bookman Old Style"/>
                <a:cs typeface="Bookman Old Style"/>
              </a:rPr>
              <a:t>2</a:t>
            </a:r>
            <a:r>
              <a:rPr lang="en-US" sz="2000" dirty="0">
                <a:latin typeface="Bookman Old Style"/>
                <a:cs typeface="Bookman Old Style"/>
              </a:rPr>
              <a:t>: </a:t>
            </a:r>
            <a:r>
              <a:rPr lang="en-US" sz="2000" dirty="0" smtClean="0">
                <a:latin typeface="Bookman Old Style"/>
                <a:cs typeface="Bookman Old Style"/>
              </a:rPr>
              <a:t>Beam </a:t>
            </a:r>
            <a:r>
              <a:rPr lang="en-US" sz="2000" dirty="0" err="1" smtClean="0">
                <a:latin typeface="Bookman Old Style"/>
                <a:cs typeface="Bookman Old Style"/>
              </a:rPr>
              <a:t>INstabilities</a:t>
            </a:r>
            <a:r>
              <a:rPr lang="en-US" sz="2000" dirty="0" smtClean="0">
                <a:latin typeface="Bookman Old Style"/>
                <a:cs typeface="Bookman Old Style"/>
              </a:rPr>
              <a:t>, Impedances and Vacuum (</a:t>
            </a:r>
            <a:r>
              <a:rPr lang="en-US" sz="2000" dirty="0">
                <a:latin typeface="Bookman Old Style"/>
                <a:cs typeface="Bookman Old Style"/>
              </a:rPr>
              <a:t>BINIV) </a:t>
            </a:r>
            <a:endParaRPr lang="en-US" sz="2000" dirty="0" smtClean="0">
              <a:latin typeface="Bookman Old Style"/>
              <a:cs typeface="Bookman Old Style"/>
            </a:endParaRPr>
          </a:p>
          <a:p>
            <a:pPr lvl="2"/>
            <a:r>
              <a:rPr lang="en-US" sz="1800" dirty="0">
                <a:latin typeface="Bookman Old Style"/>
                <a:cs typeface="Bookman Old Style"/>
              </a:rPr>
              <a:t>C</a:t>
            </a:r>
            <a:r>
              <a:rPr lang="en-US" sz="1800" dirty="0" smtClean="0">
                <a:latin typeface="Bookman Old Style"/>
                <a:cs typeface="Bookman Old Style"/>
              </a:rPr>
              <a:t>oordinator</a:t>
            </a:r>
            <a:r>
              <a:rPr lang="en-US" sz="1800" dirty="0">
                <a:latin typeface="Bookman Old Style"/>
                <a:cs typeface="Bookman Old Style"/>
              </a:rPr>
              <a:t>: </a:t>
            </a:r>
            <a:r>
              <a:rPr lang="en-US" sz="1800" dirty="0" smtClean="0">
                <a:latin typeface="Bookman Old Style"/>
                <a:cs typeface="Bookman Old Style"/>
              </a:rPr>
              <a:t>R. </a:t>
            </a:r>
            <a:r>
              <a:rPr lang="en-US" sz="1800" dirty="0" err="1" smtClean="0">
                <a:latin typeface="Bookman Old Style"/>
                <a:cs typeface="Bookman Old Style"/>
              </a:rPr>
              <a:t>Nagaoka</a:t>
            </a:r>
            <a:r>
              <a:rPr lang="en-US" sz="1800" dirty="0" smtClean="0">
                <a:latin typeface="Bookman Old Style"/>
                <a:cs typeface="Bookman Old Style"/>
              </a:rPr>
              <a:t> (SOLEIL)</a:t>
            </a:r>
          </a:p>
          <a:p>
            <a:pPr lvl="1"/>
            <a:r>
              <a:rPr lang="en-US" sz="2000" dirty="0" smtClean="0">
                <a:latin typeface="Bookman Old Style"/>
                <a:cs typeface="Bookman Old Style"/>
              </a:rPr>
              <a:t>Task 3</a:t>
            </a:r>
            <a:r>
              <a:rPr lang="en-US" sz="2000" dirty="0">
                <a:latin typeface="Bookman Old Style"/>
                <a:cs typeface="Bookman Old Style"/>
              </a:rPr>
              <a:t>: Low Emittance Rings Technology (LERT) </a:t>
            </a:r>
            <a:endParaRPr lang="en-US" sz="2000" dirty="0" smtClean="0">
              <a:latin typeface="Bookman Old Style"/>
              <a:cs typeface="Bookman Old Style"/>
            </a:endParaRPr>
          </a:p>
          <a:p>
            <a:pPr lvl="2"/>
            <a:r>
              <a:rPr lang="en-US" sz="1600" dirty="0" smtClean="0">
                <a:latin typeface="Bookman Old Style"/>
                <a:cs typeface="Bookman Old Style"/>
              </a:rPr>
              <a:t>Coordinator</a:t>
            </a:r>
            <a:r>
              <a:rPr lang="en-US" sz="1600" dirty="0" smtClean="0">
                <a:latin typeface="Bookman Old Style"/>
                <a:cs typeface="Bookman Old Style"/>
              </a:rPr>
              <a:t>: H. </a:t>
            </a:r>
            <a:r>
              <a:rPr lang="en-US" sz="1600" dirty="0" err="1" smtClean="0">
                <a:latin typeface="Bookman Old Style"/>
                <a:cs typeface="Bookman Old Style"/>
              </a:rPr>
              <a:t>Schmickler</a:t>
            </a:r>
            <a:r>
              <a:rPr lang="en-US" sz="1600" dirty="0" smtClean="0">
                <a:latin typeface="Bookman Old Style"/>
                <a:cs typeface="Bookman Old Style"/>
              </a:rPr>
              <a:t> (CERN</a:t>
            </a:r>
            <a:r>
              <a:rPr lang="en-US" sz="1600" dirty="0" smtClean="0">
                <a:latin typeface="Bookman Old Style"/>
                <a:cs typeface="Bookman Old Style"/>
              </a:rPr>
              <a:t>)</a:t>
            </a:r>
          </a:p>
          <a:p>
            <a:pPr lvl="1"/>
            <a:r>
              <a:rPr lang="en-GB" sz="1600" dirty="0">
                <a:solidFill>
                  <a:srgbClr val="2F1F58"/>
                </a:solidFill>
                <a:latin typeface="Bookman Old Style" pitchFamily="18" charset="0"/>
                <a:cs typeface="Bookman Old Style"/>
              </a:rPr>
              <a:t>Interest expressed by the 28 following institutes: </a:t>
            </a:r>
            <a:r>
              <a:rPr lang="en-US" sz="1600" dirty="0">
                <a:solidFill>
                  <a:srgbClr val="2F1F58"/>
                </a:solidFill>
                <a:latin typeface="Bookman Old Style" pitchFamily="18" charset="0"/>
                <a:cs typeface="Bookman Old Style"/>
              </a:rPr>
              <a:t>ANKA-KIT, ANL, Australian Synchrotron, BESSY/HZM, BINP, BNL-NSLSII,CELLS-ALBA, CERN, </a:t>
            </a:r>
            <a:r>
              <a:rPr lang="en-US" sz="1600" dirty="0" err="1">
                <a:solidFill>
                  <a:srgbClr val="2F1F58"/>
                </a:solidFill>
                <a:latin typeface="Bookman Old Style" pitchFamily="18" charset="0"/>
                <a:cs typeface="Bookman Old Style"/>
              </a:rPr>
              <a:t>Cockroft</a:t>
            </a:r>
            <a:r>
              <a:rPr lang="en-US" sz="1600" dirty="0">
                <a:solidFill>
                  <a:srgbClr val="2F1F58"/>
                </a:solidFill>
                <a:latin typeface="Bookman Old Style" pitchFamily="18" charset="0"/>
                <a:cs typeface="Bookman Old Style"/>
              </a:rPr>
              <a:t> Ins, CIEMAT, Cornell Un., DESY, </a:t>
            </a:r>
            <a:r>
              <a:rPr lang="en-US" sz="1600" dirty="0" err="1">
                <a:solidFill>
                  <a:srgbClr val="2F1F58"/>
                </a:solidFill>
                <a:latin typeface="Bookman Old Style" pitchFamily="18" charset="0"/>
                <a:cs typeface="Bookman Old Style"/>
              </a:rPr>
              <a:t>Elettra</a:t>
            </a:r>
            <a:r>
              <a:rPr lang="en-US" sz="1600" dirty="0">
                <a:solidFill>
                  <a:srgbClr val="2F1F58"/>
                </a:solidFill>
                <a:latin typeface="Bookman Old Style" pitchFamily="18" charset="0"/>
                <a:cs typeface="Bookman Old Style"/>
              </a:rPr>
              <a:t>, ESRF, FNAL, IFIC-Valencia, INFN-LNF, JASRI/SPring-8, JAI-DIAMOND, KEK, LBNL, MAXLAB, NTUA, PSI-SLS, SLAC, SOLEIL, Un. Of </a:t>
            </a:r>
            <a:r>
              <a:rPr lang="en-US" sz="1600" dirty="0" err="1">
                <a:solidFill>
                  <a:srgbClr val="2F1F58"/>
                </a:solidFill>
                <a:latin typeface="Bookman Old Style" pitchFamily="18" charset="0"/>
                <a:cs typeface="Bookman Old Style"/>
              </a:rPr>
              <a:t>Creta</a:t>
            </a:r>
            <a:r>
              <a:rPr lang="en-US" sz="1600" dirty="0">
                <a:solidFill>
                  <a:srgbClr val="2F1F58"/>
                </a:solidFill>
                <a:latin typeface="Bookman Old Style" pitchFamily="18" charset="0"/>
                <a:cs typeface="Bookman Old Style"/>
              </a:rPr>
              <a:t>, Un. Of Thessaloniki.</a:t>
            </a:r>
          </a:p>
          <a:p>
            <a:pPr lvl="1"/>
            <a:endParaRPr lang="en-US" sz="2000" dirty="0">
              <a:latin typeface="Bookman Old Style"/>
              <a:cs typeface="Bookman Old Style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1124744"/>
            <a:ext cx="9144000" cy="2354491"/>
          </a:xfrm>
          <a:prstGeom prst="rect">
            <a:avLst/>
          </a:prstGeom>
        </p:spPr>
        <p:txBody>
          <a:bodyPr>
            <a:sp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000"/>
              </a:spcBef>
            </a:pPr>
            <a:r>
              <a:rPr lang="en-GB" sz="2000" dirty="0" smtClean="0">
                <a:solidFill>
                  <a:srgbClr val="2F1F58"/>
                </a:solidFill>
                <a:latin typeface="Bookman Old Style" pitchFamily="18" charset="0"/>
              </a:rPr>
              <a:t>Coordinators: Y. Papaphilippou (CERN), S. </a:t>
            </a:r>
            <a:r>
              <a:rPr lang="en-GB" sz="2000" dirty="0" err="1" smtClean="0">
                <a:solidFill>
                  <a:srgbClr val="2F1F58"/>
                </a:solidFill>
                <a:latin typeface="Bookman Old Style" pitchFamily="18" charset="0"/>
              </a:rPr>
              <a:t>Guiducci</a:t>
            </a:r>
            <a:r>
              <a:rPr lang="en-GB" sz="2000" dirty="0" smtClean="0">
                <a:solidFill>
                  <a:srgbClr val="2F1F58"/>
                </a:solidFill>
                <a:latin typeface="Bookman Old Style" pitchFamily="18" charset="0"/>
              </a:rPr>
              <a:t> (INFN-LNF), R. </a:t>
            </a:r>
            <a:r>
              <a:rPr lang="en-GB" sz="2000" dirty="0" err="1" smtClean="0">
                <a:solidFill>
                  <a:srgbClr val="2F1F58"/>
                </a:solidFill>
                <a:latin typeface="Bookman Old Style" pitchFamily="18" charset="0"/>
              </a:rPr>
              <a:t>Bartolini</a:t>
            </a:r>
            <a:r>
              <a:rPr lang="en-GB" sz="2000" dirty="0" smtClean="0">
                <a:solidFill>
                  <a:srgbClr val="2F1F58"/>
                </a:solidFill>
                <a:latin typeface="Bookman Old Style" pitchFamily="18" charset="0"/>
              </a:rPr>
              <a:t> (STFC-JAI-DIAMOND)</a:t>
            </a:r>
          </a:p>
          <a:p>
            <a:pPr>
              <a:spcBef>
                <a:spcPts val="1000"/>
              </a:spcBef>
            </a:pPr>
            <a:r>
              <a:rPr lang="en-GB" sz="2000" dirty="0" smtClean="0">
                <a:solidFill>
                  <a:srgbClr val="2F1F58"/>
                </a:solidFill>
                <a:latin typeface="Bookman Old Style" pitchFamily="18" charset="0"/>
              </a:rPr>
              <a:t>Members: M. </a:t>
            </a:r>
            <a:r>
              <a:rPr lang="en-GB" sz="2000" dirty="0" err="1" smtClean="0">
                <a:solidFill>
                  <a:srgbClr val="2F1F58"/>
                </a:solidFill>
                <a:latin typeface="Bookman Old Style" pitchFamily="18" charset="0"/>
              </a:rPr>
              <a:t>Biagini</a:t>
            </a:r>
            <a:r>
              <a:rPr lang="en-GB" sz="2000" dirty="0" smtClean="0">
                <a:solidFill>
                  <a:srgbClr val="2F1F58"/>
                </a:solidFill>
                <a:latin typeface="Bookman Old Style" pitchFamily="18" charset="0"/>
              </a:rPr>
              <a:t> (INFN-LNF), M. </a:t>
            </a:r>
            <a:r>
              <a:rPr lang="en-GB" sz="2000" dirty="0" err="1" smtClean="0">
                <a:solidFill>
                  <a:srgbClr val="2F1F58"/>
                </a:solidFill>
                <a:latin typeface="Bookman Old Style" pitchFamily="18" charset="0"/>
              </a:rPr>
              <a:t>Boege</a:t>
            </a:r>
            <a:r>
              <a:rPr lang="en-GB" sz="2000" dirty="0" smtClean="0">
                <a:solidFill>
                  <a:srgbClr val="2F1F58"/>
                </a:solidFill>
                <a:latin typeface="Bookman Old Style" pitchFamily="18" charset="0"/>
              </a:rPr>
              <a:t> (PSI), R. </a:t>
            </a:r>
            <a:r>
              <a:rPr lang="en-GB" sz="2000" dirty="0" err="1" smtClean="0">
                <a:solidFill>
                  <a:srgbClr val="2F1F58"/>
                </a:solidFill>
                <a:latin typeface="Bookman Old Style" pitchFamily="18" charset="0"/>
              </a:rPr>
              <a:t>Nagaoka</a:t>
            </a:r>
            <a:r>
              <a:rPr lang="en-GB" sz="2000" dirty="0" smtClean="0">
                <a:solidFill>
                  <a:srgbClr val="2F1F58"/>
                </a:solidFill>
                <a:latin typeface="Bookman Old Style" pitchFamily="18" charset="0"/>
              </a:rPr>
              <a:t> (Soleil), H. </a:t>
            </a:r>
            <a:r>
              <a:rPr lang="en-GB" sz="2000" dirty="0" err="1" smtClean="0">
                <a:solidFill>
                  <a:srgbClr val="2F1F58"/>
                </a:solidFill>
                <a:latin typeface="Bookman Old Style" pitchFamily="18" charset="0"/>
              </a:rPr>
              <a:t>Schmickler</a:t>
            </a:r>
            <a:r>
              <a:rPr lang="en-GB" sz="2000" dirty="0" smtClean="0">
                <a:solidFill>
                  <a:srgbClr val="2F1F58"/>
                </a:solidFill>
                <a:latin typeface="Bookman Old Style" pitchFamily="18" charset="0"/>
              </a:rPr>
              <a:t> (CERN)</a:t>
            </a:r>
          </a:p>
          <a:p>
            <a:pPr>
              <a:spcBef>
                <a:spcPts val="1000"/>
              </a:spcBef>
            </a:pPr>
            <a:r>
              <a:rPr lang="en-GB" sz="2000" dirty="0" smtClean="0">
                <a:solidFill>
                  <a:srgbClr val="2F1F58"/>
                </a:solidFill>
                <a:latin typeface="Bookman Old Style" pitchFamily="18" charset="0"/>
              </a:rPr>
              <a:t>Additional non-EU members: M. Palmer (Cornell), J. Urakawa (KEK)</a:t>
            </a:r>
          </a:p>
          <a:p>
            <a:pPr lvl="1">
              <a:spcBef>
                <a:spcPts val="1000"/>
              </a:spcBef>
            </a:pPr>
            <a:r>
              <a:rPr lang="en-GB" sz="2200" dirty="0" smtClean="0">
                <a:solidFill>
                  <a:srgbClr val="2F1F58"/>
                </a:solidFill>
                <a:latin typeface="Bookman Old Style" pitchFamily="18" charset="0"/>
              </a:rPr>
              <a:t>Participants but not contractual partners</a:t>
            </a:r>
            <a:endParaRPr lang="en-GB" sz="2200" dirty="0" smtClean="0">
              <a:solidFill>
                <a:srgbClr val="2F1F58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842557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6055</TotalTime>
  <Words>1931</Words>
  <Application>Microsoft Macintosh PowerPoint</Application>
  <PresentationFormat>On-screen Show (4:3)</PresentationFormat>
  <Paragraphs>369</Paragraphs>
  <Slides>19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Pixel</vt:lpstr>
      <vt:lpstr>Damping ring experimental program</vt:lpstr>
      <vt:lpstr>CLIC DR parameters</vt:lpstr>
      <vt:lpstr>CLIC DR beam dynamics experiments</vt:lpstr>
      <vt:lpstr>DR technology and experimental program</vt:lpstr>
      <vt:lpstr>DR R&amp;D</vt:lpstr>
      <vt:lpstr>WP6 - SVET</vt:lpstr>
      <vt:lpstr>Vertical emittance  WORLD RECORD</vt:lpstr>
      <vt:lpstr>Low Emittance Rings’ network</vt:lpstr>
      <vt:lpstr>Low-ε-Ring  Coordination and Tasks</vt:lpstr>
      <vt:lpstr>Dream Damping Ring Test Facility</vt:lpstr>
      <vt:lpstr>SPS</vt:lpstr>
      <vt:lpstr>SLS</vt:lpstr>
      <vt:lpstr>ALBA</vt:lpstr>
      <vt:lpstr>MAXIV</vt:lpstr>
      <vt:lpstr>ATF</vt:lpstr>
      <vt:lpstr>CESRTA</vt:lpstr>
      <vt:lpstr>PowerPoint Presentation</vt:lpstr>
      <vt:lpstr>PowerPoint Presentation</vt:lpstr>
      <vt:lpstr>Conclusion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Y. Papaphilippou</dc:creator>
  <cp:keywords/>
  <dc:description/>
  <cp:lastModifiedBy>Ioannis Papapaphilippou</cp:lastModifiedBy>
  <cp:revision>462</cp:revision>
  <dcterms:created xsi:type="dcterms:W3CDTF">2011-04-04T05:08:06Z</dcterms:created>
  <dcterms:modified xsi:type="dcterms:W3CDTF">2012-05-10T08:54:08Z</dcterms:modified>
  <cp:category/>
</cp:coreProperties>
</file>