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765" r:id="rId1"/>
  </p:sldMasterIdLst>
  <p:notesMasterIdLst>
    <p:notesMasterId r:id="rId7"/>
  </p:notesMasterIdLst>
  <p:handoutMasterIdLst>
    <p:handoutMasterId r:id="rId8"/>
  </p:handoutMasterIdLst>
  <p:sldIdLst>
    <p:sldId id="268" r:id="rId2"/>
    <p:sldId id="263" r:id="rId3"/>
    <p:sldId id="264" r:id="rId4"/>
    <p:sldId id="269" r:id="rId5"/>
    <p:sldId id="270" r:id="rId6"/>
  </p:sldIdLst>
  <p:sldSz cx="9144000" cy="6858000" type="screen4x3"/>
  <p:notesSz cx="6858000" cy="97107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6666"/>
    <a:srgbClr val="4D4D4D"/>
    <a:srgbClr val="FF6600"/>
    <a:srgbClr val="CC6600"/>
    <a:srgbClr val="008000"/>
    <a:srgbClr val="009900"/>
    <a:srgbClr val="9900FF"/>
    <a:srgbClr val="9933FF"/>
    <a:srgbClr val="6600CC"/>
    <a:srgbClr val="00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1470" autoAdjust="0"/>
    <p:restoredTop sz="94345" autoAdjust="0"/>
  </p:normalViewPr>
  <p:slideViewPr>
    <p:cSldViewPr showGuides="1">
      <p:cViewPr>
        <p:scale>
          <a:sx n="100" d="100"/>
          <a:sy n="100" d="100"/>
        </p:scale>
        <p:origin x="-2472" y="-1008"/>
      </p:cViewPr>
      <p:guideLst>
        <p:guide orient="horz" pos="288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64" tIns="45081" rIns="90164" bIns="45081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77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64" tIns="45081" rIns="90164" bIns="4508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77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24963"/>
            <a:ext cx="29718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64" tIns="45081" rIns="90164" bIns="45081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77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24963"/>
            <a:ext cx="29718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164" tIns="45081" rIns="90164" bIns="4508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8AB1A7E5-46A6-4439-9DDC-ADC1838D0170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4" tIns="47701" rIns="95404" bIns="47701" numCol="1" anchor="t" anchorCtr="0" compatLnSpc="1">
            <a:prstTxWarp prst="textNoShape">
              <a:avLst/>
            </a:prstTxWarp>
          </a:bodyPr>
          <a:lstStyle>
            <a:lvl1pPr defTabSz="954857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4" tIns="47701" rIns="95404" bIns="47701" numCol="1" anchor="t" anchorCtr="0" compatLnSpc="1">
            <a:prstTxWarp prst="textNoShape">
              <a:avLst/>
            </a:prstTxWarp>
          </a:bodyPr>
          <a:lstStyle>
            <a:lvl1pPr algn="r" defTabSz="954857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3300" y="727075"/>
            <a:ext cx="4856163" cy="3641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613275"/>
            <a:ext cx="5032375" cy="437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4" tIns="47701" rIns="95404" bIns="4770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265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4" tIns="47701" rIns="95404" bIns="47701" numCol="1" anchor="b" anchorCtr="0" compatLnSpc="1">
            <a:prstTxWarp prst="textNoShape">
              <a:avLst/>
            </a:prstTxWarp>
          </a:bodyPr>
          <a:lstStyle>
            <a:lvl1pPr defTabSz="954857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26550"/>
            <a:ext cx="2971800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04" tIns="47701" rIns="95404" bIns="47701" numCol="1" anchor="b" anchorCtr="0" compatLnSpc="1">
            <a:prstTxWarp prst="textNoShape">
              <a:avLst/>
            </a:prstTxWarp>
          </a:bodyPr>
          <a:lstStyle>
            <a:lvl1pPr algn="r" defTabSz="954857" eaLnBrk="1" hangingPunct="1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91F2F3CD-86DE-48F1-B5E0-1FB2D7460AA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Work Package: </a:t>
            </a:r>
            <a:r>
              <a:rPr lang="en-GB" sz="2000" b="1" dirty="0" smtClean="0"/>
              <a:t>X-band Technologies</a:t>
            </a:r>
          </a:p>
          <a:p>
            <a:r>
              <a:rPr lang="fr-CH" sz="2000" b="0" dirty="0" smtClean="0"/>
              <a:t>In the areas of:</a:t>
            </a:r>
            <a:endParaRPr lang="en-GB" sz="2000" b="0" dirty="0" smtClean="0"/>
          </a:p>
          <a:p>
            <a:r>
              <a:rPr lang="en-US" sz="2000" b="1" dirty="0" smtClean="0"/>
              <a:t>- X-band RF structure High Power Testing (TESTING)</a:t>
            </a:r>
          </a:p>
          <a:p>
            <a:r>
              <a:rPr lang="en-US" sz="2000" b="1" dirty="0" smtClean="0"/>
              <a:t>- Creation and Operation of X-band High power Testing Facilities (TEST AREAS) </a:t>
            </a:r>
          </a:p>
          <a:p>
            <a:r>
              <a:rPr lang="en-US" sz="2000" b="1" dirty="0" smtClean="0"/>
              <a:t>- Basic High-Gradient R&amp;D (HIGH-GRADIENT) </a:t>
            </a:r>
            <a:endParaRPr lang="en-GB" sz="2000" b="1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2000" b="0" dirty="0" err="1" smtClean="0"/>
              <a:t>Title</a:t>
            </a:r>
            <a:r>
              <a:rPr lang="fr-CH" sz="2000" b="0" dirty="0" smtClean="0"/>
              <a:t>:</a:t>
            </a:r>
            <a:r>
              <a:rPr lang="fr-CH" sz="2000" b="1" dirty="0" smtClean="0"/>
              <a:t> </a:t>
            </a:r>
            <a:r>
              <a:rPr lang="en-GB" sz="2000" b="1" dirty="0" smtClean="0"/>
              <a:t>IFIC, Valencia - Test infrastructure</a:t>
            </a:r>
            <a:endParaRPr lang="fr-FR" sz="1100" b="1" dirty="0" smtClean="0">
              <a:latin typeface="Arial Black" pitchFamily="34" charset="0"/>
            </a:endParaRPr>
          </a:p>
          <a:p>
            <a:endParaRPr lang="en-GB" sz="2000" b="1" dirty="0" smtClean="0"/>
          </a:p>
          <a:p>
            <a:endParaRPr lang="fr-FR" sz="2000" dirty="0" smtClean="0">
              <a:latin typeface="Arial Black" pitchFamily="34" charset="0"/>
            </a:endParaRP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2F3CD-86DE-48F1-B5E0-1FB2D7460AA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2F3CD-86DE-48F1-B5E0-1FB2D7460AA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/>
              <a:t>There </a:t>
            </a:r>
            <a:r>
              <a:rPr lang="fr-CH" dirty="0" err="1" smtClean="0"/>
              <a:t>is</a:t>
            </a:r>
            <a:r>
              <a:rPr lang="fr-CH" dirty="0" smtClean="0"/>
              <a:t> a </a:t>
            </a:r>
            <a:r>
              <a:rPr lang="fr-CH" dirty="0" err="1" smtClean="0"/>
              <a:t>strong</a:t>
            </a:r>
            <a:r>
              <a:rPr lang="fr-CH" dirty="0" smtClean="0"/>
              <a:t> </a:t>
            </a:r>
            <a:r>
              <a:rPr lang="fr-CH" dirty="0" err="1" smtClean="0"/>
              <a:t>willingness</a:t>
            </a:r>
            <a:r>
              <a:rPr lang="fr-CH" dirty="0" smtClean="0"/>
              <a:t> </a:t>
            </a:r>
            <a:r>
              <a:rPr lang="fr-CH" dirty="0" err="1" smtClean="0"/>
              <a:t>coming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…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i="1" dirty="0" smtClean="0"/>
              <a:t>Our </a:t>
            </a:r>
            <a:r>
              <a:rPr lang="fr-CH" i="1" dirty="0" err="1" smtClean="0"/>
              <a:t>interest</a:t>
            </a:r>
            <a:r>
              <a:rPr lang="fr-CH" i="1" dirty="0" smtClean="0"/>
              <a:t> in </a:t>
            </a:r>
            <a:r>
              <a:rPr lang="fr-CH" i="1" dirty="0" err="1" smtClean="0"/>
              <a:t>this</a:t>
            </a:r>
            <a:r>
              <a:rPr lang="fr-CH" i="1" dirty="0" smtClean="0"/>
              <a:t> WP </a:t>
            </a:r>
            <a:r>
              <a:rPr lang="fr-CH" i="1" dirty="0" err="1" smtClean="0"/>
              <a:t>is</a:t>
            </a:r>
            <a:r>
              <a:rPr lang="fr-CH" i="1" dirty="0" smtClean="0"/>
              <a:t>: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baseline="0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2F3CD-86DE-48F1-B5E0-1FB2D7460AA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/>
              <a:t>So far, the High Power RF </a:t>
            </a:r>
            <a:r>
              <a:rPr lang="fr-CH" dirty="0" err="1" smtClean="0"/>
              <a:t>Space</a:t>
            </a:r>
            <a:r>
              <a:rPr lang="fr-CH" dirty="0" smtClean="0"/>
              <a:t> </a:t>
            </a:r>
            <a:r>
              <a:rPr lang="fr-CH" dirty="0" err="1" smtClean="0"/>
              <a:t>Laboratory</a:t>
            </a:r>
            <a:r>
              <a:rPr lang="fr-CH" dirty="0" smtClean="0"/>
              <a:t>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/>
              <a:t>(X ray Photo </a:t>
            </a:r>
            <a:r>
              <a:rPr lang="fr-CH" dirty="0" err="1" smtClean="0"/>
              <a:t>emission</a:t>
            </a:r>
            <a:r>
              <a:rPr lang="fr-CH" dirty="0" smtClean="0"/>
              <a:t> </a:t>
            </a:r>
            <a:r>
              <a:rPr lang="fr-CH" dirty="0" err="1" smtClean="0"/>
              <a:t>Spectrography</a:t>
            </a:r>
            <a:r>
              <a:rPr lang="fr-CH" dirty="0" smtClean="0"/>
              <a:t> – Ultraviolet Photo Emission </a:t>
            </a:r>
            <a:r>
              <a:rPr lang="fr-CH" dirty="0" err="1" smtClean="0"/>
              <a:t>Spectrography</a:t>
            </a:r>
            <a:r>
              <a:rPr lang="fr-CH" dirty="0" smtClean="0"/>
              <a:t>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dirty="0" smtClean="0"/>
              <a:t>Vacuum </a:t>
            </a:r>
            <a:r>
              <a:rPr lang="fr-CH" dirty="0" err="1" smtClean="0"/>
              <a:t>chambers</a:t>
            </a:r>
            <a:r>
              <a:rPr lang="fr-CH" dirty="0" smtClean="0"/>
              <a:t>: min. pressure 10-6,</a:t>
            </a:r>
            <a:r>
              <a:rPr lang="fr-CH" baseline="0" dirty="0" smtClean="0"/>
              <a:t> 10-7 and 10-8 mbar. </a:t>
            </a:r>
            <a:r>
              <a:rPr lang="fr-CH" baseline="0" dirty="0" err="1" smtClean="0"/>
              <a:t>Dimesions</a:t>
            </a:r>
            <a:r>
              <a:rPr lang="fr-CH" baseline="0" dirty="0" smtClean="0"/>
              <a:t> of vacuum </a:t>
            </a:r>
            <a:r>
              <a:rPr lang="fr-CH" baseline="0" dirty="0" err="1" smtClean="0"/>
              <a:t>chamber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lowest</a:t>
            </a:r>
            <a:r>
              <a:rPr lang="fr-CH" baseline="0" dirty="0" smtClean="0"/>
              <a:t> pressure: 1 </a:t>
            </a:r>
            <a:r>
              <a:rPr lang="fr-CH" baseline="0" dirty="0" err="1" smtClean="0"/>
              <a:t>meter</a:t>
            </a:r>
            <a:r>
              <a:rPr lang="fr-CH" baseline="0" dirty="0" smtClean="0"/>
              <a:t> long and 0.6 </a:t>
            </a:r>
            <a:r>
              <a:rPr lang="fr-CH" baseline="0" dirty="0" err="1" smtClean="0"/>
              <a:t>meter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diameter</a:t>
            </a:r>
            <a:r>
              <a:rPr lang="fr-CH" baseline="0" dirty="0" smtClean="0"/>
              <a:t>. </a:t>
            </a:r>
            <a:endParaRPr lang="en-GB" dirty="0" smtClean="0"/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F2F3CD-86DE-48F1-B5E0-1FB2D7460AA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38188-5248-4FA6-A980-D03667CE50B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F0557-00D1-4B69-BD84-EAF7324BD8F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12C32-A762-4D57-A5BF-FD9F2D06E280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EAA51-DF4F-43AA-9DEA-0C62786B9FE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91C74-E699-4DF3-97A2-376FC88C64A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A5C17-88B1-46D8-B296-5F7FB892071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29106-C1A6-4698-9349-DE46594A0E1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46A41-6429-444F-9F61-45D89DC3A2A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984B2-6281-4804-A89B-64C0CC1F559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5DA8A-E9BB-4E5F-ADF7-A76A2993795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0BA77-BBFD-4BAF-BB38-A6E2E9B2DA9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68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s-ES" smtClean="0"/>
              <a:t>7-8 May</a:t>
            </a:r>
            <a:endParaRPr lang="en-US"/>
          </a:p>
        </p:txBody>
      </p:sp>
      <p:sp>
        <p:nvSpPr>
          <p:cNvPr id="68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s-ES"/>
              <a:t>ILC Spain 09</a:t>
            </a:r>
            <a:endParaRPr lang="en-US"/>
          </a:p>
        </p:txBody>
      </p:sp>
      <p:sp>
        <p:nvSpPr>
          <p:cNvPr id="68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>
                <a:latin typeface="+mn-lt"/>
                <a:cs typeface="+mn-cs"/>
              </a:defRPr>
            </a:lvl1pPr>
          </a:lstStyle>
          <a:p>
            <a:pPr>
              <a:defRPr/>
            </a:pPr>
            <a:fld id="{C1D7710C-D233-4470-ADB6-51E0571C8FC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</p:sldLayoutIdLst>
  <p:transition spd="med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gif"/><Relationship Id="rId5" Type="http://schemas.openxmlformats.org/officeDocument/2006/relationships/image" Target="../media/image3.gif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3.gif"/><Relationship Id="rId5" Type="http://schemas.openxmlformats.org/officeDocument/2006/relationships/image" Target="../media/image4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auto">
          <a:xfrm>
            <a:off x="0" y="3356992"/>
            <a:ext cx="5214942" cy="350103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8 Rectángulo"/>
          <p:cNvSpPr/>
          <p:nvPr/>
        </p:nvSpPr>
        <p:spPr bwMode="auto">
          <a:xfrm>
            <a:off x="0" y="0"/>
            <a:ext cx="9144000" cy="335699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00034" y="2002195"/>
            <a:ext cx="8143900" cy="113877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sz="4000" dirty="0" smtClean="0">
                <a:latin typeface="Arial Black" pitchFamily="34" charset="0"/>
              </a:rPr>
              <a:t>IFIC, Valencia</a:t>
            </a:r>
            <a:r>
              <a:rPr lang="fr-FR" sz="2800" dirty="0" smtClean="0">
                <a:latin typeface="Arial Black" pitchFamily="34" charset="0"/>
              </a:rPr>
              <a:t> </a:t>
            </a:r>
          </a:p>
          <a:p>
            <a:r>
              <a:rPr lang="fr-FR" sz="2800" dirty="0" smtClean="0">
                <a:latin typeface="Arial Black" pitchFamily="34" charset="0"/>
              </a:rPr>
              <a:t>Test Infrastructure</a:t>
            </a:r>
            <a:endParaRPr lang="fr-FR" sz="2800" dirty="0">
              <a:latin typeface="Arial Blac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14282" y="5373216"/>
            <a:ext cx="48133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s-ES" dirty="0" smtClean="0">
                <a:solidFill>
                  <a:srgbClr val="006666"/>
                </a:solidFill>
                <a:latin typeface="Arial Black" pitchFamily="34" charset="0"/>
              </a:rPr>
              <a:t>A. Faus-Golfe</a:t>
            </a:r>
            <a:endParaRPr lang="es-ES" sz="1600" dirty="0" smtClean="0">
              <a:latin typeface="Arial Black" pitchFamily="34" charset="0"/>
            </a:endParaRPr>
          </a:p>
          <a:p>
            <a:pPr marL="342900" indent="-342900"/>
            <a:r>
              <a:rPr lang="es-ES" sz="1600" dirty="0" smtClean="0">
                <a:latin typeface="Arial Black" pitchFamily="34" charset="0"/>
              </a:rPr>
              <a:t>IFIC, GAP (</a:t>
            </a:r>
            <a:r>
              <a:rPr lang="es-ES" sz="1600" dirty="0" err="1" smtClean="0">
                <a:latin typeface="Arial Black" pitchFamily="34" charset="0"/>
              </a:rPr>
              <a:t>Group</a:t>
            </a:r>
            <a:r>
              <a:rPr lang="es-ES" sz="1600" dirty="0" smtClean="0">
                <a:latin typeface="Arial Black" pitchFamily="34" charset="0"/>
              </a:rPr>
              <a:t> of </a:t>
            </a:r>
            <a:r>
              <a:rPr lang="es-ES" sz="1600" dirty="0" err="1" smtClean="0">
                <a:latin typeface="Arial Black" pitchFamily="34" charset="0"/>
              </a:rPr>
              <a:t>Accelerator</a:t>
            </a:r>
            <a:r>
              <a:rPr lang="es-ES" sz="1600" dirty="0" smtClean="0">
                <a:latin typeface="Arial Black" pitchFamily="34" charset="0"/>
              </a:rPr>
              <a:t> </a:t>
            </a:r>
            <a:r>
              <a:rPr lang="es-ES" sz="1600" dirty="0" err="1" smtClean="0">
                <a:latin typeface="Arial Black" pitchFamily="34" charset="0"/>
              </a:rPr>
              <a:t>Physics</a:t>
            </a:r>
            <a:r>
              <a:rPr lang="es-ES" sz="1600" dirty="0" smtClean="0">
                <a:latin typeface="Arial Black" pitchFamily="34" charset="0"/>
              </a:rPr>
              <a:t>)</a:t>
            </a:r>
          </a:p>
          <a:p>
            <a:r>
              <a:rPr lang="es-ES" sz="1600" dirty="0" smtClean="0">
                <a:solidFill>
                  <a:srgbClr val="006666"/>
                </a:solidFill>
                <a:latin typeface="Arial Black" pitchFamily="34" charset="0"/>
              </a:rPr>
              <a:t>http://gap.ific.uv.es</a:t>
            </a:r>
          </a:p>
          <a:p>
            <a:r>
              <a:rPr lang="es-ES" sz="1600" u="sng" dirty="0" smtClean="0">
                <a:latin typeface="Arial Black" pitchFamily="34" charset="0"/>
              </a:rPr>
              <a:t>Valencia, </a:t>
            </a:r>
            <a:r>
              <a:rPr lang="es-ES" sz="1600" u="sng" dirty="0" err="1" smtClean="0">
                <a:latin typeface="Arial Black" pitchFamily="34" charset="0"/>
              </a:rPr>
              <a:t>Spain</a:t>
            </a:r>
            <a:r>
              <a:rPr lang="es-ES" sz="1600" u="sng" dirty="0" smtClean="0">
                <a:latin typeface="Arial Black" pitchFamily="34" charset="0"/>
              </a:rPr>
              <a:t>                                          </a:t>
            </a:r>
          </a:p>
        </p:txBody>
      </p:sp>
      <p:grpSp>
        <p:nvGrpSpPr>
          <p:cNvPr id="2" name="10 Grupo"/>
          <p:cNvGrpSpPr/>
          <p:nvPr/>
        </p:nvGrpSpPr>
        <p:grpSpPr>
          <a:xfrm>
            <a:off x="5722080" y="3880998"/>
            <a:ext cx="2921886" cy="2500330"/>
            <a:chOff x="5364890" y="3786190"/>
            <a:chExt cx="2921886" cy="2500330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64890" y="5721746"/>
              <a:ext cx="2921886" cy="564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4" name="Picture 10" descr="D:\IFIC\Plantillas&amp;Logos\Logos IFIC-CSIC-UV\uv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74404" y="4714884"/>
              <a:ext cx="816955" cy="799573"/>
            </a:xfrm>
            <a:prstGeom prst="rect">
              <a:avLst/>
            </a:prstGeom>
            <a:noFill/>
          </p:spPr>
        </p:pic>
        <p:pic>
          <p:nvPicPr>
            <p:cNvPr id="1035" name="Picture 11" descr="D:\IFIC\Plantillas&amp;Logos\Logos IFIC-CSIC-UV\IFIC_logo_2005_yellow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429256" y="4626318"/>
              <a:ext cx="1626638" cy="1063988"/>
            </a:xfrm>
            <a:prstGeom prst="rect">
              <a:avLst/>
            </a:prstGeom>
            <a:noFill/>
          </p:spPr>
        </p:pic>
        <p:pic>
          <p:nvPicPr>
            <p:cNvPr id="7" name="Picture 3" descr="D:\IFIC\Plantillas&amp;Logos\Logos GAP\logo_gap2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57554" y="3786190"/>
              <a:ext cx="2300594" cy="761684"/>
            </a:xfrm>
            <a:prstGeom prst="rect">
              <a:avLst/>
            </a:prstGeom>
            <a:noFill/>
          </p:spPr>
        </p:pic>
      </p:grp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00050" y="363660"/>
            <a:ext cx="8143900" cy="1200328"/>
          </a:xfrm>
          <a:prstGeom prst="rect">
            <a:avLst/>
          </a:prstGeom>
          <a:solidFill>
            <a:srgbClr val="002060"/>
          </a:solidFill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sz="4400" dirty="0" smtClean="0">
                <a:latin typeface="Arial Black" pitchFamily="34" charset="0"/>
              </a:rPr>
              <a:t>RF session</a:t>
            </a:r>
            <a:endParaRPr lang="fr-FR" sz="4400" dirty="0" smtClean="0">
              <a:latin typeface="Arial Black" pitchFamily="34" charset="0"/>
            </a:endParaRPr>
          </a:p>
          <a:p>
            <a:r>
              <a:rPr lang="fr-FR" sz="1400" dirty="0" err="1" smtClean="0">
                <a:latin typeface="Arial Black" pitchFamily="34" charset="0"/>
              </a:rPr>
              <a:t>X</a:t>
            </a:r>
            <a:r>
              <a:rPr lang="fr-FR" sz="1400" dirty="0" err="1" smtClean="0">
                <a:latin typeface="Arial Black" pitchFamily="34" charset="0"/>
              </a:rPr>
              <a:t>-band</a:t>
            </a:r>
            <a:r>
              <a:rPr lang="fr-FR" sz="1400" dirty="0" smtClean="0">
                <a:latin typeface="Arial Black" pitchFamily="34" charset="0"/>
              </a:rPr>
              <a:t> RF structure High Power </a:t>
            </a:r>
            <a:r>
              <a:rPr lang="fr-FR" sz="1400" dirty="0" err="1" smtClean="0">
                <a:latin typeface="Arial Black" pitchFamily="34" charset="0"/>
              </a:rPr>
              <a:t>Testing</a:t>
            </a:r>
            <a:r>
              <a:rPr lang="fr-FR" sz="1400" dirty="0" smtClean="0">
                <a:latin typeface="Arial Black" pitchFamily="34" charset="0"/>
              </a:rPr>
              <a:t> and </a:t>
            </a:r>
            <a:r>
              <a:rPr lang="fr-FR" sz="1400" dirty="0" err="1" smtClean="0">
                <a:latin typeface="Arial Black" pitchFamily="34" charset="0"/>
              </a:rPr>
              <a:t>Testing</a:t>
            </a:r>
            <a:r>
              <a:rPr lang="fr-FR" sz="1400" dirty="0" smtClean="0">
                <a:latin typeface="Arial Black" pitchFamily="34" charset="0"/>
              </a:rPr>
              <a:t> areas.</a:t>
            </a:r>
          </a:p>
          <a:p>
            <a:endParaRPr lang="fr-FR" sz="1400" dirty="0" smtClean="0">
              <a:latin typeface="Arial Black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64184" y="3429000"/>
            <a:ext cx="483118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s-ES" dirty="0" smtClean="0">
                <a:solidFill>
                  <a:srgbClr val="006666"/>
                </a:solidFill>
                <a:latin typeface="Arial Black" pitchFamily="34" charset="0"/>
              </a:rPr>
              <a:t>CLIC Collaboration Working </a:t>
            </a:r>
            <a:r>
              <a:rPr lang="es-ES" dirty="0" smtClean="0">
                <a:solidFill>
                  <a:srgbClr val="006666"/>
                </a:solidFill>
                <a:latin typeface="Arial Black" pitchFamily="34" charset="0"/>
              </a:rPr>
              <a:t>Meeting</a:t>
            </a:r>
          </a:p>
          <a:p>
            <a:pPr marL="342900" indent="-342900"/>
            <a:r>
              <a:rPr lang="es-ES" sz="1600" u="sng" dirty="0" smtClean="0">
                <a:latin typeface="Arial Black" pitchFamily="34" charset="0"/>
              </a:rPr>
              <a:t>9</a:t>
            </a:r>
            <a:r>
              <a:rPr lang="es-ES" sz="1600" u="sng" dirty="0" smtClean="0">
                <a:latin typeface="Arial Black" pitchFamily="34" charset="0"/>
              </a:rPr>
              <a:t>-</a:t>
            </a:r>
            <a:r>
              <a:rPr lang="es-ES" sz="1600" u="sng" dirty="0" smtClean="0">
                <a:latin typeface="Arial Black" pitchFamily="34" charset="0"/>
              </a:rPr>
              <a:t>11</a:t>
            </a:r>
            <a:r>
              <a:rPr lang="es-ES" sz="1600" u="sng" dirty="0" smtClean="0">
                <a:latin typeface="Arial Black" pitchFamily="34" charset="0"/>
              </a:rPr>
              <a:t> May 2012                                   </a:t>
            </a:r>
            <a:endParaRPr lang="es-ES" sz="1600" u="sng" dirty="0" smtClean="0">
              <a:solidFill>
                <a:srgbClr val="0066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 bwMode="auto">
          <a:xfrm>
            <a:off x="0" y="0"/>
            <a:ext cx="9144000" cy="107154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11" descr="D:\IFIC\Plantillas&amp;Logos\Logos IFIC-CSIC-UV\IFIC_logo_2005_yello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5979" y="214290"/>
            <a:ext cx="1052302" cy="688314"/>
          </a:xfrm>
          <a:prstGeom prst="rect">
            <a:avLst/>
          </a:prstGeom>
          <a:noFill/>
        </p:spPr>
      </p:pic>
      <p:pic>
        <p:nvPicPr>
          <p:cNvPr id="10" name="Picture 3" descr="D:\IFIC\Plantillas&amp;Logos\Logos GAP\logo_gap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31100"/>
            <a:ext cx="1488297" cy="49274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357158" y="272457"/>
            <a:ext cx="2719014" cy="584775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" sz="3200" smtClean="0">
                <a:solidFill>
                  <a:schemeClr val="bg1"/>
                </a:solidFill>
                <a:latin typeface="Arial Black" pitchFamily="34" charset="0"/>
              </a:rPr>
              <a:t>Experience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9512" y="1268760"/>
            <a:ext cx="8568952" cy="2608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►"/>
            </a:pPr>
            <a:r>
              <a:rPr lang="fr-CH" dirty="0" smtClean="0"/>
              <a:t>The </a:t>
            </a:r>
            <a:r>
              <a:rPr lang="fr-CH" b="1" dirty="0" err="1" smtClean="0"/>
              <a:t>European</a:t>
            </a:r>
            <a:r>
              <a:rPr lang="fr-CH" b="1" dirty="0" smtClean="0"/>
              <a:t> </a:t>
            </a:r>
            <a:r>
              <a:rPr lang="fr-CH" b="1" dirty="0" err="1" smtClean="0"/>
              <a:t>Space</a:t>
            </a:r>
            <a:r>
              <a:rPr lang="fr-CH" b="1" dirty="0" smtClean="0"/>
              <a:t> </a:t>
            </a:r>
            <a:r>
              <a:rPr lang="fr-CH" b="1" dirty="0" err="1" smtClean="0"/>
              <a:t>Agency</a:t>
            </a:r>
            <a:r>
              <a:rPr lang="fr-CH" b="1" dirty="0" smtClean="0"/>
              <a:t> (ESA) </a:t>
            </a:r>
            <a:r>
              <a:rPr lang="fr-CH" dirty="0" smtClean="0"/>
              <a:t>and the </a:t>
            </a:r>
            <a:r>
              <a:rPr lang="fr-CH" b="1" dirty="0" smtClean="0"/>
              <a:t>Val </a:t>
            </a:r>
            <a:r>
              <a:rPr lang="fr-CH" b="1" dirty="0" err="1" smtClean="0"/>
              <a:t>Space</a:t>
            </a:r>
            <a:r>
              <a:rPr lang="fr-CH" b="1" dirty="0" smtClean="0"/>
              <a:t> Consortium (VSC)</a:t>
            </a:r>
            <a:endParaRPr lang="fr-CH" dirty="0" smtClean="0"/>
          </a:p>
          <a:p>
            <a:pPr algn="ctr">
              <a:lnSpc>
                <a:spcPct val="150000"/>
              </a:lnSpc>
            </a:pPr>
            <a:r>
              <a:rPr lang="fr-CH" sz="1400" dirty="0" smtClean="0"/>
              <a:t>(Universitat </a:t>
            </a:r>
            <a:r>
              <a:rPr lang="fr-CH" sz="1400" dirty="0" smtClean="0"/>
              <a:t>de València Estudi General (UV) + Universidad Politécnica de Valencia (UPV) + </a:t>
            </a:r>
          </a:p>
          <a:p>
            <a:pPr algn="ctr">
              <a:lnSpc>
                <a:spcPct val="150000"/>
              </a:lnSpc>
            </a:pPr>
            <a:r>
              <a:rPr lang="fr-CH" sz="1400" dirty="0" smtClean="0"/>
              <a:t>+ City Hall of Valencia + </a:t>
            </a:r>
            <a:r>
              <a:rPr lang="fr-CH" sz="1400" dirty="0" err="1" smtClean="0"/>
              <a:t>Valencian</a:t>
            </a:r>
            <a:r>
              <a:rPr lang="fr-CH" sz="1400" dirty="0" smtClean="0"/>
              <a:t> </a:t>
            </a:r>
            <a:r>
              <a:rPr lang="fr-CH" sz="1400" dirty="0" err="1" smtClean="0"/>
              <a:t>Regional</a:t>
            </a:r>
            <a:r>
              <a:rPr lang="fr-CH" sz="1400" dirty="0" smtClean="0"/>
              <a:t> </a:t>
            </a:r>
            <a:r>
              <a:rPr lang="fr-CH" sz="1400" dirty="0" err="1" smtClean="0"/>
              <a:t>Governement</a:t>
            </a:r>
            <a:r>
              <a:rPr lang="fr-CH" sz="1400" dirty="0" smtClean="0"/>
              <a:t>) </a:t>
            </a:r>
            <a:endParaRPr lang="fr-CH" dirty="0" smtClean="0"/>
          </a:p>
          <a:p>
            <a:pPr>
              <a:lnSpc>
                <a:spcPct val="150000"/>
              </a:lnSpc>
            </a:pPr>
            <a:r>
              <a:rPr lang="fr-CH" dirty="0" smtClean="0"/>
              <a:t>     High Power RF Space Laboratory is</a:t>
            </a:r>
            <a:r>
              <a:rPr lang="fr-CH" dirty="0" smtClean="0"/>
              <a:t> </a:t>
            </a:r>
            <a:r>
              <a:rPr lang="fr-CH" dirty="0" smtClean="0"/>
              <a:t>a</a:t>
            </a:r>
            <a:r>
              <a:rPr lang="fr-CH" dirty="0" smtClean="0"/>
              <a:t> </a:t>
            </a:r>
            <a:r>
              <a:rPr lang="fr-CH" b="1" dirty="0" smtClean="0"/>
              <a:t>ESA Laboratory </a:t>
            </a:r>
            <a:r>
              <a:rPr lang="fr-CH" dirty="0" smtClean="0"/>
              <a:t>especialized in: </a:t>
            </a:r>
          </a:p>
          <a:p>
            <a:endParaRPr lang="fr-CH" dirty="0" smtClean="0"/>
          </a:p>
          <a:p>
            <a:pPr lvl="1">
              <a:lnSpc>
                <a:spcPct val="150000"/>
              </a:lnSpc>
            </a:pPr>
            <a:r>
              <a:rPr lang="fr-CH" b="1" dirty="0" smtClean="0"/>
              <a:t>     - </a:t>
            </a:r>
            <a:r>
              <a:rPr lang="fr-CH" b="1" dirty="0" smtClean="0">
                <a:solidFill>
                  <a:schemeClr val="accent2"/>
                </a:solidFill>
              </a:rPr>
              <a:t>RF breakdown </a:t>
            </a:r>
            <a:r>
              <a:rPr lang="fr-CH" b="1" dirty="0" err="1" smtClean="0">
                <a:solidFill>
                  <a:schemeClr val="accent2"/>
                </a:solidFill>
              </a:rPr>
              <a:t>phenomena</a:t>
            </a:r>
            <a:r>
              <a:rPr lang="fr-CH" dirty="0" smtClean="0">
                <a:solidFill>
                  <a:schemeClr val="accent2"/>
                </a:solidFill>
              </a:rPr>
              <a:t> </a:t>
            </a:r>
            <a:r>
              <a:rPr lang="fr-CH" dirty="0" smtClean="0"/>
              <a:t>(</a:t>
            </a:r>
            <a:r>
              <a:rPr lang="fr-CH" dirty="0" err="1" smtClean="0"/>
              <a:t>Multipactor</a:t>
            </a:r>
            <a:r>
              <a:rPr lang="fr-CH" dirty="0" smtClean="0"/>
              <a:t>, Corona and power </a:t>
            </a:r>
            <a:r>
              <a:rPr lang="fr-CH" dirty="0" err="1" smtClean="0"/>
              <a:t>handling</a:t>
            </a:r>
            <a:r>
              <a:rPr lang="fr-CH" dirty="0" smtClean="0"/>
              <a:t>) </a:t>
            </a:r>
            <a:endParaRPr lang="fr-CH" b="1" dirty="0" smtClean="0"/>
          </a:p>
          <a:p>
            <a:pPr lvl="1">
              <a:lnSpc>
                <a:spcPct val="150000"/>
              </a:lnSpc>
            </a:pPr>
            <a:r>
              <a:rPr lang="fr-CH" b="1" dirty="0" smtClean="0"/>
              <a:t>     - </a:t>
            </a:r>
            <a:r>
              <a:rPr lang="fr-CH" b="1" dirty="0" smtClean="0">
                <a:solidFill>
                  <a:schemeClr val="accent2"/>
                </a:solidFill>
              </a:rPr>
              <a:t>Passive </a:t>
            </a:r>
            <a:r>
              <a:rPr lang="fr-CH" b="1" dirty="0" err="1" smtClean="0">
                <a:solidFill>
                  <a:schemeClr val="accent2"/>
                </a:solidFill>
              </a:rPr>
              <a:t>Inter-Modulation</a:t>
            </a:r>
            <a:r>
              <a:rPr lang="fr-CH" dirty="0" smtClean="0">
                <a:solidFill>
                  <a:schemeClr val="accent2"/>
                </a:solidFill>
              </a:rPr>
              <a:t> </a:t>
            </a:r>
            <a:r>
              <a:rPr lang="fr-CH" dirty="0" smtClean="0"/>
              <a:t>(PIM).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107504" y="4191000"/>
            <a:ext cx="903649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►"/>
            </a:pPr>
            <a:r>
              <a:rPr lang="fr-CH" dirty="0" smtClean="0"/>
              <a:t> The </a:t>
            </a:r>
            <a:r>
              <a:rPr lang="fr-CH" b="1" dirty="0" smtClean="0"/>
              <a:t>IFIC Group of Accelerator </a:t>
            </a:r>
            <a:r>
              <a:rPr lang="fr-CH" b="1" dirty="0" err="1" smtClean="0"/>
              <a:t>Physics</a:t>
            </a:r>
            <a:r>
              <a:rPr lang="fr-CH" b="1" dirty="0" smtClean="0"/>
              <a:t> (GAP)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participating</a:t>
            </a:r>
            <a:r>
              <a:rPr lang="fr-CH" dirty="0" smtClean="0"/>
              <a:t> in:</a:t>
            </a:r>
          </a:p>
          <a:p>
            <a:endParaRPr lang="fr-CH" dirty="0" smtClean="0"/>
          </a:p>
          <a:p>
            <a:pPr lvl="1">
              <a:buFontTx/>
              <a:buChar char="-"/>
            </a:pPr>
            <a:r>
              <a:rPr lang="fr-CH" dirty="0" smtClean="0"/>
              <a:t> </a:t>
            </a:r>
            <a:r>
              <a:rPr lang="fr-CH" dirty="0" err="1" smtClean="0"/>
              <a:t>development</a:t>
            </a:r>
            <a:r>
              <a:rPr lang="fr-CH" dirty="0" smtClean="0"/>
              <a:t> of </a:t>
            </a:r>
            <a:r>
              <a:rPr lang="fr-CH" b="1" dirty="0" err="1" smtClean="0">
                <a:solidFill>
                  <a:schemeClr val="accent2"/>
                </a:solidFill>
              </a:rPr>
              <a:t>medical</a:t>
            </a:r>
            <a:r>
              <a:rPr lang="fr-CH" b="1" dirty="0" smtClean="0">
                <a:solidFill>
                  <a:schemeClr val="accent2"/>
                </a:solidFill>
              </a:rPr>
              <a:t> </a:t>
            </a:r>
            <a:r>
              <a:rPr lang="fr-CH" b="1" dirty="0" err="1" smtClean="0">
                <a:solidFill>
                  <a:schemeClr val="accent2"/>
                </a:solidFill>
              </a:rPr>
              <a:t>accelerator</a:t>
            </a:r>
            <a:r>
              <a:rPr lang="fr-CH" b="1" dirty="0" smtClean="0">
                <a:solidFill>
                  <a:schemeClr val="accent2"/>
                </a:solidFill>
              </a:rPr>
              <a:t> </a:t>
            </a:r>
            <a:r>
              <a:rPr lang="fr-CH" dirty="0" smtClean="0"/>
              <a:t>structures</a:t>
            </a:r>
          </a:p>
          <a:p>
            <a:pPr lvl="1"/>
            <a:r>
              <a:rPr lang="fr-CH" dirty="0" smtClean="0"/>
              <a:t>   (</a:t>
            </a:r>
            <a:r>
              <a:rPr lang="fr-CH" dirty="0" err="1" smtClean="0"/>
              <a:t>cyclinacs</a:t>
            </a:r>
            <a:r>
              <a:rPr lang="fr-CH" dirty="0" smtClean="0"/>
              <a:t> in S and C-bands, PARTNER </a:t>
            </a:r>
            <a:r>
              <a:rPr lang="fr-CH" dirty="0" err="1" smtClean="0"/>
              <a:t>project</a:t>
            </a:r>
            <a:r>
              <a:rPr lang="fr-CH" dirty="0" smtClean="0"/>
              <a:t>)</a:t>
            </a:r>
          </a:p>
          <a:p>
            <a:pPr lvl="1"/>
            <a:endParaRPr lang="fr-CH" sz="1000" dirty="0" smtClean="0"/>
          </a:p>
          <a:p>
            <a:pPr lvl="1">
              <a:buFontTx/>
              <a:buChar char="-"/>
            </a:pP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and data </a:t>
            </a:r>
            <a:r>
              <a:rPr lang="fr-CH" dirty="0" err="1" smtClean="0"/>
              <a:t>analysis</a:t>
            </a:r>
            <a:r>
              <a:rPr lang="fr-CH" dirty="0" smtClean="0"/>
              <a:t> of </a:t>
            </a:r>
            <a:r>
              <a:rPr lang="fr-CH" b="1" dirty="0" err="1" smtClean="0">
                <a:solidFill>
                  <a:schemeClr val="accent2"/>
                </a:solidFill>
              </a:rPr>
              <a:t>high</a:t>
            </a:r>
            <a:r>
              <a:rPr lang="fr-CH" b="1" dirty="0" smtClean="0">
                <a:solidFill>
                  <a:schemeClr val="accent2"/>
                </a:solidFill>
              </a:rPr>
              <a:t>-gradient structures </a:t>
            </a:r>
            <a:r>
              <a:rPr lang="fr-CH" dirty="0" err="1" smtClean="0"/>
              <a:t>at</a:t>
            </a:r>
            <a:r>
              <a:rPr lang="fr-CH" dirty="0" smtClean="0"/>
              <a:t> KEK and CTF3</a:t>
            </a:r>
          </a:p>
          <a:p>
            <a:pPr lvl="1"/>
            <a:r>
              <a:rPr lang="fr-CH" dirty="0" smtClean="0"/>
              <a:t>   (in collaboration with CLIC RF group)</a:t>
            </a:r>
            <a:r>
              <a:rPr lang="fr-CH" b="1" dirty="0" smtClean="0"/>
              <a:t> </a:t>
            </a:r>
          </a:p>
          <a:p>
            <a:pPr lvl="1"/>
            <a:endParaRPr lang="fr-CH" b="1" dirty="0" smtClean="0"/>
          </a:p>
          <a:p>
            <a:pPr lvl="1"/>
            <a:r>
              <a:rPr lang="fr-CH" b="1" dirty="0" smtClean="0"/>
              <a:t>  Silvia Verdu Thesis work (IFIC-TERA)</a:t>
            </a:r>
            <a:endParaRPr lang="fr-CH" b="1" dirty="0" smtClean="0"/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683568" y="4005064"/>
            <a:ext cx="7848872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Rectángulo"/>
          <p:cNvSpPr/>
          <p:nvPr/>
        </p:nvSpPr>
        <p:spPr bwMode="auto">
          <a:xfrm>
            <a:off x="0" y="0"/>
            <a:ext cx="9144000" cy="107154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11" descr="D:\IFIC\Plantillas&amp;Logos\Logos IFIC-CSIC-UV\IFIC_logo_2005_yello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05979" y="214290"/>
            <a:ext cx="1052302" cy="688314"/>
          </a:xfrm>
          <a:prstGeom prst="rect">
            <a:avLst/>
          </a:prstGeom>
          <a:noFill/>
        </p:spPr>
      </p:pic>
      <p:pic>
        <p:nvPicPr>
          <p:cNvPr id="10" name="Picture 3" descr="D:\IFIC\Plantillas&amp;Logos\Logos GAP\logo_gap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31100"/>
            <a:ext cx="1488297" cy="49274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357158" y="272457"/>
            <a:ext cx="2467342" cy="584775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" sz="3200" dirty="0" err="1" smtClean="0">
                <a:solidFill>
                  <a:schemeClr val="bg1"/>
                </a:solidFill>
                <a:latin typeface="Arial Black" pitchFamily="34" charset="0"/>
              </a:rPr>
              <a:t>Intentions</a:t>
            </a:r>
            <a:endParaRPr lang="es-ES" sz="3200" dirty="0" smtClean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3568" y="1484784"/>
            <a:ext cx="7920880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Strong willingness to </a:t>
            </a:r>
            <a:r>
              <a:rPr lang="en-US" u="sng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join efforts</a:t>
            </a:r>
            <a:r>
              <a:rPr lang="en-US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of both communities,</a:t>
            </a:r>
            <a:r>
              <a:rPr lang="en-US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Accelerators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US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Space Communications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 the study and measurement of 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RF structures 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en-US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associated phenomena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11560" y="2492896"/>
            <a:ext cx="813690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RF breakdown &amp; </a:t>
            </a:r>
            <a:r>
              <a:rPr lang="fr-CH" sz="1400" dirty="0" err="1" smtClean="0"/>
              <a:t>multipactor</a:t>
            </a:r>
            <a:r>
              <a:rPr lang="fr-CH" sz="1400" dirty="0" smtClean="0"/>
              <a:t> </a:t>
            </a:r>
            <a:r>
              <a:rPr lang="fr-CH" sz="1400" dirty="0" err="1" smtClean="0"/>
              <a:t>study</a:t>
            </a:r>
            <a:r>
              <a:rPr lang="fr-CH" sz="1400" dirty="0" smtClean="0"/>
              <a:t>, surface </a:t>
            </a:r>
            <a:r>
              <a:rPr lang="fr-CH" sz="1400" dirty="0" err="1" smtClean="0"/>
              <a:t>characterization</a:t>
            </a:r>
            <a:r>
              <a:rPr lang="fr-CH" sz="1400" dirty="0" smtClean="0"/>
              <a:t> (</a:t>
            </a:r>
            <a:r>
              <a:rPr lang="fr-CH" sz="1400" dirty="0" err="1" smtClean="0"/>
              <a:t>electronic</a:t>
            </a:r>
            <a:r>
              <a:rPr lang="fr-CH" sz="1400" dirty="0" smtClean="0"/>
              <a:t> </a:t>
            </a:r>
            <a:r>
              <a:rPr lang="fr-CH" sz="1400" dirty="0" err="1" smtClean="0"/>
              <a:t>microscopy</a:t>
            </a:r>
            <a:r>
              <a:rPr lang="fr-CH" sz="1400" dirty="0" smtClean="0"/>
              <a:t>, XPS-UPS, SEM), </a:t>
            </a:r>
            <a:r>
              <a:rPr lang="fr-CH" sz="1400" dirty="0" err="1" smtClean="0"/>
              <a:t>outgassing</a:t>
            </a:r>
            <a:r>
              <a:rPr lang="fr-CH" sz="1400" dirty="0" smtClean="0"/>
              <a:t>, nano-layer </a:t>
            </a:r>
            <a:r>
              <a:rPr lang="fr-CH" sz="1400" dirty="0" err="1" smtClean="0"/>
              <a:t>growing</a:t>
            </a:r>
            <a:r>
              <a:rPr lang="fr-CH" sz="1400" dirty="0" smtClean="0"/>
              <a:t> techniques, surface </a:t>
            </a:r>
            <a:r>
              <a:rPr lang="fr-CH" sz="1400" dirty="0" err="1" smtClean="0"/>
              <a:t>backing</a:t>
            </a:r>
            <a:r>
              <a:rPr lang="fr-CH" sz="1400" dirty="0" smtClean="0"/>
              <a:t>, etc. </a:t>
            </a:r>
          </a:p>
          <a:p>
            <a:endParaRPr lang="fr-CH" dirty="0" smtClean="0"/>
          </a:p>
        </p:txBody>
      </p:sp>
      <p:sp>
        <p:nvSpPr>
          <p:cNvPr id="46" name="Down Arrow 45"/>
          <p:cNvSpPr/>
          <p:nvPr/>
        </p:nvSpPr>
        <p:spPr bwMode="auto">
          <a:xfrm>
            <a:off x="3995936" y="3429000"/>
            <a:ext cx="1008112" cy="936104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79512" y="4437112"/>
            <a:ext cx="8403262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r-CH" dirty="0" smtClean="0"/>
          </a:p>
          <a:p>
            <a:pPr lvl="1" algn="ctr">
              <a:lnSpc>
                <a:spcPct val="150000"/>
              </a:lnSpc>
              <a:buFontTx/>
              <a:buChar char="-"/>
            </a:pPr>
            <a:r>
              <a:rPr lang="fr-CH" dirty="0" smtClean="0"/>
              <a:t>  </a:t>
            </a:r>
            <a:r>
              <a:rPr lang="fr-CH" dirty="0" err="1" smtClean="0"/>
              <a:t>creation</a:t>
            </a:r>
            <a:r>
              <a:rPr lang="fr-CH" dirty="0" smtClean="0"/>
              <a:t> and </a:t>
            </a:r>
            <a:r>
              <a:rPr lang="fr-CH" dirty="0" err="1" smtClean="0"/>
              <a:t>operation</a:t>
            </a:r>
            <a:r>
              <a:rPr lang="fr-CH" dirty="0" smtClean="0"/>
              <a:t> of </a:t>
            </a:r>
            <a:r>
              <a:rPr lang="fr-CH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X-band </a:t>
            </a:r>
            <a:r>
              <a:rPr lang="fr-CH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</a:t>
            </a:r>
            <a:r>
              <a:rPr lang="fr-CH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-power </a:t>
            </a:r>
            <a:r>
              <a:rPr lang="fr-CH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</a:t>
            </a:r>
            <a:r>
              <a:rPr lang="fr-CH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CH" sz="2400" b="1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facility</a:t>
            </a:r>
            <a:endParaRPr lang="fr-CH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 algn="ctr"/>
            <a:r>
              <a:rPr lang="fr-CH" dirty="0" smtClean="0"/>
              <a:t>(</a:t>
            </a:r>
            <a:r>
              <a:rPr lang="fr-CH" dirty="0" err="1" smtClean="0"/>
              <a:t>high</a:t>
            </a:r>
            <a:r>
              <a:rPr lang="fr-CH" dirty="0" smtClean="0"/>
              <a:t>-gradient test stand in X-band (9.3 GHz))</a:t>
            </a:r>
          </a:p>
          <a:p>
            <a:pPr lvl="1" algn="ctr"/>
            <a:endParaRPr lang="fr-CH" b="1" dirty="0" smtClean="0">
              <a:solidFill>
                <a:srgbClr val="7030A0"/>
              </a:solidFill>
            </a:endParaRPr>
          </a:p>
          <a:p>
            <a:pPr lvl="1">
              <a:lnSpc>
                <a:spcPct val="150000"/>
              </a:lnSpc>
              <a:buFontTx/>
              <a:buChar char="-"/>
            </a:pPr>
            <a:r>
              <a:rPr lang="fr-CH" dirty="0" smtClean="0"/>
              <a:t>  X-band </a:t>
            </a:r>
            <a:r>
              <a:rPr lang="fr-CH" b="1" dirty="0" smtClean="0">
                <a:solidFill>
                  <a:schemeClr val="accent2"/>
                </a:solidFill>
              </a:rPr>
              <a:t>RF structure</a:t>
            </a:r>
            <a:r>
              <a:rPr lang="fr-CH" dirty="0" smtClean="0">
                <a:solidFill>
                  <a:schemeClr val="accent2"/>
                </a:solidFill>
              </a:rPr>
              <a:t> </a:t>
            </a:r>
            <a:r>
              <a:rPr lang="fr-CH" dirty="0" err="1" smtClean="0"/>
              <a:t>high</a:t>
            </a:r>
            <a:r>
              <a:rPr lang="fr-CH" dirty="0" smtClean="0"/>
              <a:t>-power </a:t>
            </a:r>
            <a:r>
              <a:rPr lang="fr-CH" b="1" dirty="0" err="1" smtClean="0">
                <a:solidFill>
                  <a:schemeClr val="accent2"/>
                </a:solidFill>
              </a:rPr>
              <a:t>testing</a:t>
            </a:r>
            <a:endParaRPr lang="en-GB" dirty="0" smtClean="0">
              <a:solidFill>
                <a:schemeClr val="accent2"/>
              </a:solidFill>
            </a:endParaRPr>
          </a:p>
          <a:p>
            <a:pPr algn="ctr"/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452320" y="4365104"/>
            <a:ext cx="1368152" cy="2348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Rectángulo"/>
          <p:cNvSpPr/>
          <p:nvPr/>
        </p:nvSpPr>
        <p:spPr bwMode="auto">
          <a:xfrm>
            <a:off x="0" y="0"/>
            <a:ext cx="9144000" cy="107154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9" name="Picture 11" descr="D:\IFIC\Plantillas&amp;Logos\Logos IFIC-CSIC-UV\IFIC_logo_2005_yellow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05979" y="214290"/>
            <a:ext cx="1052302" cy="688314"/>
          </a:xfrm>
          <a:prstGeom prst="rect">
            <a:avLst/>
          </a:prstGeom>
          <a:noFill/>
        </p:spPr>
      </p:pic>
      <p:pic>
        <p:nvPicPr>
          <p:cNvPr id="10" name="Picture 3" descr="D:\IFIC\Plantillas&amp;Logos\Logos GAP\logo_gap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331100"/>
            <a:ext cx="1488297" cy="49274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357158" y="272457"/>
            <a:ext cx="2581156" cy="584775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" sz="3200" dirty="0" err="1" smtClean="0">
                <a:solidFill>
                  <a:schemeClr val="bg1"/>
                </a:solidFill>
                <a:latin typeface="Arial Black" pitchFamily="34" charset="0"/>
              </a:rPr>
              <a:t>Equipment</a:t>
            </a:r>
            <a:endParaRPr lang="es-ES" sz="3200" dirty="0" smtClean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1124744"/>
            <a:ext cx="8820472" cy="5955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accent2"/>
                </a:solidFill>
              </a:rPr>
              <a:t>EXISTING EQUIPMENT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fr-CH" sz="1600" dirty="0" smtClean="0"/>
              <a:t>5 </a:t>
            </a:r>
            <a:r>
              <a:rPr lang="fr-CH" sz="1600" dirty="0" err="1" smtClean="0"/>
              <a:t>high</a:t>
            </a:r>
            <a:r>
              <a:rPr lang="fr-CH" sz="1600" dirty="0" smtClean="0"/>
              <a:t>-</a:t>
            </a:r>
            <a:r>
              <a:rPr lang="fr-CH" sz="1600" b="1" dirty="0" smtClean="0"/>
              <a:t>vacuum </a:t>
            </a:r>
            <a:r>
              <a:rPr lang="fr-CH" sz="1600" b="1" dirty="0" err="1" smtClean="0"/>
              <a:t>chambers</a:t>
            </a:r>
            <a:r>
              <a:rPr lang="fr-CH" sz="1600" b="1" dirty="0" smtClean="0"/>
              <a:t> </a:t>
            </a:r>
            <a:r>
              <a:rPr lang="fr-CH" sz="1600" dirty="0" smtClean="0"/>
              <a:t>(min. </a:t>
            </a:r>
            <a:r>
              <a:rPr lang="fr-CH" sz="1600" dirty="0" err="1" smtClean="0"/>
              <a:t>press</a:t>
            </a:r>
            <a:r>
              <a:rPr lang="fr-CH" sz="1600" dirty="0" smtClean="0"/>
              <a:t>. 10-8 mbar),  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fr-CH" sz="1600" b="1" dirty="0" smtClean="0"/>
              <a:t>Power </a:t>
            </a:r>
            <a:r>
              <a:rPr lang="fr-CH" sz="1600" b="1" dirty="0" err="1" smtClean="0"/>
              <a:t>amplifiers</a:t>
            </a:r>
            <a:r>
              <a:rPr lang="fr-CH" sz="1600" b="1" dirty="0" smtClean="0"/>
              <a:t> </a:t>
            </a:r>
            <a:r>
              <a:rPr lang="fr-CH" sz="1600" dirty="0" err="1" smtClean="0"/>
              <a:t>from</a:t>
            </a:r>
            <a:r>
              <a:rPr lang="fr-CH" sz="1600" dirty="0" smtClean="0"/>
              <a:t> 435 MHz to 30 GHz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fr-CH" sz="1600" dirty="0" err="1" smtClean="0"/>
              <a:t>Several</a:t>
            </a:r>
            <a:r>
              <a:rPr lang="fr-CH" sz="1600" dirty="0" smtClean="0"/>
              <a:t> </a:t>
            </a:r>
            <a:r>
              <a:rPr lang="fr-CH" sz="1600" dirty="0" err="1" smtClean="0"/>
              <a:t>spectrum</a:t>
            </a:r>
            <a:r>
              <a:rPr lang="fr-CH" sz="1600" dirty="0" smtClean="0"/>
              <a:t> </a:t>
            </a:r>
            <a:r>
              <a:rPr lang="fr-CH" sz="1600" dirty="0" err="1" smtClean="0"/>
              <a:t>analyzers</a:t>
            </a:r>
            <a:r>
              <a:rPr lang="fr-CH" sz="1600" dirty="0" smtClean="0"/>
              <a:t>, network </a:t>
            </a:r>
            <a:r>
              <a:rPr lang="fr-CH" sz="1600" dirty="0" err="1" smtClean="0"/>
              <a:t>analyzers</a:t>
            </a:r>
            <a:r>
              <a:rPr lang="fr-CH" sz="1600" dirty="0" smtClean="0"/>
              <a:t>, …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fr-CH" sz="1600" dirty="0" err="1" smtClean="0"/>
              <a:t>Waveguides</a:t>
            </a:r>
            <a:r>
              <a:rPr lang="fr-CH" sz="1600" dirty="0" smtClean="0"/>
              <a:t>, </a:t>
            </a:r>
            <a:r>
              <a:rPr lang="fr-CH" sz="1600" dirty="0" err="1" smtClean="0"/>
              <a:t>directional</a:t>
            </a:r>
            <a:r>
              <a:rPr lang="fr-CH" sz="1600" dirty="0" smtClean="0"/>
              <a:t> </a:t>
            </a:r>
            <a:r>
              <a:rPr lang="fr-CH" sz="1600" dirty="0" err="1" smtClean="0"/>
              <a:t>couplers</a:t>
            </a:r>
            <a:r>
              <a:rPr lang="fr-CH" sz="1600" dirty="0" smtClean="0"/>
              <a:t>, </a:t>
            </a:r>
            <a:r>
              <a:rPr lang="fr-CH" sz="1600" dirty="0" err="1" smtClean="0"/>
              <a:t>cables</a:t>
            </a:r>
            <a:r>
              <a:rPr lang="fr-CH" sz="1600" dirty="0" smtClean="0"/>
              <a:t>, </a:t>
            </a:r>
            <a:r>
              <a:rPr lang="fr-CH" sz="1600" dirty="0" err="1" smtClean="0"/>
              <a:t>attenuators</a:t>
            </a:r>
            <a:r>
              <a:rPr lang="fr-CH" sz="1600" dirty="0" smtClean="0"/>
              <a:t>,                                                             </a:t>
            </a:r>
            <a:r>
              <a:rPr lang="fr-CH" sz="1600" dirty="0" err="1" smtClean="0"/>
              <a:t>circulators</a:t>
            </a:r>
            <a:r>
              <a:rPr lang="fr-CH" sz="1600" dirty="0" smtClean="0"/>
              <a:t>, </a:t>
            </a:r>
            <a:r>
              <a:rPr lang="fr-CH" sz="1600" dirty="0" err="1" smtClean="0"/>
              <a:t>isolators</a:t>
            </a:r>
            <a:r>
              <a:rPr lang="fr-CH" sz="1600" dirty="0" smtClean="0"/>
              <a:t>, </a:t>
            </a:r>
            <a:r>
              <a:rPr lang="fr-CH" sz="1600" dirty="0" err="1" smtClean="0"/>
              <a:t>bolometers</a:t>
            </a:r>
            <a:r>
              <a:rPr lang="fr-CH" sz="1600" dirty="0"/>
              <a:t> </a:t>
            </a:r>
            <a:r>
              <a:rPr lang="fr-CH" sz="1600" dirty="0" smtClean="0"/>
              <a:t>and </a:t>
            </a:r>
            <a:r>
              <a:rPr lang="fr-CH" sz="1600" dirty="0" err="1" smtClean="0"/>
              <a:t>others</a:t>
            </a:r>
            <a:endParaRPr lang="fr-CH" sz="1600" dirty="0" smtClean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fr-CH" sz="1600" b="1" dirty="0" err="1" smtClean="0"/>
              <a:t>Multichannel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multipactor</a:t>
            </a:r>
            <a:r>
              <a:rPr lang="fr-CH" sz="1600" b="1" dirty="0" smtClean="0"/>
              <a:t> station ,</a:t>
            </a:r>
            <a:r>
              <a:rPr lang="fr-CH" sz="1600" dirty="0" smtClean="0"/>
              <a:t> unique in the world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fr-CH" sz="1600" dirty="0" smtClean="0"/>
              <a:t>Electron sources: </a:t>
            </a:r>
            <a:r>
              <a:rPr lang="fr-CH" sz="1600" dirty="0" err="1" smtClean="0"/>
              <a:t>electron</a:t>
            </a:r>
            <a:r>
              <a:rPr lang="fr-CH" sz="1600" dirty="0" smtClean="0"/>
              <a:t> gun, 90Sr, Hg ultraviolet sources</a:t>
            </a:r>
            <a:endParaRPr lang="en-GB" sz="1600" dirty="0" smtClean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fr-CH" sz="1600" b="1" dirty="0" smtClean="0"/>
              <a:t>XPS-UPS, SEM, </a:t>
            </a:r>
            <a:r>
              <a:rPr lang="fr-CH" sz="1600" b="1" dirty="0" err="1" smtClean="0"/>
              <a:t>electronic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spectroscopy</a:t>
            </a:r>
            <a:endParaRPr lang="fr-CH" sz="1600" b="1" dirty="0" smtClean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fr-CH" sz="1600" dirty="0" smtClean="0"/>
              <a:t>Evaporation system for layer </a:t>
            </a:r>
            <a:r>
              <a:rPr lang="fr-CH" sz="1600" dirty="0" err="1" smtClean="0"/>
              <a:t>growing</a:t>
            </a:r>
            <a:r>
              <a:rPr lang="fr-CH" sz="1600" dirty="0" smtClean="0"/>
              <a:t> and </a:t>
            </a:r>
            <a:r>
              <a:rPr lang="fr-CH" sz="1600" dirty="0" err="1" smtClean="0"/>
              <a:t>outgassing</a:t>
            </a:r>
            <a:r>
              <a:rPr lang="fr-CH" sz="1600" dirty="0" smtClean="0"/>
              <a:t> </a:t>
            </a:r>
            <a:r>
              <a:rPr lang="fr-CH" sz="1600" dirty="0" err="1" smtClean="0"/>
              <a:t>studies</a:t>
            </a:r>
            <a:endParaRPr lang="fr-CH" sz="1600" dirty="0" smtClean="0"/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fr-CH" sz="1600" dirty="0" smtClean="0"/>
              <a:t>2 clean </a:t>
            </a:r>
            <a:r>
              <a:rPr lang="fr-CH" sz="1600" dirty="0" err="1" smtClean="0"/>
              <a:t>rooms</a:t>
            </a:r>
            <a:r>
              <a:rPr lang="fr-CH" sz="1600" dirty="0" smtClean="0"/>
              <a:t> class 10000 (</a:t>
            </a:r>
            <a:r>
              <a:rPr lang="fr-CH" sz="1600" dirty="0" err="1" smtClean="0"/>
              <a:t>equivalent</a:t>
            </a:r>
            <a:r>
              <a:rPr lang="fr-CH" sz="1600" dirty="0" smtClean="0"/>
              <a:t> to ISO 7)</a:t>
            </a:r>
            <a:endParaRPr lang="en-GB" sz="1600" dirty="0" smtClean="0"/>
          </a:p>
          <a:p>
            <a:pPr marL="342900" indent="-342900">
              <a:lnSpc>
                <a:spcPct val="150000"/>
              </a:lnSpc>
            </a:pPr>
            <a:r>
              <a:rPr lang="fr-CH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fr-CH" sz="1600" dirty="0" smtClean="0"/>
              <a:t>    </a:t>
            </a:r>
            <a:r>
              <a:rPr lang="fr-CH" sz="1600" dirty="0" err="1" smtClean="0"/>
              <a:t>mechanics</a:t>
            </a:r>
            <a:r>
              <a:rPr lang="fr-CH" sz="1600" dirty="0" smtClean="0"/>
              <a:t> &amp; </a:t>
            </a:r>
            <a:r>
              <a:rPr lang="fr-CH" sz="1600" dirty="0" err="1" smtClean="0"/>
              <a:t>electronics</a:t>
            </a:r>
            <a:r>
              <a:rPr lang="fr-CH" sz="1600" dirty="0" smtClean="0"/>
              <a:t> workshop (2D and 3D </a:t>
            </a:r>
            <a:r>
              <a:rPr lang="fr-CH" sz="1600" dirty="0" err="1" smtClean="0"/>
              <a:t>metrology</a:t>
            </a:r>
            <a:r>
              <a:rPr lang="fr-CH" sz="1600" dirty="0" smtClean="0"/>
              <a:t> system)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fr-CH" dirty="0" smtClean="0">
                <a:solidFill>
                  <a:schemeClr val="accent2"/>
                </a:solidFill>
              </a:rPr>
              <a:t>TO BE FUNDED</a:t>
            </a:r>
            <a:endParaRPr lang="en-GB" dirty="0" smtClean="0">
              <a:solidFill>
                <a:schemeClr val="accent2"/>
              </a:solidFill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fr-CH" sz="1600" b="1" u="sng" dirty="0" smtClean="0"/>
              <a:t>9.3 GHz pulsed klystron</a:t>
            </a:r>
            <a:r>
              <a:rPr lang="fr-CH" sz="1600" dirty="0" smtClean="0"/>
              <a:t>: 6 MW peak, 6 kW </a:t>
            </a:r>
            <a:r>
              <a:rPr lang="fr-CH" sz="1600" dirty="0" smtClean="0"/>
              <a:t>average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fr-CH" sz="1600" dirty="0" smtClean="0"/>
              <a:t>Modulator</a:t>
            </a:r>
            <a:endParaRPr lang="fr-CH" sz="1600" dirty="0" smtClean="0"/>
          </a:p>
          <a:p>
            <a:endParaRPr lang="fr-CH" sz="1200" dirty="0"/>
          </a:p>
        </p:txBody>
      </p:sp>
      <p:grpSp>
        <p:nvGrpSpPr>
          <p:cNvPr id="14" name="Group 6"/>
          <p:cNvGrpSpPr/>
          <p:nvPr/>
        </p:nvGrpSpPr>
        <p:grpSpPr>
          <a:xfrm>
            <a:off x="5508104" y="1196752"/>
            <a:ext cx="2195736" cy="1459905"/>
            <a:chOff x="5143500" y="1371600"/>
            <a:chExt cx="4000500" cy="2713221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143500" y="1371600"/>
              <a:ext cx="4000500" cy="2676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5143500" y="3512820"/>
              <a:ext cx="3512162" cy="572001"/>
            </a:xfrm>
            <a:prstGeom prst="rect">
              <a:avLst/>
            </a:prstGeom>
            <a:solidFill>
              <a:schemeClr val="bg1">
                <a:alpha val="57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fr-CH" sz="1400" b="1" dirty="0" smtClean="0">
                  <a:latin typeface="Calibri" pitchFamily="34" charset="0"/>
                </a:rPr>
                <a:t>Vacuum </a:t>
              </a:r>
              <a:r>
                <a:rPr lang="fr-CH" sz="1400" b="1" dirty="0" err="1" smtClean="0">
                  <a:latin typeface="Calibri" pitchFamily="34" charset="0"/>
                </a:rPr>
                <a:t>chamber</a:t>
              </a:r>
              <a:endParaRPr lang="en-GB" sz="1400" b="1" dirty="0">
                <a:latin typeface="Calibri" pitchFamily="34" charset="0"/>
              </a:endParaRPr>
            </a:p>
          </p:txBody>
        </p:sp>
      </p:grpSp>
      <p:grpSp>
        <p:nvGrpSpPr>
          <p:cNvPr id="17" name="Group 9"/>
          <p:cNvGrpSpPr/>
          <p:nvPr/>
        </p:nvGrpSpPr>
        <p:grpSpPr>
          <a:xfrm>
            <a:off x="6516216" y="2708920"/>
            <a:ext cx="2304256" cy="1512168"/>
            <a:chOff x="5198396" y="4193604"/>
            <a:chExt cx="3533775" cy="2664396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 r="11456"/>
            <a:stretch>
              <a:fillRect/>
            </a:stretch>
          </p:blipFill>
          <p:spPr bwMode="auto">
            <a:xfrm>
              <a:off x="5198396" y="4210050"/>
              <a:ext cx="3533775" cy="2647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Box 18"/>
            <p:cNvSpPr txBox="1"/>
            <p:nvPr/>
          </p:nvSpPr>
          <p:spPr>
            <a:xfrm>
              <a:off x="7249669" y="4193604"/>
              <a:ext cx="1482501" cy="542294"/>
            </a:xfrm>
            <a:prstGeom prst="rect">
              <a:avLst/>
            </a:prstGeom>
            <a:solidFill>
              <a:schemeClr val="bg1">
                <a:alpha val="81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CH" sz="1400" b="1" dirty="0" smtClean="0"/>
                <a:t>XPS-UPS</a:t>
              </a:r>
              <a:endParaRPr lang="en-GB" sz="1400" b="1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236296" y="5949280"/>
            <a:ext cx="966689" cy="738664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fr-CH" sz="1400" b="1" dirty="0" smtClean="0"/>
              <a:t>9 GHz </a:t>
            </a:r>
            <a:r>
              <a:rPr lang="fr-CH" sz="1400" b="1" dirty="0" err="1" smtClean="0"/>
              <a:t>pulsed</a:t>
            </a:r>
            <a:r>
              <a:rPr lang="fr-CH" sz="1400" b="1" dirty="0" smtClean="0"/>
              <a:t> klystron</a:t>
            </a:r>
            <a:endParaRPr lang="en-GB" sz="14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1 Rectángulo"/>
          <p:cNvSpPr/>
          <p:nvPr/>
        </p:nvSpPr>
        <p:spPr bwMode="auto">
          <a:xfrm>
            <a:off x="0" y="0"/>
            <a:ext cx="9144000" cy="107154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shade val="30000"/>
                  <a:satMod val="115000"/>
                </a:schemeClr>
              </a:gs>
              <a:gs pos="50000">
                <a:schemeClr val="bg1">
                  <a:lumMod val="95000"/>
                  <a:shade val="67500"/>
                  <a:satMod val="115000"/>
                </a:schemeClr>
              </a:gs>
              <a:gs pos="100000">
                <a:schemeClr val="bg1">
                  <a:lumMod val="95000"/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11" descr="D:\IFIC\Plantillas&amp;Logos\Logos IFIC-CSIC-UV\IFIC_logo_2005_yello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5979" y="214290"/>
            <a:ext cx="1052302" cy="688314"/>
          </a:xfrm>
          <a:prstGeom prst="rect">
            <a:avLst/>
          </a:prstGeom>
          <a:noFill/>
        </p:spPr>
      </p:pic>
      <p:pic>
        <p:nvPicPr>
          <p:cNvPr id="6" name="Picture 3" descr="D:\IFIC\Plantillas&amp;Logos\Logos GAP\logo_gap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31100"/>
            <a:ext cx="1488297" cy="492748"/>
          </a:xfrm>
          <a:prstGeom prst="rect">
            <a:avLst/>
          </a:prstGeom>
          <a:noFill/>
        </p:spPr>
      </p:pic>
      <p:sp>
        <p:nvSpPr>
          <p:cNvPr id="7" name="4 CuadroTexto"/>
          <p:cNvSpPr txBox="1"/>
          <p:nvPr/>
        </p:nvSpPr>
        <p:spPr>
          <a:xfrm>
            <a:off x="357158" y="272457"/>
            <a:ext cx="4198842" cy="584775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" sz="3200" dirty="0" err="1" smtClean="0">
                <a:solidFill>
                  <a:schemeClr val="bg1"/>
                </a:solidFill>
                <a:latin typeface="Arial Black" pitchFamily="34" charset="0"/>
              </a:rPr>
              <a:t>Collaboration</a:t>
            </a:r>
            <a:r>
              <a:rPr lang="es-ES" sz="3200" dirty="0" smtClean="0">
                <a:solidFill>
                  <a:schemeClr val="bg1"/>
                </a:solidFill>
                <a:latin typeface="Arial Black" pitchFamily="34" charset="0"/>
              </a:rPr>
              <a:t> Info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51520" y="1268760"/>
          <a:ext cx="8712968" cy="4850063"/>
        </p:xfrm>
        <a:graphic>
          <a:graphicData uri="http://schemas.openxmlformats.org/drawingml/2006/table">
            <a:tbl>
              <a:tblPr/>
              <a:tblGrid>
                <a:gridCol w="1476774"/>
                <a:gridCol w="2483666"/>
                <a:gridCol w="720080"/>
                <a:gridCol w="720080"/>
                <a:gridCol w="720080"/>
                <a:gridCol w="792088"/>
                <a:gridCol w="792088"/>
                <a:gridCol w="1008112"/>
              </a:tblGrid>
              <a:tr h="19012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Institute: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Valencia, IFIC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12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Main contacts: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Angeles Faus-Golfe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12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CERN responsible: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de-DE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Walter Wuensch and Erk Jensen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20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Activity/work package/task: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X-band </a:t>
                      </a:r>
                      <a:r>
                        <a:rPr lang="en-US" sz="1200" b="0" i="0" u="none" strike="noStrike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rf</a:t>
                      </a:r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/high-gradient test areas/task 4 Related X-band test areas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31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Technical subject: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X-band technology development and high-power test area. Main activity is medical X-band </a:t>
                      </a:r>
                      <a:r>
                        <a:rPr lang="en-US" sz="1200" b="0" i="0" u="none" strike="noStrike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linac</a:t>
                      </a:r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 development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209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Working arrangement: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Facility installed in </a:t>
                      </a:r>
                      <a:r>
                        <a:rPr lang="en-US" sz="1200" b="0" i="0" u="none" strike="noStrike" dirty="0" err="1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VALspace</a:t>
                      </a:r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 consortium. Scientific program defined by IFIC 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31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Funding status: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Applying for funding to Valencia region and someplace else. Decision </a:t>
                      </a:r>
                      <a:r>
                        <a:rPr lang="en-US" sz="12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expected </a:t>
                      </a:r>
                      <a:r>
                        <a:rPr lang="en-US" sz="1200" b="0" i="0" u="none" strike="noStrike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June </a:t>
                      </a:r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2012.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313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Formal agreement: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Will be made for this activity after funding approved. CTF3 agreement with IFIC already exists.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12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12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Expected resources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2012 </a:t>
                      </a:r>
                      <a:endParaRPr lang="en-GB" sz="12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2013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2015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2016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Comment</a:t>
                      </a:r>
                      <a:endParaRPr lang="en-GB" sz="12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38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Material budget [keuro at current rate]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applying funding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2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Manpower at institute [FTEyears]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1 technical, </a:t>
                      </a:r>
                      <a:endParaRPr lang="en-US" sz="1200" b="0" i="0" u="none" strike="noStrike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</a:endParaRPr>
                    </a:p>
                    <a:p>
                      <a:pPr marL="91440" algn="l" fontAlgn="b"/>
                      <a:r>
                        <a:rPr lang="en-US" sz="12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0.5 professor,</a:t>
                      </a:r>
                    </a:p>
                    <a:p>
                      <a:pPr marL="91440" algn="l" fontAlgn="b"/>
                      <a:r>
                        <a:rPr lang="en-US" sz="12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0,5 </a:t>
                      </a:r>
                      <a:r>
                        <a:rPr lang="en-US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engineer 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382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Manpower at CERN [</a:t>
                      </a:r>
                      <a:r>
                        <a:rPr lang="en-GB" sz="1200" b="0" i="1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FTEyears</a:t>
                      </a:r>
                      <a:r>
                        <a:rPr lang="en-GB" sz="12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]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2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1 </a:t>
                      </a:r>
                      <a:r>
                        <a:rPr lang="en-GB" sz="12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PhD</a:t>
                      </a:r>
                      <a:r>
                        <a:rPr lang="en-GB" sz="1200" b="0" i="0" u="none" strike="noStrike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 </a:t>
                      </a:r>
                      <a:r>
                        <a:rPr lang="en-GB" sz="1200" b="0" i="0" u="none" strike="noStrike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libri"/>
                        </a:rPr>
                        <a:t>student</a:t>
                      </a:r>
                      <a:endParaRPr lang="en-GB" sz="1200" b="0" i="0" u="none" strike="noStrike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</a:endParaRPr>
                    </a:p>
                  </a:txBody>
                  <a:tcPr marL="5961" marR="5961" marT="59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15069</TotalTime>
  <Words>804</Words>
  <Application>Microsoft Macintosh PowerPoint</Application>
  <PresentationFormat>Presentación en pantalla (4:3)</PresentationFormat>
  <Paragraphs>179</Paragraphs>
  <Slides>5</Slides>
  <Notes>4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Default Design</vt:lpstr>
      <vt:lpstr>Diapositiva 1</vt:lpstr>
      <vt:lpstr>Diapositiva 2</vt:lpstr>
      <vt:lpstr>Diapositiva 3</vt:lpstr>
      <vt:lpstr>Diapositiva 4</vt:lpstr>
      <vt:lpstr>Diapositiva 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Javier Resta Lopez</dc:creator>
  <cp:lastModifiedBy>afaus</cp:lastModifiedBy>
  <cp:revision>1092</cp:revision>
  <dcterms:created xsi:type="dcterms:W3CDTF">2012-05-10T07:32:34Z</dcterms:created>
  <dcterms:modified xsi:type="dcterms:W3CDTF">2012-05-10T09:03:44Z</dcterms:modified>
</cp:coreProperties>
</file>