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Default Extension="emf" ContentType="image/x-emf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Default Extension="jpeg" ContentType="image/jpeg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Default Extension="tiff" ContentType="image/tiff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367" r:id="rId2"/>
    <p:sldId id="393" r:id="rId3"/>
    <p:sldId id="275" r:id="rId4"/>
    <p:sldId id="402" r:id="rId5"/>
    <p:sldId id="369" r:id="rId6"/>
    <p:sldId id="399" r:id="rId7"/>
    <p:sldId id="379" r:id="rId8"/>
    <p:sldId id="380" r:id="rId9"/>
    <p:sldId id="381" r:id="rId10"/>
    <p:sldId id="370" r:id="rId11"/>
    <p:sldId id="340" r:id="rId12"/>
    <p:sldId id="392" r:id="rId13"/>
    <p:sldId id="383" r:id="rId14"/>
    <p:sldId id="377" r:id="rId15"/>
    <p:sldId id="382" r:id="rId16"/>
    <p:sldId id="387" r:id="rId17"/>
    <p:sldId id="388" r:id="rId18"/>
    <p:sldId id="389" r:id="rId19"/>
    <p:sldId id="353" r:id="rId20"/>
    <p:sldId id="358" r:id="rId21"/>
    <p:sldId id="371" r:id="rId22"/>
    <p:sldId id="397" r:id="rId23"/>
    <p:sldId id="398" r:id="rId24"/>
    <p:sldId id="360" r:id="rId25"/>
    <p:sldId id="361" r:id="rId26"/>
    <p:sldId id="362" r:id="rId27"/>
    <p:sldId id="363" r:id="rId28"/>
    <p:sldId id="394" r:id="rId29"/>
    <p:sldId id="395" r:id="rId30"/>
    <p:sldId id="396" r:id="rId31"/>
    <p:sldId id="400" r:id="rId32"/>
    <p:sldId id="401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407" autoAdjust="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7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A0EC2F-1F2C-FA4D-9E38-D45F47563428}" type="datetimeFigureOut">
              <a:rPr lang="en-US" smtClean="0"/>
              <a:pPr/>
              <a:t>5/9/12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7A17C3-2528-CF43-AADF-6B25EB78DFD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B504E2-65BE-FE47-8914-786CB08D8679}" type="datetimeFigureOut">
              <a:rPr lang="en-US" smtClean="0"/>
              <a:pPr/>
              <a:t>5/9/12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C97467-76F3-904C-8B85-932FD94C3D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863427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Collaboration Meeting, May 9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Collaboration Meeting, May 9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Collaboration Meeting, May 9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Collaboration Meeting, May 9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Collaboration Meeting, May 9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Collaboration Meeting, May 9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Collaboration Meeting, May 9 2012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Collaboration Meeting, May 9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Collaboration Meeting, May 9 2012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Collaboration Meeting, May 9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Collaboration Meeting, May 9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CLIC Collaboration Meeting, May 9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34B14-C19F-7646-929D-35B9704A1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5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emf"/><Relationship Id="rId3" Type="http://schemas.openxmlformats.org/officeDocument/2006/relationships/image" Target="../media/image22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emf"/><Relationship Id="rId3" Type="http://schemas.openxmlformats.org/officeDocument/2006/relationships/image" Target="../media/image2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e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emf"/><Relationship Id="rId3" Type="http://schemas.openxmlformats.org/officeDocument/2006/relationships/image" Target="../media/image25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4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Staged CLIC Design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Daniel </a:t>
            </a:r>
            <a:r>
              <a:rPr lang="en-US" sz="2000" smtClean="0"/>
              <a:t>Schulte </a:t>
            </a:r>
            <a:r>
              <a:rPr lang="en-US" sz="2000" smtClean="0"/>
              <a:t>for</a:t>
            </a:r>
          </a:p>
          <a:p>
            <a:r>
              <a:rPr lang="en-US" sz="2000" dirty="0" smtClean="0"/>
              <a:t>Ph. Lebrun, L. </a:t>
            </a:r>
            <a:r>
              <a:rPr lang="en-US" sz="2000" dirty="0" err="1" smtClean="0"/>
              <a:t>Linssen</a:t>
            </a:r>
            <a:r>
              <a:rPr lang="en-US" sz="2000" dirty="0" smtClean="0"/>
              <a:t>, S. </a:t>
            </a:r>
            <a:r>
              <a:rPr lang="en-US" sz="2000" dirty="0" err="1" smtClean="0"/>
              <a:t>Stapnes</a:t>
            </a:r>
            <a:r>
              <a:rPr lang="en-US" sz="2000" dirty="0" smtClean="0"/>
              <a:t>, J. Wells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Collaboration Meeting, May 9 2012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17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Current CLIC Energy Stages</a:t>
            </a:r>
            <a:endParaRPr lang="en-US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930471"/>
            <a:ext cx="8229600" cy="5632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Currently have two CLIC parameter sets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</a:t>
            </a:r>
            <a:r>
              <a:rPr lang="en-US" sz="2400" dirty="0" err="1" smtClean="0"/>
              <a:t>optimised</a:t>
            </a:r>
            <a:r>
              <a:rPr lang="en-US" sz="2400" dirty="0" smtClean="0"/>
              <a:t> and well studied 3TeV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not </a:t>
            </a:r>
            <a:r>
              <a:rPr lang="en-US" sz="2400" dirty="0" err="1" smtClean="0"/>
              <a:t>optimised</a:t>
            </a:r>
            <a:r>
              <a:rPr lang="en-US" sz="2400" dirty="0" smtClean="0"/>
              <a:t> 500GeV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main </a:t>
            </a:r>
            <a:r>
              <a:rPr lang="en-US" sz="2400" dirty="0" err="1" smtClean="0"/>
              <a:t>linac</a:t>
            </a:r>
            <a:r>
              <a:rPr lang="en-US" sz="2400" dirty="0" smtClean="0"/>
              <a:t> accelerating structure is not identical</a:t>
            </a:r>
          </a:p>
          <a:p>
            <a:pPr lvl="1">
              <a:buFont typeface="Arial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have a 3TeV-structure and a 500GeV-structure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 driven by more conservative </a:t>
            </a:r>
            <a:r>
              <a:rPr lang="en-US" sz="2400" dirty="0" err="1" smtClean="0"/>
              <a:t>emittance</a:t>
            </a:r>
            <a:r>
              <a:rPr lang="en-US" sz="2400" dirty="0" smtClean="0"/>
              <a:t> target at 500GeV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 and the required increase in average current</a:t>
            </a:r>
          </a:p>
          <a:p>
            <a:endParaRPr lang="en-US" sz="2400" dirty="0" smtClean="0"/>
          </a:p>
          <a:p>
            <a:r>
              <a:rPr lang="en-US" sz="2400" dirty="0" smtClean="0"/>
              <a:t>Considered upgrade from 500GeV to 3TeV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by using same structure lengths, RF pulse lengths, drive beam components, …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but have a slightly larger (16%) structure input power at 500GeV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 should be corrected in next iteration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could re-use 500GeV structure at 3TeV with 81MV/m gradient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Collaboration Meeting, May 9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17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Potential CLIC Parameters Based on 3TeV</a:t>
            </a:r>
            <a:endParaRPr lang="en-US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324167" y="5987018"/>
            <a:ext cx="1541934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B. </a:t>
            </a:r>
            <a:r>
              <a:rPr lang="en-US" dirty="0" err="1" smtClean="0"/>
              <a:t>Dalena</a:t>
            </a:r>
            <a:r>
              <a:rPr lang="en-US" dirty="0" smtClean="0"/>
              <a:t>, D.S.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Collaboration Meeting, May 9 2012</a:t>
            </a:r>
            <a:endParaRPr lang="en-US"/>
          </a:p>
        </p:txBody>
      </p:sp>
      <p:pic>
        <p:nvPicPr>
          <p:cNvPr id="9" name="Picture 8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4964"/>
            <a:ext cx="9144000" cy="5148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178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Potential CLIC Parameters Based on 500GeV</a:t>
            </a:r>
            <a:endParaRPr lang="en-US" sz="3200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Picture 6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846001"/>
            <a:ext cx="7901779" cy="5510349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Collaboration Meeting, May 9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dirty="0" smtClean="0"/>
              <a:t>Choices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2842"/>
            <a:ext cx="8229600" cy="5518218"/>
          </a:xfrm>
        </p:spPr>
        <p:txBody>
          <a:bodyPr>
            <a:normAutofit/>
          </a:bodyPr>
          <a:lstStyle/>
          <a:p>
            <a:r>
              <a:rPr lang="en-US" dirty="0" smtClean="0"/>
              <a:t>Staging scenario A:</a:t>
            </a:r>
          </a:p>
          <a:p>
            <a:pPr lvl="1"/>
            <a:r>
              <a:rPr lang="en-US" dirty="0" smtClean="0"/>
              <a:t>Stage 1: use 500GeV from CDR vol. 1</a:t>
            </a:r>
          </a:p>
          <a:p>
            <a:pPr lvl="1"/>
            <a:r>
              <a:rPr lang="en-US" dirty="0" smtClean="0"/>
              <a:t>Stage 2: add 3TeV-structures to reach 1.4TeV</a:t>
            </a:r>
          </a:p>
          <a:p>
            <a:pPr lvl="1"/>
            <a:r>
              <a:rPr lang="en-US" dirty="0" smtClean="0"/>
              <a:t>Stage 3: add 3TeV-structures and replace 500GeV structures to reach 3TeV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Staging scenario B:</a:t>
            </a:r>
          </a:p>
          <a:p>
            <a:pPr lvl="1"/>
            <a:r>
              <a:rPr lang="en-US" dirty="0" smtClean="0"/>
              <a:t>Stage 1: use 3TeV-structures to reach 500GeV</a:t>
            </a:r>
          </a:p>
          <a:p>
            <a:pPr lvl="1"/>
            <a:r>
              <a:rPr lang="en-US" dirty="0" smtClean="0"/>
              <a:t>Stage 2: add 3TeV-structures to reach 1.5TeV</a:t>
            </a:r>
          </a:p>
          <a:p>
            <a:pPr lvl="1"/>
            <a:r>
              <a:rPr lang="en-US" dirty="0" smtClean="0"/>
              <a:t>Stage 3: add 3TeV-structures to reach 3TeV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Collaboration Meeting, May 9 2012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017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70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Staged Scenario 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8" name="Picture 7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29530"/>
            <a:ext cx="9144000" cy="5238399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Collaboration Meeting, May 9 2012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746572" y="6090624"/>
            <a:ext cx="3053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 at 1.4TeV to be checked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70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Staged Scenario 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" name="Picture 6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4747"/>
            <a:ext cx="9144000" cy="5277745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Collaboration Meeting, May 9 2012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341194" y="6090624"/>
            <a:ext cx="3802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 at 0.5 and 1.5TeV to be checked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7921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dirty="0" smtClean="0"/>
              <a:t>Remark: Choices, Variations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2842"/>
            <a:ext cx="8229600" cy="5518218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Many variations are possible</a:t>
            </a:r>
          </a:p>
          <a:p>
            <a:pPr lvl="1"/>
            <a:r>
              <a:rPr lang="en-US" dirty="0" smtClean="0"/>
              <a:t>So will not mention them in any detail</a:t>
            </a:r>
          </a:p>
          <a:p>
            <a:pPr lvl="1"/>
            <a:r>
              <a:rPr lang="en-US" dirty="0" smtClean="0"/>
              <a:t>Just point to the general flexibility</a:t>
            </a:r>
          </a:p>
          <a:p>
            <a:endParaRPr lang="en-US" dirty="0" smtClean="0"/>
          </a:p>
          <a:p>
            <a:r>
              <a:rPr lang="en-US" dirty="0" smtClean="0"/>
              <a:t>Staging scenario A:</a:t>
            </a:r>
          </a:p>
          <a:p>
            <a:pPr lvl="1"/>
            <a:r>
              <a:rPr lang="en-US" dirty="0" smtClean="0"/>
              <a:t>Stage 1: use 500GeV from CDR vol. 1</a:t>
            </a:r>
          </a:p>
          <a:p>
            <a:pPr lvl="1"/>
            <a:r>
              <a:rPr lang="en-US" dirty="0" smtClean="0"/>
              <a:t>Stage 2: add 3TeV-structures to reach 1.4TeV</a:t>
            </a:r>
          </a:p>
          <a:p>
            <a:pPr lvl="1"/>
            <a:r>
              <a:rPr lang="en-US" dirty="0" smtClean="0"/>
              <a:t>Stage 3: add 3TeV-structures and replace 500GeV structures to reach 3TeV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Staging scenario A, variant 1:</a:t>
            </a:r>
          </a:p>
          <a:p>
            <a:pPr lvl="1"/>
            <a:r>
              <a:rPr lang="en-US" dirty="0" smtClean="0"/>
              <a:t>Stage 2: add 3TeV-structures and replace 500GeV structures to reach 1.5TeV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Staging scenario A, variant 2:</a:t>
            </a:r>
          </a:p>
          <a:p>
            <a:pPr lvl="1"/>
            <a:r>
              <a:rPr lang="en-US" dirty="0" smtClean="0"/>
              <a:t>Stage 3: add 3TeV-structures and replace 500GeV structures to reach 2.9TeV</a:t>
            </a:r>
          </a:p>
          <a:p>
            <a:pPr lvl="2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Collaboration Meeting, May 9 2012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4734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dirty="0" smtClean="0"/>
              <a:t>Choices, Variations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2842"/>
            <a:ext cx="8229600" cy="551821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An important variation exists for staged approach B</a:t>
            </a:r>
          </a:p>
          <a:p>
            <a:pPr lvl="1"/>
            <a:r>
              <a:rPr lang="en-US" dirty="0" smtClean="0"/>
              <a:t>The luminosity at 500GeV is only  half of the luminosity for approach A</a:t>
            </a:r>
          </a:p>
          <a:p>
            <a:pPr lvl="1"/>
            <a:r>
              <a:rPr lang="en-US" dirty="0" smtClean="0"/>
              <a:t>But B is more consistent otherwise</a:t>
            </a:r>
          </a:p>
          <a:p>
            <a:pPr lvl="1"/>
            <a:r>
              <a:rPr lang="en-US" dirty="0" smtClean="0"/>
              <a:t>And first stage is cheaper</a:t>
            </a:r>
          </a:p>
          <a:p>
            <a:pPr lvl="1"/>
            <a:r>
              <a:rPr lang="en-US" dirty="0" smtClean="0"/>
              <a:t>Integrated project cost will also be lower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Staging scenario B:</a:t>
            </a:r>
          </a:p>
          <a:p>
            <a:pPr lvl="1"/>
            <a:r>
              <a:rPr lang="en-US" dirty="0" smtClean="0"/>
              <a:t>Stage 1: use 3TeV-structures to reach 500GeV</a:t>
            </a:r>
          </a:p>
          <a:p>
            <a:pPr lvl="1"/>
            <a:r>
              <a:rPr lang="en-US" dirty="0" smtClean="0"/>
              <a:t>Stage 2: add 3TeV-structures to reach 1.5TeV</a:t>
            </a:r>
          </a:p>
          <a:p>
            <a:pPr lvl="1"/>
            <a:r>
              <a:rPr lang="en-US" dirty="0" smtClean="0"/>
              <a:t>Stage 3: add 3TeV-structures to reach 3TeV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Staging scenario B, variant 1:</a:t>
            </a:r>
          </a:p>
          <a:p>
            <a:pPr lvl="1"/>
            <a:r>
              <a:rPr lang="en-US" dirty="0" smtClean="0"/>
              <a:t>Stage 1: use 3TeV-structures and use multi-pulsing to increase luminosity at 500GeV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Collaboration Meeting, May 9 2012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4262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dirty="0" smtClean="0"/>
              <a:t>Multi-Pulsing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2842"/>
            <a:ext cx="8229600" cy="551821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In multi-pulsing the subsequent parts of the drive beam pulse are used to accelerate more than one main beam pulse</a:t>
            </a:r>
          </a:p>
          <a:p>
            <a:pPr lvl="1"/>
            <a:r>
              <a:rPr lang="en-US" dirty="0" smtClean="0"/>
              <a:t>We can accelerate up to 3 main beam pulses per drive beam pulse</a:t>
            </a:r>
          </a:p>
          <a:p>
            <a:r>
              <a:rPr lang="en-US" dirty="0" smtClean="0"/>
              <a:t>A number of issues exist</a:t>
            </a:r>
          </a:p>
          <a:p>
            <a:pPr lvl="1"/>
            <a:r>
              <a:rPr lang="en-US" dirty="0" smtClean="0"/>
              <a:t>Enough space in the damping ring for nominal operation but not for low energy operation</a:t>
            </a:r>
          </a:p>
          <a:p>
            <a:pPr lvl="1"/>
            <a:r>
              <a:rPr lang="en-US" dirty="0" smtClean="0"/>
              <a:t>Average currents go up in the injector complex</a:t>
            </a:r>
          </a:p>
          <a:p>
            <a:pPr lvl="2"/>
            <a:r>
              <a:rPr lang="en-US" dirty="0" smtClean="0"/>
              <a:t>More RF needs to be installed</a:t>
            </a:r>
          </a:p>
          <a:p>
            <a:pPr lvl="1"/>
            <a:r>
              <a:rPr lang="en-US" dirty="0" smtClean="0"/>
              <a:t>Average current goes up in the damping ring</a:t>
            </a:r>
          </a:p>
          <a:p>
            <a:pPr lvl="2"/>
            <a:r>
              <a:rPr lang="en-US" dirty="0" smtClean="0"/>
              <a:t>Instabilities are more important</a:t>
            </a:r>
          </a:p>
          <a:p>
            <a:pPr lvl="2"/>
            <a:r>
              <a:rPr lang="en-US" dirty="0" smtClean="0"/>
              <a:t>More RF is needed</a:t>
            </a:r>
          </a:p>
          <a:p>
            <a:pPr lvl="1"/>
            <a:r>
              <a:rPr lang="en-US" dirty="0" smtClean="0"/>
              <a:t>Heat load in the main </a:t>
            </a:r>
            <a:r>
              <a:rPr lang="en-US" dirty="0" err="1" smtClean="0"/>
              <a:t>linac</a:t>
            </a:r>
            <a:r>
              <a:rPr lang="en-US" dirty="0" smtClean="0"/>
              <a:t> structures goes up</a:t>
            </a:r>
          </a:p>
          <a:p>
            <a:pPr lvl="2"/>
            <a:r>
              <a:rPr lang="en-US" dirty="0" smtClean="0"/>
              <a:t>Need to adjust design</a:t>
            </a:r>
          </a:p>
          <a:p>
            <a:pPr lvl="2"/>
            <a:r>
              <a:rPr lang="en-US" dirty="0" smtClean="0"/>
              <a:t>RF breakdown rate might be affected by short spacing between RF pulses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Collaboration Meeting, May 9 2012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6397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9000"/>
          </a:xfrm>
        </p:spPr>
        <p:txBody>
          <a:bodyPr/>
          <a:lstStyle/>
          <a:p>
            <a:r>
              <a:rPr lang="en-US" dirty="0" smtClean="0"/>
              <a:t>Low Energy Running</a:t>
            </a:r>
            <a:endParaRPr lang="en-US" dirty="0"/>
          </a:p>
        </p:txBody>
      </p:sp>
      <p:pic>
        <p:nvPicPr>
          <p:cNvPr id="5" name="Picture 4" descr="s1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14" y="1317070"/>
            <a:ext cx="8646376" cy="12773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0" y="855405"/>
            <a:ext cx="22886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Baseline 500GeV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3803570"/>
            <a:ext cx="3315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Early extraction, option 1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5258436"/>
            <a:ext cx="3315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Early extraction, option 2</a:t>
            </a:r>
            <a:endParaRPr lang="en-US" sz="2400" dirty="0"/>
          </a:p>
        </p:txBody>
      </p:sp>
      <p:pic>
        <p:nvPicPr>
          <p:cNvPr id="13" name="Picture 12" descr="s2a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274" y="4225540"/>
            <a:ext cx="8646374" cy="1277305"/>
          </a:xfrm>
          <a:prstGeom prst="rect">
            <a:avLst/>
          </a:prstGeom>
        </p:spPr>
      </p:pic>
      <p:pic>
        <p:nvPicPr>
          <p:cNvPr id="14" name="Picture 13" descr="s3a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816" y="5502845"/>
            <a:ext cx="8646374" cy="1277305"/>
          </a:xfrm>
          <a:prstGeom prst="rect">
            <a:avLst/>
          </a:prstGeom>
        </p:spPr>
      </p:pic>
      <p:pic>
        <p:nvPicPr>
          <p:cNvPr id="11" name="Picture 10" descr="s1a.eps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078" y="2877216"/>
            <a:ext cx="8646376" cy="127730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09600" y="2415551"/>
            <a:ext cx="23781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Reduced gradient</a:t>
            </a:r>
            <a:endParaRPr lang="en-US" sz="2400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Collaboration Meeting, May 9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60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CLIC Layout at 3 TeV</a:t>
            </a:r>
            <a:endParaRPr lang="en-US" dirty="0"/>
          </a:p>
        </p:txBody>
      </p:sp>
      <p:pic>
        <p:nvPicPr>
          <p:cNvPr id="6" name="Picture 5" descr="CLIC-layout2012-pub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29" y="1028700"/>
            <a:ext cx="9006141" cy="4826000"/>
          </a:xfrm>
          <a:prstGeom prst="rect">
            <a:avLst/>
          </a:prstGeom>
        </p:spPr>
      </p:pic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3345889" y="977900"/>
            <a:ext cx="1315269" cy="738646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91422" tIns="45711" rIns="91422" bIns="45711">
            <a:prstTxWarp prst="textNoShape">
              <a:avLst/>
            </a:prstTxWarp>
            <a:spAutoFit/>
          </a:bodyPr>
          <a:lstStyle/>
          <a:p>
            <a:pPr defTabSz="9136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Drive Beam Generation Complex</a:t>
            </a: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722320" y="5478151"/>
            <a:ext cx="1150923" cy="738646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91422" tIns="45711" rIns="91422" bIns="45711">
            <a:prstTxWarp prst="textNoShape">
              <a:avLst/>
            </a:prstTxWarp>
            <a:spAutoFit/>
          </a:bodyPr>
          <a:lstStyle/>
          <a:p>
            <a:pPr defTabSz="9136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Main Beam Generation Complex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Collaboration Meeting, May 9 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dirty="0" smtClean="0"/>
              <a:t>Performance below 500GeV</a:t>
            </a:r>
            <a:endParaRPr lang="en-US" dirty="0"/>
          </a:p>
        </p:txBody>
      </p:sp>
      <p:pic>
        <p:nvPicPr>
          <p:cNvPr id="6" name="Picture 5" descr="stage2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9478" y="0"/>
            <a:ext cx="5299364" cy="6858000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  <p:sp>
        <p:nvSpPr>
          <p:cNvPr id="7" name="TextBox 6"/>
          <p:cNvSpPr txBox="1"/>
          <p:nvPr/>
        </p:nvSpPr>
        <p:spPr>
          <a:xfrm>
            <a:off x="374316" y="1270065"/>
            <a:ext cx="2216484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Staged design A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Energy changed by gradient scaling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Luminosity 2/3 of purpose designed machine at 250GeV</a:t>
            </a:r>
          </a:p>
          <a:p>
            <a:pPr>
              <a:buFont typeface="Arial"/>
              <a:buChar char="•"/>
            </a:pPr>
            <a:r>
              <a:rPr lang="en-US" dirty="0" smtClean="0"/>
              <a:t> 80% at 350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Comparison with early extraction at natural break points (decelerator ends) shows little gain at 250 and 350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Collaboration Meeting, May 9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37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Full </a:t>
            </a:r>
            <a:r>
              <a:rPr lang="en-US" dirty="0" err="1" smtClean="0"/>
              <a:t>Optimisation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68200" y="1106824"/>
            <a:ext cx="2168994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Potential structures designs</a:t>
            </a:r>
          </a:p>
        </p:txBody>
      </p:sp>
      <p:sp>
        <p:nvSpPr>
          <p:cNvPr id="8" name="Down Arrow 7"/>
          <p:cNvSpPr/>
          <p:nvPr/>
        </p:nvSpPr>
        <p:spPr>
          <a:xfrm>
            <a:off x="5979507" y="4545640"/>
            <a:ext cx="276278" cy="53602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Down Arrow 13"/>
          <p:cNvSpPr/>
          <p:nvPr/>
        </p:nvSpPr>
        <p:spPr>
          <a:xfrm>
            <a:off x="5979507" y="5450995"/>
            <a:ext cx="276278" cy="53602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Bent-Up Arrow 11"/>
          <p:cNvSpPr/>
          <p:nvPr/>
        </p:nvSpPr>
        <p:spPr>
          <a:xfrm flipV="1">
            <a:off x="7356777" y="1344896"/>
            <a:ext cx="850392" cy="962257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936002" y="2409771"/>
            <a:ext cx="2168994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RF limitations</a:t>
            </a:r>
          </a:p>
          <a:p>
            <a:endParaRPr lang="en-US" dirty="0" smtClean="0"/>
          </a:p>
        </p:txBody>
      </p:sp>
      <p:sp>
        <p:nvSpPr>
          <p:cNvPr id="16" name="Bent-Up Arrow 15"/>
          <p:cNvSpPr/>
          <p:nvPr/>
        </p:nvSpPr>
        <p:spPr>
          <a:xfrm flipV="1">
            <a:off x="7102054" y="3382859"/>
            <a:ext cx="1319540" cy="873688"/>
          </a:xfrm>
          <a:prstGeom prst="bentUpArrow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302972" y="2473844"/>
            <a:ext cx="2168994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Beam physics performance</a:t>
            </a:r>
          </a:p>
        </p:txBody>
      </p:sp>
      <p:sp>
        <p:nvSpPr>
          <p:cNvPr id="22" name="Bent-Up Arrow 21"/>
          <p:cNvSpPr/>
          <p:nvPr/>
        </p:nvSpPr>
        <p:spPr>
          <a:xfrm flipH="1" flipV="1">
            <a:off x="4008445" y="1344896"/>
            <a:ext cx="820933" cy="962257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Bent-Up Arrow 23"/>
          <p:cNvSpPr/>
          <p:nvPr/>
        </p:nvSpPr>
        <p:spPr>
          <a:xfrm flipH="1" flipV="1">
            <a:off x="3892983" y="3382859"/>
            <a:ext cx="1175215" cy="802876"/>
          </a:xfrm>
          <a:prstGeom prst="bentUpArrow">
            <a:avLst>
              <a:gd name="adj1" fmla="val 22764"/>
              <a:gd name="adj2" fmla="val 25872"/>
              <a:gd name="adj3" fmla="val 31512"/>
            </a:avLst>
          </a:prstGeom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5068199" y="3862569"/>
            <a:ext cx="2168994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Parameter set</a:t>
            </a:r>
          </a:p>
          <a:p>
            <a:endParaRPr lang="en-US" dirty="0" smtClean="0"/>
          </a:p>
        </p:txBody>
      </p:sp>
      <p:sp>
        <p:nvSpPr>
          <p:cNvPr id="26" name="TextBox 25"/>
          <p:cNvSpPr txBox="1"/>
          <p:nvPr/>
        </p:nvSpPr>
        <p:spPr>
          <a:xfrm>
            <a:off x="5068200" y="5081663"/>
            <a:ext cx="2168994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Cost model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068198" y="5987018"/>
            <a:ext cx="2168994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Design choice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839451" y="4545640"/>
            <a:ext cx="2168994" cy="64633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Physics requirements</a:t>
            </a:r>
          </a:p>
          <a:p>
            <a:endParaRPr lang="en-US" dirty="0" smtClean="0"/>
          </a:p>
        </p:txBody>
      </p:sp>
      <p:sp>
        <p:nvSpPr>
          <p:cNvPr id="30" name="Bent-Up Arrow 29"/>
          <p:cNvSpPr/>
          <p:nvPr/>
        </p:nvSpPr>
        <p:spPr>
          <a:xfrm flipH="1">
            <a:off x="2070369" y="3131049"/>
            <a:ext cx="1657671" cy="731520"/>
          </a:xfrm>
          <a:prstGeom prst="bentUpArrow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Bent-Up Arrow 30"/>
          <p:cNvSpPr/>
          <p:nvPr/>
        </p:nvSpPr>
        <p:spPr>
          <a:xfrm>
            <a:off x="4111188" y="4508900"/>
            <a:ext cx="1360777" cy="530690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232142" y="1106824"/>
            <a:ext cx="28539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Parameter </a:t>
            </a:r>
            <a:r>
              <a:rPr lang="en-US" dirty="0" err="1" smtClean="0"/>
              <a:t>optimisation</a:t>
            </a:r>
            <a:endParaRPr lang="en-US" dirty="0" smtClean="0"/>
          </a:p>
          <a:p>
            <a:r>
              <a:rPr lang="en-US" dirty="0" smtClean="0"/>
              <a:t>will be performed using experience</a:t>
            </a:r>
          </a:p>
          <a:p>
            <a:r>
              <a:rPr lang="en-US" dirty="0" smtClean="0"/>
              <a:t>from CDR</a:t>
            </a:r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Collaboration Meeting, May 9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498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75172"/>
            <a:ext cx="8229600" cy="5350991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We have two new staged baseline designs for volume 3 and the European strategy</a:t>
            </a:r>
          </a:p>
          <a:p>
            <a:pPr lvl="1"/>
            <a:r>
              <a:rPr lang="en-US" dirty="0" smtClean="0"/>
              <a:t>Based on volume 1 designs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We will develop an </a:t>
            </a:r>
            <a:r>
              <a:rPr lang="en-US" dirty="0" err="1" smtClean="0"/>
              <a:t>optimised</a:t>
            </a:r>
            <a:r>
              <a:rPr lang="en-US" dirty="0" smtClean="0"/>
              <a:t> design afterwards</a:t>
            </a:r>
          </a:p>
          <a:p>
            <a:pPr lvl="1"/>
            <a:r>
              <a:rPr lang="en-US" dirty="0" err="1" smtClean="0"/>
              <a:t>Optimisation</a:t>
            </a:r>
            <a:r>
              <a:rPr lang="en-US" dirty="0" smtClean="0"/>
              <a:t> also for initial energy stage</a:t>
            </a:r>
          </a:p>
          <a:p>
            <a:pPr lvl="1"/>
            <a:r>
              <a:rPr lang="en-US" dirty="0" smtClean="0"/>
              <a:t>Include concept of staging in </a:t>
            </a:r>
            <a:r>
              <a:rPr lang="en-US" dirty="0" err="1" smtClean="0"/>
              <a:t>optimisation</a:t>
            </a:r>
            <a:endParaRPr lang="en-US" dirty="0" smtClean="0"/>
          </a:p>
          <a:p>
            <a:pPr lvl="1"/>
            <a:r>
              <a:rPr lang="en-US" dirty="0" smtClean="0"/>
              <a:t>New cost model based on our costing experience</a:t>
            </a:r>
          </a:p>
          <a:p>
            <a:pPr lvl="1"/>
            <a:r>
              <a:rPr lang="en-US" dirty="0" smtClean="0"/>
              <a:t>Using improved understanding of technical system limitations</a:t>
            </a:r>
          </a:p>
          <a:p>
            <a:pPr lvl="1"/>
            <a:r>
              <a:rPr lang="en-US" dirty="0" smtClean="0"/>
              <a:t>Will be modified according to LHC findings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Collaboration Meeting, May 9 2012</a:t>
            </a:r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Collaboration Meeting, May 9 2012</a:t>
            </a:r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dirty="0" smtClean="0"/>
              <a:t>Luminosity at Lower Energies II</a:t>
            </a:r>
            <a:endParaRPr lang="en-US" dirty="0"/>
          </a:p>
        </p:txBody>
      </p:sp>
      <p:pic>
        <p:nvPicPr>
          <p:cNvPr id="3" name="Picture 2" descr="stage1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2847" y="0"/>
            <a:ext cx="5299364" cy="6858000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  <p:sp>
        <p:nvSpPr>
          <p:cNvPr id="4" name="TextBox 3"/>
          <p:cNvSpPr txBox="1"/>
          <p:nvPr/>
        </p:nvSpPr>
        <p:spPr>
          <a:xfrm>
            <a:off x="457200" y="1497263"/>
            <a:ext cx="22164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Reduced structure number design</a:t>
            </a:r>
          </a:p>
          <a:p>
            <a:pPr>
              <a:buFont typeface="Arial"/>
              <a:buChar char="•"/>
            </a:pPr>
            <a:r>
              <a:rPr lang="en-US" dirty="0" smtClean="0"/>
              <a:t> Energy changed by gradient scaling</a:t>
            </a:r>
          </a:p>
          <a:p>
            <a:pPr>
              <a:buFont typeface="Arial"/>
              <a:buChar char="•"/>
            </a:pPr>
            <a:r>
              <a:rPr lang="en-US" dirty="0" smtClean="0"/>
              <a:t> Cases with less used sectors and scaling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Some gain at 250 and 350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Collaboration Meeting, May 9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dirty="0" smtClean="0"/>
              <a:t>Luminosity at Lower Energies</a:t>
            </a:r>
            <a:endParaRPr lang="en-US" dirty="0"/>
          </a:p>
        </p:txBody>
      </p:sp>
      <p:pic>
        <p:nvPicPr>
          <p:cNvPr id="3" name="Picture 2" descr="stage3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9268" y="0"/>
            <a:ext cx="5299364" cy="6858000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  <p:sp>
        <p:nvSpPr>
          <p:cNvPr id="4" name="TextBox 3"/>
          <p:cNvSpPr txBox="1"/>
          <p:nvPr/>
        </p:nvSpPr>
        <p:spPr>
          <a:xfrm>
            <a:off x="457200" y="1497263"/>
            <a:ext cx="22164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Baseline vs. reduced structure number design</a:t>
            </a:r>
          </a:p>
          <a:p>
            <a:pPr>
              <a:buFont typeface="Arial"/>
              <a:buChar char="•"/>
            </a:pPr>
            <a:r>
              <a:rPr lang="en-US" dirty="0" smtClean="0"/>
              <a:t> Energy changed by gradient scaling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Baseline is slightly better at 250 and 350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Collaboration Meeting, May 9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dirty="0" smtClean="0"/>
              <a:t>Luminosity at Lower Energies</a:t>
            </a:r>
            <a:endParaRPr lang="en-US" dirty="0"/>
          </a:p>
        </p:txBody>
      </p:sp>
      <p:pic>
        <p:nvPicPr>
          <p:cNvPr id="3" name="Picture 2" descr="stage4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5899" y="0"/>
            <a:ext cx="5299364" cy="6858000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  <p:sp>
        <p:nvSpPr>
          <p:cNvPr id="4" name="TextBox 3"/>
          <p:cNvSpPr txBox="1"/>
          <p:nvPr/>
        </p:nvSpPr>
        <p:spPr>
          <a:xfrm>
            <a:off x="457200" y="1497263"/>
            <a:ext cx="221648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Baseline vs. reduced structure number design</a:t>
            </a:r>
          </a:p>
          <a:p>
            <a:pPr>
              <a:buFont typeface="Arial"/>
              <a:buChar char="•"/>
            </a:pPr>
            <a:r>
              <a:rPr lang="en-US" dirty="0" smtClean="0"/>
              <a:t> Energy changed by early extraction and gradient scaling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Reduced number of structures is somewhat better at 250 and 350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Collaboration Meeting, May 9 2012</a:t>
            </a:r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dirty="0" smtClean="0"/>
              <a:t>Luminosity at Lower Energies</a:t>
            </a:r>
            <a:endParaRPr lang="en-US" dirty="0"/>
          </a:p>
        </p:txBody>
      </p:sp>
      <p:pic>
        <p:nvPicPr>
          <p:cNvPr id="3" name="Picture 2" descr="stage5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7436" y="0"/>
            <a:ext cx="5299364" cy="6858000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  <p:sp>
        <p:nvSpPr>
          <p:cNvPr id="4" name="TextBox 3"/>
          <p:cNvSpPr txBox="1"/>
          <p:nvPr/>
        </p:nvSpPr>
        <p:spPr>
          <a:xfrm>
            <a:off x="457200" y="1497263"/>
            <a:ext cx="22164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Baseline vs. reduced structure number design</a:t>
            </a:r>
          </a:p>
          <a:p>
            <a:pPr>
              <a:buFont typeface="Arial"/>
              <a:buChar char="•"/>
            </a:pPr>
            <a:r>
              <a:rPr lang="en-US" dirty="0" smtClean="0"/>
              <a:t> Energy changed by gradient scaling and early extraction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Little gain at 250 and 350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Collaboration Meeting, May 9 2012</a:t>
            </a:r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17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Concept First Stage</a:t>
            </a:r>
            <a:endParaRPr lang="en-US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11" name="Picture 10" descr="clic_granada_1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81789"/>
            <a:ext cx="9144000" cy="2873557"/>
          </a:xfrm>
          <a:prstGeom prst="rect">
            <a:avLst/>
          </a:prstGeom>
        </p:spPr>
      </p:pic>
      <p:pic>
        <p:nvPicPr>
          <p:cNvPr id="12" name="Picture 11" descr="clic_granada_-1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28999"/>
            <a:ext cx="9144000" cy="28735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53200" y="853080"/>
            <a:ext cx="2201745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Concept! Not to scale 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Collaboration Meeting, May 9 2012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52671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17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Concept Second Stage</a:t>
            </a:r>
            <a:endParaRPr lang="en-US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11" name="Picture 10" descr="clic_granada_1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81789"/>
            <a:ext cx="9144000" cy="2873557"/>
          </a:xfrm>
          <a:prstGeom prst="rect">
            <a:avLst/>
          </a:prstGeom>
        </p:spPr>
      </p:pic>
      <p:pic>
        <p:nvPicPr>
          <p:cNvPr id="8" name="Picture 7" descr="clic_granada_2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82793"/>
            <a:ext cx="9144000" cy="2873557"/>
          </a:xfrm>
          <a:prstGeom prst="rect">
            <a:avLst/>
          </a:prstGeom>
        </p:spPr>
      </p:pic>
      <p:sp>
        <p:nvSpPr>
          <p:cNvPr id="9" name="Donut 8"/>
          <p:cNvSpPr/>
          <p:nvPr/>
        </p:nvSpPr>
        <p:spPr>
          <a:xfrm>
            <a:off x="3043992" y="1804740"/>
            <a:ext cx="1233905" cy="508000"/>
          </a:xfrm>
          <a:prstGeom prst="donut">
            <a:avLst>
              <a:gd name="adj" fmla="val 11687"/>
            </a:avLst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Donut 9"/>
          <p:cNvSpPr/>
          <p:nvPr/>
        </p:nvSpPr>
        <p:spPr>
          <a:xfrm>
            <a:off x="1810087" y="4585368"/>
            <a:ext cx="1233905" cy="508000"/>
          </a:xfrm>
          <a:prstGeom prst="donut">
            <a:avLst>
              <a:gd name="adj" fmla="val 11687"/>
            </a:avLst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rot="5400000">
            <a:off x="2003928" y="2899612"/>
            <a:ext cx="2272628" cy="1098884"/>
          </a:xfrm>
          <a:prstGeom prst="straightConnector1">
            <a:avLst/>
          </a:prstGeom>
          <a:ln w="38100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Collaboration Meeting, May 9 2012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6401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Picture 230" descr="CCSepCLI_layout2009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734" y="1114404"/>
            <a:ext cx="9029877" cy="5241946"/>
          </a:xfrm>
          <a:prstGeom prst="rect">
            <a:avLst/>
          </a:prstGeom>
        </p:spPr>
      </p:pic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7478739" y="5496093"/>
            <a:ext cx="1150326" cy="742950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algn="ctr" defTabSz="957263" eaLnBrk="0" hangingPunct="0">
              <a:buFont typeface="StarSymbol" charset="0"/>
              <a:buNone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Main Beam Generation Complex</a:t>
            </a:r>
          </a:p>
        </p:txBody>
      </p:sp>
      <p:sp>
        <p:nvSpPr>
          <p:cNvPr id="235525" name="Rectangle 5"/>
          <p:cNvSpPr>
            <a:spLocks noChangeArrowheads="1"/>
          </p:cNvSpPr>
          <p:nvPr/>
        </p:nvSpPr>
        <p:spPr bwMode="auto">
          <a:xfrm>
            <a:off x="696036" y="2302660"/>
            <a:ext cx="1502511" cy="38013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900" b="1" dirty="0">
                <a:solidFill>
                  <a:srgbClr val="0000FF"/>
                </a:solidFill>
                <a:latin typeface="Comic Sans MS" charset="0"/>
              </a:rPr>
              <a:t>Drive beam</a:t>
            </a:r>
            <a:endParaRPr lang="en-US" sz="1900" dirty="0">
              <a:solidFill>
                <a:srgbClr val="0000FF"/>
              </a:solidFill>
              <a:latin typeface="Comic Sans MS" charset="0"/>
            </a:endParaRPr>
          </a:p>
        </p:txBody>
      </p:sp>
      <p:sp>
        <p:nvSpPr>
          <p:cNvPr id="235526" name="Rectangle 6"/>
          <p:cNvSpPr>
            <a:spLocks noChangeArrowheads="1"/>
          </p:cNvSpPr>
          <p:nvPr/>
        </p:nvSpPr>
        <p:spPr bwMode="auto">
          <a:xfrm>
            <a:off x="4810673" y="4143992"/>
            <a:ext cx="1432911" cy="38013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900" b="1" dirty="0">
                <a:solidFill>
                  <a:srgbClr val="0000FF"/>
                </a:solidFill>
                <a:latin typeface="Comic Sans MS" charset="0"/>
              </a:rPr>
              <a:t>Main beam</a:t>
            </a:r>
            <a:endParaRPr lang="en-US" sz="1900" dirty="0">
              <a:solidFill>
                <a:srgbClr val="0000FF"/>
              </a:solidFill>
              <a:latin typeface="Comic Sans MS" charset="0"/>
            </a:endParaRPr>
          </a:p>
        </p:txBody>
      </p:sp>
      <p:sp>
        <p:nvSpPr>
          <p:cNvPr id="41989" name="Rectangle 3"/>
          <p:cNvSpPr>
            <a:spLocks noChangeArrowheads="1"/>
          </p:cNvSpPr>
          <p:nvPr/>
        </p:nvSpPr>
        <p:spPr bwMode="auto">
          <a:xfrm>
            <a:off x="3478355" y="1014674"/>
            <a:ext cx="1148862" cy="958494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algn="ctr" defTabSz="957263" eaLnBrk="0" hangingPunct="0">
              <a:buFont typeface="StarSymbol" charset="0"/>
              <a:buNone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Drive Beam Generation Complex</a:t>
            </a:r>
          </a:p>
        </p:txBody>
      </p:sp>
      <p:sp>
        <p:nvSpPr>
          <p:cNvPr id="41990" name="Title 10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1864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Layout for 500 GeV</a:t>
            </a:r>
            <a:endParaRPr lang="en-US" dirty="0"/>
          </a:p>
        </p:txBody>
      </p:sp>
      <p:sp>
        <p:nvSpPr>
          <p:cNvPr id="8" name="Content Placeholder 4"/>
          <p:cNvSpPr txBox="1">
            <a:spLocks/>
          </p:cNvSpPr>
          <p:nvPr/>
        </p:nvSpPr>
        <p:spPr bwMode="auto">
          <a:xfrm>
            <a:off x="96442" y="897013"/>
            <a:ext cx="3313638" cy="138450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09575" marR="0" lvl="0" indent="-306388" algn="l" defTabSz="434975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350"/>
              </a:spcAft>
              <a:buClr>
                <a:srgbClr val="000000"/>
              </a:buClr>
              <a:buSzPct val="64000"/>
              <a:buFont typeface="Arial"/>
              <a:buChar char="•"/>
              <a:tabLst/>
              <a:defRPr/>
            </a:pPr>
            <a:r>
              <a:rPr lang="en-GB" sz="2000" kern="0" dirty="0" smtClean="0">
                <a:cs typeface="Times New Roman"/>
              </a:rPr>
              <a:t>Only one DB complex</a:t>
            </a: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ea typeface="+mn-ea"/>
              <a:cs typeface="Times New Roman"/>
            </a:endParaRPr>
          </a:p>
          <a:p>
            <a:pPr marL="409575" marR="0" lvl="0" indent="-306388" algn="l" defTabSz="434975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350"/>
              </a:spcAft>
              <a:buClr>
                <a:srgbClr val="000000"/>
              </a:buClr>
              <a:buSzPct val="64000"/>
              <a:buFont typeface="Arial"/>
              <a:buChar char="•"/>
              <a:tabLst/>
              <a:defRPr/>
            </a:pPr>
            <a:r>
              <a:rPr lang="en-GB" sz="2000" kern="0" dirty="0" smtClean="0">
                <a:cs typeface="Times New Roman"/>
              </a:rPr>
              <a:t>Shorter main </a:t>
            </a:r>
            <a:r>
              <a:rPr lang="en-GB" sz="2000" kern="0" dirty="0" err="1" smtClean="0">
                <a:cs typeface="Times New Roman"/>
              </a:rPr>
              <a:t>linac</a:t>
            </a:r>
            <a:endParaRPr lang="en-GB" sz="2000" kern="0" dirty="0" smtClean="0">
              <a:cs typeface="Times New Roman"/>
            </a:endParaRPr>
          </a:p>
          <a:p>
            <a:pPr marL="409575" marR="0" lvl="0" indent="-306388" algn="l" defTabSz="434975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350"/>
              </a:spcAft>
              <a:buClr>
                <a:srgbClr val="000000"/>
              </a:buClr>
              <a:buSzPct val="64000"/>
              <a:buFont typeface="Arial"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Times New Roman"/>
              </a:rPr>
              <a:t>Shorter</a:t>
            </a:r>
            <a:r>
              <a:rPr kumimoji="0" lang="en-GB" sz="20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ea typeface="+mn-ea"/>
                <a:cs typeface="Times New Roman"/>
              </a:rPr>
              <a:t> drive beam pulse</a:t>
            </a: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ea typeface="+mn-ea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78994" y="2019908"/>
            <a:ext cx="607996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Arial"/>
                <a:cs typeface="Arial"/>
              </a:rPr>
              <a:t>2.5 km</a:t>
            </a:r>
            <a:endParaRPr lang="en-US" sz="11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20646" y="960006"/>
            <a:ext cx="200841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800 klystrons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15 MW, </a:t>
            </a:r>
            <a:r>
              <a:rPr lang="en-US" sz="1400" b="1" dirty="0" smtClean="0">
                <a:solidFill>
                  <a:srgbClr val="008000"/>
                </a:solidFill>
                <a:latin typeface="Arial"/>
                <a:cs typeface="Arial"/>
              </a:rPr>
              <a:t>2x29µs=58µs</a:t>
            </a:r>
            <a:endParaRPr lang="en-US" sz="1400" b="1" dirty="0">
              <a:solidFill>
                <a:srgbClr val="008000"/>
              </a:solidFill>
              <a:latin typeface="Arial"/>
              <a:cs typeface="Arial"/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6" name="Donut 15"/>
          <p:cNvSpPr/>
          <p:nvPr/>
        </p:nvSpPr>
        <p:spPr>
          <a:xfrm>
            <a:off x="6243584" y="777606"/>
            <a:ext cx="2779731" cy="997260"/>
          </a:xfrm>
          <a:prstGeom prst="donut">
            <a:avLst>
              <a:gd name="adj" fmla="val 1267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Collaboration Meeting, May 9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17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Concept </a:t>
            </a:r>
            <a:r>
              <a:rPr lang="en-US" smtClean="0"/>
              <a:t>Third Stage</a:t>
            </a:r>
            <a:endParaRPr lang="en-US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8" name="Picture 7" descr="clic_granada_-2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2006"/>
            <a:ext cx="9144000" cy="2873557"/>
          </a:xfrm>
          <a:prstGeom prst="rect">
            <a:avLst/>
          </a:prstGeom>
        </p:spPr>
      </p:pic>
      <p:pic>
        <p:nvPicPr>
          <p:cNvPr id="9" name="Picture 8" descr="clic_granada_3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22575"/>
            <a:ext cx="9144000" cy="2873557"/>
          </a:xfrm>
          <a:prstGeom prst="rect">
            <a:avLst/>
          </a:prstGeom>
        </p:spPr>
      </p:pic>
      <p:sp>
        <p:nvSpPr>
          <p:cNvPr id="10" name="Donut 9"/>
          <p:cNvSpPr/>
          <p:nvPr/>
        </p:nvSpPr>
        <p:spPr>
          <a:xfrm>
            <a:off x="1884950" y="1858212"/>
            <a:ext cx="2285997" cy="508000"/>
          </a:xfrm>
          <a:prstGeom prst="donut">
            <a:avLst>
              <a:gd name="adj" fmla="val 11687"/>
            </a:avLst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Donut 12"/>
          <p:cNvSpPr/>
          <p:nvPr/>
        </p:nvSpPr>
        <p:spPr>
          <a:xfrm>
            <a:off x="304803" y="4630817"/>
            <a:ext cx="2285997" cy="508000"/>
          </a:xfrm>
          <a:prstGeom prst="donut">
            <a:avLst>
              <a:gd name="adj" fmla="val 11687"/>
            </a:avLst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rot="5400000">
            <a:off x="905044" y="2953084"/>
            <a:ext cx="2272628" cy="1098884"/>
          </a:xfrm>
          <a:prstGeom prst="straightConnector1">
            <a:avLst/>
          </a:prstGeom>
          <a:ln w="38100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Collaboration Meeting, May 9 2012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0893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9000"/>
          </a:xfrm>
        </p:spPr>
        <p:txBody>
          <a:bodyPr/>
          <a:lstStyle/>
          <a:p>
            <a:r>
              <a:rPr lang="en-US" dirty="0" smtClean="0"/>
              <a:t>Low Energy First Stage</a:t>
            </a:r>
            <a:endParaRPr lang="en-US" dirty="0"/>
          </a:p>
        </p:txBody>
      </p:sp>
      <p:pic>
        <p:nvPicPr>
          <p:cNvPr id="5" name="Picture 4" descr="s1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14" y="1785006"/>
            <a:ext cx="8646376" cy="1277306"/>
          </a:xfrm>
          <a:prstGeom prst="rect">
            <a:avLst/>
          </a:prstGeom>
        </p:spPr>
      </p:pic>
      <p:pic>
        <p:nvPicPr>
          <p:cNvPr id="6" name="Picture 5" descr="s2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814" y="3463059"/>
            <a:ext cx="8646376" cy="127730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0" y="1323341"/>
            <a:ext cx="22886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Baseline 500GeV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3001394"/>
            <a:ext cx="43790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Lower energy first stage, option 1</a:t>
            </a:r>
            <a:endParaRPr lang="en-US" sz="2400" dirty="0"/>
          </a:p>
        </p:txBody>
      </p:sp>
      <p:pic>
        <p:nvPicPr>
          <p:cNvPr id="11" name="Picture 10" descr="s3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813" y="5148184"/>
            <a:ext cx="8646375" cy="127730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57200" y="4740364"/>
            <a:ext cx="43790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Lower energy first stage, option 2</a:t>
            </a:r>
            <a:endParaRPr lang="en-US" sz="2400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Collaboration Meeting, May 9 2012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8729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590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Natural First Stages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4064809"/>
          <a:ext cx="822960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No of decelerators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baseline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80/1.065 MV/</a:t>
                      </a:r>
                      <a:r>
                        <a:rPr lang="en-US" sz="2400" dirty="0" err="1" smtClean="0"/>
                        <a:t>m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Fewer structures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307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290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275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404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380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361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500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471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446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6310958"/>
            <a:ext cx="45080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Note: using current 500GeV lattice design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861043"/>
            <a:ext cx="8229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Most convenient to use full decelerators</a:t>
            </a:r>
          </a:p>
          <a:p>
            <a:endParaRPr lang="en-US" sz="2400" dirty="0" smtClean="0"/>
          </a:p>
          <a:p>
            <a:r>
              <a:rPr lang="en-US" sz="2400" dirty="0" smtClean="0"/>
              <a:t>Current 500GeV structures require 16% more power than 3TeV structures, but we have 3% less structures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just live with it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reduce gradient and main beam current by 6.5%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reduce the number of PETS per decelerator and drive beam energy by 13% (check decelerator stability)</a:t>
            </a:r>
            <a:endParaRPr lang="en-US" sz="24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Collaboration Meeting, May 9 2012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18586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de-CH" smtClean="0">
                <a:ea typeface="ＭＳ Ｐゴシック" charset="-128"/>
                <a:cs typeface="ＭＳ Ｐゴシック" charset="-128"/>
              </a:rPr>
              <a:t>D. Schulte</a:t>
            </a:r>
            <a:endParaRPr lang="en-US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377745D-19AE-4986-82C8-E89983AC42BC}" type="slidenum">
              <a:rPr lang="en-US" smtClean="0">
                <a:ea typeface="ＭＳ Ｐゴシック" charset="-128"/>
                <a:cs typeface="ＭＳ Ｐゴシック" charset="-128"/>
              </a:rPr>
              <a:pPr/>
              <a:t>4</a:t>
            </a:fld>
            <a:endParaRPr lang="en-US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6868" name="Rectangle 2"/>
          <p:cNvSpPr>
            <a:spLocks noChangeArrowheads="1"/>
          </p:cNvSpPr>
          <p:nvPr/>
        </p:nvSpPr>
        <p:spPr bwMode="auto">
          <a:xfrm>
            <a:off x="648494" y="32543"/>
            <a:ext cx="7847806" cy="564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4000" dirty="0" smtClean="0">
                <a:latin typeface="Calibri" charset="0"/>
              </a:rPr>
              <a:t>Current CLIC </a:t>
            </a:r>
            <a:r>
              <a:rPr lang="en-US" sz="4000" dirty="0">
                <a:latin typeface="Calibri" charset="0"/>
              </a:rPr>
              <a:t>Main </a:t>
            </a:r>
            <a:r>
              <a:rPr lang="en-US" sz="4000" dirty="0" smtClean="0">
                <a:latin typeface="Calibri" charset="0"/>
              </a:rPr>
              <a:t>Parameters</a:t>
            </a:r>
            <a:r>
              <a:rPr lang="en-US" sz="1400" b="1" i="1" dirty="0" smtClean="0">
                <a:solidFill>
                  <a:srgbClr val="FF0000"/>
                </a:solidFill>
                <a:latin typeface="Times New Roman" charset="0"/>
              </a:rPr>
              <a:t/>
            </a:r>
            <a:br>
              <a:rPr lang="en-US" sz="1400" b="1" i="1" dirty="0" smtClean="0">
                <a:solidFill>
                  <a:srgbClr val="FF0000"/>
                </a:solidFill>
                <a:latin typeface="Times New Roman" charset="0"/>
              </a:rPr>
            </a:br>
            <a:endParaRPr lang="en-US" sz="1400" b="1" i="1" dirty="0">
              <a:solidFill>
                <a:srgbClr val="FF0000"/>
              </a:solidFill>
              <a:latin typeface="Times New Roman" charset="0"/>
            </a:endParaRPr>
          </a:p>
        </p:txBody>
      </p:sp>
      <p:pic>
        <p:nvPicPr>
          <p:cNvPr id="8" name="Picture 7" descr="p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74" y="584200"/>
            <a:ext cx="8954525" cy="5890440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Collaboration Meeting, May 9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dirty="0" smtClean="0"/>
              <a:t>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52558"/>
            <a:ext cx="8229600" cy="5531521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To go to 3TeV directly does not seem not optimal</a:t>
            </a:r>
          </a:p>
          <a:p>
            <a:pPr lvl="1"/>
            <a:r>
              <a:rPr lang="en-US" dirty="0" smtClean="0"/>
              <a:t>There is likely physics at different energies below the maximum</a:t>
            </a:r>
          </a:p>
          <a:p>
            <a:pPr lvl="1"/>
            <a:r>
              <a:rPr lang="en-US" dirty="0"/>
              <a:t>The 3TeV CLIC cannot easily be operated below 1TeV</a:t>
            </a:r>
          </a:p>
          <a:p>
            <a:pPr lvl="2"/>
            <a:r>
              <a:rPr lang="en-US" dirty="0" smtClean="0"/>
              <a:t>It seems overkill in any case</a:t>
            </a:r>
          </a:p>
          <a:p>
            <a:pPr lvl="1"/>
            <a:r>
              <a:rPr lang="en-US" dirty="0" smtClean="0"/>
              <a:t>The full resources are required for the construction and time for construction and political process may be substantial</a:t>
            </a:r>
          </a:p>
          <a:p>
            <a:pPr lvl="1"/>
            <a:r>
              <a:rPr lang="en-US" dirty="0"/>
              <a:t>A lower energy </a:t>
            </a:r>
            <a:r>
              <a:rPr lang="en-US" dirty="0" smtClean="0"/>
              <a:t>first stage can </a:t>
            </a:r>
            <a:r>
              <a:rPr lang="en-US" dirty="0"/>
              <a:t>be constructed faster and with less </a:t>
            </a:r>
            <a:r>
              <a:rPr lang="en-US" dirty="0" smtClean="0"/>
              <a:t>resources and provide physics earlier</a:t>
            </a:r>
            <a:endParaRPr lang="en-US" dirty="0"/>
          </a:p>
          <a:p>
            <a:pPr lvl="1"/>
            <a:r>
              <a:rPr lang="en-US" dirty="0" smtClean="0"/>
              <a:t>The construction of the full energy CLIC might need more time</a:t>
            </a:r>
          </a:p>
          <a:p>
            <a:pPr lvl="2"/>
            <a:r>
              <a:rPr lang="en-US" dirty="0" smtClean="0"/>
              <a:t>But the </a:t>
            </a:r>
            <a:r>
              <a:rPr lang="en-US" dirty="0" err="1" smtClean="0"/>
              <a:t>finalisation</a:t>
            </a:r>
            <a:r>
              <a:rPr lang="en-US" dirty="0" smtClean="0"/>
              <a:t> of the physics </a:t>
            </a:r>
            <a:r>
              <a:rPr lang="en-US" dirty="0" err="1" smtClean="0"/>
              <a:t>programme</a:t>
            </a:r>
            <a:r>
              <a:rPr lang="en-US" dirty="0" smtClean="0"/>
              <a:t> might not be delayed</a:t>
            </a:r>
          </a:p>
          <a:p>
            <a:pPr lvl="2"/>
            <a:r>
              <a:rPr lang="en-US" dirty="0" smtClean="0"/>
              <a:t>A staged approach may be required CLIC politically possible in the first place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Hence try to develop staged approach to CLIC</a:t>
            </a:r>
          </a:p>
          <a:p>
            <a:pPr lvl="1"/>
            <a:r>
              <a:rPr lang="en-US" dirty="0" smtClean="0"/>
              <a:t>With good physics case for each stage</a:t>
            </a:r>
          </a:p>
          <a:p>
            <a:pPr lvl="1"/>
            <a:r>
              <a:rPr lang="en-US" dirty="0" smtClean="0"/>
              <a:t>Not increasing the overall cost too much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Collaboration Meeting, May 9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489" y="0"/>
            <a:ext cx="8229023" cy="609600"/>
          </a:xfrm>
        </p:spPr>
        <p:txBody>
          <a:bodyPr>
            <a:normAutofit fontScale="90000"/>
          </a:bodyPr>
          <a:lstStyle/>
          <a:p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CLIC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 Implementation – in Stages?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50534" name="Rectangle 6"/>
          <p:cNvSpPr>
            <a:spLocks noChangeArrowheads="1"/>
          </p:cNvSpPr>
          <p:nvPr/>
        </p:nvSpPr>
        <p:spPr bwMode="auto">
          <a:xfrm>
            <a:off x="2895600" y="5092700"/>
            <a:ext cx="926767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8426"/>
            <a:r>
              <a:rPr sz="1300" noProof="1">
                <a:solidFill>
                  <a:srgbClr val="0000FF"/>
                </a:solidFill>
                <a:latin typeface="Arial Unicode MS" charset="0"/>
              </a:rPr>
              <a:t>3 TeV Stage</a:t>
            </a:r>
            <a:endParaRPr sz="2400" noProof="1">
              <a:solidFill>
                <a:srgbClr val="000000"/>
              </a:solidFill>
              <a:latin typeface="Arial Unicode MS" charset="0"/>
            </a:endParaRPr>
          </a:p>
        </p:txBody>
      </p:sp>
      <p:sp>
        <p:nvSpPr>
          <p:cNvPr id="150535" name="Oval 7"/>
          <p:cNvSpPr>
            <a:spLocks noChangeArrowheads="1"/>
          </p:cNvSpPr>
          <p:nvPr/>
        </p:nvSpPr>
        <p:spPr bwMode="auto">
          <a:xfrm>
            <a:off x="4668694" y="5503466"/>
            <a:ext cx="5773" cy="7442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36" name="Freeform 8"/>
          <p:cNvSpPr>
            <a:spLocks/>
          </p:cNvSpPr>
          <p:nvPr/>
        </p:nvSpPr>
        <p:spPr bwMode="auto">
          <a:xfrm>
            <a:off x="451717" y="5418634"/>
            <a:ext cx="8390659" cy="35719"/>
          </a:xfrm>
          <a:custGeom>
            <a:avLst/>
            <a:gdLst>
              <a:gd name="T0" fmla="*/ 0 w 5275"/>
              <a:gd name="T1" fmla="*/ 22 h 22"/>
              <a:gd name="T2" fmla="*/ 5275 w 5275"/>
              <a:gd name="T3" fmla="*/ 21 h 22"/>
              <a:gd name="T4" fmla="*/ 5275 w 5275"/>
              <a:gd name="T5" fmla="*/ 0 h 22"/>
              <a:gd name="T6" fmla="*/ 0 w 5275"/>
              <a:gd name="T7" fmla="*/ 2 h 22"/>
              <a:gd name="T8" fmla="*/ 0 w 5275"/>
              <a:gd name="T9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75" h="22">
                <a:moveTo>
                  <a:pt x="0" y="22"/>
                </a:moveTo>
                <a:lnTo>
                  <a:pt x="5275" y="21"/>
                </a:lnTo>
                <a:lnTo>
                  <a:pt x="5275" y="0"/>
                </a:lnTo>
                <a:lnTo>
                  <a:pt x="0" y="2"/>
                </a:lnTo>
                <a:lnTo>
                  <a:pt x="0" y="22"/>
                </a:lnTo>
                <a:close/>
              </a:path>
            </a:pathLst>
          </a:custGeom>
          <a:solidFill>
            <a:srgbClr val="A1A1A1"/>
          </a:solidFill>
          <a:ln>
            <a:noFill/>
          </a:ln>
          <a:extLs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37" name="Rectangle 9"/>
          <p:cNvSpPr>
            <a:spLocks noChangeArrowheads="1"/>
          </p:cNvSpPr>
          <p:nvPr/>
        </p:nvSpPr>
        <p:spPr bwMode="auto">
          <a:xfrm>
            <a:off x="581603" y="5421611"/>
            <a:ext cx="3007591" cy="32742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38" name="Rectangle 10"/>
          <p:cNvSpPr>
            <a:spLocks noChangeArrowheads="1"/>
          </p:cNvSpPr>
          <p:nvPr/>
        </p:nvSpPr>
        <p:spPr bwMode="auto">
          <a:xfrm>
            <a:off x="1945409" y="5077818"/>
            <a:ext cx="44137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8426"/>
            <a:r>
              <a:rPr sz="1100" noProof="1">
                <a:solidFill>
                  <a:srgbClr val="FF0000"/>
                </a:solidFill>
                <a:latin typeface="Comic Sans MS" charset="0"/>
              </a:rPr>
              <a:t>Linac 1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39" name="Rectangle 11"/>
          <p:cNvSpPr>
            <a:spLocks noChangeArrowheads="1"/>
          </p:cNvSpPr>
          <p:nvPr/>
        </p:nvSpPr>
        <p:spPr bwMode="auto">
          <a:xfrm>
            <a:off x="7117773" y="5077818"/>
            <a:ext cx="46396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8426"/>
            <a:r>
              <a:rPr sz="1100" noProof="1">
                <a:solidFill>
                  <a:srgbClr val="FF0000"/>
                </a:solidFill>
                <a:latin typeface="Comic Sans MS" charset="0"/>
              </a:rPr>
              <a:t>Linac 2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40" name="Rectangle 12"/>
          <p:cNvSpPr>
            <a:spLocks noChangeArrowheads="1"/>
          </p:cNvSpPr>
          <p:nvPr/>
        </p:nvSpPr>
        <p:spPr bwMode="auto">
          <a:xfrm>
            <a:off x="4079876" y="5824935"/>
            <a:ext cx="56597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8426"/>
            <a:r>
              <a:rPr sz="1100" noProof="1">
                <a:solidFill>
                  <a:srgbClr val="808080"/>
                </a:solidFill>
                <a:latin typeface="Comic Sans MS" charset="0"/>
              </a:rPr>
              <a:t>Injector 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41" name="Rectangle 13"/>
          <p:cNvSpPr>
            <a:spLocks noChangeArrowheads="1"/>
          </p:cNvSpPr>
          <p:nvPr/>
        </p:nvSpPr>
        <p:spPr bwMode="auto">
          <a:xfrm>
            <a:off x="4667251" y="5824935"/>
            <a:ext cx="54338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8426"/>
            <a:r>
              <a:rPr sz="1100" noProof="1">
                <a:solidFill>
                  <a:srgbClr val="808080"/>
                </a:solidFill>
                <a:latin typeface="Comic Sans MS" charset="0"/>
              </a:rPr>
              <a:t>Complex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42" name="Rectangle 14"/>
          <p:cNvSpPr>
            <a:spLocks noChangeArrowheads="1"/>
          </p:cNvSpPr>
          <p:nvPr/>
        </p:nvSpPr>
        <p:spPr bwMode="auto">
          <a:xfrm>
            <a:off x="4584990" y="5077818"/>
            <a:ext cx="22075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8426"/>
            <a:r>
              <a:rPr sz="1100" noProof="1">
                <a:solidFill>
                  <a:srgbClr val="0000FF"/>
                </a:solidFill>
                <a:latin typeface="Comic Sans MS" charset="0"/>
              </a:rPr>
              <a:t>I.P.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43" name="Line 15"/>
          <p:cNvSpPr>
            <a:spLocks noChangeShapeType="1"/>
          </p:cNvSpPr>
          <p:nvPr/>
        </p:nvSpPr>
        <p:spPr bwMode="auto">
          <a:xfrm flipH="1" flipV="1">
            <a:off x="4540250" y="5469235"/>
            <a:ext cx="27421" cy="16371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44" name="Freeform 16"/>
          <p:cNvSpPr>
            <a:spLocks/>
          </p:cNvSpPr>
          <p:nvPr/>
        </p:nvSpPr>
        <p:spPr bwMode="auto">
          <a:xfrm>
            <a:off x="4540250" y="5469236"/>
            <a:ext cx="57727" cy="50602"/>
          </a:xfrm>
          <a:custGeom>
            <a:avLst/>
            <a:gdLst>
              <a:gd name="T0" fmla="*/ 19 w 37"/>
              <a:gd name="T1" fmla="*/ 31 h 31"/>
              <a:gd name="T2" fmla="*/ 0 w 37"/>
              <a:gd name="T3" fmla="*/ 0 h 31"/>
              <a:gd name="T4" fmla="*/ 37 w 37"/>
              <a:gd name="T5" fmla="*/ 5 h 31"/>
              <a:gd name="T6" fmla="*/ 14 w 37"/>
              <a:gd name="T7" fmla="*/ 9 h 31"/>
              <a:gd name="T8" fmla="*/ 19 w 37"/>
              <a:gd name="T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" h="31">
                <a:moveTo>
                  <a:pt x="19" y="31"/>
                </a:moveTo>
                <a:lnTo>
                  <a:pt x="0" y="0"/>
                </a:lnTo>
                <a:lnTo>
                  <a:pt x="37" y="5"/>
                </a:lnTo>
                <a:lnTo>
                  <a:pt x="14" y="9"/>
                </a:lnTo>
                <a:lnTo>
                  <a:pt x="19" y="31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45" name="Rectangle 17"/>
          <p:cNvSpPr>
            <a:spLocks noChangeArrowheads="1"/>
          </p:cNvSpPr>
          <p:nvPr/>
        </p:nvSpPr>
        <p:spPr bwMode="auto">
          <a:xfrm>
            <a:off x="4644159" y="5371009"/>
            <a:ext cx="23091" cy="132457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46" name="Line 18"/>
          <p:cNvSpPr>
            <a:spLocks noChangeShapeType="1"/>
          </p:cNvSpPr>
          <p:nvPr/>
        </p:nvSpPr>
        <p:spPr bwMode="auto">
          <a:xfrm>
            <a:off x="4655704" y="6138962"/>
            <a:ext cx="1444" cy="19347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47" name="Line 19"/>
          <p:cNvSpPr>
            <a:spLocks noChangeShapeType="1"/>
          </p:cNvSpPr>
          <p:nvPr/>
        </p:nvSpPr>
        <p:spPr bwMode="auto">
          <a:xfrm flipV="1">
            <a:off x="4651375" y="6229747"/>
            <a:ext cx="1067955" cy="297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48" name="Rectangle 20"/>
          <p:cNvSpPr>
            <a:spLocks noChangeArrowheads="1"/>
          </p:cNvSpPr>
          <p:nvPr/>
        </p:nvSpPr>
        <p:spPr bwMode="auto">
          <a:xfrm>
            <a:off x="5092989" y="6174681"/>
            <a:ext cx="318943" cy="13245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49" name="Rectangle 21"/>
          <p:cNvSpPr>
            <a:spLocks noChangeArrowheads="1"/>
          </p:cNvSpPr>
          <p:nvPr/>
        </p:nvSpPr>
        <p:spPr bwMode="auto">
          <a:xfrm>
            <a:off x="5092990" y="6174681"/>
            <a:ext cx="262659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8426"/>
            <a:r>
              <a:rPr lang="en-US" sz="900">
                <a:solidFill>
                  <a:srgbClr val="000000"/>
                </a:solidFill>
                <a:latin typeface="Times New Roman" charset="0"/>
              </a:rPr>
              <a:t> 3</a:t>
            </a:r>
            <a:r>
              <a:rPr sz="900" noProof="1">
                <a:solidFill>
                  <a:srgbClr val="000000"/>
                </a:solidFill>
                <a:latin typeface="Times New Roman" charset="0"/>
              </a:rPr>
              <a:t> km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50" name="Line 22"/>
          <p:cNvSpPr>
            <a:spLocks noChangeShapeType="1"/>
          </p:cNvSpPr>
          <p:nvPr/>
        </p:nvSpPr>
        <p:spPr bwMode="auto">
          <a:xfrm flipH="1">
            <a:off x="568614" y="6138962"/>
            <a:ext cx="0" cy="202406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51" name="Line 23"/>
          <p:cNvSpPr>
            <a:spLocks noChangeShapeType="1"/>
          </p:cNvSpPr>
          <p:nvPr/>
        </p:nvSpPr>
        <p:spPr bwMode="auto">
          <a:xfrm>
            <a:off x="3589194" y="6138962"/>
            <a:ext cx="1443" cy="202406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52" name="Line 24"/>
          <p:cNvSpPr>
            <a:spLocks noChangeShapeType="1"/>
          </p:cNvSpPr>
          <p:nvPr/>
        </p:nvSpPr>
        <p:spPr bwMode="auto">
          <a:xfrm>
            <a:off x="567171" y="6237189"/>
            <a:ext cx="3022023" cy="14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53" name="Freeform 25"/>
          <p:cNvSpPr>
            <a:spLocks/>
          </p:cNvSpPr>
          <p:nvPr/>
        </p:nvSpPr>
        <p:spPr bwMode="auto">
          <a:xfrm>
            <a:off x="567171" y="6210400"/>
            <a:ext cx="49068" cy="50602"/>
          </a:xfrm>
          <a:custGeom>
            <a:avLst/>
            <a:gdLst>
              <a:gd name="T0" fmla="*/ 31 w 31"/>
              <a:gd name="T1" fmla="*/ 0 h 31"/>
              <a:gd name="T2" fmla="*/ 0 w 31"/>
              <a:gd name="T3" fmla="*/ 16 h 31"/>
              <a:gd name="T4" fmla="*/ 31 w 31"/>
              <a:gd name="T5" fmla="*/ 31 h 31"/>
              <a:gd name="T6" fmla="*/ 16 w 31"/>
              <a:gd name="T7" fmla="*/ 16 h 31"/>
              <a:gd name="T8" fmla="*/ 31 w 31"/>
              <a:gd name="T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1">
                <a:moveTo>
                  <a:pt x="31" y="0"/>
                </a:moveTo>
                <a:lnTo>
                  <a:pt x="0" y="16"/>
                </a:lnTo>
                <a:lnTo>
                  <a:pt x="31" y="31"/>
                </a:lnTo>
                <a:lnTo>
                  <a:pt x="16" y="16"/>
                </a:lnTo>
                <a:lnTo>
                  <a:pt x="31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54" name="Freeform 26"/>
          <p:cNvSpPr>
            <a:spLocks/>
          </p:cNvSpPr>
          <p:nvPr/>
        </p:nvSpPr>
        <p:spPr bwMode="auto">
          <a:xfrm>
            <a:off x="3535796" y="6210400"/>
            <a:ext cx="53398" cy="50602"/>
          </a:xfrm>
          <a:custGeom>
            <a:avLst/>
            <a:gdLst>
              <a:gd name="T0" fmla="*/ 0 w 33"/>
              <a:gd name="T1" fmla="*/ 0 h 31"/>
              <a:gd name="T2" fmla="*/ 33 w 33"/>
              <a:gd name="T3" fmla="*/ 16 h 31"/>
              <a:gd name="T4" fmla="*/ 0 w 33"/>
              <a:gd name="T5" fmla="*/ 31 h 31"/>
              <a:gd name="T6" fmla="*/ 15 w 33"/>
              <a:gd name="T7" fmla="*/ 16 h 31"/>
              <a:gd name="T8" fmla="*/ 0 w 33"/>
              <a:gd name="T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1">
                <a:moveTo>
                  <a:pt x="0" y="0"/>
                </a:moveTo>
                <a:lnTo>
                  <a:pt x="33" y="16"/>
                </a:lnTo>
                <a:lnTo>
                  <a:pt x="0" y="31"/>
                </a:lnTo>
                <a:lnTo>
                  <a:pt x="15" y="1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55" name="Rectangle 27"/>
          <p:cNvSpPr>
            <a:spLocks noChangeArrowheads="1"/>
          </p:cNvSpPr>
          <p:nvPr/>
        </p:nvSpPr>
        <p:spPr bwMode="auto">
          <a:xfrm>
            <a:off x="2069523" y="6182122"/>
            <a:ext cx="373785" cy="13692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56" name="Rectangle 28"/>
          <p:cNvSpPr>
            <a:spLocks noChangeArrowheads="1"/>
          </p:cNvSpPr>
          <p:nvPr/>
        </p:nvSpPr>
        <p:spPr bwMode="auto">
          <a:xfrm>
            <a:off x="2069523" y="6182122"/>
            <a:ext cx="378114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8426"/>
            <a:r>
              <a:rPr lang="en-US" sz="900">
                <a:solidFill>
                  <a:srgbClr val="000000"/>
                </a:solidFill>
                <a:latin typeface="Times New Roman" charset="0"/>
              </a:rPr>
              <a:t>20.8</a:t>
            </a:r>
            <a:r>
              <a:rPr sz="900" noProof="1">
                <a:solidFill>
                  <a:srgbClr val="000000"/>
                </a:solidFill>
                <a:latin typeface="Times New Roman" charset="0"/>
              </a:rPr>
              <a:t> km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57" name="Line 29"/>
          <p:cNvSpPr>
            <a:spLocks noChangeShapeType="1"/>
          </p:cNvSpPr>
          <p:nvPr/>
        </p:nvSpPr>
        <p:spPr bwMode="auto">
          <a:xfrm>
            <a:off x="5719330" y="6134497"/>
            <a:ext cx="0" cy="202406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58" name="Line 30"/>
          <p:cNvSpPr>
            <a:spLocks noChangeShapeType="1"/>
          </p:cNvSpPr>
          <p:nvPr/>
        </p:nvSpPr>
        <p:spPr bwMode="auto">
          <a:xfrm>
            <a:off x="8726921" y="6143427"/>
            <a:ext cx="0" cy="211336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59" name="Line 31"/>
          <p:cNvSpPr>
            <a:spLocks noChangeShapeType="1"/>
          </p:cNvSpPr>
          <p:nvPr/>
        </p:nvSpPr>
        <p:spPr bwMode="auto">
          <a:xfrm>
            <a:off x="5719330" y="6237189"/>
            <a:ext cx="3007591" cy="14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60" name="Freeform 32"/>
          <p:cNvSpPr>
            <a:spLocks/>
          </p:cNvSpPr>
          <p:nvPr/>
        </p:nvSpPr>
        <p:spPr bwMode="auto">
          <a:xfrm>
            <a:off x="5719331" y="6210400"/>
            <a:ext cx="53397" cy="50602"/>
          </a:xfrm>
          <a:custGeom>
            <a:avLst/>
            <a:gdLst>
              <a:gd name="T0" fmla="*/ 33 w 33"/>
              <a:gd name="T1" fmla="*/ 0 h 31"/>
              <a:gd name="T2" fmla="*/ 0 w 33"/>
              <a:gd name="T3" fmla="*/ 16 h 31"/>
              <a:gd name="T4" fmla="*/ 33 w 33"/>
              <a:gd name="T5" fmla="*/ 31 h 31"/>
              <a:gd name="T6" fmla="*/ 17 w 33"/>
              <a:gd name="T7" fmla="*/ 16 h 31"/>
              <a:gd name="T8" fmla="*/ 33 w 33"/>
              <a:gd name="T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1">
                <a:moveTo>
                  <a:pt x="33" y="0"/>
                </a:moveTo>
                <a:lnTo>
                  <a:pt x="0" y="16"/>
                </a:lnTo>
                <a:lnTo>
                  <a:pt x="33" y="31"/>
                </a:lnTo>
                <a:lnTo>
                  <a:pt x="17" y="16"/>
                </a:lnTo>
                <a:lnTo>
                  <a:pt x="33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61" name="Freeform 33"/>
          <p:cNvSpPr>
            <a:spLocks/>
          </p:cNvSpPr>
          <p:nvPr/>
        </p:nvSpPr>
        <p:spPr bwMode="auto">
          <a:xfrm>
            <a:off x="8674966" y="6210400"/>
            <a:ext cx="51955" cy="50602"/>
          </a:xfrm>
          <a:custGeom>
            <a:avLst/>
            <a:gdLst>
              <a:gd name="T0" fmla="*/ 0 w 33"/>
              <a:gd name="T1" fmla="*/ 0 h 31"/>
              <a:gd name="T2" fmla="*/ 33 w 33"/>
              <a:gd name="T3" fmla="*/ 16 h 31"/>
              <a:gd name="T4" fmla="*/ 0 w 33"/>
              <a:gd name="T5" fmla="*/ 31 h 31"/>
              <a:gd name="T6" fmla="*/ 16 w 33"/>
              <a:gd name="T7" fmla="*/ 16 h 31"/>
              <a:gd name="T8" fmla="*/ 0 w 33"/>
              <a:gd name="T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1">
                <a:moveTo>
                  <a:pt x="0" y="0"/>
                </a:moveTo>
                <a:lnTo>
                  <a:pt x="33" y="16"/>
                </a:lnTo>
                <a:lnTo>
                  <a:pt x="0" y="31"/>
                </a:lnTo>
                <a:lnTo>
                  <a:pt x="16" y="1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62" name="Rectangle 34"/>
          <p:cNvSpPr>
            <a:spLocks noChangeArrowheads="1"/>
          </p:cNvSpPr>
          <p:nvPr/>
        </p:nvSpPr>
        <p:spPr bwMode="auto">
          <a:xfrm>
            <a:off x="7213023" y="6182122"/>
            <a:ext cx="375227" cy="13692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63" name="Rectangle 35"/>
          <p:cNvSpPr>
            <a:spLocks noChangeArrowheads="1"/>
          </p:cNvSpPr>
          <p:nvPr/>
        </p:nvSpPr>
        <p:spPr bwMode="auto">
          <a:xfrm>
            <a:off x="7213023" y="6182122"/>
            <a:ext cx="378114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8426"/>
            <a:r>
              <a:rPr lang="en-US" sz="900">
                <a:solidFill>
                  <a:srgbClr val="000000"/>
                </a:solidFill>
                <a:latin typeface="Times New Roman" charset="0"/>
              </a:rPr>
              <a:t>20.8</a:t>
            </a:r>
            <a:r>
              <a:rPr sz="900" noProof="1">
                <a:solidFill>
                  <a:srgbClr val="000000"/>
                </a:solidFill>
                <a:latin typeface="Times New Roman" charset="0"/>
              </a:rPr>
              <a:t> km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64" name="Line 36"/>
          <p:cNvSpPr>
            <a:spLocks noChangeShapeType="1"/>
          </p:cNvSpPr>
          <p:nvPr/>
        </p:nvSpPr>
        <p:spPr bwMode="auto">
          <a:xfrm>
            <a:off x="3589194" y="6138962"/>
            <a:ext cx="1443" cy="19347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65" name="Line 37"/>
          <p:cNvSpPr>
            <a:spLocks noChangeShapeType="1"/>
          </p:cNvSpPr>
          <p:nvPr/>
        </p:nvSpPr>
        <p:spPr bwMode="auto">
          <a:xfrm>
            <a:off x="4655704" y="6138962"/>
            <a:ext cx="1444" cy="19347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66" name="Line 38"/>
          <p:cNvSpPr>
            <a:spLocks noChangeShapeType="1"/>
          </p:cNvSpPr>
          <p:nvPr/>
        </p:nvSpPr>
        <p:spPr bwMode="auto">
          <a:xfrm flipV="1">
            <a:off x="3593523" y="6229747"/>
            <a:ext cx="1062182" cy="297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67" name="Rectangle 39"/>
          <p:cNvSpPr>
            <a:spLocks noChangeArrowheads="1"/>
          </p:cNvSpPr>
          <p:nvPr/>
        </p:nvSpPr>
        <p:spPr bwMode="auto">
          <a:xfrm>
            <a:off x="4026477" y="6174681"/>
            <a:ext cx="317500" cy="13245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68" name="Rectangle 40"/>
          <p:cNvSpPr>
            <a:spLocks noChangeArrowheads="1"/>
          </p:cNvSpPr>
          <p:nvPr/>
        </p:nvSpPr>
        <p:spPr bwMode="auto">
          <a:xfrm>
            <a:off x="4026478" y="6174681"/>
            <a:ext cx="262659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8426"/>
            <a:r>
              <a:rPr lang="en-US" sz="900">
                <a:solidFill>
                  <a:srgbClr val="000000"/>
                </a:solidFill>
                <a:latin typeface="Times New Roman" charset="0"/>
              </a:rPr>
              <a:t> 3</a:t>
            </a:r>
            <a:r>
              <a:rPr sz="900" noProof="1">
                <a:solidFill>
                  <a:srgbClr val="000000"/>
                </a:solidFill>
                <a:latin typeface="Times New Roman" charset="0"/>
              </a:rPr>
              <a:t> km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69" name="Rectangle 41"/>
          <p:cNvSpPr>
            <a:spLocks noChangeArrowheads="1"/>
          </p:cNvSpPr>
          <p:nvPr/>
        </p:nvSpPr>
        <p:spPr bwMode="auto">
          <a:xfrm>
            <a:off x="5719330" y="5421611"/>
            <a:ext cx="3007591" cy="32742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0" name="Freeform 42"/>
          <p:cNvSpPr>
            <a:spLocks/>
          </p:cNvSpPr>
          <p:nvPr/>
        </p:nvSpPr>
        <p:spPr bwMode="auto">
          <a:xfrm>
            <a:off x="395432" y="5421611"/>
            <a:ext cx="186171" cy="145852"/>
          </a:xfrm>
          <a:custGeom>
            <a:avLst/>
            <a:gdLst>
              <a:gd name="T0" fmla="*/ 43 w 117"/>
              <a:gd name="T1" fmla="*/ 0 h 89"/>
              <a:gd name="T2" fmla="*/ 27 w 117"/>
              <a:gd name="T3" fmla="*/ 3 h 89"/>
              <a:gd name="T4" fmla="*/ 13 w 117"/>
              <a:gd name="T5" fmla="*/ 13 h 89"/>
              <a:gd name="T6" fmla="*/ 3 w 117"/>
              <a:gd name="T7" fmla="*/ 27 h 89"/>
              <a:gd name="T8" fmla="*/ 0 w 117"/>
              <a:gd name="T9" fmla="*/ 44 h 89"/>
              <a:gd name="T10" fmla="*/ 3 w 117"/>
              <a:gd name="T11" fmla="*/ 62 h 89"/>
              <a:gd name="T12" fmla="*/ 13 w 117"/>
              <a:gd name="T13" fmla="*/ 75 h 89"/>
              <a:gd name="T14" fmla="*/ 27 w 117"/>
              <a:gd name="T15" fmla="*/ 86 h 89"/>
              <a:gd name="T16" fmla="*/ 44 w 117"/>
              <a:gd name="T17" fmla="*/ 89 h 89"/>
              <a:gd name="T18" fmla="*/ 62 w 117"/>
              <a:gd name="T19" fmla="*/ 86 h 89"/>
              <a:gd name="T20" fmla="*/ 74 w 117"/>
              <a:gd name="T21" fmla="*/ 77 h 89"/>
              <a:gd name="T22" fmla="*/ 84 w 117"/>
              <a:gd name="T23" fmla="*/ 63 h 89"/>
              <a:gd name="T24" fmla="*/ 89 w 117"/>
              <a:gd name="T25" fmla="*/ 50 h 89"/>
              <a:gd name="T26" fmla="*/ 89 w 117"/>
              <a:gd name="T27" fmla="*/ 48 h 89"/>
              <a:gd name="T28" fmla="*/ 93 w 117"/>
              <a:gd name="T29" fmla="*/ 34 h 89"/>
              <a:gd name="T30" fmla="*/ 96 w 117"/>
              <a:gd name="T31" fmla="*/ 26 h 89"/>
              <a:gd name="T32" fmla="*/ 105 w 117"/>
              <a:gd name="T33" fmla="*/ 22 h 89"/>
              <a:gd name="T34" fmla="*/ 117 w 117"/>
              <a:gd name="T35" fmla="*/ 20 h 89"/>
              <a:gd name="T36" fmla="*/ 113 w 117"/>
              <a:gd name="T37" fmla="*/ 0 h 89"/>
              <a:gd name="T38" fmla="*/ 98 w 117"/>
              <a:gd name="T39" fmla="*/ 1 h 89"/>
              <a:gd name="T40" fmla="*/ 82 w 117"/>
              <a:gd name="T41" fmla="*/ 12 h 89"/>
              <a:gd name="T42" fmla="*/ 72 w 117"/>
              <a:gd name="T43" fmla="*/ 27 h 89"/>
              <a:gd name="T44" fmla="*/ 68 w 117"/>
              <a:gd name="T45" fmla="*/ 44 h 89"/>
              <a:gd name="T46" fmla="*/ 67 w 117"/>
              <a:gd name="T47" fmla="*/ 53 h 89"/>
              <a:gd name="T48" fmla="*/ 60 w 117"/>
              <a:gd name="T49" fmla="*/ 62 h 89"/>
              <a:gd name="T50" fmla="*/ 51 w 117"/>
              <a:gd name="T51" fmla="*/ 65 h 89"/>
              <a:gd name="T52" fmla="*/ 44 w 117"/>
              <a:gd name="T53" fmla="*/ 69 h 89"/>
              <a:gd name="T54" fmla="*/ 34 w 117"/>
              <a:gd name="T55" fmla="*/ 65 h 89"/>
              <a:gd name="T56" fmla="*/ 27 w 117"/>
              <a:gd name="T57" fmla="*/ 62 h 89"/>
              <a:gd name="T58" fmla="*/ 24 w 117"/>
              <a:gd name="T59" fmla="*/ 55 h 89"/>
              <a:gd name="T60" fmla="*/ 20 w 117"/>
              <a:gd name="T61" fmla="*/ 44 h 89"/>
              <a:gd name="T62" fmla="*/ 24 w 117"/>
              <a:gd name="T63" fmla="*/ 34 h 89"/>
              <a:gd name="T64" fmla="*/ 27 w 117"/>
              <a:gd name="T65" fmla="*/ 27 h 89"/>
              <a:gd name="T66" fmla="*/ 34 w 117"/>
              <a:gd name="T67" fmla="*/ 24 h 89"/>
              <a:gd name="T68" fmla="*/ 46 w 117"/>
              <a:gd name="T69" fmla="*/ 20 h 89"/>
              <a:gd name="T70" fmla="*/ 43 w 117"/>
              <a:gd name="T71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7" h="89">
                <a:moveTo>
                  <a:pt x="43" y="0"/>
                </a:moveTo>
                <a:lnTo>
                  <a:pt x="27" y="3"/>
                </a:lnTo>
                <a:lnTo>
                  <a:pt x="13" y="13"/>
                </a:lnTo>
                <a:lnTo>
                  <a:pt x="3" y="27"/>
                </a:lnTo>
                <a:lnTo>
                  <a:pt x="0" y="44"/>
                </a:lnTo>
                <a:lnTo>
                  <a:pt x="3" y="62"/>
                </a:lnTo>
                <a:lnTo>
                  <a:pt x="13" y="75"/>
                </a:lnTo>
                <a:lnTo>
                  <a:pt x="27" y="86"/>
                </a:lnTo>
                <a:lnTo>
                  <a:pt x="44" y="89"/>
                </a:lnTo>
                <a:lnTo>
                  <a:pt x="62" y="86"/>
                </a:lnTo>
                <a:lnTo>
                  <a:pt x="74" y="77"/>
                </a:lnTo>
                <a:lnTo>
                  <a:pt x="84" y="63"/>
                </a:lnTo>
                <a:lnTo>
                  <a:pt x="89" y="50"/>
                </a:lnTo>
                <a:lnTo>
                  <a:pt x="89" y="48"/>
                </a:lnTo>
                <a:lnTo>
                  <a:pt x="93" y="34"/>
                </a:lnTo>
                <a:lnTo>
                  <a:pt x="96" y="26"/>
                </a:lnTo>
                <a:lnTo>
                  <a:pt x="105" y="22"/>
                </a:lnTo>
                <a:lnTo>
                  <a:pt x="117" y="20"/>
                </a:lnTo>
                <a:lnTo>
                  <a:pt x="113" y="0"/>
                </a:lnTo>
                <a:lnTo>
                  <a:pt x="98" y="1"/>
                </a:lnTo>
                <a:lnTo>
                  <a:pt x="82" y="12"/>
                </a:lnTo>
                <a:lnTo>
                  <a:pt x="72" y="27"/>
                </a:lnTo>
                <a:lnTo>
                  <a:pt x="68" y="44"/>
                </a:lnTo>
                <a:lnTo>
                  <a:pt x="67" y="53"/>
                </a:lnTo>
                <a:lnTo>
                  <a:pt x="60" y="62"/>
                </a:lnTo>
                <a:lnTo>
                  <a:pt x="51" y="65"/>
                </a:lnTo>
                <a:lnTo>
                  <a:pt x="44" y="69"/>
                </a:lnTo>
                <a:lnTo>
                  <a:pt x="34" y="65"/>
                </a:lnTo>
                <a:lnTo>
                  <a:pt x="27" y="62"/>
                </a:lnTo>
                <a:lnTo>
                  <a:pt x="24" y="55"/>
                </a:lnTo>
                <a:lnTo>
                  <a:pt x="20" y="44"/>
                </a:lnTo>
                <a:lnTo>
                  <a:pt x="24" y="34"/>
                </a:lnTo>
                <a:lnTo>
                  <a:pt x="27" y="27"/>
                </a:lnTo>
                <a:lnTo>
                  <a:pt x="34" y="24"/>
                </a:lnTo>
                <a:lnTo>
                  <a:pt x="46" y="20"/>
                </a:lnTo>
                <a:lnTo>
                  <a:pt x="43" y="0"/>
                </a:lnTo>
                <a:close/>
              </a:path>
            </a:pathLst>
          </a:custGeom>
          <a:solidFill>
            <a:srgbClr val="A1A1A1"/>
          </a:solidFill>
          <a:ln>
            <a:noFill/>
          </a:ln>
          <a:extLs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1" name="Freeform 43"/>
          <p:cNvSpPr>
            <a:spLocks/>
          </p:cNvSpPr>
          <p:nvPr/>
        </p:nvSpPr>
        <p:spPr bwMode="auto">
          <a:xfrm>
            <a:off x="8722591" y="5421611"/>
            <a:ext cx="186171" cy="148828"/>
          </a:xfrm>
          <a:custGeom>
            <a:avLst/>
            <a:gdLst>
              <a:gd name="T0" fmla="*/ 70 w 117"/>
              <a:gd name="T1" fmla="*/ 20 h 91"/>
              <a:gd name="T2" fmla="*/ 82 w 117"/>
              <a:gd name="T3" fmla="*/ 24 h 91"/>
              <a:gd name="T4" fmla="*/ 89 w 117"/>
              <a:gd name="T5" fmla="*/ 27 h 91"/>
              <a:gd name="T6" fmla="*/ 92 w 117"/>
              <a:gd name="T7" fmla="*/ 36 h 91"/>
              <a:gd name="T8" fmla="*/ 96 w 117"/>
              <a:gd name="T9" fmla="*/ 46 h 91"/>
              <a:gd name="T10" fmla="*/ 92 w 117"/>
              <a:gd name="T11" fmla="*/ 56 h 91"/>
              <a:gd name="T12" fmla="*/ 89 w 117"/>
              <a:gd name="T13" fmla="*/ 63 h 91"/>
              <a:gd name="T14" fmla="*/ 82 w 117"/>
              <a:gd name="T15" fmla="*/ 67 h 91"/>
              <a:gd name="T16" fmla="*/ 72 w 117"/>
              <a:gd name="T17" fmla="*/ 70 h 91"/>
              <a:gd name="T18" fmla="*/ 61 w 117"/>
              <a:gd name="T19" fmla="*/ 67 h 91"/>
              <a:gd name="T20" fmla="*/ 55 w 117"/>
              <a:gd name="T21" fmla="*/ 63 h 91"/>
              <a:gd name="T22" fmla="*/ 51 w 117"/>
              <a:gd name="T23" fmla="*/ 56 h 91"/>
              <a:gd name="T24" fmla="*/ 48 w 117"/>
              <a:gd name="T25" fmla="*/ 44 h 91"/>
              <a:gd name="T26" fmla="*/ 44 w 117"/>
              <a:gd name="T27" fmla="*/ 27 h 91"/>
              <a:gd name="T28" fmla="*/ 34 w 117"/>
              <a:gd name="T29" fmla="*/ 12 h 91"/>
              <a:gd name="T30" fmla="*/ 18 w 117"/>
              <a:gd name="T31" fmla="*/ 3 h 91"/>
              <a:gd name="T32" fmla="*/ 3 w 117"/>
              <a:gd name="T33" fmla="*/ 1 h 91"/>
              <a:gd name="T34" fmla="*/ 0 w 117"/>
              <a:gd name="T35" fmla="*/ 22 h 91"/>
              <a:gd name="T36" fmla="*/ 12 w 117"/>
              <a:gd name="T37" fmla="*/ 24 h 91"/>
              <a:gd name="T38" fmla="*/ 20 w 117"/>
              <a:gd name="T39" fmla="*/ 29 h 91"/>
              <a:gd name="T40" fmla="*/ 24 w 117"/>
              <a:gd name="T41" fmla="*/ 34 h 91"/>
              <a:gd name="T42" fmla="*/ 27 w 117"/>
              <a:gd name="T43" fmla="*/ 48 h 91"/>
              <a:gd name="T44" fmla="*/ 31 w 117"/>
              <a:gd name="T45" fmla="*/ 63 h 91"/>
              <a:gd name="T46" fmla="*/ 41 w 117"/>
              <a:gd name="T47" fmla="*/ 77 h 91"/>
              <a:gd name="T48" fmla="*/ 55 w 117"/>
              <a:gd name="T49" fmla="*/ 87 h 91"/>
              <a:gd name="T50" fmla="*/ 72 w 117"/>
              <a:gd name="T51" fmla="*/ 91 h 91"/>
              <a:gd name="T52" fmla="*/ 89 w 117"/>
              <a:gd name="T53" fmla="*/ 87 h 91"/>
              <a:gd name="T54" fmla="*/ 103 w 117"/>
              <a:gd name="T55" fmla="*/ 77 h 91"/>
              <a:gd name="T56" fmla="*/ 113 w 117"/>
              <a:gd name="T57" fmla="*/ 63 h 91"/>
              <a:gd name="T58" fmla="*/ 117 w 117"/>
              <a:gd name="T59" fmla="*/ 46 h 91"/>
              <a:gd name="T60" fmla="*/ 113 w 117"/>
              <a:gd name="T61" fmla="*/ 29 h 91"/>
              <a:gd name="T62" fmla="*/ 105 w 117"/>
              <a:gd name="T63" fmla="*/ 13 h 91"/>
              <a:gd name="T64" fmla="*/ 89 w 117"/>
              <a:gd name="T65" fmla="*/ 3 h 91"/>
              <a:gd name="T66" fmla="*/ 74 w 117"/>
              <a:gd name="T67" fmla="*/ 0 h 91"/>
              <a:gd name="T68" fmla="*/ 70 w 117"/>
              <a:gd name="T69" fmla="*/ 2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7" h="91">
                <a:moveTo>
                  <a:pt x="70" y="20"/>
                </a:moveTo>
                <a:lnTo>
                  <a:pt x="82" y="24"/>
                </a:lnTo>
                <a:lnTo>
                  <a:pt x="89" y="27"/>
                </a:lnTo>
                <a:lnTo>
                  <a:pt x="92" y="36"/>
                </a:lnTo>
                <a:lnTo>
                  <a:pt x="96" y="46"/>
                </a:lnTo>
                <a:lnTo>
                  <a:pt x="92" y="56"/>
                </a:lnTo>
                <a:lnTo>
                  <a:pt x="89" y="63"/>
                </a:lnTo>
                <a:lnTo>
                  <a:pt x="82" y="67"/>
                </a:lnTo>
                <a:lnTo>
                  <a:pt x="72" y="70"/>
                </a:lnTo>
                <a:lnTo>
                  <a:pt x="61" y="67"/>
                </a:lnTo>
                <a:lnTo>
                  <a:pt x="55" y="63"/>
                </a:lnTo>
                <a:lnTo>
                  <a:pt x="51" y="56"/>
                </a:lnTo>
                <a:lnTo>
                  <a:pt x="48" y="44"/>
                </a:lnTo>
                <a:lnTo>
                  <a:pt x="44" y="27"/>
                </a:lnTo>
                <a:lnTo>
                  <a:pt x="34" y="12"/>
                </a:lnTo>
                <a:lnTo>
                  <a:pt x="18" y="3"/>
                </a:lnTo>
                <a:lnTo>
                  <a:pt x="3" y="1"/>
                </a:lnTo>
                <a:lnTo>
                  <a:pt x="0" y="22"/>
                </a:lnTo>
                <a:lnTo>
                  <a:pt x="12" y="24"/>
                </a:lnTo>
                <a:lnTo>
                  <a:pt x="20" y="29"/>
                </a:lnTo>
                <a:lnTo>
                  <a:pt x="24" y="34"/>
                </a:lnTo>
                <a:lnTo>
                  <a:pt x="27" y="48"/>
                </a:lnTo>
                <a:lnTo>
                  <a:pt x="31" y="63"/>
                </a:lnTo>
                <a:lnTo>
                  <a:pt x="41" y="77"/>
                </a:lnTo>
                <a:lnTo>
                  <a:pt x="55" y="87"/>
                </a:lnTo>
                <a:lnTo>
                  <a:pt x="72" y="91"/>
                </a:lnTo>
                <a:lnTo>
                  <a:pt x="89" y="87"/>
                </a:lnTo>
                <a:lnTo>
                  <a:pt x="103" y="77"/>
                </a:lnTo>
                <a:lnTo>
                  <a:pt x="113" y="63"/>
                </a:lnTo>
                <a:lnTo>
                  <a:pt x="117" y="46"/>
                </a:lnTo>
                <a:lnTo>
                  <a:pt x="113" y="29"/>
                </a:lnTo>
                <a:lnTo>
                  <a:pt x="105" y="13"/>
                </a:lnTo>
                <a:lnTo>
                  <a:pt x="89" y="3"/>
                </a:lnTo>
                <a:lnTo>
                  <a:pt x="74" y="0"/>
                </a:lnTo>
                <a:lnTo>
                  <a:pt x="70" y="20"/>
                </a:lnTo>
                <a:close/>
              </a:path>
            </a:pathLst>
          </a:custGeom>
          <a:solidFill>
            <a:srgbClr val="A1A1A1"/>
          </a:solidFill>
          <a:ln>
            <a:noFill/>
          </a:ln>
          <a:extLs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2" name="Rectangle 44"/>
          <p:cNvSpPr>
            <a:spLocks noChangeArrowheads="1"/>
          </p:cNvSpPr>
          <p:nvPr/>
        </p:nvSpPr>
        <p:spPr bwMode="auto">
          <a:xfrm>
            <a:off x="4494069" y="5671642"/>
            <a:ext cx="326159" cy="105668"/>
          </a:xfrm>
          <a:prstGeom prst="rect">
            <a:avLst/>
          </a:prstGeom>
          <a:solidFill>
            <a:srgbClr val="A1A1A1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3" name="Arc 45"/>
          <p:cNvSpPr>
            <a:spLocks/>
          </p:cNvSpPr>
          <p:nvPr/>
        </p:nvSpPr>
        <p:spPr bwMode="auto">
          <a:xfrm>
            <a:off x="4429126" y="5437982"/>
            <a:ext cx="228023" cy="241102"/>
          </a:xfrm>
          <a:custGeom>
            <a:avLst/>
            <a:gdLst>
              <a:gd name="G0" fmla="+- 150 0 0"/>
              <a:gd name="G1" fmla="+- 21600 0 0"/>
              <a:gd name="G2" fmla="+- 21600 0 0"/>
              <a:gd name="T0" fmla="*/ 0 w 21742"/>
              <a:gd name="T1" fmla="*/ 1 h 21600"/>
              <a:gd name="T2" fmla="*/ 21742 w 21742"/>
              <a:gd name="T3" fmla="*/ 21004 h 21600"/>
              <a:gd name="T4" fmla="*/ 150 w 21742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742" h="21600" fill="none" extrusionOk="0">
                <a:moveTo>
                  <a:pt x="-1" y="0"/>
                </a:moveTo>
                <a:cubicBezTo>
                  <a:pt x="49" y="0"/>
                  <a:pt x="99" y="-1"/>
                  <a:pt x="150" y="-1"/>
                </a:cubicBezTo>
                <a:cubicBezTo>
                  <a:pt x="11847" y="-1"/>
                  <a:pt x="21419" y="9311"/>
                  <a:pt x="21741" y="21004"/>
                </a:cubicBezTo>
              </a:path>
              <a:path w="21742" h="21600" stroke="0" extrusionOk="0">
                <a:moveTo>
                  <a:pt x="-1" y="0"/>
                </a:moveTo>
                <a:cubicBezTo>
                  <a:pt x="49" y="0"/>
                  <a:pt x="99" y="-1"/>
                  <a:pt x="150" y="-1"/>
                </a:cubicBezTo>
                <a:cubicBezTo>
                  <a:pt x="11847" y="-1"/>
                  <a:pt x="21419" y="9311"/>
                  <a:pt x="21741" y="21004"/>
                </a:cubicBezTo>
                <a:lnTo>
                  <a:pt x="150" y="2160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4" name="Arc 46"/>
          <p:cNvSpPr>
            <a:spLocks/>
          </p:cNvSpPr>
          <p:nvPr/>
        </p:nvSpPr>
        <p:spPr bwMode="auto">
          <a:xfrm>
            <a:off x="4657149" y="5439470"/>
            <a:ext cx="226579" cy="239613"/>
          </a:xfrm>
          <a:custGeom>
            <a:avLst/>
            <a:gdLst>
              <a:gd name="G0" fmla="+- 21592 0 0"/>
              <a:gd name="G1" fmla="+- 21598 0 0"/>
              <a:gd name="G2" fmla="+- 21600 0 0"/>
              <a:gd name="T0" fmla="*/ 0 w 21592"/>
              <a:gd name="T1" fmla="*/ 21011 h 21598"/>
              <a:gd name="T2" fmla="*/ 21290 w 21592"/>
              <a:gd name="T3" fmla="*/ 0 h 21598"/>
              <a:gd name="T4" fmla="*/ 21592 w 21592"/>
              <a:gd name="T5" fmla="*/ 21598 h 21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92" h="21598" fill="none" extrusionOk="0">
                <a:moveTo>
                  <a:pt x="-1" y="21010"/>
                </a:moveTo>
                <a:cubicBezTo>
                  <a:pt x="314" y="9431"/>
                  <a:pt x="9707" y="162"/>
                  <a:pt x="21290" y="0"/>
                </a:cubicBezTo>
              </a:path>
              <a:path w="21592" h="21598" stroke="0" extrusionOk="0">
                <a:moveTo>
                  <a:pt x="-1" y="21010"/>
                </a:moveTo>
                <a:cubicBezTo>
                  <a:pt x="314" y="9431"/>
                  <a:pt x="9707" y="162"/>
                  <a:pt x="21290" y="0"/>
                </a:cubicBezTo>
                <a:lnTo>
                  <a:pt x="21592" y="21598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5" name="Line 47"/>
          <p:cNvSpPr>
            <a:spLocks noChangeShapeType="1"/>
          </p:cNvSpPr>
          <p:nvPr/>
        </p:nvSpPr>
        <p:spPr bwMode="auto">
          <a:xfrm flipV="1">
            <a:off x="4745182" y="5469236"/>
            <a:ext cx="28864" cy="1488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6" name="Freeform 48"/>
          <p:cNvSpPr>
            <a:spLocks/>
          </p:cNvSpPr>
          <p:nvPr/>
        </p:nvSpPr>
        <p:spPr bwMode="auto">
          <a:xfrm>
            <a:off x="4716318" y="5469236"/>
            <a:ext cx="57727" cy="47625"/>
          </a:xfrm>
          <a:custGeom>
            <a:avLst/>
            <a:gdLst>
              <a:gd name="T0" fmla="*/ 0 w 36"/>
              <a:gd name="T1" fmla="*/ 2 h 29"/>
              <a:gd name="T2" fmla="*/ 36 w 36"/>
              <a:gd name="T3" fmla="*/ 0 h 29"/>
              <a:gd name="T4" fmla="*/ 15 w 36"/>
              <a:gd name="T5" fmla="*/ 29 h 29"/>
              <a:gd name="T6" fmla="*/ 22 w 36"/>
              <a:gd name="T7" fmla="*/ 7 h 29"/>
              <a:gd name="T8" fmla="*/ 0 w 36"/>
              <a:gd name="T9" fmla="*/ 2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29">
                <a:moveTo>
                  <a:pt x="0" y="2"/>
                </a:moveTo>
                <a:lnTo>
                  <a:pt x="36" y="0"/>
                </a:lnTo>
                <a:lnTo>
                  <a:pt x="15" y="29"/>
                </a:lnTo>
                <a:lnTo>
                  <a:pt x="22" y="7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7" name="Line 49"/>
          <p:cNvSpPr>
            <a:spLocks noChangeShapeType="1"/>
          </p:cNvSpPr>
          <p:nvPr/>
        </p:nvSpPr>
        <p:spPr bwMode="auto">
          <a:xfrm>
            <a:off x="445944" y="6403876"/>
            <a:ext cx="1443" cy="212824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8" name="Line 50"/>
          <p:cNvSpPr>
            <a:spLocks noChangeShapeType="1"/>
          </p:cNvSpPr>
          <p:nvPr/>
        </p:nvSpPr>
        <p:spPr bwMode="auto">
          <a:xfrm>
            <a:off x="8848149" y="6403876"/>
            <a:ext cx="2886" cy="212824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9" name="Line 51"/>
          <p:cNvSpPr>
            <a:spLocks noChangeShapeType="1"/>
          </p:cNvSpPr>
          <p:nvPr/>
        </p:nvSpPr>
        <p:spPr bwMode="auto">
          <a:xfrm>
            <a:off x="469035" y="6511033"/>
            <a:ext cx="8367568" cy="14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80" name="Rectangle 52"/>
          <p:cNvSpPr>
            <a:spLocks noChangeArrowheads="1"/>
          </p:cNvSpPr>
          <p:nvPr/>
        </p:nvSpPr>
        <p:spPr bwMode="auto">
          <a:xfrm>
            <a:off x="4492626" y="6445548"/>
            <a:ext cx="378114" cy="142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8426"/>
            <a:r>
              <a:rPr lang="en-US" sz="900">
                <a:solidFill>
                  <a:srgbClr val="000000"/>
                </a:solidFill>
                <a:latin typeface="Times New Roman" charset="0"/>
              </a:rPr>
              <a:t>48.2 km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291364" y="1400473"/>
            <a:ext cx="4783111" cy="3312914"/>
            <a:chOff x="2291364" y="1400473"/>
            <a:chExt cx="4783111" cy="3312914"/>
          </a:xfrm>
        </p:grpSpPr>
        <p:sp>
          <p:nvSpPr>
            <p:cNvPr id="150603" name="Line 75"/>
            <p:cNvSpPr>
              <a:spLocks noChangeShapeType="1"/>
            </p:cNvSpPr>
            <p:nvPr/>
          </p:nvSpPr>
          <p:spPr bwMode="auto">
            <a:xfrm>
              <a:off x="2477535" y="4388942"/>
              <a:ext cx="1699034" cy="14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32" name="Freeform 4"/>
            <p:cNvSpPr>
              <a:spLocks/>
            </p:cNvSpPr>
            <p:nvPr/>
          </p:nvSpPr>
          <p:spPr bwMode="auto">
            <a:xfrm>
              <a:off x="5325341" y="1710036"/>
              <a:ext cx="186171" cy="147339"/>
            </a:xfrm>
            <a:custGeom>
              <a:avLst/>
              <a:gdLst>
                <a:gd name="T0" fmla="*/ 71 w 117"/>
                <a:gd name="T1" fmla="*/ 21 h 90"/>
                <a:gd name="T2" fmla="*/ 83 w 117"/>
                <a:gd name="T3" fmla="*/ 25 h 90"/>
                <a:gd name="T4" fmla="*/ 90 w 117"/>
                <a:gd name="T5" fmla="*/ 28 h 90"/>
                <a:gd name="T6" fmla="*/ 93 w 117"/>
                <a:gd name="T7" fmla="*/ 35 h 90"/>
                <a:gd name="T8" fmla="*/ 97 w 117"/>
                <a:gd name="T9" fmla="*/ 45 h 90"/>
                <a:gd name="T10" fmla="*/ 93 w 117"/>
                <a:gd name="T11" fmla="*/ 55 h 90"/>
                <a:gd name="T12" fmla="*/ 90 w 117"/>
                <a:gd name="T13" fmla="*/ 62 h 90"/>
                <a:gd name="T14" fmla="*/ 83 w 117"/>
                <a:gd name="T15" fmla="*/ 66 h 90"/>
                <a:gd name="T16" fmla="*/ 73 w 117"/>
                <a:gd name="T17" fmla="*/ 69 h 90"/>
                <a:gd name="T18" fmla="*/ 62 w 117"/>
                <a:gd name="T19" fmla="*/ 68 h 90"/>
                <a:gd name="T20" fmla="*/ 55 w 117"/>
                <a:gd name="T21" fmla="*/ 64 h 90"/>
                <a:gd name="T22" fmla="*/ 52 w 117"/>
                <a:gd name="T23" fmla="*/ 57 h 90"/>
                <a:gd name="T24" fmla="*/ 48 w 117"/>
                <a:gd name="T25" fmla="*/ 45 h 90"/>
                <a:gd name="T26" fmla="*/ 45 w 117"/>
                <a:gd name="T27" fmla="*/ 28 h 90"/>
                <a:gd name="T28" fmla="*/ 35 w 117"/>
                <a:gd name="T29" fmla="*/ 14 h 90"/>
                <a:gd name="T30" fmla="*/ 19 w 117"/>
                <a:gd name="T31" fmla="*/ 2 h 90"/>
                <a:gd name="T32" fmla="*/ 4 w 117"/>
                <a:gd name="T33" fmla="*/ 0 h 90"/>
                <a:gd name="T34" fmla="*/ 0 w 117"/>
                <a:gd name="T35" fmla="*/ 21 h 90"/>
                <a:gd name="T36" fmla="*/ 12 w 117"/>
                <a:gd name="T37" fmla="*/ 23 h 90"/>
                <a:gd name="T38" fmla="*/ 21 w 117"/>
                <a:gd name="T39" fmla="*/ 28 h 90"/>
                <a:gd name="T40" fmla="*/ 24 w 117"/>
                <a:gd name="T41" fmla="*/ 35 h 90"/>
                <a:gd name="T42" fmla="*/ 28 w 117"/>
                <a:gd name="T43" fmla="*/ 49 h 90"/>
                <a:gd name="T44" fmla="*/ 31 w 117"/>
                <a:gd name="T45" fmla="*/ 64 h 90"/>
                <a:gd name="T46" fmla="*/ 42 w 117"/>
                <a:gd name="T47" fmla="*/ 78 h 90"/>
                <a:gd name="T48" fmla="*/ 55 w 117"/>
                <a:gd name="T49" fmla="*/ 88 h 90"/>
                <a:gd name="T50" fmla="*/ 73 w 117"/>
                <a:gd name="T51" fmla="*/ 90 h 90"/>
                <a:gd name="T52" fmla="*/ 90 w 117"/>
                <a:gd name="T53" fmla="*/ 86 h 90"/>
                <a:gd name="T54" fmla="*/ 103 w 117"/>
                <a:gd name="T55" fmla="*/ 76 h 90"/>
                <a:gd name="T56" fmla="*/ 114 w 117"/>
                <a:gd name="T57" fmla="*/ 62 h 90"/>
                <a:gd name="T58" fmla="*/ 117 w 117"/>
                <a:gd name="T59" fmla="*/ 45 h 90"/>
                <a:gd name="T60" fmla="*/ 114 w 117"/>
                <a:gd name="T61" fmla="*/ 28 h 90"/>
                <a:gd name="T62" fmla="*/ 103 w 117"/>
                <a:gd name="T63" fmla="*/ 14 h 90"/>
                <a:gd name="T64" fmla="*/ 90 w 117"/>
                <a:gd name="T65" fmla="*/ 4 h 90"/>
                <a:gd name="T66" fmla="*/ 74 w 117"/>
                <a:gd name="T67" fmla="*/ 0 h 90"/>
                <a:gd name="T68" fmla="*/ 71 w 117"/>
                <a:gd name="T69" fmla="*/ 2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7" h="90">
                  <a:moveTo>
                    <a:pt x="71" y="21"/>
                  </a:moveTo>
                  <a:lnTo>
                    <a:pt x="83" y="25"/>
                  </a:lnTo>
                  <a:lnTo>
                    <a:pt x="90" y="28"/>
                  </a:lnTo>
                  <a:lnTo>
                    <a:pt x="93" y="35"/>
                  </a:lnTo>
                  <a:lnTo>
                    <a:pt x="97" y="45"/>
                  </a:lnTo>
                  <a:lnTo>
                    <a:pt x="93" y="55"/>
                  </a:lnTo>
                  <a:lnTo>
                    <a:pt x="90" y="62"/>
                  </a:lnTo>
                  <a:lnTo>
                    <a:pt x="83" y="66"/>
                  </a:lnTo>
                  <a:lnTo>
                    <a:pt x="73" y="69"/>
                  </a:lnTo>
                  <a:lnTo>
                    <a:pt x="62" y="68"/>
                  </a:lnTo>
                  <a:lnTo>
                    <a:pt x="55" y="64"/>
                  </a:lnTo>
                  <a:lnTo>
                    <a:pt x="52" y="57"/>
                  </a:lnTo>
                  <a:lnTo>
                    <a:pt x="48" y="45"/>
                  </a:lnTo>
                  <a:lnTo>
                    <a:pt x="45" y="28"/>
                  </a:lnTo>
                  <a:lnTo>
                    <a:pt x="35" y="14"/>
                  </a:lnTo>
                  <a:lnTo>
                    <a:pt x="19" y="2"/>
                  </a:lnTo>
                  <a:lnTo>
                    <a:pt x="4" y="0"/>
                  </a:lnTo>
                  <a:lnTo>
                    <a:pt x="0" y="21"/>
                  </a:lnTo>
                  <a:lnTo>
                    <a:pt x="12" y="23"/>
                  </a:lnTo>
                  <a:lnTo>
                    <a:pt x="21" y="28"/>
                  </a:lnTo>
                  <a:lnTo>
                    <a:pt x="24" y="35"/>
                  </a:lnTo>
                  <a:lnTo>
                    <a:pt x="28" y="49"/>
                  </a:lnTo>
                  <a:lnTo>
                    <a:pt x="31" y="64"/>
                  </a:lnTo>
                  <a:lnTo>
                    <a:pt x="42" y="78"/>
                  </a:lnTo>
                  <a:lnTo>
                    <a:pt x="55" y="88"/>
                  </a:lnTo>
                  <a:lnTo>
                    <a:pt x="73" y="90"/>
                  </a:lnTo>
                  <a:lnTo>
                    <a:pt x="90" y="86"/>
                  </a:lnTo>
                  <a:lnTo>
                    <a:pt x="103" y="76"/>
                  </a:lnTo>
                  <a:lnTo>
                    <a:pt x="114" y="62"/>
                  </a:lnTo>
                  <a:lnTo>
                    <a:pt x="117" y="45"/>
                  </a:lnTo>
                  <a:lnTo>
                    <a:pt x="114" y="28"/>
                  </a:lnTo>
                  <a:lnTo>
                    <a:pt x="103" y="14"/>
                  </a:lnTo>
                  <a:lnTo>
                    <a:pt x="90" y="4"/>
                  </a:lnTo>
                  <a:lnTo>
                    <a:pt x="74" y="0"/>
                  </a:lnTo>
                  <a:lnTo>
                    <a:pt x="71" y="21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81" name="Oval 53"/>
            <p:cNvSpPr>
              <a:spLocks noChangeArrowheads="1"/>
            </p:cNvSpPr>
            <p:nvPr/>
          </p:nvSpPr>
          <p:spPr bwMode="auto">
            <a:xfrm>
              <a:off x="4687455" y="3735586"/>
              <a:ext cx="7216" cy="8930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82" name="Rectangle 54"/>
            <p:cNvSpPr>
              <a:spLocks noChangeArrowheads="1"/>
            </p:cNvSpPr>
            <p:nvPr/>
          </p:nvSpPr>
          <p:spPr bwMode="auto">
            <a:xfrm>
              <a:off x="2319194" y="3637360"/>
              <a:ext cx="4682739" cy="45719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83" name="Rectangle 55"/>
            <p:cNvSpPr>
              <a:spLocks noChangeArrowheads="1"/>
            </p:cNvSpPr>
            <p:nvPr/>
          </p:nvSpPr>
          <p:spPr bwMode="auto">
            <a:xfrm>
              <a:off x="2447638" y="3625872"/>
              <a:ext cx="1720272" cy="457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84" name="Rectangle 56"/>
            <p:cNvSpPr>
              <a:spLocks noChangeArrowheads="1"/>
            </p:cNvSpPr>
            <p:nvPr/>
          </p:nvSpPr>
          <p:spPr bwMode="auto">
            <a:xfrm>
              <a:off x="3355398" y="3360539"/>
              <a:ext cx="441377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100" noProof="1">
                  <a:solidFill>
                    <a:srgbClr val="FF0000"/>
                  </a:solidFill>
                  <a:latin typeface="Comic Sans MS" charset="0"/>
                </a:rPr>
                <a:t>Linac 1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585" name="Rectangle 57"/>
            <p:cNvSpPr>
              <a:spLocks noChangeArrowheads="1"/>
            </p:cNvSpPr>
            <p:nvPr/>
          </p:nvSpPr>
          <p:spPr bwMode="auto">
            <a:xfrm>
              <a:off x="5489864" y="3360539"/>
              <a:ext cx="463969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100" noProof="1">
                  <a:solidFill>
                    <a:srgbClr val="FF0000"/>
                  </a:solidFill>
                  <a:latin typeface="Comic Sans MS" charset="0"/>
                </a:rPr>
                <a:t>Linac 2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586" name="Rectangle 58"/>
            <p:cNvSpPr>
              <a:spLocks noChangeArrowheads="1"/>
            </p:cNvSpPr>
            <p:nvPr/>
          </p:nvSpPr>
          <p:spPr bwMode="auto">
            <a:xfrm>
              <a:off x="4088535" y="4057055"/>
              <a:ext cx="565979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100" noProof="1">
                  <a:solidFill>
                    <a:srgbClr val="808080"/>
                  </a:solidFill>
                  <a:latin typeface="Comic Sans MS" charset="0"/>
                </a:rPr>
                <a:t>Injector 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587" name="Rectangle 59"/>
            <p:cNvSpPr>
              <a:spLocks noChangeArrowheads="1"/>
            </p:cNvSpPr>
            <p:nvPr/>
          </p:nvSpPr>
          <p:spPr bwMode="auto">
            <a:xfrm>
              <a:off x="4675910" y="4057055"/>
              <a:ext cx="543387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100" noProof="1">
                  <a:solidFill>
                    <a:srgbClr val="808080"/>
                  </a:solidFill>
                  <a:latin typeface="Comic Sans MS" charset="0"/>
                </a:rPr>
                <a:t>Complex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588" name="Rectangle 60"/>
            <p:cNvSpPr>
              <a:spLocks noChangeArrowheads="1"/>
            </p:cNvSpPr>
            <p:nvPr/>
          </p:nvSpPr>
          <p:spPr bwMode="auto">
            <a:xfrm>
              <a:off x="4540251" y="3360539"/>
              <a:ext cx="220757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100" noProof="1">
                  <a:solidFill>
                    <a:srgbClr val="0000FF"/>
                  </a:solidFill>
                  <a:latin typeface="Comic Sans MS" charset="0"/>
                </a:rPr>
                <a:t>I.P.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589" name="Rectangle 61"/>
            <p:cNvSpPr>
              <a:spLocks noChangeArrowheads="1"/>
            </p:cNvSpPr>
            <p:nvPr/>
          </p:nvSpPr>
          <p:spPr bwMode="auto">
            <a:xfrm>
              <a:off x="4641273" y="3589734"/>
              <a:ext cx="23091" cy="132458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0" name="Rectangle 62"/>
            <p:cNvSpPr>
              <a:spLocks noChangeArrowheads="1"/>
            </p:cNvSpPr>
            <p:nvPr/>
          </p:nvSpPr>
          <p:spPr bwMode="auto">
            <a:xfrm>
              <a:off x="5137727" y="3637360"/>
              <a:ext cx="1745673" cy="457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1" name="Arc 63"/>
            <p:cNvSpPr>
              <a:spLocks/>
            </p:cNvSpPr>
            <p:nvPr/>
          </p:nvSpPr>
          <p:spPr bwMode="auto">
            <a:xfrm>
              <a:off x="4652819" y="3655219"/>
              <a:ext cx="228023" cy="239614"/>
            </a:xfrm>
            <a:custGeom>
              <a:avLst/>
              <a:gdLst>
                <a:gd name="G0" fmla="+- 21592 0 0"/>
                <a:gd name="G1" fmla="+- 21598 0 0"/>
                <a:gd name="G2" fmla="+- 21600 0 0"/>
                <a:gd name="T0" fmla="*/ 0 w 21592"/>
                <a:gd name="T1" fmla="*/ 21008 h 21598"/>
                <a:gd name="T2" fmla="*/ 21291 w 21592"/>
                <a:gd name="T3" fmla="*/ 0 h 21598"/>
                <a:gd name="T4" fmla="*/ 21592 w 21592"/>
                <a:gd name="T5" fmla="*/ 21598 h 21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92" h="21598" fill="none" extrusionOk="0">
                  <a:moveTo>
                    <a:pt x="0" y="21008"/>
                  </a:moveTo>
                  <a:cubicBezTo>
                    <a:pt x="316" y="9429"/>
                    <a:pt x="9709" y="161"/>
                    <a:pt x="21291" y="0"/>
                  </a:cubicBezTo>
                </a:path>
                <a:path w="21592" h="21598" stroke="0" extrusionOk="0">
                  <a:moveTo>
                    <a:pt x="0" y="21008"/>
                  </a:moveTo>
                  <a:cubicBezTo>
                    <a:pt x="316" y="9429"/>
                    <a:pt x="9709" y="161"/>
                    <a:pt x="21291" y="0"/>
                  </a:cubicBezTo>
                  <a:lnTo>
                    <a:pt x="21592" y="21598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2" name="Arc 64"/>
            <p:cNvSpPr>
              <a:spLocks/>
            </p:cNvSpPr>
            <p:nvPr/>
          </p:nvSpPr>
          <p:spPr bwMode="auto">
            <a:xfrm>
              <a:off x="4424796" y="3653731"/>
              <a:ext cx="230909" cy="241102"/>
            </a:xfrm>
            <a:custGeom>
              <a:avLst/>
              <a:gdLst>
                <a:gd name="G0" fmla="+- 149 0 0"/>
                <a:gd name="G1" fmla="+- 21600 0 0"/>
                <a:gd name="G2" fmla="+- 21600 0 0"/>
                <a:gd name="T0" fmla="*/ 0 w 21741"/>
                <a:gd name="T1" fmla="*/ 1 h 21600"/>
                <a:gd name="T2" fmla="*/ 21741 w 21741"/>
                <a:gd name="T3" fmla="*/ 21002 h 21600"/>
                <a:gd name="T4" fmla="*/ 149 w 21741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741" h="21600" fill="none" extrusionOk="0">
                  <a:moveTo>
                    <a:pt x="-1" y="0"/>
                  </a:moveTo>
                  <a:cubicBezTo>
                    <a:pt x="49" y="0"/>
                    <a:pt x="99" y="-1"/>
                    <a:pt x="149" y="-1"/>
                  </a:cubicBezTo>
                  <a:cubicBezTo>
                    <a:pt x="11845" y="-1"/>
                    <a:pt x="21416" y="9310"/>
                    <a:pt x="21740" y="21002"/>
                  </a:cubicBezTo>
                </a:path>
                <a:path w="21741" h="21600" stroke="0" extrusionOk="0">
                  <a:moveTo>
                    <a:pt x="-1" y="0"/>
                  </a:moveTo>
                  <a:cubicBezTo>
                    <a:pt x="49" y="0"/>
                    <a:pt x="99" y="-1"/>
                    <a:pt x="149" y="-1"/>
                  </a:cubicBezTo>
                  <a:cubicBezTo>
                    <a:pt x="11845" y="-1"/>
                    <a:pt x="21416" y="9310"/>
                    <a:pt x="21740" y="21002"/>
                  </a:cubicBezTo>
                  <a:lnTo>
                    <a:pt x="149" y="2160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3" name="Line 65"/>
            <p:cNvSpPr>
              <a:spLocks noChangeShapeType="1"/>
            </p:cNvSpPr>
            <p:nvPr/>
          </p:nvSpPr>
          <p:spPr bwMode="auto">
            <a:xfrm flipH="1" flipV="1">
              <a:off x="4543136" y="3692427"/>
              <a:ext cx="24535" cy="1934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4" name="Freeform 66"/>
            <p:cNvSpPr>
              <a:spLocks/>
            </p:cNvSpPr>
            <p:nvPr/>
          </p:nvSpPr>
          <p:spPr bwMode="auto">
            <a:xfrm>
              <a:off x="4543137" y="3692426"/>
              <a:ext cx="57727" cy="52089"/>
            </a:xfrm>
            <a:custGeom>
              <a:avLst/>
              <a:gdLst>
                <a:gd name="T0" fmla="*/ 17 w 36"/>
                <a:gd name="T1" fmla="*/ 31 h 31"/>
                <a:gd name="T2" fmla="*/ 0 w 36"/>
                <a:gd name="T3" fmla="*/ 0 h 31"/>
                <a:gd name="T4" fmla="*/ 36 w 36"/>
                <a:gd name="T5" fmla="*/ 4 h 31"/>
                <a:gd name="T6" fmla="*/ 14 w 36"/>
                <a:gd name="T7" fmla="*/ 9 h 31"/>
                <a:gd name="T8" fmla="*/ 17 w 36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1">
                  <a:moveTo>
                    <a:pt x="17" y="31"/>
                  </a:moveTo>
                  <a:lnTo>
                    <a:pt x="0" y="0"/>
                  </a:lnTo>
                  <a:lnTo>
                    <a:pt x="36" y="4"/>
                  </a:lnTo>
                  <a:lnTo>
                    <a:pt x="14" y="9"/>
                  </a:lnTo>
                  <a:lnTo>
                    <a:pt x="17" y="3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5" name="Line 67"/>
            <p:cNvSpPr>
              <a:spLocks noChangeShapeType="1"/>
            </p:cNvSpPr>
            <p:nvPr/>
          </p:nvSpPr>
          <p:spPr bwMode="auto">
            <a:xfrm flipV="1">
              <a:off x="4743739" y="3687961"/>
              <a:ext cx="23091" cy="1488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6" name="Freeform 68"/>
            <p:cNvSpPr>
              <a:spLocks/>
            </p:cNvSpPr>
            <p:nvPr/>
          </p:nvSpPr>
          <p:spPr bwMode="auto">
            <a:xfrm>
              <a:off x="4710546" y="3687961"/>
              <a:ext cx="56285" cy="50602"/>
            </a:xfrm>
            <a:custGeom>
              <a:avLst/>
              <a:gdLst>
                <a:gd name="T0" fmla="*/ 0 w 36"/>
                <a:gd name="T1" fmla="*/ 2 h 31"/>
                <a:gd name="T2" fmla="*/ 36 w 36"/>
                <a:gd name="T3" fmla="*/ 0 h 31"/>
                <a:gd name="T4" fmla="*/ 17 w 36"/>
                <a:gd name="T5" fmla="*/ 31 h 31"/>
                <a:gd name="T6" fmla="*/ 22 w 36"/>
                <a:gd name="T7" fmla="*/ 9 h 31"/>
                <a:gd name="T8" fmla="*/ 0 w 36"/>
                <a:gd name="T9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1">
                  <a:moveTo>
                    <a:pt x="0" y="2"/>
                  </a:moveTo>
                  <a:lnTo>
                    <a:pt x="36" y="0"/>
                  </a:lnTo>
                  <a:lnTo>
                    <a:pt x="17" y="31"/>
                  </a:lnTo>
                  <a:lnTo>
                    <a:pt x="22" y="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7" name="Freeform 69"/>
            <p:cNvSpPr>
              <a:spLocks/>
            </p:cNvSpPr>
            <p:nvPr/>
          </p:nvSpPr>
          <p:spPr bwMode="auto">
            <a:xfrm>
              <a:off x="2291364" y="3637359"/>
              <a:ext cx="186171" cy="148828"/>
            </a:xfrm>
            <a:custGeom>
              <a:avLst/>
              <a:gdLst>
                <a:gd name="T0" fmla="*/ 43 w 117"/>
                <a:gd name="T1" fmla="*/ 0 h 91"/>
                <a:gd name="T2" fmla="*/ 27 w 117"/>
                <a:gd name="T3" fmla="*/ 3 h 91"/>
                <a:gd name="T4" fmla="*/ 14 w 117"/>
                <a:gd name="T5" fmla="*/ 14 h 91"/>
                <a:gd name="T6" fmla="*/ 3 w 117"/>
                <a:gd name="T7" fmla="*/ 27 h 91"/>
                <a:gd name="T8" fmla="*/ 0 w 117"/>
                <a:gd name="T9" fmla="*/ 45 h 91"/>
                <a:gd name="T10" fmla="*/ 3 w 117"/>
                <a:gd name="T11" fmla="*/ 62 h 91"/>
                <a:gd name="T12" fmla="*/ 12 w 117"/>
                <a:gd name="T13" fmla="*/ 77 h 91"/>
                <a:gd name="T14" fmla="*/ 27 w 117"/>
                <a:gd name="T15" fmla="*/ 88 h 91"/>
                <a:gd name="T16" fmla="*/ 45 w 117"/>
                <a:gd name="T17" fmla="*/ 91 h 91"/>
                <a:gd name="T18" fmla="*/ 62 w 117"/>
                <a:gd name="T19" fmla="*/ 88 h 91"/>
                <a:gd name="T20" fmla="*/ 74 w 117"/>
                <a:gd name="T21" fmla="*/ 79 h 91"/>
                <a:gd name="T22" fmla="*/ 84 w 117"/>
                <a:gd name="T23" fmla="*/ 65 h 91"/>
                <a:gd name="T24" fmla="*/ 89 w 117"/>
                <a:gd name="T25" fmla="*/ 48 h 91"/>
                <a:gd name="T26" fmla="*/ 93 w 117"/>
                <a:gd name="T27" fmla="*/ 34 h 91"/>
                <a:gd name="T28" fmla="*/ 96 w 117"/>
                <a:gd name="T29" fmla="*/ 29 h 91"/>
                <a:gd name="T30" fmla="*/ 105 w 117"/>
                <a:gd name="T31" fmla="*/ 24 h 91"/>
                <a:gd name="T32" fmla="*/ 117 w 117"/>
                <a:gd name="T33" fmla="*/ 22 h 91"/>
                <a:gd name="T34" fmla="*/ 113 w 117"/>
                <a:gd name="T35" fmla="*/ 2 h 91"/>
                <a:gd name="T36" fmla="*/ 98 w 117"/>
                <a:gd name="T37" fmla="*/ 3 h 91"/>
                <a:gd name="T38" fmla="*/ 83 w 117"/>
                <a:gd name="T39" fmla="*/ 12 h 91"/>
                <a:gd name="T40" fmla="*/ 72 w 117"/>
                <a:gd name="T41" fmla="*/ 27 h 91"/>
                <a:gd name="T42" fmla="*/ 69 w 117"/>
                <a:gd name="T43" fmla="*/ 45 h 91"/>
                <a:gd name="T44" fmla="*/ 67 w 117"/>
                <a:gd name="T45" fmla="*/ 55 h 91"/>
                <a:gd name="T46" fmla="*/ 60 w 117"/>
                <a:gd name="T47" fmla="*/ 64 h 91"/>
                <a:gd name="T48" fmla="*/ 52 w 117"/>
                <a:gd name="T49" fmla="*/ 67 h 91"/>
                <a:gd name="T50" fmla="*/ 45 w 117"/>
                <a:gd name="T51" fmla="*/ 70 h 91"/>
                <a:gd name="T52" fmla="*/ 34 w 117"/>
                <a:gd name="T53" fmla="*/ 67 h 91"/>
                <a:gd name="T54" fmla="*/ 29 w 117"/>
                <a:gd name="T55" fmla="*/ 64 h 91"/>
                <a:gd name="T56" fmla="*/ 24 w 117"/>
                <a:gd name="T57" fmla="*/ 55 h 91"/>
                <a:gd name="T58" fmla="*/ 21 w 117"/>
                <a:gd name="T59" fmla="*/ 45 h 91"/>
                <a:gd name="T60" fmla="*/ 24 w 117"/>
                <a:gd name="T61" fmla="*/ 34 h 91"/>
                <a:gd name="T62" fmla="*/ 27 w 117"/>
                <a:gd name="T63" fmla="*/ 27 h 91"/>
                <a:gd name="T64" fmla="*/ 34 w 117"/>
                <a:gd name="T65" fmla="*/ 24 h 91"/>
                <a:gd name="T66" fmla="*/ 46 w 117"/>
                <a:gd name="T67" fmla="*/ 21 h 91"/>
                <a:gd name="T68" fmla="*/ 43 w 117"/>
                <a:gd name="T6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7" h="91">
                  <a:moveTo>
                    <a:pt x="43" y="0"/>
                  </a:moveTo>
                  <a:lnTo>
                    <a:pt x="27" y="3"/>
                  </a:lnTo>
                  <a:lnTo>
                    <a:pt x="14" y="14"/>
                  </a:lnTo>
                  <a:lnTo>
                    <a:pt x="3" y="27"/>
                  </a:lnTo>
                  <a:lnTo>
                    <a:pt x="0" y="45"/>
                  </a:lnTo>
                  <a:lnTo>
                    <a:pt x="3" y="62"/>
                  </a:lnTo>
                  <a:lnTo>
                    <a:pt x="12" y="77"/>
                  </a:lnTo>
                  <a:lnTo>
                    <a:pt x="27" y="88"/>
                  </a:lnTo>
                  <a:lnTo>
                    <a:pt x="45" y="91"/>
                  </a:lnTo>
                  <a:lnTo>
                    <a:pt x="62" y="88"/>
                  </a:lnTo>
                  <a:lnTo>
                    <a:pt x="74" y="79"/>
                  </a:lnTo>
                  <a:lnTo>
                    <a:pt x="84" y="65"/>
                  </a:lnTo>
                  <a:lnTo>
                    <a:pt x="89" y="48"/>
                  </a:lnTo>
                  <a:lnTo>
                    <a:pt x="93" y="34"/>
                  </a:lnTo>
                  <a:lnTo>
                    <a:pt x="96" y="29"/>
                  </a:lnTo>
                  <a:lnTo>
                    <a:pt x="105" y="24"/>
                  </a:lnTo>
                  <a:lnTo>
                    <a:pt x="117" y="22"/>
                  </a:lnTo>
                  <a:lnTo>
                    <a:pt x="113" y="2"/>
                  </a:lnTo>
                  <a:lnTo>
                    <a:pt x="98" y="3"/>
                  </a:lnTo>
                  <a:lnTo>
                    <a:pt x="83" y="12"/>
                  </a:lnTo>
                  <a:lnTo>
                    <a:pt x="72" y="27"/>
                  </a:lnTo>
                  <a:lnTo>
                    <a:pt x="69" y="45"/>
                  </a:lnTo>
                  <a:lnTo>
                    <a:pt x="67" y="55"/>
                  </a:lnTo>
                  <a:lnTo>
                    <a:pt x="60" y="64"/>
                  </a:lnTo>
                  <a:lnTo>
                    <a:pt x="52" y="67"/>
                  </a:lnTo>
                  <a:lnTo>
                    <a:pt x="45" y="70"/>
                  </a:lnTo>
                  <a:lnTo>
                    <a:pt x="34" y="67"/>
                  </a:lnTo>
                  <a:lnTo>
                    <a:pt x="29" y="64"/>
                  </a:lnTo>
                  <a:lnTo>
                    <a:pt x="24" y="55"/>
                  </a:lnTo>
                  <a:lnTo>
                    <a:pt x="21" y="45"/>
                  </a:lnTo>
                  <a:lnTo>
                    <a:pt x="24" y="34"/>
                  </a:lnTo>
                  <a:lnTo>
                    <a:pt x="27" y="27"/>
                  </a:lnTo>
                  <a:lnTo>
                    <a:pt x="34" y="24"/>
                  </a:lnTo>
                  <a:lnTo>
                    <a:pt x="46" y="21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8" name="Freeform 70"/>
            <p:cNvSpPr>
              <a:spLocks/>
            </p:cNvSpPr>
            <p:nvPr/>
          </p:nvSpPr>
          <p:spPr bwMode="auto">
            <a:xfrm>
              <a:off x="6878713" y="3637359"/>
              <a:ext cx="183284" cy="148828"/>
            </a:xfrm>
            <a:custGeom>
              <a:avLst/>
              <a:gdLst>
                <a:gd name="T0" fmla="*/ 69 w 115"/>
                <a:gd name="T1" fmla="*/ 21 h 91"/>
                <a:gd name="T2" fmla="*/ 81 w 115"/>
                <a:gd name="T3" fmla="*/ 24 h 91"/>
                <a:gd name="T4" fmla="*/ 89 w 115"/>
                <a:gd name="T5" fmla="*/ 29 h 91"/>
                <a:gd name="T6" fmla="*/ 93 w 115"/>
                <a:gd name="T7" fmla="*/ 34 h 91"/>
                <a:gd name="T8" fmla="*/ 94 w 115"/>
                <a:gd name="T9" fmla="*/ 45 h 91"/>
                <a:gd name="T10" fmla="*/ 93 w 115"/>
                <a:gd name="T11" fmla="*/ 55 h 91"/>
                <a:gd name="T12" fmla="*/ 89 w 115"/>
                <a:gd name="T13" fmla="*/ 64 h 91"/>
                <a:gd name="T14" fmla="*/ 81 w 115"/>
                <a:gd name="T15" fmla="*/ 67 h 91"/>
                <a:gd name="T16" fmla="*/ 70 w 115"/>
                <a:gd name="T17" fmla="*/ 70 h 91"/>
                <a:gd name="T18" fmla="*/ 64 w 115"/>
                <a:gd name="T19" fmla="*/ 67 h 91"/>
                <a:gd name="T20" fmla="*/ 55 w 115"/>
                <a:gd name="T21" fmla="*/ 64 h 91"/>
                <a:gd name="T22" fmla="*/ 48 w 115"/>
                <a:gd name="T23" fmla="*/ 55 h 91"/>
                <a:gd name="T24" fmla="*/ 46 w 115"/>
                <a:gd name="T25" fmla="*/ 45 h 91"/>
                <a:gd name="T26" fmla="*/ 43 w 115"/>
                <a:gd name="T27" fmla="*/ 27 h 91"/>
                <a:gd name="T28" fmla="*/ 33 w 115"/>
                <a:gd name="T29" fmla="*/ 12 h 91"/>
                <a:gd name="T30" fmla="*/ 17 w 115"/>
                <a:gd name="T31" fmla="*/ 3 h 91"/>
                <a:gd name="T32" fmla="*/ 3 w 115"/>
                <a:gd name="T33" fmla="*/ 2 h 91"/>
                <a:gd name="T34" fmla="*/ 0 w 115"/>
                <a:gd name="T35" fmla="*/ 22 h 91"/>
                <a:gd name="T36" fmla="*/ 10 w 115"/>
                <a:gd name="T37" fmla="*/ 24 h 91"/>
                <a:gd name="T38" fmla="*/ 19 w 115"/>
                <a:gd name="T39" fmla="*/ 29 h 91"/>
                <a:gd name="T40" fmla="*/ 22 w 115"/>
                <a:gd name="T41" fmla="*/ 34 h 91"/>
                <a:gd name="T42" fmla="*/ 26 w 115"/>
                <a:gd name="T43" fmla="*/ 48 h 91"/>
                <a:gd name="T44" fmla="*/ 31 w 115"/>
                <a:gd name="T45" fmla="*/ 65 h 91"/>
                <a:gd name="T46" fmla="*/ 41 w 115"/>
                <a:gd name="T47" fmla="*/ 79 h 91"/>
                <a:gd name="T48" fmla="*/ 53 w 115"/>
                <a:gd name="T49" fmla="*/ 88 h 91"/>
                <a:gd name="T50" fmla="*/ 70 w 115"/>
                <a:gd name="T51" fmla="*/ 91 h 91"/>
                <a:gd name="T52" fmla="*/ 88 w 115"/>
                <a:gd name="T53" fmla="*/ 88 h 91"/>
                <a:gd name="T54" fmla="*/ 103 w 115"/>
                <a:gd name="T55" fmla="*/ 77 h 91"/>
                <a:gd name="T56" fmla="*/ 113 w 115"/>
                <a:gd name="T57" fmla="*/ 62 h 91"/>
                <a:gd name="T58" fmla="*/ 115 w 115"/>
                <a:gd name="T59" fmla="*/ 45 h 91"/>
                <a:gd name="T60" fmla="*/ 113 w 115"/>
                <a:gd name="T61" fmla="*/ 27 h 91"/>
                <a:gd name="T62" fmla="*/ 103 w 115"/>
                <a:gd name="T63" fmla="*/ 12 h 91"/>
                <a:gd name="T64" fmla="*/ 88 w 115"/>
                <a:gd name="T65" fmla="*/ 3 h 91"/>
                <a:gd name="T66" fmla="*/ 72 w 115"/>
                <a:gd name="T67" fmla="*/ 0 h 91"/>
                <a:gd name="T68" fmla="*/ 69 w 115"/>
                <a:gd name="T69" fmla="*/ 2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5" h="91">
                  <a:moveTo>
                    <a:pt x="69" y="21"/>
                  </a:moveTo>
                  <a:lnTo>
                    <a:pt x="81" y="24"/>
                  </a:lnTo>
                  <a:lnTo>
                    <a:pt x="89" y="29"/>
                  </a:lnTo>
                  <a:lnTo>
                    <a:pt x="93" y="34"/>
                  </a:lnTo>
                  <a:lnTo>
                    <a:pt x="94" y="45"/>
                  </a:lnTo>
                  <a:lnTo>
                    <a:pt x="93" y="55"/>
                  </a:lnTo>
                  <a:lnTo>
                    <a:pt x="89" y="64"/>
                  </a:lnTo>
                  <a:lnTo>
                    <a:pt x="81" y="67"/>
                  </a:lnTo>
                  <a:lnTo>
                    <a:pt x="70" y="70"/>
                  </a:lnTo>
                  <a:lnTo>
                    <a:pt x="64" y="67"/>
                  </a:lnTo>
                  <a:lnTo>
                    <a:pt x="55" y="64"/>
                  </a:lnTo>
                  <a:lnTo>
                    <a:pt x="48" y="55"/>
                  </a:lnTo>
                  <a:lnTo>
                    <a:pt x="46" y="45"/>
                  </a:lnTo>
                  <a:lnTo>
                    <a:pt x="43" y="27"/>
                  </a:lnTo>
                  <a:lnTo>
                    <a:pt x="33" y="12"/>
                  </a:lnTo>
                  <a:lnTo>
                    <a:pt x="17" y="3"/>
                  </a:lnTo>
                  <a:lnTo>
                    <a:pt x="3" y="2"/>
                  </a:lnTo>
                  <a:lnTo>
                    <a:pt x="0" y="22"/>
                  </a:lnTo>
                  <a:lnTo>
                    <a:pt x="10" y="24"/>
                  </a:lnTo>
                  <a:lnTo>
                    <a:pt x="19" y="29"/>
                  </a:lnTo>
                  <a:lnTo>
                    <a:pt x="22" y="34"/>
                  </a:lnTo>
                  <a:lnTo>
                    <a:pt x="26" y="48"/>
                  </a:lnTo>
                  <a:lnTo>
                    <a:pt x="31" y="65"/>
                  </a:lnTo>
                  <a:lnTo>
                    <a:pt x="41" y="79"/>
                  </a:lnTo>
                  <a:lnTo>
                    <a:pt x="53" y="88"/>
                  </a:lnTo>
                  <a:lnTo>
                    <a:pt x="70" y="91"/>
                  </a:lnTo>
                  <a:lnTo>
                    <a:pt x="88" y="88"/>
                  </a:lnTo>
                  <a:lnTo>
                    <a:pt x="103" y="77"/>
                  </a:lnTo>
                  <a:lnTo>
                    <a:pt x="113" y="62"/>
                  </a:lnTo>
                  <a:lnTo>
                    <a:pt x="115" y="45"/>
                  </a:lnTo>
                  <a:lnTo>
                    <a:pt x="113" y="27"/>
                  </a:lnTo>
                  <a:lnTo>
                    <a:pt x="103" y="12"/>
                  </a:lnTo>
                  <a:lnTo>
                    <a:pt x="88" y="3"/>
                  </a:lnTo>
                  <a:lnTo>
                    <a:pt x="72" y="0"/>
                  </a:lnTo>
                  <a:lnTo>
                    <a:pt x="69" y="21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 dirty="0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9" name="Line 71"/>
            <p:cNvSpPr>
              <a:spLocks noChangeShapeType="1"/>
            </p:cNvSpPr>
            <p:nvPr/>
          </p:nvSpPr>
          <p:spPr bwMode="auto">
            <a:xfrm>
              <a:off x="5134841" y="4272856"/>
              <a:ext cx="1444" cy="22770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00" name="Rectangle 72"/>
            <p:cNvSpPr>
              <a:spLocks noChangeArrowheads="1"/>
            </p:cNvSpPr>
            <p:nvPr/>
          </p:nvSpPr>
          <p:spPr bwMode="auto">
            <a:xfrm>
              <a:off x="4766830" y="4342805"/>
              <a:ext cx="288636" cy="1175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01" name="Line 73"/>
            <p:cNvSpPr>
              <a:spLocks noChangeShapeType="1"/>
            </p:cNvSpPr>
            <p:nvPr/>
          </p:nvSpPr>
          <p:spPr bwMode="auto">
            <a:xfrm>
              <a:off x="4176568" y="4295180"/>
              <a:ext cx="1444" cy="19198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02" name="Line 74"/>
            <p:cNvSpPr>
              <a:spLocks noChangeShapeType="1"/>
            </p:cNvSpPr>
            <p:nvPr/>
          </p:nvSpPr>
          <p:spPr bwMode="auto">
            <a:xfrm>
              <a:off x="2487156" y="4292998"/>
              <a:ext cx="1444" cy="22324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06" name="Line 78"/>
            <p:cNvSpPr>
              <a:spLocks noChangeShapeType="1"/>
            </p:cNvSpPr>
            <p:nvPr/>
          </p:nvSpPr>
          <p:spPr bwMode="auto">
            <a:xfrm flipH="1">
              <a:off x="6859085" y="4272857"/>
              <a:ext cx="2886" cy="22324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07" name="Line 79"/>
            <p:cNvSpPr>
              <a:spLocks noChangeShapeType="1"/>
            </p:cNvSpPr>
            <p:nvPr/>
          </p:nvSpPr>
          <p:spPr bwMode="auto">
            <a:xfrm>
              <a:off x="5137727" y="4388942"/>
              <a:ext cx="1740986" cy="14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10" name="Rectangle 82"/>
            <p:cNvSpPr>
              <a:spLocks noChangeArrowheads="1"/>
            </p:cNvSpPr>
            <p:nvPr/>
          </p:nvSpPr>
          <p:spPr bwMode="auto">
            <a:xfrm>
              <a:off x="4489740" y="3888880"/>
              <a:ext cx="326159" cy="104180"/>
            </a:xfrm>
            <a:prstGeom prst="rect">
              <a:avLst/>
            </a:prstGeom>
            <a:solidFill>
              <a:srgbClr val="A1A1A1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12" name="Rectangle 84"/>
            <p:cNvSpPr>
              <a:spLocks noChangeArrowheads="1"/>
            </p:cNvSpPr>
            <p:nvPr/>
          </p:nvSpPr>
          <p:spPr bwMode="auto">
            <a:xfrm>
              <a:off x="2895600" y="3886200"/>
              <a:ext cx="1075001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300" noProof="1" smtClean="0">
                  <a:solidFill>
                    <a:srgbClr val="0000FF"/>
                  </a:solidFill>
                  <a:latin typeface="Arial Unicode MS" charset="0"/>
                </a:rPr>
                <a:t>1</a:t>
              </a:r>
              <a:r>
                <a:rPr lang="en-US" sz="1300" noProof="1" smtClean="0">
                  <a:solidFill>
                    <a:srgbClr val="0000FF"/>
                  </a:solidFill>
                  <a:latin typeface="Arial Unicode MS" charset="0"/>
                </a:rPr>
                <a:t>-2</a:t>
              </a:r>
              <a:r>
                <a:rPr sz="1300" noProof="1" smtClean="0">
                  <a:solidFill>
                    <a:srgbClr val="0000FF"/>
                  </a:solidFill>
                  <a:latin typeface="Arial Unicode MS" charset="0"/>
                </a:rPr>
                <a:t> </a:t>
              </a:r>
              <a:r>
                <a:rPr sz="1300" noProof="1">
                  <a:solidFill>
                    <a:srgbClr val="0000FF"/>
                  </a:solidFill>
                  <a:latin typeface="Arial Unicode MS" charset="0"/>
                </a:rPr>
                <a:t>TeV </a:t>
              </a:r>
              <a:r>
                <a:rPr sz="1300" noProof="1" smtClean="0">
                  <a:solidFill>
                    <a:srgbClr val="0000FF"/>
                  </a:solidFill>
                  <a:latin typeface="Arial Unicode MS" charset="0"/>
                </a:rPr>
                <a:t>Stage</a:t>
              </a:r>
              <a:r>
                <a:rPr lang="en-US" sz="1300" noProof="1" smtClean="0">
                  <a:solidFill>
                    <a:srgbClr val="0000FF"/>
                  </a:solidFill>
                  <a:latin typeface="Arial Unicode MS" charset="0"/>
                </a:rPr>
                <a:t>  </a:t>
              </a:r>
              <a:endParaRPr sz="2400" noProof="1">
                <a:solidFill>
                  <a:srgbClr val="000000"/>
                </a:solidFill>
                <a:latin typeface="Arial Unicode MS" charset="0"/>
              </a:endParaRPr>
            </a:p>
          </p:txBody>
        </p:sp>
        <p:sp>
          <p:nvSpPr>
            <p:cNvPr id="150614" name="Rectangle 86"/>
            <p:cNvSpPr>
              <a:spLocks noChangeArrowheads="1"/>
            </p:cNvSpPr>
            <p:nvPr/>
          </p:nvSpPr>
          <p:spPr bwMode="auto">
            <a:xfrm>
              <a:off x="2895600" y="1905000"/>
              <a:ext cx="1065803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300" noProof="1">
                  <a:solidFill>
                    <a:srgbClr val="0000FF"/>
                  </a:solidFill>
                  <a:latin typeface="Arial Unicode MS" charset="0"/>
                </a:rPr>
                <a:t>0.</a:t>
              </a:r>
              <a:r>
                <a:rPr lang="en-US" sz="1300" dirty="0">
                  <a:solidFill>
                    <a:srgbClr val="0000FF"/>
                  </a:solidFill>
                  <a:latin typeface="Arial Unicode MS" charset="0"/>
                </a:rPr>
                <a:t>5</a:t>
              </a:r>
              <a:r>
                <a:rPr sz="1300" noProof="1">
                  <a:solidFill>
                    <a:srgbClr val="0000FF"/>
                  </a:solidFill>
                  <a:latin typeface="Arial Unicode MS" charset="0"/>
                </a:rPr>
                <a:t> TeV Stage</a:t>
              </a:r>
              <a:endParaRPr sz="2400" noProof="1">
                <a:solidFill>
                  <a:srgbClr val="000000"/>
                </a:solidFill>
                <a:latin typeface="Arial Unicode MS" charset="0"/>
              </a:endParaRPr>
            </a:p>
          </p:txBody>
        </p:sp>
        <p:sp>
          <p:nvSpPr>
            <p:cNvPr id="150615" name="Oval 87"/>
            <p:cNvSpPr>
              <a:spLocks noChangeArrowheads="1"/>
            </p:cNvSpPr>
            <p:nvPr/>
          </p:nvSpPr>
          <p:spPr bwMode="auto">
            <a:xfrm>
              <a:off x="4687455" y="1806774"/>
              <a:ext cx="7216" cy="8930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16" name="Rectangle 88"/>
            <p:cNvSpPr>
              <a:spLocks noChangeArrowheads="1"/>
            </p:cNvSpPr>
            <p:nvPr/>
          </p:nvSpPr>
          <p:spPr bwMode="auto">
            <a:xfrm>
              <a:off x="3810000" y="1713012"/>
              <a:ext cx="1648114" cy="35719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 dirty="0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17" name="Rectangle 89"/>
            <p:cNvSpPr>
              <a:spLocks noChangeArrowheads="1"/>
            </p:cNvSpPr>
            <p:nvPr/>
          </p:nvSpPr>
          <p:spPr bwMode="auto">
            <a:xfrm>
              <a:off x="3919682" y="1713012"/>
              <a:ext cx="437285" cy="357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18" name="Rectangle 90"/>
            <p:cNvSpPr>
              <a:spLocks noChangeArrowheads="1"/>
            </p:cNvSpPr>
            <p:nvPr/>
          </p:nvSpPr>
          <p:spPr bwMode="auto">
            <a:xfrm>
              <a:off x="3775363" y="1400473"/>
              <a:ext cx="441377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100" noProof="1">
                  <a:solidFill>
                    <a:srgbClr val="FF0000"/>
                  </a:solidFill>
                  <a:latin typeface="Comic Sans MS" charset="0"/>
                </a:rPr>
                <a:t>Linac 1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619" name="Rectangle 91"/>
            <p:cNvSpPr>
              <a:spLocks noChangeArrowheads="1"/>
            </p:cNvSpPr>
            <p:nvPr/>
          </p:nvSpPr>
          <p:spPr bwMode="auto">
            <a:xfrm>
              <a:off x="5036705" y="1400473"/>
              <a:ext cx="463969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100" noProof="1">
                  <a:solidFill>
                    <a:srgbClr val="FF0000"/>
                  </a:solidFill>
                  <a:latin typeface="Comic Sans MS" charset="0"/>
                </a:rPr>
                <a:t>Linac 2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620" name="Rectangle 92"/>
            <p:cNvSpPr>
              <a:spLocks noChangeArrowheads="1"/>
            </p:cNvSpPr>
            <p:nvPr/>
          </p:nvSpPr>
          <p:spPr bwMode="auto">
            <a:xfrm>
              <a:off x="4139045" y="2117825"/>
              <a:ext cx="565979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100" noProof="1">
                  <a:solidFill>
                    <a:srgbClr val="808080"/>
                  </a:solidFill>
                  <a:latin typeface="Comic Sans MS" charset="0"/>
                </a:rPr>
                <a:t>Injector 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621" name="Rectangle 93"/>
            <p:cNvSpPr>
              <a:spLocks noChangeArrowheads="1"/>
            </p:cNvSpPr>
            <p:nvPr/>
          </p:nvSpPr>
          <p:spPr bwMode="auto">
            <a:xfrm>
              <a:off x="4727864" y="2117825"/>
              <a:ext cx="543387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100" noProof="1">
                  <a:solidFill>
                    <a:srgbClr val="808080"/>
                  </a:solidFill>
                  <a:latin typeface="Comic Sans MS" charset="0"/>
                </a:rPr>
                <a:t>Complex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622" name="Rectangle 94"/>
            <p:cNvSpPr>
              <a:spLocks noChangeArrowheads="1"/>
            </p:cNvSpPr>
            <p:nvPr/>
          </p:nvSpPr>
          <p:spPr bwMode="auto">
            <a:xfrm>
              <a:off x="4570558" y="1400473"/>
              <a:ext cx="220757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100" noProof="1">
                  <a:solidFill>
                    <a:srgbClr val="0000FF"/>
                  </a:solidFill>
                  <a:latin typeface="Comic Sans MS" charset="0"/>
                </a:rPr>
                <a:t>I.P.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623" name="Rectangle 95"/>
            <p:cNvSpPr>
              <a:spLocks noChangeArrowheads="1"/>
            </p:cNvSpPr>
            <p:nvPr/>
          </p:nvSpPr>
          <p:spPr bwMode="auto">
            <a:xfrm>
              <a:off x="4638387" y="1662411"/>
              <a:ext cx="21648" cy="133945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24" name="Rectangle 96"/>
            <p:cNvSpPr>
              <a:spLocks noChangeArrowheads="1"/>
            </p:cNvSpPr>
            <p:nvPr/>
          </p:nvSpPr>
          <p:spPr bwMode="auto">
            <a:xfrm>
              <a:off x="4906819" y="1713012"/>
              <a:ext cx="430068" cy="357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25" name="Arc 97"/>
            <p:cNvSpPr>
              <a:spLocks/>
            </p:cNvSpPr>
            <p:nvPr/>
          </p:nvSpPr>
          <p:spPr bwMode="auto">
            <a:xfrm>
              <a:off x="4649932" y="1727895"/>
              <a:ext cx="228023" cy="239613"/>
            </a:xfrm>
            <a:custGeom>
              <a:avLst/>
              <a:gdLst>
                <a:gd name="G0" fmla="+- 21595 0 0"/>
                <a:gd name="G1" fmla="+- 21599 0 0"/>
                <a:gd name="G2" fmla="+- 21600 0 0"/>
                <a:gd name="T0" fmla="*/ 0 w 21595"/>
                <a:gd name="T1" fmla="*/ 21155 h 21599"/>
                <a:gd name="T2" fmla="*/ 21445 w 21595"/>
                <a:gd name="T3" fmla="*/ 0 h 21599"/>
                <a:gd name="T4" fmla="*/ 21595 w 21595"/>
                <a:gd name="T5" fmla="*/ 21599 h 2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95" h="21599" fill="none" extrusionOk="0">
                  <a:moveTo>
                    <a:pt x="-1" y="21154"/>
                  </a:moveTo>
                  <a:cubicBezTo>
                    <a:pt x="240" y="9459"/>
                    <a:pt x="9747" y="80"/>
                    <a:pt x="21444" y="-1"/>
                  </a:cubicBezTo>
                </a:path>
                <a:path w="21595" h="21599" stroke="0" extrusionOk="0">
                  <a:moveTo>
                    <a:pt x="-1" y="21154"/>
                  </a:moveTo>
                  <a:cubicBezTo>
                    <a:pt x="240" y="9459"/>
                    <a:pt x="9747" y="80"/>
                    <a:pt x="21444" y="-1"/>
                  </a:cubicBezTo>
                  <a:lnTo>
                    <a:pt x="21595" y="21599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26" name="Arc 98"/>
            <p:cNvSpPr>
              <a:spLocks/>
            </p:cNvSpPr>
            <p:nvPr/>
          </p:nvSpPr>
          <p:spPr bwMode="auto">
            <a:xfrm>
              <a:off x="4421909" y="1727895"/>
              <a:ext cx="230909" cy="239613"/>
            </a:xfrm>
            <a:custGeom>
              <a:avLst/>
              <a:gdLst>
                <a:gd name="G0" fmla="+- 302 0 0"/>
                <a:gd name="G1" fmla="+- 21600 0 0"/>
                <a:gd name="G2" fmla="+- 21600 0 0"/>
                <a:gd name="T0" fmla="*/ 0 w 21897"/>
                <a:gd name="T1" fmla="*/ 2 h 21600"/>
                <a:gd name="T2" fmla="*/ 21897 w 21897"/>
                <a:gd name="T3" fmla="*/ 21147 h 21600"/>
                <a:gd name="T4" fmla="*/ 302 w 21897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897" h="21600" fill="none" extrusionOk="0">
                  <a:moveTo>
                    <a:pt x="0" y="2"/>
                  </a:moveTo>
                  <a:cubicBezTo>
                    <a:pt x="100" y="0"/>
                    <a:pt x="201" y="-1"/>
                    <a:pt x="302" y="-1"/>
                  </a:cubicBezTo>
                  <a:cubicBezTo>
                    <a:pt x="12054" y="-1"/>
                    <a:pt x="21650" y="9396"/>
                    <a:pt x="21897" y="21146"/>
                  </a:cubicBezTo>
                </a:path>
                <a:path w="21897" h="21600" stroke="0" extrusionOk="0">
                  <a:moveTo>
                    <a:pt x="0" y="2"/>
                  </a:moveTo>
                  <a:cubicBezTo>
                    <a:pt x="100" y="0"/>
                    <a:pt x="201" y="-1"/>
                    <a:pt x="302" y="-1"/>
                  </a:cubicBezTo>
                  <a:cubicBezTo>
                    <a:pt x="12054" y="-1"/>
                    <a:pt x="21650" y="9396"/>
                    <a:pt x="21897" y="21146"/>
                  </a:cubicBezTo>
                  <a:lnTo>
                    <a:pt x="302" y="2160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27" name="Line 99"/>
            <p:cNvSpPr>
              <a:spLocks noChangeShapeType="1"/>
            </p:cNvSpPr>
            <p:nvPr/>
          </p:nvSpPr>
          <p:spPr bwMode="auto">
            <a:xfrm flipH="1" flipV="1">
              <a:off x="4540250" y="1765102"/>
              <a:ext cx="27421" cy="1934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28" name="Freeform 100"/>
            <p:cNvSpPr>
              <a:spLocks/>
            </p:cNvSpPr>
            <p:nvPr/>
          </p:nvSpPr>
          <p:spPr bwMode="auto">
            <a:xfrm>
              <a:off x="4540250" y="1765102"/>
              <a:ext cx="57727" cy="50602"/>
            </a:xfrm>
            <a:custGeom>
              <a:avLst/>
              <a:gdLst>
                <a:gd name="T0" fmla="*/ 18 w 37"/>
                <a:gd name="T1" fmla="*/ 31 h 31"/>
                <a:gd name="T2" fmla="*/ 0 w 37"/>
                <a:gd name="T3" fmla="*/ 0 h 31"/>
                <a:gd name="T4" fmla="*/ 37 w 37"/>
                <a:gd name="T5" fmla="*/ 5 h 31"/>
                <a:gd name="T6" fmla="*/ 14 w 37"/>
                <a:gd name="T7" fmla="*/ 9 h 31"/>
                <a:gd name="T8" fmla="*/ 18 w 37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1">
                  <a:moveTo>
                    <a:pt x="18" y="31"/>
                  </a:moveTo>
                  <a:lnTo>
                    <a:pt x="0" y="0"/>
                  </a:lnTo>
                  <a:lnTo>
                    <a:pt x="37" y="5"/>
                  </a:lnTo>
                  <a:lnTo>
                    <a:pt x="14" y="9"/>
                  </a:lnTo>
                  <a:lnTo>
                    <a:pt x="18" y="3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29" name="Line 101"/>
            <p:cNvSpPr>
              <a:spLocks noChangeShapeType="1"/>
            </p:cNvSpPr>
            <p:nvPr/>
          </p:nvSpPr>
          <p:spPr bwMode="auto">
            <a:xfrm flipV="1">
              <a:off x="4740853" y="1760638"/>
              <a:ext cx="25977" cy="1488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0" name="Freeform 102"/>
            <p:cNvSpPr>
              <a:spLocks/>
            </p:cNvSpPr>
            <p:nvPr/>
          </p:nvSpPr>
          <p:spPr bwMode="auto">
            <a:xfrm>
              <a:off x="4710546" y="1760637"/>
              <a:ext cx="56285" cy="50602"/>
            </a:xfrm>
            <a:custGeom>
              <a:avLst/>
              <a:gdLst>
                <a:gd name="T0" fmla="*/ 0 w 36"/>
                <a:gd name="T1" fmla="*/ 2 h 30"/>
                <a:gd name="T2" fmla="*/ 36 w 36"/>
                <a:gd name="T3" fmla="*/ 0 h 30"/>
                <a:gd name="T4" fmla="*/ 16 w 36"/>
                <a:gd name="T5" fmla="*/ 30 h 30"/>
                <a:gd name="T6" fmla="*/ 22 w 36"/>
                <a:gd name="T7" fmla="*/ 7 h 30"/>
                <a:gd name="T8" fmla="*/ 0 w 36"/>
                <a:gd name="T9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0">
                  <a:moveTo>
                    <a:pt x="0" y="2"/>
                  </a:moveTo>
                  <a:lnTo>
                    <a:pt x="36" y="0"/>
                  </a:lnTo>
                  <a:lnTo>
                    <a:pt x="16" y="30"/>
                  </a:lnTo>
                  <a:lnTo>
                    <a:pt x="22" y="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1" name="Freeform 103"/>
            <p:cNvSpPr>
              <a:spLocks/>
            </p:cNvSpPr>
            <p:nvPr/>
          </p:nvSpPr>
          <p:spPr bwMode="auto">
            <a:xfrm>
              <a:off x="3749386" y="1713012"/>
              <a:ext cx="186171" cy="148828"/>
            </a:xfrm>
            <a:custGeom>
              <a:avLst/>
              <a:gdLst>
                <a:gd name="T0" fmla="*/ 43 w 117"/>
                <a:gd name="T1" fmla="*/ 0 h 90"/>
                <a:gd name="T2" fmla="*/ 28 w 117"/>
                <a:gd name="T3" fmla="*/ 4 h 90"/>
                <a:gd name="T4" fmla="*/ 14 w 117"/>
                <a:gd name="T5" fmla="*/ 14 h 90"/>
                <a:gd name="T6" fmla="*/ 4 w 117"/>
                <a:gd name="T7" fmla="*/ 28 h 90"/>
                <a:gd name="T8" fmla="*/ 0 w 117"/>
                <a:gd name="T9" fmla="*/ 45 h 90"/>
                <a:gd name="T10" fmla="*/ 4 w 117"/>
                <a:gd name="T11" fmla="*/ 62 h 90"/>
                <a:gd name="T12" fmla="*/ 14 w 117"/>
                <a:gd name="T13" fmla="*/ 76 h 90"/>
                <a:gd name="T14" fmla="*/ 28 w 117"/>
                <a:gd name="T15" fmla="*/ 86 h 90"/>
                <a:gd name="T16" fmla="*/ 45 w 117"/>
                <a:gd name="T17" fmla="*/ 90 h 90"/>
                <a:gd name="T18" fmla="*/ 62 w 117"/>
                <a:gd name="T19" fmla="*/ 86 h 90"/>
                <a:gd name="T20" fmla="*/ 76 w 117"/>
                <a:gd name="T21" fmla="*/ 76 h 90"/>
                <a:gd name="T22" fmla="*/ 86 w 117"/>
                <a:gd name="T23" fmla="*/ 64 h 90"/>
                <a:gd name="T24" fmla="*/ 90 w 117"/>
                <a:gd name="T25" fmla="*/ 50 h 90"/>
                <a:gd name="T26" fmla="*/ 90 w 117"/>
                <a:gd name="T27" fmla="*/ 48 h 90"/>
                <a:gd name="T28" fmla="*/ 93 w 117"/>
                <a:gd name="T29" fmla="*/ 36 h 90"/>
                <a:gd name="T30" fmla="*/ 98 w 117"/>
                <a:gd name="T31" fmla="*/ 28 h 90"/>
                <a:gd name="T32" fmla="*/ 107 w 117"/>
                <a:gd name="T33" fmla="*/ 23 h 90"/>
                <a:gd name="T34" fmla="*/ 117 w 117"/>
                <a:gd name="T35" fmla="*/ 21 h 90"/>
                <a:gd name="T36" fmla="*/ 114 w 117"/>
                <a:gd name="T37" fmla="*/ 0 h 90"/>
                <a:gd name="T38" fmla="*/ 100 w 117"/>
                <a:gd name="T39" fmla="*/ 2 h 90"/>
                <a:gd name="T40" fmla="*/ 84 w 117"/>
                <a:gd name="T41" fmla="*/ 14 h 90"/>
                <a:gd name="T42" fmla="*/ 72 w 117"/>
                <a:gd name="T43" fmla="*/ 26 h 90"/>
                <a:gd name="T44" fmla="*/ 69 w 117"/>
                <a:gd name="T45" fmla="*/ 45 h 90"/>
                <a:gd name="T46" fmla="*/ 62 w 117"/>
                <a:gd name="T47" fmla="*/ 62 h 90"/>
                <a:gd name="T48" fmla="*/ 55 w 117"/>
                <a:gd name="T49" fmla="*/ 66 h 90"/>
                <a:gd name="T50" fmla="*/ 45 w 117"/>
                <a:gd name="T51" fmla="*/ 69 h 90"/>
                <a:gd name="T52" fmla="*/ 35 w 117"/>
                <a:gd name="T53" fmla="*/ 66 h 90"/>
                <a:gd name="T54" fmla="*/ 28 w 117"/>
                <a:gd name="T55" fmla="*/ 62 h 90"/>
                <a:gd name="T56" fmla="*/ 24 w 117"/>
                <a:gd name="T57" fmla="*/ 55 h 90"/>
                <a:gd name="T58" fmla="*/ 21 w 117"/>
                <a:gd name="T59" fmla="*/ 45 h 90"/>
                <a:gd name="T60" fmla="*/ 24 w 117"/>
                <a:gd name="T61" fmla="*/ 35 h 90"/>
                <a:gd name="T62" fmla="*/ 28 w 117"/>
                <a:gd name="T63" fmla="*/ 28 h 90"/>
                <a:gd name="T64" fmla="*/ 35 w 117"/>
                <a:gd name="T65" fmla="*/ 24 h 90"/>
                <a:gd name="T66" fmla="*/ 47 w 117"/>
                <a:gd name="T67" fmla="*/ 21 h 90"/>
                <a:gd name="T68" fmla="*/ 43 w 117"/>
                <a:gd name="T6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7" h="90">
                  <a:moveTo>
                    <a:pt x="43" y="0"/>
                  </a:moveTo>
                  <a:lnTo>
                    <a:pt x="28" y="4"/>
                  </a:lnTo>
                  <a:lnTo>
                    <a:pt x="14" y="14"/>
                  </a:lnTo>
                  <a:lnTo>
                    <a:pt x="4" y="28"/>
                  </a:lnTo>
                  <a:lnTo>
                    <a:pt x="0" y="45"/>
                  </a:lnTo>
                  <a:lnTo>
                    <a:pt x="4" y="62"/>
                  </a:lnTo>
                  <a:lnTo>
                    <a:pt x="14" y="76"/>
                  </a:lnTo>
                  <a:lnTo>
                    <a:pt x="28" y="86"/>
                  </a:lnTo>
                  <a:lnTo>
                    <a:pt x="45" y="90"/>
                  </a:lnTo>
                  <a:lnTo>
                    <a:pt x="62" y="86"/>
                  </a:lnTo>
                  <a:lnTo>
                    <a:pt x="76" y="76"/>
                  </a:lnTo>
                  <a:lnTo>
                    <a:pt x="86" y="64"/>
                  </a:lnTo>
                  <a:lnTo>
                    <a:pt x="90" y="50"/>
                  </a:lnTo>
                  <a:lnTo>
                    <a:pt x="90" y="48"/>
                  </a:lnTo>
                  <a:lnTo>
                    <a:pt x="93" y="36"/>
                  </a:lnTo>
                  <a:lnTo>
                    <a:pt x="98" y="28"/>
                  </a:lnTo>
                  <a:lnTo>
                    <a:pt x="107" y="23"/>
                  </a:lnTo>
                  <a:lnTo>
                    <a:pt x="117" y="21"/>
                  </a:lnTo>
                  <a:lnTo>
                    <a:pt x="114" y="0"/>
                  </a:lnTo>
                  <a:lnTo>
                    <a:pt x="100" y="2"/>
                  </a:lnTo>
                  <a:lnTo>
                    <a:pt x="84" y="14"/>
                  </a:lnTo>
                  <a:lnTo>
                    <a:pt x="72" y="26"/>
                  </a:lnTo>
                  <a:lnTo>
                    <a:pt x="69" y="45"/>
                  </a:lnTo>
                  <a:lnTo>
                    <a:pt x="62" y="62"/>
                  </a:lnTo>
                  <a:lnTo>
                    <a:pt x="55" y="66"/>
                  </a:lnTo>
                  <a:lnTo>
                    <a:pt x="45" y="69"/>
                  </a:lnTo>
                  <a:lnTo>
                    <a:pt x="35" y="66"/>
                  </a:lnTo>
                  <a:lnTo>
                    <a:pt x="28" y="62"/>
                  </a:lnTo>
                  <a:lnTo>
                    <a:pt x="24" y="55"/>
                  </a:lnTo>
                  <a:lnTo>
                    <a:pt x="21" y="45"/>
                  </a:lnTo>
                  <a:lnTo>
                    <a:pt x="24" y="35"/>
                  </a:lnTo>
                  <a:lnTo>
                    <a:pt x="28" y="28"/>
                  </a:lnTo>
                  <a:lnTo>
                    <a:pt x="35" y="24"/>
                  </a:lnTo>
                  <a:lnTo>
                    <a:pt x="47" y="21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2" name="Rectangle 104"/>
            <p:cNvSpPr>
              <a:spLocks noChangeArrowheads="1"/>
            </p:cNvSpPr>
            <p:nvPr/>
          </p:nvSpPr>
          <p:spPr bwMode="auto">
            <a:xfrm>
              <a:off x="4488296" y="1963043"/>
              <a:ext cx="324716" cy="101203"/>
            </a:xfrm>
            <a:prstGeom prst="rect">
              <a:avLst/>
            </a:prstGeom>
            <a:solidFill>
              <a:srgbClr val="C0C0C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3" name="Line 105"/>
            <p:cNvSpPr>
              <a:spLocks noChangeShapeType="1"/>
            </p:cNvSpPr>
            <p:nvPr/>
          </p:nvSpPr>
          <p:spPr bwMode="auto">
            <a:xfrm>
              <a:off x="3896591" y="2363391"/>
              <a:ext cx="1444" cy="20687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4" name="Line 106"/>
            <p:cNvSpPr>
              <a:spLocks noChangeShapeType="1"/>
            </p:cNvSpPr>
            <p:nvPr/>
          </p:nvSpPr>
          <p:spPr bwMode="auto">
            <a:xfrm flipH="1">
              <a:off x="4302125" y="2363391"/>
              <a:ext cx="0" cy="20687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5" name="Line 107"/>
            <p:cNvSpPr>
              <a:spLocks noChangeShapeType="1"/>
            </p:cNvSpPr>
            <p:nvPr/>
          </p:nvSpPr>
          <p:spPr bwMode="auto">
            <a:xfrm>
              <a:off x="3909580" y="2454177"/>
              <a:ext cx="404091" cy="14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6" name="Rectangle 108"/>
            <p:cNvSpPr>
              <a:spLocks noChangeArrowheads="1"/>
            </p:cNvSpPr>
            <p:nvPr/>
          </p:nvSpPr>
          <p:spPr bwMode="auto">
            <a:xfrm>
              <a:off x="3987512" y="2418458"/>
              <a:ext cx="243656" cy="123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lang="en-US" sz="800" dirty="0">
                  <a:solidFill>
                    <a:srgbClr val="000000"/>
                  </a:solidFill>
                  <a:latin typeface="Times New Roman" charset="0"/>
                </a:rPr>
                <a:t>4 </a:t>
              </a:r>
              <a:r>
                <a:rPr sz="800" noProof="1">
                  <a:solidFill>
                    <a:srgbClr val="000000"/>
                  </a:solidFill>
                  <a:latin typeface="Times New Roman" charset="0"/>
                </a:rPr>
                <a:t> km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637" name="Line 109"/>
            <p:cNvSpPr>
              <a:spLocks noChangeShapeType="1"/>
            </p:cNvSpPr>
            <p:nvPr/>
          </p:nvSpPr>
          <p:spPr bwMode="auto">
            <a:xfrm flipH="1">
              <a:off x="3799899" y="2591099"/>
              <a:ext cx="2886" cy="20389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8" name="Line 110"/>
            <p:cNvSpPr>
              <a:spLocks noChangeShapeType="1"/>
            </p:cNvSpPr>
            <p:nvPr/>
          </p:nvSpPr>
          <p:spPr bwMode="auto">
            <a:xfrm flipH="1">
              <a:off x="5433580" y="2591099"/>
              <a:ext cx="0" cy="20389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9" name="Line 111"/>
            <p:cNvSpPr>
              <a:spLocks noChangeShapeType="1"/>
            </p:cNvSpPr>
            <p:nvPr/>
          </p:nvSpPr>
          <p:spPr bwMode="auto">
            <a:xfrm flipV="1">
              <a:off x="3807114" y="2687836"/>
              <a:ext cx="1626466" cy="148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40" name="Rectangle 112"/>
            <p:cNvSpPr>
              <a:spLocks noChangeArrowheads="1"/>
            </p:cNvSpPr>
            <p:nvPr/>
          </p:nvSpPr>
          <p:spPr bwMode="auto">
            <a:xfrm>
              <a:off x="4443558" y="2628305"/>
              <a:ext cx="346249" cy="123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lang="en-US" sz="800">
                  <a:solidFill>
                    <a:srgbClr val="000000"/>
                  </a:solidFill>
                  <a:latin typeface="Times New Roman" charset="0"/>
                </a:rPr>
                <a:t> ~14</a:t>
              </a:r>
              <a:r>
                <a:rPr sz="800" noProof="1">
                  <a:solidFill>
                    <a:srgbClr val="000000"/>
                  </a:solidFill>
                  <a:latin typeface="Times New Roman" charset="0"/>
                </a:rPr>
                <a:t> km</a:t>
              </a:r>
              <a:r>
                <a:rPr lang="en-US" sz="800">
                  <a:solidFill>
                    <a:srgbClr val="000000"/>
                  </a:solidFill>
                  <a:latin typeface="Times New Roman" charset="0"/>
                </a:rPr>
                <a:t> 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641" name="Line 113"/>
            <p:cNvSpPr>
              <a:spLocks noChangeShapeType="1"/>
            </p:cNvSpPr>
            <p:nvPr/>
          </p:nvSpPr>
          <p:spPr bwMode="auto">
            <a:xfrm>
              <a:off x="4890944" y="2373809"/>
              <a:ext cx="1443" cy="20687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42" name="Line 114"/>
            <p:cNvSpPr>
              <a:spLocks noChangeShapeType="1"/>
            </p:cNvSpPr>
            <p:nvPr/>
          </p:nvSpPr>
          <p:spPr bwMode="auto">
            <a:xfrm flipH="1">
              <a:off x="5296477" y="2373809"/>
              <a:ext cx="0" cy="20687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43" name="Line 115"/>
            <p:cNvSpPr>
              <a:spLocks noChangeShapeType="1"/>
            </p:cNvSpPr>
            <p:nvPr/>
          </p:nvSpPr>
          <p:spPr bwMode="auto">
            <a:xfrm>
              <a:off x="4903932" y="2464594"/>
              <a:ext cx="404091" cy="148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44" name="Rectangle 116"/>
            <p:cNvSpPr>
              <a:spLocks noChangeArrowheads="1"/>
            </p:cNvSpPr>
            <p:nvPr/>
          </p:nvSpPr>
          <p:spPr bwMode="auto">
            <a:xfrm>
              <a:off x="4981864" y="2428876"/>
              <a:ext cx="243656" cy="123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lang="en-US" sz="800">
                  <a:solidFill>
                    <a:srgbClr val="000000"/>
                  </a:solidFill>
                  <a:latin typeface="Times New Roman" charset="0"/>
                </a:rPr>
                <a:t>4 </a:t>
              </a:r>
              <a:r>
                <a:rPr sz="800" noProof="1">
                  <a:solidFill>
                    <a:srgbClr val="000000"/>
                  </a:solidFill>
                  <a:latin typeface="Times New Roman" charset="0"/>
                </a:rPr>
                <a:t> km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grpSp>
          <p:nvGrpSpPr>
            <p:cNvPr id="3" name="Group 117"/>
            <p:cNvGrpSpPr>
              <a:grpSpLocks/>
            </p:cNvGrpSpPr>
            <p:nvPr/>
          </p:nvGrpSpPr>
          <p:grpSpPr bwMode="auto">
            <a:xfrm>
              <a:off x="2319194" y="4557117"/>
              <a:ext cx="4755281" cy="156270"/>
              <a:chOff x="1607" y="2912"/>
              <a:chExt cx="3295" cy="105"/>
            </a:xfrm>
          </p:grpSpPr>
          <p:sp>
            <p:nvSpPr>
              <p:cNvPr id="150646" name="Line 118"/>
              <p:cNvSpPr>
                <a:spLocks noChangeShapeType="1"/>
              </p:cNvSpPr>
              <p:nvPr/>
            </p:nvSpPr>
            <p:spPr bwMode="auto">
              <a:xfrm>
                <a:off x="1607" y="2912"/>
                <a:ext cx="2" cy="10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 Narrow"/>
                </a:endParaRPr>
              </a:p>
            </p:txBody>
          </p:sp>
          <p:sp>
            <p:nvSpPr>
              <p:cNvPr id="150647" name="Line 119"/>
              <p:cNvSpPr>
                <a:spLocks noChangeShapeType="1"/>
              </p:cNvSpPr>
              <p:nvPr/>
            </p:nvSpPr>
            <p:spPr bwMode="auto">
              <a:xfrm flipH="1">
                <a:off x="4902" y="2912"/>
                <a:ext cx="0" cy="10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 Narrow"/>
                </a:endParaRPr>
              </a:p>
            </p:txBody>
          </p:sp>
          <p:sp>
            <p:nvSpPr>
              <p:cNvPr id="150648" name="Line 120"/>
              <p:cNvSpPr>
                <a:spLocks noChangeShapeType="1"/>
              </p:cNvSpPr>
              <p:nvPr/>
            </p:nvSpPr>
            <p:spPr bwMode="auto">
              <a:xfrm>
                <a:off x="1607" y="2962"/>
                <a:ext cx="3295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 type="stealth" w="med" len="med"/>
                <a:tailEnd type="stealth" w="med" len="med"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 Narrow"/>
                </a:endParaRPr>
              </a:p>
            </p:txBody>
          </p:sp>
          <p:sp>
            <p:nvSpPr>
              <p:cNvPr id="150649" name="Rectangle 121"/>
              <p:cNvSpPr>
                <a:spLocks noChangeArrowheads="1"/>
              </p:cNvSpPr>
              <p:nvPr/>
            </p:nvSpPr>
            <p:spPr bwMode="auto">
              <a:xfrm>
                <a:off x="3146" y="2923"/>
                <a:ext cx="338" cy="8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defTabSz="928426"/>
                <a:r>
                  <a:rPr lang="en-US" sz="800" dirty="0">
                    <a:solidFill>
                      <a:srgbClr val="000000"/>
                    </a:solidFill>
                    <a:latin typeface="Times New Roman" charset="0"/>
                  </a:rPr>
                  <a:t> ~</a:t>
                </a:r>
                <a:r>
                  <a:rPr lang="en-US" sz="800" dirty="0" smtClean="0">
                    <a:solidFill>
                      <a:srgbClr val="000000"/>
                    </a:solidFill>
                    <a:latin typeface="Times New Roman" charset="0"/>
                  </a:rPr>
                  <a:t>20-34</a:t>
                </a:r>
                <a:r>
                  <a:rPr sz="800" noProof="1" smtClean="0">
                    <a:solidFill>
                      <a:srgbClr val="000000"/>
                    </a:solidFill>
                    <a:latin typeface="Times New Roman" charset="0"/>
                  </a:rPr>
                  <a:t> </a:t>
                </a:r>
                <a:r>
                  <a:rPr sz="800" noProof="1">
                    <a:solidFill>
                      <a:srgbClr val="000000"/>
                    </a:solidFill>
                    <a:latin typeface="Times New Roman" charset="0"/>
                  </a:rPr>
                  <a:t>km</a:t>
                </a:r>
                <a:r>
                  <a:rPr lang="en-US" sz="800" dirty="0">
                    <a:solidFill>
                      <a:srgbClr val="000000"/>
                    </a:solidFill>
                    <a:latin typeface="Times New Roman" charset="0"/>
                  </a:rPr>
                  <a:t> </a:t>
                </a:r>
                <a:endParaRPr sz="2400" noProof="1">
                  <a:solidFill>
                    <a:srgbClr val="000000"/>
                  </a:solidFill>
                  <a:latin typeface="Times New Roman" charset="0"/>
                </a:endParaRPr>
              </a:p>
            </p:txBody>
          </p:sp>
        </p:grpSp>
        <p:sp>
          <p:nvSpPr>
            <p:cNvPr id="150605" name="Rectangle 77"/>
            <p:cNvSpPr>
              <a:spLocks noChangeArrowheads="1"/>
            </p:cNvSpPr>
            <p:nvPr/>
          </p:nvSpPr>
          <p:spPr bwMode="auto">
            <a:xfrm>
              <a:off x="3223384" y="4342805"/>
              <a:ext cx="461665" cy="12311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lang="en-US" sz="800" dirty="0" smtClean="0">
                  <a:solidFill>
                    <a:srgbClr val="000000"/>
                  </a:solidFill>
                  <a:latin typeface="Times New Roman" charset="0"/>
                </a:rPr>
                <a:t> 7.0-14</a:t>
              </a:r>
              <a:r>
                <a:rPr sz="800" noProof="1" smtClean="0">
                  <a:solidFill>
                    <a:srgbClr val="000000"/>
                  </a:solidFill>
                  <a:latin typeface="Times New Roman" charset="0"/>
                </a:rPr>
                <a:t> </a:t>
              </a:r>
              <a:r>
                <a:rPr sz="800" noProof="1">
                  <a:solidFill>
                    <a:srgbClr val="000000"/>
                  </a:solidFill>
                  <a:latin typeface="Times New Roman" charset="0"/>
                </a:rPr>
                <a:t>km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609" name="Rectangle 81"/>
            <p:cNvSpPr>
              <a:spLocks noChangeArrowheads="1"/>
            </p:cNvSpPr>
            <p:nvPr/>
          </p:nvSpPr>
          <p:spPr bwMode="auto">
            <a:xfrm>
              <a:off x="5781781" y="4342805"/>
              <a:ext cx="461665" cy="12311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lang="en-US" sz="800" dirty="0" smtClean="0">
                  <a:solidFill>
                    <a:srgbClr val="000000"/>
                  </a:solidFill>
                  <a:latin typeface="Times New Roman" charset="0"/>
                </a:rPr>
                <a:t> 7.0-14</a:t>
              </a:r>
              <a:r>
                <a:rPr sz="800" noProof="1" smtClean="0">
                  <a:solidFill>
                    <a:srgbClr val="000000"/>
                  </a:solidFill>
                  <a:latin typeface="Times New Roman" charset="0"/>
                </a:rPr>
                <a:t> </a:t>
              </a:r>
              <a:r>
                <a:rPr sz="800" noProof="1">
                  <a:solidFill>
                    <a:srgbClr val="000000"/>
                  </a:solidFill>
                  <a:latin typeface="Times New Roman" charset="0"/>
                </a:rPr>
                <a:t>km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</p:grpSp>
      <p:sp>
        <p:nvSpPr>
          <p:cNvPr id="122" name="TextBox 121"/>
          <p:cNvSpPr txBox="1"/>
          <p:nvPr/>
        </p:nvSpPr>
        <p:spPr>
          <a:xfrm>
            <a:off x="46595" y="1063813"/>
            <a:ext cx="269688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CLIC two-beam scheme compatible with energy staging to provide the optimal machine for a large energy range  </a:t>
            </a:r>
          </a:p>
          <a:p>
            <a:endParaRPr lang="en-US" sz="1400" dirty="0">
              <a:solidFill>
                <a:srgbClr val="000000"/>
              </a:solidFill>
              <a:latin typeface="Calibri"/>
              <a:cs typeface="Calibri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Lower energy machine can run most of the time during the construction of the next stage.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Physics 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results will determine the energies of the 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stages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610600" y="6559550"/>
            <a:ext cx="558800" cy="365125"/>
          </a:xfrm>
          <a:prstGeom prst="rect">
            <a:avLst/>
          </a:prstGeom>
        </p:spPr>
        <p:txBody>
          <a:bodyPr/>
          <a:lstStyle/>
          <a:p>
            <a:fld id="{7586C337-8AE5-014D-AE28-6ACA93FDD6FB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23" name="Picture 122" descr="lumi_new2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7480" y="1101323"/>
            <a:ext cx="3387619" cy="2371333"/>
          </a:xfrm>
          <a:prstGeom prst="rect">
            <a:avLst/>
          </a:prstGeom>
        </p:spPr>
      </p:pic>
      <p:sp>
        <p:nvSpPr>
          <p:cNvPr id="120" name="Date Placeholder 1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121" name="Footer Placeholder 1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Collaboration Meeting, May 9 2012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0216607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dirty="0" smtClean="0"/>
              <a:t>Strategy for a Staged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2842"/>
            <a:ext cx="8229600" cy="504332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Develop three stage project based on CDR designs, i.e. stick to basic parameters, e.g. structure design</a:t>
            </a:r>
          </a:p>
          <a:p>
            <a:pPr lvl="1"/>
            <a:r>
              <a:rPr lang="en-US" dirty="0" smtClean="0"/>
              <a:t>Possible in time for the third volume of the CDR</a:t>
            </a:r>
          </a:p>
          <a:p>
            <a:pPr lvl="1"/>
            <a:r>
              <a:rPr lang="en-US" dirty="0" smtClean="0"/>
              <a:t>The work in the first volume remains valid</a:t>
            </a:r>
          </a:p>
          <a:p>
            <a:pPr lvl="1"/>
            <a:r>
              <a:rPr lang="en-US" dirty="0" smtClean="0"/>
              <a:t>Need to define energies for the stages</a:t>
            </a:r>
          </a:p>
          <a:p>
            <a:endParaRPr lang="en-US" dirty="0" smtClean="0"/>
          </a:p>
          <a:p>
            <a:r>
              <a:rPr lang="en-US" dirty="0" smtClean="0"/>
              <a:t>Develop </a:t>
            </a:r>
            <a:r>
              <a:rPr lang="en-US" dirty="0" err="1" smtClean="0"/>
              <a:t>optimised</a:t>
            </a:r>
            <a:r>
              <a:rPr lang="en-US" dirty="0" smtClean="0"/>
              <a:t> staged project in the longer term</a:t>
            </a:r>
          </a:p>
          <a:p>
            <a:pPr lvl="1"/>
            <a:r>
              <a:rPr lang="en-US" dirty="0" smtClean="0"/>
              <a:t>May reduce the cost and power consumption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Collaboration Meeting, May 9 2012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6637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dirty="0" smtClean="0"/>
              <a:t>Choice of </a:t>
            </a:r>
            <a:r>
              <a:rPr lang="en-US" dirty="0"/>
              <a:t>E</a:t>
            </a:r>
            <a:r>
              <a:rPr lang="en-US" dirty="0" smtClean="0"/>
              <a:t>nergy Stages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2424"/>
            <a:ext cx="8229600" cy="5832328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We do currently not have the input from physics to make the choices</a:t>
            </a:r>
          </a:p>
          <a:p>
            <a:pPr lvl="1"/>
            <a:r>
              <a:rPr lang="en-US" dirty="0" smtClean="0"/>
              <a:t>Have to develop working baseline scenario</a:t>
            </a:r>
          </a:p>
          <a:p>
            <a:pPr lvl="1"/>
            <a:r>
              <a:rPr lang="en-US" dirty="0" smtClean="0"/>
              <a:t>Will adapt to improved knowledge</a:t>
            </a:r>
          </a:p>
          <a:p>
            <a:pPr lvl="1"/>
            <a:r>
              <a:rPr lang="en-US" dirty="0" smtClean="0"/>
              <a:t>As an illustration we assume one example physics scenario is </a:t>
            </a:r>
            <a:r>
              <a:rPr lang="en-US" dirty="0" err="1" smtClean="0"/>
              <a:t>realised</a:t>
            </a:r>
            <a:r>
              <a:rPr lang="en-US" dirty="0" smtClean="0"/>
              <a:t> in nature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Choices made</a:t>
            </a:r>
          </a:p>
          <a:p>
            <a:pPr lvl="1"/>
            <a:r>
              <a:rPr lang="en-US" dirty="0" smtClean="0"/>
              <a:t>Leave the final stage at 3TeV</a:t>
            </a:r>
          </a:p>
          <a:p>
            <a:pPr lvl="1"/>
            <a:r>
              <a:rPr lang="en-US" dirty="0" smtClean="0"/>
              <a:t>The first stage should be defined by physics</a:t>
            </a:r>
          </a:p>
          <a:p>
            <a:pPr lvl="2"/>
            <a:r>
              <a:rPr lang="en-US" dirty="0" smtClean="0"/>
              <a:t>Minimum energy for </a:t>
            </a:r>
            <a:r>
              <a:rPr lang="en-US" dirty="0"/>
              <a:t>H</a:t>
            </a:r>
            <a:r>
              <a:rPr lang="en-US" dirty="0" smtClean="0"/>
              <a:t>iggs factory (125GeV </a:t>
            </a:r>
            <a:r>
              <a:rPr lang="en-US" dirty="0"/>
              <a:t>H</a:t>
            </a:r>
            <a:r>
              <a:rPr lang="en-US" dirty="0" smtClean="0"/>
              <a:t>iggs) is about </a:t>
            </a:r>
            <a:r>
              <a:rPr lang="en-US" dirty="0" smtClean="0"/>
              <a:t>250 </a:t>
            </a:r>
            <a:r>
              <a:rPr lang="en-US" dirty="0" err="1" smtClean="0"/>
              <a:t>GeV</a:t>
            </a:r>
            <a:r>
              <a:rPr lang="en-US" dirty="0" smtClean="0"/>
              <a:t> (Higgs + Z0 + 50 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The top at threshold requires 350GeV (2 * top mass)</a:t>
            </a:r>
          </a:p>
          <a:p>
            <a:pPr lvl="2"/>
            <a:r>
              <a:rPr lang="en-US" dirty="0" smtClean="0"/>
              <a:t>Other physics is uncertain for now</a:t>
            </a:r>
          </a:p>
          <a:p>
            <a:pPr lvl="2"/>
            <a:r>
              <a:rPr lang="en-US" dirty="0" smtClean="0"/>
              <a:t>The physics team would like 500GeV</a:t>
            </a:r>
          </a:p>
          <a:p>
            <a:pPr lvl="3"/>
            <a:r>
              <a:rPr lang="en-US" dirty="0" smtClean="0"/>
              <a:t>Stick with requirements document</a:t>
            </a:r>
          </a:p>
          <a:p>
            <a:pPr lvl="1"/>
            <a:r>
              <a:rPr lang="en-US" dirty="0" smtClean="0"/>
              <a:t>The second stage is hard to define from physics</a:t>
            </a:r>
          </a:p>
          <a:p>
            <a:pPr lvl="2"/>
            <a:r>
              <a:rPr lang="en-US" dirty="0" smtClean="0"/>
              <a:t>Need to understand what we now about the example scenario from LHC and low energy results</a:t>
            </a:r>
          </a:p>
          <a:p>
            <a:pPr lvl="2"/>
            <a:r>
              <a:rPr lang="en-US" dirty="0" smtClean="0"/>
              <a:t>Chose around 1.5TeV, the highest energy with one drive beam generation complex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Collaboration Meeting, May 9 2012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5335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500"/>
            <a:ext cx="9144000" cy="646433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0526" y="713740"/>
            <a:ext cx="1959234" cy="435144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9250" y="1755140"/>
            <a:ext cx="1784350" cy="41147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32000" y="47228"/>
            <a:ext cx="4866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Thresholds Crossed as a function of Energy (</a:t>
            </a:r>
            <a:r>
              <a:rPr lang="en-US" b="1" u="sng" dirty="0" err="1" smtClean="0"/>
              <a:t>GeV</a:t>
            </a:r>
            <a:r>
              <a:rPr lang="en-US" b="1" u="sng" dirty="0" smtClean="0"/>
              <a:t>)</a:t>
            </a:r>
            <a:endParaRPr lang="en-US" b="1" u="sng" dirty="0"/>
          </a:p>
        </p:txBody>
      </p:sp>
      <p:cxnSp>
        <p:nvCxnSpPr>
          <p:cNvPr id="7" name="Straight Connector 6"/>
          <p:cNvCxnSpPr/>
          <p:nvPr/>
        </p:nvCxnSpPr>
        <p:spPr>
          <a:xfrm rot="5400000">
            <a:off x="1431322" y="3274125"/>
            <a:ext cx="571354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-1517747" y="3258883"/>
            <a:ext cx="5713545" cy="1588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5626034" y="3274125"/>
            <a:ext cx="5713545" cy="1588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338230" y="713740"/>
            <a:ext cx="2007343" cy="242079"/>
          </a:xfrm>
          <a:prstGeom prst="rect">
            <a:avLst/>
          </a:prstGeom>
          <a:solidFill>
            <a:srgbClr val="008000">
              <a:alpha val="1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338230" y="958014"/>
            <a:ext cx="2007343" cy="3466062"/>
          </a:xfrm>
          <a:prstGeom prst="rect">
            <a:avLst/>
          </a:prstGeom>
          <a:solidFill>
            <a:srgbClr val="FF0000">
              <a:alpha val="1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338230" y="4424076"/>
            <a:ext cx="2007343" cy="797126"/>
          </a:xfrm>
          <a:prstGeom prst="rect">
            <a:avLst/>
          </a:prstGeom>
          <a:solidFill>
            <a:srgbClr val="0000FF">
              <a:alpha val="1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699250" y="1755140"/>
            <a:ext cx="2007343" cy="4114730"/>
          </a:xfrm>
          <a:prstGeom prst="rect">
            <a:avLst/>
          </a:prstGeom>
          <a:solidFill>
            <a:srgbClr val="0000FF">
              <a:alpha val="1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Collaboration Meeting, May 9 2012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8729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76448</TotalTime>
  <Words>1846</Words>
  <Application>Microsoft Macintosh PowerPoint</Application>
  <PresentationFormat>On-screen Show (4:3)</PresentationFormat>
  <Paragraphs>351</Paragraphs>
  <Slides>32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Staged CLIC Design</vt:lpstr>
      <vt:lpstr>CLIC Layout at 3 TeV</vt:lpstr>
      <vt:lpstr>Layout for 500 GeV</vt:lpstr>
      <vt:lpstr>Slide 4</vt:lpstr>
      <vt:lpstr>Strategy</vt:lpstr>
      <vt:lpstr>CLIC Implementation – in Stages?</vt:lpstr>
      <vt:lpstr>Strategy for a Staged Approach</vt:lpstr>
      <vt:lpstr>Choice of Energy Stages</vt:lpstr>
      <vt:lpstr>Slide 9</vt:lpstr>
      <vt:lpstr>Current CLIC Energy Stages</vt:lpstr>
      <vt:lpstr>Potential CLIC Parameters Based on 3TeV</vt:lpstr>
      <vt:lpstr>Potential CLIC Parameters Based on 500GeV</vt:lpstr>
      <vt:lpstr>Choices</vt:lpstr>
      <vt:lpstr>Staged Scenario A</vt:lpstr>
      <vt:lpstr>Staged Scenario B</vt:lpstr>
      <vt:lpstr>Remark: Choices, Variations</vt:lpstr>
      <vt:lpstr>Choices, Variations</vt:lpstr>
      <vt:lpstr>Multi-Pulsing</vt:lpstr>
      <vt:lpstr>Low Energy Running</vt:lpstr>
      <vt:lpstr>Performance below 500GeV</vt:lpstr>
      <vt:lpstr>Full Optimisation </vt:lpstr>
      <vt:lpstr>Conclusion</vt:lpstr>
      <vt:lpstr>Reserve</vt:lpstr>
      <vt:lpstr>Luminosity at Lower Energies II</vt:lpstr>
      <vt:lpstr>Luminosity at Lower Energies</vt:lpstr>
      <vt:lpstr>Luminosity at Lower Energies</vt:lpstr>
      <vt:lpstr>Luminosity at Lower Energies</vt:lpstr>
      <vt:lpstr>Concept First Stage</vt:lpstr>
      <vt:lpstr>Concept Second Stage</vt:lpstr>
      <vt:lpstr>Concept Third Stage</vt:lpstr>
      <vt:lpstr>Low Energy First Stage</vt:lpstr>
      <vt:lpstr>Natural First Stages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Luminosity and Parameter Drivers</dc:title>
  <dc:creator>Daniel Schulte</dc:creator>
  <cp:lastModifiedBy>Daniel Schulte</cp:lastModifiedBy>
  <cp:revision>95</cp:revision>
  <cp:lastPrinted>2012-05-07T06:59:12Z</cp:lastPrinted>
  <dcterms:created xsi:type="dcterms:W3CDTF">2012-05-09T13:23:51Z</dcterms:created>
  <dcterms:modified xsi:type="dcterms:W3CDTF">2012-05-09T13:36:15Z</dcterms:modified>
</cp:coreProperties>
</file>