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69" r:id="rId3"/>
    <p:sldId id="262" r:id="rId4"/>
    <p:sldId id="268" r:id="rId5"/>
    <p:sldId id="267" r:id="rId6"/>
    <p:sldId id="263" r:id="rId7"/>
    <p:sldId id="266" r:id="rId8"/>
    <p:sldId id="258" r:id="rId9"/>
    <p:sldId id="257" r:id="rId10"/>
    <p:sldId id="265" r:id="rId11"/>
    <p:sldId id="289" r:id="rId12"/>
    <p:sldId id="290" r:id="rId13"/>
    <p:sldId id="277" r:id="rId14"/>
    <p:sldId id="281" r:id="rId15"/>
    <p:sldId id="294" r:id="rId16"/>
    <p:sldId id="295" r:id="rId17"/>
    <p:sldId id="278" r:id="rId18"/>
    <p:sldId id="293" r:id="rId19"/>
    <p:sldId id="291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5" autoAdjust="0"/>
    <p:restoredTop sz="93769" autoAdjust="0"/>
  </p:normalViewPr>
  <p:slideViewPr>
    <p:cSldViewPr>
      <p:cViewPr varScale="1">
        <p:scale>
          <a:sx n="80" d="100"/>
          <a:sy n="80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1E13-6AF2-42F4-9394-E3FF2D38D77B}" type="datetimeFigureOut">
              <a:rPr lang="en-GB" smtClean="0"/>
              <a:pPr/>
              <a:t>08/05/2012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DC29D-6DEB-4D44-9680-8EA041AD00E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6636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C29D-6DEB-4D44-9680-8EA041AD00E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14802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FAC9214-D431-4D31-AFA8-DF0A8FF6A3FC}" type="slidenum">
              <a:rPr lang="en-GB">
                <a:latin typeface="Arial" pitchFamily="34" charset="0"/>
              </a:rPr>
              <a:pPr/>
              <a:t>14</a:t>
            </a:fld>
            <a:endParaRPr lang="en-GB">
              <a:latin typeface="Arial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DC29D-6DEB-4D44-9680-8EA041AD00E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1278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mtClean="0">
                <a:ea typeface="ＭＳ Ｐゴシック" pitchFamily="34" charset="-128"/>
              </a:rPr>
              <a:t>Challenges CLIC Main Beam</a:t>
            </a:r>
          </a:p>
        </p:txBody>
      </p:sp>
      <p:sp>
        <p:nvSpPr>
          <p:cNvPr id="737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973D970-7F23-4CC4-9D23-529333EED707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mtClean="0">
                <a:ea typeface="ＭＳ Ｐゴシック" pitchFamily="34" charset="-128"/>
              </a:rPr>
              <a:t>Challenges CLIC Main Beam</a:t>
            </a:r>
          </a:p>
        </p:txBody>
      </p:sp>
      <p:sp>
        <p:nvSpPr>
          <p:cNvPr id="757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A4BBF9EC-CA70-4076-8FDD-89493FEE7D22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11929" y="304800"/>
            <a:ext cx="8558242" cy="10056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2800" b="1" dirty="0">
                <a:latin typeface="+mj-lt"/>
                <a:ea typeface="+mj-ea"/>
                <a:cs typeface="+mj-cs"/>
              </a:rPr>
              <a:t>WP: CTC-006 - beam instrumentation task3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Electro-Optic</a:t>
            </a:r>
            <a:r>
              <a:rPr kumimoji="0" lang="en-GB" sz="28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Bunch Temporal Profile Monitor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 Box 210"/>
          <p:cNvSpPr txBox="1">
            <a:spLocks noChangeArrowheads="1"/>
          </p:cNvSpPr>
          <p:nvPr/>
        </p:nvSpPr>
        <p:spPr bwMode="auto">
          <a:xfrm>
            <a:off x="228600" y="1600200"/>
            <a:ext cx="8686800" cy="3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5474" tIns="42737" rIns="85474" bIns="42737">
            <a:spAutoFit/>
          </a:bodyPr>
          <a:lstStyle/>
          <a:p>
            <a:pPr algn="ctr" eaLnBrk="0" hangingPunct="0"/>
            <a:r>
              <a:rPr lang="en-GB" sz="2000" b="1" dirty="0" smtClean="0"/>
              <a:t>Allan </a:t>
            </a:r>
            <a:r>
              <a:rPr lang="en-GB" sz="2000" b="1" dirty="0"/>
              <a:t>Gillespie</a:t>
            </a:r>
            <a:r>
              <a:rPr lang="en-GB" sz="2000" b="1" baseline="30000" dirty="0">
                <a:solidFill>
                  <a:srgbClr val="FF0000"/>
                </a:solidFill>
              </a:rPr>
              <a:t>1</a:t>
            </a:r>
            <a:r>
              <a:rPr lang="en-GB" sz="2000" b="1" dirty="0"/>
              <a:t> , </a:t>
            </a:r>
            <a:r>
              <a:rPr lang="en-GB" sz="2000" b="1" dirty="0" smtClean="0"/>
              <a:t>David Walsh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1,2</a:t>
            </a:r>
            <a:r>
              <a:rPr lang="en-GB" sz="2000" b="1" dirty="0" smtClean="0"/>
              <a:t>, Steve Jamison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Rui</a:t>
            </a:r>
            <a:r>
              <a:rPr lang="en-GB" sz="2000" b="1" dirty="0" smtClean="0"/>
              <a:t> </a:t>
            </a:r>
            <a:r>
              <a:rPr lang="en-GB" sz="2000" b="1" dirty="0"/>
              <a:t>Pan</a:t>
            </a:r>
            <a:r>
              <a:rPr lang="en-GB" sz="2000" b="1" baseline="30000" dirty="0">
                <a:solidFill>
                  <a:srgbClr val="FF0000"/>
                </a:solidFill>
              </a:rPr>
              <a:t>1, 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3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Thibaut</a:t>
            </a:r>
            <a:r>
              <a:rPr lang="en-GB" sz="2000" b="1" dirty="0" smtClean="0"/>
              <a:t> </a:t>
            </a:r>
            <a:r>
              <a:rPr lang="en-GB" sz="2000" b="1" dirty="0" smtClean="0"/>
              <a:t>Lefevre</a:t>
            </a:r>
            <a:r>
              <a:rPr lang="en-GB" sz="2000" b="1" baseline="30000" dirty="0">
                <a:solidFill>
                  <a:srgbClr val="FF0000"/>
                </a:solidFill>
              </a:rPr>
              <a:t>3</a:t>
            </a:r>
            <a:r>
              <a:rPr lang="en-GB" sz="2000" b="1" dirty="0" smtClean="0"/>
              <a:t> </a:t>
            </a:r>
            <a:endParaRPr lang="en-GB" sz="2000" b="1" baseline="30000" dirty="0"/>
          </a:p>
        </p:txBody>
      </p:sp>
      <p:sp>
        <p:nvSpPr>
          <p:cNvPr id="7" name="Text Box 211"/>
          <p:cNvSpPr txBox="1">
            <a:spLocks noChangeArrowheads="1"/>
          </p:cNvSpPr>
          <p:nvPr/>
        </p:nvSpPr>
        <p:spPr bwMode="auto">
          <a:xfrm>
            <a:off x="457200" y="2286000"/>
            <a:ext cx="8458200" cy="196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5474" tIns="42737" rIns="85474" bIns="42737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GB" sz="1600" b="1" baseline="30000" dirty="0" smtClean="0">
                <a:solidFill>
                  <a:srgbClr val="FF0000"/>
                </a:solidFill>
              </a:rPr>
              <a:t>1</a:t>
            </a:r>
            <a:r>
              <a:rPr lang="en-GB" sz="1600" b="1" baseline="30000" dirty="0" smtClean="0"/>
              <a:t> </a:t>
            </a:r>
            <a:r>
              <a:rPr lang="en-GB" sz="1400" b="1" dirty="0" smtClean="0"/>
              <a:t> </a:t>
            </a:r>
            <a:r>
              <a:rPr lang="en-GB" b="1" dirty="0"/>
              <a:t>C</a:t>
            </a:r>
            <a:r>
              <a:rPr lang="en-GB" b="1" dirty="0" smtClean="0"/>
              <a:t>arnegie Laboratory of Physics, </a:t>
            </a:r>
            <a:r>
              <a:rPr lang="en-GB" b="1" dirty="0"/>
              <a:t>University of Dundee, Dundee DD1 4HN, </a:t>
            </a:r>
            <a:r>
              <a:rPr lang="en-GB" b="1" dirty="0" smtClean="0"/>
              <a:t>UK</a:t>
            </a:r>
            <a:endParaRPr lang="en-GB" b="1" dirty="0"/>
          </a:p>
          <a:p>
            <a:pPr marL="273050" indent="-273050" eaLnBrk="0" hangingPunct="0">
              <a:lnSpc>
                <a:spcPct val="150000"/>
              </a:lnSpc>
            </a:pPr>
            <a:r>
              <a:rPr lang="en-GB" b="1" baseline="30000" dirty="0" smtClean="0">
                <a:solidFill>
                  <a:srgbClr val="FF0000"/>
                </a:solidFill>
              </a:rPr>
              <a:t>2</a:t>
            </a:r>
            <a:r>
              <a:rPr lang="en-GB" b="1" dirty="0" smtClean="0"/>
              <a:t>  Accelerator </a:t>
            </a:r>
            <a:r>
              <a:rPr lang="en-GB" b="1" dirty="0"/>
              <a:t>Science &amp;</a:t>
            </a:r>
            <a:r>
              <a:rPr lang="en-GB" b="1" dirty="0" smtClean="0"/>
              <a:t> </a:t>
            </a:r>
            <a:r>
              <a:rPr lang="en-GB" b="1" dirty="0"/>
              <a:t>Technology Centre (</a:t>
            </a:r>
            <a:r>
              <a:rPr lang="en-GB" b="1" dirty="0" err="1"/>
              <a:t>ASTeC</a:t>
            </a:r>
            <a:r>
              <a:rPr lang="en-GB" b="1" dirty="0"/>
              <a:t>), STFC Daresbury Laboratory, Warrington WA4 4AD, </a:t>
            </a:r>
            <a:r>
              <a:rPr lang="en-GB" b="1" dirty="0" smtClean="0"/>
              <a:t>UK</a:t>
            </a:r>
            <a:endParaRPr lang="en-GB" b="1" dirty="0"/>
          </a:p>
          <a:p>
            <a:pPr eaLnBrk="0" hangingPunct="0">
              <a:lnSpc>
                <a:spcPct val="150000"/>
              </a:lnSpc>
            </a:pPr>
            <a:r>
              <a:rPr lang="en-GB" b="1" baseline="30000" dirty="0">
                <a:solidFill>
                  <a:srgbClr val="FF0000"/>
                </a:solidFill>
              </a:rPr>
              <a:t>3</a:t>
            </a:r>
            <a:r>
              <a:rPr lang="en-GB" b="1" baseline="30000" dirty="0"/>
              <a:t> </a:t>
            </a:r>
            <a:r>
              <a:rPr lang="en-GB" b="1" baseline="30000" dirty="0" smtClean="0"/>
              <a:t> </a:t>
            </a:r>
            <a:r>
              <a:rPr lang="en-GB" b="1" dirty="0" smtClean="0"/>
              <a:t>Beam </a:t>
            </a:r>
            <a:r>
              <a:rPr lang="en-GB" b="1" dirty="0"/>
              <a:t>Department, CERN, CH-1211 Geneva 23, Switzerland</a:t>
            </a:r>
          </a:p>
          <a:p>
            <a:pPr eaLnBrk="0" hangingPunct="0"/>
            <a:endParaRPr lang="en-GB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019300" y="4409023"/>
            <a:ext cx="50292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Synopsis:</a:t>
            </a:r>
            <a:endParaRPr lang="en-GB" sz="2000" b="1" dirty="0" smtClean="0">
              <a:solidFill>
                <a:srgbClr val="000099"/>
              </a:solidFill>
            </a:endParaRPr>
          </a:p>
          <a:p>
            <a:endParaRPr lang="en-GB" sz="2000" b="1" dirty="0" smtClean="0">
              <a:solidFill>
                <a:srgbClr val="000099"/>
              </a:solidFill>
            </a:endParaRPr>
          </a:p>
          <a:p>
            <a:pPr marL="342900" indent="-342900">
              <a:lnSpc>
                <a:spcPts val="2800"/>
              </a:lnSpc>
              <a:buAutoNum type="arabicPeriod"/>
            </a:pPr>
            <a:r>
              <a:rPr lang="en-GB" sz="2000" b="1" dirty="0" smtClean="0">
                <a:solidFill>
                  <a:srgbClr val="000099"/>
                </a:solidFill>
              </a:rPr>
              <a:t>Activities at CLIC CALIFES</a:t>
            </a:r>
          </a:p>
          <a:p>
            <a:pPr marL="342900" indent="-342900">
              <a:lnSpc>
                <a:spcPts val="2800"/>
              </a:lnSpc>
              <a:buAutoNum type="arabicPeriod"/>
            </a:pPr>
            <a:r>
              <a:rPr lang="en-GB" sz="2000" b="1" dirty="0" smtClean="0">
                <a:solidFill>
                  <a:srgbClr val="000099"/>
                </a:solidFill>
              </a:rPr>
              <a:t>Activities at STFC Daresbury Laboratory</a:t>
            </a:r>
          </a:p>
          <a:p>
            <a:pPr marL="342900" indent="-342900">
              <a:lnSpc>
                <a:spcPts val="2800"/>
              </a:lnSpc>
              <a:buAutoNum type="arabicPeriod"/>
            </a:pPr>
            <a:r>
              <a:rPr lang="en-GB" sz="2000" b="1" dirty="0" smtClean="0">
                <a:solidFill>
                  <a:srgbClr val="000099"/>
                </a:solidFill>
              </a:rPr>
              <a:t>Activities at the University of Dundee</a:t>
            </a:r>
          </a:p>
          <a:p>
            <a:pPr marL="342900" indent="-342900">
              <a:lnSpc>
                <a:spcPts val="2800"/>
              </a:lnSpc>
              <a:buAutoNum type="arabicPeriod"/>
            </a:pPr>
            <a:r>
              <a:rPr lang="en-GB" sz="2000" b="1" dirty="0" smtClean="0">
                <a:solidFill>
                  <a:srgbClr val="000099"/>
                </a:solidFill>
              </a:rPr>
              <a:t>Planned group activities over next year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43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9432" y="228600"/>
            <a:ext cx="4874568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>
              <a:spcBef>
                <a:spcPct val="0"/>
              </a:spcBef>
            </a:pPr>
            <a:r>
              <a:rPr lang="en-US" altLang="zh-CN" sz="2400" b="1" dirty="0" smtClean="0">
                <a:latin typeface="+mj-lt"/>
                <a:ea typeface="+mj-ea"/>
                <a:cs typeface="+mj-cs"/>
              </a:rPr>
              <a:t>Contributions to System Time Resolution</a:t>
            </a:r>
            <a:endParaRPr lang="en-US" altLang="zh-CN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7544" y="1112168"/>
            <a:ext cx="7200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altLang="zh-CN" sz="2000" b="1" dirty="0" smtClean="0"/>
              <a:t>1.  </a:t>
            </a:r>
            <a:r>
              <a:rPr lang="en-US" altLang="zh-CN" sz="2000" dirty="0" smtClean="0"/>
              <a:t>Distance between crystal and e-beam</a:t>
            </a:r>
          </a:p>
          <a:p>
            <a:pPr marL="457200" indent="-457200"/>
            <a:r>
              <a:rPr lang="en-US" altLang="zh-CN" sz="2000" dirty="0" smtClean="0"/>
              <a:t>	 </a:t>
            </a:r>
          </a:p>
          <a:p>
            <a:pPr marL="457200" indent="-457200"/>
            <a:r>
              <a:rPr lang="en-US" altLang="zh-CN" sz="2000" dirty="0" smtClean="0"/>
              <a:t>                           ~10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  at r=5 mm</a:t>
            </a:r>
            <a:br>
              <a:rPr lang="en-US" altLang="zh-CN" sz="2000" dirty="0" smtClean="0"/>
            </a:br>
            <a:endParaRPr lang="en-US" altLang="zh-CN" sz="2000" dirty="0" smtClean="0"/>
          </a:p>
          <a:p>
            <a:pPr marL="457200" indent="-457200"/>
            <a:endParaRPr lang="en-US" altLang="zh-CN" sz="2000" dirty="0" smtClean="0"/>
          </a:p>
          <a:p>
            <a:r>
              <a:rPr lang="en-US" altLang="zh-CN" sz="2000" b="1" dirty="0" smtClean="0"/>
              <a:t>2. </a:t>
            </a:r>
            <a:r>
              <a:rPr lang="en-US" altLang="zh-CN" sz="2000" dirty="0" smtClean="0"/>
              <a:t>The frequency response of crystal (material and thickness)</a:t>
            </a:r>
          </a:p>
          <a:p>
            <a:r>
              <a:rPr lang="en-US" altLang="zh-CN" sz="2000" dirty="0" smtClean="0"/>
              <a:t>     </a:t>
            </a:r>
          </a:p>
          <a:p>
            <a:r>
              <a:rPr lang="en-US" altLang="zh-CN" sz="2000" dirty="0" smtClean="0"/>
              <a:t>           for 1 mm </a:t>
            </a:r>
            <a:r>
              <a:rPr lang="en-US" altLang="zh-CN" sz="2000" dirty="0" err="1" smtClean="0"/>
              <a:t>ZnTe</a:t>
            </a:r>
            <a:r>
              <a:rPr lang="en-US" altLang="zh-CN" sz="2000" dirty="0" smtClean="0"/>
              <a:t>:  ~333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          ~1/(3THz)</a:t>
            </a:r>
            <a:br>
              <a:rPr lang="en-US" altLang="zh-CN" sz="2000" dirty="0" smtClean="0"/>
            </a:br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b="1" dirty="0" smtClean="0"/>
              <a:t>3. </a:t>
            </a:r>
            <a:r>
              <a:rPr lang="en-US" altLang="zh-CN" sz="2000" dirty="0" smtClean="0"/>
              <a:t>EOSD limitation (Laser pulse duration and chirped duration)</a:t>
            </a:r>
          </a:p>
          <a:p>
            <a:r>
              <a:rPr lang="en-US" altLang="zh-CN" sz="2000" dirty="0" smtClean="0"/>
              <a:t>                         </a:t>
            </a:r>
          </a:p>
          <a:p>
            <a:r>
              <a:rPr lang="en-US" altLang="zh-CN" sz="2000" dirty="0" smtClean="0"/>
              <a:t>	                             ~550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   </a:t>
            </a:r>
            <a:r>
              <a:rPr lang="en-US" altLang="zh-CN" dirty="0" smtClean="0"/>
              <a:t>( for 100 </a:t>
            </a:r>
            <a:r>
              <a:rPr lang="en-US" altLang="zh-CN" dirty="0" err="1" smtClean="0"/>
              <a:t>fs</a:t>
            </a:r>
            <a:r>
              <a:rPr lang="en-US" altLang="zh-CN" dirty="0" smtClean="0"/>
              <a:t> pulse chirped to 3</a:t>
            </a:r>
            <a:r>
              <a:rPr lang="en-US" altLang="zh-CN" dirty="0" smtClean="0">
                <a:sym typeface="Wingdings" pitchFamily="2" charset="2"/>
              </a:rPr>
              <a:t>ps</a:t>
            </a:r>
            <a:r>
              <a:rPr lang="en-US" altLang="zh-CN" dirty="0" smtClean="0"/>
              <a:t>)</a:t>
            </a:r>
            <a:br>
              <a:rPr lang="en-US" altLang="zh-CN" dirty="0" smtClean="0"/>
            </a:br>
            <a:endParaRPr lang="en-US" altLang="zh-CN" dirty="0" smtClean="0"/>
          </a:p>
          <a:p>
            <a:endParaRPr lang="en-US" altLang="zh-CN" sz="2000" dirty="0" smtClean="0"/>
          </a:p>
          <a:p>
            <a:r>
              <a:rPr lang="en-US" altLang="zh-CN" sz="2000" b="1" dirty="0" smtClean="0"/>
              <a:t>4. </a:t>
            </a:r>
            <a:r>
              <a:rPr lang="en-US" altLang="zh-CN" sz="2000" dirty="0" smtClean="0"/>
              <a:t>Resolution of spectrometer and </a:t>
            </a:r>
            <a:r>
              <a:rPr lang="en-US" altLang="zh-CN" sz="2000" dirty="0" err="1" smtClean="0"/>
              <a:t>iCCD</a:t>
            </a:r>
            <a:r>
              <a:rPr lang="en-US" altLang="zh-CN" sz="2000" dirty="0" smtClean="0"/>
              <a:t>   ~3 </a:t>
            </a:r>
            <a:r>
              <a:rPr lang="en-US" altLang="zh-CN" sz="2000" dirty="0" err="1" smtClean="0"/>
              <a:t>fs</a:t>
            </a:r>
            <a:r>
              <a:rPr lang="en-US" altLang="zh-CN" sz="2000" dirty="0" smtClean="0"/>
              <a:t> </a:t>
            </a:r>
            <a:endParaRPr lang="zh-CN" altLang="en-US" sz="2000" dirty="0"/>
          </a:p>
        </p:txBody>
      </p:sp>
      <p:grpSp>
        <p:nvGrpSpPr>
          <p:cNvPr id="9" name="组合 22"/>
          <p:cNvGrpSpPr/>
          <p:nvPr/>
        </p:nvGrpSpPr>
        <p:grpSpPr>
          <a:xfrm>
            <a:off x="7668344" y="990600"/>
            <a:ext cx="432048" cy="1224136"/>
            <a:chOff x="6444208" y="1556792"/>
            <a:chExt cx="864096" cy="1800200"/>
          </a:xfrm>
        </p:grpSpPr>
        <p:grpSp>
          <p:nvGrpSpPr>
            <p:cNvPr id="10" name="组合 12"/>
            <p:cNvGrpSpPr/>
            <p:nvPr/>
          </p:nvGrpSpPr>
          <p:grpSpPr>
            <a:xfrm>
              <a:off x="6444208" y="1844824"/>
              <a:ext cx="144016" cy="1512168"/>
              <a:chOff x="5652120" y="1844824"/>
              <a:chExt cx="144016" cy="1512168"/>
            </a:xfrm>
          </p:grpSpPr>
          <p:sp>
            <p:nvSpPr>
              <p:cNvPr id="12" name="椭圆 13"/>
              <p:cNvSpPr/>
              <p:nvPr/>
            </p:nvSpPr>
            <p:spPr>
              <a:xfrm>
                <a:off x="5652120" y="256490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箭头连接符 15"/>
              <p:cNvCxnSpPr>
                <a:stCxn id="12" idx="0"/>
              </p:cNvCxnSpPr>
              <p:nvPr/>
            </p:nvCxnSpPr>
            <p:spPr>
              <a:xfrm flipV="1">
                <a:off x="5724128" y="1844824"/>
                <a:ext cx="0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6"/>
              <p:cNvCxnSpPr>
                <a:stCxn id="12" idx="4"/>
              </p:cNvCxnSpPr>
              <p:nvPr/>
            </p:nvCxnSpPr>
            <p:spPr>
              <a:xfrm flipH="1">
                <a:off x="5652120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7"/>
              <p:cNvCxnSpPr>
                <a:stCxn id="12" idx="0"/>
              </p:cNvCxnSpPr>
              <p:nvPr/>
            </p:nvCxnSpPr>
            <p:spPr>
              <a:xfrm flipH="1" flipV="1">
                <a:off x="5652120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8"/>
              <p:cNvCxnSpPr>
                <a:stCxn id="12" idx="4"/>
              </p:cNvCxnSpPr>
              <p:nvPr/>
            </p:nvCxnSpPr>
            <p:spPr>
              <a:xfrm>
                <a:off x="5724128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9"/>
              <p:cNvCxnSpPr>
                <a:stCxn id="12" idx="0"/>
              </p:cNvCxnSpPr>
              <p:nvPr/>
            </p:nvCxnSpPr>
            <p:spPr>
              <a:xfrm flipV="1">
                <a:off x="5724128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20"/>
              <p:cNvCxnSpPr>
                <a:stCxn id="12" idx="4"/>
              </p:cNvCxnSpPr>
              <p:nvPr/>
            </p:nvCxnSpPr>
            <p:spPr>
              <a:xfrm>
                <a:off x="5724128" y="2708920"/>
                <a:ext cx="0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1556792"/>
              <a:ext cx="504056" cy="547261"/>
            </a:xfrm>
            <a:prstGeom prst="rect">
              <a:avLst/>
            </a:prstGeom>
            <a:noFill/>
          </p:spPr>
        </p:pic>
      </p:grp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 l="27391" t="22266" r="31102" b="11782"/>
          <a:stretch>
            <a:fillRect/>
          </a:stretch>
        </p:blipFill>
        <p:spPr bwMode="auto">
          <a:xfrm>
            <a:off x="7164289" y="2336304"/>
            <a:ext cx="1368152" cy="122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 l="23517" t="18329" r="27781" b="12766"/>
          <a:stretch>
            <a:fillRect/>
          </a:stretch>
        </p:blipFill>
        <p:spPr bwMode="auto">
          <a:xfrm>
            <a:off x="7112854" y="3776464"/>
            <a:ext cx="1563602" cy="124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 l="15944" t="43860" r="66338" b="49210"/>
          <a:stretch>
            <a:fillRect/>
          </a:stretch>
        </p:blipFill>
        <p:spPr bwMode="auto">
          <a:xfrm>
            <a:off x="1175792" y="4723949"/>
            <a:ext cx="1872208" cy="4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6" cstate="print"/>
          <a:srcRect l="44881" t="13460" r="45275" b="73940"/>
          <a:stretch>
            <a:fillRect/>
          </a:stretch>
        </p:blipFill>
        <p:spPr bwMode="auto">
          <a:xfrm>
            <a:off x="1043608" y="1544216"/>
            <a:ext cx="9001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/>
          <p:cNvGrpSpPr/>
          <p:nvPr/>
        </p:nvGrpSpPr>
        <p:grpSpPr>
          <a:xfrm>
            <a:off x="6948264" y="5288632"/>
            <a:ext cx="1890936" cy="1074603"/>
            <a:chOff x="6948264" y="5517232"/>
            <a:chExt cx="1890936" cy="1074603"/>
          </a:xfrm>
        </p:grpSpPr>
        <p:grpSp>
          <p:nvGrpSpPr>
            <p:cNvPr id="19" name="Group 18"/>
            <p:cNvGrpSpPr/>
            <p:nvPr/>
          </p:nvGrpSpPr>
          <p:grpSpPr>
            <a:xfrm>
              <a:off x="6948264" y="5517232"/>
              <a:ext cx="1584176" cy="936104"/>
              <a:chOff x="5436096" y="6309320"/>
              <a:chExt cx="1584176" cy="936104"/>
            </a:xfrm>
          </p:grpSpPr>
          <p:sp>
            <p:nvSpPr>
              <p:cNvPr id="20" name="Isosceles Triangle 19"/>
              <p:cNvSpPr/>
              <p:nvPr/>
            </p:nvSpPr>
            <p:spPr>
              <a:xfrm rot="16200000">
                <a:off x="6264188" y="6273317"/>
                <a:ext cx="288032" cy="648072"/>
              </a:xfrm>
              <a:prstGeom prst="triangle">
                <a:avLst/>
              </a:prstGeom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6084168" y="6597352"/>
                <a:ext cx="216024" cy="43669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580112" y="7029400"/>
                <a:ext cx="720080" cy="464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084168" y="6885384"/>
                <a:ext cx="360040" cy="36004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4" name="Group 155"/>
              <p:cNvGrpSpPr/>
              <p:nvPr/>
            </p:nvGrpSpPr>
            <p:grpSpPr>
              <a:xfrm rot="10220182">
                <a:off x="5815435" y="6418236"/>
                <a:ext cx="572575" cy="326468"/>
                <a:chOff x="7387422" y="5085184"/>
                <a:chExt cx="1770108" cy="1008112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7555210" y="5085184"/>
                  <a:ext cx="1344149" cy="100811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Rectangle 27"/>
                <p:cNvSpPr/>
                <p:nvPr/>
              </p:nvSpPr>
              <p:spPr>
                <a:xfrm rot="19357865">
                  <a:off x="7387422" y="5617670"/>
                  <a:ext cx="1770108" cy="45719"/>
                </a:xfrm>
                <a:prstGeom prst="rect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" name="Freeform 24"/>
              <p:cNvSpPr/>
              <p:nvPr/>
            </p:nvSpPr>
            <p:spPr>
              <a:xfrm rot="5400000">
                <a:off x="6660232" y="6453336"/>
                <a:ext cx="504056" cy="216025"/>
              </a:xfrm>
              <a:custGeom>
                <a:avLst/>
                <a:gdLst>
                  <a:gd name="connsiteX0" fmla="*/ 66754 w 686430"/>
                  <a:gd name="connsiteY0" fmla="*/ 507580 h 532770"/>
                  <a:gd name="connsiteX1" fmla="*/ 210338 w 686430"/>
                  <a:gd name="connsiteY1" fmla="*/ 371553 h 532770"/>
                  <a:gd name="connsiteX2" fmla="*/ 316136 w 686430"/>
                  <a:gd name="connsiteY2" fmla="*/ 1259 h 532770"/>
                  <a:gd name="connsiteX3" fmla="*/ 414377 w 686430"/>
                  <a:gd name="connsiteY3" fmla="*/ 363996 h 532770"/>
                  <a:gd name="connsiteX4" fmla="*/ 520176 w 686430"/>
                  <a:gd name="connsiteY4" fmla="*/ 311097 h 532770"/>
                  <a:gd name="connsiteX5" fmla="*/ 610860 w 686430"/>
                  <a:gd name="connsiteY5" fmla="*/ 500023 h 532770"/>
                  <a:gd name="connsiteX6" fmla="*/ 66754 w 686430"/>
                  <a:gd name="connsiteY6" fmla="*/ 507580 h 532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6430" h="532770">
                    <a:moveTo>
                      <a:pt x="66754" y="507580"/>
                    </a:moveTo>
                    <a:cubicBezTo>
                      <a:pt x="0" y="486168"/>
                      <a:pt x="168774" y="455940"/>
                      <a:pt x="210338" y="371553"/>
                    </a:cubicBezTo>
                    <a:cubicBezTo>
                      <a:pt x="251902" y="287166"/>
                      <a:pt x="282130" y="2518"/>
                      <a:pt x="316136" y="1259"/>
                    </a:cubicBezTo>
                    <a:cubicBezTo>
                      <a:pt x="350142" y="0"/>
                      <a:pt x="380370" y="312356"/>
                      <a:pt x="414377" y="363996"/>
                    </a:cubicBezTo>
                    <a:cubicBezTo>
                      <a:pt x="448384" y="415636"/>
                      <a:pt x="487429" y="288426"/>
                      <a:pt x="520176" y="311097"/>
                    </a:cubicBezTo>
                    <a:cubicBezTo>
                      <a:pt x="552923" y="333768"/>
                      <a:pt x="686430" y="467276"/>
                      <a:pt x="610860" y="500023"/>
                    </a:cubicBezTo>
                    <a:cubicBezTo>
                      <a:pt x="535290" y="532770"/>
                      <a:pt x="133508" y="528992"/>
                      <a:pt x="66754" y="50758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10800000" scaled="0"/>
              </a:gra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436096" y="6309320"/>
                <a:ext cx="72008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/>
                  <a:t>Grating</a:t>
                </a:r>
                <a:endParaRPr lang="en-GB" sz="1200" b="1" dirty="0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7667120" y="6314836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Mirror</a:t>
              </a:r>
              <a:endParaRPr lang="en-GB" sz="1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229600" y="5971401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/>
                <a:t>ICCD</a:t>
              </a:r>
              <a:endParaRPr lang="en-GB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38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1062335"/>
            <a:ext cx="4529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Spectral Upconversion Techniques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900" y="1589260"/>
            <a:ext cx="5734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Convert the far-IR – mid-IR spectrum to an optical spectrum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972270"/>
            <a:ext cx="6710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Offers potential for simple &amp; robust bunch form factor measurements</a:t>
            </a:r>
          </a:p>
          <a:p>
            <a:pPr lvl="1"/>
            <a:r>
              <a:rPr lang="en-GB" dirty="0" smtClean="0"/>
              <a:t>-  Bandwidth reduction 1mm - 10</a:t>
            </a:r>
            <a:r>
              <a:rPr lang="en-GB" dirty="0" smtClean="0">
                <a:sym typeface="Symbol"/>
              </a:rPr>
              <a:t></a:t>
            </a:r>
            <a:r>
              <a:rPr lang="en-GB" dirty="0" smtClean="0"/>
              <a:t>m 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</a:t>
            </a:r>
            <a:r>
              <a:rPr lang="en-GB" dirty="0" smtClean="0"/>
              <a:t>  800nm – 740nm</a:t>
            </a:r>
          </a:p>
          <a:p>
            <a:pPr lvl="1"/>
            <a:r>
              <a:rPr lang="en-GB" dirty="0" smtClean="0"/>
              <a:t>-  Simple CW lasers (?)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1509" y="3003581"/>
            <a:ext cx="7274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2011/12 experiments at Daresbury  </a:t>
            </a:r>
            <a:r>
              <a:rPr lang="en-GB" sz="1600" b="1" dirty="0" smtClean="0">
                <a:solidFill>
                  <a:srgbClr val="FF0000"/>
                </a:solidFill>
              </a:rPr>
              <a:t>(Manchester University also collaborating)</a:t>
            </a:r>
            <a:r>
              <a:rPr lang="en-GB" b="1" dirty="0" smtClean="0">
                <a:solidFill>
                  <a:schemeClr val="accent1"/>
                </a:solidFill>
              </a:rPr>
              <a:t> 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460781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Shooting for ultimate aim</a:t>
            </a:r>
            <a:r>
              <a:rPr lang="en-GB" dirty="0">
                <a:solidFill>
                  <a:srgbClr val="000099"/>
                </a:solidFill>
              </a:rPr>
              <a:t> </a:t>
            </a:r>
            <a:r>
              <a:rPr lang="en-GB" dirty="0" smtClean="0">
                <a:solidFill>
                  <a:srgbClr val="000099"/>
                </a:solidFill>
              </a:rPr>
              <a:t>of CW laser probe:</a:t>
            </a:r>
            <a:endParaRPr lang="en-GB" dirty="0">
              <a:solidFill>
                <a:srgbClr val="00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9327" y="3841781"/>
            <a:ext cx="7620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Simple 200mW diode laser, ALICE </a:t>
            </a:r>
            <a:r>
              <a:rPr lang="en-GB" dirty="0" err="1" smtClean="0"/>
              <a:t>macrobunch</a:t>
            </a:r>
            <a:r>
              <a:rPr lang="en-GB" dirty="0" smtClean="0"/>
              <a:t> CSR</a:t>
            </a:r>
          </a:p>
          <a:p>
            <a:r>
              <a:rPr lang="en-GB" dirty="0" smtClean="0"/>
              <a:t>    </a:t>
            </a:r>
            <a:r>
              <a:rPr lang="en-GB" sz="1600" dirty="0" smtClean="0"/>
              <a:t>   </a:t>
            </a:r>
            <a:r>
              <a:rPr lang="en-GB" dirty="0" smtClean="0"/>
              <a:t>wavelength drift believed to be obscuring the very small signal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  <a:p>
            <a:pPr>
              <a:buFontTx/>
              <a:buChar char="-"/>
            </a:pPr>
            <a:r>
              <a:rPr lang="en-GB" dirty="0" smtClean="0"/>
              <a:t> 2 Watt single mode (MHz </a:t>
            </a:r>
            <a:r>
              <a:rPr lang="en-GB" dirty="0" err="1" smtClean="0"/>
              <a:t>linewidth</a:t>
            </a:r>
            <a:r>
              <a:rPr lang="en-GB" dirty="0" smtClean="0"/>
              <a:t>) laser installed </a:t>
            </a:r>
            <a:br>
              <a:rPr lang="en-GB" dirty="0" smtClean="0"/>
            </a:br>
            <a:r>
              <a:rPr lang="en-GB" dirty="0" smtClean="0"/>
              <a:t>        </a:t>
            </a:r>
            <a:r>
              <a:rPr lang="en-GB" sz="1600" dirty="0" smtClean="0"/>
              <a:t>(loan through University of Manchester collaboration)</a:t>
            </a:r>
            <a:br>
              <a:rPr lang="en-GB" sz="1600" dirty="0" smtClean="0"/>
            </a:br>
            <a:r>
              <a:rPr lang="en-GB" sz="1600" dirty="0" smtClean="0"/>
              <a:t>         Continuing absence of</a:t>
            </a:r>
            <a:r>
              <a:rPr lang="en-GB" dirty="0" smtClean="0"/>
              <a:t> signal attributed to long bunch, low CSR energy,</a:t>
            </a:r>
            <a:br>
              <a:rPr lang="en-GB" dirty="0" smtClean="0"/>
            </a:br>
            <a:r>
              <a:rPr lang="en-GB" dirty="0" smtClean="0"/>
              <a:t>            &amp; radiation transport losses.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72831" y="6054319"/>
            <a:ext cx="6515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Change of approach....</a:t>
            </a: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/>
              <a:t>Use laser-generated </a:t>
            </a:r>
            <a:r>
              <a:rPr lang="en-GB" dirty="0" smtClean="0"/>
              <a:t>THz for initial parameter setting experiments 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22735" y="76200"/>
            <a:ext cx="545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 smtClean="0"/>
              <a:t>2.  Activities </a:t>
            </a:r>
            <a:r>
              <a:rPr lang="en-GB" sz="2400" dirty="0"/>
              <a:t>at </a:t>
            </a:r>
            <a:r>
              <a:rPr lang="en-GB" sz="2400" dirty="0" smtClean="0"/>
              <a:t>STFC Daresbury Laboratory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573665"/>
            <a:ext cx="7134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Testing optical requirements for ultimate time resolution monitor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787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2590800"/>
            <a:ext cx="69837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...returning to understanding of signal-noise levels with “quasi-CW” laser</a:t>
            </a:r>
          </a:p>
          <a:p>
            <a:r>
              <a:rPr lang="en-GB" dirty="0" smtClean="0"/>
              <a:t>      - kW equivalent laser power trivially available  </a:t>
            </a:r>
            <a:br>
              <a:rPr lang="en-GB" dirty="0" smtClean="0"/>
            </a:br>
            <a:r>
              <a:rPr lang="en-GB" dirty="0" smtClean="0"/>
              <a:t>             (~50ps 1064nm system to be used initially).</a:t>
            </a:r>
          </a:p>
          <a:p>
            <a:r>
              <a:rPr lang="en-GB" dirty="0" smtClean="0"/>
              <a:t>      - small increase in complexity through synchronisation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85800"/>
            <a:ext cx="6781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MV/m sub-</a:t>
            </a:r>
            <a:r>
              <a:rPr lang="en-GB" dirty="0" err="1" smtClean="0">
                <a:solidFill>
                  <a:srgbClr val="FF0000"/>
                </a:solidFill>
              </a:rPr>
              <a:t>ps</a:t>
            </a:r>
            <a:r>
              <a:rPr lang="en-GB" dirty="0" smtClean="0">
                <a:solidFill>
                  <a:srgbClr val="FF0000"/>
                </a:solidFill>
              </a:rPr>
              <a:t> source available with independent EO characterisation </a:t>
            </a:r>
            <a:r>
              <a:rPr lang="en-GB" sz="1600" dirty="0" smtClean="0"/>
              <a:t>(separate project in high power THz generation for bunch manipulation)</a:t>
            </a:r>
            <a:endParaRPr lang="en-GB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57200" y="4075112"/>
            <a:ext cx="5867400" cy="2630488"/>
            <a:chOff x="1219200" y="4227512"/>
            <a:chExt cx="5867400" cy="2630488"/>
          </a:xfrm>
        </p:grpSpPr>
        <p:pic>
          <p:nvPicPr>
            <p:cNvPr id="4" name="Picture 2" descr="C:\SPJ\AEMITR\timeScanPlo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86200" y="4456112"/>
              <a:ext cx="3200400" cy="2401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12"/>
            <p:cNvSpPr txBox="1">
              <a:spLocks noChangeArrowheads="1"/>
            </p:cNvSpPr>
            <p:nvPr/>
          </p:nvSpPr>
          <p:spPr bwMode="auto">
            <a:xfrm>
              <a:off x="1524000" y="4227512"/>
              <a:ext cx="5181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/>
                <a:t>Sub-</a:t>
              </a:r>
              <a:r>
                <a:rPr lang="en-GB" sz="1400" b="1" dirty="0" err="1"/>
                <a:t>picosecond</a:t>
              </a:r>
              <a:r>
                <a:rPr lang="en-GB" sz="1400" b="1" dirty="0"/>
                <a:t> pulse </a:t>
              </a:r>
              <a:r>
                <a:rPr lang="en-GB" sz="1400" b="1" dirty="0" smtClean="0"/>
                <a:t>generation and </a:t>
              </a:r>
              <a:r>
                <a:rPr lang="en-GB" sz="1400" b="1" dirty="0"/>
                <a:t>detection in ASTeC laser lab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9200" y="4800600"/>
              <a:ext cx="2438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" name="TextBox 8"/>
          <p:cNvSpPr txBox="1"/>
          <p:nvPr/>
        </p:nvSpPr>
        <p:spPr>
          <a:xfrm>
            <a:off x="457200" y="1295400"/>
            <a:ext cx="62121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 </a:t>
            </a:r>
            <a:r>
              <a:rPr lang="en-GB" dirty="0" smtClean="0"/>
              <a:t>Still failed to observe signal using single-mode laser</a:t>
            </a:r>
            <a:br>
              <a:rPr lang="en-GB" dirty="0" smtClean="0"/>
            </a:br>
            <a:r>
              <a:rPr lang="en-GB" dirty="0" smtClean="0"/>
              <a:t>   - believe currently just below signal-noise of detection systems</a:t>
            </a:r>
          </a:p>
          <a:p>
            <a:r>
              <a:rPr lang="en-GB" dirty="0" smtClean="0"/>
              <a:t>    EO crystal efficiency, ITO dichroic losses,   </a:t>
            </a:r>
            <a:br>
              <a:rPr lang="en-GB" dirty="0" smtClean="0"/>
            </a:br>
            <a:r>
              <a:rPr lang="en-GB" dirty="0" smtClean="0"/>
              <a:t>    shorter pulse/larger bandwidth =&gt; smaller </a:t>
            </a:r>
            <a:r>
              <a:rPr lang="en-GB" i="1" dirty="0" smtClean="0">
                <a:latin typeface="Symbol" pitchFamily="18" charset="2"/>
              </a:rPr>
              <a:t>I </a:t>
            </a:r>
            <a:r>
              <a:rPr lang="en-GB" dirty="0" smtClean="0"/>
              <a:t>(</a:t>
            </a:r>
            <a:r>
              <a:rPr lang="en-GB" dirty="0" smtClean="0">
                <a:latin typeface="Symbol" pitchFamily="18" charset="2"/>
              </a:rPr>
              <a:t>l</a:t>
            </a:r>
            <a:r>
              <a:rPr lang="en-GB" dirty="0" smtClean="0"/>
              <a:t>) </a:t>
            </a:r>
            <a:r>
              <a:rPr lang="en-GB" i="1" dirty="0" smtClean="0"/>
              <a:t>per nm </a:t>
            </a:r>
            <a:endParaRPr lang="en-GB" i="1" dirty="0"/>
          </a:p>
        </p:txBody>
      </p:sp>
      <p:sp>
        <p:nvSpPr>
          <p:cNvPr id="10" name="Rectangle 9"/>
          <p:cNvSpPr/>
          <p:nvPr/>
        </p:nvSpPr>
        <p:spPr>
          <a:xfrm>
            <a:off x="381000" y="152400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Laser-generated THz pulses as mimic of electron bunch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0870" y="4812268"/>
            <a:ext cx="304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Upconversion</a:t>
            </a:r>
            <a:r>
              <a:rPr lang="en-GB" b="1" dirty="0" smtClean="0"/>
              <a:t> of CTR on ALICE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0" y="5247382"/>
            <a:ext cx="25776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</a:rPr>
              <a:t>Experiments for May 2012 </a:t>
            </a:r>
            <a:br>
              <a:rPr lang="en-GB" sz="1600" dirty="0" smtClean="0">
                <a:solidFill>
                  <a:srgbClr val="000099"/>
                </a:solidFill>
              </a:rPr>
            </a:br>
            <a:r>
              <a:rPr lang="en-GB" sz="1600" dirty="0" smtClean="0">
                <a:solidFill>
                  <a:srgbClr val="000099"/>
                </a:solidFill>
              </a:rPr>
              <a:t>delayed due to unscheduled </a:t>
            </a:r>
            <a:br>
              <a:rPr lang="en-GB" sz="1600" dirty="0" smtClean="0">
                <a:solidFill>
                  <a:srgbClr val="000099"/>
                </a:solidFill>
              </a:rPr>
            </a:br>
            <a:r>
              <a:rPr lang="en-GB" sz="1600" dirty="0" smtClean="0">
                <a:solidFill>
                  <a:srgbClr val="000099"/>
                </a:solidFill>
              </a:rPr>
              <a:t>cathode replacement </a:t>
            </a:r>
            <a:br>
              <a:rPr lang="en-GB" sz="1600" dirty="0" smtClean="0">
                <a:solidFill>
                  <a:srgbClr val="000099"/>
                </a:solidFill>
              </a:rPr>
            </a:br>
            <a:r>
              <a:rPr lang="en-GB" sz="1600" dirty="0" smtClean="0">
                <a:solidFill>
                  <a:srgbClr val="000099"/>
                </a:solidFill>
              </a:rPr>
              <a:t>(underway now)</a:t>
            </a:r>
            <a:endParaRPr lang="en-GB" sz="16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762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3</a:t>
            </a:r>
            <a:r>
              <a:rPr lang="en-GB" sz="2400" dirty="0" smtClean="0"/>
              <a:t>.  Activities at the University of Dundee</a:t>
            </a:r>
            <a:endParaRPr lang="en-GB" sz="24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9281" y="1013936"/>
            <a:ext cx="874846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i="0" dirty="0" smtClean="0">
                <a:solidFill>
                  <a:srgbClr val="FF0000"/>
                </a:solidFill>
              </a:rPr>
              <a:t>EO Detection solution in thin films &amp; 2D structures </a:t>
            </a:r>
            <a:r>
              <a:rPr lang="en-GB" sz="2800" b="0" i="0" dirty="0" smtClean="0">
                <a:solidFill>
                  <a:srgbClr val="000099"/>
                </a:solidFill>
              </a:rPr>
              <a:t/>
            </a:r>
            <a:br>
              <a:rPr lang="en-GB" sz="2800" b="0" i="0" dirty="0" smtClean="0">
                <a:solidFill>
                  <a:srgbClr val="000099"/>
                </a:solidFill>
              </a:rPr>
            </a:br>
            <a:r>
              <a:rPr lang="en-GB" dirty="0" smtClean="0">
                <a:solidFill>
                  <a:srgbClr val="0000CC"/>
                </a:solidFill>
              </a:rPr>
              <a:t>- to bypass propagation </a:t>
            </a:r>
            <a:r>
              <a:rPr lang="en-GB" dirty="0">
                <a:solidFill>
                  <a:srgbClr val="0000CC"/>
                </a:solidFill>
              </a:rPr>
              <a:t>effects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162" y="182880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C"/>
                </a:solidFill>
              </a:rPr>
              <a:t>T</a:t>
            </a:r>
            <a:r>
              <a:rPr lang="en-GB" dirty="0" smtClean="0">
                <a:solidFill>
                  <a:srgbClr val="0000CC"/>
                </a:solidFill>
              </a:rPr>
              <a:t>hin film polymers 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1687" y="1828800"/>
            <a:ext cx="52447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336600"/>
                </a:solidFill>
              </a:rPr>
              <a:t> </a:t>
            </a:r>
            <a:r>
              <a:rPr lang="en-GB" b="0" dirty="0" smtClean="0">
                <a:solidFill>
                  <a:srgbClr val="336600"/>
                </a:solidFill>
              </a:rPr>
              <a:t>Demonstrated broadband EO response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>
                <a:solidFill>
                  <a:srgbClr val="336600"/>
                </a:solidFill>
              </a:rPr>
              <a:t> Sufficient  EO efficiency</a:t>
            </a:r>
          </a:p>
          <a:p>
            <a:pPr>
              <a:buFont typeface="Arial" pitchFamily="34" charset="0"/>
              <a:buChar char="•"/>
            </a:pPr>
            <a:r>
              <a:rPr lang="en-GB" b="0" dirty="0" smtClean="0">
                <a:solidFill>
                  <a:srgbClr val="C00000"/>
                </a:solidFill>
              </a:rPr>
              <a:t> ?? Accelerator environment, material stability ??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836912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CC"/>
                </a:solidFill>
              </a:rPr>
              <a:t>Nano</a:t>
            </a:r>
            <a:r>
              <a:rPr lang="en-GB" dirty="0" smtClean="0">
                <a:solidFill>
                  <a:srgbClr val="0000CC"/>
                </a:solidFill>
              </a:rPr>
              <a:t>-structured materials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9095" y="2878940"/>
            <a:ext cx="4717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b="0" dirty="0" smtClean="0"/>
              <a:t>Electro-optic effect from short-range structure.</a:t>
            </a:r>
          </a:p>
          <a:p>
            <a:pPr>
              <a:buFont typeface="Arial" pitchFamily="34" charset="0"/>
              <a:buChar char="•"/>
            </a:pPr>
            <a:r>
              <a:rPr lang="en-GB" b="0" dirty="0"/>
              <a:t> </a:t>
            </a:r>
            <a:r>
              <a:rPr lang="en-GB" b="0" dirty="0" smtClean="0"/>
              <a:t>... limited experimental demonstrations</a:t>
            </a:r>
            <a:endParaRPr lang="en-GB" dirty="0"/>
          </a:p>
        </p:txBody>
      </p:sp>
      <p:sp>
        <p:nvSpPr>
          <p:cNvPr id="11" name="Down Arrow 10"/>
          <p:cNvSpPr/>
          <p:nvPr/>
        </p:nvSpPr>
        <p:spPr>
          <a:xfrm rot="20773827">
            <a:off x="1699723" y="3368905"/>
            <a:ext cx="216024" cy="576064"/>
          </a:xfrm>
          <a:prstGeom prst="downArrow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65370" y="3886200"/>
            <a:ext cx="7086600" cy="563562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2000" b="1" dirty="0" smtClean="0">
                <a:ea typeface="ＭＳ Ｐゴシック" charset="0"/>
                <a:cs typeface="Georgia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a typeface="ＭＳ Ｐゴシック" charset="0"/>
                <a:cs typeface="Georgia" charset="0"/>
              </a:rPr>
              <a:t>Materials, Photonics </a:t>
            </a:r>
            <a:r>
              <a:rPr lang="en-US" sz="2000" dirty="0" smtClean="0">
                <a:solidFill>
                  <a:srgbClr val="FF0000"/>
                </a:solidFill>
                <a:ea typeface="ＭＳ Ｐゴシック" charset="0"/>
                <a:cs typeface="Georgia" charset="0"/>
              </a:rPr>
              <a:t>&amp;</a:t>
            </a:r>
            <a:r>
              <a:rPr lang="en-US" sz="2000" b="1" dirty="0" smtClean="0">
                <a:solidFill>
                  <a:srgbClr val="FF0000"/>
                </a:solidFill>
                <a:ea typeface="ＭＳ Ｐゴシック" charset="0"/>
                <a:cs typeface="Georgia" charset="0"/>
              </a:rPr>
              <a:t> Smart Systems (MAPS) Group at Dundee        </a:t>
            </a:r>
          </a:p>
        </p:txBody>
      </p:sp>
      <p:pic>
        <p:nvPicPr>
          <p:cNvPr id="13" name="Picture 13" descr="sp-ani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3895969"/>
            <a:ext cx="1289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0237" y="5105400"/>
            <a:ext cx="1985163" cy="1524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94843063"/>
              </p:ext>
            </p:extLst>
          </p:nvPr>
        </p:nvGraphicFramePr>
        <p:xfrm>
          <a:off x="5083366" y="5105400"/>
          <a:ext cx="1698434" cy="1524000"/>
        </p:xfrm>
        <a:graphic>
          <a:graphicData uri="http://schemas.openxmlformats.org/presentationml/2006/ole">
            <p:oleObj spid="_x0000_s3078" r:id="rId5" imgW="7621064" imgH="5714286" progId="">
              <p:embed/>
            </p:oleObj>
          </a:graphicData>
        </a:graphic>
      </p:graphicFrame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57200" y="5410200"/>
            <a:ext cx="44196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 dirty="0" smtClean="0">
                <a:solidFill>
                  <a:srgbClr val="0000CC"/>
                </a:solidFill>
                <a:latin typeface="Calibri" pitchFamily="34" charset="0"/>
                <a:cs typeface="Arial" pitchFamily="34" charset="0"/>
              </a:rPr>
              <a:t>Dundee group expertise:   </a:t>
            </a:r>
            <a:r>
              <a:rPr lang="en-US" b="0" i="0" dirty="0" smtClean="0">
                <a:latin typeface="Calibri" pitchFamily="34" charset="0"/>
                <a:cs typeface="Arial" pitchFamily="34" charset="0"/>
              </a:rPr>
              <a:t>DC </a:t>
            </a:r>
            <a:r>
              <a:rPr lang="en-US" b="0" i="0" dirty="0">
                <a:latin typeface="Calibri" pitchFamily="34" charset="0"/>
                <a:cs typeface="Arial" pitchFamily="34" charset="0"/>
              </a:rPr>
              <a:t>electric field-assisted selective dissolution of </a:t>
            </a:r>
            <a:r>
              <a:rPr lang="en-US" b="0" i="0" dirty="0" err="1">
                <a:latin typeface="Calibri" pitchFamily="34" charset="0"/>
                <a:cs typeface="Arial" pitchFamily="34" charset="0"/>
              </a:rPr>
              <a:t>nanoparticles</a:t>
            </a:r>
            <a:r>
              <a:rPr lang="en-US" b="0" i="0" dirty="0">
                <a:latin typeface="Calibri" pitchFamily="34" charset="0"/>
                <a:cs typeface="Arial" pitchFamily="34" charset="0"/>
              </a:rPr>
              <a:t> in </a:t>
            </a:r>
            <a:r>
              <a:rPr lang="en-US" b="0" i="0" dirty="0" err="1">
                <a:latin typeface="Calibri" pitchFamily="34" charset="0"/>
                <a:cs typeface="Arial" pitchFamily="34" charset="0"/>
              </a:rPr>
              <a:t>nanocomposites</a:t>
            </a:r>
            <a:r>
              <a:rPr lang="en-US" b="0" i="0" dirty="0">
                <a:latin typeface="Calibri" pitchFamily="34" charset="0"/>
                <a:cs typeface="Arial" pitchFamily="34" charset="0"/>
              </a:rPr>
              <a:t> (patented technology)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13411" y="4495800"/>
            <a:ext cx="4606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cs typeface="Arial" pitchFamily="34" charset="0"/>
              </a:rPr>
              <a:t>Fabrication &amp; Applications of </a:t>
            </a:r>
            <a:r>
              <a:rPr lang="en-US" b="1" i="1" dirty="0" err="1">
                <a:cs typeface="Arial" pitchFamily="34" charset="0"/>
              </a:rPr>
              <a:t>Nanocomposites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90600" y="545068"/>
            <a:ext cx="71390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Development of alterative higher bandwidth non-linear materials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037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28600" y="83125"/>
            <a:ext cx="8771384" cy="1867926"/>
            <a:chOff x="228600" y="1753122"/>
            <a:chExt cx="8771384" cy="1867926"/>
          </a:xfrm>
        </p:grpSpPr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251520" y="2195017"/>
              <a:ext cx="8748464" cy="14260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182563" indent="-182563">
                <a:lnSpc>
                  <a:spcPts val="2600"/>
                </a:lnSpc>
                <a:buFont typeface="Arial" pitchFamily="34" charset="0"/>
                <a:buChar char="•"/>
              </a:pPr>
              <a:r>
                <a:rPr lang="en-GB" b="0" i="0" dirty="0" smtClean="0">
                  <a:latin typeface="Calibri" pitchFamily="34" charset="0"/>
                </a:rPr>
                <a:t>Fabricate </a:t>
              </a:r>
              <a:r>
                <a:rPr lang="en-GB" b="0" i="0" dirty="0">
                  <a:latin typeface="Calibri" pitchFamily="34" charset="0"/>
                </a:rPr>
                <a:t>percolation films and metal-dielectric </a:t>
              </a:r>
              <a:r>
                <a:rPr lang="en-GB" b="0" i="0" dirty="0" smtClean="0">
                  <a:latin typeface="Calibri" pitchFamily="34" charset="0"/>
                </a:rPr>
                <a:t>nanocomposite films at Dundee University     →  a </a:t>
              </a:r>
              <a:r>
                <a:rPr lang="en-GB" b="0" i="0" dirty="0">
                  <a:latin typeface="Calibri" pitchFamily="34" charset="0"/>
                </a:rPr>
                <a:t>type of </a:t>
              </a:r>
              <a:r>
                <a:rPr lang="en-GB" altLang="en-GB" b="0" i="0" dirty="0">
                  <a:latin typeface="Calibri" pitchFamily="34" charset="0"/>
                </a:rPr>
                <a:t>“</a:t>
              </a:r>
              <a:r>
                <a:rPr lang="en-GB" altLang="ja-JP" b="0" i="0" dirty="0" err="1">
                  <a:latin typeface="Calibri" pitchFamily="34" charset="0"/>
                </a:rPr>
                <a:t>metamaterial</a:t>
              </a:r>
              <a:r>
                <a:rPr lang="en-GB" altLang="en-GB" b="0" i="0" dirty="0" smtClean="0">
                  <a:latin typeface="Calibri" pitchFamily="34" charset="0"/>
                </a:rPr>
                <a:t>”</a:t>
              </a:r>
              <a:r>
                <a:rPr lang="en-GB" altLang="ja-JP" b="0" i="0" dirty="0" smtClean="0">
                  <a:latin typeface="Calibri" pitchFamily="34" charset="0"/>
                </a:rPr>
                <a:t> - utilising electric </a:t>
              </a:r>
              <a:r>
                <a:rPr lang="en-GB" altLang="ja-JP" b="0" i="0" dirty="0">
                  <a:latin typeface="Calibri" pitchFamily="34" charset="0"/>
                </a:rPr>
                <a:t>field &amp; laser processing of </a:t>
              </a:r>
              <a:r>
                <a:rPr lang="en-GB" altLang="ja-JP" b="0" i="0" dirty="0" smtClean="0">
                  <a:latin typeface="Calibri" pitchFamily="34" charset="0"/>
                </a:rPr>
                <a:t>materials</a:t>
              </a:r>
              <a:endParaRPr lang="en-GB" altLang="ja-JP" b="0" i="0" dirty="0">
                <a:latin typeface="Calibri" pitchFamily="34" charset="0"/>
              </a:endParaRPr>
            </a:p>
            <a:p>
              <a:pPr>
                <a:lnSpc>
                  <a:spcPts val="2600"/>
                </a:lnSpc>
                <a:buFont typeface="Arial" pitchFamily="34" charset="0"/>
                <a:buChar char="•"/>
              </a:pPr>
              <a:r>
                <a:rPr lang="en-GB" altLang="ja-JP" b="0" i="0" dirty="0">
                  <a:latin typeface="Calibri" pitchFamily="34" charset="0"/>
                </a:rPr>
                <a:t> </a:t>
              </a:r>
              <a:r>
                <a:rPr lang="en-GB" altLang="ja-JP" b="0" i="0" dirty="0" smtClean="0">
                  <a:latin typeface="Calibri" pitchFamily="34" charset="0"/>
                </a:rPr>
                <a:t> Test </a:t>
              </a:r>
              <a:r>
                <a:rPr lang="en-GB" altLang="ja-JP" b="0" i="0" dirty="0">
                  <a:latin typeface="Calibri" pitchFamily="34" charset="0"/>
                </a:rPr>
                <a:t>these films for the required E-O properties at </a:t>
              </a:r>
              <a:r>
                <a:rPr lang="en-GB" altLang="ja-JP" b="0" i="0" dirty="0" smtClean="0">
                  <a:latin typeface="Calibri" pitchFamily="34" charset="0"/>
                </a:rPr>
                <a:t>Daresbury Laboratory</a:t>
              </a:r>
            </a:p>
            <a:p>
              <a:pPr>
                <a:lnSpc>
                  <a:spcPts val="2600"/>
                </a:lnSpc>
                <a:buFont typeface="Arial" pitchFamily="34" charset="0"/>
                <a:buChar char="•"/>
              </a:pPr>
              <a:r>
                <a:rPr lang="en-GB" dirty="0" smtClean="0">
                  <a:latin typeface="Calibri" pitchFamily="34" charset="0"/>
                </a:rPr>
                <a:t>   Incorporate materials into set-ups at PSI and CLIC</a:t>
              </a:r>
              <a:endParaRPr lang="en-GB" b="0" i="0" dirty="0">
                <a:latin typeface="Calibri" pitchFamily="34" charset="0"/>
              </a:endParaRPr>
            </a:p>
          </p:txBody>
        </p:sp>
        <p:sp>
          <p:nvSpPr>
            <p:cNvPr id="16" name="TextBox 54"/>
            <p:cNvSpPr txBox="1">
              <a:spLocks noChangeArrowheads="1"/>
            </p:cNvSpPr>
            <p:nvPr/>
          </p:nvSpPr>
          <p:spPr bwMode="auto">
            <a:xfrm>
              <a:off x="228600" y="1753122"/>
              <a:ext cx="19000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rgbClr val="0000CC"/>
                  </a:solidFill>
                </a:rPr>
                <a:t>Overall R&amp;D </a:t>
              </a:r>
              <a:r>
                <a:rPr lang="en-GB" b="1" dirty="0">
                  <a:solidFill>
                    <a:srgbClr val="0000CC"/>
                  </a:solidFill>
                </a:rPr>
                <a:t>goals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04799" y="2401669"/>
            <a:ext cx="6693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nanosecond laser systems (at wavelengths 355, 532 and 1064 nm) in place during 2011 for materials processing (£180,000 investment)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304800" y="3124200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Picosecond (Coherent Talisker ULTRA 355-04) system being installed (May 2012)</a:t>
            </a:r>
          </a:p>
          <a:p>
            <a:r>
              <a:rPr lang="en-GB" dirty="0" smtClean="0"/>
              <a:t>Operates at same 3 wavelengths (£240,000 investment)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069068"/>
            <a:ext cx="996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CC"/>
                </a:solidFill>
              </a:rPr>
              <a:t>Progress</a:t>
            </a:r>
          </a:p>
        </p:txBody>
      </p:sp>
      <p:pic>
        <p:nvPicPr>
          <p:cNvPr id="2052" name="Picture 4" descr="D:\Documents and Settings\Allan Gillespie\Desktop\SAM_38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8341" y="1905000"/>
            <a:ext cx="1917059" cy="255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Documents and Settings\Allan Gillespie\Desktop\SAM_38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43754"/>
            <a:ext cx="3180861" cy="238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1569" y="6059269"/>
            <a:ext cx="5263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First tests on new system planned for early June 2012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678922" y="4840069"/>
            <a:ext cx="5236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Talisker</a:t>
            </a:r>
            <a:r>
              <a:rPr lang="en-GB" dirty="0" smtClean="0"/>
              <a:t> </a:t>
            </a:r>
            <a:r>
              <a:rPr lang="en-GB" dirty="0" err="1" smtClean="0"/>
              <a:t>pulsewidth</a:t>
            </a:r>
            <a:r>
              <a:rPr lang="en-GB" dirty="0" smtClean="0"/>
              <a:t> &lt;15ps </a:t>
            </a:r>
            <a:r>
              <a:rPr lang="en-GB" dirty="0"/>
              <a:t>with an average power of up to 4W </a:t>
            </a:r>
            <a:r>
              <a:rPr lang="en-GB" dirty="0" smtClean="0"/>
              <a:t>at 355nm</a:t>
            </a:r>
            <a:r>
              <a:rPr lang="en-GB" dirty="0"/>
              <a:t>, 8W at 532nm, and 16W at 1064nm.</a:t>
            </a:r>
          </a:p>
        </p:txBody>
      </p:sp>
    </p:spTree>
    <p:extLst>
      <p:ext uri="{BB962C8B-B14F-4D97-AF65-F5344CB8AC3E}">
        <p14:creationId xmlns:p14="http://schemas.microsoft.com/office/powerpoint/2010/main" xmlns="" val="385683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81200" cy="563562"/>
          </a:xfrm>
        </p:spPr>
        <p:txBody>
          <a:bodyPr>
            <a:noAutofit/>
          </a:bodyPr>
          <a:lstStyle/>
          <a:p>
            <a:pPr algn="l"/>
            <a:r>
              <a:rPr lang="en-GB" sz="2800" b="1" dirty="0" smtClean="0">
                <a:solidFill>
                  <a:srgbClr val="000099"/>
                </a:solidFill>
              </a:rPr>
              <a:t>Summary</a:t>
            </a:r>
            <a:endParaRPr lang="en-GB" sz="2800" b="1" dirty="0">
              <a:solidFill>
                <a:srgbClr val="00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181600"/>
          </a:xfrm>
        </p:spPr>
        <p:txBody>
          <a:bodyPr>
            <a:normAutofit/>
          </a:bodyPr>
          <a:lstStyle/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CALIFES preparations progressing well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Vacuum chambers to be installed during next shutdown (June 2012)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Laser laboratory under preparation, laser systems being installed May 2012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endParaRPr lang="en-GB" sz="2000" dirty="0" smtClean="0"/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Daresbury experiments on spectral </a:t>
            </a:r>
            <a:r>
              <a:rPr lang="en-GB" sz="2000" dirty="0" err="1" smtClean="0"/>
              <a:t>upconversion</a:t>
            </a:r>
            <a:r>
              <a:rPr lang="en-GB" sz="2000" dirty="0" smtClean="0"/>
              <a:t> beginning to show results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Separate </a:t>
            </a:r>
            <a:r>
              <a:rPr lang="en-GB" sz="2000" dirty="0" err="1" smtClean="0"/>
              <a:t>ASTeC</a:t>
            </a:r>
            <a:r>
              <a:rPr lang="en-GB" sz="2000" dirty="0" smtClean="0"/>
              <a:t> project underway in high power THz generation for bunch manipulation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endParaRPr lang="en-GB" sz="2000" dirty="0" smtClean="0"/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Dundee laser systems for processing alterative higher bandwidth non-linear materials are now in place, and will soon be available for regular use</a:t>
            </a:r>
          </a:p>
          <a:p>
            <a:pPr>
              <a:lnSpc>
                <a:spcPts val="2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Preparation and testing of silver &amp; gold metal-dielectric </a:t>
            </a:r>
            <a:r>
              <a:rPr lang="en-GB" sz="2000" dirty="0" err="1" smtClean="0"/>
              <a:t>nanocomposites</a:t>
            </a:r>
            <a:r>
              <a:rPr lang="en-GB" sz="2000" dirty="0" smtClean="0"/>
              <a:t> (MDNs) are planned for near future</a:t>
            </a:r>
          </a:p>
          <a:p>
            <a:pPr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467600" cy="715962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000099"/>
                </a:solidFill>
              </a:rPr>
              <a:t>Planned activities for year 2 of project</a:t>
            </a:r>
            <a:endParaRPr lang="en-GB" sz="2800" b="1" dirty="0">
              <a:solidFill>
                <a:srgbClr val="000099"/>
              </a:solidFill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371600"/>
            <a:ext cx="8229600" cy="4731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Optical synchronization system implemented at CALIFES, and transfer lines installed for laser and OTR photons.</a:t>
            </a:r>
          </a:p>
          <a:p>
            <a:pPr marL="0" indent="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 Laser and control systems completed and tested</a:t>
            </a:r>
          </a:p>
          <a:p>
            <a:pPr marL="0" indent="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 First beam tests at CALIFES</a:t>
            </a:r>
          </a:p>
          <a:p>
            <a:pPr marL="273050" indent="-27305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“Conventional” E-O materials (organic crystals, thin film polymers, etc) tested and characterised at Daresbury</a:t>
            </a:r>
          </a:p>
          <a:p>
            <a:pPr marL="0" indent="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 First MDN </a:t>
            </a:r>
            <a:r>
              <a:rPr lang="en-GB" sz="2000" dirty="0" err="1" smtClean="0"/>
              <a:t>metamaterials</a:t>
            </a:r>
            <a:r>
              <a:rPr lang="en-GB" sz="2000" dirty="0" smtClean="0"/>
              <a:t> produced at Dundee and evaluated at Daresbury</a:t>
            </a:r>
          </a:p>
          <a:p>
            <a:pPr marL="273050" indent="-273050">
              <a:lnSpc>
                <a:spcPts val="3800"/>
              </a:lnSpc>
              <a:buClr>
                <a:srgbClr val="FF0000"/>
              </a:buClr>
              <a:buFont typeface="Wingdings" pitchFamily="2" charset="2"/>
              <a:buChar char="v"/>
            </a:pPr>
            <a:r>
              <a:rPr lang="en-GB" sz="2000" dirty="0" smtClean="0"/>
              <a:t>Arrangements put in place to test first high-resolution prototype system at PSI test facility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0025" y="287655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>
                <a:solidFill>
                  <a:srgbClr val="FF0000"/>
                </a:solidFill>
              </a:rPr>
              <a:t>END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587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52048970"/>
              </p:ext>
            </p:extLst>
          </p:nvPr>
        </p:nvGraphicFramePr>
        <p:xfrm>
          <a:off x="381000" y="838206"/>
          <a:ext cx="8305803" cy="5638798"/>
        </p:xfrm>
        <a:graphic>
          <a:graphicData uri="http://schemas.openxmlformats.org/drawingml/2006/table">
            <a:tbl>
              <a:tblPr/>
              <a:tblGrid>
                <a:gridCol w="1139875"/>
                <a:gridCol w="743698"/>
                <a:gridCol w="1139875"/>
                <a:gridCol w="695046"/>
                <a:gridCol w="657977"/>
                <a:gridCol w="657977"/>
                <a:gridCol w="657977"/>
                <a:gridCol w="435563"/>
                <a:gridCol w="435563"/>
                <a:gridCol w="435563"/>
                <a:gridCol w="435563"/>
                <a:gridCol w="435563"/>
                <a:gridCol w="435563"/>
              </a:tblGrid>
              <a:tr h="15429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 CLIC collaboration over three years (April 2011 to March 2014)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479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Collaboration Agreement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6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 Laboratory</a:t>
                      </a:r>
                    </a:p>
                  </a:txBody>
                  <a:tcPr marL="5935" marR="5935" marT="59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 Laboratory representative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Task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UK                  responsible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            responsible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5935" marR="5935" marT="59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Amount GBP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CERN Payment Profile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409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2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Dundee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A.Gillespie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Instrumentation: Electro-optic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A.Gillespie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T.Lefevre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KE1865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449,000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449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29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ASTEC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J.Clarke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Quadrupoles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J.Clarke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M.Modena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169.2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169.2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508.3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Crab cavity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P.McIntosh A.Dexter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A.Grudiev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KE1866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563,000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767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Lancaster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Dexter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KE1867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130,000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note: 90k£/FTE in Lancaster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Manchester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R.Jones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Structures design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R.Jones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W.Wuensch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KE1868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422,000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422.3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29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Oxford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P.Burrows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Feedback &amp; control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P.Burrows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D.Schulte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3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Phase Feedforward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P.Burrows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D.Schulte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39.5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Inst: Laserwire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G.Blair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T.Lefevre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KE1869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794,000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RHUL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G.Blair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858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Instrum: Coherent bunch length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P.Karataev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T.Lefevre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39.7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Instrum: BPM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Boogert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T.Lefevre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KE1870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642,000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2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RTML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S.Molloy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A.Latina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2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BDS integration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A.Seryi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R.Tomas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156.0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4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P.Burrows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H.Schmickler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3,000,000 </a:t>
                      </a:r>
                    </a:p>
                  </a:txBody>
                  <a:tcPr marL="5935" marR="5935" marT="59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417.1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1204.4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1116.3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262.8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3000.6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k£</a:t>
                      </a:r>
                    </a:p>
                  </a:txBody>
                  <a:tcPr marL="5935" marR="5935" marT="59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conversion using 1£ = 1.32 CHF (13.7.2011) 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550.55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1589.83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1473.516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346.94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3960.836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kCHF</a:t>
                      </a: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944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35" marR="5935" marT="593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093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13"/>
          <p:cNvSpPr txBox="1">
            <a:spLocks noChangeArrowheads="1"/>
          </p:cNvSpPr>
          <p:nvPr/>
        </p:nvSpPr>
        <p:spPr bwMode="auto">
          <a:xfrm>
            <a:off x="1685925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Plans for Longitudinal PM during the PPP</a:t>
            </a:r>
          </a:p>
        </p:txBody>
      </p:sp>
      <p:sp>
        <p:nvSpPr>
          <p:cNvPr id="72707" name="ZoneTexte 30"/>
          <p:cNvSpPr txBox="1">
            <a:spLocks noChangeArrowheads="1"/>
          </p:cNvSpPr>
          <p:nvPr/>
        </p:nvSpPr>
        <p:spPr bwMode="auto">
          <a:xfrm>
            <a:off x="152400" y="957263"/>
            <a:ext cx="8839200" cy="52927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 R&amp;D on Electro-optical techniques on single shot temporal decoding techniques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Shortest measured electron bunch profile (at DESY FLASH) using 65um thick </a:t>
            </a:r>
            <a:r>
              <a:rPr lang="en-GB" sz="1800" dirty="0" err="1">
                <a:latin typeface="Times New Roman" pitchFamily="18" charset="0"/>
                <a:cs typeface="Times New Roman" pitchFamily="18" charset="0"/>
              </a:rPr>
              <a:t>GaP</a:t>
            </a: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crystal</a:t>
            </a:r>
            <a:br>
              <a:rPr lang="en-GB" sz="1800" dirty="0">
                <a:latin typeface="Times New Roman" pitchFamily="18" charset="0"/>
                <a:cs typeface="Times New Roman" pitchFamily="18" charset="0"/>
              </a:rPr>
            </a:b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 The optimum fitted Gaussian curve sigma is 79.3 </a:t>
            </a:r>
            <a:r>
              <a:rPr lang="en-GB" sz="1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</a:t>
            </a: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7.5 </a:t>
            </a:r>
            <a:r>
              <a:rPr lang="en-GB" sz="1800" dirty="0" err="1">
                <a:latin typeface="Times New Roman" pitchFamily="18" charset="0"/>
                <a:cs typeface="Times New Roman" pitchFamily="18" charset="0"/>
              </a:rPr>
              <a:t>fs</a:t>
            </a:r>
            <a:r>
              <a:rPr lang="fr-FR" sz="1800" dirty="0"/>
              <a:t> 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08" name="Picture 3" descr="EOTD sce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171"/>
          <a:stretch>
            <a:fillRect/>
          </a:stretch>
        </p:blipFill>
        <p:spPr bwMode="auto">
          <a:xfrm>
            <a:off x="1412875" y="1447800"/>
            <a:ext cx="6283325" cy="1295400"/>
          </a:xfrm>
          <a:prstGeom prst="rect">
            <a:avLst/>
          </a:prstGeom>
          <a:solidFill>
            <a:schemeClr val="bg1"/>
          </a:solidFill>
          <a:ln w="222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2709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AAAA62E-FBB9-4CFF-9796-2BF2DFF0F275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eaLnBrk="1" hangingPunct="1"/>
              <a:t>19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2710" name="Footer Placeholder 1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898989"/>
                </a:solidFill>
                <a:latin typeface="Calibri" pitchFamily="34" charset="0"/>
              </a:rPr>
              <a:t>Status of the CLIC instrumentation</a:t>
            </a:r>
          </a:p>
        </p:txBody>
      </p:sp>
      <p:sp>
        <p:nvSpPr>
          <p:cNvPr id="72711" name="Date Placeholder 18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pitchFamily="34" charset="0"/>
              </a:rPr>
              <a:t>October 2011 - T. Lefevre</a:t>
            </a:r>
          </a:p>
        </p:txBody>
      </p:sp>
      <p:pic>
        <p:nvPicPr>
          <p:cNvPr id="727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7525" y="3810000"/>
            <a:ext cx="34194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3" name="ZoneTexte 16"/>
          <p:cNvSpPr txBox="1">
            <a:spLocks noChangeArrowheads="1"/>
          </p:cNvSpPr>
          <p:nvPr/>
        </p:nvSpPr>
        <p:spPr bwMode="auto">
          <a:xfrm>
            <a:off x="0" y="6248400"/>
            <a:ext cx="246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400" i="1">
                <a:latin typeface="Times New Roman" pitchFamily="18" charset="0"/>
                <a:cs typeface="Times New Roman" pitchFamily="18" charset="0"/>
              </a:rPr>
              <a:t>By S. Jamison and A. Gillespie</a:t>
            </a:r>
          </a:p>
        </p:txBody>
      </p:sp>
    </p:spTree>
    <p:extLst>
      <p:ext uri="{BB962C8B-B14F-4D97-AF65-F5344CB8AC3E}">
        <p14:creationId xmlns:p14="http://schemas.microsoft.com/office/powerpoint/2010/main" xmlns="" val="2998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11929" y="137318"/>
            <a:ext cx="8558242" cy="639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 CALIFES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Electro-Optic </a:t>
            </a:r>
            <a:r>
              <a:rPr kumimoji="0" lang="en-GB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Bunch Profile Monitor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5325" y="1688842"/>
            <a:ext cx="7153275" cy="4811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GB" sz="2000" b="1" dirty="0" smtClean="0">
                <a:solidFill>
                  <a:srgbClr val="FF0000"/>
                </a:solidFill>
              </a:rPr>
              <a:t>Progress update (</a:t>
            </a:r>
            <a:r>
              <a:rPr lang="en-GB" sz="2000" b="1" dirty="0" err="1" smtClean="0">
                <a:solidFill>
                  <a:srgbClr val="FF0000"/>
                </a:solidFill>
              </a:rPr>
              <a:t>Rui</a:t>
            </a:r>
            <a:r>
              <a:rPr lang="en-GB" sz="2000" b="1" dirty="0" smtClean="0">
                <a:solidFill>
                  <a:srgbClr val="FF0000"/>
                </a:solidFill>
              </a:rPr>
              <a:t> Pan)</a:t>
            </a:r>
          </a:p>
          <a:p>
            <a:pPr>
              <a:lnSpc>
                <a:spcPts val="2000"/>
              </a:lnSpc>
            </a:pPr>
            <a:endParaRPr lang="en-GB" sz="2000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ts val="20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Planned EO monitor simulated and resolution calculated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Overall EO system for CTF3 designed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Laser system designed and purchased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Laser system and ancillary optics arrived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>
                <a:solidFill>
                  <a:srgbClr val="FF0000"/>
                </a:solidFill>
              </a:rPr>
              <a:t>Control system design completed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All cables and optical fibres installed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Optical synchronization system designed </a:t>
            </a:r>
            <a:endParaRPr lang="en-GB" sz="2000" dirty="0">
              <a:solidFill>
                <a:srgbClr val="FF0000"/>
              </a:solidFill>
            </a:endParaRP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Transfer </a:t>
            </a:r>
            <a:r>
              <a:rPr lang="en-GB" sz="2000" dirty="0">
                <a:solidFill>
                  <a:srgbClr val="FF0000"/>
                </a:solidFill>
              </a:rPr>
              <a:t>lines </a:t>
            </a:r>
            <a:r>
              <a:rPr lang="en-GB" sz="2000" dirty="0" smtClean="0">
                <a:solidFill>
                  <a:srgbClr val="FF0000"/>
                </a:solidFill>
              </a:rPr>
              <a:t>for laser and OTR photons designed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Laser laboratory under preparation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 Camera and motors are being delivered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 Two monitor vacuum chambers are being designed</a:t>
            </a:r>
          </a:p>
          <a:p>
            <a:pPr marL="342900" indent="-342900">
              <a:lnSpc>
                <a:spcPts val="2800"/>
              </a:lnSpc>
              <a:buFont typeface="+mj-lt"/>
              <a:buAutoNum type="arabicPeriod"/>
            </a:pPr>
            <a:r>
              <a:rPr lang="en-GB" sz="2000" dirty="0" smtClean="0">
                <a:solidFill>
                  <a:srgbClr val="FF0000"/>
                </a:solidFill>
              </a:rPr>
              <a:t> Preliminary work completed for beam profile measurement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838200"/>
            <a:ext cx="7752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Development &amp; commissioning of single-shot EO bunch profile monitor</a:t>
            </a:r>
          </a:p>
          <a:p>
            <a:r>
              <a:rPr lang="en-GB" sz="2000" b="1" dirty="0" smtClean="0">
                <a:solidFill>
                  <a:srgbClr val="000099"/>
                </a:solidFill>
              </a:rPr>
              <a:t>  ̶  low time resolution system (~1ps) 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4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13"/>
          <p:cNvSpPr txBox="1">
            <a:spLocks noChangeArrowheads="1"/>
          </p:cNvSpPr>
          <p:nvPr/>
        </p:nvSpPr>
        <p:spPr bwMode="auto">
          <a:xfrm>
            <a:off x="1685925" y="0"/>
            <a:ext cx="6696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Plans for Longitudinal PM during the PPP</a:t>
            </a:r>
          </a:p>
        </p:txBody>
      </p:sp>
      <p:sp>
        <p:nvSpPr>
          <p:cNvPr id="74755" name="ZoneTexte 30"/>
          <p:cNvSpPr txBox="1">
            <a:spLocks noChangeArrowheads="1"/>
          </p:cNvSpPr>
          <p:nvPr/>
        </p:nvSpPr>
        <p:spPr bwMode="auto">
          <a:xfrm>
            <a:off x="152400" y="957263"/>
            <a:ext cx="8839200" cy="52927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sz="2000" u="sng">
                <a:latin typeface="Times New Roman" pitchFamily="18" charset="0"/>
                <a:cs typeface="Times New Roman" pitchFamily="18" charset="0"/>
              </a:rPr>
              <a:t> Improving the encoding process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000" u="sng">
              <a:latin typeface="Times New Roman" pitchFamily="18" charset="0"/>
              <a:cs typeface="Times New Roman" pitchFamily="18" charset="0"/>
            </a:endParaRPr>
          </a:p>
          <a:p>
            <a:pPr lvl="1" eaLnBrk="1" hangingPunct="1"/>
            <a:endParaRPr lang="en-US" sz="2000" u="sng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1800">
                <a:latin typeface="Times New Roman" pitchFamily="18" charset="0"/>
                <a:cs typeface="Times New Roman" pitchFamily="18" charset="0"/>
              </a:rPr>
              <a:t> Investigation of new electro-optic </a:t>
            </a:r>
          </a:p>
          <a:p>
            <a:pPr lvl="1" eaLnBrk="1" hangingPunct="1"/>
            <a:r>
              <a:rPr lang="en-US" sz="1800">
                <a:latin typeface="Times New Roman" pitchFamily="18" charset="0"/>
                <a:cs typeface="Times New Roman" pitchFamily="18" charset="0"/>
              </a:rPr>
              <a:t>materials for EO profile systems at CLIC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1800">
                <a:latin typeface="Times New Roman" pitchFamily="18" charset="0"/>
                <a:cs typeface="Times New Roman" pitchFamily="18" charset="0"/>
              </a:rPr>
              <a:t> Experimental characterisation of thin films</a:t>
            </a:r>
          </a:p>
          <a:p>
            <a:pPr lvl="1" eaLnBrk="1" hangingPunct="1"/>
            <a:r>
              <a:rPr lang="en-US" sz="1800">
                <a:latin typeface="Times New Roman" pitchFamily="18" charset="0"/>
                <a:cs typeface="Times New Roman" pitchFamily="18" charset="0"/>
              </a:rPr>
              <a:t>and meta-materials as novel EO detectors.</a:t>
            </a:r>
          </a:p>
          <a:p>
            <a:pPr lvl="1" eaLnBrk="1" hangingPunct="1">
              <a:buFont typeface="Arial" pitchFamily="34" charset="0"/>
              <a:buChar char="•"/>
            </a:pPr>
            <a:endParaRPr lang="en-US" sz="180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1800">
                <a:latin typeface="Times New Roman" pitchFamily="18" charset="0"/>
                <a:cs typeface="Times New Roman" pitchFamily="18" charset="0"/>
              </a:rPr>
              <a:t> Demonstration of the concept of a multiple </a:t>
            </a:r>
          </a:p>
          <a:p>
            <a:pPr lvl="1" eaLnBrk="1" hangingPunct="1"/>
            <a:r>
              <a:rPr lang="en-US" sz="1800">
                <a:latin typeface="Times New Roman" pitchFamily="18" charset="0"/>
                <a:cs typeface="Times New Roman" pitchFamily="18" charset="0"/>
              </a:rPr>
              <a:t>crystal detector spanning a wide optical bandwidth</a:t>
            </a:r>
          </a:p>
          <a:p>
            <a:pPr eaLnBrk="1" hangingPunct="1"/>
            <a:endParaRPr lang="en-US" sz="20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20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000" u="sng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en-US" sz="2000" u="sng">
                <a:latin typeface="Times New Roman" pitchFamily="18" charset="0"/>
                <a:cs typeface="Times New Roman" pitchFamily="18" charset="0"/>
              </a:rPr>
              <a:t> Improving the decoding process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1800" u="sng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en-US" sz="1800">
                <a:latin typeface="Times New Roman" pitchFamily="18" charset="0"/>
                <a:cs typeface="Times New Roman" pitchFamily="18" charset="0"/>
              </a:rPr>
              <a:t> Demonstration of single-shot X-FROG measurements on a laser-generated THz source.</a:t>
            </a:r>
            <a:endParaRPr lang="fr-FR" sz="180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fr-FR" sz="1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>
                <a:latin typeface="Times New Roman" pitchFamily="18" charset="0"/>
                <a:cs typeface="Times New Roman" pitchFamily="18" charset="0"/>
              </a:rPr>
              <a:t>Demonstration of X-FROG detection on an electron beam source.</a:t>
            </a:r>
          </a:p>
        </p:txBody>
      </p:sp>
      <p:pic>
        <p:nvPicPr>
          <p:cNvPr id="74756" name="Image 108" descr="University_of dundee_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21844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44DA993-79E7-4AF5-B190-9D152B2BCED6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eaLnBrk="1" hangingPunct="1"/>
              <a:t>20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4758" name="Footer Placeholder 1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200" smtClean="0">
                <a:solidFill>
                  <a:srgbClr val="898989"/>
                </a:solidFill>
                <a:latin typeface="Calibri" pitchFamily="34" charset="0"/>
              </a:rPr>
              <a:t>Status of the CLIC instrumentation</a:t>
            </a:r>
          </a:p>
        </p:txBody>
      </p:sp>
      <p:sp>
        <p:nvSpPr>
          <p:cNvPr id="74759" name="Date Placeholder 18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200" smtClean="0">
                <a:solidFill>
                  <a:srgbClr val="898989"/>
                </a:solidFill>
                <a:latin typeface="Calibri" pitchFamily="34" charset="0"/>
              </a:rPr>
              <a:t>October 2011 - T. Lefevre</a:t>
            </a:r>
          </a:p>
        </p:txBody>
      </p:sp>
      <p:pic>
        <p:nvPicPr>
          <p:cNvPr id="74760" name="Picture 2" descr="C:\Users\ASUS\Documents\My data\Documents\Workshops\20111109_11DITANET conference at Seville of Spain\Pics\ZnTe transfer func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990600"/>
            <a:ext cx="2590800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3" descr="C:\Users\ASUS\Documents\My data\Documents\Workshops\20111109_11DITANET conference at Seville of Spain\Pics\GaP transfer functi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57538"/>
            <a:ext cx="26670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62" name="ZoneTexte 16"/>
          <p:cNvSpPr txBox="1">
            <a:spLocks noChangeArrowheads="1"/>
          </p:cNvSpPr>
          <p:nvPr/>
        </p:nvSpPr>
        <p:spPr bwMode="auto">
          <a:xfrm>
            <a:off x="0" y="6248400"/>
            <a:ext cx="2460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400" i="1">
                <a:latin typeface="Times New Roman" pitchFamily="18" charset="0"/>
                <a:cs typeface="Times New Roman" pitchFamily="18" charset="0"/>
              </a:rPr>
              <a:t>By S. Jamison and A. Gillespie</a:t>
            </a:r>
          </a:p>
        </p:txBody>
      </p:sp>
    </p:spTree>
    <p:extLst>
      <p:ext uri="{BB962C8B-B14F-4D97-AF65-F5344CB8AC3E}">
        <p14:creationId xmlns:p14="http://schemas.microsoft.com/office/powerpoint/2010/main" xmlns="" val="341976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1074457"/>
              </p:ext>
            </p:extLst>
          </p:nvPr>
        </p:nvGraphicFramePr>
        <p:xfrm>
          <a:off x="457200" y="4191000"/>
          <a:ext cx="2686848" cy="2403213"/>
        </p:xfrm>
        <a:graphic>
          <a:graphicData uri="http://schemas.openxmlformats.org/drawingml/2006/table">
            <a:tbl>
              <a:tblPr/>
              <a:tblGrid>
                <a:gridCol w="1276375"/>
                <a:gridCol w="1410473"/>
              </a:tblGrid>
              <a:tr h="224664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Energy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200 MeV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64988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Energy spread 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1% (FWHM)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24664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Pulse length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0.6–150 ns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34745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frequency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1.5 GHz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44826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length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1.4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ps</a:t>
                      </a: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7938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Bunch charge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0.085–0.6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nC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6" charset="0"/>
                        <a:cs typeface="Times New Roman" pitchFamily="16" charset="0"/>
                      </a:endParaRP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4586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Intensity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DejaVu Sans" charset="0"/>
                        <a:cs typeface="DejaVu Sans" charset="0"/>
                      </a:endParaRPr>
                    </a:p>
                  </a:txBody>
                  <a:tcPr marL="62045" marR="62045" marT="14402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03062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- short pulse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1 A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808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- long pulse 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0.13 A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</a:tr>
              <a:tr h="200181"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Repetition rate</a:t>
                      </a:r>
                    </a:p>
                  </a:txBody>
                  <a:tcPr marL="62045" marR="62045" marT="9601" marB="0" horzOverflow="overflow">
                    <a:lnL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base" latinLnBrk="0" hangingPunct="1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</a:tabLst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6" charset="0"/>
                          <a:cs typeface="Times New Roman" pitchFamily="16" charset="0"/>
                        </a:rPr>
                        <a:t>0.833 – 5 Hz</a:t>
                      </a:r>
                    </a:p>
                  </a:txBody>
                  <a:tcPr marL="62045" marR="62045" marT="9601" marB="0" horzOverflow="overflow">
                    <a:lnL>
                      <a:noFill/>
                    </a:lnL>
                    <a:lnR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57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</a:tr>
            </a:tbl>
          </a:graphicData>
        </a:graphic>
      </p:graphicFrame>
      <p:sp>
        <p:nvSpPr>
          <p:cNvPr id="5" name="Oval 53"/>
          <p:cNvSpPr>
            <a:spLocks noChangeArrowheads="1"/>
          </p:cNvSpPr>
          <p:nvPr/>
        </p:nvSpPr>
        <p:spPr bwMode="auto">
          <a:xfrm>
            <a:off x="6302880" y="1987712"/>
            <a:ext cx="414720" cy="391721"/>
          </a:xfrm>
          <a:prstGeom prst="ellipse">
            <a:avLst/>
          </a:prstGeom>
          <a:noFill/>
          <a:ln w="1836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89803" tIns="63385" rIns="89803" bIns="48983" anchor="ctr"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642836"/>
            <a:ext cx="7729920" cy="293646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" name="矩形 18"/>
          <p:cNvSpPr/>
          <p:nvPr/>
        </p:nvSpPr>
        <p:spPr>
          <a:xfrm>
            <a:off x="8048377" y="1752600"/>
            <a:ext cx="12761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Standing-wave photo-injector </a:t>
            </a:r>
            <a:endParaRPr lang="zh-CN" altLang="en-US" sz="1400" dirty="0"/>
          </a:p>
        </p:txBody>
      </p:sp>
      <p:sp>
        <p:nvSpPr>
          <p:cNvPr id="18" name="矩形 19"/>
          <p:cNvSpPr/>
          <p:nvPr/>
        </p:nvSpPr>
        <p:spPr>
          <a:xfrm>
            <a:off x="4648200" y="3638550"/>
            <a:ext cx="2829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3 travelling-wave structures (LIL) </a:t>
            </a:r>
            <a:endParaRPr lang="zh-CN" altLang="en-US" sz="1400" dirty="0"/>
          </a:p>
        </p:txBody>
      </p:sp>
      <p:sp>
        <p:nvSpPr>
          <p:cNvPr id="19" name="矩形 20"/>
          <p:cNvSpPr/>
          <p:nvPr/>
        </p:nvSpPr>
        <p:spPr>
          <a:xfrm>
            <a:off x="6012160" y="2466255"/>
            <a:ext cx="1149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RF network </a:t>
            </a:r>
            <a:endParaRPr lang="zh-CN" altLang="en-US" sz="1400" dirty="0"/>
          </a:p>
        </p:txBody>
      </p:sp>
      <p:sp>
        <p:nvSpPr>
          <p:cNvPr id="20" name="矩形 21"/>
          <p:cNvSpPr/>
          <p:nvPr/>
        </p:nvSpPr>
        <p:spPr>
          <a:xfrm>
            <a:off x="1763688" y="3638128"/>
            <a:ext cx="2383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Complete set of diagnostics</a:t>
            </a:r>
            <a:endParaRPr lang="zh-CN" altLang="en-US" sz="1400" dirty="0"/>
          </a:p>
        </p:txBody>
      </p:sp>
      <p:sp>
        <p:nvSpPr>
          <p:cNvPr id="21" name="矩形 22"/>
          <p:cNvSpPr/>
          <p:nvPr/>
        </p:nvSpPr>
        <p:spPr>
          <a:xfrm>
            <a:off x="0" y="2283023"/>
            <a:ext cx="2784673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Bitstream Charter" pitchFamily="16" charset="0"/>
              </a:rPr>
              <a:t>to Two Beam Test Stand (TBTS)</a:t>
            </a:r>
            <a:endParaRPr lang="zh-CN" alt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0" y="4521875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0099"/>
                </a:solidFill>
              </a:rPr>
              <a:t>Existing bunch profile monitors:</a:t>
            </a:r>
          </a:p>
          <a:p>
            <a:endParaRPr lang="en-US" altLang="zh-CN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altLang="zh-CN" dirty="0" smtClean="0"/>
              <a:t>RF deflecting cavity</a:t>
            </a:r>
            <a:br>
              <a:rPr lang="en-US" altLang="zh-CN" dirty="0" smtClean="0"/>
            </a:br>
            <a:endParaRPr lang="en-US" altLang="zh-CN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altLang="zh-CN" dirty="0" smtClean="0"/>
              <a:t>Bunch length measurement with 12 GHz high gradient acceleration structure (2 beam test stand)</a:t>
            </a:r>
            <a:endParaRPr lang="zh-CN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973693"/>
            <a:ext cx="119199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2" descr="C:\Users\ASUS\Desktop\Logos\Calif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102953"/>
            <a:ext cx="2456533" cy="963847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1567801" y="1371600"/>
            <a:ext cx="132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EO monitor 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667000" y="1676400"/>
            <a:ext cx="76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048000" y="3200400"/>
            <a:ext cx="8382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10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97"/>
          <p:cNvSpPr txBox="1">
            <a:spLocks noChangeArrowheads="1"/>
          </p:cNvSpPr>
          <p:nvPr/>
        </p:nvSpPr>
        <p:spPr bwMode="auto">
          <a:xfrm>
            <a:off x="1720290" y="76200"/>
            <a:ext cx="5747310" cy="58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535" tIns="45267" rIns="90535" bIns="45267">
            <a:spAutoFit/>
          </a:bodyPr>
          <a:lstStyle/>
          <a:p>
            <a:pPr defTabSz="4134204"/>
            <a:r>
              <a:rPr lang="en-GB" sz="3200" dirty="0">
                <a:latin typeface="+mj-lt"/>
                <a:ea typeface="+mj-ea"/>
                <a:cs typeface="+mj-cs"/>
              </a:rPr>
              <a:t>Electro-Optical Spectral Decoding</a:t>
            </a:r>
          </a:p>
        </p:txBody>
      </p:sp>
      <p:pic>
        <p:nvPicPr>
          <p:cNvPr id="8" name="Picture 17" descr="C:\Users\rpan\Documents\Workshops\20111109_11DITANET conference at Seville of Spain\Paper for RPST-AB\Rui DITANET paper\Fig3EOSD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1596" y="1171515"/>
            <a:ext cx="5613604" cy="202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1" descr="C:\Users\rpan\Documents\Workshops\20120415_19 BIW12 Newport News Va USA\BIW12\Resource\formular_matri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301928"/>
            <a:ext cx="7412347" cy="57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2" descr="C:\Users\rpan\Documents\Workshops\20120415_19 BIW12 Newport News Va USA\BIW12\Resource\formular_ME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5127" y="4915920"/>
            <a:ext cx="3798041" cy="79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3" descr="C:\Users\rpan\Documents\Workshops\20120415_19 BIW12 Newport News Va USA\BIW12\Resource\formular_Cou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943600"/>
            <a:ext cx="4045455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98"/>
          <p:cNvSpPr txBox="1">
            <a:spLocks noChangeArrowheads="1"/>
          </p:cNvSpPr>
          <p:nvPr/>
        </p:nvSpPr>
        <p:spPr bwMode="auto">
          <a:xfrm>
            <a:off x="381000" y="3284718"/>
            <a:ext cx="8382000" cy="83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535" tIns="45267" rIns="90535" bIns="45267">
            <a:spAutoFit/>
          </a:bodyPr>
          <a:lstStyle/>
          <a:p>
            <a:pPr algn="just" defTabSz="4134204"/>
            <a:r>
              <a:rPr lang="en-GB" sz="1600" b="1" dirty="0">
                <a:solidFill>
                  <a:schemeClr val="accent6"/>
                </a:solidFill>
              </a:rPr>
              <a:t>Spectral Decoding (EOSD): </a:t>
            </a:r>
            <a:r>
              <a:rPr lang="en-GB" sz="1600" dirty="0"/>
              <a:t>The Coulomb field </a:t>
            </a:r>
            <a:r>
              <a:rPr lang="en-GB" sz="1600" dirty="0" smtClean="0"/>
              <a:t>temporal profile </a:t>
            </a:r>
            <a:r>
              <a:rPr lang="en-GB" sz="1600" dirty="0"/>
              <a:t>of the e-bunch </a:t>
            </a:r>
            <a:r>
              <a:rPr lang="en-GB" sz="1600" dirty="0" smtClean="0"/>
              <a:t>is </a:t>
            </a:r>
            <a:r>
              <a:rPr lang="en-GB" sz="1600" dirty="0"/>
              <a:t>encoded o</a:t>
            </a:r>
            <a:r>
              <a:rPr lang="en-GB" sz="1600" dirty="0" smtClean="0"/>
              <a:t>n to </a:t>
            </a:r>
            <a:r>
              <a:rPr lang="en-GB" sz="1600" dirty="0"/>
              <a:t>a </a:t>
            </a:r>
            <a:r>
              <a:rPr lang="en-GB" sz="1600" i="1" dirty="0"/>
              <a:t>time-wavelength correlated </a:t>
            </a:r>
            <a:r>
              <a:rPr lang="en-GB" sz="1600" dirty="0"/>
              <a:t>optical </a:t>
            </a:r>
            <a:r>
              <a:rPr lang="en-GB" sz="1600" dirty="0" smtClean="0"/>
              <a:t>probe pulse. </a:t>
            </a:r>
            <a:r>
              <a:rPr lang="en-GB" sz="1600" dirty="0"/>
              <a:t>The </a:t>
            </a:r>
            <a:r>
              <a:rPr lang="en-GB" sz="1600" dirty="0" smtClean="0"/>
              <a:t>profile </a:t>
            </a:r>
            <a:r>
              <a:rPr lang="en-GB" sz="1600" dirty="0"/>
              <a:t>is read-out through the </a:t>
            </a:r>
            <a:r>
              <a:rPr lang="en-GB" sz="1600" i="1" dirty="0"/>
              <a:t>spectrum</a:t>
            </a:r>
            <a:r>
              <a:rPr lang="en-GB" sz="1600" dirty="0"/>
              <a:t> of the </a:t>
            </a:r>
            <a:r>
              <a:rPr lang="en-GB" sz="1600" dirty="0" smtClean="0"/>
              <a:t>probe pulse.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60198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Where,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914400" y="5146183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Where,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697468"/>
            <a:ext cx="8383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Simulations of bunch-induced polarisation change and non-linear interaction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04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3232" y="0"/>
            <a:ext cx="8074968" cy="698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2400" b="1" dirty="0">
                <a:latin typeface="+mj-lt"/>
                <a:ea typeface="+mj-ea"/>
                <a:cs typeface="+mj-cs"/>
              </a:rPr>
              <a:t>Simulation: Coulomb field of e-bunch and broadening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709761"/>
            <a:ext cx="317911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zh-CN" sz="1400" dirty="0" smtClean="0"/>
              <a:t>For high energy beam (&gt;150 MeV),</a:t>
            </a:r>
          </a:p>
          <a:p>
            <a:pPr>
              <a:lnSpc>
                <a:spcPts val="2100"/>
              </a:lnSpc>
            </a:pPr>
            <a:r>
              <a:rPr lang="en-US" altLang="zh-CN" sz="1400" dirty="0"/>
              <a:t>r</a:t>
            </a:r>
            <a:r>
              <a:rPr lang="en-US" altLang="zh-CN" sz="1400" dirty="0" smtClean="0"/>
              <a:t>esolution broadening is  &lt; 4%  @ 10 mm</a:t>
            </a:r>
            <a:endParaRPr lang="zh-CN" altLang="en-US" sz="1400" dirty="0"/>
          </a:p>
        </p:txBody>
      </p:sp>
      <p:grpSp>
        <p:nvGrpSpPr>
          <p:cNvPr id="9" name="组合 18"/>
          <p:cNvGrpSpPr/>
          <p:nvPr/>
        </p:nvGrpSpPr>
        <p:grpSpPr>
          <a:xfrm>
            <a:off x="679044" y="2702828"/>
            <a:ext cx="3068496" cy="2964548"/>
            <a:chOff x="1187624" y="3068960"/>
            <a:chExt cx="3816424" cy="3696173"/>
          </a:xfrm>
        </p:grpSpPr>
        <p:pic>
          <p:nvPicPr>
            <p:cNvPr id="10" name="Picture 5" descr="C:\Users\ASUS\Documents\My data\Documents\Workshops\20111109_11DITANET conference at Seville of Spain\Pics\Coulomb_braodening vs energy.jpg"/>
            <p:cNvPicPr>
              <a:picLocks noChangeAspect="1" noChangeArrowheads="1"/>
            </p:cNvPicPr>
            <p:nvPr/>
          </p:nvPicPr>
          <p:blipFill>
            <a:blip r:embed="rId2" cstate="print"/>
            <a:srcRect r="4302"/>
            <a:stretch>
              <a:fillRect/>
            </a:stretch>
          </p:blipFill>
          <p:spPr bwMode="auto">
            <a:xfrm>
              <a:off x="1187624" y="3068960"/>
              <a:ext cx="3816424" cy="3696173"/>
            </a:xfrm>
            <a:prstGeom prst="rect">
              <a:avLst/>
            </a:prstGeom>
            <a:noFill/>
          </p:spPr>
        </p:pic>
        <p:cxnSp>
          <p:nvCxnSpPr>
            <p:cNvPr id="11" name="直接连接符 16"/>
            <p:cNvCxnSpPr/>
            <p:nvPr/>
          </p:nvCxnSpPr>
          <p:spPr>
            <a:xfrm>
              <a:off x="1763688" y="5589240"/>
              <a:ext cx="302433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067943" y="5093433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4%</a:t>
              </a:r>
              <a:endParaRPr lang="zh-CN" altLang="en-US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33400" y="914400"/>
            <a:ext cx="3641090" cy="1532979"/>
            <a:chOff x="1907704" y="1556792"/>
            <a:chExt cx="5400600" cy="2273771"/>
          </a:xfrm>
        </p:grpSpPr>
        <p:grpSp>
          <p:nvGrpSpPr>
            <p:cNvPr id="16" name="组合 39"/>
            <p:cNvGrpSpPr/>
            <p:nvPr/>
          </p:nvGrpSpPr>
          <p:grpSpPr>
            <a:xfrm>
              <a:off x="1907704" y="1988840"/>
              <a:ext cx="1046584" cy="1152128"/>
              <a:chOff x="755576" y="1916832"/>
              <a:chExt cx="1046584" cy="1152128"/>
            </a:xfrm>
          </p:grpSpPr>
          <p:sp>
            <p:nvSpPr>
              <p:cNvPr id="17" name="椭圆 10"/>
              <p:cNvSpPr/>
              <p:nvPr/>
            </p:nvSpPr>
            <p:spPr>
              <a:xfrm>
                <a:off x="1187624" y="2420888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" name="直接箭头连接符 12"/>
              <p:cNvCxnSpPr/>
              <p:nvPr/>
            </p:nvCxnSpPr>
            <p:spPr>
              <a:xfrm flipV="1">
                <a:off x="1259632" y="1916832"/>
                <a:ext cx="0" cy="43204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3"/>
              <p:cNvCxnSpPr/>
              <p:nvPr/>
            </p:nvCxnSpPr>
            <p:spPr>
              <a:xfrm flipH="1">
                <a:off x="755576" y="2564904"/>
                <a:ext cx="360040" cy="28803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箭头连接符 14"/>
              <p:cNvCxnSpPr/>
              <p:nvPr/>
            </p:nvCxnSpPr>
            <p:spPr>
              <a:xfrm flipH="1" flipV="1">
                <a:off x="755576" y="2132856"/>
                <a:ext cx="360040" cy="28803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箭头连接符 15"/>
              <p:cNvCxnSpPr/>
              <p:nvPr/>
            </p:nvCxnSpPr>
            <p:spPr>
              <a:xfrm>
                <a:off x="1403648" y="2564904"/>
                <a:ext cx="334888" cy="33488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箭头连接符 16"/>
              <p:cNvCxnSpPr/>
              <p:nvPr/>
            </p:nvCxnSpPr>
            <p:spPr>
              <a:xfrm flipV="1">
                <a:off x="1403648" y="2204864"/>
                <a:ext cx="398512" cy="24956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箭头连接符 17"/>
              <p:cNvCxnSpPr/>
              <p:nvPr/>
            </p:nvCxnSpPr>
            <p:spPr>
              <a:xfrm>
                <a:off x="1259632" y="2636912"/>
                <a:ext cx="0" cy="43204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124"/>
            <p:cNvGrpSpPr/>
            <p:nvPr/>
          </p:nvGrpSpPr>
          <p:grpSpPr>
            <a:xfrm>
              <a:off x="4139952" y="1844824"/>
              <a:ext cx="467544" cy="1368151"/>
              <a:chOff x="4139952" y="1844824"/>
              <a:chExt cx="467544" cy="1368151"/>
            </a:xfrm>
          </p:grpSpPr>
          <p:sp>
            <p:nvSpPr>
              <p:cNvPr id="25" name="椭圆 32"/>
              <p:cNvSpPr/>
              <p:nvPr/>
            </p:nvSpPr>
            <p:spPr>
              <a:xfrm>
                <a:off x="4271383" y="2443390"/>
                <a:ext cx="176070" cy="1710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" name="直接箭头连接符 33"/>
              <p:cNvCxnSpPr>
                <a:stCxn id="25" idx="0"/>
              </p:cNvCxnSpPr>
              <p:nvPr/>
            </p:nvCxnSpPr>
            <p:spPr>
              <a:xfrm flipV="1">
                <a:off x="4359418" y="1844824"/>
                <a:ext cx="0" cy="598566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箭头连接符 34"/>
              <p:cNvCxnSpPr>
                <a:stCxn id="25" idx="4"/>
              </p:cNvCxnSpPr>
              <p:nvPr/>
            </p:nvCxnSpPr>
            <p:spPr>
              <a:xfrm flipH="1">
                <a:off x="4175448" y="2614409"/>
                <a:ext cx="183970" cy="52655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35"/>
              <p:cNvCxnSpPr>
                <a:stCxn id="25" idx="0"/>
              </p:cNvCxnSpPr>
              <p:nvPr/>
            </p:nvCxnSpPr>
            <p:spPr>
              <a:xfrm flipH="1" flipV="1">
                <a:off x="4139952" y="1988840"/>
                <a:ext cx="219466" cy="45455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36"/>
              <p:cNvCxnSpPr>
                <a:stCxn id="25" idx="4"/>
              </p:cNvCxnSpPr>
              <p:nvPr/>
            </p:nvCxnSpPr>
            <p:spPr>
              <a:xfrm>
                <a:off x="4359418" y="2614409"/>
                <a:ext cx="248078" cy="52655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箭头连接符 37"/>
              <p:cNvCxnSpPr>
                <a:stCxn id="25" idx="0"/>
              </p:cNvCxnSpPr>
              <p:nvPr/>
            </p:nvCxnSpPr>
            <p:spPr>
              <a:xfrm flipV="1">
                <a:off x="4359418" y="1988842"/>
                <a:ext cx="248078" cy="454548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箭头连接符 38"/>
              <p:cNvCxnSpPr>
                <a:stCxn id="25" idx="4"/>
              </p:cNvCxnSpPr>
              <p:nvPr/>
            </p:nvCxnSpPr>
            <p:spPr>
              <a:xfrm>
                <a:off x="4359418" y="2614409"/>
                <a:ext cx="32054" cy="598566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113"/>
            <p:cNvGrpSpPr/>
            <p:nvPr/>
          </p:nvGrpSpPr>
          <p:grpSpPr>
            <a:xfrm>
              <a:off x="6444208" y="1844824"/>
              <a:ext cx="144016" cy="1512168"/>
              <a:chOff x="5652120" y="1844824"/>
              <a:chExt cx="144016" cy="1512168"/>
            </a:xfrm>
          </p:grpSpPr>
          <p:sp>
            <p:nvSpPr>
              <p:cNvPr id="33" name="椭圆 63"/>
              <p:cNvSpPr/>
              <p:nvPr/>
            </p:nvSpPr>
            <p:spPr>
              <a:xfrm>
                <a:off x="5652120" y="256490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箭头连接符 64"/>
              <p:cNvCxnSpPr>
                <a:stCxn id="33" idx="0"/>
              </p:cNvCxnSpPr>
              <p:nvPr/>
            </p:nvCxnSpPr>
            <p:spPr>
              <a:xfrm flipV="1">
                <a:off x="5724128" y="1844824"/>
                <a:ext cx="0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65"/>
              <p:cNvCxnSpPr>
                <a:stCxn id="33" idx="4"/>
              </p:cNvCxnSpPr>
              <p:nvPr/>
            </p:nvCxnSpPr>
            <p:spPr>
              <a:xfrm flipH="1">
                <a:off x="5652120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箭头连接符 66"/>
              <p:cNvCxnSpPr>
                <a:stCxn id="33" idx="0"/>
              </p:cNvCxnSpPr>
              <p:nvPr/>
            </p:nvCxnSpPr>
            <p:spPr>
              <a:xfrm flipH="1" flipV="1">
                <a:off x="5652120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67"/>
              <p:cNvCxnSpPr>
                <a:stCxn id="33" idx="4"/>
              </p:cNvCxnSpPr>
              <p:nvPr/>
            </p:nvCxnSpPr>
            <p:spPr>
              <a:xfrm>
                <a:off x="5724128" y="2708920"/>
                <a:ext cx="72008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箭头连接符 68"/>
              <p:cNvCxnSpPr>
                <a:stCxn id="33" idx="0"/>
              </p:cNvCxnSpPr>
              <p:nvPr/>
            </p:nvCxnSpPr>
            <p:spPr>
              <a:xfrm flipV="1">
                <a:off x="5724128" y="1844824"/>
                <a:ext cx="72008" cy="72008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箭头连接符 69"/>
              <p:cNvCxnSpPr>
                <a:stCxn id="33" idx="4"/>
              </p:cNvCxnSpPr>
              <p:nvPr/>
            </p:nvCxnSpPr>
            <p:spPr>
              <a:xfrm>
                <a:off x="5724128" y="2708920"/>
                <a:ext cx="0" cy="64807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TextBox 39"/>
            <p:cNvSpPr txBox="1"/>
            <p:nvPr/>
          </p:nvSpPr>
          <p:spPr>
            <a:xfrm>
              <a:off x="2123729" y="3356992"/>
              <a:ext cx="792089" cy="4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200" dirty="0" smtClean="0"/>
                <a:t>β</a:t>
              </a:r>
              <a:r>
                <a:rPr lang="en-US" altLang="zh-CN" sz="1200" dirty="0" smtClean="0"/>
                <a:t>=0</a:t>
              </a:r>
              <a:endParaRPr lang="zh-CN" altLang="zh-CN" sz="1200" dirty="0" smtClean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7944" y="3356992"/>
              <a:ext cx="792089" cy="4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200" dirty="0" smtClean="0"/>
                <a:t>β</a:t>
              </a:r>
              <a:r>
                <a:rPr lang="en-US" altLang="zh-CN" sz="1200" dirty="0" smtClean="0"/>
                <a:t>=0.9</a:t>
              </a:r>
              <a:endParaRPr lang="zh-CN" altLang="zh-CN" sz="1200" dirty="0" smtClean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56176" y="3419708"/>
              <a:ext cx="1152128" cy="410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1200" dirty="0" smtClean="0"/>
                <a:t>β</a:t>
              </a:r>
              <a:r>
                <a:rPr lang="en-US" altLang="zh-CN" sz="1200" dirty="0" smtClean="0"/>
                <a:t>=0.9999</a:t>
              </a:r>
              <a:endParaRPr lang="zh-CN" altLang="zh-CN" sz="1200" dirty="0" smtClean="0"/>
            </a:p>
          </p:txBody>
        </p:sp>
        <p:sp>
          <p:nvSpPr>
            <p:cNvPr id="43" name="弧形 126"/>
            <p:cNvSpPr/>
            <p:nvPr/>
          </p:nvSpPr>
          <p:spPr>
            <a:xfrm rot="19507613">
              <a:off x="6146000" y="1757820"/>
              <a:ext cx="576064" cy="397216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1556792"/>
              <a:ext cx="504056" cy="547261"/>
            </a:xfrm>
            <a:prstGeom prst="rect">
              <a:avLst/>
            </a:prstGeom>
            <a:noFill/>
          </p:spPr>
        </p:pic>
      </p:grpSp>
      <p:sp>
        <p:nvSpPr>
          <p:cNvPr id="46" name="TextBox 45"/>
          <p:cNvSpPr txBox="1"/>
          <p:nvPr/>
        </p:nvSpPr>
        <p:spPr>
          <a:xfrm>
            <a:off x="4876800" y="762000"/>
            <a:ext cx="3985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l"/>
            </a:pPr>
            <a:r>
              <a:rPr lang="en-US" altLang="zh-CN" dirty="0" smtClean="0"/>
              <a:t>At high energies , the Coulomb field temporal profile is approximately  the bunch temporal profile</a:t>
            </a:r>
            <a:br>
              <a:rPr lang="en-US" altLang="zh-CN" dirty="0" smtClean="0"/>
            </a:br>
            <a:endParaRPr lang="en-US" altLang="zh-CN" dirty="0" smtClean="0"/>
          </a:p>
          <a:p>
            <a:pPr marL="273050" indent="-273050">
              <a:buFont typeface="Wingdings" pitchFamily="2" charset="2"/>
              <a:buChar char="l"/>
            </a:pPr>
            <a:r>
              <a:rPr lang="en-US" altLang="zh-CN" dirty="0" smtClean="0"/>
              <a:t>Broadening of profile from transverse parameters: </a:t>
            </a:r>
            <a:endParaRPr lang="zh-CN" altLang="en-US" dirty="0"/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2780171"/>
            <a:ext cx="626110" cy="648829"/>
          </a:xfrm>
          <a:prstGeom prst="rect">
            <a:avLst/>
          </a:prstGeom>
          <a:noFill/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5" cstate="print"/>
          <a:srcRect l="25095" t="11610" r="27863" b="12594"/>
          <a:stretch>
            <a:fillRect/>
          </a:stretch>
        </p:blipFill>
        <p:spPr bwMode="auto">
          <a:xfrm>
            <a:off x="4419600" y="2702828"/>
            <a:ext cx="2942010" cy="290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4495800" y="57150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</a:t>
            </a:r>
            <a:r>
              <a:rPr lang="en-US" altLang="zh-CN" sz="1400" baseline="-25000" dirty="0" smtClean="0"/>
              <a:t>0</a:t>
            </a:r>
            <a:r>
              <a:rPr lang="en-US" altLang="zh-CN" sz="1400" dirty="0" smtClean="0"/>
              <a:t> = transverse separation from </a:t>
            </a:r>
            <a:r>
              <a:rPr lang="en-US" altLang="zh-CN" sz="1400" dirty="0"/>
              <a:t>e-bunch </a:t>
            </a:r>
            <a:endParaRPr lang="zh-CN" altLang="en-US" sz="1400" dirty="0"/>
          </a:p>
        </p:txBody>
      </p:sp>
      <p:sp>
        <p:nvSpPr>
          <p:cNvPr id="50" name="Rectangle 49"/>
          <p:cNvSpPr/>
          <p:nvPr/>
        </p:nvSpPr>
        <p:spPr>
          <a:xfrm>
            <a:off x="4495800" y="6009561"/>
            <a:ext cx="3115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/>
              <a:t>As r</a:t>
            </a:r>
            <a:r>
              <a:rPr lang="en-US" altLang="zh-CN" sz="1400" baseline="-25000" dirty="0" smtClean="0"/>
              <a:t>0</a:t>
            </a:r>
            <a:r>
              <a:rPr lang="en-US" altLang="zh-CN" sz="1400" dirty="0" smtClean="0"/>
              <a:t> increases, </a:t>
            </a:r>
            <a:r>
              <a:rPr lang="en-US" altLang="zh-CN" sz="1400" dirty="0"/>
              <a:t>Coulomb field </a:t>
            </a:r>
            <a:r>
              <a:rPr lang="en-US" altLang="zh-CN" sz="1400" dirty="0" smtClean="0"/>
              <a:t>decreases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75794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3517" t="18329" r="27781" b="12766"/>
          <a:stretch>
            <a:fillRect/>
          </a:stretch>
        </p:blipFill>
        <p:spPr bwMode="auto">
          <a:xfrm>
            <a:off x="-36513" y="1219200"/>
            <a:ext cx="4465017" cy="355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9432" y="-45640"/>
            <a:ext cx="4341168" cy="883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altLang="zh-CN" sz="2400" b="1" dirty="0">
                <a:latin typeface="+mj-lt"/>
                <a:ea typeface="+mj-ea"/>
                <a:cs typeface="+mj-cs"/>
              </a:rPr>
              <a:t>Simulation: </a:t>
            </a:r>
            <a:r>
              <a:rPr lang="en-US" altLang="zh-CN" sz="2400" b="1" dirty="0" smtClean="0">
                <a:latin typeface="+mj-lt"/>
                <a:ea typeface="+mj-ea"/>
                <a:cs typeface="+mj-cs"/>
              </a:rPr>
              <a:t>limitations of EOSD</a:t>
            </a:r>
            <a:endParaRPr lang="en-US" altLang="zh-CN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06896" y="5029200"/>
            <a:ext cx="29523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Other parameters: </a:t>
            </a:r>
          </a:p>
          <a:p>
            <a:r>
              <a:rPr lang="en-US" altLang="zh-CN" sz="1400" dirty="0"/>
              <a:t>Laser wavelength: 780nm </a:t>
            </a:r>
          </a:p>
          <a:p>
            <a:r>
              <a:rPr lang="en-US" altLang="zh-CN" sz="1400" dirty="0"/>
              <a:t>Laser pulse energy: 1.5nJ</a:t>
            </a:r>
          </a:p>
          <a:p>
            <a:r>
              <a:rPr lang="en-US" altLang="zh-CN" sz="1400" dirty="0"/>
              <a:t>Pulse duration: </a:t>
            </a:r>
            <a:r>
              <a:rPr lang="en-US" altLang="zh-CN" sz="1400" dirty="0" smtClean="0"/>
              <a:t>       150fs</a:t>
            </a:r>
            <a:endParaRPr lang="zh-CN" alt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457872" y="5244643"/>
            <a:ext cx="2114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Crystal thickness: </a:t>
            </a:r>
            <a:r>
              <a:rPr lang="en-US" altLang="zh-CN" sz="1400" dirty="0" smtClean="0"/>
              <a:t> 500</a:t>
            </a:r>
            <a:r>
              <a:rPr lang="el-GR" altLang="zh-CN" sz="1400" dirty="0"/>
              <a:t>μ</a:t>
            </a:r>
            <a:r>
              <a:rPr lang="en-US" altLang="zh-CN" sz="1400" dirty="0"/>
              <a:t>m </a:t>
            </a:r>
          </a:p>
          <a:p>
            <a:r>
              <a:rPr lang="en-US" altLang="zh-CN" sz="1400" dirty="0" smtClean="0"/>
              <a:t>Crystal  separation: </a:t>
            </a:r>
            <a:r>
              <a:rPr lang="en-US" altLang="zh-CN" sz="1400" dirty="0"/>
              <a:t>5mm</a:t>
            </a:r>
            <a:endParaRPr lang="zh-CN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5065439"/>
            <a:ext cx="3439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Result is distortion for bunch lengths &lt; 1 </a:t>
            </a:r>
            <a:r>
              <a:rPr lang="en-GB" sz="1400" b="1" dirty="0" err="1" smtClean="0"/>
              <a:t>ps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3225361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distortion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699792" y="3533138"/>
            <a:ext cx="36004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5400" y="5448300"/>
            <a:ext cx="365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Reason:</a:t>
            </a:r>
          </a:p>
          <a:p>
            <a:r>
              <a:rPr lang="en-GB" sz="1400" dirty="0" smtClean="0"/>
              <a:t>Short bunch induces fast </a:t>
            </a:r>
            <a:r>
              <a:rPr lang="en-GB" sz="1400" dirty="0"/>
              <a:t>temporal </a:t>
            </a:r>
            <a:r>
              <a:rPr lang="en-GB" sz="1400" dirty="0" smtClean="0"/>
              <a:t>modulation, which modifies spectral content and thus distorts  t </a:t>
            </a:r>
            <a:r>
              <a:rPr lang="en-GB" sz="1400" dirty="0" smtClean="0">
                <a:sym typeface="Symbol"/>
              </a:rPr>
              <a:t></a:t>
            </a:r>
            <a:r>
              <a:rPr lang="en-GB" sz="1400" dirty="0" smtClean="0"/>
              <a:t> </a:t>
            </a:r>
            <a:r>
              <a:rPr lang="el-GR" sz="1400" dirty="0" smtClean="0"/>
              <a:t>λ</a:t>
            </a:r>
            <a:r>
              <a:rPr lang="en-GB" sz="1400" dirty="0" smtClean="0"/>
              <a:t> </a:t>
            </a:r>
            <a:r>
              <a:rPr lang="en-GB" sz="1400" dirty="0"/>
              <a:t>mapping</a:t>
            </a:r>
          </a:p>
        </p:txBody>
      </p:sp>
      <p:pic>
        <p:nvPicPr>
          <p:cNvPr id="14" name="Picture 7" descr="C:\Users\rpan\Documents\Workshops\20111109_11DITANET conference at Seville of Spain\Pics\200_10_14ps_t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32938"/>
            <a:ext cx="1100558" cy="887890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4644008" y="1277445"/>
            <a:ext cx="4248472" cy="3484144"/>
            <a:chOff x="4644008" y="1484784"/>
            <a:chExt cx="4248472" cy="3484144"/>
          </a:xfrm>
        </p:grpSpPr>
        <p:pic>
          <p:nvPicPr>
            <p:cNvPr id="16" name="Picture 4" descr="C:\Users\ASUS\Documents\My data\Documents\Workshops\20111109_11DITANET conference at Seville of Spain\Pics\EOSD limitation3.jpg"/>
            <p:cNvPicPr>
              <a:picLocks noChangeAspect="1" noChangeArrowheads="1"/>
            </p:cNvPicPr>
            <p:nvPr/>
          </p:nvPicPr>
          <p:blipFill>
            <a:blip r:embed="rId4" cstate="print"/>
            <a:srcRect l="4513" r="8604"/>
            <a:stretch>
              <a:fillRect/>
            </a:stretch>
          </p:blipFill>
          <p:spPr bwMode="auto">
            <a:xfrm>
              <a:off x="4644008" y="1484784"/>
              <a:ext cx="4248472" cy="3484144"/>
            </a:xfrm>
            <a:prstGeom prst="rect">
              <a:avLst/>
            </a:prstGeom>
            <a:noFill/>
          </p:spPr>
        </p:pic>
        <p:pic>
          <p:nvPicPr>
            <p:cNvPr id="17" name="Picture 2" descr="C:\Users\rpan\Documents\Workshops\20111109_11DITANET conference at Seville of Spain\Pics\distortion.jpg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6300192" y="2132856"/>
              <a:ext cx="1396538" cy="11263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" name="直接箭头连接符 16"/>
            <p:cNvCxnSpPr/>
            <p:nvPr/>
          </p:nvCxnSpPr>
          <p:spPr>
            <a:xfrm flipH="1">
              <a:off x="5786590" y="2936929"/>
              <a:ext cx="944480" cy="48404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905272" y="2629658"/>
            <a:ext cx="8473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Without distortion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914400" y="685800"/>
            <a:ext cx="739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Interleaving bandwidth conflict for optical probe and bunch spectra</a:t>
            </a:r>
            <a:endParaRPr lang="en-GB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40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739900" y="2129900"/>
            <a:ext cx="5469995" cy="3162773"/>
            <a:chOff x="1037306" y="1152643"/>
            <a:chExt cx="6590931" cy="3810903"/>
          </a:xfrm>
        </p:grpSpPr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6617567" y="3077454"/>
              <a:ext cx="178354" cy="3279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5474" tIns="42737" rIns="85474" bIns="42737" anchor="ctr"/>
            <a:lstStyle/>
            <a:p>
              <a:endParaRPr lang="en-US"/>
            </a:p>
          </p:txBody>
        </p:sp>
        <p:pic>
          <p:nvPicPr>
            <p:cNvPr id="25" name="Picture 28" descr="C:\Users\rpan\Documents\Workshops\20120415_19 BIW12 Newport News Va USA\BIW12\MOPG034_fig2a.ep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306" y="1152643"/>
              <a:ext cx="3581579" cy="2859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9" descr="C:\Users\rpan\Documents\Workshops\20120415_19 BIW12 Newport News Va USA\BIW12\MOPG034_fig2b.ep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7285" y="1152643"/>
              <a:ext cx="2879185" cy="2859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 Box 198"/>
            <p:cNvSpPr txBox="1">
              <a:spLocks noChangeArrowheads="1"/>
            </p:cNvSpPr>
            <p:nvPr/>
          </p:nvSpPr>
          <p:spPr bwMode="auto">
            <a:xfrm>
              <a:off x="1083674" y="4036428"/>
              <a:ext cx="2466558" cy="927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 defTabSz="4134204"/>
              <a:r>
                <a:rPr lang="en-GB" sz="1100" b="1" dirty="0"/>
                <a:t>P</a:t>
              </a:r>
              <a:r>
                <a:rPr lang="en-GB" sz="1100" dirty="0"/>
                <a:t>: Polarizer   </a:t>
              </a:r>
              <a:r>
                <a:rPr lang="en-GB" sz="1100" b="1" dirty="0"/>
                <a:t>H</a:t>
              </a:r>
              <a:r>
                <a:rPr lang="en-GB" sz="1100" dirty="0"/>
                <a:t>: Half wave plate  </a:t>
              </a:r>
            </a:p>
            <a:p>
              <a:pPr algn="just" defTabSz="4134204"/>
              <a:r>
                <a:rPr lang="en-GB" sz="1100" b="1" dirty="0"/>
                <a:t>Q</a:t>
              </a:r>
              <a:r>
                <a:rPr lang="en-GB" sz="1100" dirty="0"/>
                <a:t>: Quarter wave plate</a:t>
              </a:r>
            </a:p>
            <a:p>
              <a:pPr algn="just" defTabSz="4134204"/>
              <a:r>
                <a:rPr lang="en-GB" sz="1100" dirty="0"/>
                <a:t>       : Mirror with actuators</a:t>
              </a:r>
            </a:p>
            <a:p>
              <a:pPr algn="just" defTabSz="4134204"/>
              <a:r>
                <a:rPr lang="en-GB" sz="1100" dirty="0"/>
                <a:t>       : Finger camera</a:t>
              </a:r>
            </a:p>
          </p:txBody>
        </p:sp>
        <p:grpSp>
          <p:nvGrpSpPr>
            <p:cNvPr id="28" name="组合 200"/>
            <p:cNvGrpSpPr>
              <a:grpSpLocks/>
            </p:cNvGrpSpPr>
            <p:nvPr/>
          </p:nvGrpSpPr>
          <p:grpSpPr bwMode="auto">
            <a:xfrm rot="9155900">
              <a:off x="1165362" y="4679030"/>
              <a:ext cx="157267" cy="119739"/>
              <a:chOff x="1694532" y="5319427"/>
              <a:chExt cx="228324" cy="225037"/>
            </a:xfrm>
          </p:grpSpPr>
          <p:sp>
            <p:nvSpPr>
              <p:cNvPr id="32" name="燕尾形 74"/>
              <p:cNvSpPr/>
              <p:nvPr/>
            </p:nvSpPr>
            <p:spPr>
              <a:xfrm rot="1677059">
                <a:off x="1694532" y="5319427"/>
                <a:ext cx="228324" cy="225037"/>
              </a:xfrm>
              <a:prstGeom prst="chevron">
                <a:avLst/>
              </a:prstGeom>
              <a:solidFill>
                <a:srgbClr val="0070C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tx1"/>
                  </a:solidFill>
                  <a:ea typeface="宋体" charset="-122"/>
                </a:endParaRPr>
              </a:p>
            </p:txBody>
          </p:sp>
          <p:sp>
            <p:nvSpPr>
              <p:cNvPr id="33" name="椭圆 75"/>
              <p:cNvSpPr/>
              <p:nvPr/>
            </p:nvSpPr>
            <p:spPr>
              <a:xfrm>
                <a:off x="1704601" y="5358641"/>
                <a:ext cx="76108" cy="78930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ea typeface="宋体" charset="-122"/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6534347" y="2824557"/>
              <a:ext cx="773024" cy="332660"/>
            </a:xfrm>
            <a:prstGeom prst="rect">
              <a:avLst/>
            </a:prstGeom>
          </p:spPr>
          <p:txBody>
            <a:bodyPr wrap="none" lIns="90535" tIns="45267" rIns="90535" bIns="45267">
              <a:spAutoFit/>
            </a:bodyPr>
            <a:lstStyle/>
            <a:p>
              <a:pPr algn="just" defTabSz="4134204"/>
              <a:r>
                <a:rPr lang="en-GB" sz="1200" dirty="0"/>
                <a:t>Grating</a:t>
              </a:r>
            </a:p>
          </p:txBody>
        </p:sp>
        <p:sp>
          <p:nvSpPr>
            <p:cNvPr id="30" name="Text Box 198"/>
            <p:cNvSpPr txBox="1">
              <a:spLocks noChangeArrowheads="1"/>
            </p:cNvSpPr>
            <p:nvPr/>
          </p:nvSpPr>
          <p:spPr bwMode="auto">
            <a:xfrm>
              <a:off x="4127398" y="4036428"/>
              <a:ext cx="3500839" cy="926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0535" tIns="45267" rIns="90535" bIns="45267">
              <a:spAutoFit/>
            </a:bodyPr>
            <a:lstStyle/>
            <a:p>
              <a:pPr algn="just" defTabSz="4134204"/>
              <a:r>
                <a:rPr lang="en-GB" sz="1100" b="1" dirty="0"/>
                <a:t>Laser: </a:t>
              </a:r>
            </a:p>
            <a:p>
              <a:pPr algn="just" defTabSz="4134204"/>
              <a:r>
                <a:rPr lang="en-GB" sz="1100" dirty="0"/>
                <a:t>Wavelength: 780 nm          Duration: 100 fs</a:t>
              </a:r>
            </a:p>
            <a:p>
              <a:pPr algn="just" defTabSz="4134204"/>
              <a:r>
                <a:rPr lang="en-GB" sz="1100" dirty="0"/>
                <a:t>Repetition: 37.4815 MHz   Pulse energy: 2.7 </a:t>
              </a:r>
              <a:r>
                <a:rPr lang="en-GB" sz="1100" dirty="0" err="1"/>
                <a:t>nJ</a:t>
              </a:r>
              <a:endParaRPr lang="en-GB" sz="1100" dirty="0"/>
            </a:p>
            <a:p>
              <a:pPr algn="just" defTabSz="4134204"/>
              <a:r>
                <a:rPr lang="en-GB" sz="1100" b="1" dirty="0"/>
                <a:t>Crystal:</a:t>
              </a:r>
              <a:r>
                <a:rPr lang="en-GB" sz="1100" dirty="0"/>
                <a:t> Thickness: 1mm  </a:t>
              </a:r>
              <a:r>
                <a:rPr lang="en-GB" sz="1100" dirty="0" smtClean="0"/>
                <a:t>  Separation: </a:t>
              </a:r>
              <a:r>
                <a:rPr lang="en-GB" sz="1100" dirty="0"/>
                <a:t>5-10 mm</a:t>
              </a: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039" y="4471536"/>
              <a:ext cx="204738" cy="170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7" name="Group 275"/>
          <p:cNvGrpSpPr/>
          <p:nvPr/>
        </p:nvGrpSpPr>
        <p:grpSpPr>
          <a:xfrm>
            <a:off x="457200" y="743355"/>
            <a:ext cx="8131300" cy="1923645"/>
            <a:chOff x="200472" y="188640"/>
            <a:chExt cx="9361040" cy="2214568"/>
          </a:xfrm>
        </p:grpSpPr>
        <p:grpSp>
          <p:nvGrpSpPr>
            <p:cNvPr id="8" name="Group 239"/>
            <p:cNvGrpSpPr/>
            <p:nvPr/>
          </p:nvGrpSpPr>
          <p:grpSpPr>
            <a:xfrm>
              <a:off x="992560" y="188640"/>
              <a:ext cx="8568952" cy="1512168"/>
              <a:chOff x="2491581" y="497682"/>
              <a:chExt cx="6027737" cy="1325562"/>
            </a:xfrm>
          </p:grpSpPr>
          <p:pic>
            <p:nvPicPr>
              <p:cNvPr id="16" name="Picture 18" descr="Ligne CALIFES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91581" y="635794"/>
                <a:ext cx="6026150" cy="118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7300118" y="507207"/>
                <a:ext cx="1219200" cy="274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200" b="1">
                    <a:solidFill>
                      <a:srgbClr val="008000"/>
                    </a:solidFill>
                  </a:rPr>
                  <a:t>Photo-injector</a:t>
                </a:r>
              </a:p>
            </p:txBody>
          </p:sp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4775993" y="497682"/>
                <a:ext cx="1798638" cy="274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200" b="1" dirty="0">
                    <a:solidFill>
                      <a:srgbClr val="008000"/>
                    </a:solidFill>
                  </a:rPr>
                  <a:t>Accelerating structure</a:t>
                </a:r>
              </a:p>
            </p:txBody>
          </p:sp>
          <p:sp>
            <p:nvSpPr>
              <p:cNvPr id="19" name="Text Box 23"/>
              <p:cNvSpPr txBox="1">
                <a:spLocks noChangeArrowheads="1"/>
              </p:cNvSpPr>
              <p:nvPr/>
            </p:nvSpPr>
            <p:spPr bwMode="auto">
              <a:xfrm>
                <a:off x="2509043" y="497682"/>
                <a:ext cx="1539875" cy="274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r>
                  <a:rPr lang="en-US" sz="1200" b="1" dirty="0">
                    <a:solidFill>
                      <a:srgbClr val="008000"/>
                    </a:solidFill>
                  </a:rPr>
                  <a:t>Diagnostic section</a:t>
                </a:r>
              </a:p>
            </p:txBody>
          </p:sp>
          <p:sp>
            <p:nvSpPr>
              <p:cNvPr id="20" name="AutoShape 24"/>
              <p:cNvSpPr>
                <a:spLocks/>
              </p:cNvSpPr>
              <p:nvPr/>
            </p:nvSpPr>
            <p:spPr bwMode="auto">
              <a:xfrm rot="5400000">
                <a:off x="3220243" y="216695"/>
                <a:ext cx="142875" cy="1219200"/>
              </a:xfrm>
              <a:prstGeom prst="leftBrace">
                <a:avLst>
                  <a:gd name="adj1" fmla="val 71111"/>
                  <a:gd name="adj2" fmla="val 50000"/>
                </a:avLst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21" name="AutoShape 25"/>
              <p:cNvSpPr>
                <a:spLocks/>
              </p:cNvSpPr>
              <p:nvPr/>
            </p:nvSpPr>
            <p:spPr bwMode="auto">
              <a:xfrm rot="5400000">
                <a:off x="5568156" y="-892968"/>
                <a:ext cx="209550" cy="3429000"/>
              </a:xfrm>
              <a:prstGeom prst="leftBrace">
                <a:avLst>
                  <a:gd name="adj1" fmla="val 136364"/>
                  <a:gd name="adj2" fmla="val 50000"/>
                </a:avLst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22" name="AutoShape 26"/>
              <p:cNvSpPr>
                <a:spLocks/>
              </p:cNvSpPr>
              <p:nvPr/>
            </p:nvSpPr>
            <p:spPr bwMode="auto">
              <a:xfrm rot="5400000">
                <a:off x="7825581" y="364332"/>
                <a:ext cx="161925" cy="962025"/>
              </a:xfrm>
              <a:prstGeom prst="leftBrace">
                <a:avLst>
                  <a:gd name="adj1" fmla="val 49510"/>
                  <a:gd name="adj2" fmla="val 50000"/>
                </a:avLst>
              </a:prstGeom>
              <a:noFill/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en-GB"/>
              </a:p>
            </p:txBody>
          </p:sp>
        </p:grpSp>
        <p:pic>
          <p:nvPicPr>
            <p:cNvPr id="9" name="Object 16"/>
            <p:cNvPicPr>
              <a:picLocks noChangeAspect="1" noChangeArrowheads="1"/>
            </p:cNvPicPr>
            <p:nvPr/>
          </p:nvPicPr>
          <p:blipFill>
            <a:blip r:embed="rId7" cstate="print"/>
            <a:srcRect l="5292" t="10976" r="84989" b="80769"/>
            <a:stretch>
              <a:fillRect/>
            </a:stretch>
          </p:blipFill>
          <p:spPr bwMode="auto">
            <a:xfrm>
              <a:off x="200472" y="332656"/>
              <a:ext cx="720080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" name="Straight Arrow Connector 10"/>
            <p:cNvCxnSpPr/>
            <p:nvPr/>
          </p:nvCxnSpPr>
          <p:spPr>
            <a:xfrm flipH="1" flipV="1">
              <a:off x="2720752" y="908720"/>
              <a:ext cx="206129" cy="1494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1929512" y="908720"/>
              <a:ext cx="503208" cy="1494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4" name="直接箭头连接符 290"/>
            <p:cNvCxnSpPr/>
            <p:nvPr/>
          </p:nvCxnSpPr>
          <p:spPr>
            <a:xfrm rot="10800000">
              <a:off x="8193360" y="1771227"/>
              <a:ext cx="720080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8049344" y="1844824"/>
              <a:ext cx="1275564" cy="283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000" b="1" dirty="0" smtClean="0"/>
                <a:t>Beam direction</a:t>
              </a:r>
              <a:endParaRPr lang="en-US" sz="1000" b="1" dirty="0"/>
            </a:p>
          </p:txBody>
        </p:sp>
      </p:grpSp>
      <p:grpSp>
        <p:nvGrpSpPr>
          <p:cNvPr id="36" name="组合 277"/>
          <p:cNvGrpSpPr/>
          <p:nvPr/>
        </p:nvGrpSpPr>
        <p:grpSpPr>
          <a:xfrm>
            <a:off x="609600" y="5417765"/>
            <a:ext cx="3024336" cy="1287835"/>
            <a:chOff x="128464" y="4941168"/>
            <a:chExt cx="3024336" cy="1287835"/>
          </a:xfrm>
        </p:grpSpPr>
        <p:sp>
          <p:nvSpPr>
            <p:cNvPr id="37" name="TextBox 36"/>
            <p:cNvSpPr txBox="1"/>
            <p:nvPr/>
          </p:nvSpPr>
          <p:spPr>
            <a:xfrm>
              <a:off x="128464" y="5213340"/>
              <a:ext cx="1368152" cy="101566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smtClean="0"/>
                <a:t>10     Actuators</a:t>
              </a:r>
            </a:p>
            <a:p>
              <a:pPr marL="342900" indent="-342900"/>
              <a:r>
                <a:rPr lang="en-US" altLang="zh-CN" sz="1200" dirty="0" smtClean="0"/>
                <a:t>3       Rotation motors</a:t>
              </a:r>
            </a:p>
            <a:p>
              <a:pPr marL="342900" indent="-342900">
                <a:buAutoNum type="arabicPlain" startAt="6"/>
              </a:pPr>
              <a:r>
                <a:rPr lang="en-US" altLang="zh-CN" sz="1200" dirty="0" smtClean="0"/>
                <a:t>Finger cameras</a:t>
              </a:r>
              <a:endParaRPr lang="zh-CN" alt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96616" y="5206137"/>
              <a:ext cx="1656184" cy="101566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n-US" altLang="zh-CN" sz="1200" dirty="0" smtClean="0"/>
                <a:t>7 Plane mirrors</a:t>
              </a:r>
            </a:p>
            <a:p>
              <a:pPr marL="342900" indent="-342900"/>
              <a:r>
                <a:rPr lang="en-US" altLang="zh-CN" sz="1200" dirty="0" smtClean="0"/>
                <a:t>2 Polarizers</a:t>
              </a:r>
            </a:p>
            <a:p>
              <a:pPr marL="342900" indent="-342900"/>
              <a:r>
                <a:rPr lang="en-US" altLang="zh-CN" sz="1200" dirty="0"/>
                <a:t>2</a:t>
              </a:r>
              <a:r>
                <a:rPr lang="en-US" altLang="zh-CN" sz="1200" dirty="0" smtClean="0"/>
                <a:t> Wave plates</a:t>
              </a:r>
            </a:p>
            <a:p>
              <a:pPr marL="342900" indent="-342900"/>
              <a:r>
                <a:rPr lang="en-US" altLang="zh-CN" sz="1200" dirty="0" smtClean="0"/>
                <a:t>1 Lens</a:t>
              </a:r>
            </a:p>
            <a:p>
              <a:pPr marL="342900" indent="-342900"/>
              <a:r>
                <a:rPr lang="en-US" altLang="zh-CN" sz="1200" dirty="0" smtClean="0"/>
                <a:t>1 Fibre head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8464" y="4941168"/>
              <a:ext cx="3024336" cy="276999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ea typeface="宋体" charset="-122"/>
                </a:rPr>
                <a:t> In CLEX</a:t>
              </a:r>
              <a:endParaRPr lang="en-US" altLang="zh-CN" sz="1200" b="1" dirty="0">
                <a:ea typeface="宋体" charset="-122"/>
              </a:endParaRPr>
            </a:p>
          </p:txBody>
        </p:sp>
      </p:grpSp>
      <p:grpSp>
        <p:nvGrpSpPr>
          <p:cNvPr id="40" name="组合 282"/>
          <p:cNvGrpSpPr/>
          <p:nvPr/>
        </p:nvGrpSpPr>
        <p:grpSpPr>
          <a:xfrm>
            <a:off x="3633936" y="5417765"/>
            <a:ext cx="2736304" cy="1095966"/>
            <a:chOff x="3152800" y="4797152"/>
            <a:chExt cx="2736304" cy="1095966"/>
          </a:xfrm>
        </p:grpSpPr>
        <p:sp>
          <p:nvSpPr>
            <p:cNvPr id="41" name="TextBox 40"/>
            <p:cNvSpPr txBox="1"/>
            <p:nvPr/>
          </p:nvSpPr>
          <p:spPr>
            <a:xfrm>
              <a:off x="3152800" y="5062121"/>
              <a:ext cx="1368152" cy="64633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n-US" altLang="zh-CN" sz="1200" dirty="0" smtClean="0"/>
                <a:t>1   Laser</a:t>
              </a:r>
            </a:p>
            <a:p>
              <a:r>
                <a:rPr lang="en-US" altLang="zh-CN" sz="1200" dirty="0" smtClean="0"/>
                <a:t>1   ICCD Camera</a:t>
              </a:r>
            </a:p>
            <a:p>
              <a:pPr marL="342900" indent="-342900"/>
              <a:r>
                <a:rPr lang="en-US" altLang="zh-CN" sz="1200" dirty="0" smtClean="0"/>
                <a:t>1   Motor stage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20952" y="5062121"/>
              <a:ext cx="1368152" cy="830997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/>
              <a:r>
                <a:rPr lang="en-US" altLang="zh-CN" sz="1200" dirty="0" smtClean="0"/>
                <a:t>10  Plane mirrors</a:t>
              </a:r>
            </a:p>
            <a:p>
              <a:pPr marL="342900" indent="-342900"/>
              <a:r>
                <a:rPr lang="en-US" altLang="zh-CN" sz="1200" dirty="0" smtClean="0"/>
                <a:t>3    Gratings</a:t>
              </a:r>
            </a:p>
            <a:p>
              <a:pPr marL="342900" indent="-342900"/>
              <a:r>
                <a:rPr lang="en-US" altLang="zh-CN" sz="1200" dirty="0" smtClean="0"/>
                <a:t>3    Lenses</a:t>
              </a:r>
            </a:p>
            <a:p>
              <a:pPr marL="342900" indent="-342900"/>
              <a:r>
                <a:rPr lang="en-US" altLang="zh-CN" sz="1200" dirty="0" smtClean="0"/>
                <a:t>1    Fibre head</a:t>
              </a:r>
              <a:endParaRPr lang="zh-CN" altLang="en-US" sz="12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152800" y="4797152"/>
              <a:ext cx="2736304" cy="276999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ea typeface="宋体" charset="-122"/>
                </a:rPr>
                <a:t> In Lab</a:t>
              </a:r>
              <a:endParaRPr lang="en-US" altLang="zh-CN" sz="1200" b="1" dirty="0">
                <a:ea typeface="宋体" charset="-122"/>
              </a:endParaRPr>
            </a:p>
          </p:txBody>
        </p:sp>
      </p:grp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3875381"/>
              </p:ext>
            </p:extLst>
          </p:nvPr>
        </p:nvGraphicFramePr>
        <p:xfrm>
          <a:off x="6683500" y="2844463"/>
          <a:ext cx="2177032" cy="38381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8516"/>
                <a:gridCol w="1088516"/>
              </a:tblGrid>
              <a:tr h="15606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Gated </a:t>
                      </a:r>
                      <a:r>
                        <a:rPr lang="en-GB" sz="1200" dirty="0" err="1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iCCD</a:t>
                      </a:r>
                      <a:r>
                        <a:rPr lang="en-GB" sz="12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 Camera</a:t>
                      </a:r>
                      <a:endParaRPr lang="en-GB" sz="12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Intensifier size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 mm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Number of Pixels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1280 x 1024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Pixel Size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6.7 um x 6.7 um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Scan Area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8.6mm x 6.9mm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Scaling Rates (magnification)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1: 2.17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CCD Temperature (by air)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-12 </a:t>
                      </a:r>
                      <a:r>
                        <a:rPr lang="en-GB" sz="800" baseline="30000">
                          <a:effectLst/>
                        </a:rPr>
                        <a:t>o</a:t>
                      </a:r>
                      <a:r>
                        <a:rPr lang="en-GB" sz="800">
                          <a:effectLst/>
                        </a:rPr>
                        <a:t>C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468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Full Well Capacity (Image pixel well depth)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25,000e</a:t>
                      </a:r>
                      <a:r>
                        <a:rPr lang="en-GB" sz="800" baseline="30000">
                          <a:effectLst/>
                        </a:rPr>
                        <a:t>-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Readout Noise 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7…8e</a:t>
                      </a:r>
                      <a:r>
                        <a:rPr lang="en-GB" sz="800" baseline="30000">
                          <a:effectLst/>
                        </a:rPr>
                        <a:t>-</a:t>
                      </a:r>
                      <a:r>
                        <a:rPr lang="en-GB" sz="800">
                          <a:effectLst/>
                        </a:rPr>
                        <a:t> @12.5MHz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A/D convertor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12 bit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A/D conversion factor (Sensitivity)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5 e</a:t>
                      </a:r>
                      <a:r>
                        <a:rPr lang="en-GB" sz="800" baseline="30000">
                          <a:effectLst/>
                        </a:rPr>
                        <a:t>-</a:t>
                      </a:r>
                      <a:r>
                        <a:rPr lang="en-GB" sz="800">
                          <a:effectLst/>
                        </a:rPr>
                        <a:t>/count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6242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Average Dark Charge (Equivalent Background Illuminance)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&lt;0.1 e</a:t>
                      </a:r>
                      <a:r>
                        <a:rPr lang="en-GB" sz="800" baseline="30000" dirty="0">
                          <a:effectLst/>
                        </a:rPr>
                        <a:t>-</a:t>
                      </a:r>
                      <a:r>
                        <a:rPr lang="en-GB" sz="800" dirty="0">
                          <a:effectLst/>
                        </a:rPr>
                        <a:t>/pixel sec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Readout Time (Full frame)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8 fps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Min gating time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 ns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QE</a:t>
                      </a:r>
                      <a:endParaRPr lang="en-GB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~25%</a:t>
                      </a:r>
                      <a:endParaRPr lang="en-GB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0892" marR="50892" marT="0" marB="0"/>
                </a:tc>
              </a:tr>
            </a:tbl>
          </a:graphicData>
        </a:graphic>
      </p:graphicFrame>
      <p:sp>
        <p:nvSpPr>
          <p:cNvPr id="47" name="Rectangle 46"/>
          <p:cNvSpPr/>
          <p:nvPr/>
        </p:nvSpPr>
        <p:spPr>
          <a:xfrm>
            <a:off x="427684" y="86380"/>
            <a:ext cx="5991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latin typeface="+mj-lt"/>
                <a:ea typeface="+mj-ea"/>
                <a:cs typeface="+mj-cs"/>
              </a:rPr>
              <a:t>Implementation of the </a:t>
            </a:r>
            <a:r>
              <a:rPr lang="en-GB" sz="2400" b="1" dirty="0" smtClean="0">
                <a:latin typeface="+mj-lt"/>
                <a:ea typeface="+mj-ea"/>
                <a:cs typeface="+mj-cs"/>
              </a:rPr>
              <a:t>EO monitor at CALIFES</a:t>
            </a:r>
            <a:endParaRPr lang="en-GB" sz="2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58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367140" y="228600"/>
            <a:ext cx="4585860" cy="45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329" tIns="43164" rIns="86329" bIns="43164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rgbClr val="FF0000"/>
                </a:solidFill>
              </a:defRPr>
            </a:lvl1pPr>
          </a:lstStyle>
          <a:p>
            <a:pPr algn="l"/>
            <a:r>
              <a:rPr lang="en-GB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Laser </a:t>
            </a:r>
            <a:r>
              <a:rPr lang="en-GB" sz="1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↔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e-bunch synchronization</a:t>
            </a:r>
            <a:endParaRPr lang="en-GB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32" descr="C:\Users\rpan\Documents\Workshops\20120415_19 BIW12 Newport News Va USA\BIW12\MOPG034_fig4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5760236" cy="27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98"/>
          <p:cNvSpPr txBox="1">
            <a:spLocks noChangeArrowheads="1"/>
          </p:cNvSpPr>
          <p:nvPr/>
        </p:nvSpPr>
        <p:spPr bwMode="auto">
          <a:xfrm>
            <a:off x="304800" y="3929140"/>
            <a:ext cx="5763479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3050" indent="-273050" algn="just" defTabSz="4134204">
              <a:buAutoNum type="arabicParenBoth"/>
            </a:pPr>
            <a:r>
              <a:rPr lang="en-GB" sz="1400" b="1" dirty="0" smtClean="0">
                <a:solidFill>
                  <a:srgbClr val="FF0000"/>
                </a:solidFill>
              </a:rPr>
              <a:t>Synchronization </a:t>
            </a:r>
            <a:r>
              <a:rPr lang="en-GB" sz="1400" b="1" dirty="0">
                <a:solidFill>
                  <a:srgbClr val="FF0000"/>
                </a:solidFill>
              </a:rPr>
              <a:t>between laser pulse and </a:t>
            </a:r>
            <a:r>
              <a:rPr lang="en-GB" sz="1400" b="1" dirty="0" smtClean="0">
                <a:solidFill>
                  <a:srgbClr val="FF0000"/>
                </a:solidFill>
              </a:rPr>
              <a:t>e-bunch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endParaRPr lang="en-GB" sz="1400" b="1" dirty="0" smtClean="0"/>
          </a:p>
          <a:p>
            <a:pPr marL="342900" indent="-342900" algn="just" defTabSz="4134204">
              <a:buFont typeface="Arial" pitchFamily="34" charset="0"/>
              <a:buChar char="•"/>
            </a:pPr>
            <a:r>
              <a:rPr lang="en-GB" sz="1400" b="1" dirty="0" smtClean="0"/>
              <a:t>Laser synchronised to accelerator RF (75MHz) at &lt;200fs level.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r>
              <a:rPr lang="en-GB" sz="1400" b="1" dirty="0" smtClean="0"/>
              <a:t>OTR light transported to laser lab, providing beam arrival time monitor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r>
              <a:rPr lang="en-GB" sz="1400" b="1" dirty="0" smtClean="0"/>
              <a:t>Laser transported from same screen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r>
              <a:rPr lang="en-GB" sz="1400" b="1" dirty="0" smtClean="0"/>
              <a:t>Streak camera monitors few </a:t>
            </a:r>
            <a:r>
              <a:rPr lang="en-GB" sz="1400" b="1" dirty="0" err="1" smtClean="0"/>
              <a:t>ps</a:t>
            </a:r>
            <a:r>
              <a:rPr lang="en-GB" sz="1400" b="1" dirty="0" smtClean="0"/>
              <a:t> beam-laser synchronisation.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r>
              <a:rPr lang="en-GB" sz="1400" b="1" dirty="0" smtClean="0"/>
              <a:t>Optical delay for sub-</a:t>
            </a:r>
            <a:r>
              <a:rPr lang="en-GB" sz="1400" b="1" dirty="0" err="1" smtClean="0"/>
              <a:t>ps</a:t>
            </a:r>
            <a:r>
              <a:rPr lang="en-GB" sz="1400" b="1" dirty="0" smtClean="0"/>
              <a:t>  to ns timing adjustments</a:t>
            </a:r>
          </a:p>
          <a:p>
            <a:pPr marL="342900" indent="-342900" algn="just" defTabSz="4134204">
              <a:buFont typeface="Arial" pitchFamily="34" charset="0"/>
              <a:buChar char="•"/>
            </a:pPr>
            <a:endParaRPr lang="en-GB" sz="1400" b="1" dirty="0" smtClean="0"/>
          </a:p>
          <a:p>
            <a:pPr marL="342900" indent="-342900" algn="just" defTabSz="4134204">
              <a:buFont typeface="Arial" pitchFamily="34" charset="0"/>
              <a:buChar char="•"/>
            </a:pPr>
            <a:endParaRPr lang="en-GB" sz="1400" b="1" dirty="0"/>
          </a:p>
        </p:txBody>
      </p:sp>
      <p:sp>
        <p:nvSpPr>
          <p:cNvPr id="7" name="Text Box 198"/>
          <p:cNvSpPr txBox="1">
            <a:spLocks noChangeArrowheads="1"/>
          </p:cNvSpPr>
          <p:nvPr/>
        </p:nvSpPr>
        <p:spPr bwMode="auto">
          <a:xfrm>
            <a:off x="341456" y="5571292"/>
            <a:ext cx="576347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134204"/>
            <a:r>
              <a:rPr lang="en-GB" sz="1400" b="1" dirty="0">
                <a:solidFill>
                  <a:srgbClr val="FF0000"/>
                </a:solidFill>
              </a:rPr>
              <a:t>(2</a:t>
            </a:r>
            <a:r>
              <a:rPr lang="en-GB" sz="1400" b="1" dirty="0" smtClean="0">
                <a:solidFill>
                  <a:srgbClr val="FF0000"/>
                </a:solidFill>
              </a:rPr>
              <a:t>)   Spectral characterisation of the post-interaction laser pulse</a:t>
            </a:r>
          </a:p>
          <a:p>
            <a:pPr algn="just" defTabSz="4134204"/>
            <a:endParaRPr lang="en-GB" sz="1400" b="1" dirty="0">
              <a:solidFill>
                <a:schemeClr val="accent6"/>
              </a:solidFill>
            </a:endParaRPr>
          </a:p>
          <a:p>
            <a:pPr algn="just" defTabSz="4134204"/>
            <a:r>
              <a:rPr lang="en-GB" sz="1400" b="1" dirty="0">
                <a:solidFill>
                  <a:schemeClr val="accent6"/>
                </a:solidFill>
              </a:rPr>
              <a:t> </a:t>
            </a:r>
            <a:r>
              <a:rPr lang="en-GB" sz="1400" b="1" dirty="0"/>
              <a:t>A low jitter (&lt;1ns) signal </a:t>
            </a:r>
            <a:r>
              <a:rPr lang="en-GB" sz="1400" b="1" dirty="0" smtClean="0"/>
              <a:t>triggers </a:t>
            </a:r>
            <a:r>
              <a:rPr lang="en-GB" sz="1400" b="1" dirty="0"/>
              <a:t>the </a:t>
            </a:r>
            <a:r>
              <a:rPr lang="en-GB" sz="1400" b="1" dirty="0" err="1" smtClean="0"/>
              <a:t>iCCD</a:t>
            </a:r>
            <a:r>
              <a:rPr lang="en-GB" sz="1400" b="1" dirty="0" smtClean="0"/>
              <a:t> </a:t>
            </a:r>
            <a:r>
              <a:rPr lang="en-GB" sz="1400" b="1" dirty="0"/>
              <a:t>camera, </a:t>
            </a:r>
            <a:r>
              <a:rPr lang="en-GB" sz="1400" b="1" dirty="0" smtClean="0"/>
              <a:t>gating a single laser pulse  =&gt; can choose which electron bunch to characterise</a:t>
            </a:r>
            <a:endParaRPr lang="en-GB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6553200" y="3918228"/>
            <a:ext cx="2286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134204"/>
            <a:r>
              <a:rPr lang="en-GB" sz="1400" b="1" dirty="0" smtClean="0">
                <a:solidFill>
                  <a:srgbClr val="FF0000"/>
                </a:solidFill>
              </a:rPr>
              <a:t>Laser parameters</a:t>
            </a:r>
          </a:p>
          <a:p>
            <a:pPr algn="just" defTabSz="4134204"/>
            <a:endParaRPr lang="en-GB" sz="1400" b="1" dirty="0">
              <a:solidFill>
                <a:srgbClr val="FF0000"/>
              </a:solidFill>
            </a:endParaRPr>
          </a:p>
          <a:p>
            <a:pPr algn="just" defTabSz="4134204"/>
            <a:r>
              <a:rPr lang="en-GB" sz="1200" dirty="0"/>
              <a:t>Wavelength: 780 </a:t>
            </a:r>
            <a:r>
              <a:rPr lang="en-GB" sz="1200" dirty="0" smtClean="0"/>
              <a:t>nm &amp; 1560 nm         </a:t>
            </a:r>
          </a:p>
          <a:p>
            <a:pPr algn="just" defTabSz="4134204"/>
            <a:r>
              <a:rPr lang="en-GB" sz="1200" dirty="0" smtClean="0"/>
              <a:t>Duration</a:t>
            </a:r>
            <a:r>
              <a:rPr lang="en-GB" sz="1200" dirty="0"/>
              <a:t>: </a:t>
            </a:r>
            <a:r>
              <a:rPr lang="en-GB" sz="1200" dirty="0" smtClean="0"/>
              <a:t>&lt;120 </a:t>
            </a:r>
            <a:r>
              <a:rPr lang="en-GB" sz="1200" dirty="0"/>
              <a:t>fs</a:t>
            </a:r>
          </a:p>
          <a:p>
            <a:pPr algn="just" defTabSz="4134204"/>
            <a:r>
              <a:rPr lang="en-GB" sz="1200" dirty="0"/>
              <a:t>Repetition: </a:t>
            </a:r>
            <a:r>
              <a:rPr lang="en-GB" sz="1200" dirty="0" smtClean="0"/>
              <a:t>74.9 MHz @ 1560 nm</a:t>
            </a:r>
          </a:p>
          <a:p>
            <a:pPr algn="just" defTabSz="4134204"/>
            <a:r>
              <a:rPr lang="en-GB" sz="1200" dirty="0"/>
              <a:t> </a:t>
            </a:r>
            <a:r>
              <a:rPr lang="en-GB" sz="1200" dirty="0" smtClean="0"/>
              <a:t>                    37.5 MHz @ 780 nm   </a:t>
            </a:r>
          </a:p>
          <a:p>
            <a:pPr algn="just" defTabSz="4134204"/>
            <a:r>
              <a:rPr lang="en-GB" sz="1200" dirty="0" smtClean="0"/>
              <a:t>Pulse </a:t>
            </a:r>
            <a:r>
              <a:rPr lang="en-GB" sz="1200" dirty="0"/>
              <a:t>energy: </a:t>
            </a:r>
            <a:r>
              <a:rPr lang="en-GB" sz="1200" dirty="0" smtClean="0"/>
              <a:t>4.4 </a:t>
            </a:r>
            <a:r>
              <a:rPr lang="en-GB" sz="1200" dirty="0" err="1" smtClean="0"/>
              <a:t>nJ</a:t>
            </a:r>
            <a:r>
              <a:rPr lang="en-GB" sz="1200" dirty="0" smtClean="0"/>
              <a:t> @ 1560 nm</a:t>
            </a:r>
          </a:p>
          <a:p>
            <a:pPr algn="just" defTabSz="4134204"/>
            <a:r>
              <a:rPr lang="en-GB" sz="1200" dirty="0"/>
              <a:t> </a:t>
            </a:r>
            <a:r>
              <a:rPr lang="en-GB" sz="1200" dirty="0" smtClean="0"/>
              <a:t>                        2.7 </a:t>
            </a:r>
            <a:r>
              <a:rPr lang="en-GB" sz="1200" dirty="0" err="1" smtClean="0"/>
              <a:t>nJ</a:t>
            </a:r>
            <a:r>
              <a:rPr lang="en-GB" sz="1200" dirty="0" smtClean="0"/>
              <a:t> @ 780 nm</a:t>
            </a:r>
            <a:endParaRPr lang="en-GB" sz="1200" dirty="0"/>
          </a:p>
        </p:txBody>
      </p:sp>
      <p:sp>
        <p:nvSpPr>
          <p:cNvPr id="9" name="TextBox 43"/>
          <p:cNvSpPr txBox="1"/>
          <p:nvPr/>
        </p:nvSpPr>
        <p:spPr>
          <a:xfrm>
            <a:off x="6096000" y="18288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Laser</a:t>
            </a:r>
            <a:endParaRPr lang="en-GB" sz="2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943600" y="2316480"/>
            <a:ext cx="2971800" cy="1188720"/>
            <a:chOff x="420028" y="5038786"/>
            <a:chExt cx="2971800" cy="1188720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51250" t="28000" r="15417" b="50667"/>
            <a:stretch>
              <a:fillRect/>
            </a:stretch>
          </p:blipFill>
          <p:spPr bwMode="auto">
            <a:xfrm>
              <a:off x="420028" y="5038786"/>
              <a:ext cx="2971800" cy="1188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43"/>
            <p:cNvSpPr txBox="1"/>
            <p:nvPr/>
          </p:nvSpPr>
          <p:spPr>
            <a:xfrm>
              <a:off x="609600" y="5453390"/>
              <a:ext cx="6096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74.9 MHz</a:t>
              </a:r>
              <a:endParaRPr lang="en-GB" sz="800" dirty="0"/>
            </a:p>
          </p:txBody>
        </p:sp>
        <p:sp>
          <p:nvSpPr>
            <p:cNvPr id="13" name="TextBox 43"/>
            <p:cNvSpPr txBox="1"/>
            <p:nvPr/>
          </p:nvSpPr>
          <p:spPr>
            <a:xfrm>
              <a:off x="2412152" y="5181600"/>
              <a:ext cx="6096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37.5 MHz</a:t>
              </a:r>
              <a:endParaRPr lang="en-GB" sz="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019800" y="1030069"/>
            <a:ext cx="3068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Non-standard design, </a:t>
            </a:r>
          </a:p>
          <a:p>
            <a:r>
              <a:rPr lang="en-GB" b="1" dirty="0" smtClean="0">
                <a:solidFill>
                  <a:srgbClr val="002060"/>
                </a:solidFill>
              </a:rPr>
              <a:t>providing higher pulse energy 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95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91"/>
          <p:cNvSpPr txBox="1">
            <a:spLocks noChangeArrowheads="1"/>
          </p:cNvSpPr>
          <p:nvPr/>
        </p:nvSpPr>
        <p:spPr bwMode="auto">
          <a:xfrm>
            <a:off x="228600" y="76200"/>
            <a:ext cx="3200400" cy="45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6329" tIns="43164" rIns="86329" bIns="43164">
            <a:spAutoFit/>
          </a:bodyPr>
          <a:lstStyle/>
          <a:p>
            <a:r>
              <a:rPr lang="en-GB" sz="2400" b="1" dirty="0" smtClean="0">
                <a:latin typeface="+mj-lt"/>
                <a:ea typeface="+mj-ea"/>
                <a:cs typeface="+mj-cs"/>
              </a:rPr>
              <a:t>Optical Transfer </a:t>
            </a:r>
            <a:r>
              <a:rPr lang="en-GB" sz="2400" b="1" dirty="0">
                <a:latin typeface="+mj-lt"/>
                <a:ea typeface="+mj-ea"/>
                <a:cs typeface="+mj-cs"/>
              </a:rPr>
              <a:t>Line</a:t>
            </a:r>
          </a:p>
        </p:txBody>
      </p:sp>
      <p:pic>
        <p:nvPicPr>
          <p:cNvPr id="5" name="Picture 33" descr="C:\Users\rpan\Documents\Workshops\20120415_19 BIW12 Newport News Va USA\BIW12\Resource\transfer line for laser_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10971"/>
            <a:ext cx="5306592" cy="3217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98"/>
          <p:cNvSpPr txBox="1">
            <a:spLocks noChangeArrowheads="1"/>
          </p:cNvSpPr>
          <p:nvPr/>
        </p:nvSpPr>
        <p:spPr bwMode="auto">
          <a:xfrm>
            <a:off x="152400" y="4876800"/>
            <a:ext cx="5057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134204"/>
            <a:r>
              <a:rPr lang="en-GB" sz="1400" b="1" dirty="0">
                <a:solidFill>
                  <a:srgbClr val="FF0000"/>
                </a:solidFill>
              </a:rPr>
              <a:t>(2</a:t>
            </a:r>
            <a:r>
              <a:rPr lang="en-GB" sz="1400" b="1" dirty="0" smtClean="0">
                <a:solidFill>
                  <a:srgbClr val="FF0000"/>
                </a:solidFill>
              </a:rPr>
              <a:t>)  </a:t>
            </a:r>
            <a:r>
              <a:rPr lang="en-GB" sz="1400" b="1" dirty="0">
                <a:solidFill>
                  <a:srgbClr val="FF0000"/>
                </a:solidFill>
              </a:rPr>
              <a:t>OTR photons transfer line: from CLEX to the camera lab 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 Box 198"/>
          <p:cNvSpPr txBox="1">
            <a:spLocks noChangeArrowheads="1"/>
          </p:cNvSpPr>
          <p:nvPr/>
        </p:nvSpPr>
        <p:spPr bwMode="auto">
          <a:xfrm>
            <a:off x="181106" y="609600"/>
            <a:ext cx="5057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134204"/>
            <a:r>
              <a:rPr lang="en-GB" sz="1400" b="1" dirty="0">
                <a:solidFill>
                  <a:srgbClr val="FF0000"/>
                </a:solidFill>
              </a:rPr>
              <a:t>(1) </a:t>
            </a:r>
            <a:r>
              <a:rPr lang="en-GB" sz="1400" b="1" dirty="0" smtClean="0">
                <a:solidFill>
                  <a:srgbClr val="FF0000"/>
                </a:solidFill>
              </a:rPr>
              <a:t> Laser </a:t>
            </a:r>
            <a:r>
              <a:rPr lang="en-GB" sz="1400" b="1" dirty="0">
                <a:solidFill>
                  <a:srgbClr val="FF0000"/>
                </a:solidFill>
              </a:rPr>
              <a:t>transfer line: from the laser lab to CLEX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8" name="Picture 35" descr="C:\Users\rpan\Documents\Workshops\20120415_19 BIW12 Newport News Va USA\BIW12\MOPG034_fig3b.ep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5293" y="5257800"/>
            <a:ext cx="4042612" cy="95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37" r="22153" b="2898"/>
          <a:stretch/>
        </p:blipFill>
        <p:spPr bwMode="auto">
          <a:xfrm>
            <a:off x="5506748" y="1153085"/>
            <a:ext cx="3583543" cy="2740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198"/>
          <p:cNvSpPr txBox="1">
            <a:spLocks noChangeArrowheads="1"/>
          </p:cNvSpPr>
          <p:nvPr/>
        </p:nvSpPr>
        <p:spPr bwMode="auto">
          <a:xfrm>
            <a:off x="6019800" y="4038600"/>
            <a:ext cx="27312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4134204"/>
            <a:r>
              <a:rPr lang="en-GB" sz="1200" dirty="0" smtClean="0"/>
              <a:t>ZEMAX simulation </a:t>
            </a:r>
          </a:p>
          <a:p>
            <a:pPr algn="ctr" defTabSz="4134204"/>
            <a:r>
              <a:rPr lang="en-GB" sz="1200" dirty="0" smtClean="0"/>
              <a:t>(purple dots are the centre wavelength)</a:t>
            </a:r>
            <a:endParaRPr lang="en-GB" sz="1200" dirty="0"/>
          </a:p>
        </p:txBody>
      </p:sp>
      <p:sp>
        <p:nvSpPr>
          <p:cNvPr id="12" name="Text Box 198"/>
          <p:cNvSpPr txBox="1">
            <a:spLocks noChangeArrowheads="1"/>
          </p:cNvSpPr>
          <p:nvPr/>
        </p:nvSpPr>
        <p:spPr bwMode="auto">
          <a:xfrm>
            <a:off x="285750" y="4261849"/>
            <a:ext cx="49532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134204"/>
            <a:r>
              <a:rPr lang="en-GB" sz="1200" dirty="0" smtClean="0"/>
              <a:t>Transfer the laser to the machine. The measured signal will be transferred back to the lab by optical fibre.</a:t>
            </a:r>
            <a:endParaRPr lang="en-GB" sz="1200" dirty="0"/>
          </a:p>
        </p:txBody>
      </p:sp>
      <p:sp>
        <p:nvSpPr>
          <p:cNvPr id="13" name="Text Box 198"/>
          <p:cNvSpPr txBox="1">
            <a:spLocks noChangeArrowheads="1"/>
          </p:cNvSpPr>
          <p:nvPr/>
        </p:nvSpPr>
        <p:spPr bwMode="auto">
          <a:xfrm>
            <a:off x="257306" y="6428601"/>
            <a:ext cx="62958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4134204"/>
            <a:r>
              <a:rPr lang="en-GB" sz="1200" dirty="0" smtClean="0"/>
              <a:t>Transfer OTR photons and laser photons to a streak camera for synchronization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36261" y="533400"/>
            <a:ext cx="3879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Relay lenses stabilise optical transport </a:t>
            </a:r>
            <a:endParaRPr lang="en-GB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595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1868</Words>
  <Application>Microsoft Office PowerPoint</Application>
  <PresentationFormat>On-screen Show (4:3)</PresentationFormat>
  <Paragraphs>504</Paragraphs>
  <Slides>20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Summary</vt:lpstr>
      <vt:lpstr>Planned activities for year 2 of project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Pan</dc:creator>
  <cp:lastModifiedBy>WAGillespie</cp:lastModifiedBy>
  <cp:revision>84</cp:revision>
  <dcterms:created xsi:type="dcterms:W3CDTF">2006-08-16T00:00:00Z</dcterms:created>
  <dcterms:modified xsi:type="dcterms:W3CDTF">2012-05-08T20:32:35Z</dcterms:modified>
</cp:coreProperties>
</file>