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6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47" autoAdjust="0"/>
    <p:restoredTop sz="94660"/>
  </p:normalViewPr>
  <p:slideViewPr>
    <p:cSldViewPr>
      <p:cViewPr varScale="1">
        <p:scale>
          <a:sx n="79" d="100"/>
          <a:sy n="7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BBE9-E381-46B4-8358-EFA561D47BDE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196D-659F-41CA-AEE2-BE0677030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BBE9-E381-46B4-8358-EFA561D47BDE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196D-659F-41CA-AEE2-BE0677030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BBE9-E381-46B4-8358-EFA561D47BDE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196D-659F-41CA-AEE2-BE0677030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BBE9-E381-46B4-8358-EFA561D47BDE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196D-659F-41CA-AEE2-BE0677030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BBE9-E381-46B4-8358-EFA561D47BDE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196D-659F-41CA-AEE2-BE0677030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BBE9-E381-46B4-8358-EFA561D47BDE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196D-659F-41CA-AEE2-BE0677030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BBE9-E381-46B4-8358-EFA561D47BDE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196D-659F-41CA-AEE2-BE0677030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BBE9-E381-46B4-8358-EFA561D47BDE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196D-659F-41CA-AEE2-BE0677030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BBE9-E381-46B4-8358-EFA561D47BDE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196D-659F-41CA-AEE2-BE0677030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BBE9-E381-46B4-8358-EFA561D47BDE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196D-659F-41CA-AEE2-BE0677030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BBE9-E381-46B4-8358-EFA561D47BDE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196D-659F-41CA-AEE2-BE0677030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6BBE9-E381-46B4-8358-EFA561D47BDE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0196D-659F-41CA-AEE2-BE0677030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3496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LARP Rotatable Collimator Prototype</a:t>
            </a:r>
            <a:endParaRPr lang="en-US" sz="2800" b="1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0" y="3962400"/>
            <a:ext cx="9144000" cy="2743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Assembly completed and all mechanical tests successful:</a:t>
            </a:r>
          </a:p>
          <a:p>
            <a:pPr marL="742950" lvl="2" indent="-342900"/>
            <a:r>
              <a:rPr lang="en-US" sz="1900" dirty="0" smtClean="0"/>
              <a:t>Cooling tubes now twist, under vacuum, as jaws turn, with R~1 m</a:t>
            </a:r>
            <a:r>
              <a:rPr lang="en-US" sz="1900" dirty="0" smtClean="0">
                <a:sym typeface="Symbol" pitchFamily="18" charset="2"/>
              </a:rPr>
              <a:t> &amp; align well</a:t>
            </a:r>
          </a:p>
          <a:p>
            <a:r>
              <a:rPr lang="en-US" sz="2000" dirty="0" smtClean="0">
                <a:sym typeface="Symbol" pitchFamily="18" charset="2"/>
              </a:rPr>
              <a:t>Discovered after tank welded that the cooling tube of each of the two jaws had been damaged</a:t>
            </a:r>
          </a:p>
          <a:p>
            <a:r>
              <a:rPr lang="en-US" sz="2000" dirty="0" smtClean="0">
                <a:sym typeface="Symbol" pitchFamily="18" charset="2"/>
              </a:rPr>
              <a:t>First jaw, the thermal performance prototype, was wound with non-OFE Cu magnet conductor, 3/8” square with ¼” round cooling channel</a:t>
            </a:r>
          </a:p>
          <a:p>
            <a:r>
              <a:rPr lang="en-US" sz="2000" dirty="0" smtClean="0">
                <a:sym typeface="Symbol" pitchFamily="18" charset="2"/>
              </a:rPr>
              <a:t>Second jaw was wound with 10mm square, 1.5mm wall OFE Cu tubing</a:t>
            </a:r>
            <a:endParaRPr lang="en-US" sz="1700" dirty="0" smtClean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62000"/>
            <a:ext cx="3505200" cy="311140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5400000">
            <a:off x="3429000" y="2133600"/>
            <a:ext cx="609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276600" y="15356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BPM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895600" y="83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Rotation Drives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609600"/>
            <a:ext cx="3505200" cy="2967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Arrow Connector 16"/>
          <p:cNvCxnSpPr/>
          <p:nvPr/>
        </p:nvCxnSpPr>
        <p:spPr>
          <a:xfrm>
            <a:off x="4495800" y="1143000"/>
            <a:ext cx="1371600" cy="990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495800" y="1143000"/>
            <a:ext cx="2971800" cy="1143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5943600" cy="83820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Crack in Copper Magnet Conductor Used for Winding First Prototype Jaw</a:t>
            </a:r>
            <a:endParaRPr lang="en-US" b="1" dirty="0" smtClean="0"/>
          </a:p>
        </p:txBody>
      </p:sp>
      <p:sp>
        <p:nvSpPr>
          <p:cNvPr id="2150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LARP CM17 - 16 Nov 2011</a:t>
            </a:r>
          </a:p>
        </p:txBody>
      </p:sp>
      <p:sp>
        <p:nvSpPr>
          <p:cNvPr id="2150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Accelerator Systems  - T. Markiewicz</a:t>
            </a:r>
          </a:p>
        </p:txBody>
      </p:sp>
      <p:pic>
        <p:nvPicPr>
          <p:cNvPr id="21509" name="Picture 2" descr="V:\ARD\LARP\web\rc\photos\2011-10-19 Cracked Copper Tubing in RC0\DSCN32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524000"/>
            <a:ext cx="4572000" cy="3429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1511" name="TextBox 7"/>
          <p:cNvSpPr txBox="1">
            <a:spLocks noChangeArrowheads="1"/>
          </p:cNvSpPr>
          <p:nvPr/>
        </p:nvSpPr>
        <p:spPr bwMode="auto">
          <a:xfrm>
            <a:off x="304800" y="5105400"/>
            <a:ext cx="8534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Suspect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weakening in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non-OFE Cu tubing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at crystal grain boundaries after last of many high temperature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firings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Repaired with solder patch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8169275" y="5045075"/>
            <a:ext cx="822325" cy="822325"/>
            <a:chOff x="7543800" y="2819400"/>
            <a:chExt cx="822960" cy="822960"/>
          </a:xfrm>
        </p:grpSpPr>
        <p:sp>
          <p:nvSpPr>
            <p:cNvPr id="21515" name="Rectangle 7"/>
            <p:cNvSpPr>
              <a:spLocks noChangeAspect="1"/>
            </p:cNvSpPr>
            <p:nvPr/>
          </p:nvSpPr>
          <p:spPr bwMode="auto">
            <a:xfrm>
              <a:off x="7543800" y="2819400"/>
              <a:ext cx="822960" cy="822960"/>
            </a:xfrm>
            <a:prstGeom prst="rect">
              <a:avLst/>
            </a:prstGeom>
            <a:solidFill>
              <a:srgbClr val="FF9900"/>
            </a:solidFill>
            <a:ln w="12700" algn="ctr">
              <a:noFill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1" name="Oval 10"/>
            <p:cNvSpPr>
              <a:spLocks noChangeAspect="1"/>
            </p:cNvSpPr>
            <p:nvPr/>
          </p:nvSpPr>
          <p:spPr bwMode="auto">
            <a:xfrm>
              <a:off x="7759867" y="3035467"/>
              <a:ext cx="411481" cy="411481"/>
            </a:xfrm>
            <a:prstGeom prst="ellipse">
              <a:avLst/>
            </a:prstGeom>
            <a:solidFill>
              <a:schemeClr val="accent3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n-US"/>
            </a:p>
          </p:txBody>
        </p:sp>
      </p:grpSp>
      <p:cxnSp>
        <p:nvCxnSpPr>
          <p:cNvPr id="21513" name="Straight Arrow Connector 12"/>
          <p:cNvCxnSpPr>
            <a:cxnSpLocks noChangeShapeType="1"/>
          </p:cNvCxnSpPr>
          <p:nvPr/>
        </p:nvCxnSpPr>
        <p:spPr bwMode="auto">
          <a:xfrm flipH="1">
            <a:off x="2057400" y="2438400"/>
            <a:ext cx="1371600" cy="685800"/>
          </a:xfrm>
          <a:prstGeom prst="straightConnector1">
            <a:avLst/>
          </a:prstGeom>
          <a:noFill/>
          <a:ln w="57150" algn="ctr">
            <a:solidFill>
              <a:srgbClr val="FFFF66"/>
            </a:solidFill>
            <a:round/>
            <a:headEnd/>
            <a:tailEnd type="arrow" w="med" len="med"/>
          </a:ln>
        </p:spPr>
      </p:cxnSp>
      <p:sp>
        <p:nvSpPr>
          <p:cNvPr id="21514" name="Slide Number Placeholder 1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Slide n</a:t>
            </a:r>
            <a:r>
              <a:rPr lang="en-US" dirty="0" smtClean="0">
                <a:cs typeface="Arial" charset="0"/>
              </a:rPr>
              <a:t>° </a:t>
            </a:r>
            <a:fld id="{6E99C8BE-96AE-46E8-BAE9-14CB3633541A}" type="slidenum">
              <a:rPr lang="en-US" smtClean="0"/>
              <a:pPr/>
              <a:t>2</a:t>
            </a:fld>
            <a:r>
              <a:rPr lang="en-US" dirty="0" smtClean="0"/>
              <a:t> / 22</a:t>
            </a:r>
            <a:endParaRPr lang="en-US" sz="14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Leaks at Tack Welds and Perhaps at Thinned Points in Thinner Walled Tubing Used for Winding 2nd Prototype Jaw</a:t>
            </a:r>
            <a:endParaRPr lang="en-US" sz="2400" b="1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57200" y="4572000"/>
            <a:ext cx="8229600" cy="1905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000" dirty="0" smtClean="0"/>
              <a:t>Tube walls thinned to 0.030” in places when mandrel prepped for jaw braze</a:t>
            </a:r>
          </a:p>
          <a:p>
            <a:pPr>
              <a:buNone/>
            </a:pPr>
            <a:r>
              <a:rPr lang="en-US" sz="2000" dirty="0" smtClean="0"/>
              <a:t>	Repaired with “</a:t>
            </a:r>
            <a:r>
              <a:rPr lang="en-US" sz="2000" dirty="0" err="1" smtClean="0"/>
              <a:t>CuSil</a:t>
            </a:r>
            <a:r>
              <a:rPr lang="en-US" sz="2000" dirty="0" smtClean="0"/>
              <a:t>”</a:t>
            </a:r>
          </a:p>
          <a:p>
            <a:pPr>
              <a:buNone/>
            </a:pPr>
            <a:r>
              <a:rPr lang="en-US" sz="2000" dirty="0" smtClean="0"/>
              <a:t>“SNOOP” bubbles at tack welds used to secure tubing: 5 leak points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Neither of these procedures are fundamental; assembly process will avoid these two procedures</a:t>
            </a:r>
            <a:endParaRPr lang="en-US" sz="20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430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648200" y="1143000"/>
            <a:ext cx="4284833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Arrow Connector 12"/>
          <p:cNvCxnSpPr>
            <a:cxnSpLocks noChangeShapeType="1"/>
          </p:cNvCxnSpPr>
          <p:nvPr/>
        </p:nvCxnSpPr>
        <p:spPr bwMode="auto">
          <a:xfrm flipH="1">
            <a:off x="2362200" y="1905000"/>
            <a:ext cx="1295400" cy="685800"/>
          </a:xfrm>
          <a:prstGeom prst="straightConnector1">
            <a:avLst/>
          </a:prstGeom>
          <a:noFill/>
          <a:ln w="57150" algn="ctr">
            <a:solidFill>
              <a:srgbClr val="FFFF66"/>
            </a:solidFill>
            <a:round/>
            <a:headEnd/>
            <a:tailEnd type="arrow" w="med" len="med"/>
          </a:ln>
        </p:spPr>
      </p:cxnSp>
      <p:cxnSp>
        <p:nvCxnSpPr>
          <p:cNvPr id="18" name="Straight Arrow Connector 12"/>
          <p:cNvCxnSpPr>
            <a:cxnSpLocks noChangeShapeType="1"/>
          </p:cNvCxnSpPr>
          <p:nvPr/>
        </p:nvCxnSpPr>
        <p:spPr bwMode="auto">
          <a:xfrm flipH="1" flipV="1">
            <a:off x="7239000" y="3581400"/>
            <a:ext cx="1143000" cy="685800"/>
          </a:xfrm>
          <a:prstGeom prst="straightConnector1">
            <a:avLst/>
          </a:prstGeom>
          <a:noFill/>
          <a:ln w="57150" algn="ctr">
            <a:solidFill>
              <a:srgbClr val="FFFF66"/>
            </a:solidFill>
            <a:round/>
            <a:headEnd/>
            <a:tailEnd type="arrow" w="med" len="med"/>
          </a:ln>
        </p:spPr>
      </p:cxnSp>
      <p:cxnSp>
        <p:nvCxnSpPr>
          <p:cNvPr id="22" name="Straight Arrow Connector 12"/>
          <p:cNvCxnSpPr>
            <a:cxnSpLocks noChangeShapeType="1"/>
          </p:cNvCxnSpPr>
          <p:nvPr/>
        </p:nvCxnSpPr>
        <p:spPr bwMode="auto">
          <a:xfrm>
            <a:off x="3657600" y="1905000"/>
            <a:ext cx="2514600" cy="1371600"/>
          </a:xfrm>
          <a:prstGeom prst="straightConnector1">
            <a:avLst/>
          </a:prstGeom>
          <a:noFill/>
          <a:ln w="57150" algn="ctr">
            <a:solidFill>
              <a:srgbClr val="FFFF66"/>
            </a:solidFill>
            <a:round/>
            <a:headEnd/>
            <a:tailEnd type="arrow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Autofit/>
          </a:bodyPr>
          <a:lstStyle/>
          <a:p>
            <a:r>
              <a:rPr lang="en-US" sz="2400" dirty="0" smtClean="0"/>
              <a:t>Other Lessons Learned During Prototype Testing and Next Steps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816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After 5 weeks of bakeout tank &amp; jaws (tubes sealed) reach P=4.4E-9 torr with clean RGA &amp; rotation mechanism works after bakeout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“Less important” mechanical issues that need attention</a:t>
            </a:r>
          </a:p>
          <a:p>
            <a:pPr lvl="1">
              <a:buFont typeface="Arial" charset="0"/>
              <a:buChar char="•"/>
            </a:pPr>
            <a:r>
              <a:rPr lang="en-US" sz="1800" dirty="0" smtClean="0"/>
              <a:t>Replace problematic free floating RF bearings with race-constrained bearing</a:t>
            </a:r>
          </a:p>
          <a:p>
            <a:pPr lvl="1">
              <a:buFont typeface="Arial" charset="0"/>
              <a:buChar char="•"/>
            </a:pPr>
            <a:r>
              <a:rPr lang="en-US" sz="1800" dirty="0" smtClean="0"/>
              <a:t>Capture main bearing so cannot slide off during bakeout</a:t>
            </a:r>
          </a:p>
          <a:p>
            <a:pPr lvl="1">
              <a:buFont typeface="Arial" charset="0"/>
              <a:buChar char="•"/>
            </a:pPr>
            <a:r>
              <a:rPr lang="en-US" sz="1800" dirty="0" smtClean="0"/>
              <a:t>Replace W-S2 </a:t>
            </a:r>
            <a:r>
              <a:rPr lang="en-US" sz="1800" dirty="0" smtClean="0"/>
              <a:t>440 Stainless coated </a:t>
            </a:r>
            <a:r>
              <a:rPr lang="en-US" sz="1800" dirty="0" smtClean="0"/>
              <a:t>main bearing with ceramic bearing </a:t>
            </a:r>
          </a:p>
          <a:p>
            <a:pPr lvl="2">
              <a:buFont typeface="Arial" charset="0"/>
              <a:buChar char="•"/>
            </a:pPr>
            <a:r>
              <a:rPr lang="en-US" sz="1400" dirty="0" smtClean="0"/>
              <a:t>1 of 4 main bearings froze to race during bakeout </a:t>
            </a:r>
            <a:r>
              <a:rPr lang="en-US" sz="1400" dirty="0" smtClean="0"/>
              <a:t> (W-S2 316 SS bearings all fine)</a:t>
            </a:r>
          </a:p>
          <a:p>
            <a:pPr lvl="1">
              <a:buFont typeface="Arial" charset="0"/>
              <a:buChar char="•"/>
            </a:pPr>
            <a:r>
              <a:rPr lang="en-US" sz="1800" dirty="0" smtClean="0"/>
              <a:t>Replace 1 of 2 molybdenum rotation drives that cracked when spot welded</a:t>
            </a:r>
            <a:endParaRPr lang="en-US" sz="1800" dirty="0" smtClean="0"/>
          </a:p>
          <a:p>
            <a:pPr>
              <a:buFont typeface="Arial" charset="0"/>
              <a:buChar char="•"/>
            </a:pPr>
            <a:r>
              <a:rPr lang="en-US" sz="2200" dirty="0" smtClean="0"/>
              <a:t>Non-fundamental issues that will not be changed</a:t>
            </a:r>
          </a:p>
          <a:p>
            <a:pPr lvl="1">
              <a:buFont typeface="Arial" charset="0"/>
              <a:buChar char="•"/>
            </a:pPr>
            <a:r>
              <a:rPr lang="en-US" sz="1800" dirty="0" smtClean="0"/>
              <a:t>Impedance dominated by tank size &amp; simplified RF transitions</a:t>
            </a:r>
          </a:p>
          <a:p>
            <a:pPr lvl="1">
              <a:buFont typeface="Arial" charset="0"/>
              <a:buChar char="•"/>
            </a:pPr>
            <a:r>
              <a:rPr lang="en-US" sz="1800" dirty="0" smtClean="0"/>
              <a:t>Recent desire for BPMs that move with jaws will not be implemented</a:t>
            </a:r>
          </a:p>
          <a:p>
            <a:pPr lvl="1">
              <a:buFont typeface="Arial" charset="0"/>
              <a:buChar char="•"/>
            </a:pPr>
            <a:endParaRPr lang="en-US" sz="1800" dirty="0" smtClean="0"/>
          </a:p>
          <a:p>
            <a:pPr>
              <a:buFont typeface="Arial" charset="0"/>
              <a:buChar char="•"/>
            </a:pPr>
            <a:r>
              <a:rPr lang="en-US" sz="2600" b="1" dirty="0" smtClean="0">
                <a:solidFill>
                  <a:srgbClr val="FF0000"/>
                </a:solidFill>
              </a:rPr>
              <a:t>Plan is to replace </a:t>
            </a:r>
            <a:r>
              <a:rPr lang="en-US" sz="2600" b="1" dirty="0" smtClean="0">
                <a:solidFill>
                  <a:srgbClr val="FF0000"/>
                </a:solidFill>
              </a:rPr>
              <a:t>both </a:t>
            </a:r>
            <a:r>
              <a:rPr lang="en-US" sz="2600" b="1" dirty="0" smtClean="0">
                <a:solidFill>
                  <a:srgbClr val="FF0000"/>
                </a:solidFill>
              </a:rPr>
              <a:t>jaws &amp; reinsert into existing base plate with existing vacuum bellows and motion system </a:t>
            </a:r>
            <a:r>
              <a:rPr lang="en-US" sz="2200" dirty="0" smtClean="0"/>
              <a:t>for beam and then destructive testing in HiRadMat </a:t>
            </a:r>
            <a:r>
              <a:rPr lang="en-US" sz="2200" dirty="0" smtClean="0"/>
              <a:t>facility</a:t>
            </a:r>
          </a:p>
          <a:p>
            <a:pPr>
              <a:buFont typeface="Arial" charset="0"/>
              <a:buChar char="•"/>
            </a:pPr>
            <a:r>
              <a:rPr lang="en-US" sz="2200" dirty="0" smtClean="0"/>
              <a:t>Modify assembly procedure to guarantee cooling tube integrity</a:t>
            </a:r>
            <a:endParaRPr lang="en-US" sz="2200" dirty="0" smtClean="0"/>
          </a:p>
          <a:p>
            <a:pPr>
              <a:buFont typeface="Arial" charset="0"/>
              <a:buChar char="•"/>
            </a:pPr>
            <a:r>
              <a:rPr lang="en-US" sz="2200" dirty="0" smtClean="0"/>
              <a:t>Delivery to CERN Summer 2012</a:t>
            </a:r>
          </a:p>
          <a:p>
            <a:pPr>
              <a:buFont typeface="Arial" charset="0"/>
              <a:buChar char="•"/>
            </a:pPr>
            <a:r>
              <a:rPr lang="en-US" sz="2200" dirty="0" smtClean="0"/>
              <a:t>Activity supported by SLAC and carry-forward funds</a:t>
            </a:r>
          </a:p>
          <a:p>
            <a:endParaRPr lang="en-US" sz="24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Work </a:t>
            </a:r>
            <a:r>
              <a:rPr lang="en-US" smtClean="0"/>
              <a:t>in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4343400" cy="5638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New Procedure:</a:t>
            </a:r>
          </a:p>
          <a:p>
            <a:pPr lvl="1"/>
            <a:r>
              <a:rPr lang="en-US" dirty="0" smtClean="0"/>
              <a:t>Wrap a 2mm thick OFE copper sheet around the mandrel with its wound cooling tube</a:t>
            </a:r>
          </a:p>
          <a:p>
            <a:pPr lvl="2"/>
            <a:r>
              <a:rPr lang="en-US" dirty="0" smtClean="0"/>
              <a:t>Braze material between sheet and OD of mandrel</a:t>
            </a:r>
          </a:p>
          <a:p>
            <a:pPr lvl="1"/>
            <a:r>
              <a:rPr lang="en-US" dirty="0" smtClean="0"/>
              <a:t>Braze in 316 SS Compression Fixture to lock down tubes without spot welds</a:t>
            </a:r>
          </a:p>
          <a:p>
            <a:pPr lvl="1"/>
            <a:r>
              <a:rPr lang="en-US" dirty="0" smtClean="0"/>
              <a:t>Tubes not touched during machining to true OD for jaw braze</a:t>
            </a:r>
          </a:p>
          <a:p>
            <a:r>
              <a:rPr lang="en-US" dirty="0" smtClean="0"/>
              <a:t>Tests in progress</a:t>
            </a:r>
          </a:p>
          <a:p>
            <a:pPr lvl="1"/>
            <a:r>
              <a:rPr lang="en-US" dirty="0" smtClean="0"/>
              <a:t>20cm proof-of-principle (10.02.12)</a:t>
            </a:r>
          </a:p>
          <a:p>
            <a:pPr lvl="1"/>
            <a:r>
              <a:rPr lang="en-US" dirty="0" smtClean="0"/>
              <a:t>Destructive hydraulic test of 1.5mm wall 10x10 tuning (17.02.12)</a:t>
            </a:r>
          </a:p>
          <a:p>
            <a:r>
              <a:rPr lang="en-US" dirty="0" smtClean="0"/>
              <a:t>Two new shafts were scheduled to be brazed 06.02.12</a:t>
            </a:r>
          </a:p>
          <a:p>
            <a:r>
              <a:rPr lang="en-US" dirty="0" smtClean="0"/>
              <a:t>Next steps</a:t>
            </a:r>
          </a:p>
          <a:p>
            <a:pPr lvl="1"/>
            <a:r>
              <a:rPr lang="en-US" dirty="0" smtClean="0"/>
              <a:t>Full length compression fixture</a:t>
            </a:r>
          </a:p>
          <a:p>
            <a:pPr lvl="1"/>
            <a:r>
              <a:rPr lang="en-US" dirty="0" smtClean="0"/>
              <a:t>Wind </a:t>
            </a:r>
            <a:r>
              <a:rPr lang="en-US" dirty="0" err="1" smtClean="0"/>
              <a:t>exitsing</a:t>
            </a:r>
            <a:r>
              <a:rPr lang="en-US" dirty="0" smtClean="0"/>
              <a:t> mandrels with existing tubing braze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600200"/>
            <a:ext cx="3705225" cy="4748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441</Words>
  <Application>Microsoft Office PowerPoint</Application>
  <PresentationFormat>On-screen Show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LARP Rotatable Collimator Prototype</vt:lpstr>
      <vt:lpstr>Crack in Copper Magnet Conductor Used for Winding First Prototype Jaw</vt:lpstr>
      <vt:lpstr>Leaks at Tack Welds and Perhaps at Thinned Points in Thinner Walled Tubing Used for Winding 2nd Prototype Jaw</vt:lpstr>
      <vt:lpstr>Other Lessons Learned During Prototype Testing and Next Steps</vt:lpstr>
      <vt:lpstr>Work in Progress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LARP Rotatable Collimator Prototype</dc:title>
  <dc:creator>Thomas W Markiewicz</dc:creator>
  <cp:lastModifiedBy>Thomas W. Markiewicz</cp:lastModifiedBy>
  <cp:revision>18</cp:revision>
  <dcterms:created xsi:type="dcterms:W3CDTF">2011-02-02T18:19:58Z</dcterms:created>
  <dcterms:modified xsi:type="dcterms:W3CDTF">2012-02-05T03:13:07Z</dcterms:modified>
</cp:coreProperties>
</file>