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8" r:id="rId3"/>
    <p:sldId id="261" r:id="rId4"/>
    <p:sldId id="260" r:id="rId5"/>
    <p:sldId id="271" r:id="rId6"/>
    <p:sldId id="267" r:id="rId7"/>
    <p:sldId id="259" r:id="rId8"/>
    <p:sldId id="272" r:id="rId9"/>
    <p:sldId id="262" r:id="rId10"/>
    <p:sldId id="264" r:id="rId11"/>
    <p:sldId id="279" r:id="rId12"/>
    <p:sldId id="270" r:id="rId13"/>
    <p:sldId id="273" r:id="rId14"/>
    <p:sldId id="266" r:id="rId15"/>
    <p:sldId id="268" r:id="rId16"/>
    <p:sldId id="280" r:id="rId17"/>
    <p:sldId id="265" r:id="rId18"/>
    <p:sldId id="274" r:id="rId19"/>
    <p:sldId id="278" r:id="rId20"/>
    <p:sldId id="275" r:id="rId21"/>
    <p:sldId id="277" r:id="rId22"/>
    <p:sldId id="276" r:id="rId2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  <a:srgbClr val="0000CC"/>
    <a:srgbClr val="0033CC"/>
    <a:srgbClr val="0000FF"/>
    <a:srgbClr val="9999FF"/>
    <a:srgbClr val="0066FF"/>
    <a:srgbClr val="CCFFFF"/>
    <a:srgbClr val="00FFFF"/>
    <a:srgbClr val="00FFCC"/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-3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F5A406-6177-46D4-B57C-EE5C3B00A482}" type="datetimeFigureOut">
              <a:rPr kumimoji="1" lang="ja-JP" altLang="en-US" smtClean="0"/>
              <a:t>2012/3/15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EDF694-91DA-42D9-893C-0929B0F6C9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9675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2012/3/15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CERN-SPS Test Meeting (CERN)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593-418E-49DA-B8EA-DAD7B476C5F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2012/3/15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CERN-SPS Test Meeting (CERN)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593-418E-49DA-B8EA-DAD7B476C5F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2012/3/15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CERN-SPS Test Meeting (CERN)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593-418E-49DA-B8EA-DAD7B476C5F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ja-JP" smtClean="0"/>
              <a:t>2012/3/15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altLang="zh-CN" smtClean="0"/>
              <a:t>CERN-SPS Test Meeting (CERN)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2CCD6593-418E-49DA-B8EA-DAD7B476C5FF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2012/3/15</a:t>
            </a:r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CERN-SPS Test Meeting (CERN)</a:t>
            </a:r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593-418E-49DA-B8EA-DAD7B476C5F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2012/3/15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CERN-SPS Test Meeting (CERN)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593-418E-49DA-B8EA-DAD7B476C5F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2012/3/15</a:t>
            </a:r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CERN-SPS Test Meeting (CERN)</a:t>
            </a:r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593-418E-49DA-B8EA-DAD7B476C5F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2012/3/15</a:t>
            </a:r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CERN-SPS Test Meeting (CERN)</a:t>
            </a:r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593-418E-49DA-B8EA-DAD7B476C5F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2012/3/15</a:t>
            </a:r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CERN-SPS Test Meeting (CERN)</a:t>
            </a:r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593-418E-49DA-B8EA-DAD7B476C5F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2012/3/15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CERN-SPS Test Meeting (CERN)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593-418E-49DA-B8EA-DAD7B476C5F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2012/3/15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CERN-SPS Test Meeting (CERN)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593-418E-49DA-B8EA-DAD7B476C5F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altLang="ja-JP" smtClean="0"/>
              <a:t>2012/3/15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529444" y="6356350"/>
            <a:ext cx="40851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altLang="zh-CN" smtClean="0"/>
              <a:t>CERN-SPS Test Meeting (CERN)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2CCD6593-418E-49DA-B8EA-DAD7B476C5FF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7" descr="160554main_jsc2006e43519_high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2189" y="0"/>
            <a:ext cx="9568378" cy="687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タイトル 1"/>
          <p:cNvSpPr txBox="1">
            <a:spLocks/>
          </p:cNvSpPr>
          <p:nvPr/>
        </p:nvSpPr>
        <p:spPr>
          <a:xfrm>
            <a:off x="419286" y="2061606"/>
            <a:ext cx="8352928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Overview of CERN</a:t>
            </a:r>
            <a:r>
              <a:rPr kumimoji="1" lang="en-US" altLang="ja-JP" sz="4400" b="1" i="0" u="none" strike="noStrike" kern="1200" cap="none" spc="0" normalizeH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2011 Test</a:t>
            </a:r>
            <a:endParaRPr kumimoji="1" lang="ja-JP" altLang="en-US" sz="44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74682" y="2020060"/>
            <a:ext cx="8352928" cy="1470025"/>
          </a:xfrm>
        </p:spPr>
        <p:txBody>
          <a:bodyPr>
            <a:normAutofit/>
          </a:bodyPr>
          <a:lstStyle/>
          <a:p>
            <a:r>
              <a:rPr lang="en-US" altLang="ja-JP" b="1" dirty="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Overview of CERN 2011 Test</a:t>
            </a:r>
            <a:endParaRPr kumimoji="1" lang="ja-JP" altLang="en-US" b="1" dirty="0">
              <a:solidFill>
                <a:srgbClr val="0000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11560" y="3847604"/>
            <a:ext cx="7920880" cy="3010395"/>
          </a:xfrm>
        </p:spPr>
        <p:txBody>
          <a:bodyPr>
            <a:noAutofit/>
          </a:bodyPr>
          <a:lstStyle/>
          <a:p>
            <a:r>
              <a:rPr lang="ja-JP" altLang="en-US" sz="1800" b="1" dirty="0" smtClean="0">
                <a:solidFill>
                  <a:srgbClr val="CCFFFF"/>
                </a:solidFill>
              </a:rPr>
              <a:t>神奈川大工，早大理工</a:t>
            </a:r>
            <a:r>
              <a:rPr lang="en-US" altLang="ja-JP" sz="1800" b="1" baseline="30000" dirty="0" smtClean="0">
                <a:solidFill>
                  <a:srgbClr val="CCFFFF"/>
                </a:solidFill>
              </a:rPr>
              <a:t>A</a:t>
            </a:r>
            <a:r>
              <a:rPr lang="ja-JP" altLang="en-US" sz="1800" b="1" dirty="0" err="1" smtClean="0">
                <a:solidFill>
                  <a:srgbClr val="CCFFFF"/>
                </a:solidFill>
              </a:rPr>
              <a:t>，</a:t>
            </a:r>
            <a:r>
              <a:rPr lang="ja-JP" altLang="en-US" sz="1800" b="1" dirty="0" smtClean="0">
                <a:solidFill>
                  <a:srgbClr val="CCFFFF"/>
                </a:solidFill>
              </a:rPr>
              <a:t>横国大工</a:t>
            </a:r>
            <a:r>
              <a:rPr lang="en-US" altLang="ja-JP" sz="1800" b="1" baseline="30000" dirty="0" smtClean="0">
                <a:solidFill>
                  <a:srgbClr val="CCFFFF"/>
                </a:solidFill>
              </a:rPr>
              <a:t>B</a:t>
            </a:r>
            <a:r>
              <a:rPr lang="ja-JP" altLang="en-US" sz="1800" b="1" dirty="0" err="1" smtClean="0">
                <a:solidFill>
                  <a:srgbClr val="CCFFFF"/>
                </a:solidFill>
              </a:rPr>
              <a:t>，</a:t>
            </a:r>
            <a:endParaRPr lang="en-US" altLang="ja-JP" sz="1800" b="1" dirty="0" smtClean="0">
              <a:solidFill>
                <a:srgbClr val="CCFFFF"/>
              </a:solidFill>
            </a:endParaRPr>
          </a:p>
          <a:p>
            <a:r>
              <a:rPr lang="en-US" altLang="ja-JP" sz="1800" b="1" dirty="0" smtClean="0">
                <a:solidFill>
                  <a:srgbClr val="CCFFFF"/>
                </a:solidFill>
              </a:rPr>
              <a:t>Univ. of </a:t>
            </a:r>
            <a:r>
              <a:rPr lang="en-US" altLang="ja-JP" sz="1800" b="1" dirty="0" err="1" smtClean="0">
                <a:solidFill>
                  <a:srgbClr val="CCFFFF"/>
                </a:solidFill>
              </a:rPr>
              <a:t>Siena</a:t>
            </a:r>
            <a:r>
              <a:rPr lang="en-US" altLang="ja-JP" sz="1800" b="1" baseline="30000" dirty="0" err="1" smtClean="0">
                <a:solidFill>
                  <a:srgbClr val="CCFFFF"/>
                </a:solidFill>
              </a:rPr>
              <a:t>C</a:t>
            </a:r>
            <a:r>
              <a:rPr lang="ja-JP" altLang="en-US" sz="1800" b="1" dirty="0" err="1" smtClean="0">
                <a:solidFill>
                  <a:srgbClr val="CCFFFF"/>
                </a:solidFill>
              </a:rPr>
              <a:t>，</a:t>
            </a:r>
            <a:r>
              <a:rPr lang="en-US" altLang="ja-JP" sz="1800" b="1" dirty="0" smtClean="0">
                <a:solidFill>
                  <a:srgbClr val="CCFFFF"/>
                </a:solidFill>
              </a:rPr>
              <a:t>INFN </a:t>
            </a:r>
            <a:r>
              <a:rPr lang="en-US" altLang="ja-JP" sz="1800" b="1" dirty="0" err="1" smtClean="0">
                <a:solidFill>
                  <a:srgbClr val="CCFFFF"/>
                </a:solidFill>
              </a:rPr>
              <a:t>Florence</a:t>
            </a:r>
            <a:r>
              <a:rPr lang="en-US" altLang="ja-JP" sz="1800" b="1" baseline="30000" dirty="0" err="1" smtClean="0">
                <a:solidFill>
                  <a:srgbClr val="CCFFFF"/>
                </a:solidFill>
              </a:rPr>
              <a:t>D</a:t>
            </a:r>
            <a:r>
              <a:rPr lang="ja-JP" altLang="en-US" sz="1800" b="1" dirty="0" err="1" smtClean="0">
                <a:solidFill>
                  <a:srgbClr val="CCFFFF"/>
                </a:solidFill>
              </a:rPr>
              <a:t>，</a:t>
            </a:r>
            <a:r>
              <a:rPr lang="en-US" altLang="ja-JP" sz="1800" b="1" dirty="0" smtClean="0">
                <a:solidFill>
                  <a:srgbClr val="CCFFFF"/>
                </a:solidFill>
              </a:rPr>
              <a:t>INFN Rome Tor </a:t>
            </a:r>
            <a:r>
              <a:rPr lang="en-US" altLang="ja-JP" sz="1800" b="1" dirty="0" err="1" smtClean="0">
                <a:solidFill>
                  <a:srgbClr val="CCFFFF"/>
                </a:solidFill>
              </a:rPr>
              <a:t>Vergata</a:t>
            </a:r>
            <a:r>
              <a:rPr lang="en-US" altLang="ja-JP" sz="1800" b="1" baseline="30000" dirty="0" err="1" smtClean="0">
                <a:solidFill>
                  <a:srgbClr val="CCFFFF"/>
                </a:solidFill>
              </a:rPr>
              <a:t>E</a:t>
            </a:r>
            <a:r>
              <a:rPr lang="ja-JP" altLang="en-US" sz="1800" b="1" dirty="0" err="1" smtClean="0">
                <a:solidFill>
                  <a:srgbClr val="CCFFFF"/>
                </a:solidFill>
              </a:rPr>
              <a:t>，</a:t>
            </a:r>
            <a:r>
              <a:rPr lang="en-US" altLang="ja-JP" sz="1800" b="1" dirty="0" smtClean="0">
                <a:solidFill>
                  <a:srgbClr val="CCFFFF"/>
                </a:solidFill>
              </a:rPr>
              <a:t>NASA GSFC</a:t>
            </a:r>
            <a:r>
              <a:rPr lang="en-US" altLang="ja-JP" sz="1800" b="1" baseline="30000" dirty="0" smtClean="0">
                <a:solidFill>
                  <a:srgbClr val="CCFFFF"/>
                </a:solidFill>
              </a:rPr>
              <a:t>F</a:t>
            </a:r>
            <a:r>
              <a:rPr lang="ja-JP" altLang="en-US" sz="1800" b="1" dirty="0" smtClean="0">
                <a:solidFill>
                  <a:srgbClr val="CCFFFF"/>
                </a:solidFill>
              </a:rPr>
              <a:t>　</a:t>
            </a:r>
            <a:endParaRPr lang="en-US" altLang="ja-JP" sz="1800" b="1" dirty="0" smtClean="0">
              <a:solidFill>
                <a:srgbClr val="CCFFFF"/>
              </a:solidFill>
            </a:endParaRPr>
          </a:p>
          <a:p>
            <a:endParaRPr lang="en-US" altLang="ja-JP" sz="800" b="1" dirty="0" smtClean="0">
              <a:solidFill>
                <a:srgbClr val="CCFFFF"/>
              </a:solidFill>
            </a:endParaRPr>
          </a:p>
          <a:p>
            <a:r>
              <a:rPr lang="ja-JP" altLang="en-US" sz="1800" b="1" dirty="0" smtClean="0">
                <a:solidFill>
                  <a:srgbClr val="CCFFFF"/>
                </a:solidFill>
              </a:rPr>
              <a:t>田村忠久，鳥居祥二</a:t>
            </a:r>
            <a:r>
              <a:rPr lang="en-US" altLang="ja-JP" sz="1800" b="1" baseline="30000" dirty="0" smtClean="0">
                <a:solidFill>
                  <a:srgbClr val="CCFFFF"/>
                </a:solidFill>
              </a:rPr>
              <a:t>A</a:t>
            </a:r>
            <a:r>
              <a:rPr lang="ja-JP" altLang="en-US" sz="1800" b="1" dirty="0" err="1" smtClean="0">
                <a:solidFill>
                  <a:srgbClr val="CCFFFF"/>
                </a:solidFill>
              </a:rPr>
              <a:t>，</a:t>
            </a:r>
            <a:r>
              <a:rPr lang="ja-JP" altLang="en-US" sz="1800" b="1" dirty="0" smtClean="0">
                <a:solidFill>
                  <a:srgbClr val="CCFFFF"/>
                </a:solidFill>
              </a:rPr>
              <a:t>片寄祐作</a:t>
            </a:r>
            <a:r>
              <a:rPr lang="en-US" altLang="ja-JP" sz="1800" b="1" baseline="30000" dirty="0" smtClean="0">
                <a:solidFill>
                  <a:srgbClr val="CCFFFF"/>
                </a:solidFill>
              </a:rPr>
              <a:t>B</a:t>
            </a:r>
            <a:r>
              <a:rPr lang="ja-JP" altLang="en-US" sz="1800" b="1" dirty="0" err="1" smtClean="0">
                <a:solidFill>
                  <a:srgbClr val="CCFFFF"/>
                </a:solidFill>
              </a:rPr>
              <a:t>，</a:t>
            </a:r>
            <a:r>
              <a:rPr lang="ja-JP" altLang="en-US" sz="1800" b="1" dirty="0" smtClean="0">
                <a:solidFill>
                  <a:srgbClr val="CCFFFF"/>
                </a:solidFill>
              </a:rPr>
              <a:t>小澤俊介</a:t>
            </a:r>
            <a:r>
              <a:rPr lang="en-US" altLang="ja-JP" sz="1800" b="1" baseline="30000" dirty="0" smtClean="0">
                <a:solidFill>
                  <a:srgbClr val="CCFFFF"/>
                </a:solidFill>
              </a:rPr>
              <a:t>A</a:t>
            </a:r>
            <a:r>
              <a:rPr lang="ja-JP" altLang="en-US" sz="1800" b="1" dirty="0" err="1" smtClean="0">
                <a:solidFill>
                  <a:srgbClr val="CCFFFF"/>
                </a:solidFill>
              </a:rPr>
              <a:t>，</a:t>
            </a:r>
            <a:r>
              <a:rPr lang="ja-JP" altLang="en-US" sz="1800" b="1" dirty="0" smtClean="0">
                <a:solidFill>
                  <a:srgbClr val="CCFFFF"/>
                </a:solidFill>
              </a:rPr>
              <a:t>赤池陽水</a:t>
            </a:r>
            <a:r>
              <a:rPr lang="en-US" altLang="ja-JP" sz="1800" b="1" baseline="30000" dirty="0" smtClean="0">
                <a:solidFill>
                  <a:srgbClr val="CCFFFF"/>
                </a:solidFill>
              </a:rPr>
              <a:t>A</a:t>
            </a:r>
            <a:r>
              <a:rPr lang="ja-JP" altLang="en-US" sz="1800" b="1" dirty="0" err="1" smtClean="0">
                <a:solidFill>
                  <a:srgbClr val="CCFFFF"/>
                </a:solidFill>
              </a:rPr>
              <a:t>，</a:t>
            </a:r>
            <a:endParaRPr lang="en-US" altLang="ja-JP" sz="1800" b="1" dirty="0" smtClean="0">
              <a:solidFill>
                <a:srgbClr val="CCFFFF"/>
              </a:solidFill>
            </a:endParaRPr>
          </a:p>
          <a:p>
            <a:r>
              <a:rPr lang="ja-JP" altLang="en-US" sz="1800" b="1" dirty="0" smtClean="0">
                <a:solidFill>
                  <a:srgbClr val="CCFFFF"/>
                </a:solidFill>
              </a:rPr>
              <a:t>植山良貴</a:t>
            </a:r>
            <a:r>
              <a:rPr lang="en-US" altLang="ja-JP" sz="1800" b="1" baseline="30000" dirty="0" smtClean="0">
                <a:solidFill>
                  <a:srgbClr val="CCFFFF"/>
                </a:solidFill>
              </a:rPr>
              <a:t>A</a:t>
            </a:r>
            <a:r>
              <a:rPr lang="ja-JP" altLang="en-US" sz="1800" b="1" dirty="0" err="1" smtClean="0">
                <a:solidFill>
                  <a:srgbClr val="CCFFFF"/>
                </a:solidFill>
              </a:rPr>
              <a:t>，</a:t>
            </a:r>
            <a:r>
              <a:rPr lang="ja-JP" altLang="en-US" sz="1800" b="1" dirty="0" smtClean="0">
                <a:solidFill>
                  <a:srgbClr val="CCFFFF"/>
                </a:solidFill>
              </a:rPr>
              <a:t>伊藤大二郎</a:t>
            </a:r>
            <a:r>
              <a:rPr lang="en-US" altLang="ja-JP" sz="1800" b="1" baseline="30000" dirty="0" smtClean="0">
                <a:solidFill>
                  <a:srgbClr val="CCFFFF"/>
                </a:solidFill>
              </a:rPr>
              <a:t>A</a:t>
            </a:r>
            <a:r>
              <a:rPr lang="ja-JP" altLang="en-US" sz="1800" b="1" dirty="0" err="1" smtClean="0">
                <a:solidFill>
                  <a:srgbClr val="CCFFFF"/>
                </a:solidFill>
              </a:rPr>
              <a:t>，</a:t>
            </a:r>
            <a:r>
              <a:rPr lang="ja-JP" altLang="en-US" sz="1800" b="1" dirty="0" smtClean="0">
                <a:solidFill>
                  <a:srgbClr val="CCFFFF"/>
                </a:solidFill>
              </a:rPr>
              <a:t>苅部樹彦</a:t>
            </a:r>
            <a:r>
              <a:rPr lang="en-US" altLang="ja-JP" sz="1800" b="1" baseline="30000" dirty="0" smtClean="0">
                <a:solidFill>
                  <a:srgbClr val="CCFFFF"/>
                </a:solidFill>
              </a:rPr>
              <a:t>A</a:t>
            </a:r>
            <a:r>
              <a:rPr lang="ja-JP" altLang="en-US" sz="1800" b="1" dirty="0" err="1" smtClean="0">
                <a:solidFill>
                  <a:srgbClr val="CCFFFF"/>
                </a:solidFill>
              </a:rPr>
              <a:t>，</a:t>
            </a:r>
            <a:r>
              <a:rPr lang="ja-JP" altLang="en-US" sz="1800" b="1" dirty="0" smtClean="0">
                <a:solidFill>
                  <a:srgbClr val="CCFFFF"/>
                </a:solidFill>
              </a:rPr>
              <a:t>近藤慧之輔</a:t>
            </a:r>
            <a:r>
              <a:rPr lang="en-US" altLang="ja-JP" sz="1800" b="1" baseline="30000" dirty="0" smtClean="0">
                <a:solidFill>
                  <a:srgbClr val="CCFFFF"/>
                </a:solidFill>
              </a:rPr>
              <a:t>A</a:t>
            </a:r>
            <a:r>
              <a:rPr lang="ja-JP" altLang="en-US" sz="1800" b="1" dirty="0" err="1" smtClean="0">
                <a:solidFill>
                  <a:srgbClr val="CCFFFF"/>
                </a:solidFill>
              </a:rPr>
              <a:t>，</a:t>
            </a:r>
            <a:r>
              <a:rPr lang="ja-JP" altLang="en-US" sz="1800" b="1" dirty="0" smtClean="0">
                <a:solidFill>
                  <a:srgbClr val="CCFFFF"/>
                </a:solidFill>
              </a:rPr>
              <a:t>仁井田多絵</a:t>
            </a:r>
            <a:r>
              <a:rPr lang="en-US" altLang="ja-JP" sz="1800" b="1" baseline="30000" dirty="0" smtClean="0">
                <a:solidFill>
                  <a:srgbClr val="CCFFFF"/>
                </a:solidFill>
              </a:rPr>
              <a:t>A</a:t>
            </a:r>
            <a:r>
              <a:rPr lang="ja-JP" altLang="en-US" sz="1800" b="1" dirty="0" err="1" smtClean="0">
                <a:solidFill>
                  <a:srgbClr val="CCFFFF"/>
                </a:solidFill>
              </a:rPr>
              <a:t>，</a:t>
            </a:r>
            <a:endParaRPr lang="en-US" altLang="ja-JP" sz="1800" b="1" dirty="0" smtClean="0">
              <a:solidFill>
                <a:srgbClr val="CCFFFF"/>
              </a:solidFill>
            </a:endParaRPr>
          </a:p>
          <a:p>
            <a:r>
              <a:rPr lang="en-US" altLang="ja-JP" sz="1800" b="1" dirty="0" smtClean="0">
                <a:solidFill>
                  <a:srgbClr val="CCFFFF"/>
                </a:solidFill>
              </a:rPr>
              <a:t>Pier </a:t>
            </a:r>
            <a:r>
              <a:rPr lang="en-US" altLang="ja-JP" sz="1800" b="1" dirty="0" err="1" smtClean="0">
                <a:solidFill>
                  <a:srgbClr val="CCFFFF"/>
                </a:solidFill>
              </a:rPr>
              <a:t>Marrocchesi</a:t>
            </a:r>
            <a:r>
              <a:rPr lang="en-US" altLang="ja-JP" sz="1800" b="1" baseline="30000" dirty="0" err="1" smtClean="0">
                <a:solidFill>
                  <a:srgbClr val="CCFFFF"/>
                </a:solidFill>
              </a:rPr>
              <a:t>C</a:t>
            </a:r>
            <a:r>
              <a:rPr lang="ja-JP" altLang="en-US" sz="1800" b="1" dirty="0" err="1" smtClean="0">
                <a:solidFill>
                  <a:srgbClr val="CCFFFF"/>
                </a:solidFill>
              </a:rPr>
              <a:t>，</a:t>
            </a:r>
            <a:r>
              <a:rPr lang="en-US" altLang="ja-JP" sz="1800" b="1" dirty="0" smtClean="0">
                <a:solidFill>
                  <a:srgbClr val="CCFFFF"/>
                </a:solidFill>
              </a:rPr>
              <a:t>Paolo </a:t>
            </a:r>
            <a:r>
              <a:rPr lang="en-US" altLang="ja-JP" sz="1800" b="1" dirty="0" err="1" smtClean="0">
                <a:solidFill>
                  <a:srgbClr val="CCFFFF"/>
                </a:solidFill>
              </a:rPr>
              <a:t>Maestro</a:t>
            </a:r>
            <a:r>
              <a:rPr lang="en-US" altLang="ja-JP" sz="1800" b="1" baseline="30000" dirty="0" err="1" smtClean="0">
                <a:solidFill>
                  <a:srgbClr val="CCFFFF"/>
                </a:solidFill>
              </a:rPr>
              <a:t>C</a:t>
            </a:r>
            <a:r>
              <a:rPr lang="ja-JP" altLang="en-US" sz="1800" b="1" dirty="0" err="1" smtClean="0">
                <a:solidFill>
                  <a:srgbClr val="CCFFFF"/>
                </a:solidFill>
              </a:rPr>
              <a:t>，</a:t>
            </a:r>
            <a:r>
              <a:rPr lang="en-US" altLang="ja-JP" sz="1800" b="1" dirty="0" smtClean="0">
                <a:solidFill>
                  <a:srgbClr val="CCFFFF"/>
                </a:solidFill>
              </a:rPr>
              <a:t>Gabriele </a:t>
            </a:r>
            <a:r>
              <a:rPr lang="en-US" altLang="ja-JP" sz="1800" b="1" dirty="0" err="1" smtClean="0">
                <a:solidFill>
                  <a:srgbClr val="CCFFFF"/>
                </a:solidFill>
              </a:rPr>
              <a:t>Bigongiari</a:t>
            </a:r>
            <a:r>
              <a:rPr lang="en-US" altLang="ja-JP" sz="1800" b="1" baseline="30000" dirty="0" err="1" smtClean="0">
                <a:solidFill>
                  <a:srgbClr val="CCFFFF"/>
                </a:solidFill>
              </a:rPr>
              <a:t>C</a:t>
            </a:r>
            <a:r>
              <a:rPr lang="ja-JP" altLang="en-US" sz="1800" b="1" dirty="0" err="1" smtClean="0">
                <a:solidFill>
                  <a:srgbClr val="CCFFFF"/>
                </a:solidFill>
              </a:rPr>
              <a:t>，</a:t>
            </a:r>
            <a:r>
              <a:rPr lang="en-US" altLang="ja-JP" sz="1800" b="1" dirty="0" smtClean="0">
                <a:solidFill>
                  <a:srgbClr val="CCFFFF"/>
                </a:solidFill>
              </a:rPr>
              <a:t>Simone </a:t>
            </a:r>
            <a:r>
              <a:rPr lang="en-US" altLang="ja-JP" sz="1800" b="1" dirty="0" err="1" smtClean="0">
                <a:solidFill>
                  <a:srgbClr val="CCFFFF"/>
                </a:solidFill>
              </a:rPr>
              <a:t>Bonechi</a:t>
            </a:r>
            <a:r>
              <a:rPr lang="en-US" altLang="ja-JP" sz="1800" b="1" baseline="30000" dirty="0" err="1" smtClean="0">
                <a:solidFill>
                  <a:srgbClr val="CCFFFF"/>
                </a:solidFill>
              </a:rPr>
              <a:t>C</a:t>
            </a:r>
            <a:r>
              <a:rPr lang="ja-JP" altLang="en-US" sz="1800" b="1" dirty="0" err="1" smtClean="0">
                <a:solidFill>
                  <a:srgbClr val="CCFFFF"/>
                </a:solidFill>
              </a:rPr>
              <a:t>，</a:t>
            </a:r>
            <a:endParaRPr lang="en-US" altLang="ja-JP" sz="1800" b="1" dirty="0" smtClean="0">
              <a:solidFill>
                <a:srgbClr val="CCFFFF"/>
              </a:solidFill>
            </a:endParaRPr>
          </a:p>
          <a:p>
            <a:r>
              <a:rPr lang="en-US" altLang="ja-JP" sz="1800" b="1" dirty="0" err="1" smtClean="0">
                <a:solidFill>
                  <a:srgbClr val="CCFFFF"/>
                </a:solidFill>
              </a:rPr>
              <a:t>Gianmaria</a:t>
            </a:r>
            <a:r>
              <a:rPr lang="en-US" altLang="ja-JP" sz="1800" b="1" dirty="0" smtClean="0">
                <a:solidFill>
                  <a:srgbClr val="CCFFFF"/>
                </a:solidFill>
              </a:rPr>
              <a:t> </a:t>
            </a:r>
            <a:r>
              <a:rPr lang="en-US" altLang="ja-JP" sz="1800" b="1" dirty="0" err="1" smtClean="0">
                <a:solidFill>
                  <a:srgbClr val="CCFFFF"/>
                </a:solidFill>
              </a:rPr>
              <a:t>Collazuol</a:t>
            </a:r>
            <a:r>
              <a:rPr lang="en-US" altLang="ja-JP" sz="1800" b="1" baseline="30000" dirty="0" err="1" smtClean="0">
                <a:solidFill>
                  <a:srgbClr val="CCFFFF"/>
                </a:solidFill>
              </a:rPr>
              <a:t>C</a:t>
            </a:r>
            <a:r>
              <a:rPr lang="ja-JP" altLang="en-US" sz="1800" b="1" dirty="0" err="1" smtClean="0">
                <a:solidFill>
                  <a:srgbClr val="CCFFFF"/>
                </a:solidFill>
              </a:rPr>
              <a:t>，</a:t>
            </a:r>
            <a:r>
              <a:rPr lang="en-US" altLang="ja-JP" sz="1800" b="1" dirty="0" smtClean="0">
                <a:solidFill>
                  <a:srgbClr val="CCFFFF"/>
                </a:solidFill>
              </a:rPr>
              <a:t>Oscar </a:t>
            </a:r>
            <a:r>
              <a:rPr lang="en-US" altLang="ja-JP" sz="1800" b="1" dirty="0" err="1" smtClean="0">
                <a:solidFill>
                  <a:srgbClr val="CCFFFF"/>
                </a:solidFill>
              </a:rPr>
              <a:t>Adriani</a:t>
            </a:r>
            <a:r>
              <a:rPr lang="en-US" altLang="ja-JP" sz="1800" b="1" baseline="30000" dirty="0" err="1" smtClean="0">
                <a:solidFill>
                  <a:srgbClr val="CCFFFF"/>
                </a:solidFill>
              </a:rPr>
              <a:t>D</a:t>
            </a:r>
            <a:r>
              <a:rPr lang="ja-JP" altLang="en-US" sz="1800" b="1" dirty="0" err="1" smtClean="0">
                <a:solidFill>
                  <a:srgbClr val="CCFFFF"/>
                </a:solidFill>
              </a:rPr>
              <a:t>，</a:t>
            </a:r>
            <a:r>
              <a:rPr lang="en-US" altLang="ja-JP" sz="1800" b="1" dirty="0" smtClean="0">
                <a:solidFill>
                  <a:srgbClr val="CCFFFF"/>
                </a:solidFill>
              </a:rPr>
              <a:t>Nicola </a:t>
            </a:r>
            <a:r>
              <a:rPr lang="en-US" altLang="ja-JP" sz="1800" b="1" dirty="0" err="1" smtClean="0">
                <a:solidFill>
                  <a:srgbClr val="CCFFFF"/>
                </a:solidFill>
              </a:rPr>
              <a:t>Mori</a:t>
            </a:r>
            <a:r>
              <a:rPr lang="en-US" altLang="ja-JP" sz="1800" b="1" baseline="30000" dirty="0" err="1" smtClean="0">
                <a:solidFill>
                  <a:srgbClr val="CCFFFF"/>
                </a:solidFill>
              </a:rPr>
              <a:t>D</a:t>
            </a:r>
            <a:r>
              <a:rPr lang="ja-JP" altLang="en-US" sz="1800" b="1" dirty="0" err="1" smtClean="0">
                <a:solidFill>
                  <a:srgbClr val="CCFFFF"/>
                </a:solidFill>
              </a:rPr>
              <a:t>，</a:t>
            </a:r>
            <a:r>
              <a:rPr lang="en-US" altLang="ja-JP" sz="1800" b="1" dirty="0" smtClean="0">
                <a:solidFill>
                  <a:srgbClr val="CCFFFF"/>
                </a:solidFill>
              </a:rPr>
              <a:t>Alessandro </a:t>
            </a:r>
            <a:r>
              <a:rPr lang="en-US" altLang="ja-JP" sz="1800" b="1" dirty="0" err="1" smtClean="0">
                <a:solidFill>
                  <a:srgbClr val="CCFFFF"/>
                </a:solidFill>
              </a:rPr>
              <a:t>Gherardi</a:t>
            </a:r>
            <a:r>
              <a:rPr lang="en-US" altLang="ja-JP" sz="1800" b="1" baseline="30000" dirty="0" err="1" smtClean="0">
                <a:solidFill>
                  <a:srgbClr val="CCFFFF"/>
                </a:solidFill>
              </a:rPr>
              <a:t>D</a:t>
            </a:r>
            <a:r>
              <a:rPr lang="ja-JP" altLang="en-US" sz="1800" b="1" dirty="0" err="1" smtClean="0">
                <a:solidFill>
                  <a:srgbClr val="CCFFFF"/>
                </a:solidFill>
              </a:rPr>
              <a:t>，</a:t>
            </a:r>
            <a:endParaRPr lang="en-US" altLang="ja-JP" sz="1800" b="1" dirty="0" smtClean="0">
              <a:solidFill>
                <a:srgbClr val="CCFFFF"/>
              </a:solidFill>
            </a:endParaRPr>
          </a:p>
          <a:p>
            <a:r>
              <a:rPr lang="en-US" altLang="ja-JP" sz="1800" b="1" dirty="0" smtClean="0">
                <a:solidFill>
                  <a:srgbClr val="CCFFFF"/>
                </a:solidFill>
              </a:rPr>
              <a:t>Francesco </a:t>
            </a:r>
            <a:r>
              <a:rPr lang="en-US" altLang="ja-JP" sz="1800" b="1" dirty="0" err="1" smtClean="0">
                <a:solidFill>
                  <a:srgbClr val="CCFFFF"/>
                </a:solidFill>
              </a:rPr>
              <a:t>Palma</a:t>
            </a:r>
            <a:r>
              <a:rPr lang="en-US" altLang="ja-JP" sz="1800" b="1" baseline="30000" dirty="0" err="1" smtClean="0">
                <a:solidFill>
                  <a:srgbClr val="CCFFFF"/>
                </a:solidFill>
              </a:rPr>
              <a:t>E</a:t>
            </a:r>
            <a:r>
              <a:rPr lang="ja-JP" altLang="en-US" sz="1800" b="1" dirty="0" err="1" smtClean="0">
                <a:solidFill>
                  <a:srgbClr val="CCFFFF"/>
                </a:solidFill>
              </a:rPr>
              <a:t>，</a:t>
            </a:r>
            <a:r>
              <a:rPr lang="en-US" altLang="ja-JP" sz="1800" b="1" dirty="0" err="1" smtClean="0">
                <a:solidFill>
                  <a:srgbClr val="CCFFFF"/>
                </a:solidFill>
              </a:rPr>
              <a:t>Cristian</a:t>
            </a:r>
            <a:r>
              <a:rPr lang="en-US" altLang="ja-JP" sz="1800" b="1" dirty="0" smtClean="0">
                <a:solidFill>
                  <a:srgbClr val="CCFFFF"/>
                </a:solidFill>
              </a:rPr>
              <a:t> De </a:t>
            </a:r>
            <a:r>
              <a:rPr lang="en-US" altLang="ja-JP" sz="1800" b="1" dirty="0" err="1" smtClean="0">
                <a:solidFill>
                  <a:srgbClr val="CCFFFF"/>
                </a:solidFill>
              </a:rPr>
              <a:t>Santis</a:t>
            </a:r>
            <a:r>
              <a:rPr lang="en-US" altLang="ja-JP" sz="1800" b="1" baseline="30000" dirty="0" err="1" smtClean="0">
                <a:solidFill>
                  <a:srgbClr val="CCFFFF"/>
                </a:solidFill>
              </a:rPr>
              <a:t>E</a:t>
            </a:r>
            <a:r>
              <a:rPr lang="ja-JP" altLang="en-US" sz="1800" b="1" dirty="0" err="1" smtClean="0">
                <a:solidFill>
                  <a:srgbClr val="CCFFFF"/>
                </a:solidFill>
              </a:rPr>
              <a:t>，</a:t>
            </a:r>
            <a:r>
              <a:rPr lang="en-US" altLang="ja-JP" sz="1800" b="1" dirty="0" smtClean="0">
                <a:solidFill>
                  <a:srgbClr val="CCFFFF"/>
                </a:solidFill>
              </a:rPr>
              <a:t>Roberta </a:t>
            </a:r>
            <a:r>
              <a:rPr lang="en-US" altLang="ja-JP" sz="1800" b="1" dirty="0" err="1" smtClean="0">
                <a:solidFill>
                  <a:srgbClr val="CCFFFF"/>
                </a:solidFill>
              </a:rPr>
              <a:t>Sparvoli</a:t>
            </a:r>
            <a:r>
              <a:rPr lang="en-US" altLang="ja-JP" sz="1800" b="1" baseline="30000" dirty="0" err="1" smtClean="0">
                <a:solidFill>
                  <a:srgbClr val="CCFFFF"/>
                </a:solidFill>
              </a:rPr>
              <a:t>E</a:t>
            </a:r>
            <a:r>
              <a:rPr lang="ja-JP" altLang="en-US" sz="1800" b="1" dirty="0" err="1" smtClean="0">
                <a:solidFill>
                  <a:srgbClr val="CCFFFF"/>
                </a:solidFill>
              </a:rPr>
              <a:t>，</a:t>
            </a:r>
            <a:r>
              <a:rPr lang="en-US" altLang="ja-JP" sz="1800" b="1" dirty="0" smtClean="0">
                <a:solidFill>
                  <a:srgbClr val="CCFFFF"/>
                </a:solidFill>
              </a:rPr>
              <a:t>John William </a:t>
            </a:r>
            <a:r>
              <a:rPr lang="en-US" altLang="ja-JP" sz="1800" b="1" dirty="0" err="1" smtClean="0">
                <a:solidFill>
                  <a:srgbClr val="CCFFFF"/>
                </a:solidFill>
              </a:rPr>
              <a:t>Mitchell</a:t>
            </a:r>
            <a:r>
              <a:rPr lang="en-US" altLang="ja-JP" sz="1800" b="1" baseline="30000" dirty="0" err="1" smtClean="0">
                <a:solidFill>
                  <a:srgbClr val="CCFFFF"/>
                </a:solidFill>
              </a:rPr>
              <a:t>F</a:t>
            </a:r>
            <a:endParaRPr kumimoji="1" lang="ja-JP" altLang="en-US" sz="1800" b="1" dirty="0">
              <a:solidFill>
                <a:srgbClr val="CCFFFF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188640"/>
            <a:ext cx="1728212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日付プレースホルダ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2012/3/15</a:t>
            </a:r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593-418E-49DA-B8EA-DAD7B476C5FF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10" name="フッター プレースホルダ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CERN-SPS Test Meeting (CERN)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2012/3/15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593-418E-49DA-B8EA-DAD7B476C5FF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CERN-SPS Test Meeting (CERN)</a:t>
            </a:r>
            <a:endParaRPr kumimoji="1" lang="ja-JP" altLang="en-US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548680"/>
            <a:ext cx="8808124" cy="5976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コンテンツ プレースホルダ 17" descr="cerenkov_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41320" y="1711349"/>
            <a:ext cx="6443048" cy="4525963"/>
          </a:xfr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Cherenkov</a:t>
            </a:r>
            <a:r>
              <a:rPr lang="ja-JP" altLang="en-US" dirty="0"/>
              <a:t> </a:t>
            </a:r>
            <a:r>
              <a:rPr lang="en-US" altLang="ja-JP" dirty="0" err="1" smtClean="0"/>
              <a:t>Detctor</a:t>
            </a:r>
            <a:r>
              <a:rPr lang="en-US" altLang="ja-JP" smtClean="0"/>
              <a:t/>
            </a:r>
            <a:br>
              <a:rPr lang="en-US" altLang="ja-JP" smtClean="0"/>
            </a:br>
            <a:r>
              <a:rPr lang="en-US" altLang="ja-JP" smtClean="0"/>
              <a:t>(proton 30 </a:t>
            </a:r>
            <a:r>
              <a:rPr lang="en-US" altLang="ja-JP" dirty="0" err="1" smtClean="0"/>
              <a:t>GeV</a:t>
            </a:r>
            <a:r>
              <a:rPr lang="en-US" altLang="ja-JP" dirty="0" smtClean="0"/>
              <a:t>/c)</a:t>
            </a: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860032" y="6042774"/>
            <a:ext cx="337198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600" dirty="0" smtClean="0"/>
              <a:t>Cerenkov counter1 [ADC counts]</a:t>
            </a:r>
            <a:r>
              <a:rPr lang="ja-JP" altLang="en-US" sz="1600" dirty="0"/>
              <a:t>　</a:t>
            </a:r>
            <a:endParaRPr kumimoji="1" lang="ja-JP" altLang="en-US" sz="1600" dirty="0"/>
          </a:p>
        </p:txBody>
      </p:sp>
      <p:sp>
        <p:nvSpPr>
          <p:cNvPr id="6" name="テキスト ボックス 5"/>
          <p:cNvSpPr txBox="1"/>
          <p:nvPr/>
        </p:nvSpPr>
        <p:spPr>
          <a:xfrm rot="16200000">
            <a:off x="-104600" y="3274654"/>
            <a:ext cx="3067018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sz="1600" dirty="0" smtClean="0"/>
              <a:t>Cerenkov counter2 [ADC counts]</a:t>
            </a:r>
            <a:r>
              <a:rPr lang="ja-JP" altLang="en-US" sz="1600" dirty="0"/>
              <a:t>　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467466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HV setting values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en-US" altLang="ja-JP" dirty="0" err="1" smtClean="0"/>
              <a:t>MaPMT</a:t>
            </a:r>
            <a:endParaRPr kumimoji="1" lang="en-US" altLang="ja-JP" dirty="0" smtClean="0"/>
          </a:p>
          <a:p>
            <a:pPr marL="457200" lvl="1" indent="0">
              <a:buNone/>
            </a:pPr>
            <a:r>
              <a:rPr lang="en-US" altLang="ja-JP" dirty="0" smtClean="0"/>
              <a:t> Layers	e/p		</a:t>
            </a:r>
            <a:r>
              <a:rPr lang="en-US" altLang="ja-JP" dirty="0" err="1" smtClean="0"/>
              <a:t>muon</a:t>
            </a:r>
            <a:r>
              <a:rPr lang="en-US" altLang="ja-JP" dirty="0" smtClean="0"/>
              <a:t>		</a:t>
            </a:r>
            <a:endParaRPr lang="en-US" altLang="ja-JP" dirty="0"/>
          </a:p>
          <a:p>
            <a:pPr lvl="1"/>
            <a:r>
              <a:rPr kumimoji="1" lang="en-US" altLang="ja-JP" dirty="0" smtClean="0"/>
              <a:t>1,2 : 	-800 V		-800 V</a:t>
            </a:r>
          </a:p>
          <a:p>
            <a:pPr lvl="1"/>
            <a:r>
              <a:rPr lang="en-US" altLang="ja-JP" dirty="0" smtClean="0"/>
              <a:t>3,4 :	-800 V		-800 V</a:t>
            </a:r>
          </a:p>
          <a:p>
            <a:pPr lvl="1"/>
            <a:r>
              <a:rPr lang="en-US" altLang="ja-JP" dirty="0" smtClean="0"/>
              <a:t>5,6:	-700 V		-800 V</a:t>
            </a:r>
          </a:p>
          <a:p>
            <a:pPr lvl="1"/>
            <a:r>
              <a:rPr lang="en-US" altLang="ja-JP" dirty="0" smtClean="0"/>
              <a:t>7,8:	-600 V		-800 V</a:t>
            </a:r>
          </a:p>
          <a:p>
            <a:r>
              <a:rPr lang="en-US" altLang="ja-JP" dirty="0" smtClean="0"/>
              <a:t>TASC-PMT</a:t>
            </a:r>
          </a:p>
          <a:p>
            <a:pPr lvl="1"/>
            <a:r>
              <a:rPr lang="en-US" altLang="ja-JP" dirty="0" smtClean="0"/>
              <a:t>Top -478 V, Middle: -490 V, Bottom: -470 V </a:t>
            </a:r>
          </a:p>
          <a:p>
            <a:r>
              <a:rPr kumimoji="1" lang="en-US" altLang="ja-JP" dirty="0" smtClean="0"/>
              <a:t>APD</a:t>
            </a:r>
          </a:p>
          <a:p>
            <a:pPr lvl="1"/>
            <a:r>
              <a:rPr lang="en-US" altLang="ja-JP" dirty="0" smtClean="0"/>
              <a:t>TASC-FEC1 (Jura): 405 V, TASC-FEC2 (</a:t>
            </a:r>
            <a:r>
              <a:rPr lang="en-US" altLang="ja-JP" dirty="0" err="1" smtClean="0"/>
              <a:t>Saleve</a:t>
            </a:r>
            <a:r>
              <a:rPr lang="en-US" altLang="ja-JP" dirty="0" smtClean="0"/>
              <a:t>): 420 V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2012/3/15</a:t>
            </a: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CERN-SPS Test Meeting (CERN)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593-418E-49DA-B8EA-DAD7B476C5FF}" type="slidenum">
              <a:rPr lang="ja-JP" altLang="en-US" smtClean="0"/>
              <a:pPr/>
              <a:t>12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07922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2012/3/15</a:t>
            </a: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CERN-SPS Test Meeting (CERN)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593-418E-49DA-B8EA-DAD7B476C5FF}" type="slidenum">
              <a:rPr lang="ja-JP" altLang="en-US" smtClean="0"/>
              <a:pPr/>
              <a:t>13</a:t>
            </a:fld>
            <a:endParaRPr lang="ja-JP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68591" y="574200"/>
            <a:ext cx="6630224" cy="51210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317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18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111808"/>
            <a:ext cx="7218141" cy="5413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テキスト ボックス 28"/>
          <p:cNvSpPr txBox="1"/>
          <p:nvPr/>
        </p:nvSpPr>
        <p:spPr>
          <a:xfrm>
            <a:off x="2014730" y="317215"/>
            <a:ext cx="5841172" cy="735529"/>
          </a:xfrm>
          <a:prstGeom prst="rect">
            <a:avLst/>
          </a:prstGeom>
          <a:noFill/>
        </p:spPr>
        <p:txBody>
          <a:bodyPr wrap="none" lIns="88339" tIns="44168" rIns="88339" bIns="44168" rtlCol="0">
            <a:spAutoFit/>
          </a:bodyPr>
          <a:lstStyle/>
          <a:p>
            <a:r>
              <a:rPr lang="en-US" altLang="ja-JP" sz="4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 of event monitor</a:t>
            </a:r>
            <a:endParaRPr lang="ja-JP" altLang="en-US" sz="4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932108" y="5797843"/>
            <a:ext cx="4456037" cy="658585"/>
          </a:xfrm>
          <a:prstGeom prst="rect">
            <a:avLst/>
          </a:prstGeom>
          <a:noFill/>
        </p:spPr>
        <p:txBody>
          <a:bodyPr wrap="square" lIns="88339" tIns="44168" rIns="88339" bIns="44168" rtlCol="0">
            <a:spAutoFit/>
          </a:bodyPr>
          <a:lstStyle/>
          <a:p>
            <a:r>
              <a:rPr lang="en-US" altLang="ja-JP" sz="3700" dirty="0" smtClean="0">
                <a:solidFill>
                  <a:srgbClr val="CCFFCC"/>
                </a:solidFill>
              </a:rPr>
              <a:t>positron </a:t>
            </a:r>
            <a:r>
              <a:rPr lang="en-US" altLang="ja-JP" sz="3700" dirty="0">
                <a:solidFill>
                  <a:srgbClr val="CCFFCC"/>
                </a:solidFill>
              </a:rPr>
              <a:t>290 </a:t>
            </a:r>
            <a:r>
              <a:rPr lang="en-US" altLang="ja-JP" sz="3700" dirty="0" err="1">
                <a:solidFill>
                  <a:srgbClr val="CCFFCC"/>
                </a:solidFill>
              </a:rPr>
              <a:t>GeV</a:t>
            </a:r>
            <a:r>
              <a:rPr lang="en-US" altLang="ja-JP" sz="3700" dirty="0">
                <a:solidFill>
                  <a:srgbClr val="CCFFCC"/>
                </a:solidFill>
              </a:rPr>
              <a:t>/c</a:t>
            </a:r>
            <a:endParaRPr lang="ja-JP" altLang="en-US" sz="3700" dirty="0">
              <a:solidFill>
                <a:srgbClr val="CCFFCC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4861654" y="2677547"/>
            <a:ext cx="1085538" cy="458531"/>
          </a:xfrm>
          <a:prstGeom prst="rect">
            <a:avLst/>
          </a:prstGeom>
          <a:noFill/>
        </p:spPr>
        <p:txBody>
          <a:bodyPr wrap="square" lIns="88339" tIns="44168" rIns="88339" bIns="44168" rtlCol="0">
            <a:spAutoFit/>
          </a:bodyPr>
          <a:lstStyle/>
          <a:p>
            <a:r>
              <a:rPr lang="en-US" altLang="ja-JP" sz="2400" dirty="0">
                <a:solidFill>
                  <a:srgbClr val="FFFF00"/>
                </a:solidFill>
              </a:rPr>
              <a:t>APD(H)</a:t>
            </a:r>
            <a:endParaRPr lang="ja-JP" altLang="en-US" sz="2400" dirty="0">
              <a:solidFill>
                <a:srgbClr val="FFFF00"/>
              </a:solidFill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6868928" y="2677547"/>
            <a:ext cx="1085538" cy="458531"/>
          </a:xfrm>
          <a:prstGeom prst="rect">
            <a:avLst/>
          </a:prstGeom>
          <a:noFill/>
        </p:spPr>
        <p:txBody>
          <a:bodyPr wrap="square" lIns="88339" tIns="44168" rIns="88339" bIns="44168" rtlCol="0">
            <a:spAutoFit/>
          </a:bodyPr>
          <a:lstStyle/>
          <a:p>
            <a:r>
              <a:rPr lang="en-US" altLang="ja-JP" sz="2400" dirty="0">
                <a:solidFill>
                  <a:srgbClr val="FFFF00"/>
                </a:solidFill>
              </a:rPr>
              <a:t>APD(L)</a:t>
            </a:r>
            <a:endParaRPr lang="ja-JP" altLang="en-US" sz="2400" dirty="0">
              <a:solidFill>
                <a:srgbClr val="FFFF00"/>
              </a:solidFill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4935316" y="5762081"/>
            <a:ext cx="1085538" cy="458531"/>
          </a:xfrm>
          <a:prstGeom prst="rect">
            <a:avLst/>
          </a:prstGeom>
          <a:noFill/>
        </p:spPr>
        <p:txBody>
          <a:bodyPr wrap="square" lIns="88339" tIns="44168" rIns="88339" bIns="44168" rtlCol="0">
            <a:spAutoFit/>
          </a:bodyPr>
          <a:lstStyle/>
          <a:p>
            <a:r>
              <a:rPr lang="en-US" altLang="ja-JP" sz="2400" dirty="0">
                <a:solidFill>
                  <a:srgbClr val="FFFF00"/>
                </a:solidFill>
              </a:rPr>
              <a:t>PD(H)</a:t>
            </a:r>
            <a:endParaRPr lang="ja-JP" altLang="en-US" sz="2400" dirty="0">
              <a:solidFill>
                <a:srgbClr val="FFFF00"/>
              </a:solidFill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6942590" y="5762081"/>
            <a:ext cx="1085538" cy="458531"/>
          </a:xfrm>
          <a:prstGeom prst="rect">
            <a:avLst/>
          </a:prstGeom>
          <a:noFill/>
        </p:spPr>
        <p:txBody>
          <a:bodyPr wrap="square" lIns="88339" tIns="44168" rIns="88339" bIns="44168" rtlCol="0">
            <a:spAutoFit/>
          </a:bodyPr>
          <a:lstStyle/>
          <a:p>
            <a:r>
              <a:rPr lang="en-US" altLang="ja-JP" sz="2400" dirty="0">
                <a:solidFill>
                  <a:srgbClr val="FFFF00"/>
                </a:solidFill>
              </a:rPr>
              <a:t>PD(L)</a:t>
            </a:r>
            <a:endParaRPr lang="ja-JP" altLang="en-US" sz="2400" dirty="0">
              <a:solidFill>
                <a:srgbClr val="FFFF00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909624" y="2695961"/>
            <a:ext cx="1085538" cy="458531"/>
          </a:xfrm>
          <a:prstGeom prst="rect">
            <a:avLst/>
          </a:prstGeom>
          <a:noFill/>
        </p:spPr>
        <p:txBody>
          <a:bodyPr wrap="square" lIns="88339" tIns="44168" rIns="88339" bIns="44168" rtlCol="0">
            <a:spAutoFit/>
          </a:bodyPr>
          <a:lstStyle/>
          <a:p>
            <a:r>
              <a:rPr lang="en-US" altLang="ja-JP" sz="2400" dirty="0" err="1">
                <a:solidFill>
                  <a:srgbClr val="FFFF00"/>
                </a:solidFill>
              </a:rPr>
              <a:t>SciFi</a:t>
            </a:r>
            <a:endParaRPr lang="ja-JP" altLang="en-US" sz="2400" dirty="0">
              <a:solidFill>
                <a:srgbClr val="FFFF00"/>
              </a:solidFill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4613045" y="1434526"/>
            <a:ext cx="1085538" cy="458531"/>
          </a:xfrm>
          <a:prstGeom prst="rect">
            <a:avLst/>
          </a:prstGeom>
          <a:noFill/>
        </p:spPr>
        <p:txBody>
          <a:bodyPr wrap="square" lIns="88339" tIns="44168" rIns="88339" bIns="44168" rtlCol="0">
            <a:spAutoFit/>
          </a:bodyPr>
          <a:lstStyle/>
          <a:p>
            <a:r>
              <a:rPr lang="en-US" altLang="ja-JP" sz="2400" dirty="0">
                <a:solidFill>
                  <a:srgbClr val="FFFF00"/>
                </a:solidFill>
              </a:rPr>
              <a:t>IMC</a:t>
            </a:r>
            <a:endParaRPr lang="ja-JP" altLang="en-US" sz="2400" dirty="0">
              <a:solidFill>
                <a:srgbClr val="FFFF00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3554162" y="1379278"/>
            <a:ext cx="1085538" cy="458531"/>
          </a:xfrm>
          <a:prstGeom prst="rect">
            <a:avLst/>
          </a:prstGeom>
          <a:noFill/>
        </p:spPr>
        <p:txBody>
          <a:bodyPr wrap="square" lIns="88339" tIns="44168" rIns="88339" bIns="44168" rtlCol="0">
            <a:spAutoFit/>
          </a:bodyPr>
          <a:lstStyle/>
          <a:p>
            <a:r>
              <a:rPr lang="en-US" altLang="ja-JP" sz="2400" dirty="0">
                <a:solidFill>
                  <a:srgbClr val="FFFF00"/>
                </a:solidFill>
              </a:rPr>
              <a:t>TASC</a:t>
            </a:r>
            <a:endParaRPr lang="ja-JP" altLang="en-US" sz="2400" dirty="0">
              <a:solidFill>
                <a:srgbClr val="FFFF00"/>
              </a:solidFill>
            </a:endParaRPr>
          </a:p>
        </p:txBody>
      </p:sp>
      <p:cxnSp>
        <p:nvCxnSpPr>
          <p:cNvPr id="38" name="直線矢印コネクタ 37"/>
          <p:cNvCxnSpPr/>
          <p:nvPr/>
        </p:nvCxnSpPr>
        <p:spPr>
          <a:xfrm flipH="1">
            <a:off x="7797938" y="2075178"/>
            <a:ext cx="734502" cy="0"/>
          </a:xfrm>
          <a:prstGeom prst="straightConnector1">
            <a:avLst/>
          </a:prstGeom>
          <a:ln w="25400">
            <a:solidFill>
              <a:srgbClr val="FF0000"/>
            </a:solidFill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38"/>
          <p:cNvSpPr txBox="1"/>
          <p:nvPr/>
        </p:nvSpPr>
        <p:spPr>
          <a:xfrm>
            <a:off x="7669996" y="2088262"/>
            <a:ext cx="1474003" cy="581641"/>
          </a:xfrm>
          <a:prstGeom prst="rect">
            <a:avLst/>
          </a:prstGeom>
          <a:noFill/>
        </p:spPr>
        <p:txBody>
          <a:bodyPr wrap="square" lIns="88339" tIns="44168" rIns="88339" bIns="44168" rtlCol="0">
            <a:spAutoFit/>
          </a:bodyPr>
          <a:lstStyle/>
          <a:p>
            <a:r>
              <a:rPr lang="en-US" altLang="ja-JP" sz="3200" dirty="0">
                <a:solidFill>
                  <a:srgbClr val="FF0000"/>
                </a:solidFill>
              </a:rPr>
              <a:t>Beam</a:t>
            </a:r>
            <a:endParaRPr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16" name="日付プレースホルダ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2012/3/15</a:t>
            </a:r>
            <a:endParaRPr kumimoji="1" lang="ja-JP" altLang="en-US"/>
          </a:p>
        </p:txBody>
      </p:sp>
      <p:sp>
        <p:nvSpPr>
          <p:cNvPr id="17" name="スライド番号プレースホルダ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593-418E-49DA-B8EA-DAD7B476C5FF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  <p:sp>
        <p:nvSpPr>
          <p:cNvPr id="18" name="フッター プレースホルダ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CERN-SPS Test Meeting (CERN)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Beam position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2012/3/15</a:t>
            </a: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CERN-SPS Test Meeting (CERN)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593-418E-49DA-B8EA-DAD7B476C5FF}" type="slidenum">
              <a:rPr lang="ja-JP" altLang="en-US" smtClean="0"/>
              <a:pPr/>
              <a:t>15</a:t>
            </a:fld>
            <a:endParaRPr lang="ja-JP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1461542"/>
            <a:ext cx="9095176" cy="2885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円/楕円 7"/>
          <p:cNvSpPr/>
          <p:nvPr/>
        </p:nvSpPr>
        <p:spPr>
          <a:xfrm>
            <a:off x="592111" y="1506511"/>
            <a:ext cx="224852" cy="2248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ドーナツ 6"/>
          <p:cNvSpPr/>
          <p:nvPr/>
        </p:nvSpPr>
        <p:spPr>
          <a:xfrm>
            <a:off x="453452" y="1367852"/>
            <a:ext cx="502170" cy="502170"/>
          </a:xfrm>
          <a:prstGeom prst="donut">
            <a:avLst>
              <a:gd name="adj" fmla="val 3861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049313" y="1326549"/>
            <a:ext cx="11917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3200" dirty="0" smtClean="0"/>
              <a:t>BEAM</a:t>
            </a:r>
            <a:endParaRPr kumimoji="1" lang="ja-JP" altLang="en-US" sz="32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49313" y="4581913"/>
            <a:ext cx="682815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 smtClean="0"/>
              <a:t>Center (H:55.94, V:-122.55)</a:t>
            </a:r>
          </a:p>
          <a:p>
            <a:r>
              <a:rPr kumimoji="1" lang="en-US" altLang="ja-JP" sz="3200" dirty="0" smtClean="0"/>
              <a:t>Horizontal: center </a:t>
            </a:r>
            <a:r>
              <a:rPr lang="en-US" altLang="ja-JP" sz="3200" dirty="0" smtClean="0"/>
              <a:t>±</a:t>
            </a:r>
            <a:r>
              <a:rPr lang="ja-JP" altLang="en-US" sz="3200" dirty="0"/>
              <a:t> </a:t>
            </a:r>
            <a:r>
              <a:rPr lang="en-US" altLang="ja-JP" sz="3200" dirty="0" smtClean="0"/>
              <a:t>100 mm (3 points)</a:t>
            </a:r>
          </a:p>
          <a:p>
            <a:r>
              <a:rPr kumimoji="1" lang="en-US" altLang="ja-JP" sz="3200" dirty="0" smtClean="0"/>
              <a:t>Vertical: center + 20 mm (2 points)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626456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An example of beam profile</a:t>
            </a:r>
            <a:br>
              <a:rPr lang="en-US" altLang="ja-JP" dirty="0" smtClean="0"/>
            </a:br>
            <a:r>
              <a:rPr lang="en-US" altLang="ja-JP" dirty="0" smtClean="0"/>
              <a:t>(Si tracker)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2012/3/15</a:t>
            </a: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CERN-SPS Test Meeting (CERN)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593-418E-49DA-B8EA-DAD7B476C5FF}" type="slidenum">
              <a:rPr lang="ja-JP" altLang="en-US" smtClean="0"/>
              <a:pPr/>
              <a:t>16</a:t>
            </a:fld>
            <a:endParaRPr lang="ja-JP" altLang="en-US"/>
          </a:p>
        </p:txBody>
      </p:sp>
      <p:pic>
        <p:nvPicPr>
          <p:cNvPr id="7" name="Picture 2" descr="C:\Users\masanori\Desktop\p_30GeV_228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9" t="9323" b="2054"/>
          <a:stretch/>
        </p:blipFill>
        <p:spPr bwMode="auto">
          <a:xfrm>
            <a:off x="2245012" y="2459511"/>
            <a:ext cx="4736531" cy="415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2020160" y="1786095"/>
            <a:ext cx="43047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/>
              <a:t>Proton 30GeV </a:t>
            </a:r>
            <a:r>
              <a:rPr lang="ja-JP" altLang="en-US" sz="2800" dirty="0"/>
              <a:t>（</a:t>
            </a:r>
            <a:r>
              <a:rPr lang="en-US" altLang="ja-JP" sz="2800" dirty="0"/>
              <a:t>RunNo.288</a:t>
            </a:r>
            <a:r>
              <a:rPr lang="ja-JP" altLang="en-US" sz="2800" dirty="0"/>
              <a:t>）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4406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1113"/>
          <p:cNvGrpSpPr/>
          <p:nvPr/>
        </p:nvGrpSpPr>
        <p:grpSpPr>
          <a:xfrm>
            <a:off x="3797564" y="692696"/>
            <a:ext cx="5112568" cy="5825586"/>
            <a:chOff x="21420825" y="23419097"/>
            <a:chExt cx="4461495" cy="5083713"/>
          </a:xfrm>
        </p:grpSpPr>
        <p:pic>
          <p:nvPicPr>
            <p:cNvPr id="6" name="Picture 16"/>
            <p:cNvPicPr>
              <a:picLocks noChangeAspect="1" noChangeArrowheads="1"/>
            </p:cNvPicPr>
            <p:nvPr/>
          </p:nvPicPr>
          <p:blipFill rotWithShape="1">
            <a:blip r:embed="rId2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21420825" y="23419097"/>
              <a:ext cx="4461495" cy="5083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7" name="直線コネクタ 6"/>
            <p:cNvCxnSpPr/>
            <p:nvPr/>
          </p:nvCxnSpPr>
          <p:spPr>
            <a:xfrm>
              <a:off x="25882320" y="23741577"/>
              <a:ext cx="0" cy="4608000"/>
            </a:xfrm>
            <a:prstGeom prst="line">
              <a:avLst/>
            </a:prstGeom>
            <a:ln w="571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テキスト ボックス 7"/>
          <p:cNvSpPr txBox="1"/>
          <p:nvPr/>
        </p:nvSpPr>
        <p:spPr>
          <a:xfrm>
            <a:off x="323528" y="476672"/>
            <a:ext cx="2915998" cy="615523"/>
          </a:xfrm>
          <a:prstGeom prst="rect">
            <a:avLst/>
          </a:prstGeom>
          <a:noFill/>
        </p:spPr>
        <p:txBody>
          <a:bodyPr wrap="none" lIns="60932" tIns="30465" rIns="60932" bIns="30465" rtlCol="0">
            <a:spAutoFit/>
          </a:bodyPr>
          <a:lstStyle/>
          <a:p>
            <a:r>
              <a:rPr lang="en-US" altLang="ja-JP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Event Statistics</a:t>
            </a:r>
            <a:endParaRPr lang="ja-JP" alt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39552" y="1268760"/>
            <a:ext cx="3672425" cy="4801284"/>
          </a:xfrm>
          <a:prstGeom prst="rect">
            <a:avLst/>
          </a:prstGeom>
          <a:noFill/>
        </p:spPr>
        <p:txBody>
          <a:bodyPr wrap="square" lIns="60932" tIns="30465" rIns="60932" bIns="30465" rtlCol="0">
            <a:spAutoFit/>
          </a:bodyPr>
          <a:lstStyle/>
          <a:p>
            <a:r>
              <a:rPr lang="ja-JP" altLang="en-US" sz="2800" dirty="0" smtClean="0"/>
              <a:t>・</a:t>
            </a:r>
            <a:r>
              <a:rPr lang="en-US" altLang="ja-JP" sz="2800" dirty="0" smtClean="0"/>
              <a:t>Beam position</a:t>
            </a:r>
          </a:p>
          <a:p>
            <a:r>
              <a:rPr lang="ja-JP" altLang="en-US" sz="2800" dirty="0"/>
              <a:t>　</a:t>
            </a:r>
            <a:r>
              <a:rPr lang="en-US" altLang="ja-JP" sz="2800" dirty="0" smtClean="0"/>
              <a:t>3 points in horizontal</a:t>
            </a:r>
          </a:p>
          <a:p>
            <a:r>
              <a:rPr lang="ja-JP" altLang="en-US" sz="2800" dirty="0"/>
              <a:t>　</a:t>
            </a:r>
            <a:r>
              <a:rPr lang="ja-JP" altLang="en-US" sz="2800" dirty="0" smtClean="0"/>
              <a:t>（</a:t>
            </a:r>
            <a:r>
              <a:rPr lang="en-US" altLang="ja-JP" sz="2800" dirty="0" smtClean="0"/>
              <a:t>center, ±10</a:t>
            </a:r>
            <a:r>
              <a:rPr lang="ja-JP" altLang="en-US" sz="2800" dirty="0"/>
              <a:t>㎝）</a:t>
            </a:r>
            <a:endParaRPr lang="en-US" altLang="ja-JP" sz="2800" dirty="0"/>
          </a:p>
          <a:p>
            <a:r>
              <a:rPr lang="ja-JP" altLang="en-US" sz="2800" dirty="0"/>
              <a:t>　</a:t>
            </a:r>
            <a:r>
              <a:rPr lang="en-US" altLang="ja-JP" sz="2800" dirty="0" smtClean="0"/>
              <a:t>2 points in vertical</a:t>
            </a:r>
            <a:r>
              <a:rPr lang="ja-JP" altLang="en-US" sz="2800" dirty="0" smtClean="0"/>
              <a:t> </a:t>
            </a:r>
            <a:endParaRPr lang="en-US" altLang="ja-JP" sz="2800" dirty="0"/>
          </a:p>
          <a:p>
            <a:r>
              <a:rPr lang="ja-JP" altLang="en-US" sz="2800" dirty="0"/>
              <a:t>　</a:t>
            </a:r>
            <a:r>
              <a:rPr lang="ja-JP" altLang="en-US" sz="2800" dirty="0" smtClean="0"/>
              <a:t>（</a:t>
            </a:r>
            <a:r>
              <a:rPr lang="en-US" altLang="ja-JP" sz="2800" dirty="0" smtClean="0"/>
              <a:t>center, +2</a:t>
            </a:r>
            <a:r>
              <a:rPr lang="ja-JP" altLang="en-US" sz="2800" dirty="0"/>
              <a:t>㎝）</a:t>
            </a:r>
            <a:endParaRPr lang="en-US" altLang="ja-JP" sz="2800" dirty="0"/>
          </a:p>
          <a:p>
            <a:r>
              <a:rPr lang="ja-JP" altLang="en-US" sz="2800" dirty="0" smtClean="0"/>
              <a:t>・</a:t>
            </a:r>
            <a:r>
              <a:rPr lang="en-US" altLang="ja-JP" sz="2800" dirty="0" smtClean="0"/>
              <a:t>electron/position</a:t>
            </a:r>
            <a:endParaRPr lang="en-US" altLang="ja-JP" sz="2800" dirty="0"/>
          </a:p>
          <a:p>
            <a:r>
              <a:rPr lang="ja-JP" altLang="en-US" sz="2800" dirty="0"/>
              <a:t>　　　</a:t>
            </a:r>
            <a:r>
              <a:rPr lang="en-US" altLang="ja-JP" sz="2800" dirty="0"/>
              <a:t>381 k events</a:t>
            </a:r>
          </a:p>
          <a:p>
            <a:r>
              <a:rPr lang="ja-JP" altLang="en-US" sz="2800" dirty="0" smtClean="0"/>
              <a:t>・</a:t>
            </a:r>
            <a:r>
              <a:rPr lang="en-US" altLang="ja-JP" sz="2800" dirty="0" smtClean="0"/>
              <a:t>proton</a:t>
            </a:r>
            <a:endParaRPr lang="en-US" altLang="ja-JP" sz="2800" dirty="0"/>
          </a:p>
          <a:p>
            <a:r>
              <a:rPr lang="ja-JP" altLang="en-US" sz="2800" dirty="0"/>
              <a:t>　　</a:t>
            </a:r>
            <a:r>
              <a:rPr lang="en-US" altLang="ja-JP" sz="2800" dirty="0"/>
              <a:t>1,950 k events</a:t>
            </a:r>
          </a:p>
          <a:p>
            <a:r>
              <a:rPr lang="ja-JP" altLang="en-US" sz="2800" dirty="0" smtClean="0"/>
              <a:t>・</a:t>
            </a:r>
            <a:r>
              <a:rPr lang="en-US" altLang="ja-JP" sz="2800" dirty="0" err="1" smtClean="0"/>
              <a:t>muon</a:t>
            </a:r>
            <a:endParaRPr lang="en-US" altLang="ja-JP" sz="2800" dirty="0"/>
          </a:p>
          <a:p>
            <a:r>
              <a:rPr lang="ja-JP" altLang="en-US" sz="2800" dirty="0"/>
              <a:t>　　　</a:t>
            </a:r>
            <a:r>
              <a:rPr lang="en-US" altLang="ja-JP" sz="2800" dirty="0"/>
              <a:t>230 k events</a:t>
            </a:r>
          </a:p>
        </p:txBody>
      </p:sp>
      <p:sp>
        <p:nvSpPr>
          <p:cNvPr id="11" name="日付プレースホルダ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2012/3/15</a:t>
            </a:r>
            <a:endParaRPr kumimoji="1" lang="ja-JP" altLang="en-US"/>
          </a:p>
        </p:txBody>
      </p:sp>
      <p:sp>
        <p:nvSpPr>
          <p:cNvPr id="12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593-418E-49DA-B8EA-DAD7B476C5FF}" type="slidenum">
              <a:rPr kumimoji="1" lang="ja-JP" altLang="en-US" smtClean="0"/>
              <a:pPr/>
              <a:t>17</a:t>
            </a:fld>
            <a:endParaRPr kumimoji="1" lang="ja-JP" altLang="en-US"/>
          </a:p>
        </p:txBody>
      </p:sp>
      <p:sp>
        <p:nvSpPr>
          <p:cNvPr id="13" name="フッター プレースホルダ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CERN-SPS Test Meeting (CERN)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136904" cy="706090"/>
          </a:xfrm>
        </p:spPr>
        <p:txBody>
          <a:bodyPr>
            <a:normAutofit fontScale="90000"/>
          </a:bodyPr>
          <a:lstStyle/>
          <a:p>
            <a:pPr algn="l"/>
            <a:r>
              <a:rPr kumimoji="1" lang="en-US" altLang="ja-JP" dirty="0" smtClean="0"/>
              <a:t>Temperature monitor for SPS2011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5536" y="980728"/>
            <a:ext cx="8229600" cy="2121099"/>
          </a:xfrm>
        </p:spPr>
        <p:txBody>
          <a:bodyPr/>
          <a:lstStyle/>
          <a:p>
            <a:r>
              <a:rPr lang="en-US" altLang="ja-JP" dirty="0"/>
              <a:t>Data logger (HIOKI Memory </a:t>
            </a:r>
            <a:r>
              <a:rPr lang="en-US" altLang="ja-JP" dirty="0" err="1"/>
              <a:t>HiLogger</a:t>
            </a:r>
            <a:r>
              <a:rPr lang="en-US" altLang="ja-JP" dirty="0"/>
              <a:t> 8430)</a:t>
            </a:r>
          </a:p>
          <a:p>
            <a:r>
              <a:rPr lang="en-US" altLang="ja-JP" dirty="0"/>
              <a:t>Thermocouple </a:t>
            </a:r>
            <a:endParaRPr lang="ja-JP" altLang="en-US" dirty="0"/>
          </a:p>
          <a:p>
            <a:endParaRPr kumimoji="1" lang="ja-JP" altLang="en-US" dirty="0"/>
          </a:p>
        </p:txBody>
      </p:sp>
      <p:sp>
        <p:nvSpPr>
          <p:cNvPr id="19" name="正方形/長方形 18"/>
          <p:cNvSpPr/>
          <p:nvPr/>
        </p:nvSpPr>
        <p:spPr>
          <a:xfrm>
            <a:off x="467544" y="-8524328"/>
            <a:ext cx="144016" cy="108012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aphicFrame>
        <p:nvGraphicFramePr>
          <p:cNvPr id="22" name="表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2774299"/>
              </p:ext>
            </p:extLst>
          </p:nvPr>
        </p:nvGraphicFramePr>
        <p:xfrm>
          <a:off x="4644008" y="3059204"/>
          <a:ext cx="4242880" cy="3200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6812"/>
                <a:gridCol w="1678898"/>
                <a:gridCol w="837170"/>
              </a:tblGrid>
              <a:tr h="2788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Position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Logger </a:t>
                      </a:r>
                    </a:p>
                    <a:p>
                      <a:pPr algn="ctr"/>
                      <a:r>
                        <a:rPr kumimoji="1" lang="en-US" altLang="ja-JP" dirty="0" err="1" smtClean="0"/>
                        <a:t>ch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2788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 IMC-1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err="1" smtClean="0"/>
                        <a:t>SciFi</a:t>
                      </a:r>
                      <a:r>
                        <a:rPr kumimoji="1" lang="en-US" altLang="ja-JP" dirty="0" smtClean="0"/>
                        <a:t> Belt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err="1" smtClean="0"/>
                        <a:t>Ch</a:t>
                      </a:r>
                      <a:r>
                        <a:rPr kumimoji="1" lang="en-US" altLang="ja-JP" dirty="0" smtClean="0"/>
                        <a:t> 10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2788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IMC-2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err="1" smtClean="0"/>
                        <a:t>SciFi</a:t>
                      </a:r>
                      <a:r>
                        <a:rPr kumimoji="1" lang="en-US" altLang="ja-JP" dirty="0" smtClean="0"/>
                        <a:t> Belt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err="1" smtClean="0"/>
                        <a:t>Ch</a:t>
                      </a:r>
                      <a:r>
                        <a:rPr kumimoji="1" lang="en-US" altLang="ja-JP" dirty="0" smtClean="0"/>
                        <a:t> 9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2788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IMC-3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FEC surface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err="1" smtClean="0"/>
                        <a:t>Ch</a:t>
                      </a:r>
                      <a:r>
                        <a:rPr kumimoji="1" lang="en-US" altLang="ja-JP" dirty="0" smtClean="0"/>
                        <a:t> 8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2788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Environment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err="1" smtClean="0"/>
                        <a:t>Ch</a:t>
                      </a:r>
                      <a:r>
                        <a:rPr kumimoji="1" lang="en-US" altLang="ja-JP" dirty="0" smtClean="0"/>
                        <a:t> 6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2788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TASC-1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PWO 1st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err="1" smtClean="0"/>
                        <a:t>Ch</a:t>
                      </a:r>
                      <a:r>
                        <a:rPr kumimoji="1" lang="en-US" altLang="ja-JP" dirty="0" smtClean="0"/>
                        <a:t> 3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2788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TASC-2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PWO 6th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err="1" smtClean="0"/>
                        <a:t>Ch</a:t>
                      </a:r>
                      <a:r>
                        <a:rPr kumimoji="1" lang="en-US" altLang="ja-JP" dirty="0" smtClean="0"/>
                        <a:t> 2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2788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TASC-3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PWO 7th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err="1" smtClean="0"/>
                        <a:t>Ch</a:t>
                      </a:r>
                      <a:r>
                        <a:rPr kumimoji="1" lang="en-US" altLang="ja-JP" dirty="0" smtClean="0"/>
                        <a:t> 1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正方形/長方形 3"/>
          <p:cNvSpPr/>
          <p:nvPr/>
        </p:nvSpPr>
        <p:spPr>
          <a:xfrm>
            <a:off x="899592" y="3140968"/>
            <a:ext cx="1440160" cy="288032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8" name="図形グループ 7"/>
          <p:cNvGrpSpPr/>
          <p:nvPr/>
        </p:nvGrpSpPr>
        <p:grpSpPr>
          <a:xfrm>
            <a:off x="2379752" y="3681028"/>
            <a:ext cx="1800200" cy="2160240"/>
            <a:chOff x="3707904" y="3933056"/>
            <a:chExt cx="1800200" cy="2160240"/>
          </a:xfrm>
        </p:grpSpPr>
        <p:sp>
          <p:nvSpPr>
            <p:cNvPr id="5" name="正方形/長方形 4"/>
            <p:cNvSpPr/>
            <p:nvPr/>
          </p:nvSpPr>
          <p:spPr>
            <a:xfrm>
              <a:off x="3707904" y="3933056"/>
              <a:ext cx="1800200" cy="57606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3707904" y="5517232"/>
              <a:ext cx="1800200" cy="576064"/>
            </a:xfrm>
            <a:prstGeom prst="rect">
              <a:avLst/>
            </a:prstGeom>
            <a:solidFill>
              <a:schemeClr val="bg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3707904" y="4509120"/>
              <a:ext cx="1224136" cy="1008112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0" name="正方形/長方形 9"/>
          <p:cNvSpPr/>
          <p:nvPr/>
        </p:nvSpPr>
        <p:spPr>
          <a:xfrm>
            <a:off x="971600" y="3212976"/>
            <a:ext cx="1224136" cy="36004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8" name="図形グループ 17"/>
          <p:cNvGrpSpPr/>
          <p:nvPr/>
        </p:nvGrpSpPr>
        <p:grpSpPr>
          <a:xfrm>
            <a:off x="1412854" y="3789040"/>
            <a:ext cx="696761" cy="2088232"/>
            <a:chOff x="1357929" y="3789040"/>
            <a:chExt cx="523486" cy="2088232"/>
          </a:xfrm>
        </p:grpSpPr>
        <p:sp>
          <p:nvSpPr>
            <p:cNvPr id="9" name="正方形/長方形 8"/>
            <p:cNvSpPr/>
            <p:nvPr/>
          </p:nvSpPr>
          <p:spPr>
            <a:xfrm>
              <a:off x="1357929" y="3789040"/>
              <a:ext cx="45719" cy="208823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正方形/長方形 10"/>
            <p:cNvSpPr/>
            <p:nvPr/>
          </p:nvSpPr>
          <p:spPr>
            <a:xfrm>
              <a:off x="1429937" y="3789040"/>
              <a:ext cx="45719" cy="208823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正方形/長方形 11"/>
            <p:cNvSpPr/>
            <p:nvPr/>
          </p:nvSpPr>
          <p:spPr>
            <a:xfrm>
              <a:off x="1501945" y="3789040"/>
              <a:ext cx="45719" cy="208823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1547664" y="3789040"/>
              <a:ext cx="45719" cy="208823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正方形/長方形 13"/>
            <p:cNvSpPr/>
            <p:nvPr/>
          </p:nvSpPr>
          <p:spPr>
            <a:xfrm>
              <a:off x="1619672" y="3789040"/>
              <a:ext cx="45719" cy="208823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1691680" y="3789040"/>
              <a:ext cx="45719" cy="208823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1763688" y="3789040"/>
              <a:ext cx="45719" cy="208823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1835696" y="3789040"/>
              <a:ext cx="45719" cy="208823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0" name="正方形/長方形 19"/>
          <p:cNvSpPr/>
          <p:nvPr/>
        </p:nvSpPr>
        <p:spPr>
          <a:xfrm>
            <a:off x="2411760" y="4293096"/>
            <a:ext cx="103076" cy="9164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円/楕円 20"/>
          <p:cNvSpPr/>
          <p:nvPr/>
        </p:nvSpPr>
        <p:spPr>
          <a:xfrm>
            <a:off x="1187624" y="3789040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円/楕円 22"/>
          <p:cNvSpPr/>
          <p:nvPr/>
        </p:nvSpPr>
        <p:spPr>
          <a:xfrm>
            <a:off x="1187624" y="5661248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円/楕円 23"/>
          <p:cNvSpPr/>
          <p:nvPr/>
        </p:nvSpPr>
        <p:spPr>
          <a:xfrm>
            <a:off x="1508697" y="3284984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0" name="円/楕円 29"/>
          <p:cNvSpPr/>
          <p:nvPr/>
        </p:nvSpPr>
        <p:spPr>
          <a:xfrm>
            <a:off x="2317220" y="5008240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円/楕円 33"/>
          <p:cNvSpPr/>
          <p:nvPr/>
        </p:nvSpPr>
        <p:spPr>
          <a:xfrm>
            <a:off x="2555776" y="2924944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正方形/長方形 65"/>
          <p:cNvSpPr/>
          <p:nvPr/>
        </p:nvSpPr>
        <p:spPr>
          <a:xfrm>
            <a:off x="2952457" y="4284004"/>
            <a:ext cx="95843" cy="9164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1" name="円/楕円 30"/>
          <p:cNvSpPr/>
          <p:nvPr/>
        </p:nvSpPr>
        <p:spPr>
          <a:xfrm>
            <a:off x="2892366" y="4822358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右矢印 25"/>
          <p:cNvSpPr/>
          <p:nvPr/>
        </p:nvSpPr>
        <p:spPr>
          <a:xfrm>
            <a:off x="209398" y="4534326"/>
            <a:ext cx="576064" cy="576064"/>
          </a:xfrm>
          <a:prstGeom prst="rightArrow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2465766" y="2644388"/>
            <a:ext cx="2451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 smtClean="0"/>
              <a:t>Environment</a:t>
            </a:r>
            <a:endParaRPr kumimoji="1" lang="ja-JP" altLang="en-US" b="1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3134249" y="4257092"/>
            <a:ext cx="888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 smtClean="0"/>
              <a:t>TASC-1</a:t>
            </a:r>
            <a:endParaRPr kumimoji="1" lang="ja-JP" altLang="en-US" b="1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1187112" y="2764670"/>
            <a:ext cx="95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 smtClean="0"/>
              <a:t>IMC-3</a:t>
            </a:r>
            <a:endParaRPr kumimoji="1" lang="ja-JP" altLang="en-US" b="1" dirty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802806" y="3923764"/>
            <a:ext cx="95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 smtClean="0"/>
              <a:t>IMC-2</a:t>
            </a:r>
            <a:endParaRPr kumimoji="1" lang="ja-JP" altLang="en-US" b="1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716450" y="6021288"/>
            <a:ext cx="95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 smtClean="0"/>
              <a:t>IMC-1</a:t>
            </a:r>
            <a:endParaRPr kumimoji="1" lang="ja-JP" altLang="en-US" b="1" dirty="0"/>
          </a:p>
        </p:txBody>
      </p:sp>
      <p:sp>
        <p:nvSpPr>
          <p:cNvPr id="40" name="正方形/長方形 39"/>
          <p:cNvSpPr/>
          <p:nvPr/>
        </p:nvSpPr>
        <p:spPr>
          <a:xfrm>
            <a:off x="3108005" y="4293096"/>
            <a:ext cx="95843" cy="91646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円/楕円 24"/>
          <p:cNvSpPr/>
          <p:nvPr/>
        </p:nvSpPr>
        <p:spPr>
          <a:xfrm>
            <a:off x="3036208" y="4473116"/>
            <a:ext cx="216024" cy="216024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2339752" y="5200469"/>
            <a:ext cx="888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 smtClean="0"/>
              <a:t>TASC-3</a:t>
            </a:r>
            <a:endParaRPr kumimoji="1" lang="ja-JP" altLang="en-US" b="1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3091750" y="4876134"/>
            <a:ext cx="8887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b="1" dirty="0" smtClean="0"/>
              <a:t>TASC-2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16000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2012/3/15</a:t>
            </a: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CERN-SPS Test Meeting (CERN)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593-418E-49DA-B8EA-DAD7B476C5FF}" type="slidenum">
              <a:rPr lang="ja-JP" altLang="en-US" smtClean="0"/>
              <a:pPr/>
              <a:t>19</a:t>
            </a:fld>
            <a:endParaRPr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4096030" y="3668197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dirty="0"/>
              <a:t> </a:t>
            </a:r>
          </a:p>
        </p:txBody>
      </p:sp>
      <p:pic>
        <p:nvPicPr>
          <p:cNvPr id="2050" name="Picture 2" descr="C:\Users\TAMURA Tadahisa\Desktop\therma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578" y="872676"/>
            <a:ext cx="7782757" cy="5420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History of </a:t>
            </a:r>
            <a:r>
              <a:rPr lang="en-US" altLang="ja-JP" dirty="0"/>
              <a:t>t</a:t>
            </a:r>
            <a:r>
              <a:rPr kumimoji="1" lang="en-US" altLang="ja-JP" dirty="0" smtClean="0"/>
              <a:t>emperature during beam test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285223" y="4931764"/>
            <a:ext cx="686791" cy="73866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TASC-3</a:t>
            </a:r>
          </a:p>
          <a:p>
            <a:r>
              <a:rPr lang="en-US" altLang="ja-JP" sz="1400" dirty="0" smtClean="0"/>
              <a:t>TASC-2</a:t>
            </a:r>
          </a:p>
          <a:p>
            <a:r>
              <a:rPr kumimoji="1" lang="en-US" altLang="ja-JP" sz="1400" dirty="0" smtClean="0"/>
              <a:t>TASC-1</a:t>
            </a:r>
            <a:endParaRPr kumimoji="1" lang="ja-JP" altLang="en-US" sz="14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939932" y="1576465"/>
            <a:ext cx="625492" cy="73866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400" dirty="0" smtClean="0"/>
              <a:t>IMC-3</a:t>
            </a:r>
          </a:p>
          <a:p>
            <a:r>
              <a:rPr lang="en-US" altLang="ja-JP" sz="1400" dirty="0" smtClean="0"/>
              <a:t>IMC-2</a:t>
            </a:r>
          </a:p>
          <a:p>
            <a:r>
              <a:rPr lang="en-US" altLang="ja-JP" sz="1400" dirty="0" smtClean="0"/>
              <a:t>IM</a:t>
            </a:r>
            <a:r>
              <a:rPr kumimoji="1" lang="en-US" altLang="ja-JP" sz="1400" dirty="0" smtClean="0"/>
              <a:t>C-1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6139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5" name="図 4"/>
          <p:cNvPicPr/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9616" y="2262672"/>
            <a:ext cx="3162384" cy="2462472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1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5349012"/>
            <a:ext cx="1364129" cy="1174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1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5277004"/>
            <a:ext cx="1258829" cy="1248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1774570" y="1599271"/>
            <a:ext cx="831581" cy="615523"/>
          </a:xfrm>
          <a:prstGeom prst="rect">
            <a:avLst/>
          </a:prstGeom>
          <a:noFill/>
        </p:spPr>
        <p:txBody>
          <a:bodyPr wrap="none" lIns="60932" tIns="30465" rIns="60932" bIns="30465" rtlCol="0">
            <a:spAutoFit/>
          </a:bodyPr>
          <a:lstStyle/>
          <a:p>
            <a:r>
              <a:rPr lang="en-US" altLang="ja-JP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</a:t>
            </a:r>
            <a:endParaRPr lang="ja-JP" altLang="en-US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83568" y="188640"/>
            <a:ext cx="4780805" cy="1231076"/>
          </a:xfrm>
          <a:prstGeom prst="rect">
            <a:avLst/>
          </a:prstGeom>
          <a:noFill/>
        </p:spPr>
        <p:txBody>
          <a:bodyPr wrap="square" lIns="60932" tIns="30465" rIns="60932" bIns="30465" rtlCol="0">
            <a:spAutoFit/>
          </a:bodyPr>
          <a:lstStyle/>
          <a:p>
            <a:r>
              <a:rPr lang="en-US" altLang="ja-JP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Components of CAL</a:t>
            </a:r>
          </a:p>
          <a:p>
            <a:r>
              <a:rPr lang="ja-JP" altLang="en-US" sz="1700" dirty="0" smtClean="0"/>
              <a:t>・ </a:t>
            </a:r>
            <a:r>
              <a:rPr lang="en-US" altLang="ja-JP" sz="1700" dirty="0"/>
              <a:t>CHD </a:t>
            </a:r>
            <a:r>
              <a:rPr lang="ja-JP" altLang="en-US" sz="1700" dirty="0"/>
              <a:t>（</a:t>
            </a:r>
            <a:r>
              <a:rPr lang="en-US" altLang="ja-JP" sz="1700" dirty="0" err="1"/>
              <a:t>CHarge</a:t>
            </a:r>
            <a:r>
              <a:rPr lang="en-US" altLang="ja-JP" sz="1700" dirty="0"/>
              <a:t> Detector</a:t>
            </a:r>
            <a:r>
              <a:rPr lang="ja-JP" altLang="en-US" sz="1700" dirty="0"/>
              <a:t>）</a:t>
            </a:r>
            <a:endParaRPr lang="en-US" altLang="ja-JP" sz="1700" dirty="0"/>
          </a:p>
          <a:p>
            <a:r>
              <a:rPr lang="ja-JP" altLang="en-US" sz="1700" dirty="0"/>
              <a:t>・</a:t>
            </a:r>
            <a:r>
              <a:rPr lang="en-US" altLang="ja-JP" sz="1700" dirty="0"/>
              <a:t> IMC </a:t>
            </a:r>
            <a:r>
              <a:rPr lang="ja-JP" altLang="en-US" sz="1700" dirty="0"/>
              <a:t>（</a:t>
            </a:r>
            <a:r>
              <a:rPr lang="en-US" altLang="ja-JP" sz="1700" dirty="0" err="1"/>
              <a:t>IMaging</a:t>
            </a:r>
            <a:r>
              <a:rPr lang="en-US" altLang="ja-JP" sz="1700" dirty="0"/>
              <a:t> Calorimeter</a:t>
            </a:r>
            <a:r>
              <a:rPr lang="ja-JP" altLang="en-US" sz="1700" dirty="0"/>
              <a:t>）</a:t>
            </a:r>
            <a:endParaRPr lang="en-US" altLang="ja-JP" sz="1700" dirty="0"/>
          </a:p>
          <a:p>
            <a:r>
              <a:rPr lang="ja-JP" altLang="en-US" sz="1700" dirty="0"/>
              <a:t>・ </a:t>
            </a:r>
            <a:r>
              <a:rPr lang="en-US" altLang="ja-JP" sz="1700" dirty="0"/>
              <a:t>TASC </a:t>
            </a:r>
            <a:r>
              <a:rPr lang="ja-JP" altLang="en-US" sz="1700" dirty="0"/>
              <a:t>（</a:t>
            </a:r>
            <a:r>
              <a:rPr lang="en-US" altLang="ja-JP" sz="1700" dirty="0"/>
              <a:t>Total A</a:t>
            </a:r>
            <a:r>
              <a:rPr lang="ja-JP" altLang="en-US" sz="1700" dirty="0" err="1"/>
              <a:t>ｂ</a:t>
            </a:r>
            <a:r>
              <a:rPr lang="en-US" altLang="ja-JP" sz="1700" dirty="0"/>
              <a:t>Sorption Calorimeter</a:t>
            </a:r>
            <a:r>
              <a:rPr lang="ja-JP" altLang="en-US" sz="1700" dirty="0"/>
              <a:t>）</a:t>
            </a:r>
            <a:endParaRPr lang="en-US" altLang="ja-JP" sz="17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1043608" y="4772948"/>
            <a:ext cx="1981916" cy="523190"/>
          </a:xfrm>
          <a:prstGeom prst="rect">
            <a:avLst/>
          </a:prstGeom>
          <a:noFill/>
        </p:spPr>
        <p:txBody>
          <a:bodyPr wrap="square" lIns="60932" tIns="30465" rIns="60932" bIns="30465" rtlCol="0">
            <a:spAutoFit/>
          </a:bodyPr>
          <a:lstStyle/>
          <a:p>
            <a:pPr algn="ctr"/>
            <a:r>
              <a:rPr lang="en-US" altLang="ja-JP" sz="1500" dirty="0" smtClean="0"/>
              <a:t>electron</a:t>
            </a:r>
            <a:r>
              <a:rPr lang="ja-JP" altLang="en-US" sz="1500" dirty="0" smtClean="0"/>
              <a:t> </a:t>
            </a:r>
            <a:r>
              <a:rPr lang="en-US" altLang="ja-JP" sz="1500" dirty="0"/>
              <a:t>1 </a:t>
            </a:r>
            <a:r>
              <a:rPr lang="en-US" altLang="ja-JP" sz="1500" dirty="0" err="1"/>
              <a:t>TeV</a:t>
            </a:r>
            <a:endParaRPr lang="en-US" altLang="ja-JP" sz="1500" dirty="0"/>
          </a:p>
          <a:p>
            <a:pPr algn="ctr"/>
            <a:r>
              <a:rPr lang="ja-JP" altLang="en-US" sz="1500" dirty="0" smtClean="0"/>
              <a:t>（</a:t>
            </a:r>
            <a:r>
              <a:rPr lang="en-US" altLang="ja-JP" sz="1500" dirty="0" smtClean="0"/>
              <a:t>Simulation</a:t>
            </a:r>
            <a:r>
              <a:rPr lang="ja-JP" altLang="en-US" sz="1500" dirty="0" smtClean="0"/>
              <a:t>）</a:t>
            </a:r>
            <a:endParaRPr lang="en-US" altLang="ja-JP" sz="1500" dirty="0"/>
          </a:p>
        </p:txBody>
      </p:sp>
      <p:sp>
        <p:nvSpPr>
          <p:cNvPr id="11" name="下矢印 10"/>
          <p:cNvSpPr/>
          <p:nvPr/>
        </p:nvSpPr>
        <p:spPr>
          <a:xfrm rot="16200000">
            <a:off x="2922918" y="5629942"/>
            <a:ext cx="391039" cy="405243"/>
          </a:xfrm>
          <a:prstGeom prst="downArrow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932" tIns="30465" rIns="60932" bIns="30465"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554783" y="4888364"/>
            <a:ext cx="1577795" cy="292357"/>
          </a:xfrm>
          <a:prstGeom prst="rect">
            <a:avLst/>
          </a:prstGeom>
          <a:noFill/>
        </p:spPr>
        <p:txBody>
          <a:bodyPr wrap="square" lIns="60932" tIns="30465" rIns="60932" bIns="30465" rtlCol="0">
            <a:spAutoFit/>
          </a:bodyPr>
          <a:lstStyle/>
          <a:p>
            <a:r>
              <a:rPr lang="en-US" altLang="ja-JP" sz="1500" dirty="0" smtClean="0"/>
              <a:t>Image data </a:t>
            </a:r>
            <a:endParaRPr lang="en-US" altLang="ja-JP" sz="1500" dirty="0"/>
          </a:p>
        </p:txBody>
      </p:sp>
      <p:sp>
        <p:nvSpPr>
          <p:cNvPr id="13" name="角丸四角形 12"/>
          <p:cNvSpPr/>
          <p:nvPr/>
        </p:nvSpPr>
        <p:spPr>
          <a:xfrm>
            <a:off x="5578959" y="2122613"/>
            <a:ext cx="2983320" cy="2391152"/>
          </a:xfrm>
          <a:prstGeom prst="roundRect">
            <a:avLst>
              <a:gd name="adj" fmla="val 5743"/>
            </a:avLst>
          </a:prstGeom>
          <a:solidFill>
            <a:srgbClr val="FFFFCC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932" tIns="30465" rIns="60932" bIns="30465" rtlCol="0" anchor="ctr"/>
          <a:lstStyle/>
          <a:p>
            <a:pPr algn="ctr"/>
            <a:endParaRPr lang="ja-JP" altLang="en-US" sz="53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763402" y="2113105"/>
            <a:ext cx="3002081" cy="2292905"/>
          </a:xfrm>
          <a:prstGeom prst="rect">
            <a:avLst/>
          </a:prstGeom>
          <a:noFill/>
        </p:spPr>
        <p:txBody>
          <a:bodyPr wrap="square" lIns="60932" tIns="30465" rIns="60932" bIns="30465" rtlCol="0">
            <a:spAutoFit/>
          </a:bodyPr>
          <a:lstStyle/>
          <a:p>
            <a:r>
              <a:rPr lang="en-US" altLang="ja-JP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IMC</a:t>
            </a:r>
          </a:p>
          <a:p>
            <a:r>
              <a:rPr lang="ja-JP" altLang="en-US" sz="1500" dirty="0" smtClean="0"/>
              <a:t>・</a:t>
            </a:r>
            <a:r>
              <a:rPr lang="en-US" altLang="ja-JP" sz="1500" dirty="0" err="1" smtClean="0"/>
              <a:t>SciFi</a:t>
            </a:r>
            <a:r>
              <a:rPr lang="en-US" altLang="ja-JP" sz="1500" dirty="0" smtClean="0"/>
              <a:t> belts (1</a:t>
            </a:r>
            <a:r>
              <a:rPr lang="ja-JP" altLang="en-US" sz="1500" dirty="0" smtClean="0"/>
              <a:t>㎜</a:t>
            </a:r>
            <a:r>
              <a:rPr lang="en-US" altLang="ja-JP" sz="1500" dirty="0" smtClean="0"/>
              <a:t>Sq. </a:t>
            </a:r>
            <a:r>
              <a:rPr lang="en-US" altLang="ja-JP" sz="1500" dirty="0" err="1" smtClean="0"/>
              <a:t>SciFi</a:t>
            </a:r>
            <a:r>
              <a:rPr lang="en-US" altLang="ja-JP" sz="1500" dirty="0" smtClean="0"/>
              <a:t> 448)</a:t>
            </a:r>
            <a:endParaRPr lang="en-US" altLang="ja-JP" sz="1500" dirty="0"/>
          </a:p>
          <a:p>
            <a:r>
              <a:rPr lang="ja-JP" altLang="en-US" sz="1500" dirty="0"/>
              <a:t>・</a:t>
            </a:r>
            <a:r>
              <a:rPr lang="en-US" altLang="ja-JP" sz="1500" dirty="0" smtClean="0"/>
              <a:t>XY directions 2belts in one layer</a:t>
            </a:r>
            <a:endParaRPr lang="en-US" altLang="ja-JP" sz="1500" dirty="0"/>
          </a:p>
          <a:p>
            <a:r>
              <a:rPr lang="ja-JP" altLang="en-US" sz="1500" dirty="0" smtClean="0"/>
              <a:t>・</a:t>
            </a:r>
            <a:r>
              <a:rPr lang="en-US" altLang="ja-JP" sz="1500" dirty="0" smtClean="0"/>
              <a:t>W boards between 8 layers</a:t>
            </a:r>
            <a:endParaRPr lang="en-US" altLang="ja-JP" sz="1500" dirty="0"/>
          </a:p>
          <a:p>
            <a:r>
              <a:rPr lang="ja-JP" altLang="en-US" sz="1500" dirty="0"/>
              <a:t>　（</a:t>
            </a:r>
            <a:r>
              <a:rPr lang="en-US" altLang="ja-JP" sz="1500" dirty="0"/>
              <a:t>0.2 </a:t>
            </a:r>
            <a:r>
              <a:rPr lang="en-US" altLang="ja-JP" sz="1500" dirty="0" err="1"/>
              <a:t>r.l</a:t>
            </a:r>
            <a:r>
              <a:rPr lang="en-US" altLang="ja-JP" sz="1500" dirty="0"/>
              <a:t>. ×5</a:t>
            </a:r>
            <a:r>
              <a:rPr lang="ja-JP" altLang="en-US" sz="1500" dirty="0"/>
              <a:t> </a:t>
            </a:r>
            <a:r>
              <a:rPr lang="en-US" altLang="ja-JP" sz="1500" dirty="0"/>
              <a:t>+ 1 </a:t>
            </a:r>
            <a:r>
              <a:rPr lang="en-US" altLang="ja-JP" sz="1500" dirty="0" err="1"/>
              <a:t>r.l</a:t>
            </a:r>
            <a:r>
              <a:rPr lang="en-US" altLang="ja-JP" sz="1500" dirty="0"/>
              <a:t>. ×2</a:t>
            </a:r>
            <a:r>
              <a:rPr lang="ja-JP" altLang="en-US" sz="1500" dirty="0"/>
              <a:t>）</a:t>
            </a:r>
            <a:endParaRPr lang="en-US" altLang="ja-JP" sz="1500" dirty="0"/>
          </a:p>
          <a:p>
            <a:r>
              <a:rPr lang="ja-JP" altLang="en-US" sz="1500" dirty="0"/>
              <a:t>・</a:t>
            </a:r>
            <a:r>
              <a:rPr lang="en-US" altLang="ja-JP" sz="1500" dirty="0" err="1"/>
              <a:t>SciFi</a:t>
            </a:r>
            <a:r>
              <a:rPr lang="ja-JP" altLang="en-US" sz="1500" dirty="0"/>
              <a:t>　</a:t>
            </a:r>
            <a:r>
              <a:rPr lang="en-US" altLang="ja-JP" sz="1500" dirty="0" smtClean="0"/>
              <a:t>7168 read out with </a:t>
            </a:r>
            <a:endParaRPr lang="en-US" altLang="ja-JP" sz="1500" dirty="0"/>
          </a:p>
          <a:p>
            <a:r>
              <a:rPr lang="ja-JP" altLang="en-US" sz="1500" dirty="0"/>
              <a:t>　</a:t>
            </a:r>
            <a:r>
              <a:rPr lang="en-US" altLang="ja-JP" sz="1500" dirty="0" smtClean="0"/>
              <a:t>112 64ch </a:t>
            </a:r>
            <a:r>
              <a:rPr lang="en-US" altLang="ja-JP" sz="1500" dirty="0" err="1" smtClean="0"/>
              <a:t>MaPMT</a:t>
            </a:r>
            <a:endParaRPr lang="en-US" altLang="ja-JP" sz="1500" dirty="0"/>
          </a:p>
          <a:p>
            <a:r>
              <a:rPr lang="ja-JP" altLang="en-US" sz="1500" dirty="0"/>
              <a:t>・</a:t>
            </a:r>
            <a:r>
              <a:rPr lang="en-US" altLang="ja-JP" sz="1500" dirty="0" err="1" smtClean="0"/>
              <a:t>MaPMT</a:t>
            </a:r>
            <a:r>
              <a:rPr lang="en-US" altLang="ja-JP" sz="1500" dirty="0" smtClean="0"/>
              <a:t> read out with </a:t>
            </a:r>
            <a:endParaRPr lang="en-US" altLang="ja-JP" sz="1500" dirty="0"/>
          </a:p>
          <a:p>
            <a:r>
              <a:rPr lang="ja-JP" altLang="en-US" sz="1500" dirty="0"/>
              <a:t>　</a:t>
            </a:r>
            <a:r>
              <a:rPr lang="en-US" altLang="ja-JP" sz="1500" dirty="0"/>
              <a:t>VA32HDR14.3</a:t>
            </a:r>
            <a:r>
              <a:rPr lang="ja-JP" altLang="en-US" sz="1500" dirty="0"/>
              <a:t>（</a:t>
            </a:r>
            <a:r>
              <a:rPr lang="en-US" altLang="ja-JP" sz="1500" dirty="0"/>
              <a:t>GM-IDEAS</a:t>
            </a:r>
            <a:r>
              <a:rPr lang="ja-JP" altLang="en-US" sz="1500" dirty="0"/>
              <a:t>）</a:t>
            </a:r>
            <a:endParaRPr lang="en-US" altLang="ja-JP" sz="1500" dirty="0"/>
          </a:p>
        </p:txBody>
      </p:sp>
      <p:sp>
        <p:nvSpPr>
          <p:cNvPr id="15" name="角丸四角形 14"/>
          <p:cNvSpPr/>
          <p:nvPr/>
        </p:nvSpPr>
        <p:spPr>
          <a:xfrm>
            <a:off x="5578959" y="4633781"/>
            <a:ext cx="2983320" cy="1722047"/>
          </a:xfrm>
          <a:prstGeom prst="roundRect">
            <a:avLst>
              <a:gd name="adj" fmla="val 5743"/>
            </a:avLst>
          </a:prstGeom>
          <a:solidFill>
            <a:srgbClr val="FFFFCC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0932" tIns="30465" rIns="60932" bIns="30465"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763400" y="4607339"/>
            <a:ext cx="3129080" cy="1600408"/>
          </a:xfrm>
          <a:prstGeom prst="rect">
            <a:avLst/>
          </a:prstGeom>
          <a:noFill/>
        </p:spPr>
        <p:txBody>
          <a:bodyPr wrap="square" lIns="60932" tIns="30465" rIns="60932" bIns="30465" rtlCol="0">
            <a:spAutoFit/>
          </a:bodyPr>
          <a:lstStyle/>
          <a:p>
            <a:r>
              <a:rPr lang="en-US" altLang="ja-JP" sz="25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TASC</a:t>
            </a:r>
          </a:p>
          <a:p>
            <a:r>
              <a:rPr lang="ja-JP" altLang="en-US" sz="1500" dirty="0"/>
              <a:t>・</a:t>
            </a:r>
            <a:r>
              <a:rPr lang="en-US" altLang="ja-JP" sz="1500" dirty="0" smtClean="0"/>
              <a:t>PWO </a:t>
            </a:r>
            <a:r>
              <a:rPr lang="en-US" altLang="ja-JP" sz="1500" dirty="0" err="1" smtClean="0"/>
              <a:t>logsof</a:t>
            </a:r>
            <a:r>
              <a:rPr lang="en-US" altLang="ja-JP" sz="1500" dirty="0" smtClean="0"/>
              <a:t> 19×20×326 </a:t>
            </a:r>
            <a:r>
              <a:rPr lang="ja-JP" altLang="en-US" sz="1500" dirty="0" smtClean="0"/>
              <a:t>㎜</a:t>
            </a:r>
            <a:r>
              <a:rPr lang="en-US" altLang="ja-JP" sz="1500" baseline="30000" dirty="0" smtClean="0"/>
              <a:t>3</a:t>
            </a:r>
            <a:endParaRPr lang="en-US" altLang="ja-JP" sz="1500" baseline="30000" dirty="0"/>
          </a:p>
          <a:p>
            <a:r>
              <a:rPr lang="ja-JP" altLang="en-US" sz="1500" dirty="0"/>
              <a:t>・</a:t>
            </a:r>
            <a:r>
              <a:rPr lang="en-US" altLang="ja-JP" sz="1500" dirty="0" smtClean="0"/>
              <a:t>16</a:t>
            </a:r>
            <a:r>
              <a:rPr lang="ja-JP" altLang="en-US" sz="1500" dirty="0"/>
              <a:t> </a:t>
            </a:r>
            <a:r>
              <a:rPr lang="en-US" altLang="ja-JP" sz="1500" dirty="0" smtClean="0"/>
              <a:t>logs ×12</a:t>
            </a:r>
            <a:r>
              <a:rPr lang="ja-JP" altLang="en-US" sz="1500" dirty="0"/>
              <a:t> </a:t>
            </a:r>
            <a:r>
              <a:rPr lang="en-US" altLang="ja-JP" sz="1500" dirty="0" smtClean="0"/>
              <a:t>layers</a:t>
            </a:r>
            <a:r>
              <a:rPr lang="ja-JP" altLang="en-US" sz="1500" dirty="0" smtClean="0"/>
              <a:t>（</a:t>
            </a:r>
            <a:r>
              <a:rPr lang="en-US" altLang="ja-JP" sz="1500" dirty="0"/>
              <a:t>27 </a:t>
            </a:r>
            <a:r>
              <a:rPr lang="en-US" altLang="ja-JP" sz="1500" dirty="0" err="1"/>
              <a:t>r.l</a:t>
            </a:r>
            <a:r>
              <a:rPr lang="en-US" altLang="ja-JP" sz="1500" dirty="0"/>
              <a:t>.</a:t>
            </a:r>
            <a:r>
              <a:rPr lang="ja-JP" altLang="en-US" sz="1500" dirty="0"/>
              <a:t>）</a:t>
            </a:r>
            <a:endParaRPr lang="en-US" altLang="ja-JP" sz="1500" dirty="0"/>
          </a:p>
          <a:p>
            <a:r>
              <a:rPr lang="ja-JP" altLang="en-US" sz="1500" dirty="0" smtClean="0"/>
              <a:t>・</a:t>
            </a:r>
            <a:r>
              <a:rPr lang="en-US" altLang="ja-JP" sz="1500" dirty="0" smtClean="0"/>
              <a:t>Readout</a:t>
            </a:r>
            <a:endParaRPr lang="en-US" altLang="ja-JP" sz="1500" dirty="0"/>
          </a:p>
          <a:p>
            <a:r>
              <a:rPr lang="ja-JP" altLang="en-US" sz="1500" dirty="0"/>
              <a:t>　</a:t>
            </a:r>
            <a:r>
              <a:rPr lang="en-US" altLang="ja-JP" sz="1500" dirty="0" smtClean="0"/>
              <a:t>1</a:t>
            </a:r>
            <a:r>
              <a:rPr lang="en-US" altLang="ja-JP" sz="1500" baseline="30000" dirty="0" smtClean="0"/>
              <a:t>st</a:t>
            </a:r>
            <a:r>
              <a:rPr lang="en-US" altLang="ja-JP" sz="1500" dirty="0" smtClean="0"/>
              <a:t> layer: PMT</a:t>
            </a:r>
            <a:endParaRPr lang="en-US" altLang="ja-JP" sz="1500" dirty="0"/>
          </a:p>
          <a:p>
            <a:r>
              <a:rPr lang="ja-JP" altLang="en-US" sz="1500" dirty="0"/>
              <a:t>　</a:t>
            </a:r>
            <a:r>
              <a:rPr lang="en-US" altLang="ja-JP" sz="1500" dirty="0"/>
              <a:t>2</a:t>
            </a:r>
            <a:r>
              <a:rPr lang="ja-JP" altLang="en-US" sz="1500" dirty="0"/>
              <a:t>～</a:t>
            </a:r>
            <a:r>
              <a:rPr lang="en-US" altLang="ja-JP" sz="1500" dirty="0" smtClean="0"/>
              <a:t>12 layers: APD/PD</a:t>
            </a:r>
          </a:p>
        </p:txBody>
      </p:sp>
      <p:grpSp>
        <p:nvGrpSpPr>
          <p:cNvPr id="17" name="グループ化 1147"/>
          <p:cNvGrpSpPr/>
          <p:nvPr/>
        </p:nvGrpSpPr>
        <p:grpSpPr>
          <a:xfrm>
            <a:off x="5578957" y="512536"/>
            <a:ext cx="3024336" cy="1499088"/>
            <a:chOff x="26893921" y="6930080"/>
            <a:chExt cx="4536508" cy="2248631"/>
          </a:xfrm>
        </p:grpSpPr>
        <p:sp>
          <p:nvSpPr>
            <p:cNvPr id="18" name="角丸四角形 17"/>
            <p:cNvSpPr/>
            <p:nvPr/>
          </p:nvSpPr>
          <p:spPr>
            <a:xfrm>
              <a:off x="26893921" y="6944339"/>
              <a:ext cx="4536508" cy="2234372"/>
            </a:xfrm>
            <a:prstGeom prst="roundRect">
              <a:avLst>
                <a:gd name="adj" fmla="val 5743"/>
              </a:avLst>
            </a:prstGeom>
            <a:solidFill>
              <a:srgbClr val="FFFFCC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5300" dirty="0"/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27015673" y="6930080"/>
              <a:ext cx="4319969" cy="21005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25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CHD</a:t>
              </a:r>
            </a:p>
            <a:p>
              <a:r>
                <a:rPr lang="ja-JP" altLang="en-US" sz="1500" dirty="0" smtClean="0"/>
                <a:t>・</a:t>
              </a:r>
              <a:r>
                <a:rPr lang="en-US" altLang="ja-JP" sz="1500" dirty="0" smtClean="0"/>
                <a:t>Plastic Scintillator</a:t>
              </a:r>
              <a:endParaRPr lang="en-US" altLang="ja-JP" sz="1500" dirty="0"/>
            </a:p>
            <a:p>
              <a:r>
                <a:rPr lang="ja-JP" altLang="en-US" sz="1500" dirty="0"/>
                <a:t>　</a:t>
              </a:r>
              <a:r>
                <a:rPr lang="en-US" altLang="ja-JP" sz="1500" dirty="0" smtClean="0"/>
                <a:t>32×450×10 </a:t>
              </a:r>
              <a:r>
                <a:rPr lang="ja-JP" altLang="en-US" sz="1500" dirty="0" smtClean="0"/>
                <a:t>㎜</a:t>
              </a:r>
              <a:r>
                <a:rPr lang="en-US" altLang="ja-JP" sz="1500" baseline="30000" dirty="0" smtClean="0"/>
                <a:t>3</a:t>
              </a:r>
              <a:endParaRPr lang="en-US" altLang="ja-JP" sz="1500" baseline="30000" dirty="0"/>
            </a:p>
            <a:p>
              <a:r>
                <a:rPr lang="ja-JP" altLang="en-US" sz="1500" dirty="0"/>
                <a:t>　　　　　　　</a:t>
              </a:r>
              <a:r>
                <a:rPr lang="en-US" altLang="ja-JP" sz="1500" dirty="0"/>
                <a:t>×</a:t>
              </a:r>
              <a:r>
                <a:rPr lang="en-US" altLang="ja-JP" sz="1500" dirty="0" smtClean="0"/>
                <a:t>14 bars×2 layers</a:t>
              </a:r>
              <a:endParaRPr lang="en-US" altLang="ja-JP" sz="1500" dirty="0"/>
            </a:p>
            <a:p>
              <a:r>
                <a:rPr lang="ja-JP" altLang="en-US" sz="1500" dirty="0"/>
                <a:t>・</a:t>
              </a:r>
              <a:r>
                <a:rPr lang="en-US" altLang="ja-JP" sz="1500" dirty="0" smtClean="0"/>
                <a:t>PMT</a:t>
              </a:r>
              <a:r>
                <a:rPr lang="ja-JP" altLang="en-US" sz="1500" dirty="0"/>
                <a:t> </a:t>
              </a:r>
              <a:r>
                <a:rPr lang="en-US" altLang="ja-JP" sz="1500" dirty="0" smtClean="0"/>
                <a:t>readout</a:t>
              </a:r>
              <a:endParaRPr lang="en-US" altLang="ja-JP" sz="1500" dirty="0"/>
            </a:p>
          </p:txBody>
        </p:sp>
      </p:grpSp>
      <p:sp>
        <p:nvSpPr>
          <p:cNvPr id="21" name="日付プレースホルダ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2012/3/15</a:t>
            </a:r>
            <a:endParaRPr kumimoji="1" lang="ja-JP" altLang="en-US"/>
          </a:p>
        </p:txBody>
      </p:sp>
      <p:sp>
        <p:nvSpPr>
          <p:cNvPr id="22" name="スライド番号プレースホルダ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593-418E-49DA-B8EA-DAD7B476C5FF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23" name="フッター プレースホルダ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CERN-SPS Test Meeting (CERN)</a:t>
            </a:r>
            <a:endParaRPr kumimoji="1"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136904" cy="706090"/>
          </a:xfrm>
        </p:spPr>
        <p:txBody>
          <a:bodyPr>
            <a:normAutofit fontScale="90000"/>
          </a:bodyPr>
          <a:lstStyle/>
          <a:p>
            <a:pPr algn="l"/>
            <a:r>
              <a:rPr kumimoji="1" lang="en-US" altLang="ja-JP" dirty="0" smtClean="0"/>
              <a:t>Calibration of temperature sensors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5536" y="980729"/>
            <a:ext cx="8229600" cy="1296143"/>
          </a:xfrm>
        </p:spPr>
        <p:txBody>
          <a:bodyPr/>
          <a:lstStyle/>
          <a:p>
            <a:r>
              <a:rPr kumimoji="1" lang="en-US" altLang="ja-JP" dirty="0" smtClean="0"/>
              <a:t>Temperature and humidity Chamber</a:t>
            </a:r>
          </a:p>
          <a:p>
            <a:r>
              <a:rPr lang="en-US" altLang="ja-JP" dirty="0" smtClean="0"/>
              <a:t>The measurement range 20-30</a:t>
            </a:r>
            <a:r>
              <a:rPr lang="ja-JP" altLang="en-US" dirty="0" smtClean="0"/>
              <a:t>℃</a:t>
            </a:r>
            <a:r>
              <a:rPr lang="en-US" altLang="ja-JP" dirty="0" smtClean="0"/>
              <a:t>, 1</a:t>
            </a:r>
            <a:r>
              <a:rPr lang="ja-JP" altLang="en-US" dirty="0" smtClean="0"/>
              <a:t>℃ </a:t>
            </a:r>
            <a:r>
              <a:rPr lang="en-US" altLang="ja-JP" dirty="0" smtClean="0"/>
              <a:t>step</a:t>
            </a:r>
            <a:endParaRPr kumimoji="1" lang="ja-JP" altLang="en-US" dirty="0"/>
          </a:p>
        </p:txBody>
      </p:sp>
      <p:pic>
        <p:nvPicPr>
          <p:cNvPr id="1026" name="Picture 2" descr="C:\Documents and Settings\shunsuke\デスクトップ\logger-cali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210897"/>
            <a:ext cx="4896544" cy="4012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コンテンツ プレースホルダー 2"/>
          <p:cNvSpPr txBox="1">
            <a:spLocks/>
          </p:cNvSpPr>
          <p:nvPr/>
        </p:nvSpPr>
        <p:spPr>
          <a:xfrm>
            <a:off x="5076056" y="2717642"/>
            <a:ext cx="4067944" cy="30156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800" dirty="0" smtClean="0"/>
              <a:t>There is a systematic differential depend on thermocouple type (K and T)</a:t>
            </a:r>
          </a:p>
          <a:p>
            <a:pPr marL="0" indent="0">
              <a:buNone/>
            </a:pPr>
            <a:r>
              <a:rPr lang="en-US" altLang="ja-JP" sz="2800" dirty="0"/>
              <a:t> </a:t>
            </a:r>
            <a:r>
              <a:rPr lang="ja-JP" altLang="en-US" sz="2800" dirty="0" smtClean="0"/>
              <a:t>→ </a:t>
            </a:r>
            <a:r>
              <a:rPr lang="en-US" altLang="ja-JP" sz="2400" dirty="0" smtClean="0"/>
              <a:t>Wrong setting of Logger(?)</a:t>
            </a:r>
            <a:endParaRPr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256773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2012/3/15</a:t>
            </a: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CERN-SPS Test Meeting (CERN)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593-418E-49DA-B8EA-DAD7B476C5FF}" type="slidenum">
              <a:rPr lang="ja-JP" altLang="en-US" smtClean="0"/>
              <a:pPr/>
              <a:t>21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59478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136904" cy="706090"/>
          </a:xfrm>
        </p:spPr>
        <p:txBody>
          <a:bodyPr>
            <a:normAutofit fontScale="90000"/>
          </a:bodyPr>
          <a:lstStyle/>
          <a:p>
            <a:pPr algn="l"/>
            <a:r>
              <a:rPr kumimoji="1" lang="en-US" altLang="ja-JP" dirty="0" smtClean="0"/>
              <a:t>Temperature monitor for SPS2011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864" y="918786"/>
            <a:ext cx="4413176" cy="792088"/>
          </a:xfrm>
        </p:spPr>
        <p:txBody>
          <a:bodyPr>
            <a:normAutofit/>
          </a:bodyPr>
          <a:lstStyle/>
          <a:p>
            <a:r>
              <a:rPr kumimoji="1" lang="en-US" altLang="ja-JP" sz="2800" dirty="0" smtClean="0"/>
              <a:t>Normalized by IMC-1</a:t>
            </a:r>
            <a:endParaRPr kumimoji="1" lang="ja-JP" altLang="en-US" sz="2800" dirty="0"/>
          </a:p>
        </p:txBody>
      </p:sp>
      <p:sp>
        <p:nvSpPr>
          <p:cNvPr id="5" name="正方形/長方形 4"/>
          <p:cNvSpPr/>
          <p:nvPr/>
        </p:nvSpPr>
        <p:spPr>
          <a:xfrm>
            <a:off x="3707904" y="3933056"/>
            <a:ext cx="180020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3707904" y="5517232"/>
            <a:ext cx="180020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3707904" y="4509120"/>
            <a:ext cx="122413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0" name="Picture 2" descr="C:\Documents and Settings\shunsuke\デスクトップ\logger-calib_retio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556792"/>
            <a:ext cx="6120680" cy="5020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コンテンツ プレースホルダー 2"/>
          <p:cNvSpPr txBox="1">
            <a:spLocks/>
          </p:cNvSpPr>
          <p:nvPr/>
        </p:nvSpPr>
        <p:spPr>
          <a:xfrm>
            <a:off x="6012160" y="4728047"/>
            <a:ext cx="3024336" cy="18491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2800" dirty="0" smtClean="0"/>
              <a:t>The distribution of  measurement less than 2% relatively</a:t>
            </a:r>
            <a:endParaRPr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79533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-55142"/>
            <a:ext cx="8229600" cy="1143000"/>
          </a:xfrm>
        </p:spPr>
        <p:txBody>
          <a:bodyPr/>
          <a:lstStyle/>
          <a:p>
            <a:r>
              <a:rPr kumimoji="1" lang="en-US" altLang="ja-JP" dirty="0" smtClean="0"/>
              <a:t>Set up of detectors for CERN2011</a:t>
            </a: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49900" y="944380"/>
            <a:ext cx="8310539" cy="5539948"/>
          </a:xfrm>
          <a:prstGeom prst="rect">
            <a:avLst/>
          </a:prstGeom>
          <a:noFill/>
        </p:spPr>
        <p:txBody>
          <a:bodyPr wrap="square" lIns="60932" tIns="30465" rIns="60932" bIns="30465" rtlCol="0">
            <a:spAutoFit/>
          </a:bodyPr>
          <a:lstStyle/>
          <a:p>
            <a:r>
              <a:rPr lang="en-US" altLang="ja-JP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Proto-type of CALET(one directional)</a:t>
            </a:r>
          </a:p>
          <a:p>
            <a:r>
              <a:rPr lang="ja-JP" altLang="en-US" sz="3200" dirty="0" smtClean="0"/>
              <a:t>・</a:t>
            </a:r>
            <a:r>
              <a:rPr lang="en-US" altLang="ja-JP" sz="3200" dirty="0" smtClean="0"/>
              <a:t>trigger scintillators</a:t>
            </a:r>
          </a:p>
          <a:p>
            <a:r>
              <a:rPr lang="ja-JP" altLang="en-US" sz="3200" dirty="0" smtClean="0"/>
              <a:t>・</a:t>
            </a:r>
            <a:r>
              <a:rPr lang="en-US" altLang="ja-JP" sz="3200" dirty="0" smtClean="0"/>
              <a:t>Si strip detector </a:t>
            </a:r>
          </a:p>
          <a:p>
            <a:r>
              <a:rPr lang="en-US" altLang="ja-JP" sz="3200" dirty="0"/>
              <a:t> </a:t>
            </a:r>
            <a:r>
              <a:rPr lang="en-US" altLang="ja-JP" sz="3200" dirty="0" smtClean="0"/>
              <a:t>  4 layers</a:t>
            </a:r>
          </a:p>
          <a:p>
            <a:r>
              <a:rPr lang="ja-JP" altLang="en-US" sz="3200" dirty="0" smtClean="0"/>
              <a:t>・</a:t>
            </a:r>
            <a:r>
              <a:rPr lang="en-US" altLang="ja-JP" sz="3200" dirty="0" smtClean="0"/>
              <a:t>CHD </a:t>
            </a:r>
          </a:p>
          <a:p>
            <a:r>
              <a:rPr lang="en-US" altLang="ja-JP" sz="3200" dirty="0"/>
              <a:t> </a:t>
            </a:r>
            <a:r>
              <a:rPr lang="en-US" altLang="ja-JP" sz="3200" dirty="0" smtClean="0"/>
              <a:t>  4</a:t>
            </a:r>
            <a:r>
              <a:rPr lang="ja-JP" altLang="en-US" sz="3200" dirty="0" smtClean="0"/>
              <a:t> </a:t>
            </a:r>
            <a:r>
              <a:rPr lang="en-US" altLang="ja-JP" sz="3200" dirty="0" err="1" smtClean="0"/>
              <a:t>SciBar</a:t>
            </a:r>
            <a:endParaRPr lang="en-US" altLang="ja-JP" sz="3200" dirty="0" smtClean="0"/>
          </a:p>
          <a:p>
            <a:r>
              <a:rPr lang="ja-JP" altLang="en-US" sz="3200" dirty="0" smtClean="0"/>
              <a:t>・</a:t>
            </a:r>
            <a:r>
              <a:rPr lang="en-US" altLang="ja-JP" sz="3200" dirty="0" smtClean="0"/>
              <a:t>IMC</a:t>
            </a:r>
          </a:p>
          <a:p>
            <a:r>
              <a:rPr lang="en-US" altLang="ja-JP" sz="3200" dirty="0"/>
              <a:t> </a:t>
            </a:r>
            <a:r>
              <a:rPr lang="en-US" altLang="ja-JP" sz="3200" dirty="0" smtClean="0"/>
              <a:t>  </a:t>
            </a:r>
            <a:r>
              <a:rPr lang="en-US" altLang="ja-JP" sz="3200" dirty="0" err="1" smtClean="0"/>
              <a:t>SciFi</a:t>
            </a:r>
            <a:r>
              <a:rPr lang="en-US" altLang="ja-JP" sz="3200" dirty="0" smtClean="0"/>
              <a:t> belts 8 layers</a:t>
            </a:r>
          </a:p>
          <a:p>
            <a:r>
              <a:rPr lang="ja-JP" altLang="en-US" sz="3200" dirty="0" smtClean="0"/>
              <a:t>・</a:t>
            </a:r>
            <a:r>
              <a:rPr lang="en-US" altLang="ja-JP" sz="3200" dirty="0" smtClean="0"/>
              <a:t>TASC</a:t>
            </a:r>
          </a:p>
          <a:p>
            <a:r>
              <a:rPr lang="ja-JP" altLang="en-US" sz="3200" dirty="0" smtClean="0"/>
              <a:t>   </a:t>
            </a:r>
            <a:r>
              <a:rPr lang="en-US" altLang="ja-JP" sz="3200" dirty="0" smtClean="0"/>
              <a:t>PWO 3×12 layers</a:t>
            </a:r>
          </a:p>
          <a:p>
            <a:r>
              <a:rPr lang="ja-JP" altLang="en-US" sz="3200" dirty="0" smtClean="0"/>
              <a:t>・</a:t>
            </a:r>
            <a:r>
              <a:rPr lang="en-US" altLang="ja-JP" sz="3200" dirty="0" smtClean="0"/>
              <a:t>Moving table</a:t>
            </a:r>
            <a:r>
              <a:rPr lang="ja-JP" altLang="en-US" sz="3200" dirty="0"/>
              <a:t>　</a:t>
            </a:r>
            <a:endParaRPr lang="ja-JP" altLang="en-US" sz="3200" dirty="0" smtClean="0"/>
          </a:p>
        </p:txBody>
      </p:sp>
      <p:sp>
        <p:nvSpPr>
          <p:cNvPr id="10" name="日付プレースホルダ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2012/3/15</a:t>
            </a:r>
            <a:endParaRPr kumimoji="1" lang="ja-JP" altLang="en-US"/>
          </a:p>
        </p:txBody>
      </p:sp>
      <p:sp>
        <p:nvSpPr>
          <p:cNvPr id="11" name="スライド番号プレースホル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593-418E-49DA-B8EA-DAD7B476C5FF}" type="slidenum">
              <a:rPr kumimoji="1" lang="ja-JP" altLang="en-US" smtClean="0"/>
              <a:pPr/>
              <a:t>3</a:t>
            </a:fld>
            <a:endParaRPr kumimoji="1" lang="ja-JP" altLang="en-US" dirty="0"/>
          </a:p>
        </p:txBody>
      </p:sp>
      <p:sp>
        <p:nvSpPr>
          <p:cNvPr id="12" name="フッター プレースホルダ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CERN-SPS Test Meeting (CERN)</a:t>
            </a:r>
            <a:endParaRPr kumimoji="1" lang="ja-JP" altLang="en-US" dirty="0"/>
          </a:p>
        </p:txBody>
      </p:sp>
      <p:grpSp>
        <p:nvGrpSpPr>
          <p:cNvPr id="4" name="グループ化 62"/>
          <p:cNvGrpSpPr/>
          <p:nvPr/>
        </p:nvGrpSpPr>
        <p:grpSpPr>
          <a:xfrm>
            <a:off x="3783166" y="1954925"/>
            <a:ext cx="5450774" cy="4903074"/>
            <a:chOff x="15932450" y="15239542"/>
            <a:chExt cx="7583486" cy="6821469"/>
          </a:xfrm>
        </p:grpSpPr>
        <p:pic>
          <p:nvPicPr>
            <p:cNvPr id="5" name="Picture 10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32450" y="15239542"/>
              <a:ext cx="7583486" cy="68214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" name="正方形/長方形 5"/>
            <p:cNvSpPr/>
            <p:nvPr/>
          </p:nvSpPr>
          <p:spPr>
            <a:xfrm>
              <a:off x="16883994" y="20424388"/>
              <a:ext cx="1102051" cy="158098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正方形/長方形 6"/>
            <p:cNvSpPr/>
            <p:nvPr/>
          </p:nvSpPr>
          <p:spPr>
            <a:xfrm>
              <a:off x="16885420" y="21021229"/>
              <a:ext cx="1821324" cy="15239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テキスト ボックス 15"/>
          <p:cNvSpPr txBox="1"/>
          <p:nvPr/>
        </p:nvSpPr>
        <p:spPr>
          <a:xfrm>
            <a:off x="343290" y="370651"/>
            <a:ext cx="7394553" cy="1046410"/>
          </a:xfrm>
          <a:prstGeom prst="rect">
            <a:avLst/>
          </a:prstGeom>
          <a:noFill/>
        </p:spPr>
        <p:txBody>
          <a:bodyPr wrap="square" lIns="60932" tIns="30465" rIns="60932" bIns="30465" rtlCol="0">
            <a:spAutoFit/>
          </a:bodyPr>
          <a:lstStyle/>
          <a:p>
            <a:r>
              <a:rPr lang="en-US" altLang="ja-JP" sz="3200" dirty="0" smtClean="0"/>
              <a:t>Test to take cosmic-ray </a:t>
            </a:r>
            <a:r>
              <a:rPr lang="en-US" altLang="ja-JP" sz="3200" dirty="0" err="1" smtClean="0"/>
              <a:t>muon</a:t>
            </a:r>
            <a:r>
              <a:rPr lang="en-US" altLang="ja-JP" sz="3200" dirty="0" smtClean="0"/>
              <a:t> data </a:t>
            </a:r>
          </a:p>
          <a:p>
            <a:r>
              <a:rPr lang="en-US" altLang="ja-JP" sz="3200" dirty="0" smtClean="0"/>
              <a:t>with the detectors standing in </a:t>
            </a:r>
            <a:r>
              <a:rPr lang="en-US" altLang="ja-JP" sz="3200" dirty="0" err="1" smtClean="0"/>
              <a:t>waseda</a:t>
            </a:r>
            <a:endParaRPr lang="en-US" altLang="ja-JP" sz="3200" dirty="0"/>
          </a:p>
        </p:txBody>
      </p:sp>
      <p:sp>
        <p:nvSpPr>
          <p:cNvPr id="18" name="日付プレースホルダ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2012/3/15</a:t>
            </a:r>
            <a:endParaRPr kumimoji="1" lang="ja-JP" altLang="en-US"/>
          </a:p>
        </p:txBody>
      </p:sp>
      <p:sp>
        <p:nvSpPr>
          <p:cNvPr id="19" name="スライド番号プレースホルダ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593-418E-49DA-B8EA-DAD7B476C5FF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20" name="フッター プレースホルダ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CERN-SPS Test Meeting (CERN)</a:t>
            </a:r>
            <a:endParaRPr kumimoji="1" lang="ja-JP" altLang="en-US"/>
          </a:p>
        </p:txBody>
      </p:sp>
      <p:pic>
        <p:nvPicPr>
          <p:cNvPr id="8" name="Picture 3" descr="C:\Users\TAMURA\Pictures\携帯G9\SN3K0309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29790" y="1424650"/>
            <a:ext cx="3892432" cy="5189906"/>
          </a:xfrm>
          <a:prstGeom prst="rect">
            <a:avLst/>
          </a:prstGeom>
          <a:noFill/>
        </p:spPr>
      </p:pic>
      <p:cxnSp>
        <p:nvCxnSpPr>
          <p:cNvPr id="9" name="直線矢印コネクタ 8"/>
          <p:cNvCxnSpPr/>
          <p:nvPr/>
        </p:nvCxnSpPr>
        <p:spPr>
          <a:xfrm>
            <a:off x="2480461" y="3328975"/>
            <a:ext cx="1709681" cy="21672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1571856" y="3020740"/>
            <a:ext cx="85953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/>
              <a:t>IMC</a:t>
            </a:r>
            <a:endParaRPr lang="ja-JP" altLang="en-US" sz="3200" dirty="0"/>
          </a:p>
        </p:txBody>
      </p:sp>
      <p:cxnSp>
        <p:nvCxnSpPr>
          <p:cNvPr id="11" name="直線矢印コネクタ 10"/>
          <p:cNvCxnSpPr/>
          <p:nvPr/>
        </p:nvCxnSpPr>
        <p:spPr>
          <a:xfrm>
            <a:off x="2528621" y="4171775"/>
            <a:ext cx="1749813" cy="305014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 flipV="1">
            <a:off x="2575731" y="4749695"/>
            <a:ext cx="916091" cy="1141311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2575731" y="5552361"/>
            <a:ext cx="2465238" cy="33864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1419346" y="3807358"/>
            <a:ext cx="99899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/>
              <a:t>TASC</a:t>
            </a:r>
            <a:endParaRPr lang="ja-JP" altLang="en-US" sz="32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364162" y="5187946"/>
            <a:ext cx="106150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dirty="0" smtClean="0"/>
              <a:t>TASC</a:t>
            </a:r>
            <a:endParaRPr lang="en-US" altLang="ja-JP" sz="3200" dirty="0"/>
          </a:p>
          <a:p>
            <a:r>
              <a:rPr lang="ja-JP" altLang="en-US" sz="3200" dirty="0"/>
              <a:t>　</a:t>
            </a:r>
            <a:r>
              <a:rPr lang="en-US" altLang="ja-JP" sz="3200" dirty="0"/>
              <a:t>FEC</a:t>
            </a:r>
            <a:endParaRPr lang="ja-JP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2012/3/15</a:t>
            </a: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CERN-SPS Test Meeting (CERN)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593-418E-49DA-B8EA-DAD7B476C5FF}" type="slidenum">
              <a:rPr lang="ja-JP" altLang="en-US" smtClean="0"/>
              <a:pPr/>
              <a:t>5</a:t>
            </a:fld>
            <a:endParaRPr lang="ja-JP" altLang="en-US"/>
          </a:p>
        </p:txBody>
      </p:sp>
      <p:graphicFrame>
        <p:nvGraphicFramePr>
          <p:cNvPr id="8" name="オブジェクト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6583566"/>
              </p:ext>
            </p:extLst>
          </p:nvPr>
        </p:nvGraphicFramePr>
        <p:xfrm>
          <a:off x="-44970" y="0"/>
          <a:ext cx="9144000" cy="70658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9" name="Acrobat Document" r:id="rId3" imgW="7543665" imgH="5829300" progId="AcroExch.Document.7">
                  <p:embed/>
                </p:oleObj>
              </mc:Choice>
              <mc:Fallback>
                <p:oleObj name="Acrobat Document" r:id="rId3" imgW="7543665" imgH="5829300" progId="AcroExch.Document.7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44970" y="0"/>
                        <a:ext cx="9144000" cy="706581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正方形/長方形 8"/>
          <p:cNvSpPr/>
          <p:nvPr/>
        </p:nvSpPr>
        <p:spPr>
          <a:xfrm>
            <a:off x="3087974" y="2042291"/>
            <a:ext cx="2023672" cy="494676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7572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TAMURA Tadahisa\Pictures\20110922\DSCN263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5683" y="165097"/>
            <a:ext cx="3464538" cy="2598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TAMURA Tadahisa\Pictures\20110922\DSCN264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1200" y="2798546"/>
            <a:ext cx="3464539" cy="2598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TAMURA Tadahisa\Pictures\20110922\DSCN272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5683" y="2798546"/>
            <a:ext cx="3464538" cy="2598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TAMURA Tadahisa\Pictures\20110922\DSCN272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1200" y="165097"/>
            <a:ext cx="3464538" cy="2598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グループ化 7"/>
          <p:cNvGrpSpPr/>
          <p:nvPr/>
        </p:nvGrpSpPr>
        <p:grpSpPr>
          <a:xfrm>
            <a:off x="663751" y="5393832"/>
            <a:ext cx="8438603" cy="1169521"/>
            <a:chOff x="274011" y="5393832"/>
            <a:chExt cx="8438603" cy="1169521"/>
          </a:xfrm>
        </p:grpSpPr>
        <p:sp>
          <p:nvSpPr>
            <p:cNvPr id="6" name="テキスト ボックス 5"/>
            <p:cNvSpPr txBox="1"/>
            <p:nvPr/>
          </p:nvSpPr>
          <p:spPr>
            <a:xfrm>
              <a:off x="1905212" y="5393832"/>
              <a:ext cx="6807402" cy="1169521"/>
            </a:xfrm>
            <a:prstGeom prst="rect">
              <a:avLst/>
            </a:prstGeom>
            <a:noFill/>
          </p:spPr>
          <p:txBody>
            <a:bodyPr wrap="square" lIns="60932" tIns="30465" rIns="60932" bIns="30465" rtlCol="0">
              <a:spAutoFit/>
            </a:bodyPr>
            <a:lstStyle/>
            <a:p>
              <a:r>
                <a:rPr lang="ja-JP" altLang="en-US" sz="2000" dirty="0" smtClean="0"/>
                <a:t>・</a:t>
              </a:r>
              <a:r>
                <a:rPr lang="en-US" altLang="ja-JP" sz="2400" dirty="0" smtClean="0"/>
                <a:t>Japan</a:t>
              </a:r>
              <a:r>
                <a:rPr lang="ja-JP" altLang="en-US" sz="2400" dirty="0" smtClean="0"/>
                <a:t>（</a:t>
              </a:r>
              <a:r>
                <a:rPr lang="en-US" altLang="ja-JP" sz="2400" dirty="0" smtClean="0"/>
                <a:t>10</a:t>
              </a:r>
              <a:r>
                <a:rPr lang="ja-JP" altLang="en-US" sz="2400" dirty="0" smtClean="0"/>
                <a:t>）</a:t>
              </a:r>
              <a:r>
                <a:rPr lang="en-US" altLang="ja-JP" sz="2000" dirty="0" smtClean="0"/>
                <a:t>:</a:t>
              </a:r>
              <a:r>
                <a:rPr lang="ja-JP" altLang="en-US" sz="2000" dirty="0"/>
                <a:t>　 </a:t>
              </a:r>
              <a:r>
                <a:rPr lang="en-US" altLang="ja-JP" sz="2000" dirty="0" err="1" smtClean="0"/>
                <a:t>Waseda</a:t>
              </a:r>
              <a:r>
                <a:rPr lang="en-US" altLang="ja-JP" sz="2000" dirty="0" smtClean="0"/>
                <a:t> U.</a:t>
              </a:r>
              <a:r>
                <a:rPr lang="ja-JP" altLang="en-US" sz="2000" dirty="0" smtClean="0"/>
                <a:t> </a:t>
              </a:r>
              <a:r>
                <a:rPr lang="en-US" altLang="ja-JP" sz="2000" dirty="0" smtClean="0"/>
                <a:t>8</a:t>
              </a:r>
              <a:r>
                <a:rPr lang="ja-JP" altLang="en-US" sz="2000" dirty="0" err="1" smtClean="0"/>
                <a:t>、</a:t>
              </a:r>
              <a:r>
                <a:rPr lang="en-US" altLang="ja-JP" sz="2000" dirty="0" smtClean="0"/>
                <a:t>Kanagawa U.</a:t>
              </a:r>
              <a:r>
                <a:rPr lang="ja-JP" altLang="en-US" sz="2000" dirty="0" smtClean="0"/>
                <a:t> </a:t>
              </a:r>
              <a:r>
                <a:rPr lang="en-US" altLang="ja-JP" sz="2000" dirty="0" smtClean="0"/>
                <a:t>1</a:t>
              </a:r>
              <a:r>
                <a:rPr lang="ja-JP" altLang="en-US" sz="2000" dirty="0" err="1" smtClean="0"/>
                <a:t>、</a:t>
              </a:r>
              <a:r>
                <a:rPr lang="en-US" altLang="ja-JP" sz="2000" dirty="0" smtClean="0"/>
                <a:t>YNU</a:t>
              </a:r>
              <a:r>
                <a:rPr lang="ja-JP" altLang="en-US" sz="2000" dirty="0" smtClean="0"/>
                <a:t> </a:t>
              </a:r>
              <a:r>
                <a:rPr lang="en-US" altLang="ja-JP" sz="2000" dirty="0" smtClean="0"/>
                <a:t>1</a:t>
              </a:r>
              <a:endParaRPr lang="en-US" altLang="ja-JP" sz="2000" dirty="0"/>
            </a:p>
            <a:p>
              <a:r>
                <a:rPr lang="ja-JP" altLang="en-US" sz="2000" dirty="0" smtClean="0"/>
                <a:t>・</a:t>
              </a:r>
              <a:r>
                <a:rPr lang="en-US" altLang="ja-JP" sz="2400" dirty="0" smtClean="0"/>
                <a:t>Italy</a:t>
              </a:r>
              <a:r>
                <a:rPr lang="ja-JP" altLang="en-US" sz="2400" dirty="0" smtClean="0"/>
                <a:t>（</a:t>
              </a:r>
              <a:r>
                <a:rPr lang="en-US" altLang="ja-JP" sz="2400" dirty="0" smtClean="0"/>
                <a:t>10</a:t>
              </a:r>
              <a:r>
                <a:rPr lang="ja-JP" altLang="en-US" sz="2400" dirty="0" smtClean="0"/>
                <a:t>）</a:t>
              </a:r>
              <a:r>
                <a:rPr lang="en-US" altLang="ja-JP" sz="2000" dirty="0" smtClean="0"/>
                <a:t>:</a:t>
              </a:r>
              <a:r>
                <a:rPr lang="ja-JP" altLang="en-US" sz="2000" dirty="0"/>
                <a:t>　 </a:t>
              </a:r>
              <a:r>
                <a:rPr lang="en-US" altLang="ja-JP" sz="2000" dirty="0" smtClean="0"/>
                <a:t>Siena U.</a:t>
              </a:r>
              <a:r>
                <a:rPr lang="ja-JP" altLang="en-US" sz="2000" dirty="0" smtClean="0"/>
                <a:t> </a:t>
              </a:r>
              <a:r>
                <a:rPr lang="en-US" altLang="ja-JP" sz="2000" dirty="0" smtClean="0"/>
                <a:t>4</a:t>
              </a:r>
              <a:r>
                <a:rPr lang="ja-JP" altLang="en-US" sz="2000" dirty="0" err="1" smtClean="0"/>
                <a:t>、</a:t>
              </a:r>
              <a:r>
                <a:rPr lang="en-US" altLang="ja-JP" sz="2000" dirty="0" smtClean="0"/>
                <a:t>Firenze</a:t>
              </a:r>
              <a:r>
                <a:rPr lang="ja-JP" altLang="en-US" sz="2000" dirty="0"/>
                <a:t> </a:t>
              </a:r>
              <a:r>
                <a:rPr lang="en-US" altLang="ja-JP" sz="2000" dirty="0" smtClean="0"/>
                <a:t>U. 2</a:t>
              </a:r>
              <a:r>
                <a:rPr lang="ja-JP" altLang="en-US" sz="2000" dirty="0" err="1" smtClean="0"/>
                <a:t>、</a:t>
              </a:r>
              <a:r>
                <a:rPr lang="en-US" altLang="ja-JP" sz="2000" dirty="0" smtClean="0"/>
                <a:t>Rome U. 3</a:t>
              </a:r>
              <a:r>
                <a:rPr lang="ja-JP" altLang="en-US" sz="2000" dirty="0" err="1" smtClean="0"/>
                <a:t>、</a:t>
              </a:r>
              <a:r>
                <a:rPr lang="ja-JP" altLang="en-US" sz="2000" dirty="0" smtClean="0"/>
                <a:t> </a:t>
              </a:r>
              <a:r>
                <a:rPr lang="en-US" altLang="ja-JP" sz="2000" dirty="0" err="1" smtClean="0"/>
                <a:t>Padoba</a:t>
              </a:r>
              <a:r>
                <a:rPr lang="en-US" altLang="ja-JP" sz="2000" dirty="0" smtClean="0"/>
                <a:t> U.</a:t>
              </a:r>
              <a:r>
                <a:rPr lang="ja-JP" altLang="en-US" sz="2000" dirty="0" smtClean="0"/>
                <a:t> </a:t>
              </a:r>
              <a:r>
                <a:rPr lang="en-US" altLang="ja-JP" sz="2000" dirty="0" smtClean="0"/>
                <a:t>1</a:t>
              </a:r>
              <a:endParaRPr lang="en-US" altLang="ja-JP" sz="2000" dirty="0"/>
            </a:p>
            <a:p>
              <a:r>
                <a:rPr lang="ja-JP" altLang="en-US" sz="2000" dirty="0"/>
                <a:t>・</a:t>
              </a:r>
              <a:r>
                <a:rPr lang="en-US" altLang="ja-JP" sz="2400" dirty="0"/>
                <a:t>USA</a:t>
              </a:r>
              <a:r>
                <a:rPr lang="ja-JP" altLang="en-US" sz="2400" dirty="0"/>
                <a:t>（</a:t>
              </a:r>
              <a:r>
                <a:rPr lang="en-US" altLang="ja-JP" sz="2400" dirty="0" smtClean="0"/>
                <a:t>1</a:t>
              </a:r>
              <a:r>
                <a:rPr lang="ja-JP" altLang="en-US" sz="2400" dirty="0" smtClean="0"/>
                <a:t>）</a:t>
              </a:r>
              <a:r>
                <a:rPr lang="en-US" altLang="ja-JP" sz="2000" dirty="0" smtClean="0"/>
                <a:t>:</a:t>
              </a:r>
              <a:r>
                <a:rPr lang="ja-JP" altLang="en-US" sz="2000" dirty="0"/>
                <a:t>　 </a:t>
              </a:r>
              <a:r>
                <a:rPr lang="en-US" altLang="ja-JP" sz="2000" dirty="0"/>
                <a:t>GSFC </a:t>
              </a:r>
              <a:r>
                <a:rPr lang="en-US" altLang="ja-JP" sz="2000" dirty="0" smtClean="0"/>
                <a:t> 1</a:t>
              </a:r>
              <a:endParaRPr lang="en-US" altLang="ja-JP" sz="2000" dirty="0"/>
            </a:p>
          </p:txBody>
        </p:sp>
        <p:sp>
          <p:nvSpPr>
            <p:cNvPr id="2" name="左中かっこ 1"/>
            <p:cNvSpPr/>
            <p:nvPr/>
          </p:nvSpPr>
          <p:spPr>
            <a:xfrm>
              <a:off x="1761341" y="5393832"/>
              <a:ext cx="142407" cy="1169521"/>
            </a:xfrm>
            <a:prstGeom prst="leftBrace">
              <a:avLst>
                <a:gd name="adj1" fmla="val 68296"/>
                <a:gd name="adj2" fmla="val 50000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" name="テキスト ボックス 2"/>
            <p:cNvSpPr txBox="1"/>
            <p:nvPr/>
          </p:nvSpPr>
          <p:spPr>
            <a:xfrm>
              <a:off x="274011" y="5747759"/>
              <a:ext cx="14873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dirty="0" smtClean="0"/>
                <a:t>21 shifters</a:t>
              </a:r>
              <a:endParaRPr kumimoji="1" lang="ja-JP" altLang="en-US" sz="2400" dirty="0"/>
            </a:p>
          </p:txBody>
        </p:sp>
      </p:grp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2012/3/15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CERN-SPS Test Meeting (CERN)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593-418E-49DA-B8EA-DAD7B476C5FF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73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9734" y="2636912"/>
            <a:ext cx="5183302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179512" y="332932"/>
            <a:ext cx="6552728" cy="2831514"/>
          </a:xfrm>
          <a:prstGeom prst="rect">
            <a:avLst/>
          </a:prstGeom>
          <a:noFill/>
        </p:spPr>
        <p:txBody>
          <a:bodyPr wrap="square" lIns="60932" tIns="30465" rIns="60932" bIns="30465" rtlCol="0">
            <a:spAutoFit/>
          </a:bodyPr>
          <a:lstStyle/>
          <a:p>
            <a:r>
              <a:rPr lang="en-US" altLang="ja-JP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Beam test at CERN-SPS</a:t>
            </a:r>
            <a:endParaRPr lang="en-US" altLang="ja-JP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ja-JP" altLang="en-US" sz="2400" dirty="0"/>
              <a:t>　・</a:t>
            </a:r>
            <a:r>
              <a:rPr lang="en-US" altLang="ja-JP" sz="2400" dirty="0" smtClean="0"/>
              <a:t>2011/9/19</a:t>
            </a:r>
            <a:r>
              <a:rPr lang="ja-JP" altLang="en-US" sz="2400" dirty="0" smtClean="0"/>
              <a:t>～</a:t>
            </a:r>
            <a:r>
              <a:rPr lang="en-US" altLang="ja-JP" sz="2400" dirty="0" smtClean="0"/>
              <a:t>28</a:t>
            </a:r>
            <a:endParaRPr lang="en-US" altLang="ja-JP" sz="2400" dirty="0"/>
          </a:p>
          <a:p>
            <a:r>
              <a:rPr lang="ja-JP" altLang="en-US" sz="2400" dirty="0"/>
              <a:t>　</a:t>
            </a:r>
            <a:r>
              <a:rPr lang="ja-JP" altLang="en-US" sz="2400" dirty="0" smtClean="0"/>
              <a:t>・</a:t>
            </a:r>
            <a:r>
              <a:rPr lang="en-US" altLang="ja-JP" sz="2400" dirty="0" smtClean="0"/>
              <a:t>Beam line: T2-H4</a:t>
            </a:r>
            <a:endParaRPr lang="en-US" altLang="ja-JP" sz="2400" dirty="0"/>
          </a:p>
          <a:p>
            <a:r>
              <a:rPr lang="ja-JP" altLang="en-US" sz="2400" dirty="0"/>
              <a:t>　</a:t>
            </a:r>
            <a:r>
              <a:rPr lang="ja-JP" altLang="en-US" sz="2400" dirty="0" smtClean="0"/>
              <a:t>・</a:t>
            </a:r>
            <a:r>
              <a:rPr lang="en-US" altLang="ja-JP" sz="2400" dirty="0" smtClean="0"/>
              <a:t>electron/positron</a:t>
            </a:r>
            <a:r>
              <a:rPr lang="ja-JP" altLang="en-US" sz="2400" dirty="0" smtClean="0"/>
              <a:t>（</a:t>
            </a:r>
            <a:r>
              <a:rPr lang="en-US" altLang="ja-JP" sz="2400" dirty="0"/>
              <a:t>10</a:t>
            </a:r>
            <a:r>
              <a:rPr lang="ja-JP" altLang="en-US" sz="2400" dirty="0"/>
              <a:t>～</a:t>
            </a:r>
            <a:r>
              <a:rPr lang="en-US" altLang="ja-JP" sz="2400" dirty="0"/>
              <a:t>290 </a:t>
            </a:r>
            <a:r>
              <a:rPr lang="en-US" altLang="ja-JP" sz="2400" dirty="0" err="1"/>
              <a:t>GeV</a:t>
            </a:r>
            <a:r>
              <a:rPr lang="en-US" altLang="ja-JP" sz="2400" dirty="0"/>
              <a:t>/c</a:t>
            </a:r>
            <a:r>
              <a:rPr lang="ja-JP" altLang="en-US" sz="2400" dirty="0"/>
              <a:t>）</a:t>
            </a:r>
            <a:endParaRPr lang="en-US" altLang="ja-JP" sz="2400" dirty="0"/>
          </a:p>
          <a:p>
            <a:r>
              <a:rPr lang="ja-JP" altLang="en-US" sz="2400" dirty="0"/>
              <a:t>　</a:t>
            </a:r>
            <a:r>
              <a:rPr lang="ja-JP" altLang="en-US" sz="2400" dirty="0" smtClean="0"/>
              <a:t>・</a:t>
            </a:r>
            <a:r>
              <a:rPr lang="en-US" altLang="ja-JP" sz="2400" dirty="0" smtClean="0"/>
              <a:t>proton</a:t>
            </a:r>
            <a:r>
              <a:rPr lang="ja-JP" altLang="en-US" sz="2400" dirty="0" smtClean="0"/>
              <a:t>（</a:t>
            </a:r>
            <a:r>
              <a:rPr lang="en-US" altLang="ja-JP" sz="2400" dirty="0"/>
              <a:t>30</a:t>
            </a:r>
            <a:r>
              <a:rPr lang="ja-JP" altLang="en-US" sz="2400" dirty="0"/>
              <a:t>～</a:t>
            </a:r>
            <a:r>
              <a:rPr lang="en-US" altLang="ja-JP" sz="2400" dirty="0"/>
              <a:t>350 </a:t>
            </a:r>
            <a:r>
              <a:rPr lang="en-US" altLang="ja-JP" sz="2400" dirty="0" err="1"/>
              <a:t>GeV</a:t>
            </a:r>
            <a:r>
              <a:rPr lang="en-US" altLang="ja-JP" sz="2400" dirty="0"/>
              <a:t>/c</a:t>
            </a:r>
            <a:r>
              <a:rPr lang="ja-JP" altLang="en-US" sz="2400" dirty="0"/>
              <a:t>）</a:t>
            </a:r>
            <a:endParaRPr lang="en-US" altLang="ja-JP" sz="2400" dirty="0"/>
          </a:p>
          <a:p>
            <a:r>
              <a:rPr lang="ja-JP" altLang="en-US" sz="2400" dirty="0"/>
              <a:t>　</a:t>
            </a:r>
            <a:r>
              <a:rPr lang="ja-JP" altLang="en-US" sz="2400" dirty="0" smtClean="0"/>
              <a:t>・</a:t>
            </a:r>
            <a:r>
              <a:rPr lang="en-US" altLang="ja-JP" sz="2400" dirty="0" err="1" smtClean="0"/>
              <a:t>moun</a:t>
            </a:r>
            <a:r>
              <a:rPr lang="ja-JP" altLang="en-US" sz="2400" dirty="0" smtClean="0"/>
              <a:t>（</a:t>
            </a:r>
            <a:r>
              <a:rPr lang="en-US" altLang="ja-JP" sz="2400" dirty="0"/>
              <a:t>150 </a:t>
            </a:r>
            <a:r>
              <a:rPr lang="en-US" altLang="ja-JP" sz="2400" dirty="0" err="1"/>
              <a:t>GeV</a:t>
            </a:r>
            <a:r>
              <a:rPr lang="en-US" altLang="ja-JP" sz="2400" dirty="0"/>
              <a:t>/c</a:t>
            </a:r>
            <a:r>
              <a:rPr lang="ja-JP" altLang="en-US" sz="2400" dirty="0"/>
              <a:t>）</a:t>
            </a:r>
            <a:endParaRPr lang="en-US" altLang="ja-JP" sz="2400" dirty="0"/>
          </a:p>
          <a:p>
            <a:endParaRPr lang="ja-JP" altLang="en-US" sz="2400" dirty="0"/>
          </a:p>
        </p:txBody>
      </p:sp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2012/3/15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593-418E-49DA-B8EA-DAD7B476C5FF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CERN-SPS Test Meeting (CERN)</a:t>
            </a:r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251384" y="4962523"/>
            <a:ext cx="1940116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ja-JP" sz="1600" b="1" dirty="0" smtClean="0"/>
              <a:t>CHD, IMC, TASC</a:t>
            </a:r>
          </a:p>
          <a:p>
            <a:r>
              <a:rPr kumimoji="1" lang="en-US" altLang="ja-JP" sz="1600" b="1" dirty="0" smtClean="0"/>
              <a:t>on the moving table</a:t>
            </a: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775133" y="5594921"/>
            <a:ext cx="2606867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ja-JP" sz="1600" b="1" dirty="0" smtClean="0"/>
              <a:t>Si strip detector</a:t>
            </a:r>
          </a:p>
          <a:p>
            <a:r>
              <a:rPr lang="en-US" altLang="ja-JP" sz="1600" b="1" dirty="0" smtClean="0"/>
              <a:t>to determine beam position</a:t>
            </a:r>
            <a:endParaRPr kumimoji="1" lang="en-US" altLang="ja-JP" sz="1600" b="1" dirty="0" smtClean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308283" y="5471809"/>
            <a:ext cx="1359092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altLang="ja-JP" sz="1600" b="1" dirty="0" smtClean="0"/>
              <a:t>Trigger   </a:t>
            </a:r>
          </a:p>
          <a:p>
            <a:r>
              <a:rPr lang="en-US" altLang="ja-JP" sz="1600" b="1" dirty="0"/>
              <a:t> </a:t>
            </a:r>
            <a:r>
              <a:rPr lang="en-US" altLang="ja-JP" sz="1600" b="1" dirty="0" smtClean="0"/>
              <a:t> scintillator</a:t>
            </a:r>
          </a:p>
          <a:p>
            <a:r>
              <a:rPr kumimoji="1" lang="en-US" altLang="ja-JP" sz="1600" b="1" dirty="0" smtClean="0"/>
              <a:t>+ PMT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213033" y="4719334"/>
            <a:ext cx="755746" cy="338554"/>
          </a:xfrm>
          <a:prstGeom prst="rect">
            <a:avLst/>
          </a:prstGeom>
          <a:solidFill>
            <a:srgbClr val="FFCC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b="1" dirty="0" smtClean="0"/>
              <a:t>Beam</a:t>
            </a:r>
            <a:endParaRPr kumimoji="1" lang="en-US" altLang="ja-JP" sz="16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Configuration of detectors setup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2012/3/15</a:t>
            </a: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/>
              <a:t>CERN-SPS Test Meeting (CERN)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593-418E-49DA-B8EA-DAD7B476C5FF}" type="slidenum">
              <a:rPr lang="ja-JP" altLang="en-US" smtClean="0"/>
              <a:pPr/>
              <a:t>8</a:t>
            </a:fld>
            <a:endParaRPr lang="ja-JP" alt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654" y="1810199"/>
            <a:ext cx="8720408" cy="4335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4386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日付プレースホルダ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2012/3/15</a:t>
            </a:r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6593-418E-49DA-B8EA-DAD7B476C5FF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CN" smtClean="0"/>
              <a:t>CERN-SPS Test Meeting (CERN)</a:t>
            </a:r>
            <a:endParaRPr kumimoji="1" lang="ja-JP" altLang="en-US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04664"/>
            <a:ext cx="7776864" cy="616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565</Words>
  <Application>Microsoft Office PowerPoint</Application>
  <PresentationFormat>画面に合わせる (4:3)</PresentationFormat>
  <Paragraphs>221</Paragraphs>
  <Slides>22</Slides>
  <Notes>0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22</vt:i4>
      </vt:variant>
    </vt:vector>
  </HeadingPairs>
  <TitlesOfParts>
    <vt:vector size="24" baseType="lpstr">
      <vt:lpstr>Office テーマ</vt:lpstr>
      <vt:lpstr>Acrobat Document</vt:lpstr>
      <vt:lpstr>Overview of CERN 2011 Test</vt:lpstr>
      <vt:lpstr>PowerPoint プレゼンテーション</vt:lpstr>
      <vt:lpstr>Set up of detectors for CERN2011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Configuration of detectors setup</vt:lpstr>
      <vt:lpstr>PowerPoint プレゼンテーション</vt:lpstr>
      <vt:lpstr>PowerPoint プレゼンテーション</vt:lpstr>
      <vt:lpstr>Cherenkov Detctor (proton 30 GeV/c)</vt:lpstr>
      <vt:lpstr>HV setting values</vt:lpstr>
      <vt:lpstr>PowerPoint プレゼンテーション</vt:lpstr>
      <vt:lpstr>PowerPoint プレゼンテーション</vt:lpstr>
      <vt:lpstr>Beam position</vt:lpstr>
      <vt:lpstr>An example of beam profile (Si tracker)</vt:lpstr>
      <vt:lpstr>PowerPoint プレゼンテーション</vt:lpstr>
      <vt:lpstr>Temperature monitor for SPS2011</vt:lpstr>
      <vt:lpstr>History of temperature during beam test</vt:lpstr>
      <vt:lpstr>Calibration of temperature sensors</vt:lpstr>
      <vt:lpstr>PowerPoint プレゼンテーション</vt:lpstr>
      <vt:lpstr>Temperature monitor for SPS2011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CERN-SPSによるCALETプロトタイプ性能実証試験の概要</dc:title>
  <dc:creator>TAMURATadahisa</dc:creator>
  <cp:lastModifiedBy>TAMURATadahisa</cp:lastModifiedBy>
  <cp:revision>61</cp:revision>
  <dcterms:created xsi:type="dcterms:W3CDTF">2012-02-26T14:46:34Z</dcterms:created>
  <dcterms:modified xsi:type="dcterms:W3CDTF">2012-03-15T09:47:11Z</dcterms:modified>
</cp:coreProperties>
</file>