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6" r:id="rId4"/>
    <p:sldId id="264" r:id="rId5"/>
    <p:sldId id="265" r:id="rId6"/>
    <p:sldId id="269" r:id="rId7"/>
    <p:sldId id="267" r:id="rId8"/>
    <p:sldId id="261" r:id="rId9"/>
    <p:sldId id="259" r:id="rId10"/>
    <p:sldId id="257" r:id="rId11"/>
    <p:sldId id="262" r:id="rId12"/>
    <p:sldId id="258" r:id="rId13"/>
    <p:sldId id="260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16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3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8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3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1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3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9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7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4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9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7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D8D56-08D2-5845-B7C0-F75D0C52605B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CALET Beam Test 9/11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Mitchell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7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 Target Configuration Hadrons</a:t>
            </a:r>
            <a:br>
              <a:rPr lang="en-US" dirty="0" smtClean="0"/>
            </a:br>
            <a:r>
              <a:rPr lang="en-US" dirty="0" smtClean="0"/>
              <a:t>2.55 </a:t>
            </a:r>
            <a:r>
              <a:rPr lang="en-US" dirty="0" err="1" smtClean="0"/>
              <a:t>mr</a:t>
            </a:r>
            <a:r>
              <a:rPr lang="en-US" dirty="0" smtClean="0"/>
              <a:t> to H4</a:t>
            </a:r>
            <a:endParaRPr lang="en-US" dirty="0"/>
          </a:p>
        </p:txBody>
      </p:sp>
      <p:pic>
        <p:nvPicPr>
          <p:cNvPr id="8" name="Content Placeholder 7" descr="T2.03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0" b="18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1059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CALET Beam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Wobbling T2.030 (+350 secondary protons at 2.55 </a:t>
            </a:r>
            <a:r>
              <a:rPr lang="en-US" dirty="0" err="1" smtClean="0"/>
              <a:t>mr</a:t>
            </a:r>
            <a:r>
              <a:rPr lang="en-US" dirty="0" smtClean="0"/>
              <a:t> to H4) </a:t>
            </a:r>
          </a:p>
          <a:p>
            <a:pPr lvl="1"/>
            <a:r>
              <a:rPr lang="en-US" dirty="0" smtClean="0"/>
              <a:t>H4A.411 (+150 secondary hadrons) </a:t>
            </a:r>
          </a:p>
          <a:p>
            <a:pPr lvl="1"/>
            <a:r>
              <a:rPr lang="en-US" dirty="0" smtClean="0"/>
              <a:t>H4A.951 (+350 secondary hadrons)</a:t>
            </a:r>
          </a:p>
          <a:p>
            <a:pPr lvl="1"/>
            <a:r>
              <a:rPr lang="en-US" dirty="0" smtClean="0"/>
              <a:t> H4A.053 (-150 electrons)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71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 Target Configuration Electrons/Tertiary Hadrons 0 </a:t>
            </a:r>
            <a:r>
              <a:rPr lang="en-US" dirty="0" err="1" smtClean="0"/>
              <a:t>mr</a:t>
            </a:r>
            <a:r>
              <a:rPr lang="en-US" dirty="0" smtClean="0"/>
              <a:t> to H4</a:t>
            </a:r>
            <a:endParaRPr lang="en-US" dirty="0"/>
          </a:p>
        </p:txBody>
      </p:sp>
      <p:pic>
        <p:nvPicPr>
          <p:cNvPr id="6" name="Content Placeholder 5" descr="T2.03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4" b="162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7599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8"/>
            <a:ext cx="8229600" cy="6489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CALET Beam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5818"/>
            <a:ext cx="8229600" cy="580098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Wobbling T2.031 (0 </a:t>
            </a:r>
            <a:r>
              <a:rPr lang="en-US" dirty="0" err="1" smtClean="0"/>
              <a:t>mr</a:t>
            </a:r>
            <a:r>
              <a:rPr lang="en-US" dirty="0" smtClean="0"/>
              <a:t> to H4 for neutrals - used for electrons/positrons, and hadrons from lambda/</a:t>
            </a:r>
            <a:r>
              <a:rPr lang="en-US" dirty="0" err="1" smtClean="0"/>
              <a:t>kaon</a:t>
            </a:r>
            <a:r>
              <a:rPr lang="en-US" dirty="0" smtClean="0"/>
              <a:t> decay) </a:t>
            </a:r>
          </a:p>
          <a:p>
            <a:pPr lvl="1"/>
            <a:r>
              <a:rPr lang="en-US" dirty="0" smtClean="0"/>
              <a:t>H4A.253 (-150 electrons) </a:t>
            </a:r>
          </a:p>
          <a:p>
            <a:pPr lvl="1"/>
            <a:r>
              <a:rPr lang="en-US" dirty="0" smtClean="0"/>
              <a:t>H4A.267 (+10 positrons) </a:t>
            </a:r>
          </a:p>
          <a:p>
            <a:pPr lvl="1"/>
            <a:r>
              <a:rPr lang="en-US" dirty="0" smtClean="0"/>
              <a:t>H4A.269 (+30 positrons) </a:t>
            </a:r>
          </a:p>
          <a:p>
            <a:pPr lvl="1"/>
            <a:r>
              <a:rPr lang="en-US" dirty="0" smtClean="0"/>
              <a:t>H4A.271 (+100 positrons) </a:t>
            </a:r>
          </a:p>
          <a:p>
            <a:pPr lvl="1"/>
            <a:r>
              <a:rPr lang="en-US" dirty="0" smtClean="0"/>
              <a:t>H4A.273 (+150 positrons) </a:t>
            </a:r>
          </a:p>
          <a:p>
            <a:pPr lvl="1"/>
            <a:r>
              <a:rPr lang="en-US" dirty="0" smtClean="0"/>
              <a:t>H4A.276 (+290 positrons) </a:t>
            </a:r>
          </a:p>
          <a:p>
            <a:pPr lvl="1"/>
            <a:r>
              <a:rPr lang="en-US" dirty="0" smtClean="0"/>
              <a:t>H4A.282 (+30 hadrons from lambda/</a:t>
            </a:r>
            <a:r>
              <a:rPr lang="en-US" dirty="0" err="1" smtClean="0"/>
              <a:t>kaon</a:t>
            </a:r>
            <a:r>
              <a:rPr lang="en-US" dirty="0" smtClean="0"/>
              <a:t> decay - about 50% </a:t>
            </a:r>
            <a:r>
              <a:rPr lang="en-US" dirty="0" err="1" smtClean="0"/>
              <a:t>pions</a:t>
            </a:r>
            <a:r>
              <a:rPr lang="en-US" dirty="0" smtClean="0"/>
              <a:t>/50% protons) </a:t>
            </a:r>
          </a:p>
          <a:p>
            <a:pPr lvl="1"/>
            <a:r>
              <a:rPr lang="en-US" dirty="0" smtClean="0"/>
              <a:t>H4A.283 (+100 hadrons from lambda/</a:t>
            </a:r>
            <a:r>
              <a:rPr lang="en-US" dirty="0" err="1" smtClean="0"/>
              <a:t>kaon</a:t>
            </a:r>
            <a:r>
              <a:rPr lang="en-US" dirty="0" smtClean="0"/>
              <a:t> decay - mostly protons) </a:t>
            </a:r>
          </a:p>
          <a:p>
            <a:pPr lvl="1"/>
            <a:r>
              <a:rPr lang="en-US" dirty="0" smtClean="0"/>
              <a:t>H4A.285 (+150 hadrons from lambda/</a:t>
            </a:r>
            <a:r>
              <a:rPr lang="en-US" dirty="0" err="1" smtClean="0"/>
              <a:t>kaon</a:t>
            </a:r>
            <a:r>
              <a:rPr lang="en-US" dirty="0" smtClean="0"/>
              <a:t> decay - mostly protons) H4A.286 (-150 hadrons from lambda/</a:t>
            </a:r>
            <a:r>
              <a:rPr lang="en-US" dirty="0" err="1" smtClean="0"/>
              <a:t>kaon</a:t>
            </a:r>
            <a:r>
              <a:rPr lang="en-US" dirty="0" smtClean="0"/>
              <a:t> decay - all </a:t>
            </a:r>
            <a:r>
              <a:rPr lang="en-US" dirty="0" err="1" smtClean="0"/>
              <a:t>pions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31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/>
          <a:lstStyle/>
          <a:p>
            <a:r>
              <a:rPr lang="en-US" dirty="0" smtClean="0"/>
              <a:t>XCET </a:t>
            </a:r>
            <a:r>
              <a:rPr lang="en-US" dirty="0" err="1" smtClean="0"/>
              <a:t>Cherenkovs</a:t>
            </a:r>
            <a:r>
              <a:rPr lang="en-US" dirty="0" smtClean="0"/>
              <a:t> – He, N2, CO2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0" y="1112838"/>
            <a:ext cx="6870700" cy="502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3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 machines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916" y="368300"/>
            <a:ext cx="4590483" cy="6489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1397000"/>
            <a:ext cx="245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Accelerator</a:t>
            </a:r>
          </a:p>
          <a:p>
            <a:r>
              <a:rPr lang="en-US" dirty="0" smtClean="0"/>
              <a:t>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12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712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Accelerator Complex</a:t>
            </a:r>
            <a:endParaRPr lang="en-US" dirty="0"/>
          </a:p>
        </p:txBody>
      </p:sp>
      <p:pic>
        <p:nvPicPr>
          <p:cNvPr id="6" name="Picture 5" descr="CERN machin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746698"/>
            <a:ext cx="6858000" cy="555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6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Dec7,2007</a:t>
            </a: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ie-FP7</a:t>
            </a:r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SPS North Area</a:t>
            </a:r>
          </a:p>
        </p:txBody>
      </p:sp>
      <p:pic>
        <p:nvPicPr>
          <p:cNvPr id="3143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638800" cy="4962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14373" name="AutoShape 5"/>
          <p:cNvSpPr>
            <a:spLocks/>
          </p:cNvSpPr>
          <p:nvPr/>
        </p:nvSpPr>
        <p:spPr bwMode="auto">
          <a:xfrm flipH="1" flipV="1">
            <a:off x="7699375" y="4564063"/>
            <a:ext cx="684213" cy="244475"/>
          </a:xfrm>
          <a:prstGeom prst="borderCallout2">
            <a:avLst>
              <a:gd name="adj1" fmla="val 53245"/>
              <a:gd name="adj2" fmla="val 111134"/>
              <a:gd name="adj3" fmla="val 53245"/>
              <a:gd name="adj4" fmla="val 151042"/>
              <a:gd name="adj5" fmla="val -395458"/>
              <a:gd name="adj6" fmla="val 516472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CCC</a:t>
            </a:r>
          </a:p>
        </p:txBody>
      </p:sp>
      <p:sp>
        <p:nvSpPr>
          <p:cNvPr id="314374" name="AutoShape 6"/>
          <p:cNvSpPr>
            <a:spLocks/>
          </p:cNvSpPr>
          <p:nvPr/>
        </p:nvSpPr>
        <p:spPr bwMode="auto">
          <a:xfrm flipH="1" flipV="1">
            <a:off x="914400" y="1668463"/>
            <a:ext cx="685800" cy="244475"/>
          </a:xfrm>
          <a:prstGeom prst="borderCallout2">
            <a:avLst>
              <a:gd name="adj1" fmla="val 53245"/>
              <a:gd name="adj2" fmla="val -11111"/>
              <a:gd name="adj3" fmla="val 53245"/>
              <a:gd name="adj4" fmla="val -54167"/>
              <a:gd name="adj5" fmla="val -562338"/>
              <a:gd name="adj6" fmla="val -44838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EHN1</a:t>
            </a:r>
          </a:p>
        </p:txBody>
      </p:sp>
      <p:sp>
        <p:nvSpPr>
          <p:cNvPr id="314375" name="AutoShape 7"/>
          <p:cNvSpPr>
            <a:spLocks/>
          </p:cNvSpPr>
          <p:nvPr/>
        </p:nvSpPr>
        <p:spPr bwMode="auto">
          <a:xfrm flipH="1" flipV="1">
            <a:off x="7543800" y="3271838"/>
            <a:ext cx="914400" cy="473075"/>
          </a:xfrm>
          <a:prstGeom prst="borderCallout2">
            <a:avLst>
              <a:gd name="adj1" fmla="val 75838"/>
              <a:gd name="adj2" fmla="val 108333"/>
              <a:gd name="adj3" fmla="val 75838"/>
              <a:gd name="adj4" fmla="val 139583"/>
              <a:gd name="adj5" fmla="val -47653"/>
              <a:gd name="adj6" fmla="val 426213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BA81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000">
                <a:latin typeface="Verdana" charset="0"/>
              </a:rPr>
              <a:t>(ps building)</a:t>
            </a:r>
          </a:p>
        </p:txBody>
      </p:sp>
      <p:sp>
        <p:nvSpPr>
          <p:cNvPr id="314376" name="AutoShape 8"/>
          <p:cNvSpPr>
            <a:spLocks/>
          </p:cNvSpPr>
          <p:nvPr/>
        </p:nvSpPr>
        <p:spPr bwMode="auto">
          <a:xfrm flipH="1" flipV="1">
            <a:off x="838200" y="3043238"/>
            <a:ext cx="914400" cy="473075"/>
          </a:xfrm>
          <a:prstGeom prst="borderCallout2">
            <a:avLst>
              <a:gd name="adj1" fmla="val 75838"/>
              <a:gd name="adj2" fmla="val -8333"/>
              <a:gd name="adj3" fmla="val 75838"/>
              <a:gd name="adj4" fmla="val -27431"/>
              <a:gd name="adj5" fmla="val -284565"/>
              <a:gd name="adj6" fmla="val -203995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BA80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000">
                <a:latin typeface="Verdana" charset="0"/>
              </a:rPr>
              <a:t>(ps building)</a:t>
            </a:r>
          </a:p>
        </p:txBody>
      </p:sp>
      <p:sp>
        <p:nvSpPr>
          <p:cNvPr id="314377" name="AutoShape 9"/>
          <p:cNvSpPr>
            <a:spLocks/>
          </p:cNvSpPr>
          <p:nvPr/>
        </p:nvSpPr>
        <p:spPr bwMode="auto">
          <a:xfrm flipH="1" flipV="1">
            <a:off x="838200" y="3805238"/>
            <a:ext cx="914400" cy="457200"/>
          </a:xfrm>
          <a:prstGeom prst="borderCallout2">
            <a:avLst>
              <a:gd name="adj1" fmla="val 75000"/>
              <a:gd name="adj2" fmla="val -8333"/>
              <a:gd name="adj3" fmla="val 75000"/>
              <a:gd name="adj4" fmla="val -25870"/>
              <a:gd name="adj5" fmla="val -159375"/>
              <a:gd name="adj6" fmla="val -187329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TCC2 access</a:t>
            </a:r>
          </a:p>
        </p:txBody>
      </p:sp>
      <p:sp>
        <p:nvSpPr>
          <p:cNvPr id="314378" name="Oval 10"/>
          <p:cNvSpPr>
            <a:spLocks noChangeArrowheads="1"/>
          </p:cNvSpPr>
          <p:nvPr/>
        </p:nvSpPr>
        <p:spPr bwMode="auto">
          <a:xfrm>
            <a:off x="3200400" y="5075238"/>
            <a:ext cx="152400" cy="1524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/>
          </a:p>
        </p:txBody>
      </p:sp>
      <p:sp>
        <p:nvSpPr>
          <p:cNvPr id="314379" name="AutoShape 11"/>
          <p:cNvSpPr>
            <a:spLocks/>
          </p:cNvSpPr>
          <p:nvPr/>
        </p:nvSpPr>
        <p:spPr bwMode="auto">
          <a:xfrm flipH="1" flipV="1">
            <a:off x="838200" y="4494213"/>
            <a:ext cx="914400" cy="661987"/>
          </a:xfrm>
          <a:prstGeom prst="borderCallout2">
            <a:avLst>
              <a:gd name="adj1" fmla="val 82731"/>
              <a:gd name="adj2" fmla="val -8333"/>
              <a:gd name="adj3" fmla="val 82731"/>
              <a:gd name="adj4" fmla="val -22745"/>
              <a:gd name="adj5" fmla="val 8870"/>
              <a:gd name="adj6" fmla="val -156079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TCC2 targets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900">
                <a:latin typeface="Verdana" charset="0"/>
              </a:rPr>
              <a:t>(underground)</a:t>
            </a:r>
          </a:p>
        </p:txBody>
      </p:sp>
      <p:sp>
        <p:nvSpPr>
          <p:cNvPr id="314380" name="Line 12"/>
          <p:cNvSpPr>
            <a:spLocks noChangeShapeType="1"/>
          </p:cNvSpPr>
          <p:nvPr/>
        </p:nvSpPr>
        <p:spPr bwMode="auto">
          <a:xfrm flipV="1">
            <a:off x="1981200" y="5227638"/>
            <a:ext cx="1219200" cy="12192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4381" name="Line 13"/>
          <p:cNvSpPr>
            <a:spLocks noChangeShapeType="1"/>
          </p:cNvSpPr>
          <p:nvPr/>
        </p:nvSpPr>
        <p:spPr bwMode="auto">
          <a:xfrm flipV="1">
            <a:off x="3352800" y="4008438"/>
            <a:ext cx="838200" cy="1066800"/>
          </a:xfrm>
          <a:prstGeom prst="line">
            <a:avLst/>
          </a:prstGeom>
          <a:noFill/>
          <a:ln w="12700">
            <a:solidFill>
              <a:srgbClr val="D6009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4382" name="Line 14"/>
          <p:cNvSpPr>
            <a:spLocks noChangeShapeType="1"/>
          </p:cNvSpPr>
          <p:nvPr/>
        </p:nvSpPr>
        <p:spPr bwMode="auto">
          <a:xfrm flipV="1">
            <a:off x="3352800" y="2332038"/>
            <a:ext cx="2362200" cy="2743200"/>
          </a:xfrm>
          <a:prstGeom prst="line">
            <a:avLst/>
          </a:prstGeom>
          <a:noFill/>
          <a:ln w="12700">
            <a:solidFill>
              <a:srgbClr val="D6009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4383" name="Line 15"/>
          <p:cNvSpPr>
            <a:spLocks noChangeShapeType="1"/>
          </p:cNvSpPr>
          <p:nvPr/>
        </p:nvSpPr>
        <p:spPr bwMode="auto">
          <a:xfrm flipV="1">
            <a:off x="3352800" y="2255838"/>
            <a:ext cx="2743200" cy="2819400"/>
          </a:xfrm>
          <a:prstGeom prst="line">
            <a:avLst/>
          </a:prstGeom>
          <a:noFill/>
          <a:ln w="12700">
            <a:solidFill>
              <a:srgbClr val="D6009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4384" name="AutoShape 16"/>
          <p:cNvSpPr>
            <a:spLocks/>
          </p:cNvSpPr>
          <p:nvPr/>
        </p:nvSpPr>
        <p:spPr bwMode="auto">
          <a:xfrm flipH="1" flipV="1">
            <a:off x="7543800" y="1674813"/>
            <a:ext cx="1295400" cy="563562"/>
          </a:xfrm>
          <a:prstGeom prst="borderCallout2">
            <a:avLst>
              <a:gd name="adj1" fmla="val 79718"/>
              <a:gd name="adj2" fmla="val 105880"/>
              <a:gd name="adj3" fmla="val 79718"/>
              <a:gd name="adj4" fmla="val 114213"/>
              <a:gd name="adj5" fmla="val 47884"/>
              <a:gd name="adj6" fmla="val 19056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EHN2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(COMPASS)</a:t>
            </a:r>
          </a:p>
        </p:txBody>
      </p:sp>
      <p:sp>
        <p:nvSpPr>
          <p:cNvPr id="314385" name="AutoShape 17"/>
          <p:cNvSpPr>
            <a:spLocks/>
          </p:cNvSpPr>
          <p:nvPr/>
        </p:nvSpPr>
        <p:spPr bwMode="auto">
          <a:xfrm flipH="1" flipV="1">
            <a:off x="7545388" y="2360613"/>
            <a:ext cx="1293812" cy="563562"/>
          </a:xfrm>
          <a:prstGeom prst="borderCallout2">
            <a:avLst>
              <a:gd name="adj1" fmla="val 79718"/>
              <a:gd name="adj2" fmla="val 105889"/>
              <a:gd name="adj3" fmla="val 79718"/>
              <a:gd name="adj4" fmla="val 118769"/>
              <a:gd name="adj5" fmla="val 90704"/>
              <a:gd name="adj6" fmla="val 235213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ECN3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Verdana" charset="0"/>
              </a:rPr>
              <a:t>(NA48)</a:t>
            </a:r>
          </a:p>
        </p:txBody>
      </p:sp>
    </p:spTree>
    <p:extLst>
      <p:ext uri="{BB962C8B-B14F-4D97-AF65-F5344CB8AC3E}">
        <p14:creationId xmlns:p14="http://schemas.microsoft.com/office/powerpoint/2010/main" val="194175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Dec7,2007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ie-FP7</a:t>
            </a:r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/>
              <a:t>Experimental Areas</a:t>
            </a:r>
          </a:p>
        </p:txBody>
      </p:sp>
      <p:pic>
        <p:nvPicPr>
          <p:cNvPr id="319491" name="Picture 3" descr="j0078748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5029200"/>
            <a:ext cx="871537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9492" name="Picture 4" descr="SPSNorthArea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752600"/>
            <a:ext cx="62404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493" name="AutoShape 5"/>
          <p:cNvSpPr>
            <a:spLocks/>
          </p:cNvSpPr>
          <p:nvPr/>
        </p:nvSpPr>
        <p:spPr bwMode="auto">
          <a:xfrm flipH="1" flipV="1">
            <a:off x="6521450" y="3962400"/>
            <a:ext cx="441325" cy="150813"/>
          </a:xfrm>
          <a:prstGeom prst="borderCallout2">
            <a:avLst>
              <a:gd name="adj1" fmla="val 37931"/>
              <a:gd name="adj2" fmla="val 115894"/>
              <a:gd name="adj3" fmla="val 37931"/>
              <a:gd name="adj4" fmla="val 126486"/>
              <a:gd name="adj5" fmla="val -214657"/>
              <a:gd name="adj6" fmla="val 298009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CMS</a:t>
            </a:r>
          </a:p>
        </p:txBody>
      </p:sp>
      <p:sp>
        <p:nvSpPr>
          <p:cNvPr id="319494" name="Line 6"/>
          <p:cNvSpPr>
            <a:spLocks noChangeShapeType="1"/>
          </p:cNvSpPr>
          <p:nvPr/>
        </p:nvSpPr>
        <p:spPr bwMode="auto">
          <a:xfrm flipH="1">
            <a:off x="6259513" y="4114800"/>
            <a:ext cx="141287" cy="8382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9495" name="AutoShape 7"/>
          <p:cNvSpPr>
            <a:spLocks/>
          </p:cNvSpPr>
          <p:nvPr/>
        </p:nvSpPr>
        <p:spPr bwMode="auto">
          <a:xfrm flipH="1" flipV="1">
            <a:off x="1195388" y="4805363"/>
            <a:ext cx="631825" cy="273050"/>
          </a:xfrm>
          <a:prstGeom prst="borderCallout2">
            <a:avLst>
              <a:gd name="adj1" fmla="val 24208"/>
              <a:gd name="adj2" fmla="val -11139"/>
              <a:gd name="adj3" fmla="val 24208"/>
              <a:gd name="adj4" fmla="val -44319"/>
              <a:gd name="adj5" fmla="val -308421"/>
              <a:gd name="adj6" fmla="val -241764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CERF/SC-RP</a:t>
            </a:r>
          </a:p>
        </p:txBody>
      </p:sp>
      <p:sp>
        <p:nvSpPr>
          <p:cNvPr id="319496" name="AutoShape 8"/>
          <p:cNvSpPr>
            <a:spLocks/>
          </p:cNvSpPr>
          <p:nvPr/>
        </p:nvSpPr>
        <p:spPr bwMode="auto">
          <a:xfrm flipH="1" flipV="1">
            <a:off x="4502150" y="5897563"/>
            <a:ext cx="365125" cy="150812"/>
          </a:xfrm>
          <a:prstGeom prst="borderCallout2">
            <a:avLst>
              <a:gd name="adj1" fmla="val 24208"/>
              <a:gd name="adj2" fmla="val 119199"/>
              <a:gd name="adj3" fmla="val 24208"/>
              <a:gd name="adj4" fmla="val 134796"/>
              <a:gd name="adj5" fmla="val 185259"/>
              <a:gd name="adj6" fmla="val 167199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LHCb</a:t>
            </a:r>
          </a:p>
        </p:txBody>
      </p:sp>
      <p:sp>
        <p:nvSpPr>
          <p:cNvPr id="319497" name="AutoShape 9"/>
          <p:cNvSpPr>
            <a:spLocks/>
          </p:cNvSpPr>
          <p:nvPr/>
        </p:nvSpPr>
        <p:spPr bwMode="auto">
          <a:xfrm flipH="1" flipV="1">
            <a:off x="5183188" y="5905500"/>
            <a:ext cx="454025" cy="150813"/>
          </a:xfrm>
          <a:prstGeom prst="borderCallout2">
            <a:avLst>
              <a:gd name="adj1" fmla="val 24208"/>
              <a:gd name="adj2" fmla="val 115481"/>
              <a:gd name="adj3" fmla="val 24208"/>
              <a:gd name="adj4" fmla="val 131611"/>
              <a:gd name="adj5" fmla="val 194736"/>
              <a:gd name="adj6" fmla="val 161935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ATLAS</a:t>
            </a:r>
          </a:p>
        </p:txBody>
      </p:sp>
      <p:sp>
        <p:nvSpPr>
          <p:cNvPr id="319498" name="AutoShape 10"/>
          <p:cNvSpPr>
            <a:spLocks/>
          </p:cNvSpPr>
          <p:nvPr/>
        </p:nvSpPr>
        <p:spPr bwMode="auto">
          <a:xfrm flipH="1" flipV="1">
            <a:off x="5986463" y="5867400"/>
            <a:ext cx="454025" cy="150813"/>
          </a:xfrm>
          <a:prstGeom prst="borderCallout2">
            <a:avLst>
              <a:gd name="adj1" fmla="val 24208"/>
              <a:gd name="adj2" fmla="val 115481"/>
              <a:gd name="adj3" fmla="val 24208"/>
              <a:gd name="adj4" fmla="val 140968"/>
              <a:gd name="adj5" fmla="val 157894"/>
              <a:gd name="adj6" fmla="val 179352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TOTEM</a:t>
            </a:r>
          </a:p>
        </p:txBody>
      </p:sp>
      <p:sp>
        <p:nvSpPr>
          <p:cNvPr id="319499" name="Line 11"/>
          <p:cNvSpPr>
            <a:spLocks noChangeShapeType="1"/>
          </p:cNvSpPr>
          <p:nvPr/>
        </p:nvSpPr>
        <p:spPr bwMode="auto">
          <a:xfrm flipV="1">
            <a:off x="5205413" y="5257800"/>
            <a:ext cx="0" cy="6096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/>
          <a:lstStyle/>
          <a:p>
            <a:endParaRPr lang="en-US"/>
          </a:p>
        </p:txBody>
      </p:sp>
      <p:sp>
        <p:nvSpPr>
          <p:cNvPr id="319500" name="AutoShape 12"/>
          <p:cNvSpPr>
            <a:spLocks/>
          </p:cNvSpPr>
          <p:nvPr/>
        </p:nvSpPr>
        <p:spPr bwMode="auto">
          <a:xfrm flipH="1" flipV="1">
            <a:off x="3165475" y="3649663"/>
            <a:ext cx="633413" cy="150812"/>
          </a:xfrm>
          <a:prstGeom prst="borderCallout2">
            <a:avLst>
              <a:gd name="adj1" fmla="val 24208"/>
              <a:gd name="adj2" fmla="val -11111"/>
              <a:gd name="adj3" fmla="val 24208"/>
              <a:gd name="adj4" fmla="val -45139"/>
              <a:gd name="adj5" fmla="val -957898"/>
              <a:gd name="adj6" fmla="val -147454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CALICE/ILC</a:t>
            </a:r>
          </a:p>
        </p:txBody>
      </p:sp>
      <p:sp>
        <p:nvSpPr>
          <p:cNvPr id="319501" name="AutoShape 13"/>
          <p:cNvSpPr>
            <a:spLocks/>
          </p:cNvSpPr>
          <p:nvPr/>
        </p:nvSpPr>
        <p:spPr bwMode="auto">
          <a:xfrm flipH="1" flipV="1">
            <a:off x="1687513" y="3908425"/>
            <a:ext cx="1196975" cy="273050"/>
          </a:xfrm>
          <a:prstGeom prst="borderCallout2">
            <a:avLst>
              <a:gd name="adj1" fmla="val 24208"/>
              <a:gd name="adj2" fmla="val -5884"/>
              <a:gd name="adj3" fmla="val 24208"/>
              <a:gd name="adj4" fmla="val -30148"/>
              <a:gd name="adj5" fmla="val -654741"/>
              <a:gd name="adj6" fmla="val -103190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GLAST, DREAM, AMS,…</a:t>
            </a:r>
          </a:p>
        </p:txBody>
      </p:sp>
      <p:sp>
        <p:nvSpPr>
          <p:cNvPr id="319502" name="AutoShape 14"/>
          <p:cNvSpPr>
            <a:spLocks/>
          </p:cNvSpPr>
          <p:nvPr/>
        </p:nvSpPr>
        <p:spPr bwMode="auto">
          <a:xfrm flipH="1" flipV="1">
            <a:off x="1476375" y="4592638"/>
            <a:ext cx="368300" cy="150812"/>
          </a:xfrm>
          <a:prstGeom prst="borderCallout2">
            <a:avLst>
              <a:gd name="adj1" fmla="val 24208"/>
              <a:gd name="adj2" fmla="val -19204"/>
              <a:gd name="adj3" fmla="val 24208"/>
              <a:gd name="adj4" fmla="val -221602"/>
              <a:gd name="adj5" fmla="val -381056"/>
              <a:gd name="adj6" fmla="val -640801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ALICE</a:t>
            </a:r>
          </a:p>
        </p:txBody>
      </p:sp>
      <p:sp>
        <p:nvSpPr>
          <p:cNvPr id="319503" name="Rectangle 15"/>
          <p:cNvSpPr>
            <a:spLocks noChangeArrowheads="1"/>
          </p:cNvSpPr>
          <p:nvPr/>
        </p:nvSpPr>
        <p:spPr bwMode="auto">
          <a:xfrm>
            <a:off x="3587750" y="5610225"/>
            <a:ext cx="280988" cy="152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/>
          </a:p>
        </p:txBody>
      </p:sp>
      <p:sp>
        <p:nvSpPr>
          <p:cNvPr id="319504" name="AutoShape 16"/>
          <p:cNvSpPr>
            <a:spLocks/>
          </p:cNvSpPr>
          <p:nvPr/>
        </p:nvSpPr>
        <p:spPr bwMode="auto">
          <a:xfrm flipH="1" flipV="1">
            <a:off x="2181225" y="5840413"/>
            <a:ext cx="1219200" cy="150812"/>
          </a:xfrm>
          <a:prstGeom prst="borderCallout2">
            <a:avLst>
              <a:gd name="adj1" fmla="val 24208"/>
              <a:gd name="adj2" fmla="val -5773"/>
              <a:gd name="adj3" fmla="val 24208"/>
              <a:gd name="adj4" fmla="val -14185"/>
              <a:gd name="adj5" fmla="val 177894"/>
              <a:gd name="adj6" fmla="val -31014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CRYSTALS/LHC Coll.</a:t>
            </a:r>
          </a:p>
        </p:txBody>
      </p:sp>
      <p:sp>
        <p:nvSpPr>
          <p:cNvPr id="319505" name="AutoShape 17"/>
          <p:cNvSpPr>
            <a:spLocks/>
          </p:cNvSpPr>
          <p:nvPr/>
        </p:nvSpPr>
        <p:spPr bwMode="auto">
          <a:xfrm flipH="1" flipV="1">
            <a:off x="5275263" y="3582988"/>
            <a:ext cx="422275" cy="150812"/>
          </a:xfrm>
          <a:prstGeom prst="borderCallout2">
            <a:avLst>
              <a:gd name="adj1" fmla="val 25773"/>
              <a:gd name="adj2" fmla="val 116667"/>
              <a:gd name="adj3" fmla="val 25773"/>
              <a:gd name="adj4" fmla="val 139583"/>
              <a:gd name="adj5" fmla="val -527838"/>
              <a:gd name="adj6" fmla="val 207639"/>
            </a:avLst>
          </a:prstGeom>
          <a:noFill/>
          <a:ln w="9525">
            <a:solidFill>
              <a:srgbClr val="33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lIns="9144" tIns="9144" rIns="9144" bIns="914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800">
                <a:solidFill>
                  <a:schemeClr val="bg1"/>
                </a:solidFill>
                <a:latin typeface="Verdana" charset="0"/>
              </a:rPr>
              <a:t>NA49</a:t>
            </a:r>
          </a:p>
        </p:txBody>
      </p:sp>
      <p:sp>
        <p:nvSpPr>
          <p:cNvPr id="319506" name="Rectangle 18"/>
          <p:cNvSpPr>
            <a:spLocks noChangeArrowheads="1"/>
          </p:cNvSpPr>
          <p:nvPr/>
        </p:nvSpPr>
        <p:spPr bwMode="auto">
          <a:xfrm>
            <a:off x="7086600" y="1752600"/>
            <a:ext cx="1828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0"/>
              <a:buChar char="n"/>
            </a:pPr>
            <a:r>
              <a:rPr lang="en-US" b="1"/>
              <a:t>6.5 Km</a:t>
            </a:r>
            <a:r>
              <a:rPr lang="en-US"/>
              <a:t> of beam lines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0"/>
              <a:buChar char="n"/>
            </a:pPr>
            <a:endParaRPr lang="en-US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0"/>
              <a:buChar char="n"/>
            </a:pPr>
            <a:r>
              <a:rPr lang="en-US"/>
              <a:t>About </a:t>
            </a:r>
            <a:r>
              <a:rPr lang="en-US" b="1"/>
              <a:t>1000 </a:t>
            </a:r>
            <a:r>
              <a:rPr lang="en-US"/>
              <a:t>equipment installed</a:t>
            </a:r>
          </a:p>
        </p:txBody>
      </p:sp>
      <p:sp>
        <p:nvSpPr>
          <p:cNvPr id="319507" name="Text Box 19"/>
          <p:cNvSpPr txBox="1">
            <a:spLocks noChangeArrowheads="1"/>
          </p:cNvSpPr>
          <p:nvPr/>
        </p:nvSpPr>
        <p:spPr bwMode="auto">
          <a:xfrm rot="16200000">
            <a:off x="-1072356" y="3129757"/>
            <a:ext cx="2819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The SPS North Area</a:t>
            </a:r>
          </a:p>
        </p:txBody>
      </p:sp>
    </p:spTree>
    <p:extLst>
      <p:ext uri="{BB962C8B-B14F-4D97-AF65-F5344CB8AC3E}">
        <p14:creationId xmlns:p14="http://schemas.microsoft.com/office/powerpoint/2010/main" val="410710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H4 Beam Optics</a:t>
            </a:r>
            <a:endParaRPr lang="en-US" dirty="0"/>
          </a:p>
        </p:txBody>
      </p:sp>
      <p:pic>
        <p:nvPicPr>
          <p:cNvPr id="3" name="Picture 2" descr="H4F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" y="1760538"/>
            <a:ext cx="5379850" cy="3802062"/>
          </a:xfrm>
          <a:prstGeom prst="rect">
            <a:avLst/>
          </a:prstGeom>
        </p:spPr>
      </p:pic>
      <p:pic>
        <p:nvPicPr>
          <p:cNvPr id="4" name="Picture 3" descr="H4F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67669"/>
            <a:ext cx="5375797" cy="379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5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58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H4 Magnet Settings Example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093884"/>
              </p:ext>
            </p:extLst>
          </p:nvPr>
        </p:nvGraphicFramePr>
        <p:xfrm>
          <a:off x="1752600" y="863600"/>
          <a:ext cx="5638800" cy="56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3" imgW="5638800" imgH="5664200" progId="Word.Document.12">
                  <p:embed/>
                </p:oleObj>
              </mc:Choice>
              <mc:Fallback>
                <p:oleObj name="Document" r:id="rId3" imgW="5638800" imgH="5664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863600"/>
                        <a:ext cx="5638800" cy="566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4200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 Target Configuration Hadrons</a:t>
            </a:r>
            <a:br>
              <a:rPr lang="en-US" dirty="0" smtClean="0"/>
            </a:br>
            <a:r>
              <a:rPr lang="en-US" dirty="0" smtClean="0"/>
              <a:t>“Democratic Wobbling”</a:t>
            </a:r>
            <a:endParaRPr lang="en-US" dirty="0"/>
          </a:p>
        </p:txBody>
      </p:sp>
      <p:pic>
        <p:nvPicPr>
          <p:cNvPr id="6" name="Content Placeholder 5" descr="T2_Democratic_h2@-150_H4@150 (T2.001)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3" b="146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7845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8"/>
            <a:ext cx="8229600" cy="692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CALET Beam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0380"/>
            <a:ext cx="8229600" cy="5930849"/>
          </a:xfrm>
        </p:spPr>
        <p:txBody>
          <a:bodyPr>
            <a:normAutofit/>
          </a:bodyPr>
          <a:lstStyle/>
          <a:p>
            <a:r>
              <a:rPr lang="en-US" dirty="0" smtClean="0"/>
              <a:t>H4A beam files for CALET 2011 </a:t>
            </a:r>
          </a:p>
          <a:p>
            <a:r>
              <a:rPr lang="en-US" dirty="0" smtClean="0"/>
              <a:t>Wobbling T2.001 (democratic) </a:t>
            </a:r>
          </a:p>
          <a:p>
            <a:pPr lvl="1"/>
            <a:r>
              <a:rPr lang="en-US" dirty="0" smtClean="0"/>
              <a:t>H4A.171 (-150 secondary hadrons) - used for </a:t>
            </a:r>
            <a:r>
              <a:rPr lang="en-US" dirty="0" err="1" smtClean="0"/>
              <a:t>muons</a:t>
            </a:r>
            <a:endParaRPr lang="en-US" dirty="0" smtClean="0"/>
          </a:p>
          <a:p>
            <a:pPr lvl="1"/>
            <a:r>
              <a:rPr lang="en-US" dirty="0" smtClean="0"/>
              <a:t> H4A.411 (+150 secondary hadrons) </a:t>
            </a:r>
          </a:p>
          <a:p>
            <a:pPr lvl="1"/>
            <a:r>
              <a:rPr lang="en-US" dirty="0" smtClean="0"/>
              <a:t>H4A.472 (+150 positrons)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78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361</Words>
  <Application>Microsoft Macintosh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Microsoft Word Document</vt:lpstr>
      <vt:lpstr>CALET Beam Test 9/11</vt:lpstr>
      <vt:lpstr>PowerPoint Presentation</vt:lpstr>
      <vt:lpstr>CERN Accelerator Complex</vt:lpstr>
      <vt:lpstr>The SPS North Area</vt:lpstr>
      <vt:lpstr>Experimental Areas</vt:lpstr>
      <vt:lpstr>H4 Beam Optics</vt:lpstr>
      <vt:lpstr>H4 Magnet Settings Example</vt:lpstr>
      <vt:lpstr>T2 Target Configuration Hadrons “Democratic Wobbling”</vt:lpstr>
      <vt:lpstr>CALET Beam Files</vt:lpstr>
      <vt:lpstr>T2 Target Configuration Hadrons 2.55 mr to H4</vt:lpstr>
      <vt:lpstr>CALET Beam Files</vt:lpstr>
      <vt:lpstr>T2 Target Configuration Electrons/Tertiary Hadrons 0 mr to H4</vt:lpstr>
      <vt:lpstr>CALET Beam Files</vt:lpstr>
      <vt:lpstr>XCET Cherenkovs – He, N2, CO2</vt:lpstr>
    </vt:vector>
  </TitlesOfParts>
  <Company>NASA GSFC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Beam Test 9/11</dc:title>
  <dc:creator>John Mitchell</dc:creator>
  <cp:lastModifiedBy>John Mitchell</cp:lastModifiedBy>
  <cp:revision>11</cp:revision>
  <dcterms:created xsi:type="dcterms:W3CDTF">2012-03-15T09:35:05Z</dcterms:created>
  <dcterms:modified xsi:type="dcterms:W3CDTF">2012-03-15T10:40:44Z</dcterms:modified>
</cp:coreProperties>
</file>