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56" r:id="rId3"/>
    <p:sldId id="257" r:id="rId4"/>
    <p:sldId id="262" r:id="rId5"/>
    <p:sldId id="261" r:id="rId6"/>
    <p:sldId id="275" r:id="rId7"/>
    <p:sldId id="276" r:id="rId8"/>
    <p:sldId id="268" r:id="rId9"/>
    <p:sldId id="272" r:id="rId10"/>
    <p:sldId id="273" r:id="rId11"/>
    <p:sldId id="274" r:id="rId12"/>
    <p:sldId id="269" r:id="rId13"/>
    <p:sldId id="270" r:id="rId14"/>
    <p:sldId id="282" r:id="rId15"/>
    <p:sldId id="258" r:id="rId16"/>
    <p:sldId id="260" r:id="rId17"/>
    <p:sldId id="277" r:id="rId18"/>
    <p:sldId id="278" r:id="rId19"/>
    <p:sldId id="279" r:id="rId20"/>
    <p:sldId id="280" r:id="rId21"/>
    <p:sldId id="283" r:id="rId22"/>
    <p:sldId id="284" r:id="rId2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B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774" autoAdjust="0"/>
  </p:normalViewPr>
  <p:slideViewPr>
    <p:cSldViewPr snapToGrid="0" snapToObjects="1">
      <p:cViewPr varScale="1">
        <p:scale>
          <a:sx n="67" d="100"/>
          <a:sy n="67" d="100"/>
        </p:scale>
        <p:origin x="-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25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6689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528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5048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68313" y="981075"/>
            <a:ext cx="8229600" cy="5173663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991B9C1-9848-454A-84D3-72D32BAD71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3071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53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0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45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40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37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96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746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025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1E3BF-06E7-1B48-B58F-18734D33EC64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04EFB-61A9-E645-B5D5-55AA5ADBB2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69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Test pulse calibration in Laboratory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Kenji YOSHIDA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7465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3200" dirty="0"/>
              <a:t>PH-ADC </a:t>
            </a:r>
            <a:r>
              <a:rPr lang="en-US" altLang="ja-JP" sz="3200" dirty="0" smtClean="0"/>
              <a:t>slope and pedestal calibration (preliminary)</a:t>
            </a:r>
            <a:endParaRPr lang="en-US" altLang="ja-JP" sz="3200" dirty="0"/>
          </a:p>
        </p:txBody>
      </p:sp>
      <p:graphicFrame>
        <p:nvGraphicFramePr>
          <p:cNvPr id="5123" name="Group 3"/>
          <p:cNvGraphicFramePr>
            <a:graphicFrameLocks noGrp="1"/>
          </p:cNvGraphicFramePr>
          <p:nvPr>
            <p:ph idx="1"/>
          </p:nvPr>
        </p:nvGraphicFramePr>
        <p:xfrm>
          <a:off x="468313" y="836613"/>
          <a:ext cx="8229600" cy="5528251"/>
        </p:xfrm>
        <a:graphic>
          <a:graphicData uri="http://schemas.openxmlformats.org/drawingml/2006/table">
            <a:tbl>
              <a:tblPr/>
              <a:tblGrid>
                <a:gridCol w="1366837"/>
                <a:gridCol w="1800225"/>
                <a:gridCol w="2449513"/>
                <a:gridCol w="2613025"/>
              </a:tblGrid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PHADC channel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target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(slope)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pedestal [ch]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00"/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CHD #1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1.68035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154.094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CHD #2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0.574692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197.157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Dynode #1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3.54453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146.255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Dynode #2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3.44006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40.6197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Dynode #3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4.39587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138.69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6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Dynode #4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25.4713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133.277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7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TASC TOP SUM High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39.8917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67.2193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TASC TOP SUM Low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1.0813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37.4566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9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TASC TOP #1 High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3.93418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155.461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10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TASC TOP #1 Low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0.124272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209.485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TASC TOP #2 High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3.84957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121.782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TASC TOP #2 Low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0.117459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191.29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13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TASC TOP #3 High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3.73582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159.043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14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TASC TOP #3 Low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0.120923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24.533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15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--- no use ---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---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---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16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--- no use ---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---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HGSｺﾞｼｯｸE" charset="0"/>
                          <a:ea typeface="HGSｺﾞｼｯｸE" charset="0"/>
                          <a:cs typeface="HGSｺﾞｼｯｸE" charset="0"/>
                        </a:rPr>
                        <a:t>---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235" name="Text Box 115"/>
          <p:cNvSpPr txBox="1">
            <a:spLocks noChangeArrowheads="1"/>
          </p:cNvSpPr>
          <p:nvPr/>
        </p:nvSpPr>
        <p:spPr bwMode="auto">
          <a:xfrm>
            <a:off x="3657600" y="6446838"/>
            <a:ext cx="5213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/>
              <a:t>ADC [ch] = input charge [fC] × (slope) + pedestal</a:t>
            </a:r>
          </a:p>
        </p:txBody>
      </p:sp>
    </p:spTree>
    <p:extLst>
      <p:ext uri="{BB962C8B-B14F-4D97-AF65-F5344CB8AC3E}">
        <p14:creationId xmlns:p14="http://schemas.microsoft.com/office/powerpoint/2010/main" val="2228456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smtClean="0"/>
              <a:t>Issues </a:t>
            </a:r>
            <a:r>
              <a:rPr lang="en-US" altLang="ja-JP" sz="3200" dirty="0" smtClean="0"/>
              <a:t>on the PH-ADC calibration</a:t>
            </a:r>
            <a:endParaRPr lang="ja-JP" altLang="en-US" sz="32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17638"/>
            <a:ext cx="8351837" cy="4737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ja-JP" sz="2400" dirty="0" smtClean="0"/>
              <a:t>The PH-ADC slopes and pedestals in the table is used in the present data analysis.  </a:t>
            </a:r>
            <a:endParaRPr lang="en-US" altLang="ja-JP" sz="2400" dirty="0"/>
          </a:p>
          <a:p>
            <a:r>
              <a:rPr lang="en-US" altLang="ja-JP" sz="2400" dirty="0" smtClean="0"/>
              <a:t>As shown in the PH-ADC calibration figures, some PH-ADC calibration data points are not enough. </a:t>
            </a:r>
            <a:endParaRPr lang="en-US" altLang="ja-JP" sz="2400" dirty="0"/>
          </a:p>
          <a:p>
            <a:r>
              <a:rPr lang="en-US" altLang="ja-JP" sz="2400" dirty="0" smtClean="0"/>
              <a:t>The present PH-ADC calibration table is a preliminary version, and later we will upgrade and distribute the table with enough calibration data points. </a:t>
            </a:r>
            <a:endParaRPr lang="en-US" altLang="ja-JP" sz="2400" dirty="0"/>
          </a:p>
          <a:p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83267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The calibration of IMC FEC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018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4" y="159173"/>
            <a:ext cx="6734290" cy="583127"/>
          </a:xfrm>
        </p:spPr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IMC FEC  calibration</a:t>
            </a:r>
            <a:endParaRPr lang="en-US" altLang="ja-JP" sz="3200" dirty="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74216" y="750145"/>
            <a:ext cx="11256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dirty="0"/>
              <a:t>Ex. </a:t>
            </a:r>
            <a:r>
              <a:rPr lang="en-US" altLang="ja-JP" dirty="0" smtClean="0"/>
              <a:t>CH461</a:t>
            </a:r>
            <a:endParaRPr lang="en-US" altLang="ja-JP" dirty="0"/>
          </a:p>
        </p:txBody>
      </p:sp>
      <p:pic>
        <p:nvPicPr>
          <p:cNvPr id="2" name="図 1" descr="test-461-c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18813"/>
            <a:ext cx="6003907" cy="4071615"/>
          </a:xfrm>
          <a:prstGeom prst="rect">
            <a:avLst/>
          </a:prstGeom>
        </p:spPr>
      </p:pic>
      <p:pic>
        <p:nvPicPr>
          <p:cNvPr id="3" name="図 2" descr="test-461-li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t="5411" r="7751" b="-7201"/>
          <a:stretch/>
        </p:blipFill>
        <p:spPr>
          <a:xfrm>
            <a:off x="3187610" y="872045"/>
            <a:ext cx="5956390" cy="445743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0" y="2718813"/>
            <a:ext cx="29613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Cross talk (input -24.956pC)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91826" y="4754621"/>
            <a:ext cx="18315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I</a:t>
            </a:r>
            <a:r>
              <a:rPr kumimoji="1" lang="en-US" altLang="ja-JP" dirty="0" smtClean="0"/>
              <a:t>nput charge [</a:t>
            </a:r>
            <a:r>
              <a:rPr kumimoji="1" lang="en-US" altLang="ja-JP" dirty="0" err="1" smtClean="0"/>
              <a:t>pC</a:t>
            </a:r>
            <a:r>
              <a:rPr lang="en-US" altLang="ja-JP" dirty="0"/>
              <a:t>]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2425319" y="1465165"/>
            <a:ext cx="13201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ADC</a:t>
            </a:r>
            <a:r>
              <a:rPr kumimoji="1" lang="en-US" altLang="ja-JP" dirty="0" smtClean="0"/>
              <a:t> [count</a:t>
            </a:r>
            <a:r>
              <a:rPr lang="en-US" altLang="ja-JP" dirty="0" smtClean="0"/>
              <a:t>]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02930" y="1195013"/>
            <a:ext cx="4070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(ADC) = - 1379.1 (Input [</a:t>
            </a:r>
            <a:r>
              <a:rPr lang="en-US" altLang="ja-JP" dirty="0" err="1" smtClean="0"/>
              <a:t>pC</a:t>
            </a:r>
            <a:r>
              <a:rPr lang="en-US" altLang="ja-JP" dirty="0" smtClean="0"/>
              <a:t>]) + 33011.9 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                           →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8.78 [</a:t>
            </a:r>
            <a:r>
              <a:rPr kumimoji="1" lang="en-US" altLang="ja-JP" dirty="0" err="1" smtClean="0"/>
              <a:t>fC</a:t>
            </a:r>
            <a:r>
              <a:rPr kumimoji="1" lang="en-US" altLang="ja-JP" dirty="0" smtClean="0"/>
              <a:t>/count]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2315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284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7325" y="131763"/>
            <a:ext cx="8158766" cy="773112"/>
          </a:xfrm>
        </p:spPr>
        <p:txBody>
          <a:bodyPr>
            <a:normAutofit/>
          </a:bodyPr>
          <a:lstStyle/>
          <a:p>
            <a:pPr algn="l"/>
            <a:r>
              <a:rPr lang="en-US" altLang="ja-JP" dirty="0" smtClean="0"/>
              <a:t>Readout equipment  for SPS2011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74750"/>
            <a:ext cx="8229600" cy="5423446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sz="3000" dirty="0" smtClean="0"/>
              <a:t>For IMC </a:t>
            </a:r>
            <a:r>
              <a:rPr kumimoji="1" lang="en-US" altLang="ja-JP" sz="3000" dirty="0" err="1" smtClean="0"/>
              <a:t>MaPMT</a:t>
            </a:r>
            <a:r>
              <a:rPr kumimoji="1" lang="en-US" altLang="ja-JP" sz="3000" dirty="0" smtClean="0"/>
              <a:t> Anode </a:t>
            </a:r>
          </a:p>
          <a:p>
            <a:pPr lvl="1"/>
            <a:r>
              <a:rPr kumimoji="1" lang="en-US" altLang="ja-JP" sz="2600" dirty="0" smtClean="0"/>
              <a:t>CP 80067 S/N 073195 (for bCALET-2)</a:t>
            </a:r>
          </a:p>
          <a:p>
            <a:pPr lvl="2"/>
            <a:r>
              <a:rPr lang="en-US" altLang="ja-JP" sz="1900" dirty="0" smtClean="0"/>
              <a:t>Va32HDR14.3</a:t>
            </a:r>
          </a:p>
          <a:p>
            <a:pPr lvl="2"/>
            <a:r>
              <a:rPr lang="en-US" altLang="ja-JP" sz="1900" dirty="0" smtClean="0"/>
              <a:t>PCB is same as bCALET-2</a:t>
            </a:r>
            <a:endParaRPr lang="en-US" altLang="ja-JP" sz="2200" dirty="0" smtClean="0"/>
          </a:p>
          <a:p>
            <a:r>
              <a:rPr lang="en-US" altLang="ja-JP" sz="3000" dirty="0" smtClean="0"/>
              <a:t>For TASC-TOP PMT</a:t>
            </a:r>
          </a:p>
          <a:p>
            <a:pPr lvl="1"/>
            <a:r>
              <a:rPr lang="en-US" altLang="ja-JP" sz="2600" dirty="0" smtClean="0"/>
              <a:t>Charge sensitive amp</a:t>
            </a:r>
          </a:p>
          <a:p>
            <a:pPr lvl="2"/>
            <a:r>
              <a:rPr lang="en-US" altLang="ja-JP" sz="1900" dirty="0" smtClean="0"/>
              <a:t>Similar  as CALET read out</a:t>
            </a:r>
          </a:p>
          <a:p>
            <a:pPr lvl="1"/>
            <a:r>
              <a:rPr lang="en-US" altLang="ja-JP" sz="2600" dirty="0" smtClean="0"/>
              <a:t>Shaping AMP</a:t>
            </a:r>
          </a:p>
          <a:p>
            <a:pPr lvl="2"/>
            <a:r>
              <a:rPr lang="en-US" altLang="ja-JP" sz="1900" dirty="0" smtClean="0"/>
              <a:t>Similar as CALET (Made by D. Ito)</a:t>
            </a:r>
            <a:endParaRPr lang="en-US" altLang="ja-JP" sz="2600" dirty="0" smtClean="0"/>
          </a:p>
          <a:p>
            <a:pPr lvl="2"/>
            <a:r>
              <a:rPr lang="en-US" altLang="ja-JP" sz="1900" dirty="0" smtClean="0"/>
              <a:t>Dual range</a:t>
            </a:r>
          </a:p>
          <a:p>
            <a:pPr lvl="1"/>
            <a:r>
              <a:rPr lang="en-US" altLang="ja-JP" sz="2600" dirty="0" smtClean="0"/>
              <a:t>CP 1116 Peak hold ADC module</a:t>
            </a:r>
          </a:p>
          <a:p>
            <a:pPr lvl="2"/>
            <a:r>
              <a:rPr lang="en-US" altLang="ja-JP" sz="1900" dirty="0" smtClean="0"/>
              <a:t>16bit</a:t>
            </a:r>
          </a:p>
          <a:p>
            <a:pPr lvl="2"/>
            <a:r>
              <a:rPr lang="en-US" altLang="ja-JP" sz="1900" dirty="0" smtClean="0"/>
              <a:t>Gate width = 6</a:t>
            </a:r>
            <a:r>
              <a:rPr lang="en-US" altLang="ja-JP" sz="1900" i="1" dirty="0" smtClean="0"/>
              <a:t>μ</a:t>
            </a:r>
            <a:r>
              <a:rPr lang="en-US" altLang="ja-JP" sz="1900" dirty="0" smtClean="0"/>
              <a:t>s </a:t>
            </a:r>
          </a:p>
          <a:p>
            <a:r>
              <a:rPr lang="en-US" altLang="ja-JP" sz="3100" dirty="0" smtClean="0"/>
              <a:t>For TASC-TOP Sum and CHD and IMC </a:t>
            </a:r>
            <a:r>
              <a:rPr lang="en-US" altLang="ja-JP" sz="3100" dirty="0" err="1" smtClean="0"/>
              <a:t>MaPMT</a:t>
            </a:r>
            <a:r>
              <a:rPr lang="en-US" altLang="ja-JP" sz="3100" dirty="0" smtClean="0"/>
              <a:t> Dynode</a:t>
            </a:r>
          </a:p>
          <a:p>
            <a:pPr lvl="1"/>
            <a:r>
              <a:rPr lang="en-US" altLang="ja-JP" sz="2600" dirty="0" smtClean="0"/>
              <a:t>Almost same as TASC-TOP PMT</a:t>
            </a:r>
          </a:p>
          <a:p>
            <a:pPr lvl="1"/>
            <a:r>
              <a:rPr lang="en-US" altLang="ja-JP" sz="2600" dirty="0" smtClean="0"/>
              <a:t>Pre AMP of IMC Dynode are OP-AMP(same as CALET) </a:t>
            </a:r>
          </a:p>
          <a:p>
            <a:pPr lvl="1"/>
            <a:r>
              <a:rPr lang="en-US" altLang="ja-JP" sz="2600" dirty="0" smtClean="0"/>
              <a:t>Shaping amp is CP 8679/M(Unipolar, gain adjustable )</a:t>
            </a:r>
            <a:endParaRPr lang="ja-JP" altLang="en-US" sz="2600" dirty="0" smtClean="0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609600" y="4413250"/>
            <a:ext cx="8229600" cy="2316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8220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7324" y="131763"/>
            <a:ext cx="7894859" cy="54455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dirty="0" smtClean="0"/>
              <a:t>The gain of amplifiers</a:t>
            </a:r>
            <a:endParaRPr kumimoji="1" lang="ja-JP" altLang="en-US" dirty="0"/>
          </a:p>
        </p:txBody>
      </p:sp>
      <p:graphicFrame>
        <p:nvGraphicFramePr>
          <p:cNvPr id="39" name="表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354098"/>
              </p:ext>
            </p:extLst>
          </p:nvPr>
        </p:nvGraphicFramePr>
        <p:xfrm>
          <a:off x="629678" y="1010520"/>
          <a:ext cx="7452505" cy="28635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32094"/>
                <a:gridCol w="1250027"/>
                <a:gridCol w="1683588"/>
                <a:gridCol w="1178577"/>
                <a:gridCol w="1508219"/>
              </a:tblGrid>
              <a:tr h="353465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1MIP ADC [</a:t>
                      </a:r>
                      <a:r>
                        <a:rPr kumimoji="1" lang="en-US" altLang="ja-JP" sz="1400" dirty="0" err="1" smtClean="0"/>
                        <a:t>ch</a:t>
                      </a:r>
                      <a:r>
                        <a:rPr kumimoji="1" lang="en-US" altLang="ja-JP" sz="1400" dirty="0" smtClean="0"/>
                        <a:t>]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1MIP Charge out[</a:t>
                      </a:r>
                      <a:r>
                        <a:rPr kumimoji="1" lang="en-US" altLang="ja-JP" sz="1400" dirty="0" err="1" smtClean="0"/>
                        <a:t>fC</a:t>
                      </a:r>
                      <a:r>
                        <a:rPr kumimoji="1" lang="en-US" altLang="ja-JP" sz="1400" dirty="0" smtClean="0"/>
                        <a:t>]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Pre amp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Shaping</a:t>
                      </a:r>
                      <a:r>
                        <a:rPr kumimoji="1" lang="en-US" altLang="ja-JP" sz="1400" baseline="0" dirty="0" smtClean="0"/>
                        <a:t> Amp gain</a:t>
                      </a:r>
                      <a:endParaRPr kumimoji="1" lang="ja-JP" altLang="en-US" sz="1400" dirty="0" smtClean="0"/>
                    </a:p>
                  </a:txBody>
                  <a:tcPr/>
                </a:tc>
              </a:tr>
              <a:tr h="3534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/>
                        <a:t>TASC-TOP</a:t>
                      </a:r>
                      <a:r>
                        <a:rPr kumimoji="1" lang="en-US" altLang="ja-JP" sz="1600" baseline="0" dirty="0" smtClean="0"/>
                        <a:t> High-gain</a:t>
                      </a:r>
                      <a:endParaRPr lang="ja-JP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100@-480</a:t>
                      </a:r>
                      <a:endParaRPr kumimoji="1" lang="ja-JP" alt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120pF</a:t>
                      </a:r>
                      <a:endParaRPr kumimoji="1" lang="ja-JP" altLang="en-US" sz="16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(600)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53465">
                <a:tc>
                  <a:txBody>
                    <a:bodyPr/>
                    <a:lstStyle/>
                    <a:p>
                      <a:r>
                        <a:rPr lang="en-US" altLang="ja-JP" sz="1600" dirty="0" smtClean="0"/>
                        <a:t>TASC-TOP Low Gain</a:t>
                      </a:r>
                      <a:endParaRPr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/>
                        <a:t>-</a:t>
                      </a:r>
                      <a:endParaRPr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/>
                        <a:t>-</a:t>
                      </a:r>
                      <a:endParaRPr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dirty="0" smtClean="0"/>
                        <a:t>(20)</a:t>
                      </a:r>
                      <a:endParaRPr lang="ja-JP" altLang="en-US" sz="1600" dirty="0"/>
                    </a:p>
                  </a:txBody>
                  <a:tcPr/>
                </a:tc>
              </a:tr>
              <a:tr h="35346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CHD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200@-600V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120pF</a:t>
                      </a:r>
                      <a:endParaRPr kumimoji="1" lang="ja-JP" altLang="en-US" sz="16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</a:tr>
              <a:tr h="36929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IMC(Dynode 1</a:t>
                      </a:r>
                      <a:r>
                        <a:rPr kumimoji="1" lang="en-US" altLang="ja-JP" sz="1600" baseline="30000" dirty="0" smtClean="0"/>
                        <a:t>st</a:t>
                      </a:r>
                      <a:r>
                        <a:rPr kumimoji="1" lang="en-US" altLang="ja-JP" sz="1600" dirty="0" smtClean="0"/>
                        <a:t>,2</a:t>
                      </a:r>
                      <a:r>
                        <a:rPr kumimoji="1" lang="en-US" altLang="ja-JP" sz="1600" baseline="30000" dirty="0" smtClean="0"/>
                        <a:t>nd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200@-800V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</a:tr>
              <a:tr h="35346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IMC(Dynode 3</a:t>
                      </a:r>
                      <a:r>
                        <a:rPr kumimoji="1" lang="en-US" altLang="ja-JP" sz="1600" baseline="30000" dirty="0" smtClean="0"/>
                        <a:t>rd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200@-700V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</a:tr>
              <a:tr h="373444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IMC(Dynode 4</a:t>
                      </a:r>
                      <a:r>
                        <a:rPr kumimoji="1" lang="en-US" altLang="ja-JP" sz="1600" baseline="30000" dirty="0" smtClean="0"/>
                        <a:t>th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200@-600V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</a:tr>
              <a:tr h="35346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TASC TOP SUM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200@-450V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120pF</a:t>
                      </a:r>
                      <a:endParaRPr kumimoji="1" lang="ja-JP" altLang="en-US" sz="16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1" name="テキスト ボックス 40"/>
          <p:cNvSpPr txBox="1"/>
          <p:nvPr/>
        </p:nvSpPr>
        <p:spPr>
          <a:xfrm>
            <a:off x="1962816" y="5130097"/>
            <a:ext cx="4997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Pre AMP gain = Q/</a:t>
            </a:r>
            <a:r>
              <a:rPr kumimoji="1" lang="en-US" altLang="ja-JP" dirty="0" err="1" smtClean="0"/>
              <a:t>Cf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0512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ha0-ch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3979863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50825" y="836613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CHD 1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572000" y="836613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CHD 2</a:t>
            </a: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87888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ja-JP" sz="3200" dirty="0"/>
              <a:t>PH-ADC pedestal </a:t>
            </a:r>
            <a:r>
              <a:rPr lang="en-US" altLang="ja-JP" sz="3200" dirty="0" smtClean="0"/>
              <a:t>and linearity calibration backup</a:t>
            </a:r>
            <a:endParaRPr lang="ja-JP" altLang="en-US" sz="3200" dirty="0"/>
          </a:p>
        </p:txBody>
      </p:sp>
      <p:pic>
        <p:nvPicPr>
          <p:cNvPr id="8203" name="Picture 11" descr="pha1-chd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125538"/>
            <a:ext cx="3979862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689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50825" y="3825875"/>
            <a:ext cx="942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Dynode 3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72000" y="3825875"/>
            <a:ext cx="942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Dynode 4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41362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ja-JP" sz="3200" dirty="0"/>
              <a:t>PH-ADC pedestal </a:t>
            </a:r>
            <a:r>
              <a:rPr lang="en-US" altLang="ja-JP" sz="3200" dirty="0" smtClean="0"/>
              <a:t>and linearity calibration backup</a:t>
            </a:r>
            <a:endParaRPr lang="ja-JP" altLang="en-US" sz="3200" dirty="0"/>
          </a:p>
        </p:txBody>
      </p:sp>
      <p:pic>
        <p:nvPicPr>
          <p:cNvPr id="9227" name="Picture 11" descr="pha4-dy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4114800"/>
            <a:ext cx="3979863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pha5-dy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114800"/>
            <a:ext cx="3979862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250825" y="908050"/>
            <a:ext cx="942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Dynode 1</a:t>
            </a:r>
          </a:p>
        </p:txBody>
      </p:sp>
      <p:pic>
        <p:nvPicPr>
          <p:cNvPr id="9230" name="Picture 14" descr="pha2-dy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62050"/>
            <a:ext cx="3979863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637088" y="908050"/>
            <a:ext cx="942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Dynode 2</a:t>
            </a:r>
          </a:p>
        </p:txBody>
      </p:sp>
      <p:pic>
        <p:nvPicPr>
          <p:cNvPr id="9232" name="Picture 16" descr="pha3-dy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1162050"/>
            <a:ext cx="3979862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150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50825" y="3789363"/>
            <a:ext cx="210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TASC TOP #1 HighGain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ja-JP" sz="3200" dirty="0"/>
              <a:t>PH-ADC pedestal </a:t>
            </a:r>
            <a:r>
              <a:rPr lang="en-US" altLang="ja-JP" sz="3200" dirty="0" smtClean="0"/>
              <a:t>and linearity calibration backup</a:t>
            </a:r>
            <a:endParaRPr lang="ja-JP" altLang="en-US" sz="3200" dirty="0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50825" y="908050"/>
            <a:ext cx="23066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TASC TOP SUM HighGain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610100" y="908050"/>
            <a:ext cx="2266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TASC TOP SUM LowGain</a:t>
            </a:r>
          </a:p>
        </p:txBody>
      </p:sp>
      <p:pic>
        <p:nvPicPr>
          <p:cNvPr id="10252" name="Picture 12" descr="pha6-top-sum-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3979863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3" name="Picture 13" descr="pha7-top-sum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5538"/>
            <a:ext cx="3979863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4624388" y="3789363"/>
            <a:ext cx="20685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TASC TOP #1 LowGain</a:t>
            </a:r>
          </a:p>
        </p:txBody>
      </p:sp>
      <p:pic>
        <p:nvPicPr>
          <p:cNvPr id="10255" name="Picture 15" descr="pha8-top1-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76700"/>
            <a:ext cx="3979863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6" name="Picture 16" descr="pha9-top1-l-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76700"/>
            <a:ext cx="3979863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593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Calibration for electronics with test charge input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Y. </a:t>
            </a:r>
            <a:r>
              <a:rPr kumimoji="1" lang="en-US" altLang="ja-JP" dirty="0" err="1" smtClean="0"/>
              <a:t>Ueyama</a:t>
            </a:r>
            <a:r>
              <a:rPr kumimoji="1" lang="en-US" altLang="ja-JP" dirty="0" smtClean="0"/>
              <a:t>, S. Ozawa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4015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50825" y="3789363"/>
            <a:ext cx="210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TASC TOP #3 HighGain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ja-JP" sz="3200" dirty="0"/>
              <a:t>PH-ADC pedestal </a:t>
            </a:r>
            <a:r>
              <a:rPr lang="en-US" altLang="ja-JP" sz="3200" dirty="0" smtClean="0"/>
              <a:t>and linearity calibration backup</a:t>
            </a:r>
            <a:endParaRPr lang="ja-JP" altLang="en-US" sz="32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50825" y="908050"/>
            <a:ext cx="210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TASC TOP #2 HighGain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610100" y="908050"/>
            <a:ext cx="20685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TASC TOP #2 LowGain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624388" y="3789363"/>
            <a:ext cx="20685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TASC TOP #3 LowGain</a:t>
            </a:r>
          </a:p>
        </p:txBody>
      </p:sp>
      <p:pic>
        <p:nvPicPr>
          <p:cNvPr id="11275" name="Picture 11" descr="pha10-top2-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3979863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pha11-top2-l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125538"/>
            <a:ext cx="3998912" cy="270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7" name="Picture 13" descr="pha12-top3-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76700"/>
            <a:ext cx="3979863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8" name="Picture 14" descr="pha13-top3-l-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076700"/>
            <a:ext cx="3979862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846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7320" y="126183"/>
            <a:ext cx="6635328" cy="517146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sz="3200" dirty="0"/>
              <a:t>Linearity of </a:t>
            </a:r>
            <a:r>
              <a:rPr lang="en-US" altLang="ja-JP" sz="3200" dirty="0" smtClean="0"/>
              <a:t>Pre AMP for IMC Dynode</a:t>
            </a:r>
            <a:endParaRPr lang="en-US" altLang="ja-JP" sz="3200" dirty="0"/>
          </a:p>
        </p:txBody>
      </p:sp>
      <p:pic>
        <p:nvPicPr>
          <p:cNvPr id="3" name="図 2" descr="IMCDyPre-Li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4" t="10446" r="3791" b="11814"/>
          <a:stretch/>
        </p:blipFill>
        <p:spPr>
          <a:xfrm>
            <a:off x="457205" y="1006225"/>
            <a:ext cx="5860093" cy="405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30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7320" y="126183"/>
            <a:ext cx="5414753" cy="682100"/>
          </a:xfrm>
        </p:spPr>
        <p:txBody>
          <a:bodyPr/>
          <a:lstStyle/>
          <a:p>
            <a:pPr algn="l"/>
            <a:r>
              <a:rPr lang="en-US" altLang="ja-JP" sz="3200" dirty="0" smtClean="0"/>
              <a:t>Checking the Linearity </a:t>
            </a:r>
            <a:r>
              <a:rPr lang="en-US" altLang="ja-JP" sz="3200" dirty="0"/>
              <a:t>of CSA</a:t>
            </a:r>
          </a:p>
        </p:txBody>
      </p:sp>
      <p:pic>
        <p:nvPicPr>
          <p:cNvPr id="6149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503" y="3451075"/>
            <a:ext cx="3489325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Line 14"/>
          <p:cNvSpPr>
            <a:spLocks noChangeShapeType="1"/>
          </p:cNvSpPr>
          <p:nvPr/>
        </p:nvSpPr>
        <p:spPr bwMode="auto">
          <a:xfrm>
            <a:off x="5651328" y="5068390"/>
            <a:ext cx="23034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5663" name="テキスト ボックス 19"/>
          <p:cNvSpPr txBox="1">
            <a:spLocks noChangeArrowheads="1"/>
          </p:cNvSpPr>
          <p:nvPr/>
        </p:nvSpPr>
        <p:spPr bwMode="auto">
          <a:xfrm>
            <a:off x="6135853" y="5054103"/>
            <a:ext cx="18979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Required </a:t>
            </a:r>
            <a:endParaRPr lang="en-US" altLang="ja-JP" sz="140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GSｺﾞｼｯｸE" charset="0"/>
              <a:ea typeface="HGSｺﾞｼｯｸE" charset="0"/>
              <a:cs typeface="HGSｺﾞｼｯｸE" charset="0"/>
            </a:endParaRPr>
          </a:p>
          <a:p>
            <a:pPr algn="ctr" fontAlgn="t"/>
            <a:r>
              <a:rPr lang="ja-JP" alt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（</a:t>
            </a:r>
            <a:r>
              <a:rPr lang="en-US" altLang="ja-JP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0.5</a:t>
            </a:r>
            <a:r>
              <a:rPr lang="ja-JP" alt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～</a:t>
            </a:r>
            <a:r>
              <a:rPr lang="en-US" altLang="ja-JP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3×10</a:t>
            </a:r>
            <a:r>
              <a:rPr lang="en-US" altLang="ja-JP" sz="1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3 </a:t>
            </a:r>
            <a:r>
              <a:rPr lang="en-US" altLang="ja-JP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MIPs</a:t>
            </a:r>
            <a:r>
              <a:rPr lang="ja-JP" alt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）</a:t>
            </a:r>
          </a:p>
        </p:txBody>
      </p:sp>
      <p:sp>
        <p:nvSpPr>
          <p:cNvPr id="155668" name="テキスト ボックス 19"/>
          <p:cNvSpPr txBox="1">
            <a:spLocks noChangeArrowheads="1"/>
          </p:cNvSpPr>
          <p:nvPr/>
        </p:nvSpPr>
        <p:spPr bwMode="auto">
          <a:xfrm>
            <a:off x="5594178" y="3555503"/>
            <a:ext cx="16986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fontAlgn="base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fontAlgn="base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fontAlgn="base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fontAlgn="base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fontAlgn="base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en-US" altLang="ja-JP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+mn-cs"/>
              </a:rPr>
              <a:t>Dynamic Range</a:t>
            </a:r>
            <a:endParaRPr lang="ja-JP" altLang="en-US" dirty="0" smtClean="0"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7562678" y="5947865"/>
            <a:ext cx="13003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sz="1200" dirty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Q</a:t>
            </a:r>
            <a:r>
              <a:rPr kumimoji="0" lang="en-US" altLang="ja-JP" sz="900" dirty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in</a:t>
            </a:r>
            <a:r>
              <a:rPr kumimoji="0" lang="en-US" altLang="ja-JP" sz="1200" dirty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: </a:t>
            </a:r>
            <a:r>
              <a:rPr kumimoji="0" lang="en-US" altLang="ja-JP" sz="1200" dirty="0" smtClean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2.1fC = 1MIP</a:t>
            </a:r>
            <a:endParaRPr kumimoji="0" lang="en-US" altLang="ja-JP" sz="1200" dirty="0">
              <a:solidFill>
                <a:srgbClr val="FF0000"/>
              </a:solidFill>
              <a:latin typeface="HGSｺﾞｼｯｸE" charset="0"/>
              <a:ea typeface="HGSｺﾞｼｯｸE" charset="0"/>
              <a:cs typeface="HGSｺﾞｼｯｸE" charset="0"/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859165" y="3438028"/>
            <a:ext cx="6810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400ch</a:t>
            </a:r>
          </a:p>
          <a:p>
            <a:pPr fontAlgn="b">
              <a:spcBef>
                <a:spcPct val="20000"/>
              </a:spcBef>
            </a:pPr>
            <a:r>
              <a:rPr kumimoji="0" lang="ja-JP" altLang="en-US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～</a:t>
            </a:r>
            <a:r>
              <a:rPr kumimoji="0" lang="en-US" altLang="ja-JP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2.1fC</a:t>
            </a:r>
          </a:p>
        </p:txBody>
      </p:sp>
      <p:pic>
        <p:nvPicPr>
          <p:cNvPr id="6156" name="Picture 1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693" y="1073814"/>
            <a:ext cx="3614737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10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64" y="1400373"/>
            <a:ext cx="8589421" cy="1882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004641" y="1022686"/>
            <a:ext cx="1511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sz="1600" i="1" dirty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Q</a:t>
            </a:r>
            <a:r>
              <a:rPr kumimoji="0" lang="en-US" altLang="ja-JP" sz="1200" i="1" dirty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in</a:t>
            </a:r>
            <a:r>
              <a:rPr kumimoji="0" lang="en-US" altLang="ja-JP" sz="1600" dirty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 = </a:t>
            </a:r>
            <a:r>
              <a:rPr kumimoji="0" lang="en-US" altLang="ja-JP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V</a:t>
            </a:r>
            <a:r>
              <a:rPr kumimoji="0" lang="en-US" altLang="ja-JP" sz="1600" i="1" dirty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 </a:t>
            </a:r>
            <a:r>
              <a:rPr kumimoji="0" lang="en-US" altLang="ja-JP" sz="1600" dirty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×10pF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70776" y="1203523"/>
            <a:ext cx="244278" cy="489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endParaRPr kumimoji="0" lang="en-US" altLang="ja-JP" sz="900" dirty="0">
              <a:solidFill>
                <a:srgbClr val="FF0000"/>
              </a:solidFill>
              <a:latin typeface="HGSｺﾞｼｯｸE" charset="0"/>
              <a:ea typeface="HGSｺﾞｼｯｸE" charset="0"/>
              <a:cs typeface="HGSｺﾞｼｯｸE" charset="0"/>
            </a:endParaRPr>
          </a:p>
          <a:p>
            <a:pPr fontAlgn="b">
              <a:spcBef>
                <a:spcPct val="20000"/>
              </a:spcBef>
            </a:pPr>
            <a:r>
              <a:rPr kumimoji="0" lang="en-US" altLang="ja-JP" sz="1400" dirty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  </a:t>
            </a:r>
            <a:endParaRPr kumimoji="0" lang="en-US" altLang="ja-JP" sz="900" i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GSｺﾞｼｯｸE" charset="0"/>
              <a:ea typeface="HGSｺﾞｼｯｸE" charset="0"/>
              <a:cs typeface="HGSｺﾞｼｯｸE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2364435" y="1206228"/>
            <a:ext cx="16436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dirty="0" smtClean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9.283pF</a:t>
            </a:r>
            <a:endParaRPr kumimoji="0" lang="en-US" altLang="ja-JP" dirty="0">
              <a:solidFill>
                <a:srgbClr val="FF0000"/>
              </a:solidFill>
              <a:latin typeface="HGSｺﾞｼｯｸE" charset="0"/>
              <a:ea typeface="HGSｺﾞｼｯｸE" charset="0"/>
              <a:cs typeface="HGSｺﾞｼｯｸE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2087974" y="1697020"/>
            <a:ext cx="71998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sz="1400" dirty="0" smtClean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51Ω</a:t>
            </a:r>
            <a:endParaRPr kumimoji="0" lang="en-US" altLang="ja-JP" sz="1400" dirty="0">
              <a:solidFill>
                <a:srgbClr val="FF0000"/>
              </a:solidFill>
              <a:latin typeface="HGSｺﾞｼｯｸE" charset="0"/>
              <a:ea typeface="HGSｺﾞｼｯｸE" charset="0"/>
              <a:cs typeface="HGSｺﾞｼｯｸ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28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7325" y="131763"/>
            <a:ext cx="5416550" cy="773112"/>
          </a:xfrm>
        </p:spPr>
        <p:txBody>
          <a:bodyPr/>
          <a:lstStyle/>
          <a:p>
            <a:pPr algn="l"/>
            <a:r>
              <a:rPr kumimoji="1" lang="en-US" altLang="ja-JP" dirty="0" smtClean="0"/>
              <a:t>Test charge calibration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74750"/>
            <a:ext cx="8229600" cy="1952625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Test charge input</a:t>
            </a:r>
          </a:p>
          <a:p>
            <a:r>
              <a:rPr lang="en-US" altLang="ja-JP" dirty="0" smtClean="0"/>
              <a:t>Calibration of ..</a:t>
            </a:r>
          </a:p>
          <a:p>
            <a:pPr lvl="1"/>
            <a:r>
              <a:rPr lang="en-US" altLang="ja-JP" dirty="0" smtClean="0"/>
              <a:t> Linearity</a:t>
            </a:r>
          </a:p>
          <a:p>
            <a:pPr lvl="1"/>
            <a:r>
              <a:rPr kumimoji="1" lang="en-US" altLang="ja-JP" dirty="0" smtClean="0"/>
              <a:t>Pedestal for PH-ADC(</a:t>
            </a:r>
            <a:r>
              <a:rPr lang="en-US" altLang="ja-JP" dirty="0" smtClean="0"/>
              <a:t>TASC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layer &amp; </a:t>
            </a:r>
            <a:r>
              <a:rPr kumimoji="1" lang="en-US" altLang="ja-JP" dirty="0" err="1" smtClean="0"/>
              <a:t>CHD</a:t>
            </a:r>
            <a:r>
              <a:rPr kumimoji="1" lang="en-US" altLang="ja-JP" baseline="-25000" dirty="0" err="1" smtClean="0"/>
              <a:t>jp</a:t>
            </a:r>
            <a:r>
              <a:rPr kumimoji="1" lang="en-US" altLang="ja-JP" baseline="-25000" dirty="0" smtClean="0"/>
              <a:t> </a:t>
            </a:r>
            <a:r>
              <a:rPr kumimoji="1" lang="en-US" altLang="ja-JP" dirty="0" smtClean="0"/>
              <a:t>&amp; IMC Dynode)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54075" y="3127375"/>
            <a:ext cx="189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Charge injector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grpSp>
        <p:nvGrpSpPr>
          <p:cNvPr id="39" name="図形グループ 38"/>
          <p:cNvGrpSpPr/>
          <p:nvPr/>
        </p:nvGrpSpPr>
        <p:grpSpPr>
          <a:xfrm>
            <a:off x="1123950" y="3449087"/>
            <a:ext cx="6146800" cy="1251982"/>
            <a:chOff x="457200" y="3297715"/>
            <a:chExt cx="5924550" cy="1820385"/>
          </a:xfrm>
        </p:grpSpPr>
        <p:sp>
          <p:nvSpPr>
            <p:cNvPr id="4" name="正方形/長方形 3"/>
            <p:cNvSpPr/>
            <p:nvPr/>
          </p:nvSpPr>
          <p:spPr>
            <a:xfrm>
              <a:off x="457200" y="3717924"/>
              <a:ext cx="1016000" cy="49847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tx1"/>
                  </a:solidFill>
                </a:rPr>
                <a:t>Pulsar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直線コネクタ 5"/>
            <p:cNvCxnSpPr/>
            <p:nvPr/>
          </p:nvCxnSpPr>
          <p:spPr>
            <a:xfrm>
              <a:off x="3048001" y="3937000"/>
              <a:ext cx="11429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4191000" y="3778250"/>
              <a:ext cx="0" cy="3016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4279900" y="3771900"/>
              <a:ext cx="0" cy="3016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4295775" y="3938588"/>
              <a:ext cx="561975" cy="79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3883025" y="3946525"/>
              <a:ext cx="0" cy="3016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3876675" y="4654550"/>
              <a:ext cx="0" cy="3016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正方形/長方形 12"/>
            <p:cNvSpPr/>
            <p:nvPr/>
          </p:nvSpPr>
          <p:spPr>
            <a:xfrm>
              <a:off x="3797300" y="4248150"/>
              <a:ext cx="155575" cy="406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コネクタ 13"/>
            <p:cNvCxnSpPr/>
            <p:nvPr/>
          </p:nvCxnSpPr>
          <p:spPr>
            <a:xfrm flipH="1">
              <a:off x="3698875" y="4972050"/>
              <a:ext cx="3492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flipH="1">
              <a:off x="3756025" y="5045075"/>
              <a:ext cx="2603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 flipH="1">
              <a:off x="3797300" y="5118100"/>
              <a:ext cx="1492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右矢印 21"/>
            <p:cNvSpPr/>
            <p:nvPr/>
          </p:nvSpPr>
          <p:spPr>
            <a:xfrm>
              <a:off x="5016500" y="3740150"/>
              <a:ext cx="460375" cy="47625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825875" y="3297715"/>
              <a:ext cx="1111250" cy="537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9.283pF</a:t>
              </a:r>
              <a:endParaRPr kumimoji="1" lang="ja-JP" altLang="en-US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3279775" y="4216400"/>
              <a:ext cx="736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51</a:t>
              </a:r>
              <a:r>
                <a:rPr lang="en-US" altLang="en-US" dirty="0" smtClean="0"/>
                <a:t>Ω</a:t>
              </a:r>
              <a:endParaRPr kumimoji="1" lang="ja-JP" altLang="en-US" dirty="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841500" y="3692524"/>
              <a:ext cx="1231901" cy="53975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Attenuator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直線コネクタ 29"/>
            <p:cNvCxnSpPr>
              <a:stCxn id="4" idx="3"/>
              <a:endCxn id="29" idx="1"/>
            </p:cNvCxnSpPr>
            <p:nvPr/>
          </p:nvCxnSpPr>
          <p:spPr>
            <a:xfrm flipV="1">
              <a:off x="1473200" y="3962400"/>
              <a:ext cx="368300" cy="4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/>
            <p:cNvSpPr txBox="1"/>
            <p:nvPr/>
          </p:nvSpPr>
          <p:spPr>
            <a:xfrm>
              <a:off x="5492750" y="3799443"/>
              <a:ext cx="889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Charge</a:t>
              </a:r>
              <a:r>
                <a:rPr kumimoji="1" lang="en-US" altLang="ja-JP" dirty="0" smtClean="0"/>
                <a:t> 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16473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7325" y="147638"/>
            <a:ext cx="6369050" cy="490537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sz="3200" dirty="0" smtClean="0"/>
              <a:t>TASC-TOP readout SPS2011</a:t>
            </a:r>
            <a:endParaRPr lang="en-US" altLang="ja-JP" sz="3200" dirty="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8600" y="763588"/>
            <a:ext cx="690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Layer 1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1262063" y="1050925"/>
            <a:ext cx="574675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PMT</a:t>
            </a: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1981200" y="1050925"/>
            <a:ext cx="574675" cy="28416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P.A.</a:t>
            </a:r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>
            <a:off x="1838325" y="11953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228600" y="1050925"/>
            <a:ext cx="1030288" cy="284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PWO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3062288" y="857250"/>
            <a:ext cx="1211262" cy="284163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 H.G.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3062288" y="1289050"/>
            <a:ext cx="1185862" cy="284163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 L.G.</a:t>
            </a:r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>
            <a:off x="2917825" y="14112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>
            <a:off x="2917825" y="9794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58" name="Line 38"/>
          <p:cNvSpPr>
            <a:spLocks noChangeShapeType="1"/>
          </p:cNvSpPr>
          <p:nvPr/>
        </p:nvSpPr>
        <p:spPr bwMode="auto">
          <a:xfrm>
            <a:off x="2917825" y="9794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59" name="Line 39"/>
          <p:cNvSpPr>
            <a:spLocks noChangeShapeType="1"/>
          </p:cNvSpPr>
          <p:nvPr/>
        </p:nvSpPr>
        <p:spPr bwMode="auto">
          <a:xfrm>
            <a:off x="2557463" y="119538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4427538" y="857250"/>
            <a:ext cx="776287" cy="284163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4427538" y="1289050"/>
            <a:ext cx="776287" cy="284163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5162" name="Line 42"/>
          <p:cNvSpPr>
            <a:spLocks noChangeShapeType="1"/>
          </p:cNvSpPr>
          <p:nvPr/>
        </p:nvSpPr>
        <p:spPr bwMode="auto">
          <a:xfrm>
            <a:off x="4284663" y="14112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63" name="Line 43"/>
          <p:cNvSpPr>
            <a:spLocks noChangeShapeType="1"/>
          </p:cNvSpPr>
          <p:nvPr/>
        </p:nvSpPr>
        <p:spPr bwMode="auto">
          <a:xfrm>
            <a:off x="4284663" y="9794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1262063" y="1916113"/>
            <a:ext cx="574675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PMT</a:t>
            </a:r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1981200" y="1916113"/>
            <a:ext cx="574675" cy="28416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P.A.</a:t>
            </a:r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1838325" y="20605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228600" y="1916113"/>
            <a:ext cx="1030288" cy="284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PWO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3062288" y="1722438"/>
            <a:ext cx="1211262" cy="284162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 H.G.</a:t>
            </a:r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3062288" y="2154238"/>
            <a:ext cx="1185862" cy="284162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 L.G.</a:t>
            </a:r>
          </a:p>
        </p:txBody>
      </p:sp>
      <p:sp>
        <p:nvSpPr>
          <p:cNvPr id="5170" name="Line 50"/>
          <p:cNvSpPr>
            <a:spLocks noChangeShapeType="1"/>
          </p:cNvSpPr>
          <p:nvPr/>
        </p:nvSpPr>
        <p:spPr bwMode="auto">
          <a:xfrm>
            <a:off x="2917825" y="22764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1" name="Line 51"/>
          <p:cNvSpPr>
            <a:spLocks noChangeShapeType="1"/>
          </p:cNvSpPr>
          <p:nvPr/>
        </p:nvSpPr>
        <p:spPr bwMode="auto">
          <a:xfrm>
            <a:off x="2917825" y="18446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2" name="Line 52"/>
          <p:cNvSpPr>
            <a:spLocks noChangeShapeType="1"/>
          </p:cNvSpPr>
          <p:nvPr/>
        </p:nvSpPr>
        <p:spPr bwMode="auto">
          <a:xfrm>
            <a:off x="2917825" y="18446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3" name="Line 53"/>
          <p:cNvSpPr>
            <a:spLocks noChangeShapeType="1"/>
          </p:cNvSpPr>
          <p:nvPr/>
        </p:nvSpPr>
        <p:spPr bwMode="auto">
          <a:xfrm>
            <a:off x="2557463" y="20605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4" name="Text Box 54"/>
          <p:cNvSpPr txBox="1">
            <a:spLocks noChangeArrowheads="1"/>
          </p:cNvSpPr>
          <p:nvPr/>
        </p:nvSpPr>
        <p:spPr bwMode="auto">
          <a:xfrm>
            <a:off x="4427538" y="1722438"/>
            <a:ext cx="776287" cy="284162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5175" name="Text Box 55"/>
          <p:cNvSpPr txBox="1">
            <a:spLocks noChangeArrowheads="1"/>
          </p:cNvSpPr>
          <p:nvPr/>
        </p:nvSpPr>
        <p:spPr bwMode="auto">
          <a:xfrm>
            <a:off x="4427538" y="2154238"/>
            <a:ext cx="776287" cy="284162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5176" name="Line 56"/>
          <p:cNvSpPr>
            <a:spLocks noChangeShapeType="1"/>
          </p:cNvSpPr>
          <p:nvPr/>
        </p:nvSpPr>
        <p:spPr bwMode="auto">
          <a:xfrm>
            <a:off x="4284663" y="22764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7" name="Line 57"/>
          <p:cNvSpPr>
            <a:spLocks noChangeShapeType="1"/>
          </p:cNvSpPr>
          <p:nvPr/>
        </p:nvSpPr>
        <p:spPr bwMode="auto">
          <a:xfrm>
            <a:off x="4284663" y="18446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8" name="Text Box 58"/>
          <p:cNvSpPr txBox="1">
            <a:spLocks noChangeArrowheads="1"/>
          </p:cNvSpPr>
          <p:nvPr/>
        </p:nvSpPr>
        <p:spPr bwMode="auto">
          <a:xfrm>
            <a:off x="1262063" y="2779713"/>
            <a:ext cx="574675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PMT</a:t>
            </a:r>
          </a:p>
        </p:txBody>
      </p:sp>
      <p:sp>
        <p:nvSpPr>
          <p:cNvPr id="5179" name="Text Box 59"/>
          <p:cNvSpPr txBox="1">
            <a:spLocks noChangeArrowheads="1"/>
          </p:cNvSpPr>
          <p:nvPr/>
        </p:nvSpPr>
        <p:spPr bwMode="auto">
          <a:xfrm>
            <a:off x="1981200" y="2779713"/>
            <a:ext cx="574675" cy="28416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P.A.</a:t>
            </a:r>
          </a:p>
        </p:txBody>
      </p:sp>
      <p:sp>
        <p:nvSpPr>
          <p:cNvPr id="5180" name="Line 60"/>
          <p:cNvSpPr>
            <a:spLocks noChangeShapeType="1"/>
          </p:cNvSpPr>
          <p:nvPr/>
        </p:nvSpPr>
        <p:spPr bwMode="auto">
          <a:xfrm>
            <a:off x="1838325" y="29241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81" name="Text Box 61"/>
          <p:cNvSpPr txBox="1">
            <a:spLocks noChangeArrowheads="1"/>
          </p:cNvSpPr>
          <p:nvPr/>
        </p:nvSpPr>
        <p:spPr bwMode="auto">
          <a:xfrm>
            <a:off x="228600" y="2779713"/>
            <a:ext cx="1030288" cy="284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PWO</a:t>
            </a:r>
          </a:p>
        </p:txBody>
      </p:sp>
      <p:sp>
        <p:nvSpPr>
          <p:cNvPr id="5182" name="Text Box 62"/>
          <p:cNvSpPr txBox="1">
            <a:spLocks noChangeArrowheads="1"/>
          </p:cNvSpPr>
          <p:nvPr/>
        </p:nvSpPr>
        <p:spPr bwMode="auto">
          <a:xfrm>
            <a:off x="3062288" y="2586038"/>
            <a:ext cx="1211262" cy="284162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 H.G.</a:t>
            </a:r>
          </a:p>
        </p:txBody>
      </p:sp>
      <p:sp>
        <p:nvSpPr>
          <p:cNvPr id="5183" name="Text Box 63"/>
          <p:cNvSpPr txBox="1">
            <a:spLocks noChangeArrowheads="1"/>
          </p:cNvSpPr>
          <p:nvPr/>
        </p:nvSpPr>
        <p:spPr bwMode="auto">
          <a:xfrm>
            <a:off x="3062288" y="3017838"/>
            <a:ext cx="1185862" cy="284162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 L.G.</a:t>
            </a:r>
          </a:p>
        </p:txBody>
      </p:sp>
      <p:sp>
        <p:nvSpPr>
          <p:cNvPr id="5184" name="Line 64"/>
          <p:cNvSpPr>
            <a:spLocks noChangeShapeType="1"/>
          </p:cNvSpPr>
          <p:nvPr/>
        </p:nvSpPr>
        <p:spPr bwMode="auto">
          <a:xfrm>
            <a:off x="2917825" y="31400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85" name="Line 65"/>
          <p:cNvSpPr>
            <a:spLocks noChangeShapeType="1"/>
          </p:cNvSpPr>
          <p:nvPr/>
        </p:nvSpPr>
        <p:spPr bwMode="auto">
          <a:xfrm>
            <a:off x="2917825" y="2708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86" name="Line 66"/>
          <p:cNvSpPr>
            <a:spLocks noChangeShapeType="1"/>
          </p:cNvSpPr>
          <p:nvPr/>
        </p:nvSpPr>
        <p:spPr bwMode="auto">
          <a:xfrm>
            <a:off x="2917825" y="27082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87" name="Line 67"/>
          <p:cNvSpPr>
            <a:spLocks noChangeShapeType="1"/>
          </p:cNvSpPr>
          <p:nvPr/>
        </p:nvSpPr>
        <p:spPr bwMode="auto">
          <a:xfrm>
            <a:off x="2557463" y="29241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88" name="Text Box 68"/>
          <p:cNvSpPr txBox="1">
            <a:spLocks noChangeArrowheads="1"/>
          </p:cNvSpPr>
          <p:nvPr/>
        </p:nvSpPr>
        <p:spPr bwMode="auto">
          <a:xfrm>
            <a:off x="4427538" y="2586038"/>
            <a:ext cx="776287" cy="284162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5189" name="Text Box 69"/>
          <p:cNvSpPr txBox="1">
            <a:spLocks noChangeArrowheads="1"/>
          </p:cNvSpPr>
          <p:nvPr/>
        </p:nvSpPr>
        <p:spPr bwMode="auto">
          <a:xfrm>
            <a:off x="4427538" y="3017838"/>
            <a:ext cx="776287" cy="284162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5190" name="Line 70"/>
          <p:cNvSpPr>
            <a:spLocks noChangeShapeType="1"/>
          </p:cNvSpPr>
          <p:nvPr/>
        </p:nvSpPr>
        <p:spPr bwMode="auto">
          <a:xfrm>
            <a:off x="4284663" y="31400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91" name="Line 71"/>
          <p:cNvSpPr>
            <a:spLocks noChangeShapeType="1"/>
          </p:cNvSpPr>
          <p:nvPr/>
        </p:nvSpPr>
        <p:spPr bwMode="auto">
          <a:xfrm>
            <a:off x="4284663" y="2708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20" name="Line 100"/>
          <p:cNvSpPr>
            <a:spLocks noChangeShapeType="1"/>
          </p:cNvSpPr>
          <p:nvPr/>
        </p:nvSpPr>
        <p:spPr bwMode="auto">
          <a:xfrm flipH="1">
            <a:off x="2628900" y="2924175"/>
            <a:ext cx="1588" cy="528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21" name="Line 101"/>
          <p:cNvSpPr>
            <a:spLocks noChangeShapeType="1"/>
          </p:cNvSpPr>
          <p:nvPr/>
        </p:nvSpPr>
        <p:spPr bwMode="auto">
          <a:xfrm flipH="1" flipV="1">
            <a:off x="2773363" y="1195388"/>
            <a:ext cx="0" cy="2257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22" name="Line 102"/>
          <p:cNvSpPr>
            <a:spLocks noChangeShapeType="1"/>
          </p:cNvSpPr>
          <p:nvPr/>
        </p:nvSpPr>
        <p:spPr bwMode="auto">
          <a:xfrm flipH="1" flipV="1">
            <a:off x="2701925" y="2058988"/>
            <a:ext cx="0" cy="1393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24" name="Text Box 104"/>
          <p:cNvSpPr txBox="1">
            <a:spLocks noChangeArrowheads="1"/>
          </p:cNvSpPr>
          <p:nvPr/>
        </p:nvSpPr>
        <p:spPr bwMode="auto">
          <a:xfrm>
            <a:off x="228600" y="1627188"/>
            <a:ext cx="690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Layer 1</a:t>
            </a:r>
          </a:p>
        </p:txBody>
      </p:sp>
      <p:sp>
        <p:nvSpPr>
          <p:cNvPr id="5225" name="Text Box 105"/>
          <p:cNvSpPr txBox="1">
            <a:spLocks noChangeArrowheads="1"/>
          </p:cNvSpPr>
          <p:nvPr/>
        </p:nvSpPr>
        <p:spPr bwMode="auto">
          <a:xfrm>
            <a:off x="228600" y="2492375"/>
            <a:ext cx="6905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Layer 1</a:t>
            </a:r>
          </a:p>
        </p:txBody>
      </p:sp>
      <p:sp>
        <p:nvSpPr>
          <p:cNvPr id="5226" name="Text Box 106"/>
          <p:cNvSpPr txBox="1">
            <a:spLocks noChangeArrowheads="1"/>
          </p:cNvSpPr>
          <p:nvPr/>
        </p:nvSpPr>
        <p:spPr bwMode="auto">
          <a:xfrm>
            <a:off x="6086475" y="2730500"/>
            <a:ext cx="1211263" cy="284163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 H.G.</a:t>
            </a:r>
          </a:p>
        </p:txBody>
      </p:sp>
      <p:sp>
        <p:nvSpPr>
          <p:cNvPr id="5227" name="Text Box 107"/>
          <p:cNvSpPr txBox="1">
            <a:spLocks noChangeArrowheads="1"/>
          </p:cNvSpPr>
          <p:nvPr/>
        </p:nvSpPr>
        <p:spPr bwMode="auto">
          <a:xfrm>
            <a:off x="6108700" y="3162300"/>
            <a:ext cx="1185863" cy="284163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 L.G.</a:t>
            </a:r>
          </a:p>
        </p:txBody>
      </p:sp>
      <p:sp>
        <p:nvSpPr>
          <p:cNvPr id="5228" name="Line 108"/>
          <p:cNvSpPr>
            <a:spLocks noChangeShapeType="1"/>
          </p:cNvSpPr>
          <p:nvPr/>
        </p:nvSpPr>
        <p:spPr bwMode="auto">
          <a:xfrm>
            <a:off x="5942013" y="32845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29" name="Line 109"/>
          <p:cNvSpPr>
            <a:spLocks noChangeShapeType="1"/>
          </p:cNvSpPr>
          <p:nvPr/>
        </p:nvSpPr>
        <p:spPr bwMode="auto">
          <a:xfrm>
            <a:off x="5942013" y="28527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30" name="Line 110"/>
          <p:cNvSpPr>
            <a:spLocks noChangeShapeType="1"/>
          </p:cNvSpPr>
          <p:nvPr/>
        </p:nvSpPr>
        <p:spPr bwMode="auto">
          <a:xfrm>
            <a:off x="5942013" y="28527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31" name="Text Box 111"/>
          <p:cNvSpPr txBox="1">
            <a:spLocks noChangeArrowheads="1"/>
          </p:cNvSpPr>
          <p:nvPr/>
        </p:nvSpPr>
        <p:spPr bwMode="auto">
          <a:xfrm>
            <a:off x="7440613" y="2730500"/>
            <a:ext cx="776287" cy="284163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5232" name="Text Box 112"/>
          <p:cNvSpPr txBox="1">
            <a:spLocks noChangeArrowheads="1"/>
          </p:cNvSpPr>
          <p:nvPr/>
        </p:nvSpPr>
        <p:spPr bwMode="auto">
          <a:xfrm>
            <a:off x="7440613" y="3162300"/>
            <a:ext cx="776287" cy="284163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5233" name="Line 113"/>
          <p:cNvSpPr>
            <a:spLocks noChangeShapeType="1"/>
          </p:cNvSpPr>
          <p:nvPr/>
        </p:nvSpPr>
        <p:spPr bwMode="auto">
          <a:xfrm>
            <a:off x="7297738" y="32845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34" name="Line 114"/>
          <p:cNvSpPr>
            <a:spLocks noChangeShapeType="1"/>
          </p:cNvSpPr>
          <p:nvPr/>
        </p:nvSpPr>
        <p:spPr bwMode="auto">
          <a:xfrm>
            <a:off x="7297738" y="28527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35" name="Line 115"/>
          <p:cNvSpPr>
            <a:spLocks noChangeShapeType="1"/>
          </p:cNvSpPr>
          <p:nvPr/>
        </p:nvSpPr>
        <p:spPr bwMode="auto">
          <a:xfrm>
            <a:off x="5797550" y="3067050"/>
            <a:ext cx="141288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36" name="Line 116"/>
          <p:cNvSpPr>
            <a:spLocks noChangeShapeType="1"/>
          </p:cNvSpPr>
          <p:nvPr/>
        </p:nvSpPr>
        <p:spPr bwMode="auto">
          <a:xfrm>
            <a:off x="5797550" y="241935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38" name="Line 118"/>
          <p:cNvSpPr>
            <a:spLocks noChangeShapeType="1"/>
          </p:cNvSpPr>
          <p:nvPr/>
        </p:nvSpPr>
        <p:spPr bwMode="auto">
          <a:xfrm>
            <a:off x="5797550" y="241935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42" name="Text Box 122"/>
          <p:cNvSpPr txBox="1">
            <a:spLocks noChangeArrowheads="1"/>
          </p:cNvSpPr>
          <p:nvPr/>
        </p:nvSpPr>
        <p:spPr bwMode="auto">
          <a:xfrm>
            <a:off x="1262063" y="3686128"/>
            <a:ext cx="863600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APD/PD</a:t>
            </a:r>
          </a:p>
        </p:txBody>
      </p:sp>
      <p:sp>
        <p:nvSpPr>
          <p:cNvPr id="5243" name="Text Box 123"/>
          <p:cNvSpPr txBox="1">
            <a:spLocks noChangeArrowheads="1"/>
          </p:cNvSpPr>
          <p:nvPr/>
        </p:nvSpPr>
        <p:spPr bwMode="auto">
          <a:xfrm>
            <a:off x="228600" y="3686128"/>
            <a:ext cx="1030288" cy="284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PWO</a:t>
            </a:r>
          </a:p>
        </p:txBody>
      </p:sp>
      <p:sp>
        <p:nvSpPr>
          <p:cNvPr id="5244" name="Text Box 124"/>
          <p:cNvSpPr txBox="1">
            <a:spLocks noChangeArrowheads="1"/>
          </p:cNvSpPr>
          <p:nvPr/>
        </p:nvSpPr>
        <p:spPr bwMode="auto">
          <a:xfrm>
            <a:off x="228600" y="3432128"/>
            <a:ext cx="9096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Layer 2-12</a:t>
            </a:r>
          </a:p>
        </p:txBody>
      </p:sp>
      <p:sp>
        <p:nvSpPr>
          <p:cNvPr id="5245" name="Line 125"/>
          <p:cNvSpPr>
            <a:spLocks noChangeShapeType="1"/>
          </p:cNvSpPr>
          <p:nvPr/>
        </p:nvSpPr>
        <p:spPr bwMode="auto">
          <a:xfrm>
            <a:off x="2127250" y="385599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46" name="Text Box 126"/>
          <p:cNvSpPr txBox="1">
            <a:spLocks noChangeArrowheads="1"/>
          </p:cNvSpPr>
          <p:nvPr/>
        </p:nvSpPr>
        <p:spPr bwMode="auto">
          <a:xfrm>
            <a:off x="2270125" y="3711528"/>
            <a:ext cx="1150938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TASC-FEC</a:t>
            </a:r>
          </a:p>
        </p:txBody>
      </p:sp>
      <p:sp>
        <p:nvSpPr>
          <p:cNvPr id="5247" name="Text Box 127"/>
          <p:cNvSpPr txBox="1">
            <a:spLocks noChangeArrowheads="1"/>
          </p:cNvSpPr>
          <p:nvPr/>
        </p:nvSpPr>
        <p:spPr bwMode="auto">
          <a:xfrm>
            <a:off x="6084888" y="2274888"/>
            <a:ext cx="1071562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F.S. + Discri.</a:t>
            </a:r>
          </a:p>
        </p:txBody>
      </p:sp>
      <p:sp>
        <p:nvSpPr>
          <p:cNvPr id="5248" name="Text Box 128"/>
          <p:cNvSpPr txBox="1">
            <a:spLocks noChangeArrowheads="1"/>
          </p:cNvSpPr>
          <p:nvPr/>
        </p:nvSpPr>
        <p:spPr bwMode="auto">
          <a:xfrm>
            <a:off x="7524750" y="2274888"/>
            <a:ext cx="895350" cy="2841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Input Reg.</a:t>
            </a:r>
          </a:p>
        </p:txBody>
      </p:sp>
      <p:cxnSp>
        <p:nvCxnSpPr>
          <p:cNvPr id="5263" name="AutoShape 143"/>
          <p:cNvCxnSpPr>
            <a:cxnSpLocks noChangeShapeType="1"/>
          </p:cNvCxnSpPr>
          <p:nvPr/>
        </p:nvCxnSpPr>
        <p:spPr bwMode="auto">
          <a:xfrm>
            <a:off x="7156450" y="2419350"/>
            <a:ext cx="3683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266" name="Rectangle 146"/>
          <p:cNvSpPr>
            <a:spLocks noChangeArrowheads="1"/>
          </p:cNvSpPr>
          <p:nvPr/>
        </p:nvSpPr>
        <p:spPr bwMode="auto">
          <a:xfrm>
            <a:off x="5580063" y="227012"/>
            <a:ext cx="3311525" cy="19129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" name="図形グループ 1"/>
          <p:cNvGrpSpPr/>
          <p:nvPr/>
        </p:nvGrpSpPr>
        <p:grpSpPr>
          <a:xfrm>
            <a:off x="5708650" y="349251"/>
            <a:ext cx="1495425" cy="296862"/>
            <a:chOff x="7127875" y="-531812"/>
            <a:chExt cx="1495425" cy="296862"/>
          </a:xfrm>
        </p:grpSpPr>
        <p:sp>
          <p:nvSpPr>
            <p:cNvPr id="5264" name="Text Box 144"/>
            <p:cNvSpPr txBox="1">
              <a:spLocks noChangeArrowheads="1"/>
            </p:cNvSpPr>
            <p:nvPr/>
          </p:nvSpPr>
          <p:spPr bwMode="auto">
            <a:xfrm>
              <a:off x="7127875" y="-531812"/>
              <a:ext cx="574675" cy="28416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200"/>
                <a:t>P.A.</a:t>
              </a:r>
            </a:p>
          </p:txBody>
        </p:sp>
        <p:sp>
          <p:nvSpPr>
            <p:cNvPr id="5267" name="Text Box 147"/>
            <p:cNvSpPr txBox="1">
              <a:spLocks noChangeArrowheads="1"/>
            </p:cNvSpPr>
            <p:nvPr/>
          </p:nvSpPr>
          <p:spPr bwMode="auto">
            <a:xfrm>
              <a:off x="7704138" y="-509587"/>
              <a:ext cx="919162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CSA(calet)</a:t>
              </a:r>
            </a:p>
          </p:txBody>
        </p:sp>
      </p:grpSp>
      <p:grpSp>
        <p:nvGrpSpPr>
          <p:cNvPr id="3" name="図形グループ 2"/>
          <p:cNvGrpSpPr/>
          <p:nvPr/>
        </p:nvGrpSpPr>
        <p:grpSpPr>
          <a:xfrm>
            <a:off x="5705475" y="727869"/>
            <a:ext cx="1776413" cy="296862"/>
            <a:chOff x="7127875" y="-100012"/>
            <a:chExt cx="1776413" cy="296862"/>
          </a:xfrm>
        </p:grpSpPr>
        <p:sp>
          <p:nvSpPr>
            <p:cNvPr id="5265" name="Text Box 145"/>
            <p:cNvSpPr txBox="1">
              <a:spLocks noChangeArrowheads="1"/>
            </p:cNvSpPr>
            <p:nvPr/>
          </p:nvSpPr>
          <p:spPr bwMode="auto">
            <a:xfrm>
              <a:off x="7127875" y="-100012"/>
              <a:ext cx="574675" cy="28416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200"/>
                <a:t>P.A.</a:t>
              </a:r>
            </a:p>
          </p:txBody>
        </p:sp>
        <p:sp>
          <p:nvSpPr>
            <p:cNvPr id="5268" name="Text Box 148"/>
            <p:cNvSpPr txBox="1">
              <a:spLocks noChangeArrowheads="1"/>
            </p:cNvSpPr>
            <p:nvPr/>
          </p:nvSpPr>
          <p:spPr bwMode="auto">
            <a:xfrm>
              <a:off x="7696200" y="-77787"/>
              <a:ext cx="1208088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OP-AMP(calet)</a:t>
              </a:r>
            </a:p>
          </p:txBody>
        </p:sp>
      </p:grpSp>
      <p:grpSp>
        <p:nvGrpSpPr>
          <p:cNvPr id="4" name="図形グループ 3"/>
          <p:cNvGrpSpPr/>
          <p:nvPr/>
        </p:nvGrpSpPr>
        <p:grpSpPr>
          <a:xfrm>
            <a:off x="5715000" y="1166813"/>
            <a:ext cx="1527175" cy="284162"/>
            <a:chOff x="7127875" y="354013"/>
            <a:chExt cx="1527175" cy="284162"/>
          </a:xfrm>
        </p:grpSpPr>
        <p:sp>
          <p:nvSpPr>
            <p:cNvPr id="5269" name="Text Box 149"/>
            <p:cNvSpPr txBox="1">
              <a:spLocks noChangeArrowheads="1"/>
            </p:cNvSpPr>
            <p:nvPr/>
          </p:nvSpPr>
          <p:spPr bwMode="auto">
            <a:xfrm>
              <a:off x="7127875" y="354013"/>
              <a:ext cx="482600" cy="28416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S.A.</a:t>
              </a:r>
            </a:p>
          </p:txBody>
        </p:sp>
        <p:sp>
          <p:nvSpPr>
            <p:cNvPr id="5271" name="Text Box 151"/>
            <p:cNvSpPr txBox="1">
              <a:spLocks noChangeArrowheads="1"/>
            </p:cNvSpPr>
            <p:nvPr/>
          </p:nvSpPr>
          <p:spPr bwMode="auto">
            <a:xfrm>
              <a:off x="7704138" y="354013"/>
              <a:ext cx="950912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 dirty="0"/>
                <a:t>Clear pulse</a:t>
              </a:r>
            </a:p>
          </p:txBody>
        </p:sp>
      </p:grpSp>
      <p:grpSp>
        <p:nvGrpSpPr>
          <p:cNvPr id="5" name="図形グループ 4"/>
          <p:cNvGrpSpPr/>
          <p:nvPr/>
        </p:nvGrpSpPr>
        <p:grpSpPr>
          <a:xfrm>
            <a:off x="5715000" y="1608138"/>
            <a:ext cx="1081088" cy="285750"/>
            <a:chOff x="7127875" y="785813"/>
            <a:chExt cx="1081088" cy="285750"/>
          </a:xfrm>
        </p:grpSpPr>
        <p:sp>
          <p:nvSpPr>
            <p:cNvPr id="5270" name="Text Box 150"/>
            <p:cNvSpPr txBox="1">
              <a:spLocks noChangeArrowheads="1"/>
            </p:cNvSpPr>
            <p:nvPr/>
          </p:nvSpPr>
          <p:spPr bwMode="auto">
            <a:xfrm>
              <a:off x="7127875" y="785813"/>
              <a:ext cx="482600" cy="284162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S.A.</a:t>
              </a:r>
            </a:p>
          </p:txBody>
        </p:sp>
        <p:sp>
          <p:nvSpPr>
            <p:cNvPr id="5272" name="Text Box 152"/>
            <p:cNvSpPr txBox="1">
              <a:spLocks noChangeArrowheads="1"/>
            </p:cNvSpPr>
            <p:nvPr/>
          </p:nvSpPr>
          <p:spPr bwMode="auto">
            <a:xfrm>
              <a:off x="7704138" y="796925"/>
              <a:ext cx="504825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calet</a:t>
              </a:r>
            </a:p>
          </p:txBody>
        </p:sp>
      </p:grpSp>
      <p:grpSp>
        <p:nvGrpSpPr>
          <p:cNvPr id="6" name="図形グループ 5"/>
          <p:cNvGrpSpPr/>
          <p:nvPr/>
        </p:nvGrpSpPr>
        <p:grpSpPr>
          <a:xfrm>
            <a:off x="7388226" y="371476"/>
            <a:ext cx="1347788" cy="284163"/>
            <a:chOff x="7124700" y="1200150"/>
            <a:chExt cx="1347788" cy="284163"/>
          </a:xfrm>
        </p:grpSpPr>
        <p:sp>
          <p:nvSpPr>
            <p:cNvPr id="5273" name="Text Box 153"/>
            <p:cNvSpPr txBox="1">
              <a:spLocks noChangeArrowheads="1"/>
            </p:cNvSpPr>
            <p:nvPr/>
          </p:nvSpPr>
          <p:spPr bwMode="auto">
            <a:xfrm>
              <a:off x="7124700" y="1200150"/>
              <a:ext cx="493713" cy="284163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       </a:t>
              </a:r>
            </a:p>
          </p:txBody>
        </p:sp>
        <p:sp>
          <p:nvSpPr>
            <p:cNvPr id="5275" name="Text Box 155"/>
            <p:cNvSpPr txBox="1">
              <a:spLocks noChangeArrowheads="1"/>
            </p:cNvSpPr>
            <p:nvPr/>
          </p:nvSpPr>
          <p:spPr bwMode="auto">
            <a:xfrm>
              <a:off x="7739063" y="1209675"/>
              <a:ext cx="733425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CAMAC</a:t>
              </a:r>
            </a:p>
          </p:txBody>
        </p:sp>
      </p:grpSp>
      <p:grpSp>
        <p:nvGrpSpPr>
          <p:cNvPr id="7" name="図形グループ 6"/>
          <p:cNvGrpSpPr/>
          <p:nvPr/>
        </p:nvGrpSpPr>
        <p:grpSpPr>
          <a:xfrm>
            <a:off x="7388226" y="854075"/>
            <a:ext cx="1130300" cy="287338"/>
            <a:chOff x="7124700" y="1628775"/>
            <a:chExt cx="1130300" cy="287338"/>
          </a:xfrm>
        </p:grpSpPr>
        <p:sp>
          <p:nvSpPr>
            <p:cNvPr id="5274" name="Text Box 154"/>
            <p:cNvSpPr txBox="1">
              <a:spLocks noChangeArrowheads="1"/>
            </p:cNvSpPr>
            <p:nvPr/>
          </p:nvSpPr>
          <p:spPr bwMode="auto">
            <a:xfrm>
              <a:off x="7124700" y="1631950"/>
              <a:ext cx="493713" cy="284163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       </a:t>
              </a:r>
            </a:p>
          </p:txBody>
        </p:sp>
        <p:sp>
          <p:nvSpPr>
            <p:cNvPr id="5276" name="Text Box 156"/>
            <p:cNvSpPr txBox="1">
              <a:spLocks noChangeArrowheads="1"/>
            </p:cNvSpPr>
            <p:nvPr/>
          </p:nvSpPr>
          <p:spPr bwMode="auto">
            <a:xfrm>
              <a:off x="7740650" y="1628775"/>
              <a:ext cx="51435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 dirty="0"/>
                <a:t>VME</a:t>
              </a:r>
            </a:p>
          </p:txBody>
        </p:sp>
      </p:grpSp>
      <p:sp>
        <p:nvSpPr>
          <p:cNvPr id="5277" name="Text Box 157"/>
          <p:cNvSpPr txBox="1">
            <a:spLocks noChangeArrowheads="1"/>
          </p:cNvSpPr>
          <p:nvPr/>
        </p:nvSpPr>
        <p:spPr bwMode="auto">
          <a:xfrm>
            <a:off x="4427538" y="3357563"/>
            <a:ext cx="1150937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SUM-AMP</a:t>
            </a:r>
          </a:p>
        </p:txBody>
      </p:sp>
      <p:sp>
        <p:nvSpPr>
          <p:cNvPr id="5278" name="Line 158"/>
          <p:cNvSpPr>
            <a:spLocks noChangeShapeType="1"/>
          </p:cNvSpPr>
          <p:nvPr/>
        </p:nvSpPr>
        <p:spPr bwMode="auto">
          <a:xfrm>
            <a:off x="5580063" y="34671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79" name="Line 159"/>
          <p:cNvSpPr>
            <a:spLocks noChangeShapeType="1"/>
          </p:cNvSpPr>
          <p:nvPr/>
        </p:nvSpPr>
        <p:spPr bwMode="auto">
          <a:xfrm>
            <a:off x="2627313" y="346551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3" name="Rectangle 2"/>
          <p:cNvSpPr txBox="1">
            <a:spLocks noChangeArrowheads="1"/>
          </p:cNvSpPr>
          <p:nvPr/>
        </p:nvSpPr>
        <p:spPr>
          <a:xfrm>
            <a:off x="119252" y="4096705"/>
            <a:ext cx="6303963" cy="7141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ja-JP" sz="3200" dirty="0"/>
          </a:p>
        </p:txBody>
      </p:sp>
      <p:sp>
        <p:nvSpPr>
          <p:cNvPr id="100" name="Rectangle 2"/>
          <p:cNvSpPr txBox="1">
            <a:spLocks noChangeArrowheads="1"/>
          </p:cNvSpPr>
          <p:nvPr/>
        </p:nvSpPr>
        <p:spPr>
          <a:xfrm>
            <a:off x="187325" y="4308619"/>
            <a:ext cx="6369050" cy="490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/>
              <a:t>IMC Anode readout SPS2011</a:t>
            </a:r>
            <a:endParaRPr lang="en-US" altLang="ja-JP" sz="3200" dirty="0"/>
          </a:p>
        </p:txBody>
      </p:sp>
      <p:grpSp>
        <p:nvGrpSpPr>
          <p:cNvPr id="9" name="図形グループ 8"/>
          <p:cNvGrpSpPr/>
          <p:nvPr/>
        </p:nvGrpSpPr>
        <p:grpSpPr>
          <a:xfrm>
            <a:off x="337810" y="5260975"/>
            <a:ext cx="1655763" cy="284162"/>
            <a:chOff x="337810" y="5260975"/>
            <a:chExt cx="1655763" cy="284162"/>
          </a:xfrm>
        </p:grpSpPr>
        <p:sp>
          <p:nvSpPr>
            <p:cNvPr id="101" name="Text Box 168"/>
            <p:cNvSpPr txBox="1">
              <a:spLocks noChangeArrowheads="1"/>
            </p:cNvSpPr>
            <p:nvPr/>
          </p:nvSpPr>
          <p:spPr bwMode="auto">
            <a:xfrm>
              <a:off x="337810" y="5260975"/>
              <a:ext cx="1081088" cy="25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000"/>
                <a:t>SciFi</a:t>
              </a:r>
            </a:p>
          </p:txBody>
        </p:sp>
        <p:sp>
          <p:nvSpPr>
            <p:cNvPr id="102" name="Rectangle 169"/>
            <p:cNvSpPr>
              <a:spLocks noChangeArrowheads="1"/>
            </p:cNvSpPr>
            <p:nvPr/>
          </p:nvSpPr>
          <p:spPr bwMode="auto">
            <a:xfrm>
              <a:off x="337810" y="5260975"/>
              <a:ext cx="1081088" cy="714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Rectangle 170"/>
            <p:cNvSpPr>
              <a:spLocks noChangeArrowheads="1"/>
            </p:cNvSpPr>
            <p:nvPr/>
          </p:nvSpPr>
          <p:spPr bwMode="auto">
            <a:xfrm>
              <a:off x="337810" y="5465762"/>
              <a:ext cx="1081088" cy="714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" name="Text Box 183"/>
            <p:cNvSpPr txBox="1">
              <a:spLocks noChangeArrowheads="1"/>
            </p:cNvSpPr>
            <p:nvPr/>
          </p:nvSpPr>
          <p:spPr bwMode="auto">
            <a:xfrm>
              <a:off x="1418898" y="5260975"/>
              <a:ext cx="574675" cy="2841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200" dirty="0"/>
                <a:t>PMT</a:t>
              </a:r>
            </a:p>
          </p:txBody>
        </p:sp>
      </p:grpSp>
      <p:grpSp>
        <p:nvGrpSpPr>
          <p:cNvPr id="10" name="図形グループ 9"/>
          <p:cNvGrpSpPr/>
          <p:nvPr/>
        </p:nvGrpSpPr>
        <p:grpSpPr>
          <a:xfrm>
            <a:off x="337810" y="5603977"/>
            <a:ext cx="1655763" cy="284163"/>
            <a:chOff x="337810" y="6065837"/>
            <a:chExt cx="1655763" cy="284163"/>
          </a:xfrm>
        </p:grpSpPr>
        <p:sp>
          <p:nvSpPr>
            <p:cNvPr id="105" name="Text Box 284"/>
            <p:cNvSpPr txBox="1">
              <a:spLocks noChangeArrowheads="1"/>
            </p:cNvSpPr>
            <p:nvPr/>
          </p:nvSpPr>
          <p:spPr bwMode="auto">
            <a:xfrm>
              <a:off x="337810" y="6065837"/>
              <a:ext cx="1081088" cy="25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000"/>
                <a:t>SciFi</a:t>
              </a:r>
            </a:p>
          </p:txBody>
        </p:sp>
        <p:sp>
          <p:nvSpPr>
            <p:cNvPr id="106" name="Rectangle 285"/>
            <p:cNvSpPr>
              <a:spLocks noChangeArrowheads="1"/>
            </p:cNvSpPr>
            <p:nvPr/>
          </p:nvSpPr>
          <p:spPr bwMode="auto">
            <a:xfrm>
              <a:off x="337810" y="6065837"/>
              <a:ext cx="1081088" cy="714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" name="Rectangle 286"/>
            <p:cNvSpPr>
              <a:spLocks noChangeArrowheads="1"/>
            </p:cNvSpPr>
            <p:nvPr/>
          </p:nvSpPr>
          <p:spPr bwMode="auto">
            <a:xfrm>
              <a:off x="337810" y="6270625"/>
              <a:ext cx="1081088" cy="714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Text Box 287"/>
            <p:cNvSpPr txBox="1">
              <a:spLocks noChangeArrowheads="1"/>
            </p:cNvSpPr>
            <p:nvPr/>
          </p:nvSpPr>
          <p:spPr bwMode="auto">
            <a:xfrm>
              <a:off x="1418898" y="6065837"/>
              <a:ext cx="574675" cy="2841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200"/>
                <a:t>PMT</a:t>
              </a:r>
            </a:p>
          </p:txBody>
        </p:sp>
      </p:grpSp>
      <p:grpSp>
        <p:nvGrpSpPr>
          <p:cNvPr id="11" name="図形グループ 10"/>
          <p:cNvGrpSpPr/>
          <p:nvPr/>
        </p:nvGrpSpPr>
        <p:grpSpPr>
          <a:xfrm>
            <a:off x="337810" y="5950775"/>
            <a:ext cx="1655763" cy="284162"/>
            <a:chOff x="337810" y="6858000"/>
            <a:chExt cx="1655763" cy="284162"/>
          </a:xfrm>
        </p:grpSpPr>
        <p:sp>
          <p:nvSpPr>
            <p:cNvPr id="109" name="Text Box 300"/>
            <p:cNvSpPr txBox="1">
              <a:spLocks noChangeArrowheads="1"/>
            </p:cNvSpPr>
            <p:nvPr/>
          </p:nvSpPr>
          <p:spPr bwMode="auto">
            <a:xfrm>
              <a:off x="337810" y="6858000"/>
              <a:ext cx="1081088" cy="25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000"/>
                <a:t>SciFi</a:t>
              </a:r>
            </a:p>
          </p:txBody>
        </p:sp>
        <p:sp>
          <p:nvSpPr>
            <p:cNvPr id="110" name="Rectangle 301"/>
            <p:cNvSpPr>
              <a:spLocks noChangeArrowheads="1"/>
            </p:cNvSpPr>
            <p:nvPr/>
          </p:nvSpPr>
          <p:spPr bwMode="auto">
            <a:xfrm>
              <a:off x="337810" y="6858000"/>
              <a:ext cx="1081088" cy="714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Rectangle 302"/>
            <p:cNvSpPr>
              <a:spLocks noChangeArrowheads="1"/>
            </p:cNvSpPr>
            <p:nvPr/>
          </p:nvSpPr>
          <p:spPr bwMode="auto">
            <a:xfrm>
              <a:off x="337810" y="7062787"/>
              <a:ext cx="1081088" cy="714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Text Box 303"/>
            <p:cNvSpPr txBox="1">
              <a:spLocks noChangeArrowheads="1"/>
            </p:cNvSpPr>
            <p:nvPr/>
          </p:nvSpPr>
          <p:spPr bwMode="auto">
            <a:xfrm>
              <a:off x="1418898" y="6858000"/>
              <a:ext cx="574675" cy="2841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200"/>
                <a:t>PMT</a:t>
              </a:r>
            </a:p>
          </p:txBody>
        </p:sp>
      </p:grpSp>
      <p:grpSp>
        <p:nvGrpSpPr>
          <p:cNvPr id="12" name="図形グループ 11"/>
          <p:cNvGrpSpPr/>
          <p:nvPr/>
        </p:nvGrpSpPr>
        <p:grpSpPr>
          <a:xfrm>
            <a:off x="337810" y="6314067"/>
            <a:ext cx="1655763" cy="284163"/>
            <a:chOff x="337810" y="7650162"/>
            <a:chExt cx="1655763" cy="284163"/>
          </a:xfrm>
        </p:grpSpPr>
        <p:sp>
          <p:nvSpPr>
            <p:cNvPr id="113" name="Text Box 316"/>
            <p:cNvSpPr txBox="1">
              <a:spLocks noChangeArrowheads="1"/>
            </p:cNvSpPr>
            <p:nvPr/>
          </p:nvSpPr>
          <p:spPr bwMode="auto">
            <a:xfrm>
              <a:off x="337810" y="7650162"/>
              <a:ext cx="1081088" cy="25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000"/>
                <a:t>SciFi</a:t>
              </a:r>
            </a:p>
          </p:txBody>
        </p:sp>
        <p:sp>
          <p:nvSpPr>
            <p:cNvPr id="114" name="Rectangle 317"/>
            <p:cNvSpPr>
              <a:spLocks noChangeArrowheads="1"/>
            </p:cNvSpPr>
            <p:nvPr/>
          </p:nvSpPr>
          <p:spPr bwMode="auto">
            <a:xfrm>
              <a:off x="337810" y="7650162"/>
              <a:ext cx="1081088" cy="714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" name="Rectangle 318"/>
            <p:cNvSpPr>
              <a:spLocks noChangeArrowheads="1"/>
            </p:cNvSpPr>
            <p:nvPr/>
          </p:nvSpPr>
          <p:spPr bwMode="auto">
            <a:xfrm>
              <a:off x="337810" y="7854950"/>
              <a:ext cx="1081088" cy="714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" name="Text Box 319"/>
            <p:cNvSpPr txBox="1">
              <a:spLocks noChangeArrowheads="1"/>
            </p:cNvSpPr>
            <p:nvPr/>
          </p:nvSpPr>
          <p:spPr bwMode="auto">
            <a:xfrm>
              <a:off x="1418898" y="7650162"/>
              <a:ext cx="574675" cy="2841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200"/>
                <a:t>PMT</a:t>
              </a:r>
            </a:p>
          </p:txBody>
        </p:sp>
      </p:grpSp>
      <p:sp>
        <p:nvSpPr>
          <p:cNvPr id="13" name="正方形/長方形 12"/>
          <p:cNvSpPr/>
          <p:nvPr/>
        </p:nvSpPr>
        <p:spPr>
          <a:xfrm>
            <a:off x="2125664" y="4981638"/>
            <a:ext cx="576262" cy="1748522"/>
          </a:xfrm>
          <a:prstGeom prst="rect">
            <a:avLst/>
          </a:prstGeom>
          <a:solidFill>
            <a:srgbClr val="CAB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917825" y="4981638"/>
            <a:ext cx="35053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FEC For bCALET-2</a:t>
            </a:r>
          </a:p>
          <a:p>
            <a:r>
              <a:rPr lang="en-US" altLang="ja-JP" dirty="0" smtClean="0"/>
              <a:t>S/N 073195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9619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9699" y="115888"/>
            <a:ext cx="7129464" cy="630237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sz="3200" dirty="0" smtClean="0"/>
              <a:t>IMC Dynode and CHD readout for SPS2011</a:t>
            </a:r>
            <a:endParaRPr lang="en-US" altLang="ja-JP" sz="3200" dirty="0"/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1258888" y="1411288"/>
            <a:ext cx="574675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PMT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2524125" y="1411288"/>
            <a:ext cx="574675" cy="28416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P.A.</a:t>
            </a:r>
          </a:p>
        </p:txBody>
      </p:sp>
      <p:sp>
        <p:nvSpPr>
          <p:cNvPr id="4129" name="Text Box 33"/>
          <p:cNvSpPr txBox="1">
            <a:spLocks noChangeArrowheads="1"/>
          </p:cNvSpPr>
          <p:nvPr/>
        </p:nvSpPr>
        <p:spPr bwMode="auto">
          <a:xfrm>
            <a:off x="250825" y="1411288"/>
            <a:ext cx="1030288" cy="284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CHD(JPN)</a:t>
            </a:r>
          </a:p>
        </p:txBody>
      </p:sp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3603625" y="1411288"/>
            <a:ext cx="854075" cy="284162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</a:t>
            </a:r>
          </a:p>
        </p:txBody>
      </p:sp>
      <p:sp>
        <p:nvSpPr>
          <p:cNvPr id="4131" name="Line 35"/>
          <p:cNvSpPr>
            <a:spLocks noChangeShapeType="1"/>
          </p:cNvSpPr>
          <p:nvPr/>
        </p:nvSpPr>
        <p:spPr bwMode="auto">
          <a:xfrm>
            <a:off x="3098800" y="1558925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5056188" y="1411288"/>
            <a:ext cx="776287" cy="284162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4229" name="Text Box 133"/>
          <p:cNvSpPr txBox="1">
            <a:spLocks noChangeArrowheads="1"/>
          </p:cNvSpPr>
          <p:nvPr/>
        </p:nvSpPr>
        <p:spPr bwMode="auto">
          <a:xfrm>
            <a:off x="4756150" y="1052513"/>
            <a:ext cx="1071563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F.S. + Discri.</a:t>
            </a:r>
          </a:p>
        </p:txBody>
      </p:sp>
      <p:sp>
        <p:nvSpPr>
          <p:cNvPr id="4230" name="Line 134"/>
          <p:cNvSpPr>
            <a:spLocks noChangeShapeType="1"/>
          </p:cNvSpPr>
          <p:nvPr/>
        </p:nvSpPr>
        <p:spPr bwMode="auto">
          <a:xfrm>
            <a:off x="3316288" y="119538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cxnSp>
        <p:nvCxnSpPr>
          <p:cNvPr id="4247" name="AutoShape 151"/>
          <p:cNvCxnSpPr>
            <a:cxnSpLocks noChangeShapeType="1"/>
            <a:stCxn id="4130" idx="3"/>
            <a:endCxn id="4132" idx="1"/>
          </p:cNvCxnSpPr>
          <p:nvPr/>
        </p:nvCxnSpPr>
        <p:spPr bwMode="auto">
          <a:xfrm>
            <a:off x="4457700" y="1554163"/>
            <a:ext cx="59848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48" name="AutoShape 152"/>
          <p:cNvCxnSpPr>
            <a:cxnSpLocks noChangeShapeType="1"/>
            <a:stCxn id="4230" idx="0"/>
            <a:endCxn id="4229" idx="1"/>
          </p:cNvCxnSpPr>
          <p:nvPr/>
        </p:nvCxnSpPr>
        <p:spPr bwMode="auto">
          <a:xfrm>
            <a:off x="3316288" y="1195388"/>
            <a:ext cx="14398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249" name="Text Box 153"/>
          <p:cNvSpPr txBox="1">
            <a:spLocks noChangeArrowheads="1"/>
          </p:cNvSpPr>
          <p:nvPr/>
        </p:nvSpPr>
        <p:spPr bwMode="auto">
          <a:xfrm>
            <a:off x="6196013" y="1052513"/>
            <a:ext cx="895350" cy="2841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Input Reg.</a:t>
            </a:r>
          </a:p>
        </p:txBody>
      </p:sp>
      <p:cxnSp>
        <p:nvCxnSpPr>
          <p:cNvPr id="4250" name="AutoShape 154"/>
          <p:cNvCxnSpPr>
            <a:cxnSpLocks noChangeShapeType="1"/>
            <a:stCxn id="4229" idx="3"/>
            <a:endCxn id="4249" idx="1"/>
          </p:cNvCxnSpPr>
          <p:nvPr/>
        </p:nvCxnSpPr>
        <p:spPr bwMode="auto">
          <a:xfrm>
            <a:off x="5827713" y="1195388"/>
            <a:ext cx="3683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251" name="Text Box 155"/>
          <p:cNvSpPr txBox="1">
            <a:spLocks noChangeArrowheads="1"/>
          </p:cNvSpPr>
          <p:nvPr/>
        </p:nvSpPr>
        <p:spPr bwMode="auto">
          <a:xfrm>
            <a:off x="1258888" y="2135188"/>
            <a:ext cx="574675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PMT</a:t>
            </a:r>
          </a:p>
        </p:txBody>
      </p:sp>
      <p:sp>
        <p:nvSpPr>
          <p:cNvPr id="4252" name="Text Box 156"/>
          <p:cNvSpPr txBox="1">
            <a:spLocks noChangeArrowheads="1"/>
          </p:cNvSpPr>
          <p:nvPr/>
        </p:nvSpPr>
        <p:spPr bwMode="auto">
          <a:xfrm>
            <a:off x="2524125" y="2135188"/>
            <a:ext cx="574675" cy="28416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P.A.</a:t>
            </a:r>
          </a:p>
        </p:txBody>
      </p:sp>
      <p:sp>
        <p:nvSpPr>
          <p:cNvPr id="4253" name="Text Box 157"/>
          <p:cNvSpPr txBox="1">
            <a:spLocks noChangeArrowheads="1"/>
          </p:cNvSpPr>
          <p:nvPr/>
        </p:nvSpPr>
        <p:spPr bwMode="auto">
          <a:xfrm>
            <a:off x="250825" y="2135188"/>
            <a:ext cx="1030288" cy="284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CHD(JPN)</a:t>
            </a:r>
          </a:p>
        </p:txBody>
      </p:sp>
      <p:sp>
        <p:nvSpPr>
          <p:cNvPr id="4254" name="Text Box 158"/>
          <p:cNvSpPr txBox="1">
            <a:spLocks noChangeArrowheads="1"/>
          </p:cNvSpPr>
          <p:nvPr/>
        </p:nvSpPr>
        <p:spPr bwMode="auto">
          <a:xfrm>
            <a:off x="3603625" y="2135188"/>
            <a:ext cx="854075" cy="284162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</a:t>
            </a:r>
          </a:p>
        </p:txBody>
      </p:sp>
      <p:sp>
        <p:nvSpPr>
          <p:cNvPr id="4255" name="Line 159"/>
          <p:cNvSpPr>
            <a:spLocks noChangeShapeType="1"/>
          </p:cNvSpPr>
          <p:nvPr/>
        </p:nvSpPr>
        <p:spPr bwMode="auto">
          <a:xfrm>
            <a:off x="3098800" y="2282825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256" name="Text Box 160"/>
          <p:cNvSpPr txBox="1">
            <a:spLocks noChangeArrowheads="1"/>
          </p:cNvSpPr>
          <p:nvPr/>
        </p:nvSpPr>
        <p:spPr bwMode="auto">
          <a:xfrm>
            <a:off x="5056188" y="2135188"/>
            <a:ext cx="776287" cy="284162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4257" name="Text Box 161"/>
          <p:cNvSpPr txBox="1">
            <a:spLocks noChangeArrowheads="1"/>
          </p:cNvSpPr>
          <p:nvPr/>
        </p:nvSpPr>
        <p:spPr bwMode="auto">
          <a:xfrm>
            <a:off x="4756150" y="1776413"/>
            <a:ext cx="1071563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F.S. + Discri.</a:t>
            </a:r>
          </a:p>
        </p:txBody>
      </p:sp>
      <p:sp>
        <p:nvSpPr>
          <p:cNvPr id="4258" name="Line 162"/>
          <p:cNvSpPr>
            <a:spLocks noChangeShapeType="1"/>
          </p:cNvSpPr>
          <p:nvPr/>
        </p:nvSpPr>
        <p:spPr bwMode="auto">
          <a:xfrm>
            <a:off x="3316288" y="191928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cxnSp>
        <p:nvCxnSpPr>
          <p:cNvPr id="4260" name="AutoShape 164"/>
          <p:cNvCxnSpPr>
            <a:cxnSpLocks noChangeShapeType="1"/>
            <a:stCxn id="4254" idx="3"/>
            <a:endCxn id="4256" idx="1"/>
          </p:cNvCxnSpPr>
          <p:nvPr/>
        </p:nvCxnSpPr>
        <p:spPr bwMode="auto">
          <a:xfrm>
            <a:off x="4457700" y="2278063"/>
            <a:ext cx="59848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61" name="AutoShape 165"/>
          <p:cNvCxnSpPr>
            <a:cxnSpLocks noChangeShapeType="1"/>
            <a:stCxn id="4258" idx="0"/>
            <a:endCxn id="4257" idx="1"/>
          </p:cNvCxnSpPr>
          <p:nvPr/>
        </p:nvCxnSpPr>
        <p:spPr bwMode="auto">
          <a:xfrm>
            <a:off x="3316288" y="1919288"/>
            <a:ext cx="14398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262" name="Text Box 166"/>
          <p:cNvSpPr txBox="1">
            <a:spLocks noChangeArrowheads="1"/>
          </p:cNvSpPr>
          <p:nvPr/>
        </p:nvSpPr>
        <p:spPr bwMode="auto">
          <a:xfrm>
            <a:off x="6196013" y="1776413"/>
            <a:ext cx="895350" cy="2841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Input Reg.</a:t>
            </a:r>
          </a:p>
        </p:txBody>
      </p:sp>
      <p:cxnSp>
        <p:nvCxnSpPr>
          <p:cNvPr id="4263" name="AutoShape 167"/>
          <p:cNvCxnSpPr>
            <a:cxnSpLocks noChangeShapeType="1"/>
            <a:stCxn id="4257" idx="3"/>
            <a:endCxn id="4262" idx="1"/>
          </p:cNvCxnSpPr>
          <p:nvPr/>
        </p:nvCxnSpPr>
        <p:spPr bwMode="auto">
          <a:xfrm>
            <a:off x="5827713" y="1919288"/>
            <a:ext cx="3683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264" name="Text Box 168"/>
          <p:cNvSpPr txBox="1">
            <a:spLocks noChangeArrowheads="1"/>
          </p:cNvSpPr>
          <p:nvPr/>
        </p:nvSpPr>
        <p:spPr bwMode="auto">
          <a:xfrm>
            <a:off x="250825" y="2947988"/>
            <a:ext cx="1081088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000"/>
              <a:t>SciFi</a:t>
            </a:r>
          </a:p>
        </p:txBody>
      </p:sp>
      <p:sp>
        <p:nvSpPr>
          <p:cNvPr id="4265" name="Rectangle 169"/>
          <p:cNvSpPr>
            <a:spLocks noChangeArrowheads="1"/>
          </p:cNvSpPr>
          <p:nvPr/>
        </p:nvSpPr>
        <p:spPr bwMode="auto">
          <a:xfrm>
            <a:off x="250825" y="2947988"/>
            <a:ext cx="1081088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66" name="Rectangle 170"/>
          <p:cNvSpPr>
            <a:spLocks noChangeArrowheads="1"/>
          </p:cNvSpPr>
          <p:nvPr/>
        </p:nvSpPr>
        <p:spPr bwMode="auto">
          <a:xfrm>
            <a:off x="250825" y="3152775"/>
            <a:ext cx="1081088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79" name="Text Box 183"/>
          <p:cNvSpPr txBox="1">
            <a:spLocks noChangeArrowheads="1"/>
          </p:cNvSpPr>
          <p:nvPr/>
        </p:nvSpPr>
        <p:spPr bwMode="auto">
          <a:xfrm>
            <a:off x="1331913" y="2947988"/>
            <a:ext cx="574675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PMT</a:t>
            </a:r>
          </a:p>
        </p:txBody>
      </p:sp>
      <p:sp>
        <p:nvSpPr>
          <p:cNvPr id="4280" name="Text Box 184"/>
          <p:cNvSpPr txBox="1">
            <a:spLocks noChangeArrowheads="1"/>
          </p:cNvSpPr>
          <p:nvPr/>
        </p:nvSpPr>
        <p:spPr bwMode="auto">
          <a:xfrm>
            <a:off x="2524125" y="2947988"/>
            <a:ext cx="574675" cy="284162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P.A.</a:t>
            </a:r>
          </a:p>
        </p:txBody>
      </p:sp>
      <p:sp>
        <p:nvSpPr>
          <p:cNvPr id="4288" name="Text Box 192"/>
          <p:cNvSpPr txBox="1">
            <a:spLocks noChangeArrowheads="1"/>
          </p:cNvSpPr>
          <p:nvPr/>
        </p:nvSpPr>
        <p:spPr bwMode="auto">
          <a:xfrm>
            <a:off x="1912938" y="2855913"/>
            <a:ext cx="6810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dynode</a:t>
            </a:r>
          </a:p>
        </p:txBody>
      </p:sp>
      <p:sp>
        <p:nvSpPr>
          <p:cNvPr id="4320" name="Text Box 224"/>
          <p:cNvSpPr txBox="1">
            <a:spLocks noChangeArrowheads="1"/>
          </p:cNvSpPr>
          <p:nvPr/>
        </p:nvSpPr>
        <p:spPr bwMode="auto">
          <a:xfrm>
            <a:off x="3605213" y="2928938"/>
            <a:ext cx="854075" cy="284162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</a:t>
            </a:r>
          </a:p>
        </p:txBody>
      </p:sp>
      <p:sp>
        <p:nvSpPr>
          <p:cNvPr id="4321" name="Line 225"/>
          <p:cNvSpPr>
            <a:spLocks noChangeShapeType="1"/>
          </p:cNvSpPr>
          <p:nvPr/>
        </p:nvSpPr>
        <p:spPr bwMode="auto">
          <a:xfrm>
            <a:off x="3100388" y="3076575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22" name="Text Box 226"/>
          <p:cNvSpPr txBox="1">
            <a:spLocks noChangeArrowheads="1"/>
          </p:cNvSpPr>
          <p:nvPr/>
        </p:nvSpPr>
        <p:spPr bwMode="auto">
          <a:xfrm>
            <a:off x="5057775" y="2928938"/>
            <a:ext cx="776288" cy="284162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4323" name="Text Box 227"/>
          <p:cNvSpPr txBox="1">
            <a:spLocks noChangeArrowheads="1"/>
          </p:cNvSpPr>
          <p:nvPr/>
        </p:nvSpPr>
        <p:spPr bwMode="auto">
          <a:xfrm>
            <a:off x="4757738" y="2570163"/>
            <a:ext cx="1071562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F.S. + Discri.</a:t>
            </a:r>
          </a:p>
        </p:txBody>
      </p:sp>
      <p:sp>
        <p:nvSpPr>
          <p:cNvPr id="4324" name="Line 228"/>
          <p:cNvSpPr>
            <a:spLocks noChangeShapeType="1"/>
          </p:cNvSpPr>
          <p:nvPr/>
        </p:nvSpPr>
        <p:spPr bwMode="auto">
          <a:xfrm>
            <a:off x="3317875" y="27130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cxnSp>
        <p:nvCxnSpPr>
          <p:cNvPr id="4325" name="AutoShape 229"/>
          <p:cNvCxnSpPr>
            <a:cxnSpLocks noChangeShapeType="1"/>
            <a:stCxn id="4320" idx="3"/>
            <a:endCxn id="4322" idx="1"/>
          </p:cNvCxnSpPr>
          <p:nvPr/>
        </p:nvCxnSpPr>
        <p:spPr bwMode="auto">
          <a:xfrm>
            <a:off x="4459288" y="3071813"/>
            <a:ext cx="5984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26" name="AutoShape 230"/>
          <p:cNvCxnSpPr>
            <a:cxnSpLocks noChangeShapeType="1"/>
            <a:stCxn id="4324" idx="0"/>
            <a:endCxn id="4323" idx="1"/>
          </p:cNvCxnSpPr>
          <p:nvPr/>
        </p:nvCxnSpPr>
        <p:spPr bwMode="auto">
          <a:xfrm>
            <a:off x="3317875" y="2713038"/>
            <a:ext cx="14398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327" name="Text Box 231"/>
          <p:cNvSpPr txBox="1">
            <a:spLocks noChangeArrowheads="1"/>
          </p:cNvSpPr>
          <p:nvPr/>
        </p:nvSpPr>
        <p:spPr bwMode="auto">
          <a:xfrm>
            <a:off x="6197600" y="2570163"/>
            <a:ext cx="895350" cy="2841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Input Reg.</a:t>
            </a:r>
          </a:p>
        </p:txBody>
      </p:sp>
      <p:cxnSp>
        <p:nvCxnSpPr>
          <p:cNvPr id="4328" name="AutoShape 232"/>
          <p:cNvCxnSpPr>
            <a:cxnSpLocks noChangeShapeType="1"/>
            <a:stCxn id="4323" idx="3"/>
            <a:endCxn id="4327" idx="1"/>
          </p:cNvCxnSpPr>
          <p:nvPr/>
        </p:nvCxnSpPr>
        <p:spPr bwMode="auto">
          <a:xfrm>
            <a:off x="5829300" y="2713038"/>
            <a:ext cx="3683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77" name="AutoShape 281"/>
          <p:cNvCxnSpPr>
            <a:cxnSpLocks noChangeShapeType="1"/>
            <a:stCxn id="4118" idx="3"/>
            <a:endCxn id="4119" idx="1"/>
          </p:cNvCxnSpPr>
          <p:nvPr/>
        </p:nvCxnSpPr>
        <p:spPr bwMode="auto">
          <a:xfrm>
            <a:off x="1833563" y="1554163"/>
            <a:ext cx="6905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78" name="AutoShape 282"/>
          <p:cNvCxnSpPr>
            <a:cxnSpLocks noChangeShapeType="1"/>
            <a:stCxn id="4251" idx="3"/>
            <a:endCxn id="4252" idx="1"/>
          </p:cNvCxnSpPr>
          <p:nvPr/>
        </p:nvCxnSpPr>
        <p:spPr bwMode="auto">
          <a:xfrm>
            <a:off x="1833563" y="2278063"/>
            <a:ext cx="6905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79" name="AutoShape 283"/>
          <p:cNvCxnSpPr>
            <a:cxnSpLocks noChangeShapeType="1"/>
            <a:stCxn id="4279" idx="3"/>
            <a:endCxn id="4280" idx="1"/>
          </p:cNvCxnSpPr>
          <p:nvPr/>
        </p:nvCxnSpPr>
        <p:spPr bwMode="auto">
          <a:xfrm>
            <a:off x="1906588" y="3090863"/>
            <a:ext cx="6175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380" name="Text Box 284"/>
          <p:cNvSpPr txBox="1">
            <a:spLocks noChangeArrowheads="1"/>
          </p:cNvSpPr>
          <p:nvPr/>
        </p:nvSpPr>
        <p:spPr bwMode="auto">
          <a:xfrm>
            <a:off x="250825" y="3752850"/>
            <a:ext cx="1081088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000"/>
              <a:t>SciFi</a:t>
            </a:r>
          </a:p>
        </p:txBody>
      </p:sp>
      <p:sp>
        <p:nvSpPr>
          <p:cNvPr id="4381" name="Rectangle 285"/>
          <p:cNvSpPr>
            <a:spLocks noChangeArrowheads="1"/>
          </p:cNvSpPr>
          <p:nvPr/>
        </p:nvSpPr>
        <p:spPr bwMode="auto">
          <a:xfrm>
            <a:off x="250825" y="3752850"/>
            <a:ext cx="1081088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82" name="Rectangle 286"/>
          <p:cNvSpPr>
            <a:spLocks noChangeArrowheads="1"/>
          </p:cNvSpPr>
          <p:nvPr/>
        </p:nvSpPr>
        <p:spPr bwMode="auto">
          <a:xfrm>
            <a:off x="250825" y="3957638"/>
            <a:ext cx="1081088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83" name="Text Box 287"/>
          <p:cNvSpPr txBox="1">
            <a:spLocks noChangeArrowheads="1"/>
          </p:cNvSpPr>
          <p:nvPr/>
        </p:nvSpPr>
        <p:spPr bwMode="auto">
          <a:xfrm>
            <a:off x="1331913" y="3752850"/>
            <a:ext cx="574675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PMT</a:t>
            </a:r>
          </a:p>
        </p:txBody>
      </p:sp>
      <p:sp>
        <p:nvSpPr>
          <p:cNvPr id="4384" name="Text Box 288"/>
          <p:cNvSpPr txBox="1">
            <a:spLocks noChangeArrowheads="1"/>
          </p:cNvSpPr>
          <p:nvPr/>
        </p:nvSpPr>
        <p:spPr bwMode="auto">
          <a:xfrm>
            <a:off x="2524125" y="3752850"/>
            <a:ext cx="574675" cy="284163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P.A.</a:t>
            </a:r>
          </a:p>
        </p:txBody>
      </p:sp>
      <p:sp>
        <p:nvSpPr>
          <p:cNvPr id="4386" name="Text Box 290"/>
          <p:cNvSpPr txBox="1">
            <a:spLocks noChangeArrowheads="1"/>
          </p:cNvSpPr>
          <p:nvPr/>
        </p:nvSpPr>
        <p:spPr bwMode="auto">
          <a:xfrm>
            <a:off x="3605213" y="3733800"/>
            <a:ext cx="854075" cy="284163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</a:t>
            </a:r>
          </a:p>
        </p:txBody>
      </p:sp>
      <p:sp>
        <p:nvSpPr>
          <p:cNvPr id="4387" name="Line 291"/>
          <p:cNvSpPr>
            <a:spLocks noChangeShapeType="1"/>
          </p:cNvSpPr>
          <p:nvPr/>
        </p:nvSpPr>
        <p:spPr bwMode="auto">
          <a:xfrm>
            <a:off x="3100388" y="3881438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88" name="Text Box 292"/>
          <p:cNvSpPr txBox="1">
            <a:spLocks noChangeArrowheads="1"/>
          </p:cNvSpPr>
          <p:nvPr/>
        </p:nvSpPr>
        <p:spPr bwMode="auto">
          <a:xfrm>
            <a:off x="5057775" y="3733800"/>
            <a:ext cx="776288" cy="284163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4389" name="Text Box 293"/>
          <p:cNvSpPr txBox="1">
            <a:spLocks noChangeArrowheads="1"/>
          </p:cNvSpPr>
          <p:nvPr/>
        </p:nvSpPr>
        <p:spPr bwMode="auto">
          <a:xfrm>
            <a:off x="4757738" y="3375025"/>
            <a:ext cx="1071562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F.S. + Discri.</a:t>
            </a:r>
          </a:p>
        </p:txBody>
      </p:sp>
      <p:sp>
        <p:nvSpPr>
          <p:cNvPr id="4390" name="Line 294"/>
          <p:cNvSpPr>
            <a:spLocks noChangeShapeType="1"/>
          </p:cNvSpPr>
          <p:nvPr/>
        </p:nvSpPr>
        <p:spPr bwMode="auto">
          <a:xfrm>
            <a:off x="3317875" y="35179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cxnSp>
        <p:nvCxnSpPr>
          <p:cNvPr id="4391" name="AutoShape 295"/>
          <p:cNvCxnSpPr>
            <a:cxnSpLocks noChangeShapeType="1"/>
            <a:stCxn id="4386" idx="3"/>
            <a:endCxn id="4388" idx="1"/>
          </p:cNvCxnSpPr>
          <p:nvPr/>
        </p:nvCxnSpPr>
        <p:spPr bwMode="auto">
          <a:xfrm>
            <a:off x="4459288" y="3876675"/>
            <a:ext cx="5984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92" name="AutoShape 296"/>
          <p:cNvCxnSpPr>
            <a:cxnSpLocks noChangeShapeType="1"/>
            <a:stCxn id="4390" idx="0"/>
            <a:endCxn id="4389" idx="1"/>
          </p:cNvCxnSpPr>
          <p:nvPr/>
        </p:nvCxnSpPr>
        <p:spPr bwMode="auto">
          <a:xfrm>
            <a:off x="3317875" y="3517900"/>
            <a:ext cx="14398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393" name="Text Box 297"/>
          <p:cNvSpPr txBox="1">
            <a:spLocks noChangeArrowheads="1"/>
          </p:cNvSpPr>
          <p:nvPr/>
        </p:nvSpPr>
        <p:spPr bwMode="auto">
          <a:xfrm>
            <a:off x="6197600" y="3375025"/>
            <a:ext cx="895350" cy="2841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Input Reg.</a:t>
            </a:r>
          </a:p>
        </p:txBody>
      </p:sp>
      <p:cxnSp>
        <p:nvCxnSpPr>
          <p:cNvPr id="4394" name="AutoShape 298"/>
          <p:cNvCxnSpPr>
            <a:cxnSpLocks noChangeShapeType="1"/>
            <a:stCxn id="4389" idx="3"/>
            <a:endCxn id="4393" idx="1"/>
          </p:cNvCxnSpPr>
          <p:nvPr/>
        </p:nvCxnSpPr>
        <p:spPr bwMode="auto">
          <a:xfrm>
            <a:off x="5829300" y="3517900"/>
            <a:ext cx="3683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95" name="AutoShape 299"/>
          <p:cNvCxnSpPr>
            <a:cxnSpLocks noChangeShapeType="1"/>
            <a:stCxn id="4383" idx="3"/>
            <a:endCxn id="4384" idx="1"/>
          </p:cNvCxnSpPr>
          <p:nvPr/>
        </p:nvCxnSpPr>
        <p:spPr bwMode="auto">
          <a:xfrm>
            <a:off x="1906588" y="3895725"/>
            <a:ext cx="6175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396" name="Text Box 300"/>
          <p:cNvSpPr txBox="1">
            <a:spLocks noChangeArrowheads="1"/>
          </p:cNvSpPr>
          <p:nvPr/>
        </p:nvSpPr>
        <p:spPr bwMode="auto">
          <a:xfrm>
            <a:off x="250825" y="4545013"/>
            <a:ext cx="1081088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000"/>
              <a:t>SciFi</a:t>
            </a:r>
          </a:p>
        </p:txBody>
      </p:sp>
      <p:sp>
        <p:nvSpPr>
          <p:cNvPr id="4397" name="Rectangle 301"/>
          <p:cNvSpPr>
            <a:spLocks noChangeArrowheads="1"/>
          </p:cNvSpPr>
          <p:nvPr/>
        </p:nvSpPr>
        <p:spPr bwMode="auto">
          <a:xfrm>
            <a:off x="250825" y="4545013"/>
            <a:ext cx="1081088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98" name="Rectangle 302"/>
          <p:cNvSpPr>
            <a:spLocks noChangeArrowheads="1"/>
          </p:cNvSpPr>
          <p:nvPr/>
        </p:nvSpPr>
        <p:spPr bwMode="auto">
          <a:xfrm>
            <a:off x="250825" y="4749800"/>
            <a:ext cx="1081088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99" name="Text Box 303"/>
          <p:cNvSpPr txBox="1">
            <a:spLocks noChangeArrowheads="1"/>
          </p:cNvSpPr>
          <p:nvPr/>
        </p:nvSpPr>
        <p:spPr bwMode="auto">
          <a:xfrm>
            <a:off x="1331913" y="4545013"/>
            <a:ext cx="574675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PMT</a:t>
            </a:r>
          </a:p>
        </p:txBody>
      </p:sp>
      <p:sp>
        <p:nvSpPr>
          <p:cNvPr id="4400" name="Text Box 304"/>
          <p:cNvSpPr txBox="1">
            <a:spLocks noChangeArrowheads="1"/>
          </p:cNvSpPr>
          <p:nvPr/>
        </p:nvSpPr>
        <p:spPr bwMode="auto">
          <a:xfrm>
            <a:off x="2524125" y="4545013"/>
            <a:ext cx="574675" cy="284162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P.A.</a:t>
            </a:r>
          </a:p>
        </p:txBody>
      </p:sp>
      <p:sp>
        <p:nvSpPr>
          <p:cNvPr id="4402" name="Text Box 306"/>
          <p:cNvSpPr txBox="1">
            <a:spLocks noChangeArrowheads="1"/>
          </p:cNvSpPr>
          <p:nvPr/>
        </p:nvSpPr>
        <p:spPr bwMode="auto">
          <a:xfrm>
            <a:off x="3605213" y="4525963"/>
            <a:ext cx="854075" cy="284162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</a:t>
            </a:r>
          </a:p>
        </p:txBody>
      </p:sp>
      <p:sp>
        <p:nvSpPr>
          <p:cNvPr id="4403" name="Line 307"/>
          <p:cNvSpPr>
            <a:spLocks noChangeShapeType="1"/>
          </p:cNvSpPr>
          <p:nvPr/>
        </p:nvSpPr>
        <p:spPr bwMode="auto">
          <a:xfrm>
            <a:off x="3100388" y="4673600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4" name="Text Box 308"/>
          <p:cNvSpPr txBox="1">
            <a:spLocks noChangeArrowheads="1"/>
          </p:cNvSpPr>
          <p:nvPr/>
        </p:nvSpPr>
        <p:spPr bwMode="auto">
          <a:xfrm>
            <a:off x="5057775" y="4525963"/>
            <a:ext cx="776288" cy="284162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4405" name="Text Box 309"/>
          <p:cNvSpPr txBox="1">
            <a:spLocks noChangeArrowheads="1"/>
          </p:cNvSpPr>
          <p:nvPr/>
        </p:nvSpPr>
        <p:spPr bwMode="auto">
          <a:xfrm>
            <a:off x="4757738" y="4167188"/>
            <a:ext cx="1071562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F.S. + Discri.</a:t>
            </a:r>
          </a:p>
        </p:txBody>
      </p:sp>
      <p:sp>
        <p:nvSpPr>
          <p:cNvPr id="4406" name="Line 310"/>
          <p:cNvSpPr>
            <a:spLocks noChangeShapeType="1"/>
          </p:cNvSpPr>
          <p:nvPr/>
        </p:nvSpPr>
        <p:spPr bwMode="auto">
          <a:xfrm>
            <a:off x="3317875" y="43100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cxnSp>
        <p:nvCxnSpPr>
          <p:cNvPr id="4407" name="AutoShape 311"/>
          <p:cNvCxnSpPr>
            <a:cxnSpLocks noChangeShapeType="1"/>
            <a:stCxn id="4402" idx="3"/>
            <a:endCxn id="4404" idx="1"/>
          </p:cNvCxnSpPr>
          <p:nvPr/>
        </p:nvCxnSpPr>
        <p:spPr bwMode="auto">
          <a:xfrm>
            <a:off x="4459288" y="4668838"/>
            <a:ext cx="5984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08" name="AutoShape 312"/>
          <p:cNvCxnSpPr>
            <a:cxnSpLocks noChangeShapeType="1"/>
            <a:stCxn id="4406" idx="0"/>
            <a:endCxn id="4405" idx="1"/>
          </p:cNvCxnSpPr>
          <p:nvPr/>
        </p:nvCxnSpPr>
        <p:spPr bwMode="auto">
          <a:xfrm>
            <a:off x="3317875" y="4310063"/>
            <a:ext cx="14398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09" name="Text Box 313"/>
          <p:cNvSpPr txBox="1">
            <a:spLocks noChangeArrowheads="1"/>
          </p:cNvSpPr>
          <p:nvPr/>
        </p:nvSpPr>
        <p:spPr bwMode="auto">
          <a:xfrm>
            <a:off x="6197600" y="4167188"/>
            <a:ext cx="895350" cy="2841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Input Reg.</a:t>
            </a:r>
          </a:p>
        </p:txBody>
      </p:sp>
      <p:cxnSp>
        <p:nvCxnSpPr>
          <p:cNvPr id="4410" name="AutoShape 314"/>
          <p:cNvCxnSpPr>
            <a:cxnSpLocks noChangeShapeType="1"/>
            <a:stCxn id="4405" idx="3"/>
            <a:endCxn id="4409" idx="1"/>
          </p:cNvCxnSpPr>
          <p:nvPr/>
        </p:nvCxnSpPr>
        <p:spPr bwMode="auto">
          <a:xfrm>
            <a:off x="5829300" y="4310063"/>
            <a:ext cx="3683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11" name="AutoShape 315"/>
          <p:cNvCxnSpPr>
            <a:cxnSpLocks noChangeShapeType="1"/>
            <a:stCxn id="4399" idx="3"/>
            <a:endCxn id="4400" idx="1"/>
          </p:cNvCxnSpPr>
          <p:nvPr/>
        </p:nvCxnSpPr>
        <p:spPr bwMode="auto">
          <a:xfrm>
            <a:off x="1906588" y="4687888"/>
            <a:ext cx="6175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12" name="Text Box 316"/>
          <p:cNvSpPr txBox="1">
            <a:spLocks noChangeArrowheads="1"/>
          </p:cNvSpPr>
          <p:nvPr/>
        </p:nvSpPr>
        <p:spPr bwMode="auto">
          <a:xfrm>
            <a:off x="250825" y="5337175"/>
            <a:ext cx="1081088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000"/>
              <a:t>SciFi</a:t>
            </a:r>
          </a:p>
        </p:txBody>
      </p:sp>
      <p:sp>
        <p:nvSpPr>
          <p:cNvPr id="4413" name="Rectangle 317"/>
          <p:cNvSpPr>
            <a:spLocks noChangeArrowheads="1"/>
          </p:cNvSpPr>
          <p:nvPr/>
        </p:nvSpPr>
        <p:spPr bwMode="auto">
          <a:xfrm>
            <a:off x="250825" y="5337175"/>
            <a:ext cx="1081088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14" name="Rectangle 318"/>
          <p:cNvSpPr>
            <a:spLocks noChangeArrowheads="1"/>
          </p:cNvSpPr>
          <p:nvPr/>
        </p:nvSpPr>
        <p:spPr bwMode="auto">
          <a:xfrm>
            <a:off x="250825" y="5541963"/>
            <a:ext cx="1081088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15" name="Text Box 319"/>
          <p:cNvSpPr txBox="1">
            <a:spLocks noChangeArrowheads="1"/>
          </p:cNvSpPr>
          <p:nvPr/>
        </p:nvSpPr>
        <p:spPr bwMode="auto">
          <a:xfrm>
            <a:off x="1331913" y="5337175"/>
            <a:ext cx="574675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PMT</a:t>
            </a:r>
          </a:p>
        </p:txBody>
      </p:sp>
      <p:sp>
        <p:nvSpPr>
          <p:cNvPr id="4416" name="Text Box 320"/>
          <p:cNvSpPr txBox="1">
            <a:spLocks noChangeArrowheads="1"/>
          </p:cNvSpPr>
          <p:nvPr/>
        </p:nvSpPr>
        <p:spPr bwMode="auto">
          <a:xfrm>
            <a:off x="2524125" y="5337175"/>
            <a:ext cx="574675" cy="284163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P.A.</a:t>
            </a:r>
          </a:p>
        </p:txBody>
      </p:sp>
      <p:sp>
        <p:nvSpPr>
          <p:cNvPr id="4418" name="Text Box 322"/>
          <p:cNvSpPr txBox="1">
            <a:spLocks noChangeArrowheads="1"/>
          </p:cNvSpPr>
          <p:nvPr/>
        </p:nvSpPr>
        <p:spPr bwMode="auto">
          <a:xfrm>
            <a:off x="3605213" y="5318125"/>
            <a:ext cx="854075" cy="284163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Slow S.A.</a:t>
            </a:r>
          </a:p>
        </p:txBody>
      </p:sp>
      <p:sp>
        <p:nvSpPr>
          <p:cNvPr id="4419" name="Line 323"/>
          <p:cNvSpPr>
            <a:spLocks noChangeShapeType="1"/>
          </p:cNvSpPr>
          <p:nvPr/>
        </p:nvSpPr>
        <p:spPr bwMode="auto">
          <a:xfrm>
            <a:off x="3100388" y="546576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20" name="Text Box 324"/>
          <p:cNvSpPr txBox="1">
            <a:spLocks noChangeArrowheads="1"/>
          </p:cNvSpPr>
          <p:nvPr/>
        </p:nvSpPr>
        <p:spPr bwMode="auto">
          <a:xfrm>
            <a:off x="5057775" y="5318125"/>
            <a:ext cx="776288" cy="284163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PH-ADC</a:t>
            </a:r>
          </a:p>
        </p:txBody>
      </p:sp>
      <p:sp>
        <p:nvSpPr>
          <p:cNvPr id="4421" name="Text Box 325"/>
          <p:cNvSpPr txBox="1">
            <a:spLocks noChangeArrowheads="1"/>
          </p:cNvSpPr>
          <p:nvPr/>
        </p:nvSpPr>
        <p:spPr bwMode="auto">
          <a:xfrm>
            <a:off x="4757738" y="4959350"/>
            <a:ext cx="1071562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F.S. + Discri.</a:t>
            </a:r>
          </a:p>
        </p:txBody>
      </p:sp>
      <p:sp>
        <p:nvSpPr>
          <p:cNvPr id="4422" name="Line 326"/>
          <p:cNvSpPr>
            <a:spLocks noChangeShapeType="1"/>
          </p:cNvSpPr>
          <p:nvPr/>
        </p:nvSpPr>
        <p:spPr bwMode="auto">
          <a:xfrm>
            <a:off x="3317875" y="51022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cxnSp>
        <p:nvCxnSpPr>
          <p:cNvPr id="4423" name="AutoShape 327"/>
          <p:cNvCxnSpPr>
            <a:cxnSpLocks noChangeShapeType="1"/>
            <a:stCxn id="4418" idx="3"/>
            <a:endCxn id="4420" idx="1"/>
          </p:cNvCxnSpPr>
          <p:nvPr/>
        </p:nvCxnSpPr>
        <p:spPr bwMode="auto">
          <a:xfrm>
            <a:off x="4459288" y="5461000"/>
            <a:ext cx="5984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24" name="AutoShape 328"/>
          <p:cNvCxnSpPr>
            <a:cxnSpLocks noChangeShapeType="1"/>
            <a:stCxn id="4422" idx="0"/>
            <a:endCxn id="4421" idx="1"/>
          </p:cNvCxnSpPr>
          <p:nvPr/>
        </p:nvCxnSpPr>
        <p:spPr bwMode="auto">
          <a:xfrm>
            <a:off x="3317875" y="5102225"/>
            <a:ext cx="14398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25" name="Text Box 329"/>
          <p:cNvSpPr txBox="1">
            <a:spLocks noChangeArrowheads="1"/>
          </p:cNvSpPr>
          <p:nvPr/>
        </p:nvSpPr>
        <p:spPr bwMode="auto">
          <a:xfrm>
            <a:off x="6197600" y="4959350"/>
            <a:ext cx="895350" cy="2841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Input Reg.</a:t>
            </a:r>
          </a:p>
        </p:txBody>
      </p:sp>
      <p:cxnSp>
        <p:nvCxnSpPr>
          <p:cNvPr id="4426" name="AutoShape 330"/>
          <p:cNvCxnSpPr>
            <a:cxnSpLocks noChangeShapeType="1"/>
            <a:stCxn id="4421" idx="3"/>
            <a:endCxn id="4425" idx="1"/>
          </p:cNvCxnSpPr>
          <p:nvPr/>
        </p:nvCxnSpPr>
        <p:spPr bwMode="auto">
          <a:xfrm>
            <a:off x="5829300" y="5102225"/>
            <a:ext cx="3683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27" name="AutoShape 331"/>
          <p:cNvCxnSpPr>
            <a:cxnSpLocks noChangeShapeType="1"/>
            <a:stCxn id="4415" idx="3"/>
            <a:endCxn id="4416" idx="1"/>
          </p:cNvCxnSpPr>
          <p:nvPr/>
        </p:nvCxnSpPr>
        <p:spPr bwMode="auto">
          <a:xfrm>
            <a:off x="1906588" y="5480050"/>
            <a:ext cx="6175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28" name="Rectangle 332"/>
          <p:cNvSpPr>
            <a:spLocks noChangeArrowheads="1"/>
          </p:cNvSpPr>
          <p:nvPr/>
        </p:nvSpPr>
        <p:spPr bwMode="auto">
          <a:xfrm>
            <a:off x="2484438" y="6021388"/>
            <a:ext cx="936625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000"/>
              <a:t>IMC-FEC</a:t>
            </a:r>
          </a:p>
        </p:txBody>
      </p:sp>
      <p:cxnSp>
        <p:nvCxnSpPr>
          <p:cNvPr id="4429" name="AutoShape 333"/>
          <p:cNvCxnSpPr>
            <a:cxnSpLocks noChangeShapeType="1"/>
            <a:stCxn id="4279" idx="3"/>
            <a:endCxn id="4428" idx="1"/>
          </p:cNvCxnSpPr>
          <p:nvPr/>
        </p:nvCxnSpPr>
        <p:spPr bwMode="auto">
          <a:xfrm>
            <a:off x="1906588" y="3090863"/>
            <a:ext cx="577850" cy="31099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30" name="AutoShape 334"/>
          <p:cNvCxnSpPr>
            <a:cxnSpLocks noChangeShapeType="1"/>
            <a:stCxn id="4383" idx="3"/>
            <a:endCxn id="4428" idx="1"/>
          </p:cNvCxnSpPr>
          <p:nvPr/>
        </p:nvCxnSpPr>
        <p:spPr bwMode="auto">
          <a:xfrm>
            <a:off x="1906588" y="3895725"/>
            <a:ext cx="577850" cy="2305050"/>
          </a:xfrm>
          <a:prstGeom prst="bentConnector3">
            <a:avLst>
              <a:gd name="adj1" fmla="val 3900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31" name="AutoShape 335"/>
          <p:cNvCxnSpPr>
            <a:cxnSpLocks noChangeShapeType="1"/>
            <a:stCxn id="4399" idx="3"/>
            <a:endCxn id="4428" idx="1"/>
          </p:cNvCxnSpPr>
          <p:nvPr/>
        </p:nvCxnSpPr>
        <p:spPr bwMode="auto">
          <a:xfrm>
            <a:off x="1906588" y="4687888"/>
            <a:ext cx="577850" cy="1512887"/>
          </a:xfrm>
          <a:prstGeom prst="bentConnector3">
            <a:avLst>
              <a:gd name="adj1" fmla="val 2802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32" name="AutoShape 336"/>
          <p:cNvCxnSpPr>
            <a:cxnSpLocks noChangeShapeType="1"/>
            <a:stCxn id="4415" idx="3"/>
            <a:endCxn id="4428" idx="1"/>
          </p:cNvCxnSpPr>
          <p:nvPr/>
        </p:nvCxnSpPr>
        <p:spPr bwMode="auto">
          <a:xfrm>
            <a:off x="1906588" y="5480050"/>
            <a:ext cx="577850" cy="720725"/>
          </a:xfrm>
          <a:prstGeom prst="bentConnector3">
            <a:avLst>
              <a:gd name="adj1" fmla="val 151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35" name="Text Box 339"/>
          <p:cNvSpPr txBox="1">
            <a:spLocks noChangeArrowheads="1"/>
          </p:cNvSpPr>
          <p:nvPr/>
        </p:nvSpPr>
        <p:spPr bwMode="auto">
          <a:xfrm>
            <a:off x="2124075" y="3357563"/>
            <a:ext cx="6048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anode</a:t>
            </a:r>
          </a:p>
        </p:txBody>
      </p:sp>
      <p:sp>
        <p:nvSpPr>
          <p:cNvPr id="4436" name="Line 340"/>
          <p:cNvSpPr>
            <a:spLocks noChangeShapeType="1"/>
          </p:cNvSpPr>
          <p:nvPr/>
        </p:nvSpPr>
        <p:spPr bwMode="auto">
          <a:xfrm flipV="1">
            <a:off x="2163763" y="3284538"/>
            <a:ext cx="7143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37" name="Text Box 341"/>
          <p:cNvSpPr txBox="1">
            <a:spLocks noChangeArrowheads="1"/>
          </p:cNvSpPr>
          <p:nvPr/>
        </p:nvSpPr>
        <p:spPr bwMode="auto">
          <a:xfrm>
            <a:off x="1871663" y="32131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/>
              <a:t>64</a:t>
            </a:r>
          </a:p>
        </p:txBody>
      </p:sp>
      <p:sp>
        <p:nvSpPr>
          <p:cNvPr id="4438" name="Text Box 342"/>
          <p:cNvSpPr txBox="1">
            <a:spLocks noChangeArrowheads="1"/>
          </p:cNvSpPr>
          <p:nvPr/>
        </p:nvSpPr>
        <p:spPr bwMode="auto">
          <a:xfrm>
            <a:off x="7272338" y="1196975"/>
            <a:ext cx="574675" cy="28416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P.A.</a:t>
            </a:r>
          </a:p>
        </p:txBody>
      </p:sp>
      <p:sp>
        <p:nvSpPr>
          <p:cNvPr id="4439" name="Text Box 343"/>
          <p:cNvSpPr txBox="1">
            <a:spLocks noChangeArrowheads="1"/>
          </p:cNvSpPr>
          <p:nvPr/>
        </p:nvSpPr>
        <p:spPr bwMode="auto">
          <a:xfrm>
            <a:off x="7272338" y="1628775"/>
            <a:ext cx="574675" cy="284163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P.A.</a:t>
            </a:r>
          </a:p>
        </p:txBody>
      </p:sp>
      <p:sp>
        <p:nvSpPr>
          <p:cNvPr id="4440" name="Rectangle 344"/>
          <p:cNvSpPr>
            <a:spLocks noChangeArrowheads="1"/>
          </p:cNvSpPr>
          <p:nvPr/>
        </p:nvSpPr>
        <p:spPr bwMode="auto">
          <a:xfrm>
            <a:off x="7164388" y="1052513"/>
            <a:ext cx="1871662" cy="2232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41" name="Text Box 345"/>
          <p:cNvSpPr txBox="1">
            <a:spLocks noChangeArrowheads="1"/>
          </p:cNvSpPr>
          <p:nvPr/>
        </p:nvSpPr>
        <p:spPr bwMode="auto">
          <a:xfrm>
            <a:off x="7848600" y="1219200"/>
            <a:ext cx="99070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 dirty="0"/>
              <a:t>CSA</a:t>
            </a:r>
            <a:r>
              <a:rPr lang="en-US" altLang="ja-JP" sz="1200" dirty="0" smtClean="0"/>
              <a:t>(as </a:t>
            </a:r>
            <a:r>
              <a:rPr lang="en-US" altLang="ja-JP" sz="1200" dirty="0" err="1" smtClean="0"/>
              <a:t>calet</a:t>
            </a:r>
            <a:r>
              <a:rPr lang="en-US" altLang="ja-JP" sz="1200" dirty="0"/>
              <a:t>)</a:t>
            </a:r>
          </a:p>
        </p:txBody>
      </p:sp>
      <p:sp>
        <p:nvSpPr>
          <p:cNvPr id="4442" name="Text Box 346"/>
          <p:cNvSpPr txBox="1">
            <a:spLocks noChangeArrowheads="1"/>
          </p:cNvSpPr>
          <p:nvPr/>
        </p:nvSpPr>
        <p:spPr bwMode="auto">
          <a:xfrm>
            <a:off x="7840663" y="1651000"/>
            <a:ext cx="12775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 dirty="0"/>
              <a:t>OP-AMP</a:t>
            </a:r>
            <a:r>
              <a:rPr lang="en-US" altLang="ja-JP" sz="1200" dirty="0" smtClean="0"/>
              <a:t>(as </a:t>
            </a:r>
            <a:r>
              <a:rPr lang="en-US" altLang="ja-JP" sz="1200" dirty="0" err="1" smtClean="0"/>
              <a:t>calet</a:t>
            </a:r>
            <a:r>
              <a:rPr lang="en-US" altLang="ja-JP" sz="1200" dirty="0"/>
              <a:t>)</a:t>
            </a:r>
          </a:p>
        </p:txBody>
      </p:sp>
      <p:sp>
        <p:nvSpPr>
          <p:cNvPr id="4443" name="Text Box 347"/>
          <p:cNvSpPr txBox="1">
            <a:spLocks noChangeArrowheads="1"/>
          </p:cNvSpPr>
          <p:nvPr/>
        </p:nvSpPr>
        <p:spPr bwMode="auto">
          <a:xfrm>
            <a:off x="7272338" y="2082800"/>
            <a:ext cx="482600" cy="284163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S.A.</a:t>
            </a:r>
          </a:p>
        </p:txBody>
      </p:sp>
      <p:sp>
        <p:nvSpPr>
          <p:cNvPr id="4445" name="Text Box 349"/>
          <p:cNvSpPr txBox="1">
            <a:spLocks noChangeArrowheads="1"/>
          </p:cNvSpPr>
          <p:nvPr/>
        </p:nvSpPr>
        <p:spPr bwMode="auto">
          <a:xfrm>
            <a:off x="7848600" y="2082800"/>
            <a:ext cx="9509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 dirty="0"/>
              <a:t>Clear pulse</a:t>
            </a:r>
          </a:p>
        </p:txBody>
      </p:sp>
      <p:sp>
        <p:nvSpPr>
          <p:cNvPr id="4448" name="Text Box 352"/>
          <p:cNvSpPr txBox="1">
            <a:spLocks noChangeArrowheads="1"/>
          </p:cNvSpPr>
          <p:nvPr/>
        </p:nvSpPr>
        <p:spPr bwMode="auto">
          <a:xfrm>
            <a:off x="7285038" y="2838530"/>
            <a:ext cx="493712" cy="31257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       </a:t>
            </a:r>
          </a:p>
        </p:txBody>
      </p:sp>
      <p:grpSp>
        <p:nvGrpSpPr>
          <p:cNvPr id="2" name="図形グループ 1"/>
          <p:cNvGrpSpPr/>
          <p:nvPr/>
        </p:nvGrpSpPr>
        <p:grpSpPr>
          <a:xfrm>
            <a:off x="7285038" y="2482850"/>
            <a:ext cx="1347787" cy="268209"/>
            <a:chOff x="7269163" y="2928938"/>
            <a:chExt cx="1347787" cy="284162"/>
          </a:xfrm>
        </p:grpSpPr>
        <p:sp>
          <p:nvSpPr>
            <p:cNvPr id="4447" name="Text Box 351"/>
            <p:cNvSpPr txBox="1">
              <a:spLocks noChangeArrowheads="1"/>
            </p:cNvSpPr>
            <p:nvPr/>
          </p:nvSpPr>
          <p:spPr bwMode="auto">
            <a:xfrm>
              <a:off x="7269163" y="2928938"/>
              <a:ext cx="493712" cy="284162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       </a:t>
              </a:r>
            </a:p>
          </p:txBody>
        </p:sp>
        <p:sp>
          <p:nvSpPr>
            <p:cNvPr id="4449" name="Text Box 353"/>
            <p:cNvSpPr txBox="1">
              <a:spLocks noChangeArrowheads="1"/>
            </p:cNvSpPr>
            <p:nvPr/>
          </p:nvSpPr>
          <p:spPr bwMode="auto">
            <a:xfrm>
              <a:off x="7883525" y="2938463"/>
              <a:ext cx="733425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CAMAC</a:t>
              </a:r>
            </a:p>
          </p:txBody>
        </p:sp>
      </p:grpSp>
      <p:sp>
        <p:nvSpPr>
          <p:cNvPr id="4450" name="Text Box 354"/>
          <p:cNvSpPr txBox="1">
            <a:spLocks noChangeArrowheads="1"/>
          </p:cNvSpPr>
          <p:nvPr/>
        </p:nvSpPr>
        <p:spPr bwMode="auto">
          <a:xfrm>
            <a:off x="7900988" y="2835831"/>
            <a:ext cx="514350" cy="302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/>
              <a:t>VME</a:t>
            </a:r>
          </a:p>
        </p:txBody>
      </p:sp>
      <p:sp>
        <p:nvSpPr>
          <p:cNvPr id="4451" name="Line 355"/>
          <p:cNvSpPr>
            <a:spLocks noChangeShapeType="1"/>
          </p:cNvSpPr>
          <p:nvPr/>
        </p:nvSpPr>
        <p:spPr bwMode="auto">
          <a:xfrm flipV="1">
            <a:off x="2095500" y="4116388"/>
            <a:ext cx="71438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52" name="Line 356"/>
          <p:cNvSpPr>
            <a:spLocks noChangeShapeType="1"/>
          </p:cNvSpPr>
          <p:nvPr/>
        </p:nvSpPr>
        <p:spPr bwMode="auto">
          <a:xfrm flipV="1">
            <a:off x="2030413" y="4864100"/>
            <a:ext cx="71437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53" name="Line 357"/>
          <p:cNvSpPr>
            <a:spLocks noChangeShapeType="1"/>
          </p:cNvSpPr>
          <p:nvPr/>
        </p:nvSpPr>
        <p:spPr bwMode="auto">
          <a:xfrm flipV="1">
            <a:off x="1957388" y="5634038"/>
            <a:ext cx="7143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54" name="Text Box 358"/>
          <p:cNvSpPr txBox="1">
            <a:spLocks noChangeArrowheads="1"/>
          </p:cNvSpPr>
          <p:nvPr/>
        </p:nvSpPr>
        <p:spPr bwMode="auto">
          <a:xfrm>
            <a:off x="1797050" y="4038600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/>
              <a:t>64</a:t>
            </a:r>
          </a:p>
        </p:txBody>
      </p:sp>
      <p:sp>
        <p:nvSpPr>
          <p:cNvPr id="4455" name="Text Box 359"/>
          <p:cNvSpPr txBox="1">
            <a:spLocks noChangeArrowheads="1"/>
          </p:cNvSpPr>
          <p:nvPr/>
        </p:nvSpPr>
        <p:spPr bwMode="auto">
          <a:xfrm>
            <a:off x="1747838" y="4802188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/>
              <a:t>64</a:t>
            </a:r>
          </a:p>
        </p:txBody>
      </p:sp>
      <p:sp>
        <p:nvSpPr>
          <p:cNvPr id="4456" name="Text Box 360"/>
          <p:cNvSpPr txBox="1">
            <a:spLocks noChangeArrowheads="1"/>
          </p:cNvSpPr>
          <p:nvPr/>
        </p:nvSpPr>
        <p:spPr bwMode="auto">
          <a:xfrm>
            <a:off x="1692275" y="5572125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/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4082700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0312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5292725" cy="266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690813"/>
            <a:ext cx="5580063" cy="416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356100" y="6021388"/>
            <a:ext cx="12557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Q</a:t>
            </a:r>
            <a:r>
              <a:rPr kumimoji="0" lang="en-US" altLang="ja-JP" sz="9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in</a:t>
            </a:r>
            <a:r>
              <a:rPr kumimoji="0" lang="en-US" altLang="ja-JP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: 2.1fC</a:t>
            </a:r>
            <a:r>
              <a:rPr kumimoji="0" lang="ja-JP" altLang="en-US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～</a:t>
            </a:r>
            <a:r>
              <a:rPr kumimoji="0" lang="en-US" altLang="ja-JP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1MIP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23850" y="2781300"/>
            <a:ext cx="1511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Q</a:t>
            </a:r>
            <a:r>
              <a:rPr kumimoji="0" lang="en-US" altLang="ja-JP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in</a:t>
            </a: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 = </a:t>
            </a:r>
            <a:r>
              <a:rPr kumimoji="0" lang="en-US" altLang="ja-JP" sz="1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V</a:t>
            </a:r>
            <a:r>
              <a:rPr kumimoji="0" lang="en-US" altLang="ja-JP" sz="1600" i="1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 </a:t>
            </a: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×10pF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0" y="3771900"/>
            <a:ext cx="3171825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/>
              <a:t>Linearity  ~ 3 ×10</a:t>
            </a:r>
            <a:r>
              <a:rPr lang="en-US" altLang="ja-JP" baseline="30000"/>
              <a:t>3 </a:t>
            </a:r>
            <a:r>
              <a:rPr lang="en-US" altLang="ja-JP"/>
              <a:t>MIPs</a:t>
            </a:r>
          </a:p>
          <a:p>
            <a:r>
              <a:rPr lang="en-US" altLang="ja-JP"/>
              <a:t>(1MIP 2.1 [fC]@APD G=50)</a:t>
            </a:r>
          </a:p>
          <a:p>
            <a:endParaRPr lang="en-US" altLang="ja-JP"/>
          </a:p>
          <a:p>
            <a:endParaRPr lang="en-US" altLang="ja-JP"/>
          </a:p>
          <a:p>
            <a:endParaRPr lang="en-US" altLang="ja-JP"/>
          </a:p>
          <a:p>
            <a:r>
              <a:rPr lang="en-US" altLang="ja-JP"/>
              <a:t>Linearity ~ 60MIPs</a:t>
            </a:r>
          </a:p>
          <a:p>
            <a:r>
              <a:rPr lang="en-US" altLang="ja-JP"/>
              <a:t>(1MIP 200 [fC]@PMT500[V])</a:t>
            </a:r>
          </a:p>
          <a:p>
            <a:endParaRPr lang="en-US" altLang="ja-JP"/>
          </a:p>
          <a:p>
            <a:endParaRPr lang="en-US" altLang="ja-JP"/>
          </a:p>
          <a:p>
            <a:r>
              <a:rPr lang="en-US" altLang="ja-JP"/>
              <a:t>Linearity  ~ 1200 MIPs</a:t>
            </a:r>
          </a:p>
          <a:p>
            <a:r>
              <a:rPr lang="en-US" altLang="ja-JP"/>
              <a:t>(1MIP 100</a:t>
            </a:r>
            <a:r>
              <a:rPr lang="en-US" altLang="ja-JP">
                <a:solidFill>
                  <a:srgbClr val="FFCC66"/>
                </a:solidFill>
              </a:rPr>
              <a:t> </a:t>
            </a:r>
            <a:r>
              <a:rPr lang="en-US" altLang="ja-JP"/>
              <a:t> [fC]@PMT450[V])</a:t>
            </a: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1258888" y="4438650"/>
            <a:ext cx="649287" cy="57467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580063" y="1628775"/>
            <a:ext cx="3359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/>
              <a:t>In this graph, </a:t>
            </a:r>
          </a:p>
          <a:p>
            <a:r>
              <a:rPr lang="en-US" altLang="ja-JP"/>
              <a:t>MIPs was defined with </a:t>
            </a:r>
          </a:p>
          <a:p>
            <a:r>
              <a:rPr lang="en-US" altLang="ja-JP"/>
              <a:t>APD 1mip charge.</a:t>
            </a:r>
          </a:p>
          <a:p>
            <a:r>
              <a:rPr lang="en-US" altLang="ja-JP"/>
              <a:t>Feedback capacitor was 6 pF.  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71438" y="5011738"/>
            <a:ext cx="7556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400"/>
              <a:t>CHD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71438" y="6021388"/>
            <a:ext cx="7556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400"/>
              <a:t>TTOP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692275" y="1052513"/>
            <a:ext cx="2322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C</a:t>
            </a:r>
            <a:r>
              <a:rPr kumimoji="0" lang="en-US" altLang="ja-JP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f</a:t>
            </a: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 = </a:t>
            </a:r>
            <a:r>
              <a:rPr kumimoji="0" lang="en-US" altLang="ja-JP" sz="1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5 pF</a:t>
            </a:r>
            <a:r>
              <a:rPr kumimoji="0" lang="ja-JP" altLang="en-US" sz="1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＋</a:t>
            </a:r>
            <a:r>
              <a:rPr kumimoji="0" lang="en-US" altLang="ja-JP" sz="1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1pF(internal)</a:t>
            </a:r>
            <a:endParaRPr kumimoji="0" lang="en-US" altLang="ja-JP" sz="1600">
              <a:solidFill>
                <a:srgbClr val="FF0000"/>
              </a:solidFill>
              <a:latin typeface="HGSｺﾞｼｯｸE" charset="0"/>
              <a:ea typeface="HGSｺﾞｼｯｸE" charset="0"/>
              <a:cs typeface="HGSｺﾞｼｯｸE" charset="0"/>
            </a:endParaRP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058988" y="5157788"/>
            <a:ext cx="1222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C</a:t>
            </a:r>
            <a:r>
              <a:rPr kumimoji="0" lang="en-US" altLang="ja-JP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f</a:t>
            </a: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 = </a:t>
            </a:r>
            <a:r>
              <a:rPr kumimoji="0" lang="en-US" altLang="ja-JP" sz="1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120 pF</a:t>
            </a:r>
            <a:endParaRPr kumimoji="0" lang="en-US" altLang="ja-JP" sz="1600">
              <a:solidFill>
                <a:srgbClr val="FF0000"/>
              </a:solidFill>
              <a:latin typeface="HGSｺﾞｼｯｸE" charset="0"/>
              <a:ea typeface="HGSｺﾞｼｯｸE" charset="0"/>
              <a:cs typeface="HGSｺﾞｼｯｸE" charset="0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341563" y="6237288"/>
            <a:ext cx="1222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C</a:t>
            </a:r>
            <a:r>
              <a:rPr kumimoji="0" lang="en-US" altLang="ja-JP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f</a:t>
            </a: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 = </a:t>
            </a:r>
            <a:r>
              <a:rPr kumimoji="0" lang="en-US" altLang="ja-JP" sz="1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120 pF</a:t>
            </a:r>
            <a:endParaRPr kumimoji="0" lang="en-US" altLang="ja-JP" sz="1600">
              <a:solidFill>
                <a:srgbClr val="FF0000"/>
              </a:solidFill>
              <a:latin typeface="HGSｺﾞｼｯｸE" charset="0"/>
              <a:ea typeface="HGSｺﾞｼｯｸE" charset="0"/>
              <a:cs typeface="HGSｺﾞｼｯｸE" charset="0"/>
            </a:endParaRP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2051050" y="3573463"/>
            <a:ext cx="1000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C</a:t>
            </a:r>
            <a:r>
              <a:rPr kumimoji="0" lang="en-US" altLang="ja-JP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f</a:t>
            </a: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 = </a:t>
            </a:r>
            <a:r>
              <a:rPr kumimoji="0" lang="en-US" altLang="ja-JP" sz="1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6 pF</a:t>
            </a:r>
            <a:endParaRPr kumimoji="0" lang="en-US" altLang="ja-JP" sz="1600">
              <a:solidFill>
                <a:srgbClr val="FF0000"/>
              </a:solidFill>
              <a:latin typeface="HGSｺﾞｼｯｸE" charset="0"/>
              <a:ea typeface="HGSｺﾞｼｯｸE" charset="0"/>
              <a:cs typeface="HGSｺﾞｼｯｸE" charset="0"/>
            </a:endParaRPr>
          </a:p>
        </p:txBody>
      </p:sp>
      <p:sp>
        <p:nvSpPr>
          <p:cNvPr id="13330" name="Rectangle 2"/>
          <p:cNvSpPr>
            <a:spLocks noChangeArrowheads="1"/>
          </p:cNvSpPr>
          <p:nvPr/>
        </p:nvSpPr>
        <p:spPr bwMode="auto">
          <a:xfrm>
            <a:off x="34925" y="44450"/>
            <a:ext cx="54149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ja-JP" sz="2400">
                <a:solidFill>
                  <a:schemeClr val="tx2"/>
                </a:solidFill>
              </a:rPr>
              <a:t>Checking the Linearity of CSA</a:t>
            </a:r>
          </a:p>
        </p:txBody>
      </p:sp>
    </p:spTree>
    <p:extLst>
      <p:ext uri="{BB962C8B-B14F-4D97-AF65-F5344CB8AC3E}">
        <p14:creationId xmlns:p14="http://schemas.microsoft.com/office/powerpoint/2010/main" val="4047688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0312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893763"/>
            <a:ext cx="5724525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95250" y="4078288"/>
            <a:ext cx="3235325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/>
              <a:t>Linearity  ~ 33</a:t>
            </a:r>
            <a:r>
              <a:rPr lang="en-US" altLang="ja-JP" baseline="30000"/>
              <a:t> </a:t>
            </a:r>
            <a:r>
              <a:rPr lang="en-US" altLang="ja-JP"/>
              <a:t>MIPs</a:t>
            </a:r>
          </a:p>
          <a:p>
            <a:r>
              <a:rPr lang="en-US" altLang="ja-JP"/>
              <a:t>(1MIP 160 [fC]@PMT 800 [V])</a:t>
            </a:r>
          </a:p>
          <a:p>
            <a:endParaRPr lang="en-US" altLang="ja-JP"/>
          </a:p>
          <a:p>
            <a:r>
              <a:rPr lang="en-US" altLang="ja-JP"/>
              <a:t>Linearity  ~ 85 MIPs</a:t>
            </a:r>
          </a:p>
          <a:p>
            <a:r>
              <a:rPr lang="en-US" altLang="ja-JP"/>
              <a:t>(1MIP 64 [fC]@PMT 700 [V])</a:t>
            </a:r>
          </a:p>
          <a:p>
            <a:endParaRPr lang="en-US" altLang="ja-JP"/>
          </a:p>
          <a:p>
            <a:r>
              <a:rPr lang="en-US" altLang="ja-JP"/>
              <a:t>Linearity  ~ 245 MIPs</a:t>
            </a:r>
          </a:p>
          <a:p>
            <a:r>
              <a:rPr lang="en-US" altLang="ja-JP"/>
              <a:t>(1MIP 22 [fC]@PMT 600 [V])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 flipV="1">
            <a:off x="684213" y="6308725"/>
            <a:ext cx="71437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4213" y="6446838"/>
            <a:ext cx="168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/>
              <a:t>1 MIP(dynode)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403350" y="3141663"/>
            <a:ext cx="1511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">
              <a:spcBef>
                <a:spcPct val="20000"/>
              </a:spcBef>
            </a:pP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Q</a:t>
            </a:r>
            <a:r>
              <a:rPr kumimoji="0" lang="en-US" altLang="ja-JP" sz="12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in</a:t>
            </a: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 = </a:t>
            </a:r>
            <a:r>
              <a:rPr kumimoji="0" lang="en-US" altLang="ja-JP" sz="1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GSｺﾞｼｯｸE" charset="0"/>
                <a:ea typeface="HGSｺﾞｼｯｸE" charset="0"/>
                <a:cs typeface="HGSｺﾞｼｯｸE" charset="0"/>
              </a:rPr>
              <a:t>V</a:t>
            </a:r>
            <a:r>
              <a:rPr kumimoji="0" lang="en-US" altLang="ja-JP" sz="1600" i="1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 </a:t>
            </a:r>
            <a:r>
              <a:rPr kumimoji="0" lang="en-US" altLang="ja-JP" sz="160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</a:rPr>
              <a:t>×10pF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79388" y="3860800"/>
            <a:ext cx="7556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400"/>
              <a:t>Dy 1,2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179388" y="4724400"/>
            <a:ext cx="7556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400"/>
              <a:t>Dy 3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179388" y="5516563"/>
            <a:ext cx="7556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400"/>
              <a:t>Dy 4</a:t>
            </a:r>
          </a:p>
        </p:txBody>
      </p:sp>
      <p:pic>
        <p:nvPicPr>
          <p:cNvPr id="12298" name="Picture 10" descr="OP-AMP_linear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852738"/>
            <a:ext cx="5867400" cy="397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9" name="Line 11"/>
          <p:cNvSpPr>
            <a:spLocks noChangeShapeType="1"/>
          </p:cNvSpPr>
          <p:nvPr/>
        </p:nvSpPr>
        <p:spPr bwMode="auto">
          <a:xfrm flipV="1">
            <a:off x="7246938" y="3079750"/>
            <a:ext cx="0" cy="3600450"/>
          </a:xfrm>
          <a:prstGeom prst="line">
            <a:avLst/>
          </a:prstGeom>
          <a:noFill/>
          <a:ln w="19050">
            <a:solidFill>
              <a:srgbClr val="800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27000" y="125413"/>
            <a:ext cx="66357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ja-JP" sz="2100">
                <a:solidFill>
                  <a:schemeClr val="tx2"/>
                </a:solidFill>
              </a:rPr>
              <a:t>Linearity of Pre AMP for IMC Dynode</a:t>
            </a:r>
          </a:p>
        </p:txBody>
      </p:sp>
    </p:spTree>
    <p:extLst>
      <p:ext uri="{BB962C8B-B14F-4D97-AF65-F5344CB8AC3E}">
        <p14:creationId xmlns:p14="http://schemas.microsoft.com/office/powerpoint/2010/main" val="2379706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The calibration of PH-ADC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3241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pha0-ch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3979863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50825" y="836613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CHD 1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572000" y="836613"/>
            <a:ext cx="942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Dynode 1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50825" y="3844925"/>
            <a:ext cx="942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Dynode 4</a:t>
            </a:r>
          </a:p>
        </p:txBody>
      </p:sp>
      <p:pic>
        <p:nvPicPr>
          <p:cNvPr id="3080" name="Picture 8" descr="pha2-dy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090613"/>
            <a:ext cx="3979862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pha5-dy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114800"/>
            <a:ext cx="3979863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pha6-top-sum-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114800"/>
            <a:ext cx="3979862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572000" y="3844925"/>
            <a:ext cx="2316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TASC-TOP SUM HighGain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ja-JP" sz="3200" dirty="0"/>
              <a:t>PH-ADC pedestal </a:t>
            </a:r>
            <a:r>
              <a:rPr lang="en-US" altLang="ja-JP" sz="3200" dirty="0" smtClean="0"/>
              <a:t>and linearity calibration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3482852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1179</Words>
  <Application>Microsoft Macintosh PowerPoint</Application>
  <PresentationFormat>画面に合わせる (4:3)</PresentationFormat>
  <Paragraphs>342</Paragraphs>
  <Slides>22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ホワイト</vt:lpstr>
      <vt:lpstr>Test pulse calibration in Laboratory</vt:lpstr>
      <vt:lpstr>Calibration for electronics with test charge input</vt:lpstr>
      <vt:lpstr>Test charge calibration</vt:lpstr>
      <vt:lpstr>TASC-TOP readout SPS2011</vt:lpstr>
      <vt:lpstr>IMC Dynode and CHD readout for SPS2011</vt:lpstr>
      <vt:lpstr>PowerPoint プレゼンテーション</vt:lpstr>
      <vt:lpstr>PowerPoint プレゼンテーション</vt:lpstr>
      <vt:lpstr>The calibration of PH-ADC</vt:lpstr>
      <vt:lpstr>PH-ADC pedestal and linearity calibration</vt:lpstr>
      <vt:lpstr>PH-ADC slope and pedestal calibration (preliminary)</vt:lpstr>
      <vt:lpstr>Issues on the PH-ADC calibration</vt:lpstr>
      <vt:lpstr>The calibration of IMC FEC</vt:lpstr>
      <vt:lpstr>IMC FEC  calibration</vt:lpstr>
      <vt:lpstr>Backup</vt:lpstr>
      <vt:lpstr>Readout equipment  for SPS2011</vt:lpstr>
      <vt:lpstr>The gain of amplifiers</vt:lpstr>
      <vt:lpstr>PH-ADC pedestal and linearity calibration backup</vt:lpstr>
      <vt:lpstr>PH-ADC pedestal and linearity calibration backup</vt:lpstr>
      <vt:lpstr>PH-ADC pedestal and linearity calibration backup</vt:lpstr>
      <vt:lpstr>PH-ADC pedestal and linearity calibration backup</vt:lpstr>
      <vt:lpstr>Linearity of Pre AMP for IMC Dynode</vt:lpstr>
      <vt:lpstr>Checking the Linearity of CSA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Calibration for electronics with test charge input</dc:title>
  <dc:creator>小澤 俊介</dc:creator>
  <cp:lastModifiedBy>ヨシダ ケンジ</cp:lastModifiedBy>
  <cp:revision>39</cp:revision>
  <dcterms:created xsi:type="dcterms:W3CDTF">2012-03-12T04:46:25Z</dcterms:created>
  <dcterms:modified xsi:type="dcterms:W3CDTF">2012-03-15T14:36:45Z</dcterms:modified>
</cp:coreProperties>
</file>