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6"/>
  </p:notesMasterIdLst>
  <p:handoutMasterIdLst>
    <p:handoutMasterId r:id="rId27"/>
  </p:handoutMasterIdLst>
  <p:sldIdLst>
    <p:sldId id="256" r:id="rId2"/>
    <p:sldId id="279" r:id="rId3"/>
    <p:sldId id="280" r:id="rId4"/>
    <p:sldId id="282" r:id="rId5"/>
    <p:sldId id="283" r:id="rId6"/>
    <p:sldId id="281" r:id="rId7"/>
    <p:sldId id="286" r:id="rId8"/>
    <p:sldId id="285" r:id="rId9"/>
    <p:sldId id="287" r:id="rId10"/>
    <p:sldId id="262" r:id="rId11"/>
    <p:sldId id="288" r:id="rId12"/>
    <p:sldId id="266" r:id="rId13"/>
    <p:sldId id="267" r:id="rId14"/>
    <p:sldId id="268" r:id="rId15"/>
    <p:sldId id="269" r:id="rId16"/>
    <p:sldId id="273" r:id="rId17"/>
    <p:sldId id="274" r:id="rId18"/>
    <p:sldId id="272" r:id="rId19"/>
    <p:sldId id="290" r:id="rId20"/>
    <p:sldId id="263" r:id="rId21"/>
    <p:sldId id="289" r:id="rId22"/>
    <p:sldId id="276" r:id="rId23"/>
    <p:sldId id="258" r:id="rId24"/>
    <p:sldId id="270" r:id="rId25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6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2393" autoAdjust="0"/>
  </p:normalViewPr>
  <p:slideViewPr>
    <p:cSldViewPr snapToGrid="0" snapToObjects="1">
      <p:cViewPr varScale="1">
        <p:scale>
          <a:sx n="95" d="100"/>
          <a:sy n="95" d="100"/>
        </p:scale>
        <p:origin x="-23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notesMaster" Target="notesMasters/notesMaster1.xml"/><Relationship Id="rId27" Type="http://schemas.openxmlformats.org/officeDocument/2006/relationships/handoutMaster" Target="handoutMasters/handoutMaster1.xml"/><Relationship Id="rId28" Type="http://schemas.openxmlformats.org/officeDocument/2006/relationships/printerSettings" Target="printerSettings/printerSettings1.bin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638B8F-9B0F-2941-92FB-F756910C7FF2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886B8D7-565D-D244-AF03-F879B4B83D4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2101244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C1720D-0A94-D241-AD63-134E9CB0F84E}" type="datetimeFigureOut">
              <a:rPr kumimoji="1" lang="ja-JP" altLang="en-US" smtClean="0"/>
              <a:t>12/03/15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9AC628-3C20-2F48-82BF-1AA4F018EC1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25064811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68D5A0-882E-4581-8575-60F499B21D4F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5037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766894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65302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206795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77924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915142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94571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51149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16332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406116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150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11633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B525840-688B-D444-B349-FB368C37A90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94603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Relationship Id="rId3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4" Type="http://schemas.openxmlformats.org/officeDocument/2006/relationships/image" Target="../media/image17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gif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gif"/><Relationship Id="rId3" Type="http://schemas.openxmlformats.org/officeDocument/2006/relationships/image" Target="../media/image20.gif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0.png"/><Relationship Id="rId4" Type="http://schemas.openxmlformats.org/officeDocument/2006/relationships/image" Target="../media/image290.png"/><Relationship Id="rId6" Type="http://schemas.openxmlformats.org/officeDocument/2006/relationships/image" Target="../media/image220.png"/><Relationship Id="rId7" Type="http://schemas.openxmlformats.org/officeDocument/2006/relationships/image" Target="../media/image230.png"/><Relationship Id="rId8" Type="http://schemas.openxmlformats.org/officeDocument/2006/relationships/image" Target="../media/image240.png"/><Relationship Id="rId9" Type="http://schemas.openxmlformats.org/officeDocument/2006/relationships/image" Target="../media/image250.png"/><Relationship Id="rId10" Type="http://schemas.openxmlformats.org/officeDocument/2006/relationships/image" Target="../media/image26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22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Relationship Id="rId3" Type="http://schemas.openxmlformats.org/officeDocument/2006/relationships/image" Target="../media/image2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gi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gi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gif"/><Relationship Id="rId3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gif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TASC Basic Analysis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ja-JP" dirty="0" smtClean="0"/>
              <a:t>Kenji YOSHIDA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229759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4884499" y="-18967"/>
            <a:ext cx="3103011" cy="3140944"/>
          </a:xfrm>
          <a:prstGeom prst="rect">
            <a:avLst/>
          </a:prstGeom>
        </p:spPr>
      </p:pic>
      <p:pic>
        <p:nvPicPr>
          <p:cNvPr id="8" name="図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3004783"/>
            <a:ext cx="5262736" cy="3094603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4114800" cy="683994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Temp. Correction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 smtClean="0"/>
              <a:t>CERN analysis meeting</a:t>
            </a:r>
            <a:endParaRPr kumimoji="1" lang="ja-JP" altLang="en-US"/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376620" y="949912"/>
            <a:ext cx="36069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/>
              <a:t>PWO : Temperature dependent amount of Luminescence</a:t>
            </a:r>
          </a:p>
          <a:p>
            <a:r>
              <a:rPr kumimoji="1" lang="en-US" altLang="ja-JP" sz="2000" dirty="0" smtClean="0"/>
              <a:t>APD</a:t>
            </a:r>
            <a:r>
              <a:rPr lang="en-US" altLang="ja-JP" sz="2000" dirty="0"/>
              <a:t> </a:t>
            </a:r>
            <a:r>
              <a:rPr lang="en-US" altLang="ja-JP" sz="2000" dirty="0" smtClean="0"/>
              <a:t>: Temperature dependent properties</a:t>
            </a:r>
            <a:endParaRPr kumimoji="1" lang="ja-JP" altLang="en-US" sz="2000" dirty="0"/>
          </a:p>
        </p:txBody>
      </p:sp>
      <p:sp>
        <p:nvSpPr>
          <p:cNvPr id="27" name="下矢印 26"/>
          <p:cNvSpPr/>
          <p:nvPr/>
        </p:nvSpPr>
        <p:spPr>
          <a:xfrm>
            <a:off x="1835696" y="2145132"/>
            <a:ext cx="648072" cy="288032"/>
          </a:xfrm>
          <a:prstGeom prst="down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457200" y="2452246"/>
            <a:ext cx="372611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>
                <a:uFill>
                  <a:solidFill>
                    <a:schemeClr val="bg1"/>
                  </a:solidFill>
                </a:uFill>
              </a:rPr>
              <a:t>Temperature correction for 1MIP</a:t>
            </a:r>
            <a:endParaRPr kumimoji="1" lang="ja-JP" altLang="en-US" sz="2000" dirty="0">
              <a:uFill>
                <a:solidFill>
                  <a:schemeClr val="bg1"/>
                </a:solidFill>
              </a:uFill>
            </a:endParaRPr>
          </a:p>
        </p:txBody>
      </p:sp>
      <p:cxnSp>
        <p:nvCxnSpPr>
          <p:cNvPr id="37" name="直線矢印コネクタ 36"/>
          <p:cNvCxnSpPr/>
          <p:nvPr/>
        </p:nvCxnSpPr>
        <p:spPr>
          <a:xfrm flipH="1">
            <a:off x="2516790" y="4241240"/>
            <a:ext cx="244243" cy="375021"/>
          </a:xfrm>
          <a:prstGeom prst="straightConnector1">
            <a:avLst/>
          </a:prstGeom>
          <a:ln w="25400">
            <a:solidFill>
              <a:srgbClr val="FF0000"/>
            </a:solidFill>
            <a:tailEnd type="stealth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テキスト ボックス 59"/>
          <p:cNvSpPr txBox="1"/>
          <p:nvPr/>
        </p:nvSpPr>
        <p:spPr>
          <a:xfrm>
            <a:off x="5445873" y="4769130"/>
            <a:ext cx="2985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=&gt; 1MIP Temperature </a:t>
            </a:r>
            <a:r>
              <a:rPr lang="en-US" altLang="ja-JP" sz="2000" dirty="0"/>
              <a:t>C</a:t>
            </a:r>
            <a:r>
              <a:rPr lang="en-US" altLang="ja-JP" sz="2000" dirty="0" smtClean="0"/>
              <a:t>orrection for each PWO APD H.G. signal</a:t>
            </a:r>
          </a:p>
        </p:txBody>
      </p:sp>
      <p:sp>
        <p:nvSpPr>
          <p:cNvPr id="7" name="円/楕円 6"/>
          <p:cNvSpPr/>
          <p:nvPr/>
        </p:nvSpPr>
        <p:spPr>
          <a:xfrm>
            <a:off x="5838931" y="1671748"/>
            <a:ext cx="107025" cy="245084"/>
          </a:xfrm>
          <a:prstGeom prst="ellipse">
            <a:avLst/>
          </a:prstGeom>
          <a:pattFill prst="pct50">
            <a:fgClr>
              <a:srgbClr val="FF0000"/>
            </a:fgClr>
            <a:bgClr>
              <a:schemeClr val="bg1"/>
            </a:bgClr>
          </a:patt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9" name="直線矢印コネクタ 8"/>
          <p:cNvCxnSpPr>
            <a:stCxn id="7" idx="6"/>
          </p:cNvCxnSpPr>
          <p:nvPr/>
        </p:nvCxnSpPr>
        <p:spPr>
          <a:xfrm>
            <a:off x="5945956" y="1794290"/>
            <a:ext cx="1157070" cy="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7145131" y="1256249"/>
            <a:ext cx="1876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Temp. measurements with thermocouples</a:t>
            </a:r>
            <a:endParaRPr kumimoji="1" lang="ja-JP" altLang="en-US" sz="1600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97655" y="1551505"/>
            <a:ext cx="7094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6Layer</a:t>
            </a:r>
            <a:endParaRPr kumimoji="1" lang="ja-JP" altLang="en-US" sz="1400" dirty="0"/>
          </a:p>
        </p:txBody>
      </p:sp>
      <p:cxnSp>
        <p:nvCxnSpPr>
          <p:cNvPr id="17" name="直線矢印コネクタ 16"/>
          <p:cNvCxnSpPr/>
          <p:nvPr/>
        </p:nvCxnSpPr>
        <p:spPr>
          <a:xfrm>
            <a:off x="5904339" y="1948190"/>
            <a:ext cx="0" cy="256674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線コネクタ 19"/>
          <p:cNvCxnSpPr/>
          <p:nvPr/>
        </p:nvCxnSpPr>
        <p:spPr>
          <a:xfrm>
            <a:off x="4974835" y="2052427"/>
            <a:ext cx="864096" cy="241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/>
          <p:cNvSpPr txBox="1"/>
          <p:nvPr/>
        </p:nvSpPr>
        <p:spPr>
          <a:xfrm>
            <a:off x="4540028" y="1922638"/>
            <a:ext cx="56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100</a:t>
            </a:r>
            <a:endParaRPr kumimoji="1" lang="ja-JP" altLang="en-US" sz="1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7372527" y="2977207"/>
            <a:ext cx="116275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>
                <a:solidFill>
                  <a:srgbClr val="002060"/>
                </a:solidFill>
              </a:rPr>
              <a:t>TASC BOX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481136" y="1010844"/>
            <a:ext cx="6865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002060"/>
                </a:solidFill>
              </a:rPr>
              <a:t>PWO</a:t>
            </a:r>
            <a:endParaRPr kumimoji="1" lang="ja-JP" altLang="en-US" sz="1400" dirty="0">
              <a:solidFill>
                <a:srgbClr val="002060"/>
              </a:solidFill>
            </a:endParaRPr>
          </a:p>
        </p:txBody>
      </p:sp>
      <p:cxnSp>
        <p:nvCxnSpPr>
          <p:cNvPr id="29" name="直線矢印コネクタ 28"/>
          <p:cNvCxnSpPr/>
          <p:nvPr/>
        </p:nvCxnSpPr>
        <p:spPr>
          <a:xfrm>
            <a:off x="4974835" y="1286770"/>
            <a:ext cx="792088" cy="123193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直線矢印コネクタ 24"/>
          <p:cNvCxnSpPr/>
          <p:nvPr/>
        </p:nvCxnSpPr>
        <p:spPr>
          <a:xfrm>
            <a:off x="6310418" y="874739"/>
            <a:ext cx="0" cy="1330125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テキスト ボックス 29"/>
          <p:cNvSpPr txBox="1"/>
          <p:nvPr/>
        </p:nvSpPr>
        <p:spPr>
          <a:xfrm>
            <a:off x="6292222" y="1286770"/>
            <a:ext cx="56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350</a:t>
            </a:r>
            <a:endParaRPr kumimoji="1" lang="ja-JP" altLang="en-US" sz="1400" dirty="0"/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7953903" y="2383635"/>
            <a:ext cx="6702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[mm]</a:t>
            </a:r>
            <a:endParaRPr kumimoji="1" lang="ja-JP" altLang="en-US" sz="1400" dirty="0"/>
          </a:p>
        </p:txBody>
      </p:sp>
      <p:cxnSp>
        <p:nvCxnSpPr>
          <p:cNvPr id="32" name="直線矢印コネクタ 31"/>
          <p:cNvCxnSpPr/>
          <p:nvPr/>
        </p:nvCxnSpPr>
        <p:spPr>
          <a:xfrm flipH="1">
            <a:off x="5167721" y="764704"/>
            <a:ext cx="2745897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テキスト ボックス 34"/>
          <p:cNvSpPr txBox="1"/>
          <p:nvPr/>
        </p:nvSpPr>
        <p:spPr>
          <a:xfrm>
            <a:off x="7168740" y="814057"/>
            <a:ext cx="56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46</a:t>
            </a:r>
            <a:r>
              <a:rPr kumimoji="1" lang="en-US" altLang="ja-JP" sz="1400" dirty="0" smtClean="0"/>
              <a:t>0</a:t>
            </a:r>
            <a:endParaRPr kumimoji="1" lang="ja-JP" altLang="en-US" sz="1400" dirty="0"/>
          </a:p>
        </p:txBody>
      </p:sp>
      <p:cxnSp>
        <p:nvCxnSpPr>
          <p:cNvPr id="36" name="直線矢印コネクタ 35"/>
          <p:cNvCxnSpPr/>
          <p:nvPr/>
        </p:nvCxnSpPr>
        <p:spPr>
          <a:xfrm>
            <a:off x="8091773" y="404664"/>
            <a:ext cx="0" cy="458587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線コネクタ 39"/>
          <p:cNvCxnSpPr/>
          <p:nvPr/>
        </p:nvCxnSpPr>
        <p:spPr>
          <a:xfrm>
            <a:off x="7913618" y="404664"/>
            <a:ext cx="17059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線コネクタ 43"/>
          <p:cNvCxnSpPr/>
          <p:nvPr/>
        </p:nvCxnSpPr>
        <p:spPr>
          <a:xfrm>
            <a:off x="7921181" y="874739"/>
            <a:ext cx="170592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テキスト ボックス 44"/>
          <p:cNvSpPr txBox="1"/>
          <p:nvPr/>
        </p:nvSpPr>
        <p:spPr>
          <a:xfrm>
            <a:off x="8062381" y="480068"/>
            <a:ext cx="56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12</a:t>
            </a:r>
            <a:r>
              <a:rPr kumimoji="1" lang="en-US" altLang="ja-JP" sz="1400" dirty="0" smtClean="0"/>
              <a:t>0</a:t>
            </a:r>
            <a:endParaRPr kumimoji="1" lang="ja-JP" altLang="en-US" sz="1400" dirty="0"/>
          </a:p>
        </p:txBody>
      </p:sp>
      <p:cxnSp>
        <p:nvCxnSpPr>
          <p:cNvPr id="46" name="直線矢印コネクタ 45"/>
          <p:cNvCxnSpPr/>
          <p:nvPr/>
        </p:nvCxnSpPr>
        <p:spPr>
          <a:xfrm flipH="1">
            <a:off x="5481022" y="332656"/>
            <a:ext cx="1870077" cy="0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テキスト ボックス 47"/>
          <p:cNvSpPr txBox="1"/>
          <p:nvPr/>
        </p:nvSpPr>
        <p:spPr>
          <a:xfrm>
            <a:off x="6778990" y="66349"/>
            <a:ext cx="56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318</a:t>
            </a:r>
            <a:endParaRPr kumimoji="1" lang="ja-JP" altLang="en-US" sz="1400" dirty="0"/>
          </a:p>
        </p:txBody>
      </p:sp>
      <p:cxnSp>
        <p:nvCxnSpPr>
          <p:cNvPr id="50" name="直線コネクタ 49"/>
          <p:cNvCxnSpPr/>
          <p:nvPr/>
        </p:nvCxnSpPr>
        <p:spPr>
          <a:xfrm>
            <a:off x="4965058" y="66349"/>
            <a:ext cx="47103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直線コネクタ 51"/>
          <p:cNvCxnSpPr/>
          <p:nvPr/>
        </p:nvCxnSpPr>
        <p:spPr>
          <a:xfrm>
            <a:off x="4974835" y="548680"/>
            <a:ext cx="471038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線矢印コネクタ 52"/>
          <p:cNvCxnSpPr/>
          <p:nvPr/>
        </p:nvCxnSpPr>
        <p:spPr>
          <a:xfrm>
            <a:off x="5235369" y="78859"/>
            <a:ext cx="0" cy="458587"/>
          </a:xfrm>
          <a:prstGeom prst="straightConnector1">
            <a:avLst/>
          </a:prstGeom>
          <a:ln w="1905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4600360" y="220237"/>
            <a:ext cx="5617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13</a:t>
            </a:r>
            <a:r>
              <a:rPr kumimoji="1" lang="en-US" altLang="ja-JP" sz="1400" dirty="0" smtClean="0"/>
              <a:t>0</a:t>
            </a:r>
            <a:endParaRPr kumimoji="1" lang="ja-JP" altLang="en-US" sz="1400" dirty="0"/>
          </a:p>
        </p:txBody>
      </p:sp>
      <p:sp>
        <p:nvSpPr>
          <p:cNvPr id="41" name="ストライプ矢印 40"/>
          <p:cNvSpPr/>
          <p:nvPr/>
        </p:nvSpPr>
        <p:spPr>
          <a:xfrm>
            <a:off x="4183310" y="1397065"/>
            <a:ext cx="633363" cy="308328"/>
          </a:xfrm>
          <a:prstGeom prst="stripedRightArrow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3887924" y="1609624"/>
            <a:ext cx="79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beam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4906022" y="3594909"/>
            <a:ext cx="389589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An example of temperature variation for PWO APD H.G. signals (TASC 11</a:t>
            </a:r>
            <a:r>
              <a:rPr lang="en-US" altLang="ja-JP" sz="2000" baseline="30000" dirty="0" smtClean="0"/>
              <a:t>th</a:t>
            </a:r>
            <a:r>
              <a:rPr lang="en-US" altLang="ja-JP" sz="2000" dirty="0" smtClean="0"/>
              <a:t> layer, Lower PWO)</a:t>
            </a:r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 dirty="0"/>
          </a:p>
        </p:txBody>
      </p:sp>
      <p:sp>
        <p:nvSpPr>
          <p:cNvPr id="10" name="スライド番号プレースホルダー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10</a:t>
            </a:fld>
            <a:endParaRPr kumimoji="1" lang="ja-JP" altLang="en-US" dirty="0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953172" y="3845034"/>
            <a:ext cx="21899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1MIP = p0 + p1*T(℃)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7776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High/Low Gain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546860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grpSp>
        <p:nvGrpSpPr>
          <p:cNvPr id="5" name="グループ化 4"/>
          <p:cNvGrpSpPr/>
          <p:nvPr/>
        </p:nvGrpSpPr>
        <p:grpSpPr>
          <a:xfrm>
            <a:off x="220252" y="1547500"/>
            <a:ext cx="5329335" cy="3672408"/>
            <a:chOff x="539552" y="2719604"/>
            <a:chExt cx="3744416" cy="2867796"/>
          </a:xfrm>
        </p:grpSpPr>
        <p:pic>
          <p:nvPicPr>
            <p:cNvPr id="6" name="図 5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9552" y="2719604"/>
              <a:ext cx="3744416" cy="2867796"/>
            </a:xfrm>
            <a:prstGeom prst="rect">
              <a:avLst/>
            </a:prstGeom>
          </p:spPr>
        </p:pic>
        <p:sp>
          <p:nvSpPr>
            <p:cNvPr id="7" name="正方形/長方形 6"/>
            <p:cNvSpPr/>
            <p:nvPr/>
          </p:nvSpPr>
          <p:spPr>
            <a:xfrm>
              <a:off x="2267744" y="5429386"/>
              <a:ext cx="504056" cy="1580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正方形/長方形 7"/>
            <p:cNvSpPr/>
            <p:nvPr/>
          </p:nvSpPr>
          <p:spPr>
            <a:xfrm rot="5400000">
              <a:off x="403955" y="4326523"/>
              <a:ext cx="504056" cy="1580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743863" y="514790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High gain VS low gain in TASC (first layer)</a:t>
            </a:r>
            <a:endParaRPr kumimoji="1" lang="ja-JP" altLang="en-US" dirty="0"/>
          </a:p>
        </p:txBody>
      </p:sp>
      <p:sp>
        <p:nvSpPr>
          <p:cNvPr id="10" name="円/楕円 9"/>
          <p:cNvSpPr/>
          <p:nvPr/>
        </p:nvSpPr>
        <p:spPr>
          <a:xfrm rot="18874007">
            <a:off x="511788" y="3250719"/>
            <a:ext cx="1478692" cy="638418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円/楕円 10"/>
          <p:cNvSpPr/>
          <p:nvPr/>
        </p:nvSpPr>
        <p:spPr>
          <a:xfrm>
            <a:off x="998831" y="4211796"/>
            <a:ext cx="1744369" cy="80347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3" name="直線矢印コネクタ 12"/>
          <p:cNvCxnSpPr>
            <a:stCxn id="10" idx="5"/>
          </p:cNvCxnSpPr>
          <p:nvPr/>
        </p:nvCxnSpPr>
        <p:spPr>
          <a:xfrm>
            <a:off x="1778808" y="3355863"/>
            <a:ext cx="3645575" cy="207861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3573329" y="2536047"/>
            <a:ext cx="1313934" cy="369332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/>
              <a:t>p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350GeV</a:t>
            </a:r>
            <a:endParaRPr kumimoji="1" lang="ja-JP" altLang="en-US" dirty="0"/>
          </a:p>
        </p:txBody>
      </p:sp>
      <p:cxnSp>
        <p:nvCxnSpPr>
          <p:cNvPr id="16" name="直線矢印コネクタ 15"/>
          <p:cNvCxnSpPr/>
          <p:nvPr/>
        </p:nvCxnSpPr>
        <p:spPr>
          <a:xfrm flipV="1">
            <a:off x="2679945" y="3779748"/>
            <a:ext cx="2744438" cy="703182"/>
          </a:xfrm>
          <a:prstGeom prst="straightConnector1">
            <a:avLst/>
          </a:prstGeom>
          <a:ln w="254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テキスト ボックス 18"/>
          <p:cNvSpPr txBox="1"/>
          <p:nvPr/>
        </p:nvSpPr>
        <p:spPr>
          <a:xfrm>
            <a:off x="5424383" y="2994918"/>
            <a:ext cx="3252073" cy="1200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In fitting with a linear function, these signals are removed.</a:t>
            </a:r>
            <a:endParaRPr kumimoji="1" lang="ja-JP" altLang="en-US" sz="2400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12</a:t>
            </a:fld>
            <a:endParaRPr kumimoji="1" lang="ja-JP" altLang="en-US"/>
          </a:p>
        </p:txBody>
      </p:sp>
      <p:sp>
        <p:nvSpPr>
          <p:cNvPr id="18" name="タイトル 1"/>
          <p:cNvSpPr txBox="1">
            <a:spLocks/>
          </p:cNvSpPr>
          <p:nvPr/>
        </p:nvSpPr>
        <p:spPr>
          <a:xfrm>
            <a:off x="331315" y="285816"/>
            <a:ext cx="8435280" cy="68399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kumimoji="1"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 smtClean="0"/>
              <a:t>Correlation between High Gain and Low Gain for the TASC First layer PWO</a:t>
            </a:r>
            <a:endParaRPr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28501052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7053" y="303784"/>
            <a:ext cx="8702841" cy="683994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Event Selection to derive the correlation between H.G. and L.G. </a:t>
            </a:r>
            <a:endParaRPr kumimoji="1" lang="ja-JP" altLang="en-US" sz="3600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744" y="1443025"/>
            <a:ext cx="4063515" cy="3112190"/>
          </a:xfrm>
        </p:spPr>
      </p:pic>
      <p:sp>
        <p:nvSpPr>
          <p:cNvPr id="5" name="右矢印 4"/>
          <p:cNvSpPr/>
          <p:nvPr/>
        </p:nvSpPr>
        <p:spPr>
          <a:xfrm>
            <a:off x="3713656" y="2410544"/>
            <a:ext cx="792088" cy="792088"/>
          </a:xfrm>
          <a:prstGeom prst="rightArrow">
            <a:avLst/>
          </a:prstGeom>
          <a:solidFill>
            <a:srgbClr val="002060"/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64" name="グループ化 63"/>
          <p:cNvGrpSpPr/>
          <p:nvPr/>
        </p:nvGrpSpPr>
        <p:grpSpPr>
          <a:xfrm>
            <a:off x="323529" y="1458423"/>
            <a:ext cx="3660874" cy="2964938"/>
            <a:chOff x="241822" y="1037617"/>
            <a:chExt cx="3660874" cy="2964938"/>
          </a:xfrm>
        </p:grpSpPr>
        <p:grpSp>
          <p:nvGrpSpPr>
            <p:cNvPr id="16" name="グループ化 15"/>
            <p:cNvGrpSpPr/>
            <p:nvPr/>
          </p:nvGrpSpPr>
          <p:grpSpPr>
            <a:xfrm>
              <a:off x="241822" y="1037617"/>
              <a:ext cx="3660874" cy="2964938"/>
              <a:chOff x="215589" y="1191816"/>
              <a:chExt cx="3660874" cy="2964938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>
                <a:off x="647636" y="1556792"/>
                <a:ext cx="2763852" cy="2240632"/>
                <a:chOff x="1016060" y="1340768"/>
                <a:chExt cx="2763852" cy="2240632"/>
              </a:xfrm>
            </p:grpSpPr>
            <p:cxnSp>
              <p:nvCxnSpPr>
                <p:cNvPr id="7" name="直線矢印コネクタ 6"/>
                <p:cNvCxnSpPr/>
                <p:nvPr/>
              </p:nvCxnSpPr>
              <p:spPr>
                <a:xfrm>
                  <a:off x="1016060" y="3581400"/>
                  <a:ext cx="2763852" cy="0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" name="直線矢印コネクタ 7"/>
                <p:cNvCxnSpPr/>
                <p:nvPr/>
              </p:nvCxnSpPr>
              <p:spPr>
                <a:xfrm flipV="1">
                  <a:off x="1016060" y="1340768"/>
                  <a:ext cx="0" cy="2240632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4" name="テキスト ボックス 13"/>
              <p:cNvSpPr txBox="1"/>
              <p:nvPr/>
            </p:nvSpPr>
            <p:spPr>
              <a:xfrm>
                <a:off x="1572207" y="3818200"/>
                <a:ext cx="23042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600" dirty="0" smtClean="0"/>
                  <a:t>Low gain [ADC count]</a:t>
                </a:r>
                <a:endParaRPr kumimoji="1" lang="ja-JP" altLang="en-US" sz="1600" dirty="0"/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 rot="16200000">
                <a:off x="-767262" y="2174667"/>
                <a:ext cx="2304256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dirty="0" smtClean="0"/>
                  <a:t>High</a:t>
                </a:r>
                <a:r>
                  <a:rPr kumimoji="1" lang="en-US" altLang="ja-JP" sz="1600" dirty="0" smtClean="0"/>
                  <a:t> gain [ADC count]</a:t>
                </a:r>
                <a:endParaRPr kumimoji="1" lang="ja-JP" altLang="en-US" sz="1600" dirty="0"/>
              </a:p>
            </p:txBody>
          </p:sp>
        </p:grpSp>
        <p:sp>
          <p:nvSpPr>
            <p:cNvPr id="17" name="円/楕円 16"/>
            <p:cNvSpPr/>
            <p:nvPr/>
          </p:nvSpPr>
          <p:spPr>
            <a:xfrm>
              <a:off x="1593530" y="292494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円/楕円 17"/>
            <p:cNvSpPr/>
            <p:nvPr/>
          </p:nvSpPr>
          <p:spPr>
            <a:xfrm>
              <a:off x="1763688" y="256490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20" name="直線コネクタ 19"/>
            <p:cNvCxnSpPr/>
            <p:nvPr/>
          </p:nvCxnSpPr>
          <p:spPr>
            <a:xfrm flipV="1">
              <a:off x="948708" y="1772816"/>
              <a:ext cx="2399156" cy="1569057"/>
            </a:xfrm>
            <a:prstGeom prst="line">
              <a:avLst/>
            </a:prstGeom>
            <a:ln w="254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円/楕円 21"/>
            <p:cNvSpPr/>
            <p:nvPr/>
          </p:nvSpPr>
          <p:spPr>
            <a:xfrm>
              <a:off x="1670440" y="285293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円/楕円 22"/>
            <p:cNvSpPr/>
            <p:nvPr/>
          </p:nvSpPr>
          <p:spPr>
            <a:xfrm>
              <a:off x="2130286" y="247929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円/楕円 23"/>
            <p:cNvSpPr/>
            <p:nvPr/>
          </p:nvSpPr>
          <p:spPr>
            <a:xfrm>
              <a:off x="2166286" y="2576149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円/楕円 24"/>
            <p:cNvSpPr/>
            <p:nvPr/>
          </p:nvSpPr>
          <p:spPr>
            <a:xfrm>
              <a:off x="1822840" y="2737313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円/楕円 25"/>
            <p:cNvSpPr/>
            <p:nvPr/>
          </p:nvSpPr>
          <p:spPr>
            <a:xfrm>
              <a:off x="2055640" y="260176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円/楕円 26"/>
            <p:cNvSpPr/>
            <p:nvPr/>
          </p:nvSpPr>
          <p:spPr>
            <a:xfrm>
              <a:off x="1907704" y="2701313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円/楕円 27"/>
            <p:cNvSpPr/>
            <p:nvPr/>
          </p:nvSpPr>
          <p:spPr>
            <a:xfrm>
              <a:off x="1763688" y="2780928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円/楕円 28"/>
            <p:cNvSpPr/>
            <p:nvPr/>
          </p:nvSpPr>
          <p:spPr>
            <a:xfrm>
              <a:off x="1947269" y="260738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円/楕円 29"/>
            <p:cNvSpPr/>
            <p:nvPr/>
          </p:nvSpPr>
          <p:spPr>
            <a:xfrm>
              <a:off x="1556332" y="285293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円/楕円 30"/>
            <p:cNvSpPr/>
            <p:nvPr/>
          </p:nvSpPr>
          <p:spPr>
            <a:xfrm>
              <a:off x="1475656" y="296094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円/楕円 31"/>
            <p:cNvSpPr/>
            <p:nvPr/>
          </p:nvSpPr>
          <p:spPr>
            <a:xfrm>
              <a:off x="1331640" y="3050960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円/楕円 32"/>
            <p:cNvSpPr/>
            <p:nvPr/>
          </p:nvSpPr>
          <p:spPr>
            <a:xfrm>
              <a:off x="1187624" y="309468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円/楕円 33"/>
            <p:cNvSpPr/>
            <p:nvPr/>
          </p:nvSpPr>
          <p:spPr>
            <a:xfrm>
              <a:off x="2411760" y="227687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円/楕円 34"/>
            <p:cNvSpPr/>
            <p:nvPr/>
          </p:nvSpPr>
          <p:spPr>
            <a:xfrm>
              <a:off x="2318109" y="2418539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円/楕円 35"/>
            <p:cNvSpPr/>
            <p:nvPr/>
          </p:nvSpPr>
          <p:spPr>
            <a:xfrm>
              <a:off x="2282109" y="246215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円/楕円 36"/>
            <p:cNvSpPr/>
            <p:nvPr/>
          </p:nvSpPr>
          <p:spPr>
            <a:xfrm>
              <a:off x="2452375" y="2382539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円/楕円 37"/>
            <p:cNvSpPr/>
            <p:nvPr/>
          </p:nvSpPr>
          <p:spPr>
            <a:xfrm>
              <a:off x="971600" y="3301970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円/楕円 38"/>
            <p:cNvSpPr/>
            <p:nvPr/>
          </p:nvSpPr>
          <p:spPr>
            <a:xfrm>
              <a:off x="2627784" y="2195367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円/楕円 39"/>
            <p:cNvSpPr/>
            <p:nvPr/>
          </p:nvSpPr>
          <p:spPr>
            <a:xfrm>
              <a:off x="2750031" y="2153745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円/楕円 40"/>
            <p:cNvSpPr/>
            <p:nvPr/>
          </p:nvSpPr>
          <p:spPr>
            <a:xfrm>
              <a:off x="2490444" y="229487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円/楕円 41"/>
            <p:cNvSpPr/>
            <p:nvPr/>
          </p:nvSpPr>
          <p:spPr>
            <a:xfrm>
              <a:off x="2609784" y="224278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42"/>
            <p:cNvSpPr/>
            <p:nvPr/>
          </p:nvSpPr>
          <p:spPr>
            <a:xfrm>
              <a:off x="1447983" y="3050770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円/楕円 43"/>
            <p:cNvSpPr/>
            <p:nvPr/>
          </p:nvSpPr>
          <p:spPr>
            <a:xfrm>
              <a:off x="1159951" y="3181457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円/楕円 44"/>
            <p:cNvSpPr/>
            <p:nvPr/>
          </p:nvSpPr>
          <p:spPr>
            <a:xfrm>
              <a:off x="1043608" y="3221360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45"/>
            <p:cNvSpPr/>
            <p:nvPr/>
          </p:nvSpPr>
          <p:spPr>
            <a:xfrm>
              <a:off x="1223624" y="311830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46"/>
            <p:cNvSpPr/>
            <p:nvPr/>
          </p:nvSpPr>
          <p:spPr>
            <a:xfrm>
              <a:off x="2843808" y="2060848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円/楕円 47"/>
            <p:cNvSpPr/>
            <p:nvPr/>
          </p:nvSpPr>
          <p:spPr>
            <a:xfrm>
              <a:off x="2488375" y="2558149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円/楕円 48"/>
            <p:cNvSpPr/>
            <p:nvPr/>
          </p:nvSpPr>
          <p:spPr>
            <a:xfrm>
              <a:off x="2129088" y="2906944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円/楕円 49"/>
            <p:cNvSpPr/>
            <p:nvPr/>
          </p:nvSpPr>
          <p:spPr>
            <a:xfrm>
              <a:off x="2915816" y="2017233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50"/>
            <p:cNvSpPr/>
            <p:nvPr/>
          </p:nvSpPr>
          <p:spPr>
            <a:xfrm>
              <a:off x="2810927" y="2120055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51"/>
            <p:cNvSpPr/>
            <p:nvPr/>
          </p:nvSpPr>
          <p:spPr>
            <a:xfrm>
              <a:off x="2709246" y="2135745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円/楕円 52"/>
            <p:cNvSpPr/>
            <p:nvPr/>
          </p:nvSpPr>
          <p:spPr>
            <a:xfrm>
              <a:off x="3190463" y="179081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円/楕円 53"/>
            <p:cNvSpPr/>
            <p:nvPr/>
          </p:nvSpPr>
          <p:spPr>
            <a:xfrm>
              <a:off x="3059832" y="191683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円/楕円 54"/>
            <p:cNvSpPr/>
            <p:nvPr/>
          </p:nvSpPr>
          <p:spPr>
            <a:xfrm>
              <a:off x="3311864" y="1772816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/楕円 55"/>
            <p:cNvSpPr/>
            <p:nvPr/>
          </p:nvSpPr>
          <p:spPr>
            <a:xfrm>
              <a:off x="2951816" y="195283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円/楕円 56"/>
            <p:cNvSpPr/>
            <p:nvPr/>
          </p:nvSpPr>
          <p:spPr>
            <a:xfrm>
              <a:off x="3203848" y="1882742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円/楕円 57"/>
            <p:cNvSpPr/>
            <p:nvPr/>
          </p:nvSpPr>
          <p:spPr>
            <a:xfrm>
              <a:off x="2246109" y="1628800"/>
              <a:ext cx="36000" cy="36000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60" name="直線コネクタ 59"/>
            <p:cNvCxnSpPr>
              <a:endCxn id="36" idx="2"/>
            </p:cNvCxnSpPr>
            <p:nvPr/>
          </p:nvCxnSpPr>
          <p:spPr>
            <a:xfrm>
              <a:off x="2273272" y="1653906"/>
              <a:ext cx="8837" cy="826248"/>
            </a:xfrm>
            <a:prstGeom prst="line">
              <a:avLst/>
            </a:prstGeom>
            <a:ln w="19050">
              <a:solidFill>
                <a:srgbClr val="002060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2" name="左中かっこ 61"/>
            <p:cNvSpPr/>
            <p:nvPr/>
          </p:nvSpPr>
          <p:spPr>
            <a:xfrm>
              <a:off x="1984467" y="1671605"/>
              <a:ext cx="163819" cy="778486"/>
            </a:xfrm>
            <a:prstGeom prst="leftBrace">
              <a:avLst/>
            </a:prstGeom>
            <a:ln w="190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745877" y="1736208"/>
              <a:ext cx="1311457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/>
                <a:t>difference from fitting graph</a:t>
              </a:r>
              <a:endParaRPr kumimoji="1" lang="ja-JP" altLang="en-US" dirty="0"/>
            </a:p>
          </p:txBody>
        </p:sp>
      </p:grpSp>
      <p:sp>
        <p:nvSpPr>
          <p:cNvPr id="65" name="テキスト ボックス 64"/>
          <p:cNvSpPr txBox="1"/>
          <p:nvPr/>
        </p:nvSpPr>
        <p:spPr>
          <a:xfrm>
            <a:off x="3447420" y="3178784"/>
            <a:ext cx="13217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make histogram</a:t>
            </a:r>
            <a:endParaRPr kumimoji="1" lang="ja-JP" altLang="en-US" dirty="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323528" y="4445116"/>
            <a:ext cx="39604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High gain VS low gain in TASC first layer</a:t>
            </a:r>
            <a:endParaRPr kumimoji="1" lang="ja-JP" altLang="en-US" dirty="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379939" y="4512773"/>
            <a:ext cx="472856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The distribution of differences from fitting graph</a:t>
            </a:r>
          </a:p>
          <a:p>
            <a:r>
              <a:rPr lang="en-US" altLang="ja-JP" dirty="0" smtClean="0"/>
              <a:t>(red curve: Gaussian curve)</a:t>
            </a:r>
            <a:endParaRPr kumimoji="1" lang="ja-JP" altLang="en-US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92805" y="5474841"/>
            <a:ext cx="81374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002060"/>
              </a:buClr>
              <a:buFont typeface="Arial" pitchFamily="34" charset="0"/>
              <a:buChar char="•"/>
            </a:pPr>
            <a:r>
              <a:rPr lang="en-US" altLang="ja-JP" sz="2400" dirty="0" smtClean="0"/>
              <a:t>Event data within 3 sigma are selected.</a:t>
            </a:r>
          </a:p>
        </p:txBody>
      </p:sp>
      <p:cxnSp>
        <p:nvCxnSpPr>
          <p:cNvPr id="6" name="直線コネクタ 5"/>
          <p:cNvCxnSpPr/>
          <p:nvPr/>
        </p:nvCxnSpPr>
        <p:spPr>
          <a:xfrm>
            <a:off x="6804248" y="2171503"/>
            <a:ext cx="0" cy="2060462"/>
          </a:xfrm>
          <a:prstGeom prst="line">
            <a:avLst/>
          </a:prstGeom>
          <a:ln w="25400">
            <a:solidFill>
              <a:srgbClr val="00B05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線矢印コネクタ 9"/>
          <p:cNvCxnSpPr/>
          <p:nvPr/>
        </p:nvCxnSpPr>
        <p:spPr>
          <a:xfrm>
            <a:off x="6804248" y="4064031"/>
            <a:ext cx="648072" cy="0"/>
          </a:xfrm>
          <a:prstGeom prst="straightConnector1">
            <a:avLst/>
          </a:prstGeom>
          <a:ln w="190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線矢印コネクタ 67"/>
          <p:cNvCxnSpPr/>
          <p:nvPr/>
        </p:nvCxnSpPr>
        <p:spPr>
          <a:xfrm>
            <a:off x="6156176" y="4064031"/>
            <a:ext cx="648072" cy="0"/>
          </a:xfrm>
          <a:prstGeom prst="straightConnector1">
            <a:avLst/>
          </a:prstGeom>
          <a:ln w="19050">
            <a:solidFill>
              <a:srgbClr val="00B05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テキスト ボックス 10"/>
          <p:cNvSpPr txBox="1"/>
          <p:nvPr/>
        </p:nvSpPr>
        <p:spPr>
          <a:xfrm>
            <a:off x="6786466" y="366016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3σ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6282410" y="366232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3σ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72" name="円/楕円 71"/>
          <p:cNvSpPr/>
          <p:nvPr/>
        </p:nvSpPr>
        <p:spPr>
          <a:xfrm>
            <a:off x="5110864" y="3762679"/>
            <a:ext cx="1045312" cy="556189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73" name="円/楕円 72"/>
          <p:cNvSpPr/>
          <p:nvPr/>
        </p:nvSpPr>
        <p:spPr>
          <a:xfrm>
            <a:off x="7452320" y="3978591"/>
            <a:ext cx="843813" cy="328323"/>
          </a:xfrm>
          <a:prstGeom prst="ellipse">
            <a:avLst/>
          </a:prstGeom>
          <a:noFill/>
          <a:ln>
            <a:solidFill>
              <a:srgbClr val="00B05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rgbClr val="00B050"/>
              </a:solidFill>
            </a:endParaRPr>
          </a:p>
        </p:txBody>
      </p:sp>
      <p:sp>
        <p:nvSpPr>
          <p:cNvPr id="74" name="テキスト ボックス 73"/>
          <p:cNvSpPr txBox="1"/>
          <p:nvPr/>
        </p:nvSpPr>
        <p:spPr>
          <a:xfrm>
            <a:off x="7413745" y="357511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removed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75" name="テキスト ボックス 74"/>
          <p:cNvSpPr txBox="1"/>
          <p:nvPr/>
        </p:nvSpPr>
        <p:spPr>
          <a:xfrm>
            <a:off x="5109489" y="3323100"/>
            <a:ext cx="1152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rgbClr val="00B050"/>
                </a:solidFill>
              </a:rPr>
              <a:t>removed</a:t>
            </a:r>
            <a:endParaRPr kumimoji="1" lang="ja-JP" altLang="en-US" dirty="0">
              <a:solidFill>
                <a:srgbClr val="00B05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9" name="日付プレースホルダー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12" name="スライド番号プレースホルダー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13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3218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51520" y="4848080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High gain VS low gain in the TASC first layer PWO (</a:t>
            </a:r>
            <a:r>
              <a:rPr lang="en-US" altLang="ja-JP" dirty="0" smtClean="0"/>
              <a:t>before event selection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grpSp>
        <p:nvGrpSpPr>
          <p:cNvPr id="6" name="グループ化 5"/>
          <p:cNvGrpSpPr/>
          <p:nvPr/>
        </p:nvGrpSpPr>
        <p:grpSpPr>
          <a:xfrm>
            <a:off x="321392" y="1540926"/>
            <a:ext cx="8496944" cy="3184218"/>
            <a:chOff x="395536" y="1540926"/>
            <a:chExt cx="8496944" cy="3184218"/>
          </a:xfrm>
        </p:grpSpPr>
        <p:pic>
          <p:nvPicPr>
            <p:cNvPr id="7" name="図 6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95536" y="1596775"/>
              <a:ext cx="4032448" cy="3088386"/>
            </a:xfrm>
            <a:prstGeom prst="rect">
              <a:avLst/>
            </a:prstGeom>
          </p:spPr>
        </p:pic>
        <p:sp>
          <p:nvSpPr>
            <p:cNvPr id="8" name="正方形/長方形 7"/>
            <p:cNvSpPr/>
            <p:nvPr/>
          </p:nvSpPr>
          <p:spPr>
            <a:xfrm>
              <a:off x="395536" y="1585179"/>
              <a:ext cx="792088" cy="21602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9" name="グループ化 8"/>
            <p:cNvGrpSpPr/>
            <p:nvPr/>
          </p:nvGrpSpPr>
          <p:grpSpPr>
            <a:xfrm>
              <a:off x="4755636" y="1540926"/>
              <a:ext cx="4136844" cy="3184218"/>
              <a:chOff x="4755636" y="1540926"/>
              <a:chExt cx="4136844" cy="3184218"/>
            </a:xfrm>
          </p:grpSpPr>
          <p:pic>
            <p:nvPicPr>
              <p:cNvPr id="10" name="図 9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55636" y="1556792"/>
                <a:ext cx="4136844" cy="3168352"/>
              </a:xfrm>
              <a:prstGeom prst="rect">
                <a:avLst/>
              </a:prstGeom>
            </p:spPr>
          </p:pic>
          <p:sp>
            <p:nvSpPr>
              <p:cNvPr id="11" name="正方形/長方形 10"/>
              <p:cNvSpPr/>
              <p:nvPr/>
            </p:nvSpPr>
            <p:spPr>
              <a:xfrm>
                <a:off x="4755636" y="1540926"/>
                <a:ext cx="792088" cy="21602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sp>
        <p:nvSpPr>
          <p:cNvPr id="12" name="テキスト ボックス 11"/>
          <p:cNvSpPr txBox="1"/>
          <p:nvPr/>
        </p:nvSpPr>
        <p:spPr>
          <a:xfrm>
            <a:off x="4716016" y="4862708"/>
            <a:ext cx="39604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High gain VS low gain in the TASC first layer PWO (</a:t>
            </a:r>
            <a:r>
              <a:rPr lang="en-US" altLang="ja-JP" dirty="0" smtClean="0"/>
              <a:t>after event selection</a:t>
            </a:r>
            <a:r>
              <a:rPr kumimoji="1" lang="en-US" altLang="ja-JP" dirty="0" smtClean="0"/>
              <a:t>)</a:t>
            </a:r>
            <a:endParaRPr kumimoji="1" lang="ja-JP" alt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2691103" y="5753404"/>
            <a:ext cx="3980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PMT</a:t>
            </a:r>
            <a:r>
              <a:rPr kumimoji="1" lang="en-US" altLang="ja-JP" sz="2400" dirty="0" smtClean="0"/>
              <a:t>-H.G. = p0  + p1*PMT-L.G.</a:t>
            </a:r>
            <a:endParaRPr kumimoji="1" lang="ja-JP" altLang="en-US" sz="2400" dirty="0"/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221112" y="4516349"/>
            <a:ext cx="191733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PMT Low Gain (ADC count)</a:t>
            </a:r>
            <a:endParaRPr kumimoji="1" lang="ja-JP" altLang="en-US" sz="120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6611296" y="4543085"/>
            <a:ext cx="1917337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PMT Low Gain (ADC count)</a:t>
            </a:r>
            <a:endParaRPr kumimoji="1" lang="ja-JP" altLang="en-US" sz="1200" dirty="0"/>
          </a:p>
        </p:txBody>
      </p:sp>
      <p:sp>
        <p:nvSpPr>
          <p:cNvPr id="16" name="テキスト ボックス 15"/>
          <p:cNvSpPr txBox="1"/>
          <p:nvPr/>
        </p:nvSpPr>
        <p:spPr>
          <a:xfrm rot="16200000">
            <a:off x="-534115" y="2436211"/>
            <a:ext cx="189990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PMT High Gain (ADC count)</a:t>
            </a:r>
            <a:endParaRPr kumimoji="1" lang="ja-JP" altLang="en-US" sz="1200" dirty="0"/>
          </a:p>
        </p:txBody>
      </p:sp>
      <p:sp>
        <p:nvSpPr>
          <p:cNvPr id="17" name="テキスト ボックス 16"/>
          <p:cNvSpPr txBox="1"/>
          <p:nvPr/>
        </p:nvSpPr>
        <p:spPr>
          <a:xfrm rot="16200000">
            <a:off x="3829936" y="2568403"/>
            <a:ext cx="1899904" cy="276999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altLang="ja-JP" sz="1200" dirty="0" smtClean="0"/>
              <a:t>PMT High Gain (ADC count)</a:t>
            </a:r>
            <a:endParaRPr kumimoji="1" lang="ja-JP" altLang="en-US" sz="1200" dirty="0"/>
          </a:p>
        </p:txBody>
      </p:sp>
    </p:spTree>
    <p:extLst>
      <p:ext uri="{BB962C8B-B14F-4D97-AF65-F5344CB8AC3E}">
        <p14:creationId xmlns:p14="http://schemas.microsoft.com/office/powerpoint/2010/main" val="27208478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96734"/>
            <a:ext cx="8432800" cy="875040"/>
          </a:xfrm>
        </p:spPr>
        <p:txBody>
          <a:bodyPr>
            <a:noAutofit/>
          </a:bodyPr>
          <a:lstStyle/>
          <a:p>
            <a:r>
              <a:rPr lang="en-US" altLang="ja-JP" sz="2800" dirty="0"/>
              <a:t>V</a:t>
            </a:r>
            <a:r>
              <a:rPr lang="en-US" altLang="ja-JP" sz="2800" dirty="0" smtClean="0"/>
              <a:t>ariation of the correlation between High gain and Low gain in the TASC first layer PWOs</a:t>
            </a:r>
            <a:endParaRPr kumimoji="1" lang="ja-JP" altLang="en-US" sz="28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pic>
        <p:nvPicPr>
          <p:cNvPr id="5" name="図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797" y="1171774"/>
            <a:ext cx="4505374" cy="5184576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15</a:t>
            </a:fld>
            <a:endParaRPr kumimoji="1" lang="ja-JP" altLang="en-US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909223" y="1560701"/>
            <a:ext cx="39807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400" dirty="0" smtClean="0"/>
              <a:t>PMT</a:t>
            </a:r>
            <a:r>
              <a:rPr kumimoji="1" lang="en-US" altLang="ja-JP" sz="2400" dirty="0" smtClean="0"/>
              <a:t>-H.G. = p0  + p1*PMT-L.G.</a:t>
            </a:r>
            <a:endParaRPr kumimoji="1" lang="ja-JP" altLang="en-US" sz="2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366974" y="1584034"/>
            <a:ext cx="499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P1</a:t>
            </a:r>
            <a:endParaRPr kumimoji="1" lang="ja-JP" altLang="en-US" sz="2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366974" y="4199628"/>
            <a:ext cx="4996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 smtClean="0"/>
              <a:t>P0</a:t>
            </a:r>
            <a:endParaRPr kumimoji="1" lang="ja-JP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002960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86321" y="405667"/>
            <a:ext cx="8435280" cy="382609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Correlation between APD High Gain and APD Low Gain in TASC (2</a:t>
            </a:r>
            <a:r>
              <a:rPr lang="en-US" altLang="ja-JP" sz="3200" baseline="30000" dirty="0" smtClean="0"/>
              <a:t>nd</a:t>
            </a:r>
            <a:r>
              <a:rPr lang="en-US" altLang="ja-JP" sz="3200" dirty="0" smtClean="0"/>
              <a:t> – 12</a:t>
            </a:r>
            <a:r>
              <a:rPr lang="en-US" altLang="ja-JP" sz="3200" baseline="30000" dirty="0" smtClean="0"/>
              <a:t>th</a:t>
            </a:r>
            <a:r>
              <a:rPr lang="en-US" altLang="ja-JP" sz="3200" dirty="0" smtClean="0"/>
              <a:t> layer)</a:t>
            </a:r>
            <a:endParaRPr kumimoji="1" lang="ja-JP" altLang="en-US" sz="3200" dirty="0"/>
          </a:p>
        </p:txBody>
      </p:sp>
      <p:pic>
        <p:nvPicPr>
          <p:cNvPr id="4" name="コンテンツ プレースホルダー 5"/>
          <p:cNvPicPr>
            <a:picLocks noGrp="1" noChangeAspect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6034" y="1657419"/>
            <a:ext cx="3849714" cy="2736000"/>
          </a:xfrm>
        </p:spPr>
      </p:pic>
      <p:sp>
        <p:nvSpPr>
          <p:cNvPr id="10" name="テキスト ボックス 9"/>
          <p:cNvSpPr txBox="1"/>
          <p:nvPr/>
        </p:nvSpPr>
        <p:spPr>
          <a:xfrm>
            <a:off x="3434882" y="2421226"/>
            <a:ext cx="1224136" cy="369332"/>
          </a:xfrm>
          <a:prstGeom prst="rect">
            <a:avLst/>
          </a:prstGeom>
          <a:noFill/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p </a:t>
            </a:r>
            <a:r>
              <a:rPr kumimoji="1" lang="en-US" altLang="ja-JP" dirty="0" smtClean="0"/>
              <a:t>350GeV</a:t>
            </a:r>
            <a:endParaRPr kumimoji="1" lang="ja-JP" altLang="en-US" dirty="0"/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1266819" y="4798815"/>
            <a:ext cx="41044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APD high gain VS APD low gain of a PWO in TASC </a:t>
            </a:r>
            <a:r>
              <a:rPr lang="en-US" altLang="ja-JP" dirty="0" smtClean="0"/>
              <a:t>(2nd ~12th  layer)</a:t>
            </a:r>
            <a:endParaRPr kumimoji="1" lang="ja-JP" altLang="en-US" dirty="0"/>
          </a:p>
        </p:txBody>
      </p:sp>
      <p:cxnSp>
        <p:nvCxnSpPr>
          <p:cNvPr id="20" name="直線矢印コネクタ 19"/>
          <p:cNvCxnSpPr/>
          <p:nvPr/>
        </p:nvCxnSpPr>
        <p:spPr>
          <a:xfrm>
            <a:off x="2534781" y="3295662"/>
            <a:ext cx="504056" cy="139684"/>
          </a:xfrm>
          <a:prstGeom prst="straightConnector1">
            <a:avLst/>
          </a:prstGeom>
          <a:ln w="2540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/>
          <p:cNvSpPr txBox="1"/>
          <p:nvPr/>
        </p:nvSpPr>
        <p:spPr>
          <a:xfrm>
            <a:off x="3093376" y="3244400"/>
            <a:ext cx="1612355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FF0000"/>
                </a:solidFill>
              </a:rPr>
              <a:t>Fitting with a linear function</a:t>
            </a:r>
            <a:endParaRPr kumimoji="1" lang="ja-JP" altLang="en-US" b="1" dirty="0">
              <a:solidFill>
                <a:srgbClr val="FF0000"/>
              </a:solidFill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cxnSp>
        <p:nvCxnSpPr>
          <p:cNvPr id="22" name="直線コネクタ 21"/>
          <p:cNvCxnSpPr/>
          <p:nvPr/>
        </p:nvCxnSpPr>
        <p:spPr>
          <a:xfrm flipV="1">
            <a:off x="2138737" y="2405978"/>
            <a:ext cx="216024" cy="121403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線コネクタ 45"/>
          <p:cNvCxnSpPr/>
          <p:nvPr/>
        </p:nvCxnSpPr>
        <p:spPr>
          <a:xfrm>
            <a:off x="2178218" y="3620012"/>
            <a:ext cx="0" cy="498573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1777131" y="4117880"/>
            <a:ext cx="60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>
                <a:solidFill>
                  <a:srgbClr val="FF0000"/>
                </a:solidFill>
              </a:rPr>
              <a:t>10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00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cxnSp>
        <p:nvCxnSpPr>
          <p:cNvPr id="51" name="直線コネクタ 50"/>
          <p:cNvCxnSpPr/>
          <p:nvPr/>
        </p:nvCxnSpPr>
        <p:spPr>
          <a:xfrm>
            <a:off x="2354761" y="2421226"/>
            <a:ext cx="31908" cy="1703149"/>
          </a:xfrm>
          <a:prstGeom prst="line">
            <a:avLst/>
          </a:prstGeom>
          <a:ln w="19050"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テキスト ボックス 53"/>
          <p:cNvSpPr txBox="1"/>
          <p:nvPr/>
        </p:nvSpPr>
        <p:spPr>
          <a:xfrm>
            <a:off x="2234221" y="4117715"/>
            <a:ext cx="6011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>
                <a:solidFill>
                  <a:srgbClr val="FF0000"/>
                </a:solidFill>
              </a:rPr>
              <a:t>6</a:t>
            </a:r>
            <a:r>
              <a:rPr lang="en-US" altLang="ja-JP" sz="1400" dirty="0" smtClean="0">
                <a:solidFill>
                  <a:srgbClr val="FF0000"/>
                </a:solidFill>
              </a:rPr>
              <a:t>0</a:t>
            </a:r>
            <a:r>
              <a:rPr kumimoji="1" lang="en-US" altLang="ja-JP" sz="1400" dirty="0" smtClean="0">
                <a:solidFill>
                  <a:srgbClr val="FF0000"/>
                </a:solidFill>
              </a:rPr>
              <a:t>00</a:t>
            </a:r>
            <a:endParaRPr kumimoji="1"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15" name="スライド番号プレースホルダー 1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866004" y="3295662"/>
            <a:ext cx="41493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dirty="0">
                <a:solidFill>
                  <a:srgbClr val="FF0000"/>
                </a:solidFill>
              </a:rPr>
              <a:t>(</a:t>
            </a:r>
            <a:r>
              <a:rPr kumimoji="1" lang="en-US" altLang="ja-JP" sz="2800" dirty="0" smtClean="0">
                <a:solidFill>
                  <a:srgbClr val="FF0000"/>
                </a:solidFill>
              </a:rPr>
              <a:t>APD-H.G.) = p1*(APD-L.G.) </a:t>
            </a:r>
            <a:endParaRPr kumimoji="1" lang="ja-JP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637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897" y="94168"/>
            <a:ext cx="8890000" cy="832069"/>
          </a:xfrm>
        </p:spPr>
        <p:txBody>
          <a:bodyPr>
            <a:noAutofit/>
          </a:bodyPr>
          <a:lstStyle/>
          <a:p>
            <a:r>
              <a:rPr lang="en-US" altLang="ja-JP" sz="2800" dirty="0" smtClean="0"/>
              <a:t>Examples of correlation among APD-H.G., APD-L.G., PD-H.G., and PD-L.G.</a:t>
            </a:r>
            <a:endParaRPr kumimoji="1" lang="ja-JP" altLang="en-US" sz="2800" dirty="0"/>
          </a:p>
        </p:txBody>
      </p:sp>
      <p:sp>
        <p:nvSpPr>
          <p:cNvPr id="11" name="フッター プレースホルダー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 smtClean="0"/>
              <a:t>CERN analysis meeting</a:t>
            </a:r>
            <a:endParaRPr kumimoji="1" lang="ja-JP" altLang="en-US"/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4264171" cy="2448272"/>
          </a:xfrm>
          <a:prstGeom prst="rect">
            <a:avLst/>
          </a:prstGeom>
        </p:spPr>
      </p:pic>
      <p:pic>
        <p:nvPicPr>
          <p:cNvPr id="5" name="図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717032"/>
            <a:ext cx="4104456" cy="2630846"/>
          </a:xfrm>
          <a:prstGeom prst="rect">
            <a:avLst/>
          </a:prstGeom>
        </p:spPr>
      </p:pic>
      <p:pic>
        <p:nvPicPr>
          <p:cNvPr id="6" name="図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7127" y="908720"/>
            <a:ext cx="3888432" cy="2517352"/>
          </a:xfrm>
          <a:prstGeom prst="rect">
            <a:avLst/>
          </a:prstGeom>
        </p:spPr>
      </p:pic>
      <p:sp>
        <p:nvSpPr>
          <p:cNvPr id="7" name="テキスト ボックス 6"/>
          <p:cNvSpPr txBox="1"/>
          <p:nvPr/>
        </p:nvSpPr>
        <p:spPr>
          <a:xfrm>
            <a:off x="304258" y="3272183"/>
            <a:ext cx="41201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Correlation between APD High Gain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and APD </a:t>
            </a:r>
            <a:r>
              <a:rPr kumimoji="1" lang="en-US" altLang="ja-JP" sz="1400" dirty="0" smtClean="0"/>
              <a:t>Low Gain</a:t>
            </a:r>
            <a:endParaRPr kumimoji="1" lang="ja-JP" altLang="en-US" sz="14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342300" y="6193989"/>
            <a:ext cx="43737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Correlation between APD Low Gain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and </a:t>
            </a:r>
            <a:r>
              <a:rPr kumimoji="1" lang="en-US" altLang="ja-JP" sz="1400" dirty="0" smtClean="0"/>
              <a:t>PD High Gain</a:t>
            </a:r>
            <a:endParaRPr kumimoji="1" lang="ja-JP" altLang="en-US" sz="14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544865" y="3385525"/>
            <a:ext cx="405958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Correlation between PD High Gain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and PD Low</a:t>
            </a:r>
            <a:r>
              <a:rPr kumimoji="1" lang="en-US" altLang="ja-JP" sz="1400" dirty="0" smtClean="0"/>
              <a:t> Gain</a:t>
            </a:r>
            <a:endParaRPr kumimoji="1" lang="ja-JP" altLang="en-US" sz="1400" dirty="0"/>
          </a:p>
        </p:txBody>
      </p:sp>
      <p:sp>
        <p:nvSpPr>
          <p:cNvPr id="10" name="円/楕円 9"/>
          <p:cNvSpPr/>
          <p:nvPr/>
        </p:nvSpPr>
        <p:spPr>
          <a:xfrm>
            <a:off x="3491880" y="1340768"/>
            <a:ext cx="648072" cy="1512167"/>
          </a:xfrm>
          <a:prstGeom prst="ellipse">
            <a:avLst/>
          </a:prstGeom>
          <a:noFill/>
          <a:ln>
            <a:solidFill>
              <a:srgbClr val="00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2" name="直線矢印コネクタ 11"/>
          <p:cNvCxnSpPr/>
          <p:nvPr/>
        </p:nvCxnSpPr>
        <p:spPr>
          <a:xfrm flipH="1">
            <a:off x="3002146" y="2095250"/>
            <a:ext cx="504056" cy="72146"/>
          </a:xfrm>
          <a:prstGeom prst="straightConnector1">
            <a:avLst/>
          </a:prstGeom>
          <a:ln w="25400">
            <a:solidFill>
              <a:srgbClr val="00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/>
          <p:cNvSpPr txBox="1"/>
          <p:nvPr/>
        </p:nvSpPr>
        <p:spPr>
          <a:xfrm>
            <a:off x="1944414" y="1988840"/>
            <a:ext cx="11874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b="1" dirty="0" smtClean="0">
                <a:solidFill>
                  <a:srgbClr val="009900"/>
                </a:solidFill>
              </a:rPr>
              <a:t>Overflow</a:t>
            </a:r>
            <a:endParaRPr kumimoji="1" lang="ja-JP" altLang="en-US" b="1" dirty="0">
              <a:solidFill>
                <a:srgbClr val="009900"/>
              </a:solidFill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4856332" y="4293096"/>
            <a:ext cx="2812012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By using Proton </a:t>
            </a:r>
            <a:r>
              <a:rPr kumimoji="1" lang="en-US" altLang="ja-JP" sz="1600" b="1" dirty="0" smtClean="0"/>
              <a:t>350GeV data</a:t>
            </a:r>
            <a:endParaRPr kumimoji="1" lang="en-US" altLang="ja-JP" sz="1600" dirty="0" smtClean="0"/>
          </a:p>
        </p:txBody>
      </p:sp>
      <p:sp>
        <p:nvSpPr>
          <p:cNvPr id="13" name="日付プレースホルダー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19" name="スライド番号プレースホルダー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17</a:t>
            </a:fld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424413" y="4962176"/>
            <a:ext cx="450299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(*) Red line: preliminary fitting results.</a:t>
            </a:r>
          </a:p>
          <a:p>
            <a:r>
              <a:rPr lang="en-US" altLang="ja-JP" sz="2000" dirty="0" smtClean="0">
                <a:solidFill>
                  <a:srgbClr val="FF0000"/>
                </a:solidFill>
              </a:rPr>
              <a:t>Unused</a:t>
            </a:r>
            <a:r>
              <a:rPr lang="en-US" altLang="ja-JP" sz="2000" dirty="0" smtClean="0">
                <a:solidFill>
                  <a:srgbClr val="FF0000"/>
                </a:solidFill>
              </a:rPr>
              <a:t> </a:t>
            </a:r>
            <a:r>
              <a:rPr lang="en-US" altLang="ja-JP" sz="2000" dirty="0" smtClean="0">
                <a:solidFill>
                  <a:srgbClr val="FF0000"/>
                </a:solidFill>
              </a:rPr>
              <a:t>in this analysis.</a:t>
            </a:r>
          </a:p>
          <a:p>
            <a:r>
              <a:rPr kumimoji="1" lang="en-US" altLang="ja-JP" sz="2000" dirty="0" smtClean="0">
                <a:solidFill>
                  <a:srgbClr val="FF0000"/>
                </a:solidFill>
              </a:rPr>
              <a:t>(*) In this comparison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with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M.C.,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 PD 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H.G. and PD L.G</a:t>
            </a:r>
            <a:r>
              <a:rPr kumimoji="1" lang="en-US" altLang="ja-JP" sz="2000" dirty="0" smtClean="0">
                <a:solidFill>
                  <a:srgbClr val="FF0000"/>
                </a:solidFill>
              </a:rPr>
              <a:t>. are not used.</a:t>
            </a:r>
            <a:endParaRPr kumimoji="1" lang="ja-JP" altLang="en-US" sz="2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712760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199" y="221735"/>
            <a:ext cx="8352589" cy="683994"/>
          </a:xfrm>
        </p:spPr>
        <p:txBody>
          <a:bodyPr>
            <a:noAutofit/>
          </a:bodyPr>
          <a:lstStyle/>
          <a:p>
            <a:r>
              <a:rPr lang="en-US" altLang="ja-JP" sz="3600" dirty="0" smtClean="0"/>
              <a:t>Temperature dependence on </a:t>
            </a:r>
            <a:br>
              <a:rPr lang="en-US" altLang="ja-JP" sz="3600" dirty="0" smtClean="0"/>
            </a:br>
            <a:r>
              <a:rPr lang="en-US" altLang="ja-JP" sz="3600" dirty="0" smtClean="0"/>
              <a:t>APD Low Gain/PD High Gain</a:t>
            </a:r>
            <a:endParaRPr kumimoji="1" lang="ja-JP" altLang="en-US" sz="36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8621" y="1385186"/>
            <a:ext cx="6919309" cy="4466310"/>
          </a:xfrm>
          <a:prstGeom prst="rect">
            <a:avLst/>
          </a:prstGeom>
        </p:spPr>
      </p:pic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234966" y="5851496"/>
            <a:ext cx="30961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/>
              <a:t>(*)TASC 2</a:t>
            </a:r>
            <a:r>
              <a:rPr kumimoji="1" lang="en-US" altLang="ja-JP" baseline="30000" dirty="0" smtClean="0"/>
              <a:t>nd</a:t>
            </a:r>
            <a:r>
              <a:rPr kumimoji="1" lang="en-US" altLang="ja-JP" dirty="0" smtClean="0"/>
              <a:t> layer, bottom PWO</a:t>
            </a:r>
          </a:p>
        </p:txBody>
      </p:sp>
    </p:spTree>
    <p:extLst>
      <p:ext uri="{BB962C8B-B14F-4D97-AF65-F5344CB8AC3E}">
        <p14:creationId xmlns:p14="http://schemas.microsoft.com/office/powerpoint/2010/main" val="16243443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Energy Deposit distribution for each TASC layer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4446429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Pedestal in TASC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172565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/>
          <p:cNvGrpSpPr/>
          <p:nvPr/>
        </p:nvGrpSpPr>
        <p:grpSpPr>
          <a:xfrm>
            <a:off x="187109" y="764704"/>
            <a:ext cx="3790105" cy="5447369"/>
            <a:chOff x="-23602" y="894594"/>
            <a:chExt cx="3790105" cy="5447369"/>
          </a:xfrm>
        </p:grpSpPr>
        <p:pic>
          <p:nvPicPr>
            <p:cNvPr id="4" name="図 3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86986" y="894594"/>
              <a:ext cx="3379517" cy="5400600"/>
            </a:xfrm>
            <a:prstGeom prst="rect">
              <a:avLst/>
            </a:prstGeom>
          </p:spPr>
        </p:pic>
        <p:cxnSp>
          <p:nvCxnSpPr>
            <p:cNvPr id="15" name="直線矢印コネクタ 14"/>
            <p:cNvCxnSpPr/>
            <p:nvPr/>
          </p:nvCxnSpPr>
          <p:spPr>
            <a:xfrm>
              <a:off x="386986" y="1259162"/>
              <a:ext cx="0" cy="4775024"/>
            </a:xfrm>
            <a:prstGeom prst="straightConnector1">
              <a:avLst/>
            </a:prstGeom>
            <a:ln w="19050">
              <a:solidFill>
                <a:srgbClr val="00206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テキスト ボックス 15"/>
            <p:cNvSpPr txBox="1"/>
            <p:nvPr/>
          </p:nvSpPr>
          <p:spPr>
            <a:xfrm>
              <a:off x="25988" y="951385"/>
              <a:ext cx="72007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/>
                <a:t>1layer</a:t>
              </a:r>
              <a:endParaRPr kumimoji="1" lang="ja-JP" altLang="en-US" sz="1400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-23602" y="6034186"/>
              <a:ext cx="73757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dirty="0" smtClean="0"/>
                <a:t>12layer</a:t>
              </a:r>
              <a:endParaRPr kumimoji="1" lang="ja-JP" altLang="en-US" sz="1400" dirty="0"/>
            </a:p>
          </p:txBody>
        </p:sp>
        <p:sp>
          <p:nvSpPr>
            <p:cNvPr id="21" name="テキスト ボックス 20"/>
            <p:cNvSpPr txBox="1"/>
            <p:nvPr/>
          </p:nvSpPr>
          <p:spPr>
            <a:xfrm>
              <a:off x="1773800" y="1219772"/>
              <a:ext cx="4320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/>
                <a:t>1</a:t>
              </a:r>
              <a:r>
                <a:rPr lang="en-US" altLang="ja-JP" sz="1200" dirty="0"/>
                <a:t>0</a:t>
              </a:r>
              <a:endParaRPr kumimoji="1" lang="ja-JP" altLang="en-US" sz="1200" dirty="0"/>
            </a:p>
          </p:txBody>
        </p:sp>
        <p:cxnSp>
          <p:nvCxnSpPr>
            <p:cNvPr id="23" name="直線コネクタ 22"/>
            <p:cNvCxnSpPr/>
            <p:nvPr/>
          </p:nvCxnSpPr>
          <p:spPr>
            <a:xfrm>
              <a:off x="1979712" y="1206397"/>
              <a:ext cx="0" cy="6236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2582664" y="1200722"/>
              <a:ext cx="0" cy="6236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テキスト ボックス 26"/>
            <p:cNvSpPr txBox="1"/>
            <p:nvPr/>
          </p:nvSpPr>
          <p:spPr>
            <a:xfrm>
              <a:off x="2374454" y="1219772"/>
              <a:ext cx="4236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/>
                <a:t>10</a:t>
              </a:r>
              <a:r>
                <a:rPr lang="en-US" altLang="ja-JP" sz="1200" baseline="30000" dirty="0" smtClean="0"/>
                <a:t>2</a:t>
              </a:r>
              <a:endParaRPr kumimoji="1" lang="ja-JP" altLang="en-US" sz="1200" baseline="30000" dirty="0"/>
            </a:p>
          </p:txBody>
        </p:sp>
        <p:cxnSp>
          <p:nvCxnSpPr>
            <p:cNvPr id="28" name="直線コネクタ 27"/>
            <p:cNvCxnSpPr/>
            <p:nvPr/>
          </p:nvCxnSpPr>
          <p:spPr>
            <a:xfrm>
              <a:off x="3203848" y="1200722"/>
              <a:ext cx="0" cy="6236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テキスト ボックス 28"/>
            <p:cNvSpPr txBox="1"/>
            <p:nvPr/>
          </p:nvSpPr>
          <p:spPr>
            <a:xfrm>
              <a:off x="2992016" y="1219771"/>
              <a:ext cx="42366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/>
                <a:t>10</a:t>
              </a:r>
              <a:r>
                <a:rPr lang="en-US" altLang="ja-JP" sz="1200" baseline="30000" dirty="0"/>
                <a:t>3</a:t>
              </a:r>
              <a:endParaRPr kumimoji="1" lang="ja-JP" altLang="en-US" sz="1200" baseline="30000" dirty="0"/>
            </a:p>
          </p:txBody>
        </p:sp>
        <p:cxnSp>
          <p:nvCxnSpPr>
            <p:cNvPr id="30" name="直線コネクタ 29"/>
            <p:cNvCxnSpPr/>
            <p:nvPr/>
          </p:nvCxnSpPr>
          <p:spPr>
            <a:xfrm>
              <a:off x="1368000" y="1196799"/>
              <a:ext cx="0" cy="62363"/>
            </a:xfrm>
            <a:prstGeom prst="line">
              <a:avLst/>
            </a:prstGeom>
            <a:ln w="254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テキスト ボックス 30"/>
            <p:cNvSpPr txBox="1"/>
            <p:nvPr/>
          </p:nvSpPr>
          <p:spPr>
            <a:xfrm>
              <a:off x="1156168" y="1219772"/>
              <a:ext cx="46350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200" dirty="0" smtClean="0"/>
                <a:t>10</a:t>
              </a:r>
              <a:r>
                <a:rPr lang="en-US" altLang="ja-JP" sz="1200" baseline="30000" dirty="0" smtClean="0"/>
                <a:t>0</a:t>
              </a:r>
              <a:endParaRPr kumimoji="1" lang="ja-JP" altLang="en-US" sz="1200" baseline="30000" dirty="0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7504" y="116632"/>
            <a:ext cx="8640960" cy="683994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Energy Deposits. In each TASC layer</a:t>
            </a:r>
            <a:endParaRPr kumimoji="1" lang="ja-JP" altLang="en-US" dirty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 smtClean="0"/>
              <a:t>CERN analysis meeting</a:t>
            </a:r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8776" y="2276872"/>
            <a:ext cx="4788024" cy="3110935"/>
          </a:xfrm>
          <a:prstGeom prst="rect">
            <a:avLst/>
          </a:prstGeom>
        </p:spPr>
      </p:pic>
      <p:sp>
        <p:nvSpPr>
          <p:cNvPr id="9" name="テキスト ボックス 8"/>
          <p:cNvSpPr txBox="1"/>
          <p:nvPr/>
        </p:nvSpPr>
        <p:spPr>
          <a:xfrm>
            <a:off x="4699489" y="5263826"/>
            <a:ext cx="37627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Total Energy Deposit for TASC</a:t>
            </a:r>
            <a:endParaRPr kumimoji="1" lang="ja-JP" altLang="en-US" sz="20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5004048" y="5655776"/>
            <a:ext cx="32308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400" dirty="0" smtClean="0"/>
              <a:t>Comparison with M.C. Simulation</a:t>
            </a:r>
            <a:endParaRPr kumimoji="1" lang="ja-JP" altLang="en-US" sz="2400" dirty="0"/>
          </a:p>
        </p:txBody>
      </p:sp>
      <p:sp>
        <p:nvSpPr>
          <p:cNvPr id="13" name="左矢印 12"/>
          <p:cNvSpPr/>
          <p:nvPr/>
        </p:nvSpPr>
        <p:spPr>
          <a:xfrm rot="10800000">
            <a:off x="4271714" y="5655776"/>
            <a:ext cx="576064" cy="509528"/>
          </a:xfrm>
          <a:prstGeom prst="left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5093037" y="1636558"/>
            <a:ext cx="1927235" cy="338554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19050">
            <a:solidFill>
              <a:schemeClr val="accent2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600" dirty="0" smtClean="0"/>
              <a:t>Positron </a:t>
            </a:r>
            <a:r>
              <a:rPr kumimoji="1" lang="en-US" altLang="ja-JP" sz="1600" b="1" dirty="0" smtClean="0"/>
              <a:t>30 GeV</a:t>
            </a:r>
            <a:endParaRPr kumimoji="1" lang="en-US" altLang="ja-JP" sz="1600" dirty="0" smtClean="0"/>
          </a:p>
        </p:txBody>
      </p:sp>
      <p:cxnSp>
        <p:nvCxnSpPr>
          <p:cNvPr id="25" name="直線矢印コネクタ 24"/>
          <p:cNvCxnSpPr>
            <a:stCxn id="22" idx="1"/>
          </p:cNvCxnSpPr>
          <p:nvPr/>
        </p:nvCxnSpPr>
        <p:spPr>
          <a:xfrm flipH="1">
            <a:off x="3558754" y="1805835"/>
            <a:ext cx="1534283" cy="0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直線矢印コネクタ 31"/>
          <p:cNvCxnSpPr/>
          <p:nvPr/>
        </p:nvCxnSpPr>
        <p:spPr>
          <a:xfrm>
            <a:off x="6108440" y="1975112"/>
            <a:ext cx="0" cy="445776"/>
          </a:xfrm>
          <a:prstGeom prst="straightConnector1">
            <a:avLst/>
          </a:prstGeom>
          <a:ln w="190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日付プレースホルダー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14" name="スライド番号プレースホルダー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33" name="テキスト ボックス 32"/>
          <p:cNvSpPr txBox="1"/>
          <p:nvPr/>
        </p:nvSpPr>
        <p:spPr>
          <a:xfrm>
            <a:off x="1438567" y="6094740"/>
            <a:ext cx="26930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Vertical axis: Counts</a:t>
            </a:r>
            <a:r>
              <a:rPr lang="ja-JP" altLang="en-US" sz="1400" dirty="0" smtClean="0"/>
              <a:t> </a:t>
            </a:r>
            <a:r>
              <a:rPr lang="en-US" altLang="ja-JP" sz="1400" dirty="0" smtClean="0"/>
              <a:t>in linear scale</a:t>
            </a:r>
            <a:endParaRPr lang="en-US" altLang="ja-JP" sz="1400" dirty="0"/>
          </a:p>
          <a:p>
            <a:r>
              <a:rPr lang="en-US" altLang="ja-JP" sz="1400" dirty="0" smtClean="0"/>
              <a:t>Horizontal axis: MIPs  in log scale</a:t>
            </a:r>
          </a:p>
        </p:txBody>
      </p:sp>
    </p:spTree>
    <p:extLst>
      <p:ext uri="{BB962C8B-B14F-4D97-AF65-F5344CB8AC3E}">
        <p14:creationId xmlns:p14="http://schemas.microsoft.com/office/powerpoint/2010/main" val="5476849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Back up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180021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正方形/長方形 74"/>
          <p:cNvSpPr/>
          <p:nvPr/>
        </p:nvSpPr>
        <p:spPr>
          <a:xfrm>
            <a:off x="2267744" y="1844824"/>
            <a:ext cx="283018" cy="201622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4" name="正方形/長方形 73"/>
          <p:cNvSpPr/>
          <p:nvPr/>
        </p:nvSpPr>
        <p:spPr>
          <a:xfrm>
            <a:off x="3117645" y="3056732"/>
            <a:ext cx="271273" cy="81276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2859072" y="2636911"/>
            <a:ext cx="276489" cy="122413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正方形/長方形 58"/>
          <p:cNvSpPr/>
          <p:nvPr/>
        </p:nvSpPr>
        <p:spPr>
          <a:xfrm>
            <a:off x="2560790" y="2132856"/>
            <a:ext cx="283018" cy="17281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70104"/>
            <a:ext cx="8229600" cy="683994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Convolved function of Gaussian to Landau distribution</a:t>
            </a:r>
            <a:endParaRPr kumimoji="1" lang="ja-JP" altLang="en-US" sz="3200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 smtClean="0"/>
              <a:t>CERN analysis meeting</a:t>
            </a:r>
            <a:endParaRPr kumimoji="1" lang="ja-JP" altLang="en-US"/>
          </a:p>
        </p:txBody>
      </p:sp>
      <p:cxnSp>
        <p:nvCxnSpPr>
          <p:cNvPr id="56" name="直線矢印コネクタ 55"/>
          <p:cNvCxnSpPr/>
          <p:nvPr/>
        </p:nvCxnSpPr>
        <p:spPr>
          <a:xfrm>
            <a:off x="623019" y="3861048"/>
            <a:ext cx="3949706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フリーフォーム 56"/>
          <p:cNvSpPr/>
          <p:nvPr/>
        </p:nvSpPr>
        <p:spPr>
          <a:xfrm>
            <a:off x="988443" y="1500264"/>
            <a:ext cx="3019838" cy="2144760"/>
          </a:xfrm>
          <a:custGeom>
            <a:avLst/>
            <a:gdLst>
              <a:gd name="connsiteX0" fmla="*/ 0 w 3360717"/>
              <a:gd name="connsiteY0" fmla="*/ 2290960 h 2295750"/>
              <a:gd name="connsiteX1" fmla="*/ 522515 w 3360717"/>
              <a:gd name="connsiteY1" fmla="*/ 1958451 h 2295750"/>
              <a:gd name="connsiteX2" fmla="*/ 973777 w 3360717"/>
              <a:gd name="connsiteY2" fmla="*/ 141526 h 2295750"/>
              <a:gd name="connsiteX3" fmla="*/ 1591294 w 3360717"/>
              <a:gd name="connsiteY3" fmla="*/ 307781 h 2295750"/>
              <a:gd name="connsiteX4" fmla="*/ 2624447 w 3360717"/>
              <a:gd name="connsiteY4" fmla="*/ 1804072 h 2295750"/>
              <a:gd name="connsiteX5" fmla="*/ 3360717 w 3360717"/>
              <a:gd name="connsiteY5" fmla="*/ 2089079 h 2295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360717" h="2295750">
                <a:moveTo>
                  <a:pt x="0" y="2290960"/>
                </a:moveTo>
                <a:cubicBezTo>
                  <a:pt x="180109" y="2303825"/>
                  <a:pt x="360219" y="2316690"/>
                  <a:pt x="522515" y="1958451"/>
                </a:cubicBezTo>
                <a:cubicBezTo>
                  <a:pt x="684811" y="1600212"/>
                  <a:pt x="795647" y="416638"/>
                  <a:pt x="973777" y="141526"/>
                </a:cubicBezTo>
                <a:cubicBezTo>
                  <a:pt x="1151907" y="-133586"/>
                  <a:pt x="1316182" y="30690"/>
                  <a:pt x="1591294" y="307781"/>
                </a:cubicBezTo>
                <a:cubicBezTo>
                  <a:pt x="1866406" y="584872"/>
                  <a:pt x="2329543" y="1507189"/>
                  <a:pt x="2624447" y="1804072"/>
                </a:cubicBezTo>
                <a:cubicBezTo>
                  <a:pt x="2919351" y="2100955"/>
                  <a:pt x="3140034" y="2095017"/>
                  <a:pt x="3360717" y="2089079"/>
                </a:cubicBezTo>
              </a:path>
            </a:pathLst>
          </a:cu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テキスト ボックス 7"/>
              <p:cNvSpPr txBox="1"/>
              <p:nvPr/>
            </p:nvSpPr>
            <p:spPr>
              <a:xfrm>
                <a:off x="389489" y="4120770"/>
                <a:ext cx="4794839" cy="968663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9050">
                <a:solidFill>
                  <a:srgbClr val="00206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lang="en-US" altLang="ja-JP" i="1" dirty="0" smtClean="0">
                    <a:latin typeface="Cambria Math"/>
                  </a:rPr>
                  <a:t>Landau distribution  </a:t>
                </a:r>
              </a:p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altLang="ja-JP" i="1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kumimoji="1" lang="en-US" altLang="ja-JP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>
                            <a:rPr kumimoji="1" lang="en-US" altLang="ja-JP" b="0" i="1" smtClean="0">
                              <a:latin typeface="Cambria Math"/>
                            </a:rPr>
                            <m:t>𝜋</m:t>
                          </m:r>
                        </m:den>
                      </m:f>
                      <m:nary>
                        <m:nary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naryPr>
                        <m:sub>
                          <m:r>
                            <a:rPr kumimoji="1" lang="en-US" altLang="ja-JP" b="0" i="1" smtClean="0">
                              <a:latin typeface="Cambria Math"/>
                            </a:rPr>
                            <m:t>0</m:t>
                          </m:r>
                        </m:sub>
                        <m:sup>
                          <m:r>
                            <a:rPr kumimoji="1" lang="en-US" altLang="ja-JP" b="0" i="1" smtClean="0">
                              <a:latin typeface="Cambria Math"/>
                            </a:rPr>
                            <m:t>∞</m:t>
                          </m:r>
                        </m:sup>
                        <m: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exp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⁡(−</m:t>
                          </m:r>
                          <m:r>
                            <a:rPr kumimoji="1" lang="en-US" altLang="ja-JP" b="0" i="1" smtClean="0">
                              <a:latin typeface="Cambria Math"/>
                            </a:rPr>
                            <m:t>𝑡</m:t>
                          </m:r>
                          <m:func>
                            <m:func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funcPr>
                            <m:fName>
                              <m:r>
                                <m:rPr>
                                  <m:sty m:val="p"/>
                                </m:rPr>
                                <a:rPr kumimoji="1" lang="en-US" altLang="ja-JP" b="0" i="0" smtClean="0">
                                  <a:latin typeface="Cambria Math"/>
                                </a:rPr>
                                <m:t>log</m:t>
                              </m:r>
                            </m:fName>
                            <m:e>
                              <m:d>
                                <m:d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dPr>
                                <m:e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𝑡</m:t>
                                  </m:r>
                                </m:e>
                              </m:d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−</m:t>
                              </m:r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𝑥𝑡</m:t>
                              </m:r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)</m:t>
                              </m:r>
                            </m:e>
                          </m:func>
                        </m:e>
                      </m:nary>
                      <m:func>
                        <m:func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sin</m:t>
                          </m:r>
                        </m:fName>
                        <m:e>
                          <m:d>
                            <m:d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𝜋</m:t>
                              </m:r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𝑡</m:t>
                              </m:r>
                            </m:e>
                          </m:d>
                          <m:r>
                            <a:rPr kumimoji="1" lang="en-US" altLang="ja-JP" b="0" i="1" smtClean="0">
                              <a:latin typeface="Cambria Math"/>
                            </a:rPr>
                            <m:t>𝑑𝑡</m:t>
                          </m:r>
                        </m:e>
                      </m:func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8" name="テキスト ボックス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489" y="4120770"/>
                <a:ext cx="4794839" cy="968663"/>
              </a:xfrm>
              <a:prstGeom prst="rect">
                <a:avLst/>
              </a:prstGeom>
              <a:blipFill rotWithShape="1">
                <a:blip r:embed="rId2"/>
                <a:stretch>
                  <a:fillRect l="-1014" t="-3086"/>
                </a:stretch>
              </a:blipFill>
              <a:ln w="19050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8" name="テキスト ボックス 57"/>
          <p:cNvSpPr txBox="1"/>
          <p:nvPr/>
        </p:nvSpPr>
        <p:spPr>
          <a:xfrm>
            <a:off x="3550108" y="2863621"/>
            <a:ext cx="17419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Landau</a:t>
            </a:r>
            <a:r>
              <a:rPr lang="en-US" altLang="ja-JP" dirty="0"/>
              <a:t> </a:t>
            </a:r>
            <a:r>
              <a:rPr lang="en-US" altLang="ja-JP" dirty="0" smtClean="0"/>
              <a:t>function</a:t>
            </a:r>
            <a:endParaRPr kumimoji="1" lang="ja-JP" altLang="en-US" dirty="0"/>
          </a:p>
        </p:txBody>
      </p:sp>
      <p:cxnSp>
        <p:nvCxnSpPr>
          <p:cNvPr id="63" name="直線矢印コネクタ 62"/>
          <p:cNvCxnSpPr/>
          <p:nvPr/>
        </p:nvCxnSpPr>
        <p:spPr>
          <a:xfrm flipH="1">
            <a:off x="2937189" y="2235867"/>
            <a:ext cx="2282883" cy="35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テキスト ボックス 68"/>
          <p:cNvSpPr txBox="1"/>
          <p:nvPr/>
        </p:nvSpPr>
        <p:spPr>
          <a:xfrm>
            <a:off x="6372200" y="2051556"/>
            <a:ext cx="17424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Gauss Function</a:t>
            </a:r>
            <a:endParaRPr kumimoji="1" lang="ja-JP" altLang="en-US" dirty="0"/>
          </a:p>
        </p:txBody>
      </p:sp>
      <p:grpSp>
        <p:nvGrpSpPr>
          <p:cNvPr id="34" name="グループ化 33"/>
          <p:cNvGrpSpPr/>
          <p:nvPr/>
        </p:nvGrpSpPr>
        <p:grpSpPr>
          <a:xfrm>
            <a:off x="5004048" y="1690808"/>
            <a:ext cx="1800200" cy="1090120"/>
            <a:chOff x="5292080" y="1844823"/>
            <a:chExt cx="1800200" cy="1090120"/>
          </a:xfrm>
        </p:grpSpPr>
        <p:cxnSp>
          <p:nvCxnSpPr>
            <p:cNvPr id="64" name="直線矢印コネクタ 63"/>
            <p:cNvCxnSpPr/>
            <p:nvPr/>
          </p:nvCxnSpPr>
          <p:spPr>
            <a:xfrm>
              <a:off x="5292080" y="2934943"/>
              <a:ext cx="1800200" cy="0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フリーフォーム 26"/>
            <p:cNvSpPr/>
            <p:nvPr/>
          </p:nvSpPr>
          <p:spPr>
            <a:xfrm>
              <a:off x="5580112" y="1844823"/>
              <a:ext cx="1167031" cy="1090119"/>
            </a:xfrm>
            <a:custGeom>
              <a:avLst/>
              <a:gdLst>
                <a:gd name="connsiteX0" fmla="*/ 0 w 857956"/>
                <a:gd name="connsiteY0" fmla="*/ 733782 h 744658"/>
                <a:gd name="connsiteX1" fmla="*/ 191911 w 857956"/>
                <a:gd name="connsiteY1" fmla="*/ 643471 h 744658"/>
                <a:gd name="connsiteX2" fmla="*/ 451556 w 857956"/>
                <a:gd name="connsiteY2" fmla="*/ 5 h 744658"/>
                <a:gd name="connsiteX3" fmla="*/ 699911 w 857956"/>
                <a:gd name="connsiteY3" fmla="*/ 632182 h 744658"/>
                <a:gd name="connsiteX4" fmla="*/ 857956 w 857956"/>
                <a:gd name="connsiteY4" fmla="*/ 722493 h 7446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956" h="744658">
                  <a:moveTo>
                    <a:pt x="0" y="733782"/>
                  </a:moveTo>
                  <a:cubicBezTo>
                    <a:pt x="58326" y="749774"/>
                    <a:pt x="116652" y="765767"/>
                    <a:pt x="191911" y="643471"/>
                  </a:cubicBezTo>
                  <a:cubicBezTo>
                    <a:pt x="267170" y="521175"/>
                    <a:pt x="366889" y="1886"/>
                    <a:pt x="451556" y="5"/>
                  </a:cubicBezTo>
                  <a:cubicBezTo>
                    <a:pt x="536223" y="-1876"/>
                    <a:pt x="632178" y="511767"/>
                    <a:pt x="699911" y="632182"/>
                  </a:cubicBezTo>
                  <a:cubicBezTo>
                    <a:pt x="767644" y="752597"/>
                    <a:pt x="812800" y="737545"/>
                    <a:pt x="857956" y="722493"/>
                  </a:cubicBezTo>
                </a:path>
              </a:pathLst>
            </a:cu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35" name="テキスト ボックス 34"/>
              <p:cNvSpPr txBox="1"/>
              <p:nvPr/>
            </p:nvSpPr>
            <p:spPr>
              <a:xfrm>
                <a:off x="5607087" y="3007740"/>
                <a:ext cx="3029997" cy="997324"/>
              </a:xfrm>
              <a:prstGeom prst="rect">
                <a:avLst/>
              </a:prstGeom>
              <a:solidFill>
                <a:schemeClr val="accent3">
                  <a:lumMod val="20000"/>
                  <a:lumOff val="80000"/>
                </a:schemeClr>
              </a:solidFill>
              <a:ln w="19050">
                <a:solidFill>
                  <a:srgbClr val="002060"/>
                </a:solidFill>
              </a:ln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b="0" i="1" dirty="0" smtClean="0">
                    <a:latin typeface="Cambria Math"/>
                  </a:rPr>
                  <a:t>Gauss distribution </a:t>
                </a:r>
              </a:p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kumimoji="1" lang="en-US" altLang="ja-JP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kumimoji="1" lang="en-US" altLang="ja-JP" b="0" i="1" smtClean="0">
                          <a:latin typeface="Cambria Math"/>
                        </a:rPr>
                        <m:t>=</m:t>
                      </m:r>
                      <m:f>
                        <m:f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kumimoji="1" lang="en-US" altLang="ja-JP" b="0" i="1" smtClean="0">
                              <a:latin typeface="Cambria Math"/>
                            </a:rPr>
                            <m:t>1</m:t>
                          </m:r>
                        </m:num>
                        <m:den>
                          <m:rad>
                            <m:radPr>
                              <m:degHide m:val="on"/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radPr>
                            <m:deg/>
                            <m:e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2</m:t>
                              </m:r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𝜋</m:t>
                              </m:r>
                              <m:sSup>
                                <m:sSup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sSupPr>
                                <m:e>
                                  <m:r>
                                    <a:rPr lang="en-US" altLang="ja-JP" i="1">
                                      <a:latin typeface="Cambria Math"/>
                                    </a:rPr>
                                    <m:t>𝜎</m:t>
                                  </m:r>
                                </m:e>
                                <m:sup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rad>
                        </m:den>
                      </m:f>
                      <m:func>
                        <m:funcPr>
                          <m:ctrlPr>
                            <a:rPr kumimoji="1" lang="en-US" altLang="ja-JP" b="0" i="1" smtClean="0">
                              <a:latin typeface="Cambria Math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kumimoji="1" lang="en-US" altLang="ja-JP" b="0" i="0" smtClean="0">
                              <a:latin typeface="Cambria Math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ctrlPr>
                                <a:rPr kumimoji="1" lang="en-US" altLang="ja-JP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kumimoji="1" lang="en-US" altLang="ja-JP" b="0" i="1" smtClean="0">
                                  <a:latin typeface="Cambria Math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kumimoji="1" lang="en-US" altLang="ja-JP" b="0" i="1" smtClean="0">
                                      <a:latin typeface="Cambria Math"/>
                                    </a:rPr>
                                  </m:ctrlPr>
                                </m:fPr>
                                <m:num>
                                  <m:sSup>
                                    <m:sSupPr>
                                      <m:ctrlP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  <m:t>𝑥</m:t>
                                      </m:r>
                                    </m:e>
                                    <m:sup>
                                      <m: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num>
                                <m:den>
                                  <m:r>
                                    <a:rPr kumimoji="1" lang="en-US" altLang="ja-JP" b="0" i="1" smtClean="0">
                                      <a:latin typeface="Cambria Math"/>
                                    </a:rPr>
                                    <m:t>2</m:t>
                                  </m:r>
                                  <m:sSup>
                                    <m:sSupPr>
                                      <m:ctrlP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  <m:t>𝜎</m:t>
                                      </m:r>
                                    </m:e>
                                    <m:sup>
                                      <m:r>
                                        <a:rPr kumimoji="1" lang="en-US" altLang="ja-JP" b="0" i="1" smtClean="0">
                                          <a:latin typeface="Cambria Math"/>
                                        </a:rPr>
                                        <m:t>2</m:t>
                                      </m:r>
                                    </m:sup>
                                  </m:sSup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kumimoji="1" lang="ja-JP" altLang="en-US" dirty="0"/>
              </a:p>
            </p:txBody>
          </p:sp>
        </mc:Choice>
        <mc:Fallback xmlns="">
          <p:sp>
            <p:nvSpPr>
              <p:cNvPr id="35" name="テキスト ボックス 3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07087" y="3007740"/>
                <a:ext cx="3029997" cy="997324"/>
              </a:xfrm>
              <a:prstGeom prst="rect">
                <a:avLst/>
              </a:prstGeom>
              <a:blipFill rotWithShape="1">
                <a:blip r:embed="rId3"/>
                <a:stretch>
                  <a:fillRect l="-1600" t="-2994"/>
                </a:stretch>
              </a:blipFill>
              <a:ln w="19050">
                <a:solidFill>
                  <a:srgbClr val="002060"/>
                </a:solidFill>
              </a:ln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0" name="テキスト ボックス 69"/>
          <p:cNvSpPr txBox="1"/>
          <p:nvPr/>
        </p:nvSpPr>
        <p:spPr>
          <a:xfrm>
            <a:off x="4355976" y="1259696"/>
            <a:ext cx="446718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Gauss function &lt;= Pedestal distribution</a:t>
            </a:r>
            <a:endParaRPr kumimoji="1" lang="ja-JP" altLang="en-US" sz="2000" dirty="0"/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1784404" y="2411595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・・・</a:t>
            </a:r>
            <a:endParaRPr kumimoji="1" lang="ja-JP" altLang="en-US" dirty="0"/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432217" y="3460358"/>
            <a:ext cx="5760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・・・</a:t>
            </a:r>
            <a:endParaRPr kumimoji="1" lang="ja-JP" altLang="en-US" dirty="0"/>
          </a:p>
        </p:txBody>
      </p:sp>
      <p:cxnSp>
        <p:nvCxnSpPr>
          <p:cNvPr id="76" name="直線矢印コネクタ 75"/>
          <p:cNvCxnSpPr/>
          <p:nvPr/>
        </p:nvCxnSpPr>
        <p:spPr>
          <a:xfrm flipH="1">
            <a:off x="3167150" y="2314964"/>
            <a:ext cx="2052922" cy="263409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直線矢印コネクタ 78"/>
          <p:cNvCxnSpPr/>
          <p:nvPr/>
        </p:nvCxnSpPr>
        <p:spPr>
          <a:xfrm flipH="1">
            <a:off x="3298991" y="2420888"/>
            <a:ext cx="1921081" cy="55817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矢印コネクタ 81"/>
          <p:cNvCxnSpPr/>
          <p:nvPr/>
        </p:nvCxnSpPr>
        <p:spPr>
          <a:xfrm flipH="1" flipV="1">
            <a:off x="2627784" y="1894071"/>
            <a:ext cx="2592288" cy="238785"/>
          </a:xfrm>
          <a:prstGeom prst="straightConnector1">
            <a:avLst/>
          </a:prstGeom>
          <a:ln w="254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84" name="テキスト ボックス 83"/>
              <p:cNvSpPr txBox="1"/>
              <p:nvPr/>
            </p:nvSpPr>
            <p:spPr>
              <a:xfrm>
                <a:off x="1343760" y="5373216"/>
                <a:ext cx="6469261" cy="1028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altLang="ja-JP" dirty="0" smtClean="0"/>
              </a:p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kumimoji="1" lang="en-US" altLang="ja-JP" sz="2200" b="0" i="1" smtClean="0">
                          <a:latin typeface="Cambria Math"/>
                        </a:rPr>
                        <m:t>(</m:t>
                      </m:r>
                      <m:r>
                        <a:rPr kumimoji="1" lang="en-US" altLang="ja-JP" sz="2200" b="0" i="1" smtClean="0">
                          <a:latin typeface="Cambria Math"/>
                        </a:rPr>
                        <m:t>𝑓</m:t>
                      </m:r>
                      <m:r>
                        <a:rPr kumimoji="1" lang="en-US" altLang="ja-JP" sz="2200" b="0" i="1" smtClean="0">
                          <a:latin typeface="Cambria Math"/>
                        </a:rPr>
                        <m:t>∗</m:t>
                      </m:r>
                      <m:r>
                        <a:rPr kumimoji="1" lang="en-US" altLang="ja-JP" sz="2200" b="0" i="1" smtClean="0">
                          <a:latin typeface="Cambria Math"/>
                        </a:rPr>
                        <m:t>𝑔</m:t>
                      </m:r>
                      <m:r>
                        <a:rPr kumimoji="1" lang="en-US" altLang="ja-JP" sz="2200" b="0" i="1" smtClean="0">
                          <a:latin typeface="Cambria Math"/>
                        </a:rPr>
                        <m:t>)</m:t>
                      </m:r>
                      <m:d>
                        <m:dPr>
                          <m:ctrlPr>
                            <a:rPr kumimoji="1" lang="en-US" altLang="ja-JP" sz="2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kumimoji="1" lang="en-US" altLang="ja-JP" sz="2200" b="0" i="1" smtClean="0">
                              <a:latin typeface="Cambria Math"/>
                            </a:rPr>
                            <m:t>𝑧</m:t>
                          </m:r>
                        </m:e>
                      </m:d>
                      <m:r>
                        <a:rPr kumimoji="1" lang="en-US" altLang="ja-JP" sz="2200" b="0" i="1" smtClean="0">
                          <a:latin typeface="Cambria Math"/>
                        </a:rPr>
                        <m:t>=∫</m:t>
                      </m:r>
                      <m:r>
                        <a:rPr kumimoji="1" lang="en-US" altLang="ja-JP" sz="2200" b="0" i="1" smtClean="0">
                          <a:latin typeface="Cambria Math"/>
                        </a:rPr>
                        <m:t>𝛿</m:t>
                      </m:r>
                      <m:d>
                        <m:dPr>
                          <m:ctrlPr>
                            <a:rPr kumimoji="1" lang="en-US" altLang="ja-JP" sz="2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kumimoji="1" lang="en-US" altLang="ja-JP" sz="2200" b="0" i="1" smtClean="0">
                              <a:latin typeface="Cambria Math"/>
                            </a:rPr>
                            <m:t>𝑧</m:t>
                          </m:r>
                          <m:r>
                            <a:rPr kumimoji="1" lang="en-US" altLang="ja-JP" sz="2200" b="0" i="1" smtClean="0">
                              <a:latin typeface="Cambria Math"/>
                            </a:rPr>
                            <m:t>−</m:t>
                          </m:r>
                          <m:d>
                            <m:dPr>
                              <m:ctrlPr>
                                <a:rPr kumimoji="1" lang="en-US" altLang="ja-JP" sz="2200" b="0" i="1" smtClean="0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kumimoji="1" lang="en-US" altLang="ja-JP" sz="2200" b="0" i="1" smtClean="0">
                                  <a:latin typeface="Cambria Math"/>
                                </a:rPr>
                                <m:t>𝑥</m:t>
                              </m:r>
                              <m:r>
                                <a:rPr kumimoji="1" lang="en-US" altLang="ja-JP" sz="2200" b="0" i="1" smtClean="0">
                                  <a:latin typeface="Cambria Math"/>
                                </a:rPr>
                                <m:t>+</m:t>
                              </m:r>
                              <m:r>
                                <a:rPr kumimoji="1" lang="en-US" altLang="ja-JP" sz="2200" b="0" i="1" smtClean="0">
                                  <a:latin typeface="Cambria Math"/>
                                </a:rPr>
                                <m:t>𝑦</m:t>
                              </m:r>
                            </m:e>
                          </m:d>
                        </m:e>
                      </m:d>
                      <m:r>
                        <a:rPr kumimoji="1" lang="en-US" altLang="ja-JP" sz="2200" b="0" i="1" smtClean="0">
                          <a:latin typeface="Cambria Math"/>
                        </a:rPr>
                        <m:t>𝑓</m:t>
                      </m:r>
                      <m:d>
                        <m:dPr>
                          <m:ctrlPr>
                            <a:rPr kumimoji="1" lang="en-US" altLang="ja-JP" sz="2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kumimoji="1" lang="en-US" altLang="ja-JP" sz="2200" b="0" i="1" smtClean="0">
                              <a:latin typeface="Cambria Math"/>
                            </a:rPr>
                            <m:t>𝑥</m:t>
                          </m:r>
                        </m:e>
                      </m:d>
                      <m:r>
                        <a:rPr kumimoji="1" lang="en-US" altLang="ja-JP" sz="2200" b="0" i="1" smtClean="0">
                          <a:latin typeface="Cambria Math"/>
                        </a:rPr>
                        <m:t>𝑔</m:t>
                      </m:r>
                      <m:d>
                        <m:dPr>
                          <m:ctrlPr>
                            <a:rPr kumimoji="1" lang="en-US" altLang="ja-JP" sz="2200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kumimoji="1" lang="en-US" altLang="ja-JP" sz="2200" b="0" i="1" smtClean="0">
                              <a:latin typeface="Cambria Math"/>
                            </a:rPr>
                            <m:t>𝑦</m:t>
                          </m:r>
                        </m:e>
                      </m:d>
                      <m:r>
                        <a:rPr kumimoji="1" lang="en-US" altLang="ja-JP" sz="2200" b="0" i="1" smtClean="0">
                          <a:latin typeface="Cambria Math"/>
                        </a:rPr>
                        <m:t>𝑑𝑥𝑑𝑦</m:t>
                      </m:r>
                    </m:oMath>
                  </m:oMathPara>
                </a14:m>
                <a:endParaRPr kumimoji="1" lang="en-US" altLang="ja-JP" sz="2200" dirty="0"/>
              </a:p>
              <a:p>
                <a:endParaRPr kumimoji="1" lang="ja-JP" altLang="en-US" dirty="0"/>
              </a:p>
            </p:txBody>
          </p:sp>
        </mc:Choice>
        <mc:Fallback xmlns="">
          <p:sp>
            <p:nvSpPr>
              <p:cNvPr id="84" name="テキスト ボックス 8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343760" y="5373216"/>
                <a:ext cx="6469261" cy="102848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5" name="正方形/長方形 84"/>
          <p:cNvSpPr/>
          <p:nvPr/>
        </p:nvSpPr>
        <p:spPr>
          <a:xfrm>
            <a:off x="1343760" y="5416092"/>
            <a:ext cx="6468600" cy="82122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3466809" y="1659806"/>
            <a:ext cx="13458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Convolution</a:t>
            </a:r>
            <a:endParaRPr kumimoji="1" lang="ja-JP" altLang="en-US" sz="1600" b="1" dirty="0">
              <a:solidFill>
                <a:srgbClr val="FF0000"/>
              </a:solidFill>
            </a:endParaRPr>
          </a:p>
        </p:txBody>
      </p:sp>
      <p:cxnSp>
        <p:nvCxnSpPr>
          <p:cNvPr id="94" name="直線コネクタ 93"/>
          <p:cNvCxnSpPr/>
          <p:nvPr/>
        </p:nvCxnSpPr>
        <p:spPr>
          <a:xfrm>
            <a:off x="1979712" y="1500264"/>
            <a:ext cx="0" cy="2360784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直線矢印コネクタ 95"/>
          <p:cNvCxnSpPr/>
          <p:nvPr/>
        </p:nvCxnSpPr>
        <p:spPr>
          <a:xfrm>
            <a:off x="1187624" y="3418256"/>
            <a:ext cx="720080" cy="411434"/>
          </a:xfrm>
          <a:prstGeom prst="straightConnector1">
            <a:avLst/>
          </a:prstGeom>
          <a:ln w="19050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テキスト ボックス 96"/>
          <p:cNvSpPr txBox="1"/>
          <p:nvPr/>
        </p:nvSpPr>
        <p:spPr>
          <a:xfrm>
            <a:off x="80784" y="2844225"/>
            <a:ext cx="1682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600" dirty="0" smtClean="0">
                <a:solidFill>
                  <a:srgbClr val="002060"/>
                </a:solidFill>
              </a:rPr>
              <a:t>Most </a:t>
            </a:r>
            <a:r>
              <a:rPr lang="en-US" altLang="ja-JP" sz="1600" dirty="0" smtClean="0">
                <a:solidFill>
                  <a:srgbClr val="002060"/>
                </a:solidFill>
              </a:rPr>
              <a:t>Probable Value </a:t>
            </a:r>
            <a:r>
              <a:rPr kumimoji="1" lang="en-US" altLang="ja-JP" sz="1600" dirty="0" smtClean="0">
                <a:solidFill>
                  <a:srgbClr val="002060"/>
                </a:solidFill>
              </a:rPr>
              <a:t>(MP)</a:t>
            </a:r>
            <a:endParaRPr kumimoji="1" lang="ja-JP" altLang="en-US" sz="1600" dirty="0">
              <a:solidFill>
                <a:srgbClr val="002060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8" name="正方形/長方形 97"/>
              <p:cNvSpPr/>
              <p:nvPr/>
            </p:nvSpPr>
            <p:spPr>
              <a:xfrm>
                <a:off x="4590150" y="3676382"/>
                <a:ext cx="3792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98" name="正方形/長方形 9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90150" y="3676382"/>
                <a:ext cx="379206" cy="369332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9" name="正方形/長方形 98"/>
              <p:cNvSpPr/>
              <p:nvPr/>
            </p:nvSpPr>
            <p:spPr>
              <a:xfrm>
                <a:off x="6804248" y="2627620"/>
                <a:ext cx="379206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>
                          <a:latin typeface="Cambria Math"/>
                        </a:rPr>
                        <m:t>𝑥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99" name="正方形/長方形 9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04248" y="2627620"/>
                <a:ext cx="379206" cy="369332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0" name="正方形/長方形 99"/>
              <p:cNvSpPr/>
              <p:nvPr/>
            </p:nvSpPr>
            <p:spPr>
              <a:xfrm>
                <a:off x="4078630" y="3248979"/>
                <a:ext cx="1032590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0" i="1" smtClean="0">
                          <a:latin typeface="Cambria Math"/>
                        </a:rPr>
                        <m:t>𝑦</m:t>
                      </m:r>
                      <m:r>
                        <a:rPr lang="en-US" altLang="ja-JP" sz="1600" b="0" i="1" smtClean="0">
                          <a:latin typeface="Cambria Math"/>
                        </a:rPr>
                        <m:t>=</m:t>
                      </m:r>
                      <m:r>
                        <a:rPr lang="en-US" altLang="ja-JP" sz="1600" b="0" i="1" smtClean="0">
                          <a:latin typeface="Cambria Math"/>
                        </a:rPr>
                        <m:t>𝑓</m:t>
                      </m:r>
                      <m:r>
                        <a:rPr lang="en-US" altLang="ja-JP" sz="1600" b="0" i="1" smtClean="0">
                          <a:latin typeface="Cambria Math"/>
                        </a:rPr>
                        <m:t>(</m:t>
                      </m:r>
                      <m:r>
                        <a:rPr lang="en-US" altLang="ja-JP" sz="1600" b="0" i="1" smtClean="0">
                          <a:latin typeface="Cambria Math"/>
                        </a:rPr>
                        <m:t>𝑥</m:t>
                      </m:r>
                      <m:r>
                        <a:rPr lang="en-US" altLang="ja-JP" sz="1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ja-JP" altLang="en-US" sz="1600" dirty="0"/>
              </a:p>
            </p:txBody>
          </p:sp>
        </mc:Choice>
        <mc:Fallback xmlns="">
          <p:sp>
            <p:nvSpPr>
              <p:cNvPr id="100" name="正方形/長方形 9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78630" y="3248979"/>
                <a:ext cx="1032590" cy="338554"/>
              </a:xfrm>
              <a:prstGeom prst="rect">
                <a:avLst/>
              </a:prstGeom>
              <a:blipFill rotWithShape="1">
                <a:blip r:embed="rId8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1" name="正方形/長方形 100"/>
              <p:cNvSpPr/>
              <p:nvPr/>
            </p:nvSpPr>
            <p:spPr>
              <a:xfrm>
                <a:off x="6265390" y="2348880"/>
                <a:ext cx="1042914" cy="33855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sz="1600" b="0" i="1" smtClean="0">
                          <a:latin typeface="Cambria Math"/>
                        </a:rPr>
                        <m:t>𝑦</m:t>
                      </m:r>
                      <m:r>
                        <a:rPr lang="en-US" altLang="ja-JP" sz="1600" b="0" i="1" smtClean="0">
                          <a:latin typeface="Cambria Math"/>
                        </a:rPr>
                        <m:t>=</m:t>
                      </m:r>
                      <m:r>
                        <a:rPr lang="en-US" altLang="ja-JP" sz="1600" b="0" i="1" smtClean="0">
                          <a:latin typeface="Cambria Math"/>
                        </a:rPr>
                        <m:t>𝑔</m:t>
                      </m:r>
                      <m:r>
                        <a:rPr lang="en-US" altLang="ja-JP" sz="1600" b="0" i="1" smtClean="0">
                          <a:latin typeface="Cambria Math"/>
                        </a:rPr>
                        <m:t>(</m:t>
                      </m:r>
                      <m:r>
                        <a:rPr lang="en-US" altLang="ja-JP" sz="1600" b="0" i="1" smtClean="0">
                          <a:latin typeface="Cambria Math"/>
                        </a:rPr>
                        <m:t>𝑥</m:t>
                      </m:r>
                      <m:r>
                        <a:rPr lang="en-US" altLang="ja-JP" sz="1600" b="0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ja-JP" altLang="en-US" sz="1600" dirty="0"/>
              </a:p>
            </p:txBody>
          </p:sp>
        </mc:Choice>
        <mc:Fallback xmlns="">
          <p:sp>
            <p:nvSpPr>
              <p:cNvPr id="101" name="正方形/長方形 100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65390" y="2348880"/>
                <a:ext cx="1042914" cy="338554"/>
              </a:xfrm>
              <a:prstGeom prst="rect">
                <a:avLst/>
              </a:prstGeom>
              <a:blipFill rotWithShape="1">
                <a:blip r:embed="rId9"/>
                <a:stretch>
                  <a:fillRect b="-10714"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03" name="直線コネクタ 102"/>
          <p:cNvCxnSpPr/>
          <p:nvPr/>
        </p:nvCxnSpPr>
        <p:spPr>
          <a:xfrm>
            <a:off x="5905638" y="1684930"/>
            <a:ext cx="0" cy="109599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直線矢印コネクタ 105"/>
          <p:cNvCxnSpPr/>
          <p:nvPr/>
        </p:nvCxnSpPr>
        <p:spPr>
          <a:xfrm>
            <a:off x="5875595" y="2238969"/>
            <a:ext cx="230915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10" name="正方形/長方形 109"/>
              <p:cNvSpPr/>
              <p:nvPr/>
            </p:nvSpPr>
            <p:spPr>
              <a:xfrm>
                <a:off x="5843956" y="2236222"/>
                <a:ext cx="38908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altLang="ja-JP" i="1">
                          <a:latin typeface="Cambria Math"/>
                        </a:rPr>
                        <m:t>𝜎</m:t>
                      </m:r>
                    </m:oMath>
                  </m:oMathPara>
                </a14:m>
                <a:endParaRPr lang="ja-JP" altLang="en-US" dirty="0"/>
              </a:p>
            </p:txBody>
          </p:sp>
        </mc:Choice>
        <mc:Fallback xmlns="">
          <p:sp>
            <p:nvSpPr>
              <p:cNvPr id="110" name="正方形/長方形 10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3956" y="2236222"/>
                <a:ext cx="389081" cy="369332"/>
              </a:xfrm>
              <a:prstGeom prst="rect">
                <a:avLst/>
              </a:prstGeom>
              <a:blipFill rotWithShape="1">
                <a:blip r:embed="rId10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ja-JP" alt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119929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10470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Signal Readout of TASC</a:t>
            </a:r>
            <a:endParaRPr kumimoji="1" lang="ja-JP" alt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 smtClean="0"/>
              <a:t>CERN analysis meeting</a:t>
            </a:r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683568" y="4005064"/>
            <a:ext cx="31305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/>
              <a:t>① </a:t>
            </a:r>
            <a:r>
              <a:rPr lang="en-US" altLang="ja-JP" dirty="0" smtClean="0"/>
              <a:t>APD + High Gain Amp.</a:t>
            </a:r>
          </a:p>
          <a:p>
            <a:r>
              <a:rPr kumimoji="1" lang="ja-JP" altLang="en-US" dirty="0" smtClean="0"/>
              <a:t>② </a:t>
            </a:r>
            <a:r>
              <a:rPr kumimoji="1" lang="en-US" altLang="ja-JP" dirty="0" smtClean="0"/>
              <a:t>APD + Low Gain </a:t>
            </a:r>
            <a:r>
              <a:rPr lang="en-US" altLang="ja-JP" dirty="0" smtClean="0"/>
              <a:t>Amp.</a:t>
            </a:r>
            <a:endParaRPr kumimoji="1" lang="en-US" altLang="ja-JP" dirty="0" smtClean="0"/>
          </a:p>
          <a:p>
            <a:r>
              <a:rPr lang="ja-JP" altLang="en-US" dirty="0" smtClean="0"/>
              <a:t>③ </a:t>
            </a:r>
            <a:r>
              <a:rPr lang="en-US" altLang="ja-JP" dirty="0" smtClean="0"/>
              <a:t>PD + High Gain Amp.</a:t>
            </a:r>
          </a:p>
          <a:p>
            <a:r>
              <a:rPr kumimoji="1" lang="ja-JP" altLang="en-US" dirty="0" smtClean="0"/>
              <a:t>④ </a:t>
            </a:r>
            <a:r>
              <a:rPr kumimoji="1" lang="en-US" altLang="ja-JP" dirty="0" smtClean="0"/>
              <a:t>PD + Low Gain </a:t>
            </a:r>
            <a:r>
              <a:rPr lang="en-US" altLang="ja-JP" dirty="0" smtClean="0"/>
              <a:t>Amp.</a:t>
            </a:r>
            <a:endParaRPr kumimoji="1" lang="ja-JP" altLang="en-US" dirty="0"/>
          </a:p>
        </p:txBody>
      </p:sp>
      <p:sp>
        <p:nvSpPr>
          <p:cNvPr id="5" name="下矢印 4"/>
          <p:cNvSpPr/>
          <p:nvPr/>
        </p:nvSpPr>
        <p:spPr>
          <a:xfrm>
            <a:off x="1835696" y="5301208"/>
            <a:ext cx="648072" cy="288032"/>
          </a:xfrm>
          <a:prstGeom prst="down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520570" y="5602988"/>
            <a:ext cx="32935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APD,PD: multi-gain amp.</a:t>
            </a:r>
          </a:p>
          <a:p>
            <a:r>
              <a:rPr lang="en-US" altLang="ja-JP" dirty="0" smtClean="0"/>
              <a:t>=&gt; Dynamic range: &gt;10^6 </a:t>
            </a:r>
            <a:endParaRPr kumimoji="1" lang="ja-JP" altLang="en-US" dirty="0"/>
          </a:p>
        </p:txBody>
      </p:sp>
      <p:grpSp>
        <p:nvGrpSpPr>
          <p:cNvPr id="9" name="グループ化 8"/>
          <p:cNvGrpSpPr/>
          <p:nvPr/>
        </p:nvGrpSpPr>
        <p:grpSpPr>
          <a:xfrm>
            <a:off x="4139952" y="3854264"/>
            <a:ext cx="4496507" cy="2527064"/>
            <a:chOff x="4283968" y="4214304"/>
            <a:chExt cx="4496507" cy="2527064"/>
          </a:xfrm>
        </p:grpSpPr>
        <p:grpSp>
          <p:nvGrpSpPr>
            <p:cNvPr id="10" name="グループ化 9"/>
            <p:cNvGrpSpPr/>
            <p:nvPr/>
          </p:nvGrpSpPr>
          <p:grpSpPr>
            <a:xfrm>
              <a:off x="4283968" y="4214304"/>
              <a:ext cx="4496507" cy="2527064"/>
              <a:chOff x="4283968" y="4214304"/>
              <a:chExt cx="4496507" cy="2527064"/>
            </a:xfrm>
          </p:grpSpPr>
          <p:grpSp>
            <p:nvGrpSpPr>
              <p:cNvPr id="13" name="グループ化 12"/>
              <p:cNvGrpSpPr/>
              <p:nvPr/>
            </p:nvGrpSpPr>
            <p:grpSpPr>
              <a:xfrm>
                <a:off x="4283968" y="4214304"/>
                <a:ext cx="4496507" cy="2527064"/>
                <a:chOff x="3873406" y="4018212"/>
                <a:chExt cx="4496507" cy="2527064"/>
              </a:xfrm>
            </p:grpSpPr>
            <p:grpSp>
              <p:nvGrpSpPr>
                <p:cNvPr id="18" name="グループ化 17"/>
                <p:cNvGrpSpPr/>
                <p:nvPr/>
              </p:nvGrpSpPr>
              <p:grpSpPr>
                <a:xfrm>
                  <a:off x="4092281" y="4018212"/>
                  <a:ext cx="4277632" cy="2527064"/>
                  <a:chOff x="4092281" y="4018212"/>
                  <a:chExt cx="4277632" cy="2527064"/>
                </a:xfrm>
              </p:grpSpPr>
              <p:grpSp>
                <p:nvGrpSpPr>
                  <p:cNvPr id="20" name="グループ化 19"/>
                  <p:cNvGrpSpPr/>
                  <p:nvPr/>
                </p:nvGrpSpPr>
                <p:grpSpPr>
                  <a:xfrm>
                    <a:off x="4092281" y="4211215"/>
                    <a:ext cx="4277632" cy="2334061"/>
                    <a:chOff x="4092281" y="4211215"/>
                    <a:chExt cx="4277632" cy="2334061"/>
                  </a:xfrm>
                </p:grpSpPr>
                <p:grpSp>
                  <p:nvGrpSpPr>
                    <p:cNvPr id="22" name="グループ化 21"/>
                    <p:cNvGrpSpPr/>
                    <p:nvPr/>
                  </p:nvGrpSpPr>
                  <p:grpSpPr>
                    <a:xfrm>
                      <a:off x="4687773" y="4265545"/>
                      <a:ext cx="3368108" cy="1932248"/>
                      <a:chOff x="4687773" y="4265545"/>
                      <a:chExt cx="3368108" cy="1932248"/>
                    </a:xfrm>
                  </p:grpSpPr>
                  <p:cxnSp>
                    <p:nvCxnSpPr>
                      <p:cNvPr id="37" name="直線コネクタ 36"/>
                      <p:cNvCxnSpPr/>
                      <p:nvPr/>
                    </p:nvCxnSpPr>
                    <p:spPr>
                      <a:xfrm flipH="1">
                        <a:off x="4687773" y="4276042"/>
                        <a:ext cx="1468403" cy="1921751"/>
                      </a:xfrm>
                      <a:prstGeom prst="line">
                        <a:avLst/>
                      </a:prstGeom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8" name="直線コネクタ 37"/>
                      <p:cNvCxnSpPr/>
                      <p:nvPr/>
                    </p:nvCxnSpPr>
                    <p:spPr>
                      <a:xfrm flipH="1">
                        <a:off x="5220072" y="4276042"/>
                        <a:ext cx="1512168" cy="1921751"/>
                      </a:xfrm>
                      <a:prstGeom prst="line">
                        <a:avLst/>
                      </a:prstGeom>
                      <a:ln w="19050">
                        <a:solidFill>
                          <a:srgbClr val="FF000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39" name="直線コネクタ 38"/>
                      <p:cNvCxnSpPr/>
                      <p:nvPr/>
                    </p:nvCxnSpPr>
                    <p:spPr>
                      <a:xfrm flipH="1">
                        <a:off x="5796137" y="4276042"/>
                        <a:ext cx="1512167" cy="1921751"/>
                      </a:xfrm>
                      <a:prstGeom prst="line">
                        <a:avLst/>
                      </a:prstGeom>
                      <a:ln w="19050">
                        <a:solidFill>
                          <a:srgbClr val="00206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0" name="直線コネクタ 39"/>
                      <p:cNvCxnSpPr/>
                      <p:nvPr/>
                    </p:nvCxnSpPr>
                    <p:spPr>
                      <a:xfrm flipH="1">
                        <a:off x="6367538" y="4276042"/>
                        <a:ext cx="1516830" cy="1920737"/>
                      </a:xfrm>
                      <a:prstGeom prst="line">
                        <a:avLst/>
                      </a:prstGeom>
                      <a:ln w="19050">
                        <a:solidFill>
                          <a:srgbClr val="002060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pic>
                    <p:nvPicPr>
                      <p:cNvPr id="41" name="図 40"/>
                      <p:cNvPicPr>
                        <a:picLocks noChangeAspect="1"/>
                      </p:cNvPicPr>
                      <p:nvPr/>
                    </p:nvPicPr>
                    <p:blipFill>
                      <a:blip r:embed="rId2" cstate="print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tretch>
                        <a:fillRect/>
                      </a:stretch>
                    </p:blipFill>
                    <p:spPr>
                      <a:xfrm>
                        <a:off x="4687773" y="4276042"/>
                        <a:ext cx="3368108" cy="1921751"/>
                      </a:xfrm>
                      <a:prstGeom prst="rect">
                        <a:avLst/>
                      </a:prstGeom>
                      <a:ln>
                        <a:noFill/>
                      </a:ln>
                    </p:spPr>
                  </p:pic>
                  <p:cxnSp>
                    <p:nvCxnSpPr>
                      <p:cNvPr id="42" name="直線コネクタ 41"/>
                      <p:cNvCxnSpPr/>
                      <p:nvPr/>
                    </p:nvCxnSpPr>
                    <p:spPr>
                      <a:xfrm>
                        <a:off x="4706693" y="6197793"/>
                        <a:ext cx="3349188" cy="0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  <p:cxnSp>
                    <p:nvCxnSpPr>
                      <p:cNvPr id="43" name="直線コネクタ 42"/>
                      <p:cNvCxnSpPr/>
                      <p:nvPr/>
                    </p:nvCxnSpPr>
                    <p:spPr>
                      <a:xfrm>
                        <a:off x="4693878" y="4265545"/>
                        <a:ext cx="0" cy="1920737"/>
                      </a:xfrm>
                      <a:prstGeom prst="line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  <p:style>
                      <a:lnRef idx="1">
                        <a:schemeClr val="accent1"/>
                      </a:lnRef>
                      <a:fillRef idx="0">
                        <a:schemeClr val="accent1"/>
                      </a:fillRef>
                      <a:effectRef idx="0">
                        <a:schemeClr val="accent1"/>
                      </a:effectRef>
                      <a:fontRef idx="minor">
                        <a:schemeClr val="tx1"/>
                      </a:fontRef>
                    </p:style>
                  </p:cxnSp>
                </p:grpSp>
                <p:sp>
                  <p:nvSpPr>
                    <p:cNvPr id="23" name="テキスト ボックス 22"/>
                    <p:cNvSpPr txBox="1"/>
                    <p:nvPr/>
                  </p:nvSpPr>
                  <p:spPr>
                    <a:xfrm>
                      <a:off x="4427984" y="6186790"/>
                      <a:ext cx="57606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kumimoji="1" lang="en-US" altLang="ja-JP" sz="1600" baseline="30000" dirty="0" smtClean="0"/>
                        <a:t>-1</a:t>
                      </a:r>
                      <a:endParaRPr kumimoji="1" lang="ja-JP" altLang="en-US" sz="1600" baseline="30000" dirty="0"/>
                    </a:p>
                  </p:txBody>
                </p:sp>
                <p:sp>
                  <p:nvSpPr>
                    <p:cNvPr id="24" name="テキスト ボックス 23"/>
                    <p:cNvSpPr txBox="1"/>
                    <p:nvPr/>
                  </p:nvSpPr>
                  <p:spPr>
                    <a:xfrm>
                      <a:off x="4860032" y="6186536"/>
                      <a:ext cx="57606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lang="en-US" altLang="ja-JP" sz="1600" baseline="30000" dirty="0"/>
                        <a:t>0</a:t>
                      </a:r>
                      <a:endParaRPr kumimoji="1" lang="ja-JP" altLang="en-US" sz="1600" baseline="30000" dirty="0"/>
                    </a:p>
                  </p:txBody>
                </p:sp>
                <p:sp>
                  <p:nvSpPr>
                    <p:cNvPr id="25" name="テキスト ボックス 24"/>
                    <p:cNvSpPr txBox="1"/>
                    <p:nvPr/>
                  </p:nvSpPr>
                  <p:spPr>
                    <a:xfrm>
                      <a:off x="5220072" y="6186282"/>
                      <a:ext cx="57606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lang="en-US" altLang="ja-JP" sz="1600" baseline="30000" dirty="0"/>
                        <a:t>1</a:t>
                      </a:r>
                      <a:endParaRPr kumimoji="1" lang="ja-JP" altLang="en-US" sz="1600" baseline="30000" dirty="0"/>
                    </a:p>
                  </p:txBody>
                </p:sp>
                <p:sp>
                  <p:nvSpPr>
                    <p:cNvPr id="26" name="テキスト ボックス 25"/>
                    <p:cNvSpPr txBox="1"/>
                    <p:nvPr/>
                  </p:nvSpPr>
                  <p:spPr>
                    <a:xfrm>
                      <a:off x="5580111" y="6186282"/>
                      <a:ext cx="57606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lang="en-US" altLang="ja-JP" sz="1600" baseline="30000" dirty="0"/>
                        <a:t>2</a:t>
                      </a:r>
                      <a:endParaRPr kumimoji="1" lang="ja-JP" altLang="en-US" sz="1600" baseline="30000" dirty="0"/>
                    </a:p>
                  </p:txBody>
                </p:sp>
                <p:sp>
                  <p:nvSpPr>
                    <p:cNvPr id="27" name="テキスト ボックス 26"/>
                    <p:cNvSpPr txBox="1"/>
                    <p:nvPr/>
                  </p:nvSpPr>
                  <p:spPr>
                    <a:xfrm>
                      <a:off x="5940152" y="6186282"/>
                      <a:ext cx="57606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lang="en-US" altLang="ja-JP" sz="1600" baseline="30000" dirty="0"/>
                        <a:t>3</a:t>
                      </a:r>
                      <a:endParaRPr kumimoji="1" lang="ja-JP" altLang="en-US" sz="1600" baseline="30000" dirty="0"/>
                    </a:p>
                  </p:txBody>
                </p:sp>
                <p:sp>
                  <p:nvSpPr>
                    <p:cNvPr id="28" name="テキスト ボックス 27"/>
                    <p:cNvSpPr txBox="1"/>
                    <p:nvPr/>
                  </p:nvSpPr>
                  <p:spPr>
                    <a:xfrm>
                      <a:off x="6300192" y="6186790"/>
                      <a:ext cx="57606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lang="en-US" altLang="ja-JP" sz="1600" baseline="30000" dirty="0"/>
                        <a:t>4</a:t>
                      </a:r>
                      <a:endParaRPr kumimoji="1" lang="ja-JP" altLang="en-US" sz="1600" baseline="30000" dirty="0"/>
                    </a:p>
                  </p:txBody>
                </p:sp>
                <p:sp>
                  <p:nvSpPr>
                    <p:cNvPr id="29" name="テキスト ボックス 28"/>
                    <p:cNvSpPr txBox="1"/>
                    <p:nvPr/>
                  </p:nvSpPr>
                  <p:spPr>
                    <a:xfrm>
                      <a:off x="6732237" y="6186282"/>
                      <a:ext cx="50405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lang="en-US" altLang="ja-JP" sz="1600" baseline="30000" dirty="0"/>
                        <a:t>5</a:t>
                      </a:r>
                      <a:endParaRPr kumimoji="1" lang="ja-JP" altLang="en-US" sz="1600" baseline="30000" dirty="0"/>
                    </a:p>
                  </p:txBody>
                </p:sp>
                <p:sp>
                  <p:nvSpPr>
                    <p:cNvPr id="30" name="テキスト ボックス 29"/>
                    <p:cNvSpPr txBox="1"/>
                    <p:nvPr/>
                  </p:nvSpPr>
                  <p:spPr>
                    <a:xfrm>
                      <a:off x="7092280" y="6186282"/>
                      <a:ext cx="576065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600" dirty="0" smtClean="0"/>
                        <a:t>10</a:t>
                      </a:r>
                      <a:r>
                        <a:rPr lang="en-US" altLang="ja-JP" sz="1600" baseline="30000" dirty="0"/>
                        <a:t>6</a:t>
                      </a:r>
                      <a:endParaRPr kumimoji="1" lang="ja-JP" altLang="en-US" sz="1600" baseline="30000" dirty="0"/>
                    </a:p>
                  </p:txBody>
                </p:sp>
                <p:sp>
                  <p:nvSpPr>
                    <p:cNvPr id="31" name="正方形/長方形 30"/>
                    <p:cNvSpPr/>
                    <p:nvPr/>
                  </p:nvSpPr>
                  <p:spPr>
                    <a:xfrm>
                      <a:off x="7805576" y="4211215"/>
                      <a:ext cx="510840" cy="2144344"/>
                    </a:xfrm>
                    <a:prstGeom prst="rect">
                      <a:avLst/>
                    </a:prstGeom>
                    <a:solidFill>
                      <a:schemeClr val="bg1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2" name="テキスト ボックス 31"/>
                    <p:cNvSpPr txBox="1"/>
                    <p:nvPr/>
                  </p:nvSpPr>
                  <p:spPr>
                    <a:xfrm>
                      <a:off x="7596336" y="6206722"/>
                      <a:ext cx="773577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kumimoji="1" lang="en-US" altLang="ja-JP" sz="1600" dirty="0" smtClean="0"/>
                        <a:t>[MIP]</a:t>
                      </a:r>
                      <a:endParaRPr kumimoji="1" lang="ja-JP" altLang="en-US" sz="1600" dirty="0"/>
                    </a:p>
                  </p:txBody>
                </p:sp>
                <p:sp>
                  <p:nvSpPr>
                    <p:cNvPr id="33" name="テキスト ボックス 32"/>
                    <p:cNvSpPr txBox="1"/>
                    <p:nvPr/>
                  </p:nvSpPr>
                  <p:spPr>
                    <a:xfrm>
                      <a:off x="4412045" y="6013730"/>
                      <a:ext cx="375979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ja-JP" sz="1600" dirty="0"/>
                        <a:t>4</a:t>
                      </a:r>
                      <a:endParaRPr kumimoji="1" lang="ja-JP" altLang="en-US" sz="1600" baseline="30000" dirty="0"/>
                    </a:p>
                  </p:txBody>
                </p:sp>
                <p:sp>
                  <p:nvSpPr>
                    <p:cNvPr id="34" name="テキスト ボックス 33"/>
                    <p:cNvSpPr txBox="1"/>
                    <p:nvPr/>
                  </p:nvSpPr>
                  <p:spPr>
                    <a:xfrm>
                      <a:off x="4308198" y="5538718"/>
                      <a:ext cx="45538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ja-JP" sz="1600" dirty="0" smtClean="0"/>
                        <a:t>40</a:t>
                      </a:r>
                      <a:endParaRPr kumimoji="1" lang="ja-JP" altLang="en-US" sz="1600" baseline="30000" dirty="0"/>
                    </a:p>
                  </p:txBody>
                </p:sp>
                <p:sp>
                  <p:nvSpPr>
                    <p:cNvPr id="35" name="テキスト ボックス 34"/>
                    <p:cNvSpPr txBox="1"/>
                    <p:nvPr/>
                  </p:nvSpPr>
                  <p:spPr>
                    <a:xfrm>
                      <a:off x="4208692" y="5067640"/>
                      <a:ext cx="579332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ja-JP" sz="1600" dirty="0" smtClean="0"/>
                        <a:t>400</a:t>
                      </a:r>
                      <a:endParaRPr kumimoji="1" lang="ja-JP" altLang="en-US" sz="1600" baseline="30000" dirty="0"/>
                    </a:p>
                  </p:txBody>
                </p:sp>
                <p:sp>
                  <p:nvSpPr>
                    <p:cNvPr id="36" name="テキスト ボックス 35"/>
                    <p:cNvSpPr txBox="1"/>
                    <p:nvPr/>
                  </p:nvSpPr>
                  <p:spPr>
                    <a:xfrm>
                      <a:off x="4092281" y="4579145"/>
                      <a:ext cx="671299" cy="33855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altLang="ja-JP" sz="1600" dirty="0" smtClean="0"/>
                        <a:t>4000</a:t>
                      </a:r>
                      <a:endParaRPr kumimoji="1" lang="ja-JP" altLang="en-US" sz="1600" baseline="30000" dirty="0"/>
                    </a:p>
                  </p:txBody>
                </p:sp>
              </p:grpSp>
              <p:sp>
                <p:nvSpPr>
                  <p:cNvPr id="21" name="正方形/長方形 20"/>
                  <p:cNvSpPr/>
                  <p:nvPr/>
                </p:nvSpPr>
                <p:spPr>
                  <a:xfrm rot="5400000">
                    <a:off x="5972764" y="2617448"/>
                    <a:ext cx="510840" cy="3312368"/>
                  </a:xfrm>
                  <a:prstGeom prst="rect">
                    <a:avLst/>
                  </a:prstGeom>
                  <a:solidFill>
                    <a:schemeClr val="bg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9" name="テキスト ボックス 18"/>
                <p:cNvSpPr txBox="1"/>
                <p:nvPr/>
              </p:nvSpPr>
              <p:spPr>
                <a:xfrm rot="16200000">
                  <a:off x="3102639" y="5083795"/>
                  <a:ext cx="188008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altLang="ja-JP" sz="1600" dirty="0" smtClean="0"/>
                    <a:t>Effective ADC [ch]</a:t>
                  </a:r>
                  <a:endParaRPr kumimoji="1" lang="ja-JP" altLang="en-US" sz="1600" dirty="0"/>
                </a:p>
              </p:txBody>
            </p:sp>
          </p:grpSp>
          <p:sp>
            <p:nvSpPr>
              <p:cNvPr id="14" name="テキスト ボックス 13"/>
              <p:cNvSpPr txBox="1"/>
              <p:nvPr/>
            </p:nvSpPr>
            <p:spPr>
              <a:xfrm>
                <a:off x="5715157" y="4912697"/>
                <a:ext cx="3385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dirty="0" smtClean="0"/>
                  <a:t>①</a:t>
                </a:r>
                <a:endParaRPr kumimoji="1" lang="ja-JP" altLang="en-US" dirty="0"/>
              </a:p>
            </p:txBody>
          </p:sp>
          <p:sp>
            <p:nvSpPr>
              <p:cNvPr id="15" name="テキスト ボックス 14"/>
              <p:cNvSpPr txBox="1"/>
              <p:nvPr/>
            </p:nvSpPr>
            <p:spPr>
              <a:xfrm>
                <a:off x="6274873" y="4909010"/>
                <a:ext cx="3385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dirty="0"/>
                  <a:t>②</a:t>
                </a:r>
                <a:endParaRPr kumimoji="1" lang="ja-JP" altLang="en-US" dirty="0"/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6874115" y="4907308"/>
                <a:ext cx="3385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dirty="0" smtClean="0"/>
                  <a:t>③</a:t>
                </a:r>
                <a:endParaRPr kumimoji="1" lang="ja-JP" altLang="en-US" dirty="0"/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7448502" y="4897134"/>
                <a:ext cx="33855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ja-JP" altLang="en-US" dirty="0" smtClean="0"/>
                  <a:t>④</a:t>
                </a:r>
                <a:endParaRPr kumimoji="1" lang="ja-JP" altLang="en-US" dirty="0"/>
              </a:p>
            </p:txBody>
          </p:sp>
        </p:grpSp>
        <p:sp>
          <p:nvSpPr>
            <p:cNvPr id="11" name="テキスト ボックス 10"/>
            <p:cNvSpPr txBox="1"/>
            <p:nvPr/>
          </p:nvSpPr>
          <p:spPr>
            <a:xfrm>
              <a:off x="6309170" y="4509120"/>
              <a:ext cx="71110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FF0000"/>
                  </a:solidFill>
                </a:rPr>
                <a:t>APD</a:t>
              </a:r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2" name="テキスト ボックス 11"/>
            <p:cNvSpPr txBox="1"/>
            <p:nvPr/>
          </p:nvSpPr>
          <p:spPr>
            <a:xfrm>
              <a:off x="7524328" y="4509120"/>
              <a:ext cx="54843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 smtClean="0">
                  <a:solidFill>
                    <a:srgbClr val="002060"/>
                  </a:solidFill>
                </a:rPr>
                <a:t>PD</a:t>
              </a:r>
              <a:endParaRPr kumimoji="1" lang="ja-JP" altLang="en-US" dirty="0">
                <a:solidFill>
                  <a:srgbClr val="002060"/>
                </a:solidFill>
              </a:endParaRPr>
            </a:p>
          </p:txBody>
        </p:sp>
      </p:grpSp>
      <p:graphicFrame>
        <p:nvGraphicFramePr>
          <p:cNvPr id="44" name="表 4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2556098"/>
              </p:ext>
            </p:extLst>
          </p:nvPr>
        </p:nvGraphicFramePr>
        <p:xfrm>
          <a:off x="3014406" y="1211553"/>
          <a:ext cx="5590042" cy="2683431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341570"/>
                <a:gridCol w="1062118"/>
                <a:gridCol w="1062118"/>
                <a:gridCol w="1062118"/>
                <a:gridCol w="1062118"/>
              </a:tblGrid>
              <a:tr h="499088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ch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APD/PD gain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Acceptance</a:t>
                      </a:r>
                      <a:r>
                        <a:rPr kumimoji="1" lang="en-US" altLang="ja-JP" sz="1400" baseline="0" dirty="0" smtClean="0"/>
                        <a:t> surface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 smtClean="0"/>
                        <a:t>Amp. Gain ratio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 smtClean="0"/>
                        <a:t>Total</a:t>
                      </a:r>
                      <a:r>
                        <a:rPr kumimoji="1" lang="en-US" altLang="ja-JP" sz="1400" baseline="0" dirty="0" smtClean="0"/>
                        <a:t> Gain ratio</a:t>
                      </a:r>
                      <a:endParaRPr kumimoji="1" lang="ja-JP" altLang="en-US" sz="1400" dirty="0"/>
                    </a:p>
                  </a:txBody>
                  <a:tcPr anchor="ctr"/>
                </a:tc>
              </a:tr>
              <a:tr h="54131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①</a:t>
                      </a:r>
                      <a:r>
                        <a:rPr kumimoji="1" lang="en-US" altLang="ja-JP" sz="1400" dirty="0" smtClean="0"/>
                        <a:t>APD+High Gain Shaper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50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18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30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2.7×10</a:t>
                      </a:r>
                      <a:r>
                        <a:rPr kumimoji="1" lang="en-US" altLang="ja-JP" sz="1600" baseline="30000" dirty="0" smtClean="0"/>
                        <a:t>4</a:t>
                      </a:r>
                      <a:endParaRPr kumimoji="1" lang="ja-JP" altLang="en-US" sz="1600" baseline="30000" dirty="0"/>
                    </a:p>
                  </a:txBody>
                  <a:tcPr anchor="ctr"/>
                </a:tc>
              </a:tr>
              <a:tr h="54131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②</a:t>
                      </a:r>
                      <a:r>
                        <a:rPr kumimoji="1" lang="en-US" altLang="ja-JP" sz="1400" dirty="0" smtClean="0"/>
                        <a:t>APD+Low Gain Shaper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50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18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9.0×10</a:t>
                      </a:r>
                      <a:r>
                        <a:rPr kumimoji="1" lang="en-US" altLang="ja-JP" sz="1600" baseline="30000" dirty="0" smtClean="0"/>
                        <a:t>2</a:t>
                      </a:r>
                      <a:endParaRPr kumimoji="1" lang="ja-JP" altLang="en-US" sz="1600" baseline="30000" dirty="0"/>
                    </a:p>
                  </a:txBody>
                  <a:tcPr anchor="ctr"/>
                </a:tc>
              </a:tr>
              <a:tr h="54131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③</a:t>
                      </a:r>
                      <a:r>
                        <a:rPr kumimoji="1" lang="en-US" altLang="ja-JP" sz="1400" dirty="0" smtClean="0"/>
                        <a:t>PD+High</a:t>
                      </a:r>
                      <a:r>
                        <a:rPr kumimoji="1" lang="en-US" altLang="ja-JP" sz="1400" baseline="0" dirty="0" smtClean="0"/>
                        <a:t> Gain Shaper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30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30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  <a:tr h="54131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/>
                        <a:t>④</a:t>
                      </a:r>
                      <a:r>
                        <a:rPr kumimoji="1" lang="en-US" altLang="ja-JP" sz="1400" dirty="0" smtClean="0"/>
                        <a:t>PD+Low Gain Shaper</a:t>
                      </a:r>
                      <a:endParaRPr kumimoji="1" lang="ja-JP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grpSp>
        <p:nvGrpSpPr>
          <p:cNvPr id="3085" name="グループ化 3084"/>
          <p:cNvGrpSpPr/>
          <p:nvPr/>
        </p:nvGrpSpPr>
        <p:grpSpPr>
          <a:xfrm>
            <a:off x="323528" y="1031182"/>
            <a:ext cx="2612197" cy="2403244"/>
            <a:chOff x="447635" y="1188936"/>
            <a:chExt cx="2612197" cy="2403244"/>
          </a:xfrm>
        </p:grpSpPr>
        <p:pic>
          <p:nvPicPr>
            <p:cNvPr id="52" name="Picture 2" descr="C:\Users\toshi\Documents\bCALET\CERN_exp\zouhuku\himac\RIMG0698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0866" t="14655" r="21980" b="12074"/>
            <a:stretch>
              <a:fillRect/>
            </a:stretch>
          </p:blipFill>
          <p:spPr bwMode="auto">
            <a:xfrm>
              <a:off x="467544" y="1196751"/>
              <a:ext cx="2487208" cy="2392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51" name="直線矢印コネクタ 50"/>
            <p:cNvCxnSpPr/>
            <p:nvPr/>
          </p:nvCxnSpPr>
          <p:spPr>
            <a:xfrm>
              <a:off x="1259632" y="1484784"/>
              <a:ext cx="954982" cy="0"/>
            </a:xfrm>
            <a:prstGeom prst="straightConnector1">
              <a:avLst/>
            </a:prstGeom>
            <a:ln w="19050">
              <a:solidFill>
                <a:srgbClr val="FFFF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線矢印コネクタ 56"/>
            <p:cNvCxnSpPr/>
            <p:nvPr/>
          </p:nvCxnSpPr>
          <p:spPr>
            <a:xfrm>
              <a:off x="971600" y="1612672"/>
              <a:ext cx="0" cy="1456288"/>
            </a:xfrm>
            <a:prstGeom prst="straightConnector1">
              <a:avLst/>
            </a:prstGeom>
            <a:ln w="19050">
              <a:solidFill>
                <a:srgbClr val="FFFF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線コネクタ 55"/>
            <p:cNvCxnSpPr/>
            <p:nvPr/>
          </p:nvCxnSpPr>
          <p:spPr>
            <a:xfrm>
              <a:off x="827584" y="1612672"/>
              <a:ext cx="432048" cy="0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線コネクタ 61"/>
            <p:cNvCxnSpPr/>
            <p:nvPr/>
          </p:nvCxnSpPr>
          <p:spPr>
            <a:xfrm>
              <a:off x="827584" y="3068960"/>
              <a:ext cx="432048" cy="0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線コネクタ 62"/>
            <p:cNvCxnSpPr/>
            <p:nvPr/>
          </p:nvCxnSpPr>
          <p:spPr>
            <a:xfrm flipV="1">
              <a:off x="2212049" y="1334077"/>
              <a:ext cx="0" cy="260092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線コネクタ 70"/>
            <p:cNvCxnSpPr/>
            <p:nvPr/>
          </p:nvCxnSpPr>
          <p:spPr>
            <a:xfrm flipV="1">
              <a:off x="1259632" y="1334077"/>
              <a:ext cx="0" cy="260092"/>
            </a:xfrm>
            <a:prstGeom prst="line">
              <a:avLst/>
            </a:prstGeom>
            <a:ln>
              <a:solidFill>
                <a:srgbClr val="FFFF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80" name="テキスト ボックス 3079"/>
            <p:cNvSpPr txBox="1"/>
            <p:nvPr/>
          </p:nvSpPr>
          <p:spPr>
            <a:xfrm>
              <a:off x="1359493" y="1188936"/>
              <a:ext cx="852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FF00"/>
                  </a:solidFill>
                </a:rPr>
                <a:t>13.4mm</a:t>
              </a:r>
              <a:endParaRPr kumimoji="1" lang="ja-JP" altLang="en-US" sz="1400" dirty="0">
                <a:solidFill>
                  <a:srgbClr val="FFFF00"/>
                </a:solidFill>
              </a:endParaRPr>
            </a:p>
          </p:txBody>
        </p:sp>
        <p:sp>
          <p:nvSpPr>
            <p:cNvPr id="74" name="テキスト ボックス 73"/>
            <p:cNvSpPr txBox="1"/>
            <p:nvPr/>
          </p:nvSpPr>
          <p:spPr>
            <a:xfrm>
              <a:off x="447635" y="3068960"/>
              <a:ext cx="8525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400" dirty="0" smtClean="0">
                  <a:solidFill>
                    <a:srgbClr val="FFFF00"/>
                  </a:solidFill>
                </a:rPr>
                <a:t>19.7mm</a:t>
              </a:r>
              <a:endParaRPr kumimoji="1" lang="ja-JP" altLang="en-US" sz="1400" dirty="0">
                <a:solidFill>
                  <a:srgbClr val="FFFF00"/>
                </a:solidFill>
              </a:endParaRPr>
            </a:p>
          </p:txBody>
        </p:sp>
        <p:cxnSp>
          <p:nvCxnSpPr>
            <p:cNvPr id="3083" name="直線矢印コネクタ 3082"/>
            <p:cNvCxnSpPr>
              <a:stCxn id="79" idx="1"/>
            </p:cNvCxnSpPr>
            <p:nvPr/>
          </p:nvCxnSpPr>
          <p:spPr>
            <a:xfrm flipH="1" flipV="1">
              <a:off x="1737123" y="2922956"/>
              <a:ext cx="48648" cy="407614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9" name="テキスト ボックス 78"/>
            <p:cNvSpPr txBox="1"/>
            <p:nvPr/>
          </p:nvSpPr>
          <p:spPr>
            <a:xfrm>
              <a:off x="1785771" y="3068960"/>
              <a:ext cx="127406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sz="1400" b="1" dirty="0" smtClean="0">
                  <a:solidFill>
                    <a:srgbClr val="FFFF00"/>
                  </a:solidFill>
                </a:rPr>
                <a:t>PD</a:t>
              </a:r>
            </a:p>
            <a:p>
              <a:r>
                <a:rPr kumimoji="1" lang="en-US" altLang="ja-JP" sz="1400" dirty="0" smtClean="0">
                  <a:solidFill>
                    <a:srgbClr val="FFFF00"/>
                  </a:solidFill>
                </a:rPr>
                <a:t>2.4×2.4mm</a:t>
              </a:r>
              <a:r>
                <a:rPr kumimoji="1" lang="en-US" altLang="ja-JP" sz="1400" baseline="30000" dirty="0" smtClean="0">
                  <a:solidFill>
                    <a:srgbClr val="FFFF00"/>
                  </a:solidFill>
                </a:rPr>
                <a:t>2</a:t>
              </a:r>
              <a:endParaRPr kumimoji="1" lang="ja-JP" altLang="en-US" sz="1400" baseline="30000" dirty="0">
                <a:solidFill>
                  <a:srgbClr val="FFFF00"/>
                </a:solidFill>
              </a:endParaRPr>
            </a:p>
          </p:txBody>
        </p:sp>
        <p:cxnSp>
          <p:nvCxnSpPr>
            <p:cNvPr id="80" name="直線矢印コネクタ 79"/>
            <p:cNvCxnSpPr/>
            <p:nvPr/>
          </p:nvCxnSpPr>
          <p:spPr>
            <a:xfrm flipH="1" flipV="1">
              <a:off x="1847236" y="2124792"/>
              <a:ext cx="231618" cy="216024"/>
            </a:xfrm>
            <a:prstGeom prst="straightConnector1">
              <a:avLst/>
            </a:prstGeom>
            <a:ln w="1905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テキスト ボックス 80"/>
          <p:cNvSpPr txBox="1"/>
          <p:nvPr/>
        </p:nvSpPr>
        <p:spPr>
          <a:xfrm>
            <a:off x="1668337" y="2170971"/>
            <a:ext cx="127406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 smtClean="0">
                <a:solidFill>
                  <a:srgbClr val="FFFF00"/>
                </a:solidFill>
              </a:rPr>
              <a:t>APD</a:t>
            </a:r>
          </a:p>
          <a:p>
            <a:r>
              <a:rPr lang="en-US" altLang="ja-JP" sz="1400" dirty="0" smtClean="0">
                <a:solidFill>
                  <a:srgbClr val="FFFF00"/>
                </a:solidFill>
              </a:rPr>
              <a:t>10</a:t>
            </a:r>
            <a:r>
              <a:rPr kumimoji="1" lang="en-US" altLang="ja-JP" sz="1400" dirty="0" smtClean="0">
                <a:solidFill>
                  <a:srgbClr val="FFFF00"/>
                </a:solidFill>
              </a:rPr>
              <a:t>×10mm</a:t>
            </a:r>
            <a:r>
              <a:rPr kumimoji="1" lang="en-US" altLang="ja-JP" sz="1400" baseline="30000" dirty="0" smtClean="0">
                <a:solidFill>
                  <a:srgbClr val="FFFF00"/>
                </a:solidFill>
              </a:rPr>
              <a:t>2</a:t>
            </a:r>
            <a:endParaRPr kumimoji="1" lang="ja-JP" altLang="en-US" sz="1400" baseline="30000" dirty="0">
              <a:solidFill>
                <a:srgbClr val="FFFF00"/>
              </a:solidFill>
            </a:endParaRPr>
          </a:p>
        </p:txBody>
      </p:sp>
      <p:sp>
        <p:nvSpPr>
          <p:cNvPr id="3090" name="正方形/長方形 3089"/>
          <p:cNvSpPr/>
          <p:nvPr/>
        </p:nvSpPr>
        <p:spPr>
          <a:xfrm>
            <a:off x="678358" y="3418631"/>
            <a:ext cx="1767653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ja-JP" sz="1400" dirty="0">
                <a:latin typeface="+mn-ea"/>
              </a:rPr>
              <a:t>S10937-9351</a:t>
            </a:r>
            <a:endParaRPr lang="ja-JP" altLang="en-US" sz="1400" dirty="0">
              <a:latin typeface="+mn-ea"/>
              <a:ea typeface="ＭＳ Ｐゴシック" pitchFamily="50" charset="-128"/>
            </a:endParaRPr>
          </a:p>
          <a:p>
            <a:pPr>
              <a:defRPr/>
            </a:pPr>
            <a:r>
              <a:rPr lang="en-US" altLang="ja-JP" sz="1400" dirty="0" smtClean="0">
                <a:latin typeface="+mn-ea"/>
              </a:rPr>
              <a:t>(Hamamatsu Co.)</a:t>
            </a:r>
            <a:endParaRPr lang="en-US" altLang="ja-JP" sz="1400" dirty="0">
              <a:latin typeface="+mn-ea"/>
            </a:endParaRPr>
          </a:p>
        </p:txBody>
      </p:sp>
      <p:sp>
        <p:nvSpPr>
          <p:cNvPr id="3091" name="テキスト ボックス 3090"/>
          <p:cNvSpPr txBox="1"/>
          <p:nvPr/>
        </p:nvSpPr>
        <p:spPr>
          <a:xfrm>
            <a:off x="3635954" y="885108"/>
            <a:ext cx="46874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Comparison of each </a:t>
            </a:r>
            <a:r>
              <a:rPr lang="en-US" altLang="ja-JP" sz="1400" dirty="0"/>
              <a:t>G</a:t>
            </a:r>
            <a:r>
              <a:rPr lang="en-US" altLang="ja-JP" sz="1400" dirty="0" smtClean="0"/>
              <a:t>ain to </a:t>
            </a:r>
            <a:r>
              <a:rPr lang="en-US" altLang="ja-JP" sz="1400" dirty="0" err="1" smtClean="0"/>
              <a:t>PD+Low</a:t>
            </a:r>
            <a:r>
              <a:rPr lang="en-US" altLang="ja-JP" sz="1400" dirty="0" smtClean="0"/>
              <a:t> Gain (=1)</a:t>
            </a:r>
            <a:endParaRPr kumimoji="1" lang="en-US" altLang="ja-JP" sz="1400" dirty="0" smtClean="0"/>
          </a:p>
        </p:txBody>
      </p:sp>
      <p:sp>
        <p:nvSpPr>
          <p:cNvPr id="3092" name="テキスト ボックス 3091"/>
          <p:cNvSpPr txBox="1"/>
          <p:nvPr/>
        </p:nvSpPr>
        <p:spPr>
          <a:xfrm>
            <a:off x="5239944" y="1863194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×</a:t>
            </a:r>
            <a:endParaRPr kumimoji="1" lang="ja-JP" altLang="en-US" sz="1400" b="1" dirty="0"/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5239944" y="2386414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×</a:t>
            </a:r>
            <a:endParaRPr kumimoji="1" lang="ja-JP" altLang="en-US" sz="1400" b="1" dirty="0"/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227520" y="2969009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×</a:t>
            </a:r>
            <a:endParaRPr kumimoji="1" lang="ja-JP" altLang="en-US" sz="1400" b="1" dirty="0"/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239944" y="3481263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×</a:t>
            </a:r>
            <a:endParaRPr kumimoji="1" lang="ja-JP" altLang="en-US" sz="1400" b="1" dirty="0"/>
          </a:p>
        </p:txBody>
      </p:sp>
      <p:sp>
        <p:nvSpPr>
          <p:cNvPr id="94" name="テキスト ボックス 93"/>
          <p:cNvSpPr txBox="1"/>
          <p:nvPr/>
        </p:nvSpPr>
        <p:spPr>
          <a:xfrm>
            <a:off x="6283191" y="1875285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×</a:t>
            </a:r>
            <a:endParaRPr kumimoji="1" lang="ja-JP" altLang="en-US" sz="1400" b="1" dirty="0"/>
          </a:p>
        </p:txBody>
      </p:sp>
      <p:sp>
        <p:nvSpPr>
          <p:cNvPr id="95" name="テキスト ボックス 94"/>
          <p:cNvSpPr txBox="1"/>
          <p:nvPr/>
        </p:nvSpPr>
        <p:spPr>
          <a:xfrm>
            <a:off x="6283191" y="2386414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×</a:t>
            </a:r>
            <a:endParaRPr kumimoji="1" lang="ja-JP" altLang="en-US" sz="1400" b="1" dirty="0"/>
          </a:p>
        </p:txBody>
      </p:sp>
      <p:sp>
        <p:nvSpPr>
          <p:cNvPr id="96" name="テキスト ボックス 95"/>
          <p:cNvSpPr txBox="1"/>
          <p:nvPr/>
        </p:nvSpPr>
        <p:spPr>
          <a:xfrm>
            <a:off x="6283191" y="2969008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×</a:t>
            </a:r>
            <a:endParaRPr kumimoji="1" lang="ja-JP" altLang="en-US" sz="1400" b="1" dirty="0"/>
          </a:p>
        </p:txBody>
      </p:sp>
      <p:sp>
        <p:nvSpPr>
          <p:cNvPr id="97" name="テキスト ボックス 96"/>
          <p:cNvSpPr txBox="1"/>
          <p:nvPr/>
        </p:nvSpPr>
        <p:spPr>
          <a:xfrm>
            <a:off x="6283191" y="3481263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1" dirty="0"/>
              <a:t>×</a:t>
            </a:r>
            <a:endParaRPr kumimoji="1" lang="ja-JP" altLang="en-US" sz="1400" b="1" dirty="0"/>
          </a:p>
        </p:txBody>
      </p:sp>
      <p:sp>
        <p:nvSpPr>
          <p:cNvPr id="98" name="テキスト ボックス 97"/>
          <p:cNvSpPr txBox="1"/>
          <p:nvPr/>
        </p:nvSpPr>
        <p:spPr>
          <a:xfrm>
            <a:off x="7380312" y="1875285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=</a:t>
            </a:r>
            <a:endParaRPr kumimoji="1" lang="ja-JP" altLang="en-US" sz="1400" b="1" dirty="0"/>
          </a:p>
        </p:txBody>
      </p:sp>
      <p:sp>
        <p:nvSpPr>
          <p:cNvPr id="100" name="テキスト ボックス 99"/>
          <p:cNvSpPr txBox="1"/>
          <p:nvPr/>
        </p:nvSpPr>
        <p:spPr>
          <a:xfrm>
            <a:off x="7389282" y="2386414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=</a:t>
            </a:r>
            <a:endParaRPr kumimoji="1" lang="ja-JP" altLang="en-US" sz="1400" b="1" dirty="0"/>
          </a:p>
        </p:txBody>
      </p:sp>
      <p:sp>
        <p:nvSpPr>
          <p:cNvPr id="101" name="テキスト ボックス 100"/>
          <p:cNvSpPr txBox="1"/>
          <p:nvPr/>
        </p:nvSpPr>
        <p:spPr>
          <a:xfrm>
            <a:off x="7392499" y="2932456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=</a:t>
            </a:r>
            <a:endParaRPr kumimoji="1" lang="ja-JP" altLang="en-US" sz="1400" b="1" dirty="0"/>
          </a:p>
        </p:txBody>
      </p:sp>
      <p:sp>
        <p:nvSpPr>
          <p:cNvPr id="102" name="テキスト ボックス 101"/>
          <p:cNvSpPr txBox="1"/>
          <p:nvPr/>
        </p:nvSpPr>
        <p:spPr>
          <a:xfrm>
            <a:off x="7389282" y="3481263"/>
            <a:ext cx="42307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/>
              <a:t>=</a:t>
            </a:r>
            <a:endParaRPr kumimoji="1" lang="ja-JP" altLang="en-US" sz="1400" b="1" dirty="0"/>
          </a:p>
        </p:txBody>
      </p:sp>
      <p:sp>
        <p:nvSpPr>
          <p:cNvPr id="45" name="日付プレースホルダー 4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46" name="スライド番号プレースホルダー 4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9654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図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076942"/>
            <a:ext cx="4421764" cy="5088362"/>
          </a:xfrm>
          <a:prstGeom prst="rect">
            <a:avLst/>
          </a:prstGeom>
        </p:spPr>
      </p:pic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pic>
        <p:nvPicPr>
          <p:cNvPr id="3" name="図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1160335"/>
            <a:ext cx="4336517" cy="4990263"/>
          </a:xfrm>
          <a:prstGeom prst="rect">
            <a:avLst/>
          </a:prstGeom>
        </p:spPr>
      </p:pic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9" name="タイトル 1"/>
          <p:cNvSpPr>
            <a:spLocks noGrp="1"/>
          </p:cNvSpPr>
          <p:nvPr>
            <p:ph type="title"/>
          </p:nvPr>
        </p:nvSpPr>
        <p:spPr>
          <a:xfrm>
            <a:off x="457200" y="296734"/>
            <a:ext cx="8432800" cy="683994"/>
          </a:xfrm>
        </p:spPr>
        <p:txBody>
          <a:bodyPr>
            <a:noAutofit/>
          </a:bodyPr>
          <a:lstStyle/>
          <a:p>
            <a:r>
              <a:rPr lang="en-US" altLang="ja-JP" sz="3200" dirty="0" smtClean="0"/>
              <a:t>Variation of the correlation between H.G. and L.G. in the TASC First layer PWOs</a:t>
            </a:r>
            <a:endParaRPr kumimoji="1" lang="ja-JP" altLang="en-US" sz="3200" dirty="0"/>
          </a:p>
        </p:txBody>
      </p:sp>
    </p:spTree>
    <p:extLst>
      <p:ext uri="{BB962C8B-B14F-4D97-AF65-F5344CB8AC3E}">
        <p14:creationId xmlns:p14="http://schemas.microsoft.com/office/powerpoint/2010/main" val="19105694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 smtClean="0"/>
              <a:t>Pedestal measurements </a:t>
            </a:r>
            <a:br>
              <a:rPr kumimoji="1" lang="en-US" altLang="ja-JP" dirty="0" smtClean="0"/>
            </a:br>
            <a:r>
              <a:rPr kumimoji="1" lang="en-US" altLang="ja-JP" dirty="0" smtClean="0"/>
              <a:t>in TASC 2</a:t>
            </a:r>
            <a:r>
              <a:rPr lang="en-US" altLang="ja-JP" baseline="30000" dirty="0" smtClean="0"/>
              <a:t>nd</a:t>
            </a:r>
            <a:r>
              <a:rPr kumimoji="1" lang="en-US" altLang="ja-JP" dirty="0" smtClean="0"/>
              <a:t> – </a:t>
            </a:r>
            <a:r>
              <a:rPr lang="en-US" altLang="ja-JP" dirty="0" smtClean="0"/>
              <a:t>12</a:t>
            </a:r>
            <a:r>
              <a:rPr lang="en-US" altLang="ja-JP" baseline="30000" dirty="0" smtClean="0"/>
              <a:t>th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layer PWOs </a:t>
            </a:r>
            <a:endParaRPr kumimoji="1" lang="ja-JP" alt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smtClean="0"/>
              <a:t>March 15, 2012</a:t>
            </a:r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smtClean="0"/>
              <a:t>CERN analysis meeting</a:t>
            </a:r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3</a:t>
            </a:fld>
            <a:endParaRPr kumimoji="1" lang="ja-JP" altLang="en-US"/>
          </a:p>
        </p:txBody>
      </p:sp>
      <p:pic>
        <p:nvPicPr>
          <p:cNvPr id="7" name="図 6" descr="スクリーンショット（2012-03-13 19.15.09）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026" y="1671721"/>
            <a:ext cx="4851400" cy="4089400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457200" y="5921542"/>
            <a:ext cx="83636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 smtClean="0"/>
              <a:t>An example pedestal measurement (TASC 8</a:t>
            </a:r>
            <a:r>
              <a:rPr kumimoji="1" lang="en-US" altLang="ja-JP" sz="2000" baseline="30000" dirty="0" smtClean="0"/>
              <a:t>th</a:t>
            </a:r>
            <a:r>
              <a:rPr kumimoji="1" lang="en-US" altLang="ja-JP" sz="2000" dirty="0" smtClean="0"/>
              <a:t> layer, lower PWO with APD H.G.) 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9304872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Time Variation of Pedestal Peaks</a:t>
            </a:r>
            <a:endParaRPr kumimoji="1" lang="ja-JP" altLang="en-US" dirty="0"/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" y="1129980"/>
            <a:ext cx="7931224" cy="5045255"/>
          </a:xfrm>
        </p:spPr>
      </p:pic>
      <p:sp>
        <p:nvSpPr>
          <p:cNvPr id="5" name="テキスト ボックス 4"/>
          <p:cNvSpPr txBox="1"/>
          <p:nvPr/>
        </p:nvSpPr>
        <p:spPr>
          <a:xfrm>
            <a:off x="1619672" y="6237312"/>
            <a:ext cx="59766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TASC 3</a:t>
            </a:r>
            <a:r>
              <a:rPr lang="en-US" altLang="ja-JP" sz="2000" baseline="30000" dirty="0" smtClean="0"/>
              <a:t>rd</a:t>
            </a:r>
            <a:r>
              <a:rPr lang="en-US" altLang="ja-JP" sz="2000" dirty="0" smtClean="0"/>
              <a:t> layer, middle PWO with APD H.G.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09209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Rejected pedestal data</a:t>
            </a:r>
            <a:endParaRPr kumimoji="1" lang="ja-JP" altLang="en-US" dirty="0"/>
          </a:p>
        </p:txBody>
      </p:sp>
      <p:grpSp>
        <p:nvGrpSpPr>
          <p:cNvPr id="4" name="グループ化 3"/>
          <p:cNvGrpSpPr/>
          <p:nvPr/>
        </p:nvGrpSpPr>
        <p:grpSpPr>
          <a:xfrm>
            <a:off x="523456" y="3356992"/>
            <a:ext cx="4640704" cy="2232248"/>
            <a:chOff x="2699792" y="2564904"/>
            <a:chExt cx="4640704" cy="2232248"/>
          </a:xfrm>
        </p:grpSpPr>
        <p:grpSp>
          <p:nvGrpSpPr>
            <p:cNvPr id="5" name="グループ化 4"/>
            <p:cNvGrpSpPr/>
            <p:nvPr/>
          </p:nvGrpSpPr>
          <p:grpSpPr>
            <a:xfrm>
              <a:off x="3095836" y="2949774"/>
              <a:ext cx="2455473" cy="1539481"/>
              <a:chOff x="3095836" y="2949774"/>
              <a:chExt cx="2455473" cy="1539481"/>
            </a:xfrm>
          </p:grpSpPr>
          <p:sp>
            <p:nvSpPr>
              <p:cNvPr id="21" name="テキスト ボックス 20"/>
              <p:cNvSpPr txBox="1"/>
              <p:nvPr/>
            </p:nvSpPr>
            <p:spPr>
              <a:xfrm>
                <a:off x="4824028" y="3970301"/>
                <a:ext cx="396044" cy="39480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 smtClean="0"/>
                  <a:t>*</a:t>
                </a:r>
                <a:endParaRPr kumimoji="1" lang="ja-JP" altLang="en-US" dirty="0"/>
              </a:p>
            </p:txBody>
          </p:sp>
          <p:grpSp>
            <p:nvGrpSpPr>
              <p:cNvPr id="22" name="グループ化 21"/>
              <p:cNvGrpSpPr/>
              <p:nvPr/>
            </p:nvGrpSpPr>
            <p:grpSpPr>
              <a:xfrm>
                <a:off x="3095836" y="2949774"/>
                <a:ext cx="2455473" cy="1539481"/>
                <a:chOff x="3095836" y="2949774"/>
                <a:chExt cx="2455473" cy="1539481"/>
              </a:xfrm>
            </p:grpSpPr>
            <p:grpSp>
              <p:nvGrpSpPr>
                <p:cNvPr id="23" name="グループ化 22"/>
                <p:cNvGrpSpPr/>
                <p:nvPr/>
              </p:nvGrpSpPr>
              <p:grpSpPr>
                <a:xfrm>
                  <a:off x="3095836" y="2949774"/>
                  <a:ext cx="2455473" cy="1539481"/>
                  <a:chOff x="3095836" y="2949774"/>
                  <a:chExt cx="2455473" cy="1539481"/>
                </a:xfrm>
              </p:grpSpPr>
              <p:sp>
                <p:nvSpPr>
                  <p:cNvPr id="26" name="テキスト ボックス 25"/>
                  <p:cNvSpPr txBox="1"/>
                  <p:nvPr/>
                </p:nvSpPr>
                <p:spPr>
                  <a:xfrm>
                    <a:off x="3333462" y="3789040"/>
                    <a:ext cx="198022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27" name="テキスト ボックス 26"/>
                  <p:cNvSpPr txBox="1"/>
                  <p:nvPr/>
                </p:nvSpPr>
                <p:spPr>
                  <a:xfrm>
                    <a:off x="3571089" y="3805451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28" name="テキスト ボックス 27"/>
                  <p:cNvSpPr txBox="1"/>
                  <p:nvPr/>
                </p:nvSpPr>
                <p:spPr>
                  <a:xfrm>
                    <a:off x="3808715" y="3805451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29" name="テキスト ボックス 28"/>
                  <p:cNvSpPr txBox="1"/>
                  <p:nvPr/>
                </p:nvSpPr>
                <p:spPr>
                  <a:xfrm>
                    <a:off x="3729506" y="3642540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30" name="テキスト ボックス 29"/>
                  <p:cNvSpPr txBox="1"/>
                  <p:nvPr/>
                </p:nvSpPr>
                <p:spPr>
                  <a:xfrm>
                    <a:off x="4204759" y="3805451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31" name="テキスト ボックス 30"/>
                  <p:cNvSpPr txBox="1"/>
                  <p:nvPr/>
                </p:nvSpPr>
                <p:spPr>
                  <a:xfrm>
                    <a:off x="3967133" y="3488592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32" name="テキスト ボックス 31"/>
                  <p:cNvSpPr txBox="1"/>
                  <p:nvPr/>
                </p:nvSpPr>
                <p:spPr>
                  <a:xfrm>
                    <a:off x="3501102" y="3940504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33" name="テキスト ボックス 32"/>
                  <p:cNvSpPr txBox="1"/>
                  <p:nvPr/>
                </p:nvSpPr>
                <p:spPr>
                  <a:xfrm>
                    <a:off x="4125550" y="3642540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34" name="テキスト ボックス 33"/>
                  <p:cNvSpPr txBox="1"/>
                  <p:nvPr/>
                </p:nvSpPr>
                <p:spPr>
                  <a:xfrm>
                    <a:off x="3333462" y="3863530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35" name="テキスト ボックス 34"/>
                  <p:cNvSpPr txBox="1"/>
                  <p:nvPr/>
                </p:nvSpPr>
                <p:spPr>
                  <a:xfrm>
                    <a:off x="3729506" y="3950437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36" name="テキスト ボックス 35"/>
                  <p:cNvSpPr txBox="1"/>
                  <p:nvPr/>
                </p:nvSpPr>
                <p:spPr>
                  <a:xfrm>
                    <a:off x="3254254" y="4094452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37" name="テキスト ボックス 36"/>
                  <p:cNvSpPr txBox="1"/>
                  <p:nvPr/>
                </p:nvSpPr>
                <p:spPr>
                  <a:xfrm>
                    <a:off x="4283968" y="3478660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38" name="テキスト ボックス 37"/>
                  <p:cNvSpPr txBox="1"/>
                  <p:nvPr/>
                </p:nvSpPr>
                <p:spPr>
                  <a:xfrm>
                    <a:off x="3967133" y="3719515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39" name="テキスト ボックス 38"/>
                  <p:cNvSpPr txBox="1"/>
                  <p:nvPr/>
                </p:nvSpPr>
                <p:spPr>
                  <a:xfrm>
                    <a:off x="4363177" y="3805451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40" name="テキスト ボックス 39"/>
                  <p:cNvSpPr txBox="1"/>
                  <p:nvPr/>
                </p:nvSpPr>
                <p:spPr>
                  <a:xfrm>
                    <a:off x="3175045" y="3863530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41" name="テキスト ボックス 40"/>
                  <p:cNvSpPr txBox="1"/>
                  <p:nvPr/>
                </p:nvSpPr>
                <p:spPr>
                  <a:xfrm>
                    <a:off x="3095836" y="4017478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42" name="テキスト ボックス 41"/>
                  <p:cNvSpPr txBox="1"/>
                  <p:nvPr/>
                </p:nvSpPr>
                <p:spPr>
                  <a:xfrm>
                    <a:off x="4204759" y="3334644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43" name="テキスト ボックス 42"/>
                  <p:cNvSpPr txBox="1"/>
                  <p:nvPr/>
                </p:nvSpPr>
                <p:spPr>
                  <a:xfrm>
                    <a:off x="4442386" y="3642540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44" name="テキスト ボックス 43"/>
                  <p:cNvSpPr txBox="1"/>
                  <p:nvPr/>
                </p:nvSpPr>
                <p:spPr>
                  <a:xfrm>
                    <a:off x="4680012" y="3642540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45" name="テキスト ボックス 44"/>
                  <p:cNvSpPr txBox="1"/>
                  <p:nvPr/>
                </p:nvSpPr>
                <p:spPr>
                  <a:xfrm>
                    <a:off x="4442386" y="3411618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46" name="テキスト ボックス 45"/>
                  <p:cNvSpPr txBox="1"/>
                  <p:nvPr/>
                </p:nvSpPr>
                <p:spPr>
                  <a:xfrm>
                    <a:off x="4600803" y="3488592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47" name="テキスト ボックス 46"/>
                  <p:cNvSpPr txBox="1"/>
                  <p:nvPr/>
                </p:nvSpPr>
                <p:spPr>
                  <a:xfrm>
                    <a:off x="4996847" y="3488592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48" name="テキスト ボックス 47"/>
                  <p:cNvSpPr txBox="1"/>
                  <p:nvPr/>
                </p:nvSpPr>
                <p:spPr>
                  <a:xfrm>
                    <a:off x="4680012" y="3257670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49" name="テキスト ボックス 48"/>
                  <p:cNvSpPr txBox="1"/>
                  <p:nvPr/>
                </p:nvSpPr>
                <p:spPr>
                  <a:xfrm>
                    <a:off x="4759221" y="3488592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50" name="テキスト ボックス 49"/>
                  <p:cNvSpPr txBox="1"/>
                  <p:nvPr/>
                </p:nvSpPr>
                <p:spPr>
                  <a:xfrm>
                    <a:off x="4442386" y="3257670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51" name="テキスト ボックス 50"/>
                  <p:cNvSpPr txBox="1"/>
                  <p:nvPr/>
                </p:nvSpPr>
                <p:spPr>
                  <a:xfrm>
                    <a:off x="4838430" y="3334644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52" name="テキスト ボックス 51"/>
                  <p:cNvSpPr txBox="1"/>
                  <p:nvPr/>
                </p:nvSpPr>
                <p:spPr>
                  <a:xfrm>
                    <a:off x="4521595" y="2949774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53" name="テキスト ボックス 52"/>
                  <p:cNvSpPr txBox="1"/>
                  <p:nvPr/>
                </p:nvSpPr>
                <p:spPr>
                  <a:xfrm>
                    <a:off x="4521595" y="3805451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54" name="テキスト ボックス 53"/>
                  <p:cNvSpPr txBox="1"/>
                  <p:nvPr/>
                </p:nvSpPr>
                <p:spPr>
                  <a:xfrm>
                    <a:off x="4917639" y="3026748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55" name="テキスト ボックス 54"/>
                  <p:cNvSpPr txBox="1"/>
                  <p:nvPr/>
                </p:nvSpPr>
                <p:spPr>
                  <a:xfrm>
                    <a:off x="4996847" y="3257670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56" name="テキスト ボックス 55"/>
                  <p:cNvSpPr txBox="1"/>
                  <p:nvPr/>
                </p:nvSpPr>
                <p:spPr>
                  <a:xfrm>
                    <a:off x="5155265" y="3103722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57" name="テキスト ボックス 56"/>
                  <p:cNvSpPr txBox="1"/>
                  <p:nvPr/>
                </p:nvSpPr>
                <p:spPr>
                  <a:xfrm>
                    <a:off x="5076056" y="2949774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  <p:sp>
                <p:nvSpPr>
                  <p:cNvPr id="58" name="テキスト ボックス 57"/>
                  <p:cNvSpPr txBox="1"/>
                  <p:nvPr/>
                </p:nvSpPr>
                <p:spPr>
                  <a:xfrm>
                    <a:off x="4680012" y="3093789"/>
                    <a:ext cx="396044" cy="39480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 smtClean="0"/>
                      <a:t>*</a:t>
                    </a:r>
                    <a:endParaRPr kumimoji="1" lang="ja-JP" altLang="en-US" dirty="0"/>
                  </a:p>
                </p:txBody>
              </p:sp>
            </p:grpSp>
            <p:sp>
              <p:nvSpPr>
                <p:cNvPr id="24" name="テキスト ボックス 23"/>
                <p:cNvSpPr txBox="1"/>
                <p:nvPr/>
              </p:nvSpPr>
              <p:spPr>
                <a:xfrm>
                  <a:off x="5112060" y="3826285"/>
                  <a:ext cx="396044" cy="3948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 smtClean="0"/>
                    <a:t>*</a:t>
                  </a:r>
                  <a:endParaRPr kumimoji="1" lang="ja-JP" altLang="en-US" dirty="0"/>
                </a:p>
              </p:txBody>
            </p:sp>
            <p:sp>
              <p:nvSpPr>
                <p:cNvPr id="25" name="テキスト ボックス 24"/>
                <p:cNvSpPr txBox="1"/>
                <p:nvPr/>
              </p:nvSpPr>
              <p:spPr>
                <a:xfrm>
                  <a:off x="4594786" y="3970301"/>
                  <a:ext cx="396044" cy="3948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 smtClean="0"/>
                    <a:t>*</a:t>
                  </a:r>
                  <a:endParaRPr kumimoji="1" lang="ja-JP" altLang="en-US" dirty="0"/>
                </a:p>
              </p:txBody>
            </p:sp>
          </p:grpSp>
        </p:grpSp>
        <p:grpSp>
          <p:nvGrpSpPr>
            <p:cNvPr id="6" name="グループ化 5"/>
            <p:cNvGrpSpPr/>
            <p:nvPr/>
          </p:nvGrpSpPr>
          <p:grpSpPr>
            <a:xfrm>
              <a:off x="2937418" y="2564904"/>
              <a:ext cx="2930726" cy="2232248"/>
              <a:chOff x="2937418" y="2564904"/>
              <a:chExt cx="2930726" cy="2232248"/>
            </a:xfrm>
          </p:grpSpPr>
          <p:cxnSp>
            <p:nvCxnSpPr>
              <p:cNvPr id="18" name="直線コネクタ 17"/>
              <p:cNvCxnSpPr/>
              <p:nvPr/>
            </p:nvCxnSpPr>
            <p:spPr>
              <a:xfrm flipV="1">
                <a:off x="3095836" y="2949774"/>
                <a:ext cx="2693099" cy="1462507"/>
              </a:xfrm>
              <a:prstGeom prst="line">
                <a:avLst/>
              </a:prstGeom>
              <a:ln w="254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直線コネクタ 18"/>
              <p:cNvCxnSpPr/>
              <p:nvPr/>
            </p:nvCxnSpPr>
            <p:spPr>
              <a:xfrm flipV="1">
                <a:off x="3175045" y="3334645"/>
                <a:ext cx="2693099" cy="1462507"/>
              </a:xfrm>
              <a:prstGeom prst="line">
                <a:avLst/>
              </a:prstGeom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直線コネクタ 19"/>
              <p:cNvCxnSpPr/>
              <p:nvPr/>
            </p:nvCxnSpPr>
            <p:spPr>
              <a:xfrm flipV="1">
                <a:off x="2937418" y="2564904"/>
                <a:ext cx="2693099" cy="1462507"/>
              </a:xfrm>
              <a:prstGeom prst="line">
                <a:avLst/>
              </a:prstGeom>
              <a:ln w="25400">
                <a:solidFill>
                  <a:srgbClr val="00206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" name="グループ化 6"/>
            <p:cNvGrpSpPr/>
            <p:nvPr/>
          </p:nvGrpSpPr>
          <p:grpSpPr>
            <a:xfrm>
              <a:off x="2699792" y="3147176"/>
              <a:ext cx="4640704" cy="1524945"/>
              <a:chOff x="2699792" y="3148917"/>
              <a:chExt cx="4640704" cy="1524945"/>
            </a:xfrm>
          </p:grpSpPr>
          <p:cxnSp>
            <p:nvCxnSpPr>
              <p:cNvPr id="12" name="直線矢印コネクタ 11"/>
              <p:cNvCxnSpPr/>
              <p:nvPr/>
            </p:nvCxnSpPr>
            <p:spPr>
              <a:xfrm>
                <a:off x="3491880" y="4181359"/>
                <a:ext cx="0" cy="461844"/>
              </a:xfrm>
              <a:prstGeom prst="straightConnector1">
                <a:avLst/>
              </a:prstGeom>
              <a:ln w="25400">
                <a:solidFill>
                  <a:schemeClr val="tx2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線矢印コネクタ 12"/>
              <p:cNvCxnSpPr/>
              <p:nvPr/>
            </p:nvCxnSpPr>
            <p:spPr>
              <a:xfrm>
                <a:off x="3650298" y="3642541"/>
                <a:ext cx="0" cy="461844"/>
              </a:xfrm>
              <a:prstGeom prst="straightConnector1">
                <a:avLst/>
              </a:prstGeom>
              <a:ln w="25400">
                <a:solidFill>
                  <a:schemeClr val="tx2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線矢印コネクタ 13"/>
              <p:cNvCxnSpPr>
                <a:stCxn id="15" idx="0"/>
                <a:endCxn id="57" idx="3"/>
              </p:cNvCxnSpPr>
              <p:nvPr/>
            </p:nvCxnSpPr>
            <p:spPr>
              <a:xfrm flipH="1" flipV="1">
                <a:off x="5472100" y="3148917"/>
                <a:ext cx="918784" cy="387733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" name="テキスト ボックス 14"/>
              <p:cNvSpPr txBox="1"/>
              <p:nvPr/>
            </p:nvSpPr>
            <p:spPr>
              <a:xfrm>
                <a:off x="5441271" y="3536650"/>
                <a:ext cx="1899225" cy="338554"/>
              </a:xfrm>
              <a:prstGeom prst="rect">
                <a:avLst/>
              </a:prstGeom>
              <a:noFill/>
              <a:ln w="12700">
                <a:solidFill>
                  <a:srgbClr val="FF000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dirty="0" smtClean="0"/>
                  <a:t>F</a:t>
                </a:r>
                <a:r>
                  <a:rPr kumimoji="1" lang="en-US" altLang="ja-JP" sz="1600" dirty="0" smtClean="0"/>
                  <a:t>itting</a:t>
                </a:r>
                <a:r>
                  <a:rPr lang="en-US" altLang="ja-JP" sz="1600" dirty="0"/>
                  <a:t> </a:t>
                </a:r>
                <a:r>
                  <a:rPr lang="en-US" altLang="ja-JP" sz="1600" dirty="0" smtClean="0"/>
                  <a:t>Line</a:t>
                </a:r>
                <a:endParaRPr kumimoji="1" lang="ja-JP" altLang="en-US" sz="1600" dirty="0"/>
              </a:p>
            </p:txBody>
          </p:sp>
          <p:sp>
            <p:nvSpPr>
              <p:cNvPr id="16" name="テキスト ボックス 15"/>
              <p:cNvSpPr txBox="1"/>
              <p:nvPr/>
            </p:nvSpPr>
            <p:spPr>
              <a:xfrm>
                <a:off x="3571089" y="4335308"/>
                <a:ext cx="1252939" cy="33855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dirty="0" smtClean="0"/>
                  <a:t>Error</a:t>
                </a:r>
                <a:r>
                  <a:rPr kumimoji="1" lang="en-US" altLang="ja-JP" sz="1600" dirty="0" smtClean="0"/>
                  <a:t>×3</a:t>
                </a:r>
                <a:endParaRPr kumimoji="1" lang="ja-JP" altLang="en-US" sz="1600" dirty="0"/>
              </a:p>
            </p:txBody>
          </p:sp>
          <p:sp>
            <p:nvSpPr>
              <p:cNvPr id="17" name="テキスト ボックス 16"/>
              <p:cNvSpPr txBox="1"/>
              <p:nvPr/>
            </p:nvSpPr>
            <p:spPr>
              <a:xfrm>
                <a:off x="2699792" y="3170764"/>
                <a:ext cx="1306945" cy="33855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2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dirty="0" smtClean="0"/>
                  <a:t>Error</a:t>
                </a:r>
                <a:r>
                  <a:rPr kumimoji="1" lang="en-US" altLang="ja-JP" sz="1600" dirty="0" smtClean="0"/>
                  <a:t>×3</a:t>
                </a:r>
                <a:endParaRPr kumimoji="1" lang="ja-JP" altLang="en-US" sz="1600" dirty="0"/>
              </a:p>
            </p:txBody>
          </p:sp>
        </p:grpSp>
        <p:grpSp>
          <p:nvGrpSpPr>
            <p:cNvPr id="8" name="グループ化 7"/>
            <p:cNvGrpSpPr/>
            <p:nvPr/>
          </p:nvGrpSpPr>
          <p:grpSpPr>
            <a:xfrm>
              <a:off x="4600810" y="3887080"/>
              <a:ext cx="2635486" cy="528546"/>
              <a:chOff x="4600810" y="3887080"/>
              <a:chExt cx="2635486" cy="528546"/>
            </a:xfrm>
          </p:grpSpPr>
          <p:sp>
            <p:nvSpPr>
              <p:cNvPr id="9" name="円/楕円 8"/>
              <p:cNvSpPr/>
              <p:nvPr/>
            </p:nvSpPr>
            <p:spPr>
              <a:xfrm rot="20820591">
                <a:off x="4600810" y="3887080"/>
                <a:ext cx="913318" cy="360312"/>
              </a:xfrm>
              <a:prstGeom prst="ellipse">
                <a:avLst/>
              </a:prstGeom>
              <a:noFill/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10" name="直線コネクタ 9"/>
              <p:cNvCxnSpPr>
                <a:stCxn id="9" idx="5"/>
              </p:cNvCxnSpPr>
              <p:nvPr/>
            </p:nvCxnSpPr>
            <p:spPr>
              <a:xfrm>
                <a:off x="5400748" y="4118782"/>
                <a:ext cx="467396" cy="81472"/>
              </a:xfrm>
              <a:prstGeom prst="line">
                <a:avLst/>
              </a:prstGeom>
              <a:ln w="25400">
                <a:solidFill>
                  <a:srgbClr val="00B05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" name="テキスト ボックス 10"/>
              <p:cNvSpPr txBox="1"/>
              <p:nvPr/>
            </p:nvSpPr>
            <p:spPr>
              <a:xfrm>
                <a:off x="5868144" y="4077072"/>
                <a:ext cx="136815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dirty="0" smtClean="0"/>
                  <a:t>Rejected</a:t>
                </a:r>
                <a:endParaRPr kumimoji="1" lang="ja-JP" altLang="en-US" sz="1600" dirty="0"/>
              </a:p>
            </p:txBody>
          </p:sp>
        </p:grpSp>
      </p:grpSp>
      <p:grpSp>
        <p:nvGrpSpPr>
          <p:cNvPr id="77" name="グループ化 76"/>
          <p:cNvGrpSpPr/>
          <p:nvPr/>
        </p:nvGrpSpPr>
        <p:grpSpPr>
          <a:xfrm>
            <a:off x="5268622" y="3693029"/>
            <a:ext cx="3359757" cy="2763006"/>
            <a:chOff x="4744820" y="3488814"/>
            <a:chExt cx="3359757" cy="2763006"/>
          </a:xfrm>
        </p:grpSpPr>
        <p:grpSp>
          <p:nvGrpSpPr>
            <p:cNvPr id="73" name="グループ化 72"/>
            <p:cNvGrpSpPr/>
            <p:nvPr/>
          </p:nvGrpSpPr>
          <p:grpSpPr>
            <a:xfrm>
              <a:off x="4744820" y="3616882"/>
              <a:ext cx="3359757" cy="2634938"/>
              <a:chOff x="4740599" y="3616881"/>
              <a:chExt cx="3964078" cy="3279286"/>
            </a:xfrm>
          </p:grpSpPr>
          <p:pic>
            <p:nvPicPr>
              <p:cNvPr id="62" name="Picture 2" descr="D:\pictures\mypictures\sigma\297_9_0_0.gif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788024" y="3616881"/>
                <a:ext cx="3916653" cy="280262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70" name="テキスト ボックス 69"/>
              <p:cNvSpPr txBox="1"/>
              <p:nvPr/>
            </p:nvSpPr>
            <p:spPr>
              <a:xfrm>
                <a:off x="5103736" y="6474823"/>
                <a:ext cx="3377646" cy="42134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600" dirty="0" smtClean="0"/>
                  <a:t>An example of rejected pedestal</a:t>
                </a:r>
                <a:endParaRPr kumimoji="1" lang="ja-JP" altLang="en-US" sz="1600" dirty="0"/>
              </a:p>
            </p:txBody>
          </p:sp>
          <p:sp>
            <p:nvSpPr>
              <p:cNvPr id="71" name="テキスト ボックス 70"/>
              <p:cNvSpPr txBox="1"/>
              <p:nvPr/>
            </p:nvSpPr>
            <p:spPr>
              <a:xfrm>
                <a:off x="6114480" y="6217567"/>
                <a:ext cx="191390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ADC count [</a:t>
                </a:r>
                <a:r>
                  <a:rPr kumimoji="1" lang="en-US" altLang="ja-JP" sz="1400" dirty="0" err="1" smtClean="0"/>
                  <a:t>ch</a:t>
                </a:r>
                <a:r>
                  <a:rPr kumimoji="1" lang="en-US" altLang="ja-JP" sz="1400" dirty="0" smtClean="0"/>
                  <a:t>]</a:t>
                </a:r>
                <a:endParaRPr kumimoji="1" lang="ja-JP" altLang="en-US" sz="1400" dirty="0"/>
              </a:p>
            </p:txBody>
          </p:sp>
          <p:sp>
            <p:nvSpPr>
              <p:cNvPr id="72" name="テキスト ボックス 71"/>
              <p:cNvSpPr txBox="1"/>
              <p:nvPr/>
            </p:nvSpPr>
            <p:spPr>
              <a:xfrm rot="16200000">
                <a:off x="4406410" y="4675889"/>
                <a:ext cx="1031515" cy="36313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sz="1400" dirty="0" smtClean="0"/>
                  <a:t>counts </a:t>
                </a:r>
                <a:endParaRPr kumimoji="1" lang="ja-JP" altLang="en-US" sz="1400" dirty="0"/>
              </a:p>
            </p:txBody>
          </p:sp>
        </p:grpSp>
        <p:sp>
          <p:nvSpPr>
            <p:cNvPr id="75" name="正方形/長方形 74"/>
            <p:cNvSpPr/>
            <p:nvPr/>
          </p:nvSpPr>
          <p:spPr>
            <a:xfrm>
              <a:off x="4768278" y="3488814"/>
              <a:ext cx="3336299" cy="2760307"/>
            </a:xfrm>
            <a:prstGeom prst="rect">
              <a:avLst/>
            </a:prstGeom>
            <a:noFill/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6" name="フリーフォーム 75"/>
          <p:cNvSpPr/>
          <p:nvPr/>
        </p:nvSpPr>
        <p:spPr>
          <a:xfrm>
            <a:off x="3043736" y="5150398"/>
            <a:ext cx="2254651" cy="654866"/>
          </a:xfrm>
          <a:custGeom>
            <a:avLst/>
            <a:gdLst>
              <a:gd name="connsiteX0" fmla="*/ 2210764 w 2210764"/>
              <a:gd name="connsiteY0" fmla="*/ 312516 h 577526"/>
              <a:gd name="connsiteX1" fmla="*/ 902825 w 2210764"/>
              <a:gd name="connsiteY1" fmla="*/ 567159 h 577526"/>
              <a:gd name="connsiteX2" fmla="*/ 0 w 2210764"/>
              <a:gd name="connsiteY2" fmla="*/ 0 h 577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2210764" h="577526">
                <a:moveTo>
                  <a:pt x="2210764" y="312516"/>
                </a:moveTo>
                <a:cubicBezTo>
                  <a:pt x="1741025" y="465880"/>
                  <a:pt x="1271286" y="619245"/>
                  <a:pt x="902825" y="567159"/>
                </a:cubicBezTo>
                <a:cubicBezTo>
                  <a:pt x="534364" y="515073"/>
                  <a:pt x="267182" y="257536"/>
                  <a:pt x="0" y="0"/>
                </a:cubicBezTo>
              </a:path>
            </a:pathLst>
          </a:custGeom>
          <a:noFill/>
          <a:ln>
            <a:solidFill>
              <a:srgbClr val="00B050"/>
            </a:solidFill>
            <a:tailEnd type="triangle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077917" y="1605381"/>
            <a:ext cx="71302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 smtClean="0"/>
              <a:t>As a general rule, </a:t>
            </a:r>
            <a:r>
              <a:rPr lang="en-US" altLang="ja-JP" sz="2400" dirty="0" err="1"/>
              <a:t>m</a:t>
            </a:r>
            <a:r>
              <a:rPr kumimoji="1" lang="en-US" altLang="ja-JP" sz="2400" dirty="0" err="1" smtClean="0"/>
              <a:t>uon</a:t>
            </a:r>
            <a:r>
              <a:rPr kumimoji="1" lang="en-US" altLang="ja-JP" sz="2400" dirty="0" smtClean="0"/>
              <a:t>, e, and p run data are corrected by using t</a:t>
            </a:r>
            <a:r>
              <a:rPr lang="en-US" altLang="ja-JP" sz="2400" dirty="0" smtClean="0"/>
              <a:t>he last </a:t>
            </a:r>
            <a:r>
              <a:rPr kumimoji="1" lang="en-US" altLang="ja-JP" sz="2400" dirty="0" smtClean="0"/>
              <a:t> pedestal run data.</a:t>
            </a:r>
          </a:p>
          <a:p>
            <a:endParaRPr lang="en-US" altLang="ja-JP" sz="2400" dirty="0"/>
          </a:p>
          <a:p>
            <a:r>
              <a:rPr kumimoji="1" lang="en-US" altLang="ja-JP" sz="2400" dirty="0" smtClean="0"/>
              <a:t>(*)Pedestal data separated &gt; 3 sigma are rejected.</a:t>
            </a:r>
          </a:p>
        </p:txBody>
      </p:sp>
    </p:spTree>
    <p:extLst>
      <p:ext uri="{BB962C8B-B14F-4D97-AF65-F5344CB8AC3E}">
        <p14:creationId xmlns:p14="http://schemas.microsoft.com/office/powerpoint/2010/main" val="29466982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err="1" smtClean="0"/>
              <a:t>Muon</a:t>
            </a:r>
            <a:r>
              <a:rPr kumimoji="1" lang="en-US" altLang="ja-JP" dirty="0" smtClean="0"/>
              <a:t> calibration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6044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147248" cy="683994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1MIP determination with </a:t>
            </a:r>
            <a:r>
              <a:rPr lang="en-US" altLang="ja-JP" sz="3600" dirty="0" err="1"/>
              <a:t>m</a:t>
            </a:r>
            <a:r>
              <a:rPr lang="en-US" altLang="ja-JP" sz="3600" dirty="0" err="1" smtClean="0"/>
              <a:t>uon</a:t>
            </a:r>
            <a:r>
              <a:rPr lang="en-US" altLang="ja-JP" sz="3600" dirty="0" smtClean="0"/>
              <a:t> beams</a:t>
            </a:r>
            <a:endParaRPr kumimoji="1" lang="ja-JP" altLang="en-US" sz="3600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zh-TW" smtClean="0"/>
              <a:t>CERN analysis meeting</a:t>
            </a:r>
            <a:endParaRPr kumimoji="1" lang="ja-JP" altLang="en-US"/>
          </a:p>
        </p:txBody>
      </p:sp>
      <p:grpSp>
        <p:nvGrpSpPr>
          <p:cNvPr id="161" name="グループ化 160"/>
          <p:cNvGrpSpPr/>
          <p:nvPr/>
        </p:nvGrpSpPr>
        <p:grpSpPr>
          <a:xfrm>
            <a:off x="4089453" y="858378"/>
            <a:ext cx="4137791" cy="1757403"/>
            <a:chOff x="457177" y="1369563"/>
            <a:chExt cx="4450886" cy="1827514"/>
          </a:xfrm>
        </p:grpSpPr>
        <p:grpSp>
          <p:nvGrpSpPr>
            <p:cNvPr id="163" name="グループ化 162"/>
            <p:cNvGrpSpPr/>
            <p:nvPr/>
          </p:nvGrpSpPr>
          <p:grpSpPr>
            <a:xfrm>
              <a:off x="674907" y="1369563"/>
              <a:ext cx="4233156" cy="1827514"/>
              <a:chOff x="674907" y="1369563"/>
              <a:chExt cx="4233156" cy="1827514"/>
            </a:xfrm>
          </p:grpSpPr>
          <p:grpSp>
            <p:nvGrpSpPr>
              <p:cNvPr id="164" name="グループ化 163"/>
              <p:cNvGrpSpPr/>
              <p:nvPr/>
            </p:nvGrpSpPr>
            <p:grpSpPr>
              <a:xfrm>
                <a:off x="2080302" y="2035281"/>
                <a:ext cx="2827761" cy="792088"/>
                <a:chOff x="4806872" y="5076799"/>
                <a:chExt cx="3725569" cy="1168898"/>
              </a:xfrm>
              <a:solidFill>
                <a:schemeClr val="accent3">
                  <a:lumMod val="60000"/>
                  <a:lumOff val="40000"/>
                </a:schemeClr>
              </a:solidFill>
            </p:grpSpPr>
            <p:sp>
              <p:nvSpPr>
                <p:cNvPr id="173" name="直方体 172"/>
                <p:cNvSpPr/>
                <p:nvPr/>
              </p:nvSpPr>
              <p:spPr>
                <a:xfrm flipH="1">
                  <a:off x="4814498" y="5085178"/>
                  <a:ext cx="3717943" cy="1152126"/>
                </a:xfrm>
                <a:prstGeom prst="cube">
                  <a:avLst/>
                </a:prstGeom>
                <a:grpFill/>
                <a:ln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cxnSp>
              <p:nvCxnSpPr>
                <p:cNvPr id="174" name="直線コネクタ 173"/>
                <p:cNvCxnSpPr/>
                <p:nvPr/>
              </p:nvCxnSpPr>
              <p:spPr>
                <a:xfrm>
                  <a:off x="5130986" y="5076800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5" name="直線コネクタ 174"/>
                <p:cNvCxnSpPr/>
                <p:nvPr/>
              </p:nvCxnSpPr>
              <p:spPr>
                <a:xfrm>
                  <a:off x="5419018" y="5076800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6" name="直線コネクタ 175"/>
                <p:cNvCxnSpPr/>
                <p:nvPr/>
              </p:nvCxnSpPr>
              <p:spPr>
                <a:xfrm>
                  <a:off x="5695255" y="5076800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7" name="直線コネクタ 176"/>
                <p:cNvCxnSpPr/>
                <p:nvPr/>
              </p:nvCxnSpPr>
              <p:spPr>
                <a:xfrm>
                  <a:off x="5983287" y="5076799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8" name="直線コネクタ 177"/>
                <p:cNvCxnSpPr/>
                <p:nvPr/>
              </p:nvCxnSpPr>
              <p:spPr>
                <a:xfrm>
                  <a:off x="6271319" y="5085184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79" name="直線コネクタ 178"/>
                <p:cNvCxnSpPr/>
                <p:nvPr/>
              </p:nvCxnSpPr>
              <p:spPr>
                <a:xfrm>
                  <a:off x="6559351" y="5085184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0" name="直線コネクタ 179"/>
                <p:cNvCxnSpPr/>
                <p:nvPr/>
              </p:nvCxnSpPr>
              <p:spPr>
                <a:xfrm>
                  <a:off x="6835588" y="5085184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1" name="直線コネクタ 180"/>
                <p:cNvCxnSpPr/>
                <p:nvPr/>
              </p:nvCxnSpPr>
              <p:spPr>
                <a:xfrm>
                  <a:off x="7123620" y="5085183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2" name="直線コネクタ 181"/>
                <p:cNvCxnSpPr/>
                <p:nvPr/>
              </p:nvCxnSpPr>
              <p:spPr>
                <a:xfrm>
                  <a:off x="7411652" y="5076799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3" name="直線コネクタ 182"/>
                <p:cNvCxnSpPr/>
                <p:nvPr/>
              </p:nvCxnSpPr>
              <p:spPr>
                <a:xfrm>
                  <a:off x="7699684" y="5076799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4" name="直線コネクタ 183"/>
                <p:cNvCxnSpPr/>
                <p:nvPr/>
              </p:nvCxnSpPr>
              <p:spPr>
                <a:xfrm>
                  <a:off x="7975921" y="5076799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5" name="直線コネクタ 184"/>
                <p:cNvCxnSpPr/>
                <p:nvPr/>
              </p:nvCxnSpPr>
              <p:spPr>
                <a:xfrm>
                  <a:off x="5076054" y="5942587"/>
                  <a:ext cx="3456385" cy="0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6" name="直線コネクタ 185"/>
                <p:cNvCxnSpPr/>
                <p:nvPr/>
              </p:nvCxnSpPr>
              <p:spPr>
                <a:xfrm>
                  <a:off x="5076054" y="5637786"/>
                  <a:ext cx="3456385" cy="0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7" name="直線コネクタ 186"/>
                <p:cNvCxnSpPr/>
                <p:nvPr/>
              </p:nvCxnSpPr>
              <p:spPr>
                <a:xfrm>
                  <a:off x="5406839" y="5364833"/>
                  <a:ext cx="0" cy="864095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8" name="直線コネクタ 187"/>
                <p:cNvCxnSpPr/>
                <p:nvPr/>
              </p:nvCxnSpPr>
              <p:spPr>
                <a:xfrm>
                  <a:off x="5694871" y="5364832"/>
                  <a:ext cx="0" cy="864095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89" name="直線コネクタ 188"/>
                <p:cNvCxnSpPr/>
                <p:nvPr/>
              </p:nvCxnSpPr>
              <p:spPr>
                <a:xfrm>
                  <a:off x="5982903" y="5373217"/>
                  <a:ext cx="0" cy="864095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0" name="直線コネクタ 189"/>
                <p:cNvCxnSpPr/>
                <p:nvPr/>
              </p:nvCxnSpPr>
              <p:spPr>
                <a:xfrm>
                  <a:off x="6270935" y="5373217"/>
                  <a:ext cx="0" cy="864095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1" name="直線コネクタ 190"/>
                <p:cNvCxnSpPr/>
                <p:nvPr/>
              </p:nvCxnSpPr>
              <p:spPr>
                <a:xfrm>
                  <a:off x="6547172" y="5373218"/>
                  <a:ext cx="0" cy="864095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2" name="直線コネクタ 191"/>
                <p:cNvCxnSpPr/>
                <p:nvPr/>
              </p:nvCxnSpPr>
              <p:spPr>
                <a:xfrm>
                  <a:off x="6835204" y="5373217"/>
                  <a:ext cx="0" cy="864095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3" name="直線コネクタ 192"/>
                <p:cNvCxnSpPr/>
                <p:nvPr/>
              </p:nvCxnSpPr>
              <p:spPr>
                <a:xfrm>
                  <a:off x="7123236" y="5381602"/>
                  <a:ext cx="0" cy="864095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4" name="直線コネクタ 193"/>
                <p:cNvCxnSpPr/>
                <p:nvPr/>
              </p:nvCxnSpPr>
              <p:spPr>
                <a:xfrm>
                  <a:off x="7411268" y="5356448"/>
                  <a:ext cx="0" cy="864095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5" name="直線コネクタ 194"/>
                <p:cNvCxnSpPr/>
                <p:nvPr/>
              </p:nvCxnSpPr>
              <p:spPr>
                <a:xfrm>
                  <a:off x="7699300" y="5356447"/>
                  <a:ext cx="0" cy="864095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6" name="直線コネクタ 195"/>
                <p:cNvCxnSpPr/>
                <p:nvPr/>
              </p:nvCxnSpPr>
              <p:spPr>
                <a:xfrm>
                  <a:off x="7987332" y="5364832"/>
                  <a:ext cx="0" cy="864095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7" name="直線コネクタ 196"/>
                <p:cNvCxnSpPr/>
                <p:nvPr/>
              </p:nvCxnSpPr>
              <p:spPr>
                <a:xfrm>
                  <a:off x="8275364" y="5364832"/>
                  <a:ext cx="0" cy="864095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8" name="直線コネクタ 197"/>
                <p:cNvCxnSpPr/>
                <p:nvPr/>
              </p:nvCxnSpPr>
              <p:spPr>
                <a:xfrm>
                  <a:off x="4806872" y="5356449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99" name="直線コネクタ 198"/>
                <p:cNvCxnSpPr/>
                <p:nvPr/>
              </p:nvCxnSpPr>
              <p:spPr>
                <a:xfrm>
                  <a:off x="4806872" y="5661249"/>
                  <a:ext cx="288032" cy="288033"/>
                </a:xfrm>
                <a:prstGeom prst="line">
                  <a:avLst/>
                </a:prstGeom>
                <a:grpFill/>
                <a:ln w="25400">
                  <a:solidFill>
                    <a:schemeClr val="accent4">
                      <a:lumMod val="7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5" name="直方体 164"/>
              <p:cNvSpPr/>
              <p:nvPr/>
            </p:nvSpPr>
            <p:spPr>
              <a:xfrm flipH="1">
                <a:off x="674907" y="1396877"/>
                <a:ext cx="828289" cy="1800200"/>
              </a:xfrm>
              <a:prstGeom prst="cube">
                <a:avLst>
                  <a:gd name="adj" fmla="val 59257"/>
                </a:avLst>
              </a:prstGeom>
              <a:solidFill>
                <a:schemeClr val="accent2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テキスト ボックス 165"/>
              <p:cNvSpPr txBox="1"/>
              <p:nvPr/>
            </p:nvSpPr>
            <p:spPr>
              <a:xfrm>
                <a:off x="1339883" y="1369563"/>
                <a:ext cx="693983" cy="288050"/>
              </a:xfrm>
              <a:prstGeom prst="rect">
                <a:avLst/>
              </a:prstGeom>
              <a:noFill/>
              <a:ln w="254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dirty="0" smtClean="0"/>
                  <a:t>Si Strip</a:t>
                </a:r>
                <a:endParaRPr kumimoji="1" lang="ja-JP" altLang="en-US" sz="1200" dirty="0"/>
              </a:p>
            </p:txBody>
          </p:sp>
          <p:cxnSp>
            <p:nvCxnSpPr>
              <p:cNvPr id="167" name="直線矢印コネクタ 166"/>
              <p:cNvCxnSpPr/>
              <p:nvPr/>
            </p:nvCxnSpPr>
            <p:spPr>
              <a:xfrm>
                <a:off x="1512861" y="2230463"/>
                <a:ext cx="637567" cy="5682"/>
              </a:xfrm>
              <a:prstGeom prst="straightConnector1">
                <a:avLst/>
              </a:prstGeom>
              <a:ln w="31750">
                <a:solidFill>
                  <a:srgbClr val="FF0000"/>
                </a:solidFill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テキスト ボックス 167"/>
              <p:cNvSpPr txBox="1"/>
              <p:nvPr/>
            </p:nvSpPr>
            <p:spPr>
              <a:xfrm>
                <a:off x="3082529" y="1718008"/>
                <a:ext cx="646909" cy="288050"/>
              </a:xfrm>
              <a:prstGeom prst="rect">
                <a:avLst/>
              </a:prstGeom>
              <a:noFill/>
              <a:ln w="25400">
                <a:solidFill>
                  <a:srgbClr val="00B050"/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altLang="ja-JP" sz="1200" dirty="0" smtClean="0"/>
                  <a:t>TASC</a:t>
                </a:r>
                <a:endParaRPr kumimoji="1" lang="ja-JP" altLang="en-US" sz="1200" dirty="0"/>
              </a:p>
            </p:txBody>
          </p:sp>
        </p:grpSp>
        <p:cxnSp>
          <p:nvCxnSpPr>
            <p:cNvPr id="162" name="直線コネクタ 161"/>
            <p:cNvCxnSpPr/>
            <p:nvPr/>
          </p:nvCxnSpPr>
          <p:spPr>
            <a:xfrm>
              <a:off x="457177" y="2237445"/>
              <a:ext cx="634630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aphicFrame>
        <p:nvGraphicFramePr>
          <p:cNvPr id="203" name="表 20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8999561"/>
              </p:ext>
            </p:extLst>
          </p:nvPr>
        </p:nvGraphicFramePr>
        <p:xfrm>
          <a:off x="105182" y="5700064"/>
          <a:ext cx="4770046" cy="883919"/>
        </p:xfrm>
        <a:graphic>
          <a:graphicData uri="http://schemas.openxmlformats.org/drawingml/2006/table">
            <a:tbl>
              <a:tblPr firstRow="1" bandRow="1">
                <a:tableStyleId>{1FECB4D8-DB02-4DC6-A0A2-4F2EBAE1DC90}</a:tableStyleId>
              </a:tblPr>
              <a:tblGrid>
                <a:gridCol w="1658506"/>
                <a:gridCol w="1037180"/>
                <a:gridCol w="1037180"/>
                <a:gridCol w="1037180"/>
              </a:tblGrid>
              <a:tr h="3657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PWO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baseline="0" dirty="0" smtClean="0"/>
                        <a:t>Ttop 1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Ttop2</a:t>
                      </a:r>
                      <a:endParaRPr kumimoji="1" lang="ja-JP" alt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Ttop3</a:t>
                      </a:r>
                      <a:endParaRPr kumimoji="1" lang="ja-JP" altLang="en-US" sz="1600" dirty="0"/>
                    </a:p>
                  </a:txBody>
                  <a:tcPr/>
                </a:tc>
              </a:tr>
              <a:tr h="36576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baseline="0" dirty="0" smtClean="0"/>
                        <a:t>Distance from Si Strip center</a:t>
                      </a:r>
                      <a:r>
                        <a:rPr kumimoji="1" lang="en-US" altLang="ja-JP" sz="1400" dirty="0" smtClean="0"/>
                        <a:t> [cm]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-2.2~-1.2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-0.5~0.5</a:t>
                      </a:r>
                      <a:endParaRPr kumimoji="1" lang="ja-JP" altLang="en-US" sz="16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600" dirty="0" smtClean="0"/>
                        <a:t>1.3~2.0</a:t>
                      </a:r>
                      <a:endParaRPr kumimoji="1" lang="ja-JP" altLang="en-US" sz="1600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297" name="テキスト ボックス 296"/>
          <p:cNvSpPr txBox="1"/>
          <p:nvPr/>
        </p:nvSpPr>
        <p:spPr>
          <a:xfrm>
            <a:off x="3700446" y="1857451"/>
            <a:ext cx="684000" cy="307777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3175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ja-JP" sz="1400" b="1" dirty="0" smtClean="0">
                <a:solidFill>
                  <a:srgbClr val="FF0000"/>
                </a:solidFill>
              </a:rPr>
              <a:t>beam</a:t>
            </a:r>
            <a:endParaRPr kumimoji="1" lang="ja-JP" altLang="en-US" sz="1400" b="1" dirty="0">
              <a:solidFill>
                <a:srgbClr val="FF0000"/>
              </a:solidFill>
            </a:endParaRPr>
          </a:p>
        </p:txBody>
      </p:sp>
      <p:sp>
        <p:nvSpPr>
          <p:cNvPr id="1045" name="テキスト ボックス 1044"/>
          <p:cNvSpPr txBox="1"/>
          <p:nvPr/>
        </p:nvSpPr>
        <p:spPr>
          <a:xfrm>
            <a:off x="6170188" y="825902"/>
            <a:ext cx="2679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400" dirty="0" smtClean="0"/>
              <a:t>＊</a:t>
            </a:r>
            <a:r>
              <a:rPr lang="en-US" altLang="ja-JP" sz="1400" dirty="0" smtClean="0"/>
              <a:t>IMC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is omitted in this figure</a:t>
            </a:r>
            <a:endParaRPr kumimoji="1" lang="ja-JP" altLang="en-US" sz="1400" dirty="0"/>
          </a:p>
        </p:txBody>
      </p:sp>
      <p:cxnSp>
        <p:nvCxnSpPr>
          <p:cNvPr id="317" name="直線矢印コネクタ 316"/>
          <p:cNvCxnSpPr/>
          <p:nvPr/>
        </p:nvCxnSpPr>
        <p:spPr>
          <a:xfrm>
            <a:off x="5801642" y="2389886"/>
            <a:ext cx="2402602" cy="11257"/>
          </a:xfrm>
          <a:prstGeom prst="straightConnector1">
            <a:avLst/>
          </a:prstGeom>
          <a:ln w="254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0" name="テキスト ボックス 319"/>
          <p:cNvSpPr txBox="1"/>
          <p:nvPr/>
        </p:nvSpPr>
        <p:spPr>
          <a:xfrm>
            <a:off x="6291593" y="2401143"/>
            <a:ext cx="94155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12</a:t>
            </a:r>
            <a:r>
              <a:rPr lang="en-US" altLang="ja-JP" sz="1400" dirty="0"/>
              <a:t> </a:t>
            </a:r>
            <a:r>
              <a:rPr lang="en-US" altLang="ja-JP" sz="1400" dirty="0" smtClean="0"/>
              <a:t>layers</a:t>
            </a:r>
            <a:endParaRPr kumimoji="1" lang="ja-JP" altLang="en-US" sz="1400" dirty="0"/>
          </a:p>
        </p:txBody>
      </p:sp>
      <p:grpSp>
        <p:nvGrpSpPr>
          <p:cNvPr id="150" name="グループ化 149"/>
          <p:cNvGrpSpPr/>
          <p:nvPr/>
        </p:nvGrpSpPr>
        <p:grpSpPr>
          <a:xfrm>
            <a:off x="107504" y="845088"/>
            <a:ext cx="3566904" cy="1414380"/>
            <a:chOff x="2021096" y="1052736"/>
            <a:chExt cx="3566904" cy="1512168"/>
          </a:xfrm>
        </p:grpSpPr>
        <p:sp>
          <p:nvSpPr>
            <p:cNvPr id="151" name="角丸四角形吹き出し 150"/>
            <p:cNvSpPr/>
            <p:nvPr/>
          </p:nvSpPr>
          <p:spPr>
            <a:xfrm>
              <a:off x="2021096" y="1052736"/>
              <a:ext cx="3528392" cy="1512168"/>
            </a:xfrm>
            <a:prstGeom prst="wedgeRoundRectCallout">
              <a:avLst>
                <a:gd name="adj1" fmla="val 67167"/>
                <a:gd name="adj2" fmla="val -6261"/>
                <a:gd name="adj3" fmla="val 16667"/>
              </a:avLst>
            </a:prstGeom>
            <a:solidFill>
              <a:schemeClr val="accent3">
                <a:lumMod val="20000"/>
                <a:lumOff val="80000"/>
              </a:schemeClr>
            </a:solidFill>
            <a:ln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テキスト ボックス 151"/>
            <p:cNvSpPr txBox="1"/>
            <p:nvPr/>
          </p:nvSpPr>
          <p:spPr>
            <a:xfrm>
              <a:off x="2123727" y="1196752"/>
              <a:ext cx="3464273" cy="12833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 smtClean="0"/>
                <a:t>Electrode gap for Si strip</a:t>
              </a:r>
              <a:r>
                <a:rPr lang="ja-JP" altLang="en-US" dirty="0" smtClean="0"/>
                <a:t>：</a:t>
              </a:r>
              <a:r>
                <a:rPr lang="en-US" altLang="ja-JP" dirty="0" smtClean="0"/>
                <a:t>0.183mm</a:t>
              </a:r>
            </a:p>
            <a:p>
              <a:r>
                <a:rPr lang="en-US" altLang="ja-JP" dirty="0" smtClean="0"/>
                <a:t>Read out by collecting 4 electrodes</a:t>
              </a:r>
            </a:p>
            <a:p>
              <a:r>
                <a:rPr lang="en-US" altLang="ja-JP" dirty="0" smtClean="0"/>
                <a:t>-&gt; Si strip interval: </a:t>
              </a:r>
              <a:r>
                <a:rPr kumimoji="1" lang="en-US" altLang="ja-JP" dirty="0" smtClean="0"/>
                <a:t>0.732mm</a:t>
              </a:r>
            </a:p>
            <a:p>
              <a:r>
                <a:rPr lang="en-US" altLang="ja-JP" dirty="0" smtClean="0"/>
                <a:t>-&gt; Track determination with0.7mm</a:t>
              </a:r>
              <a:endParaRPr kumimoji="1" lang="ja-JP" altLang="en-US" dirty="0"/>
            </a:p>
          </p:txBody>
        </p:sp>
      </p:grpSp>
      <p:sp>
        <p:nvSpPr>
          <p:cNvPr id="16" name="テキスト ボックス 15"/>
          <p:cNvSpPr txBox="1"/>
          <p:nvPr/>
        </p:nvSpPr>
        <p:spPr>
          <a:xfrm>
            <a:off x="5070876" y="2197213"/>
            <a:ext cx="672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Ttop2</a:t>
            </a:r>
            <a:endParaRPr kumimoji="1" lang="ja-JP" altLang="en-US" sz="1400" dirty="0"/>
          </a:p>
        </p:txBody>
      </p:sp>
      <p:cxnSp>
        <p:nvCxnSpPr>
          <p:cNvPr id="158" name="直線矢印コネクタ 157"/>
          <p:cNvCxnSpPr/>
          <p:nvPr/>
        </p:nvCxnSpPr>
        <p:spPr>
          <a:xfrm flipV="1">
            <a:off x="5730057" y="2115060"/>
            <a:ext cx="198666" cy="286083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0" name="テキスト ボックス 159"/>
          <p:cNvSpPr txBox="1"/>
          <p:nvPr/>
        </p:nvSpPr>
        <p:spPr>
          <a:xfrm>
            <a:off x="5292080" y="2394691"/>
            <a:ext cx="672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Ttop1</a:t>
            </a:r>
            <a:endParaRPr kumimoji="1" lang="ja-JP" altLang="en-US" sz="1400" dirty="0"/>
          </a:p>
        </p:txBody>
      </p:sp>
      <p:cxnSp>
        <p:nvCxnSpPr>
          <p:cNvPr id="169" name="直線矢印コネクタ 168"/>
          <p:cNvCxnSpPr/>
          <p:nvPr/>
        </p:nvCxnSpPr>
        <p:spPr>
          <a:xfrm flipV="1">
            <a:off x="5555231" y="1963851"/>
            <a:ext cx="349651" cy="30241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0" name="テキスト ボックス 169"/>
          <p:cNvSpPr txBox="1"/>
          <p:nvPr/>
        </p:nvSpPr>
        <p:spPr>
          <a:xfrm>
            <a:off x="5011947" y="1938093"/>
            <a:ext cx="67217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 smtClean="0"/>
              <a:t>Ttop3</a:t>
            </a:r>
            <a:endParaRPr kumimoji="1" lang="ja-JP" altLang="en-US" sz="1400" dirty="0"/>
          </a:p>
        </p:txBody>
      </p:sp>
      <p:cxnSp>
        <p:nvCxnSpPr>
          <p:cNvPr id="171" name="直線矢印コネクタ 170"/>
          <p:cNvCxnSpPr/>
          <p:nvPr/>
        </p:nvCxnSpPr>
        <p:spPr>
          <a:xfrm flipV="1">
            <a:off x="5464928" y="1798672"/>
            <a:ext cx="397331" cy="165179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グループ化 3"/>
          <p:cNvGrpSpPr/>
          <p:nvPr/>
        </p:nvGrpSpPr>
        <p:grpSpPr>
          <a:xfrm>
            <a:off x="384413" y="2323678"/>
            <a:ext cx="3868060" cy="2689498"/>
            <a:chOff x="384413" y="2323678"/>
            <a:chExt cx="3868060" cy="2689498"/>
          </a:xfrm>
        </p:grpSpPr>
        <p:grpSp>
          <p:nvGrpSpPr>
            <p:cNvPr id="137" name="グループ化 136"/>
            <p:cNvGrpSpPr/>
            <p:nvPr/>
          </p:nvGrpSpPr>
          <p:grpSpPr>
            <a:xfrm>
              <a:off x="384413" y="2323678"/>
              <a:ext cx="3868060" cy="2689498"/>
              <a:chOff x="4558529" y="561324"/>
              <a:chExt cx="4086559" cy="3167493"/>
            </a:xfrm>
          </p:grpSpPr>
          <p:pic>
            <p:nvPicPr>
              <p:cNvPr id="138" name="図 137"/>
              <p:cNvPicPr>
                <a:picLocks noChangeAspect="1"/>
              </p:cNvPicPr>
              <p:nvPr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558529" y="561324"/>
                <a:ext cx="4086559" cy="3167493"/>
              </a:xfrm>
              <a:prstGeom prst="rect">
                <a:avLst/>
              </a:prstGeom>
            </p:spPr>
          </p:pic>
          <p:cxnSp>
            <p:nvCxnSpPr>
              <p:cNvPr id="139" name="直線矢印コネクタ 138"/>
              <p:cNvCxnSpPr/>
              <p:nvPr/>
            </p:nvCxnSpPr>
            <p:spPr>
              <a:xfrm flipV="1">
                <a:off x="5450375" y="2474285"/>
                <a:ext cx="495504" cy="9180"/>
              </a:xfrm>
              <a:prstGeom prst="straightConnector1">
                <a:avLst/>
              </a:prstGeom>
              <a:ln w="25400">
                <a:solidFill>
                  <a:srgbClr val="0099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0" name="直線矢印コネクタ 139"/>
              <p:cNvCxnSpPr/>
              <p:nvPr/>
            </p:nvCxnSpPr>
            <p:spPr>
              <a:xfrm>
                <a:off x="6401934" y="2548852"/>
                <a:ext cx="546330" cy="0"/>
              </a:xfrm>
              <a:prstGeom prst="straightConnector1">
                <a:avLst/>
              </a:prstGeom>
              <a:ln w="25400">
                <a:solidFill>
                  <a:srgbClr val="0099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1" name="直線矢印コネクタ 140"/>
              <p:cNvCxnSpPr/>
              <p:nvPr/>
            </p:nvCxnSpPr>
            <p:spPr>
              <a:xfrm>
                <a:off x="7450371" y="2701689"/>
                <a:ext cx="261769" cy="0"/>
              </a:xfrm>
              <a:prstGeom prst="straightConnector1">
                <a:avLst/>
              </a:prstGeom>
              <a:ln w="25400">
                <a:solidFill>
                  <a:srgbClr val="009900"/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2" name="直線コネクタ 141"/>
              <p:cNvCxnSpPr/>
              <p:nvPr/>
            </p:nvCxnSpPr>
            <p:spPr>
              <a:xfrm>
                <a:off x="5436096" y="1379607"/>
                <a:ext cx="0" cy="2023386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3" name="直線コネクタ 142"/>
              <p:cNvCxnSpPr/>
              <p:nvPr/>
            </p:nvCxnSpPr>
            <p:spPr>
              <a:xfrm>
                <a:off x="5945879" y="1379607"/>
                <a:ext cx="0" cy="2023386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4" name="直線コネクタ 143"/>
              <p:cNvCxnSpPr/>
              <p:nvPr/>
            </p:nvCxnSpPr>
            <p:spPr>
              <a:xfrm>
                <a:off x="6411929" y="1380645"/>
                <a:ext cx="0" cy="2023386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5" name="直線コネクタ 144"/>
              <p:cNvCxnSpPr/>
              <p:nvPr/>
            </p:nvCxnSpPr>
            <p:spPr>
              <a:xfrm>
                <a:off x="6948264" y="1369561"/>
                <a:ext cx="0" cy="2023386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6" name="直線コネクタ 145"/>
              <p:cNvCxnSpPr/>
              <p:nvPr/>
            </p:nvCxnSpPr>
            <p:spPr>
              <a:xfrm flipH="1">
                <a:off x="7448792" y="2201698"/>
                <a:ext cx="1579" cy="1191249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7" name="直線コネクタ 146"/>
              <p:cNvCxnSpPr/>
              <p:nvPr/>
            </p:nvCxnSpPr>
            <p:spPr>
              <a:xfrm>
                <a:off x="7708739" y="2176041"/>
                <a:ext cx="1822" cy="1191293"/>
              </a:xfrm>
              <a:prstGeom prst="line">
                <a:avLst/>
              </a:prstGeom>
              <a:ln w="19050">
                <a:solidFill>
                  <a:srgbClr val="00B050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1" name="テキスト ボックス 30"/>
            <p:cNvSpPr txBox="1"/>
            <p:nvPr/>
          </p:nvSpPr>
          <p:spPr>
            <a:xfrm>
              <a:off x="2641359" y="4782344"/>
              <a:ext cx="30378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900" b="1" dirty="0" smtClean="0"/>
                <a:t>Si </a:t>
              </a:r>
              <a:endParaRPr kumimoji="1" lang="ja-JP" altLang="en-US" sz="900" b="1" dirty="0"/>
            </a:p>
          </p:txBody>
        </p:sp>
      </p:grpSp>
      <p:sp>
        <p:nvSpPr>
          <p:cNvPr id="153" name="下矢印 152"/>
          <p:cNvSpPr/>
          <p:nvPr/>
        </p:nvSpPr>
        <p:spPr>
          <a:xfrm>
            <a:off x="1039948" y="4869160"/>
            <a:ext cx="565480" cy="792088"/>
          </a:xfrm>
          <a:prstGeom prst="downArrow">
            <a:avLst/>
          </a:prstGeom>
          <a:solidFill>
            <a:schemeClr val="accent3">
              <a:lumMod val="50000"/>
            </a:schemeClr>
          </a:solid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627807" y="4993431"/>
            <a:ext cx="1362596" cy="307777"/>
          </a:xfrm>
          <a:prstGeom prst="rect">
            <a:avLst/>
          </a:prstGeom>
          <a:solidFill>
            <a:schemeClr val="bg1"/>
          </a:solidFill>
          <a:ln w="1905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1400" dirty="0" smtClean="0"/>
              <a:t>Event Selection</a:t>
            </a:r>
            <a:endParaRPr kumimoji="1" lang="ja-JP" altLang="en-US" sz="1400" dirty="0"/>
          </a:p>
        </p:txBody>
      </p:sp>
      <p:sp>
        <p:nvSpPr>
          <p:cNvPr id="6" name="日付プレースホルダー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 smtClean="0"/>
              <a:t>March 15, 2012</a:t>
            </a:r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525840-688B-D444-B349-FB368C37A901}" type="slidenum">
              <a:rPr kumimoji="1" lang="ja-JP" altLang="en-US" smtClean="0"/>
              <a:t>7</a:t>
            </a:fld>
            <a:endParaRPr kumimoji="1" lang="ja-JP" altLang="en-US" dirty="0"/>
          </a:p>
        </p:txBody>
      </p:sp>
      <p:pic>
        <p:nvPicPr>
          <p:cNvPr id="8" name="図 7" descr="Si_tracker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0479" y="3023315"/>
            <a:ext cx="4246508" cy="2212195"/>
          </a:xfrm>
          <a:prstGeom prst="rect">
            <a:avLst/>
          </a:prstGeom>
        </p:spPr>
      </p:pic>
      <p:sp>
        <p:nvSpPr>
          <p:cNvPr id="80" name="テキスト ボックス 79"/>
          <p:cNvSpPr txBox="1"/>
          <p:nvPr/>
        </p:nvSpPr>
        <p:spPr>
          <a:xfrm>
            <a:off x="5292080" y="5253680"/>
            <a:ext cx="36549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/>
              <a:t>The upper PWO has lower events than the lower and middle PWOs.</a:t>
            </a:r>
          </a:p>
        </p:txBody>
      </p:sp>
      <p:cxnSp>
        <p:nvCxnSpPr>
          <p:cNvPr id="10" name="直線矢印コネクタ 9"/>
          <p:cNvCxnSpPr>
            <a:stCxn id="80" idx="1"/>
          </p:cNvCxnSpPr>
          <p:nvPr/>
        </p:nvCxnSpPr>
        <p:spPr>
          <a:xfrm flipH="1" flipV="1">
            <a:off x="4089453" y="4993431"/>
            <a:ext cx="1202627" cy="5834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902510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/>
          <p:cNvGrpSpPr/>
          <p:nvPr/>
        </p:nvGrpSpPr>
        <p:grpSpPr>
          <a:xfrm>
            <a:off x="122026" y="1124744"/>
            <a:ext cx="6233730" cy="4831766"/>
            <a:chOff x="122026" y="1124744"/>
            <a:chExt cx="6233730" cy="4831766"/>
          </a:xfrm>
        </p:grpSpPr>
        <p:pic>
          <p:nvPicPr>
            <p:cNvPr id="8" name="図 7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2026" y="1124744"/>
              <a:ext cx="6233730" cy="4831766"/>
            </a:xfrm>
            <a:prstGeom prst="rect">
              <a:avLst/>
            </a:prstGeom>
          </p:spPr>
        </p:pic>
        <p:sp>
          <p:nvSpPr>
            <p:cNvPr id="4" name="正方形/長方形 3"/>
            <p:cNvSpPr/>
            <p:nvPr/>
          </p:nvSpPr>
          <p:spPr>
            <a:xfrm>
              <a:off x="174065" y="2254467"/>
              <a:ext cx="216024" cy="7200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4065" y="116632"/>
            <a:ext cx="8796145" cy="683994"/>
          </a:xfrm>
        </p:spPr>
        <p:txBody>
          <a:bodyPr>
            <a:normAutofit/>
          </a:bodyPr>
          <a:lstStyle/>
          <a:p>
            <a:r>
              <a:rPr lang="en-US" altLang="ja-JP" sz="3600" dirty="0" smtClean="0"/>
              <a:t>1MIP determination by using </a:t>
            </a:r>
            <a:r>
              <a:rPr lang="en-US" altLang="ja-JP" sz="3600" dirty="0" err="1" smtClean="0"/>
              <a:t>muon</a:t>
            </a:r>
            <a:r>
              <a:rPr lang="en-US" altLang="ja-JP" sz="3600" dirty="0" smtClean="0"/>
              <a:t> beams</a:t>
            </a:r>
            <a:endParaRPr kumimoji="1" lang="ja-JP" altLang="en-US" sz="3600" dirty="0"/>
          </a:p>
        </p:txBody>
      </p:sp>
      <p:cxnSp>
        <p:nvCxnSpPr>
          <p:cNvPr id="5" name="直線矢印コネクタ 4"/>
          <p:cNvCxnSpPr/>
          <p:nvPr/>
        </p:nvCxnSpPr>
        <p:spPr>
          <a:xfrm flipH="1" flipV="1">
            <a:off x="2915816" y="3173357"/>
            <a:ext cx="648072" cy="471667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テキスト ボックス 6"/>
          <p:cNvSpPr txBox="1"/>
          <p:nvPr/>
        </p:nvSpPr>
        <p:spPr>
          <a:xfrm>
            <a:off x="3563888" y="3646765"/>
            <a:ext cx="226921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 smtClean="0">
                <a:solidFill>
                  <a:srgbClr val="FF0000"/>
                </a:solidFill>
              </a:rPr>
              <a:t>Convolved function of Gauss to Landau distribution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55576" y="6053226"/>
            <a:ext cx="6530213" cy="400110"/>
          </a:xfrm>
          <a:prstGeom prst="rect">
            <a:avLst/>
          </a:prstGeom>
          <a:noFill/>
          <a:ln w="25400">
            <a:solidFill>
              <a:schemeClr val="accent3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altLang="ja-JP" sz="2000" dirty="0" smtClean="0"/>
              <a:t>1MIP = the Most Provable value of the Landau component</a:t>
            </a:r>
            <a:endParaRPr kumimoji="1" lang="en-US" altLang="ja-JP" sz="20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5986121" y="4355911"/>
            <a:ext cx="25993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Clr>
                <a:srgbClr val="002060"/>
              </a:buClr>
              <a:buFont typeface="Arial" pitchFamily="34" charset="0"/>
              <a:buChar char="•"/>
            </a:pPr>
            <a:r>
              <a:rPr lang="en-US" altLang="ja-JP" sz="2000" dirty="0" smtClean="0"/>
              <a:t>Pedestal data are subtracted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8801129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smtClean="0"/>
              <a:t>Temperature </a:t>
            </a:r>
            <a:r>
              <a:rPr lang="en-US" altLang="ja-JP" dirty="0" smtClean="0"/>
              <a:t>effect for 1MIP determination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714677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544</TotalTime>
  <Words>1147</Words>
  <Application>Microsoft Macintosh PowerPoint</Application>
  <PresentationFormat>画面に合わせる (4:3)</PresentationFormat>
  <Paragraphs>300</Paragraphs>
  <Slides>24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24</vt:i4>
      </vt:variant>
    </vt:vector>
  </HeadingPairs>
  <TitlesOfParts>
    <vt:vector size="25" baseType="lpstr">
      <vt:lpstr>ホワイト</vt:lpstr>
      <vt:lpstr>TASC Basic Analysis</vt:lpstr>
      <vt:lpstr>Pedestal in TASC</vt:lpstr>
      <vt:lpstr>Pedestal measurements  in TASC 2nd – 12th layer PWOs </vt:lpstr>
      <vt:lpstr>Time Variation of Pedestal Peaks</vt:lpstr>
      <vt:lpstr>Rejected pedestal data</vt:lpstr>
      <vt:lpstr>Muon calibration</vt:lpstr>
      <vt:lpstr>1MIP determination with muon beams</vt:lpstr>
      <vt:lpstr>1MIP determination by using muon beams</vt:lpstr>
      <vt:lpstr>Temperature effect for 1MIP determination</vt:lpstr>
      <vt:lpstr>Temp. Correction</vt:lpstr>
      <vt:lpstr>High/Low Gain </vt:lpstr>
      <vt:lpstr>PowerPoint プレゼンテーション</vt:lpstr>
      <vt:lpstr>Event Selection to derive the correlation between H.G. and L.G. </vt:lpstr>
      <vt:lpstr>PowerPoint プレゼンテーション</vt:lpstr>
      <vt:lpstr>Variation of the correlation between High gain and Low gain in the TASC first layer PWOs</vt:lpstr>
      <vt:lpstr>Correlation between APD High Gain and APD Low Gain in TASC (2nd – 12th layer)</vt:lpstr>
      <vt:lpstr>Examples of correlation among APD-H.G., APD-L.G., PD-H.G., and PD-L.G.</vt:lpstr>
      <vt:lpstr>Temperature dependence on  APD Low Gain/PD High Gain</vt:lpstr>
      <vt:lpstr>Energy Deposit distribution for each TASC layer</vt:lpstr>
      <vt:lpstr>Energy Deposits. In each TASC layer</vt:lpstr>
      <vt:lpstr>Back up</vt:lpstr>
      <vt:lpstr>Convolved function of Gaussian to Landau distribution</vt:lpstr>
      <vt:lpstr>Signal Readout of TASC</vt:lpstr>
      <vt:lpstr>Variation of the correlation between H.G. and L.G. in the TASC First layer PWOs</vt:lpstr>
    </vt:vector>
  </TitlesOfParts>
  <Company>芝浦工業大学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TASC Basic Analysis</dc:title>
  <dc:creator>吉田 健二</dc:creator>
  <cp:lastModifiedBy>ヨシダ ケンジ</cp:lastModifiedBy>
  <cp:revision>57</cp:revision>
  <cp:lastPrinted>2012-03-13T09:49:26Z</cp:lastPrinted>
  <dcterms:created xsi:type="dcterms:W3CDTF">2012-03-13T03:04:25Z</dcterms:created>
  <dcterms:modified xsi:type="dcterms:W3CDTF">2012-03-15T05:30:54Z</dcterms:modified>
</cp:coreProperties>
</file>