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9" r:id="rId1"/>
  </p:sldMasterIdLst>
  <p:notesMasterIdLst>
    <p:notesMasterId r:id="rId17"/>
  </p:notesMasterIdLst>
  <p:sldIdLst>
    <p:sldId id="256" r:id="rId2"/>
    <p:sldId id="275" r:id="rId3"/>
    <p:sldId id="276" r:id="rId4"/>
    <p:sldId id="277" r:id="rId5"/>
    <p:sldId id="278" r:id="rId6"/>
    <p:sldId id="279" r:id="rId7"/>
    <p:sldId id="280" r:id="rId8"/>
    <p:sldId id="281" r:id="rId9"/>
    <p:sldId id="282" r:id="rId10"/>
    <p:sldId id="283" r:id="rId11"/>
    <p:sldId id="284" r:id="rId12"/>
    <p:sldId id="285" r:id="rId13"/>
    <p:sldId id="286" r:id="rId14"/>
    <p:sldId id="274" r:id="rId15"/>
    <p:sldId id="287" r:id="rId16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6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6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6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6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EAEA"/>
    <a:srgbClr val="00FF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7381" autoAdjust="0"/>
  </p:normalViewPr>
  <p:slideViewPr>
    <p:cSldViewPr>
      <p:cViewPr varScale="1">
        <p:scale>
          <a:sx n="59" d="100"/>
          <a:sy n="59" d="100"/>
        </p:scale>
        <p:origin x="-145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9FB2BD-6A46-46B2-A040-6B92800C73C6}" type="datetimeFigureOut">
              <a:rPr kumimoji="1" lang="ja-JP" altLang="en-US" smtClean="0"/>
              <a:t>2012/3/16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690607-1779-4B38-A2F6-48C6106ABB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815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90607-1779-4B38-A2F6-48C6106ABB83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5285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90607-1779-4B38-A2F6-48C6106ABB83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57928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492375"/>
            <a:ext cx="7772400" cy="865188"/>
          </a:xfrm>
        </p:spPr>
        <p:txBody>
          <a:bodyPr/>
          <a:lstStyle>
            <a:lvl1pPr>
              <a:defRPr sz="3600">
                <a:latin typeface="ＭＳ Ｐ明朝" pitchFamily="18" charset="-128"/>
                <a:ea typeface="ＭＳ Ｐ明朝" pitchFamily="18" charset="-128"/>
              </a:defRPr>
            </a:lvl1pPr>
          </a:lstStyle>
          <a:p>
            <a:r>
              <a:rPr lang="ja-JP" altLang="en-US" dirty="0"/>
              <a:t>テンプレート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3588" y="3575050"/>
            <a:ext cx="6400800" cy="479425"/>
          </a:xfrm>
        </p:spPr>
        <p:txBody>
          <a:bodyPr/>
          <a:lstStyle>
            <a:lvl1pPr marL="0" indent="0">
              <a:buFontTx/>
              <a:buNone/>
              <a:defRPr sz="2000"/>
            </a:lvl1pPr>
          </a:lstStyle>
          <a:p>
            <a:r>
              <a:rPr lang="ja-JP" altLang="en-US"/>
              <a:t>マスタ</a:t>
            </a:r>
            <a:r>
              <a:rPr lang="en-US" altLang="ja-JP"/>
              <a:t> </a:t>
            </a:r>
            <a:r>
              <a:rPr lang="ja-JP" altLang="en-US"/>
              <a:t>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818642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283375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81788" y="188913"/>
            <a:ext cx="2143125" cy="6119812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50825" y="188913"/>
            <a:ext cx="6278563" cy="6119812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756876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0825" y="188913"/>
            <a:ext cx="8574088" cy="633412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468313" y="981075"/>
            <a:ext cx="8229600" cy="5327650"/>
          </a:xfrm>
        </p:spPr>
        <p:txBody>
          <a:bodyPr/>
          <a:lstStyle/>
          <a:p>
            <a:pPr lvl="0"/>
            <a:endParaRPr lang="ja-JP" altLang="en-US" noProof="0" smtClean="0"/>
          </a:p>
        </p:txBody>
      </p:sp>
    </p:spTree>
    <p:extLst>
      <p:ext uri="{BB962C8B-B14F-4D97-AF65-F5344CB8AC3E}">
        <p14:creationId xmlns:p14="http://schemas.microsoft.com/office/powerpoint/2010/main" val="3200866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ＭＳ Ｐ明朝" pitchFamily="18" charset="-128"/>
                <a:ea typeface="ＭＳ Ｐ明朝" pitchFamily="18" charset="-128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834666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635600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68313" y="981075"/>
            <a:ext cx="4038600" cy="5327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59313" y="981075"/>
            <a:ext cx="4038600" cy="5327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661189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472177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833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90173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9810951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43522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0825" y="188913"/>
            <a:ext cx="8574088" cy="63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</a:t>
            </a:r>
            <a:r>
              <a:rPr lang="en-US" altLang="ja-JP" smtClean="0"/>
              <a:t> </a:t>
            </a:r>
            <a:r>
              <a:rPr lang="ja-JP" altLang="en-US" smtClean="0"/>
              <a:t>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981075"/>
            <a:ext cx="8229600" cy="532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</a:t>
            </a:r>
            <a:r>
              <a:rPr lang="en-US" altLang="ja-JP" smtClean="0"/>
              <a:t> </a:t>
            </a:r>
            <a:r>
              <a:rPr lang="ja-JP" altLang="en-US" smtClean="0"/>
              <a:t>テキストの書式設定</a:t>
            </a:r>
            <a:endParaRPr lang="en-US" altLang="ja-JP" smtClean="0"/>
          </a:p>
          <a:p>
            <a:pPr lvl="1"/>
            <a:r>
              <a:rPr lang="ja-JP" altLang="en-US" smtClean="0"/>
              <a:t>第</a:t>
            </a:r>
            <a:r>
              <a:rPr lang="en-US" altLang="ja-JP" smtClean="0"/>
              <a:t> 2 </a:t>
            </a:r>
            <a:r>
              <a:rPr lang="ja-JP" altLang="en-US" smtClean="0"/>
              <a:t>レベル</a:t>
            </a:r>
            <a:endParaRPr lang="en-US" altLang="ja-JP" smtClean="0"/>
          </a:p>
          <a:p>
            <a:pPr lvl="2"/>
            <a:r>
              <a:rPr lang="ja-JP" altLang="en-US" smtClean="0"/>
              <a:t>第</a:t>
            </a:r>
            <a:r>
              <a:rPr lang="en-US" altLang="ja-JP" smtClean="0"/>
              <a:t> 3 </a:t>
            </a:r>
            <a:r>
              <a:rPr lang="ja-JP" altLang="en-US" smtClean="0"/>
              <a:t>レベル</a:t>
            </a:r>
            <a:endParaRPr lang="en-US" altLang="ja-JP" smtClean="0"/>
          </a:p>
          <a:p>
            <a:pPr lvl="3"/>
            <a:r>
              <a:rPr lang="ja-JP" altLang="en-US" smtClean="0"/>
              <a:t>第</a:t>
            </a:r>
            <a:r>
              <a:rPr lang="en-US" altLang="ja-JP" smtClean="0"/>
              <a:t> 4 </a:t>
            </a:r>
            <a:r>
              <a:rPr lang="ja-JP" altLang="en-US" smtClean="0"/>
              <a:t>レベル</a:t>
            </a:r>
            <a:endParaRPr lang="en-US" altLang="ja-JP" smtClean="0"/>
          </a:p>
          <a:p>
            <a:pPr lvl="4"/>
            <a:r>
              <a:rPr lang="ja-JP" altLang="en-US" smtClean="0"/>
              <a:t>第</a:t>
            </a:r>
            <a:r>
              <a:rPr lang="en-US" altLang="ja-JP" smtClean="0"/>
              <a:t> 5 </a:t>
            </a:r>
            <a:r>
              <a:rPr lang="ja-JP" altLang="en-US" smtClean="0"/>
              <a:t>レベル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2800" b="1" u="sng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2800" b="1" u="sng">
          <a:solidFill>
            <a:schemeClr val="tx1"/>
          </a:solidFill>
          <a:latin typeface="ＭＳ Ｐ明朝" charset="-128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2800" b="1" u="sng">
          <a:solidFill>
            <a:schemeClr val="tx1"/>
          </a:solidFill>
          <a:latin typeface="ＭＳ Ｐ明朝" charset="-128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2800" b="1" u="sng">
          <a:solidFill>
            <a:schemeClr val="tx1"/>
          </a:solidFill>
          <a:latin typeface="ＭＳ Ｐ明朝" charset="-128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2800" b="1" u="sng">
          <a:solidFill>
            <a:schemeClr val="tx1"/>
          </a:solidFill>
          <a:latin typeface="ＭＳ Ｐ明朝" charset="-128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2800" b="1" u="sng">
          <a:solidFill>
            <a:schemeClr val="tx1"/>
          </a:solidFill>
          <a:latin typeface="ＭＳ Ｐ明朝" charset="-128"/>
          <a:ea typeface="ＭＳ Ｐゴシック" charset="-128"/>
          <a:cs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2800" b="1" u="sng">
          <a:solidFill>
            <a:schemeClr val="tx1"/>
          </a:solidFill>
          <a:latin typeface="ＭＳ Ｐ明朝" charset="-128"/>
          <a:ea typeface="ＭＳ Ｐゴシック" charset="-128"/>
          <a:cs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2800" b="1" u="sng">
          <a:solidFill>
            <a:schemeClr val="tx1"/>
          </a:solidFill>
          <a:latin typeface="ＭＳ Ｐ明朝" charset="-128"/>
          <a:ea typeface="ＭＳ Ｐゴシック" charset="-128"/>
          <a:cs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2800" b="1" u="sng">
          <a:solidFill>
            <a:schemeClr val="tx1"/>
          </a:solidFill>
          <a:latin typeface="ＭＳ Ｐ明朝" charset="-128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r>
              <a:rPr lang="en-US" altLang="ja-JP" sz="2800" dirty="0" smtClean="0"/>
              <a:t>Position Calibration</a:t>
            </a:r>
            <a:endParaRPr lang="ja-JP" altLang="en-US" sz="2800" dirty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pPr algn="ctr" eaLnBrk="1" hangingPunct="1"/>
            <a:r>
              <a:rPr lang="en-US" altLang="ja-JP" sz="2400" dirty="0" smtClean="0"/>
              <a:t>2012.3.16</a:t>
            </a:r>
          </a:p>
          <a:p>
            <a:pPr algn="ctr" eaLnBrk="1" hangingPunct="1"/>
            <a:r>
              <a:rPr lang="en-US" altLang="ja-JP" sz="2400" dirty="0" smtClean="0"/>
              <a:t>Y. Akaike</a:t>
            </a:r>
            <a:endParaRPr lang="ja-JP" alt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 descr="C:\Users\masanori\Desktop\SPS2011解析\PWO\lay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1413" y="1844675"/>
            <a:ext cx="3143250" cy="305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0" name="タイトル 1"/>
          <p:cNvSpPr>
            <a:spLocks noGrp="1"/>
          </p:cNvSpPr>
          <p:nvPr>
            <p:ph type="title"/>
          </p:nvPr>
        </p:nvSpPr>
        <p:spPr>
          <a:xfrm>
            <a:off x="457200" y="44450"/>
            <a:ext cx="8229600" cy="635000"/>
          </a:xfrm>
        </p:spPr>
        <p:txBody>
          <a:bodyPr/>
          <a:lstStyle/>
          <a:p>
            <a:r>
              <a:rPr lang="en-US" altLang="ja-JP" sz="3200" smtClean="0"/>
              <a:t>Correction for PWO position</a:t>
            </a:r>
            <a:endParaRPr lang="ja-JP" altLang="en-US" sz="3200" smtClean="0"/>
          </a:p>
        </p:txBody>
      </p:sp>
      <p:sp>
        <p:nvSpPr>
          <p:cNvPr id="22531" name="テキスト ボックス 3"/>
          <p:cNvSpPr txBox="1">
            <a:spLocks noChangeArrowheads="1"/>
          </p:cNvSpPr>
          <p:nvPr/>
        </p:nvSpPr>
        <p:spPr bwMode="auto">
          <a:xfrm>
            <a:off x="250825" y="692150"/>
            <a:ext cx="84978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r>
              <a:rPr lang="en-US" altLang="ja-JP">
                <a:latin typeface="Arial" charset="0"/>
              </a:rPr>
              <a:t>Get accurate position of PWO from the distribution of track position on Si-Strip</a:t>
            </a:r>
            <a:endParaRPr lang="ja-JP" altLang="en-US"/>
          </a:p>
        </p:txBody>
      </p:sp>
      <p:sp>
        <p:nvSpPr>
          <p:cNvPr id="10" name="テキスト ボックス 9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86287" y="5291160"/>
            <a:ext cx="5155001" cy="1234184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>
                <a:noFill/>
                <a:latin typeface="+mn-lt"/>
                <a:ea typeface="+mn-ea"/>
              </a:rPr>
              <a:t> </a:t>
            </a:r>
          </a:p>
        </p:txBody>
      </p:sp>
      <p:sp>
        <p:nvSpPr>
          <p:cNvPr id="22534" name="正方形/長方形 10"/>
          <p:cNvSpPr>
            <a:spLocks noChangeArrowheads="1"/>
          </p:cNvSpPr>
          <p:nvPr/>
        </p:nvSpPr>
        <p:spPr bwMode="auto">
          <a:xfrm rot="-5400000">
            <a:off x="-215106" y="3178969"/>
            <a:ext cx="24384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ja-JP">
                <a:latin typeface="Calibri" pitchFamily="34" charset="0"/>
              </a:rPr>
              <a:t>Detection Efficiency</a:t>
            </a:r>
          </a:p>
        </p:txBody>
      </p:sp>
      <p:sp>
        <p:nvSpPr>
          <p:cNvPr id="22535" name="テキスト ボックス 4"/>
          <p:cNvSpPr txBox="1">
            <a:spLocks noChangeArrowheads="1"/>
          </p:cNvSpPr>
          <p:nvPr/>
        </p:nvSpPr>
        <p:spPr bwMode="auto">
          <a:xfrm>
            <a:off x="1403350" y="4797425"/>
            <a:ext cx="25923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/>
            <a:r>
              <a:rPr lang="en-US" altLang="ja-JP"/>
              <a:t>Track Position [cm]</a:t>
            </a:r>
            <a:endParaRPr lang="ja-JP" altLang="en-US"/>
          </a:p>
        </p:txBody>
      </p:sp>
      <p:sp>
        <p:nvSpPr>
          <p:cNvPr id="22536" name="テキスト ボックス 11"/>
          <p:cNvSpPr txBox="1">
            <a:spLocks noChangeArrowheads="1"/>
          </p:cNvSpPr>
          <p:nvPr/>
        </p:nvSpPr>
        <p:spPr bwMode="auto">
          <a:xfrm>
            <a:off x="828675" y="1557338"/>
            <a:ext cx="388778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/>
            <a:r>
              <a:rPr lang="en-US" altLang="ja-JP"/>
              <a:t>Detection efficiency of PWO in Layer1</a:t>
            </a:r>
          </a:p>
          <a:p>
            <a:pPr algn="ctr"/>
            <a:r>
              <a:rPr lang="en-US" altLang="ja-JP"/>
              <a:t>(dE in PWO &gt; 0.5MIP)</a:t>
            </a:r>
          </a:p>
        </p:txBody>
      </p:sp>
      <p:sp>
        <p:nvSpPr>
          <p:cNvPr id="13" name="テキスト ボックス 12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735531" y="6516052"/>
            <a:ext cx="3249800" cy="369332"/>
          </a:xfrm>
          <a:prstGeom prst="rect">
            <a:avLst/>
          </a:prstGeom>
          <a:blipFill rotWithShape="1">
            <a:blip r:embed="rId4"/>
            <a:stretch>
              <a:fillRect b="-5000"/>
            </a:stretch>
          </a:blipFill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>
                <a:noFill/>
                <a:latin typeface="+mn-lt"/>
                <a:ea typeface="+mn-ea"/>
              </a:rPr>
              <a:t> </a:t>
            </a:r>
          </a:p>
        </p:txBody>
      </p:sp>
      <p:graphicFrame>
        <p:nvGraphicFramePr>
          <p:cNvPr id="22603" name="Group 75"/>
          <p:cNvGraphicFramePr>
            <a:graphicFrameLocks noGrp="1"/>
          </p:cNvGraphicFramePr>
          <p:nvPr/>
        </p:nvGraphicFramePr>
        <p:xfrm>
          <a:off x="5343525" y="1663700"/>
          <a:ext cx="3621088" cy="5029200"/>
        </p:xfrm>
        <a:graphic>
          <a:graphicData uri="http://schemas.openxmlformats.org/drawingml/2006/table">
            <a:tbl>
              <a:tblPr/>
              <a:tblGrid>
                <a:gridCol w="1208088"/>
                <a:gridCol w="1206500"/>
                <a:gridCol w="1206500"/>
              </a:tblGrid>
              <a:tr h="446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Center pos. [cm]</a:t>
                      </a:r>
                      <a:endParaRPr kumimoji="1" lang="ja-JP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Size [cm]</a:t>
                      </a:r>
                      <a:endParaRPr kumimoji="1" lang="ja-JP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Layer1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0.326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1.91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Layer2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0.292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1.88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Layer3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0.294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1.85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Layer4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0.286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1.87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Layer5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0.291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1.87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Layer6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0.320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1.88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Layer7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0.306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1.88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Layer8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0.312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1.85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Layer9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0.310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1.85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Layer10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0.315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1.87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Layer11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0.329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1.85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Layer12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0.388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1.98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cxnSp>
        <p:nvCxnSpPr>
          <p:cNvPr id="17" name="直線矢印コネクタ 16"/>
          <p:cNvCxnSpPr/>
          <p:nvPr/>
        </p:nvCxnSpPr>
        <p:spPr>
          <a:xfrm>
            <a:off x="2413000" y="3643313"/>
            <a:ext cx="773113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97" name="テキスト ボックス 18"/>
          <p:cNvSpPr txBox="1">
            <a:spLocks noChangeArrowheads="1"/>
          </p:cNvSpPr>
          <p:nvPr/>
        </p:nvSpPr>
        <p:spPr bwMode="auto">
          <a:xfrm>
            <a:off x="2700338" y="3573463"/>
            <a:ext cx="4683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r>
              <a:rPr lang="en-US" altLang="ja-JP"/>
              <a:t>c</a:t>
            </a:r>
            <a:endParaRPr lang="ja-JP" altLang="en-US"/>
          </a:p>
        </p:txBody>
      </p:sp>
      <p:cxnSp>
        <p:nvCxnSpPr>
          <p:cNvPr id="22" name="直線矢印コネクタ 21"/>
          <p:cNvCxnSpPr/>
          <p:nvPr/>
        </p:nvCxnSpPr>
        <p:spPr>
          <a:xfrm>
            <a:off x="2413000" y="3644900"/>
            <a:ext cx="0" cy="9366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99" name="テキスト ボックス 22"/>
          <p:cNvSpPr txBox="1">
            <a:spLocks noChangeArrowheads="1"/>
          </p:cNvSpPr>
          <p:nvPr/>
        </p:nvSpPr>
        <p:spPr bwMode="auto">
          <a:xfrm>
            <a:off x="2405063" y="4100513"/>
            <a:ext cx="46831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r>
              <a:rPr lang="en-US" altLang="ja-JP"/>
              <a:t>μ</a:t>
            </a:r>
            <a:endParaRPr lang="ja-JP" altLang="en-US"/>
          </a:p>
        </p:txBody>
      </p:sp>
      <p:sp>
        <p:nvSpPr>
          <p:cNvPr id="22601" name="テキスト ボックス 7"/>
          <p:cNvSpPr txBox="1">
            <a:spLocks noChangeArrowheads="1"/>
          </p:cNvSpPr>
          <p:nvPr/>
        </p:nvSpPr>
        <p:spPr bwMode="auto">
          <a:xfrm>
            <a:off x="250825" y="1052513"/>
            <a:ext cx="63373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r>
              <a:rPr lang="en-US" altLang="ja-JP"/>
              <a:t>※</a:t>
            </a:r>
            <a:r>
              <a:rPr lang="en-US" altLang="ja-JP">
                <a:latin typeface="Arial" charset="0"/>
              </a:rPr>
              <a:t>use muon data,  height of movable plate = 131.56mm</a:t>
            </a:r>
            <a:endParaRPr lang="ja-JP" altLang="en-US">
              <a:latin typeface="Arial" charset="0"/>
            </a:endParaRPr>
          </a:p>
        </p:txBody>
      </p:sp>
      <p:sp>
        <p:nvSpPr>
          <p:cNvPr id="22602" name="Text Box 74"/>
          <p:cNvSpPr txBox="1">
            <a:spLocks noChangeArrowheads="1"/>
          </p:cNvSpPr>
          <p:nvPr/>
        </p:nvSpPr>
        <p:spPr bwMode="auto">
          <a:xfrm>
            <a:off x="468313" y="6491288"/>
            <a:ext cx="3887787" cy="3667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b="1">
                <a:latin typeface="Times New Roman" pitchFamily="18" charset="0"/>
              </a:rPr>
              <a:t>※ set </a:t>
            </a:r>
            <a:r>
              <a:rPr lang="en-US" altLang="ja-JP" b="1" i="1">
                <a:latin typeface="Times New Roman" pitchFamily="18" charset="0"/>
              </a:rPr>
              <a:t>a, b, c,</a:t>
            </a:r>
            <a:r>
              <a:rPr lang="en-US" altLang="ja-JP" sz="1700" b="1" i="1">
                <a:ea typeface="ＭＳ Ｐ明朝" pitchFamily="18" charset="-128"/>
              </a:rPr>
              <a:t>μ</a:t>
            </a:r>
            <a:r>
              <a:rPr lang="en-US" altLang="ja-JP" b="1" i="1">
                <a:latin typeface="Times New Roman" pitchFamily="18" charset="0"/>
              </a:rPr>
              <a:t>,</a:t>
            </a:r>
            <a:r>
              <a:rPr lang="en-US" altLang="ja-JP" sz="1700" b="1" i="1">
                <a:latin typeface="Times New Roman" pitchFamily="18" charset="0"/>
                <a:ea typeface="ＭＳ Ｐ明朝" pitchFamily="18" charset="-128"/>
              </a:rPr>
              <a:t>σ</a:t>
            </a:r>
            <a:r>
              <a:rPr lang="en-US" altLang="ja-JP" b="1">
                <a:latin typeface="Times New Roman" pitchFamily="18" charset="0"/>
              </a:rPr>
              <a:t> as free parameter </a:t>
            </a:r>
          </a:p>
        </p:txBody>
      </p:sp>
    </p:spTree>
    <p:extLst>
      <p:ext uri="{BB962C8B-B14F-4D97-AF65-F5344CB8AC3E}">
        <p14:creationId xmlns:p14="http://schemas.microsoft.com/office/powerpoint/2010/main" val="2776402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3" descr="C:\Users\masanori\Desktop\tmp_scin_x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1863" y="2003425"/>
            <a:ext cx="4367212" cy="423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4" name="タイトル 1"/>
          <p:cNvSpPr>
            <a:spLocks noGrp="1"/>
          </p:cNvSpPr>
          <p:nvPr>
            <p:ph type="title"/>
          </p:nvPr>
        </p:nvSpPr>
        <p:spPr>
          <a:xfrm>
            <a:off x="457200" y="260350"/>
            <a:ext cx="8229600" cy="635000"/>
          </a:xfrm>
        </p:spPr>
        <p:txBody>
          <a:bodyPr/>
          <a:lstStyle/>
          <a:p>
            <a:r>
              <a:rPr lang="en-US" altLang="ja-JP" sz="3200" smtClean="0"/>
              <a:t>Correction for trigger scintillator position</a:t>
            </a:r>
          </a:p>
        </p:txBody>
      </p:sp>
      <p:sp>
        <p:nvSpPr>
          <p:cNvPr id="23555" name="テキスト ボックス 3"/>
          <p:cNvSpPr txBox="1">
            <a:spLocks noChangeArrowheads="1"/>
          </p:cNvSpPr>
          <p:nvPr/>
        </p:nvSpPr>
        <p:spPr bwMode="auto">
          <a:xfrm>
            <a:off x="323850" y="908050"/>
            <a:ext cx="8280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r>
              <a:rPr lang="en-US" altLang="ja-JP"/>
              <a:t>Draw a map of track position on trigger scintillator</a:t>
            </a:r>
            <a:endParaRPr lang="ja-JP" altLang="en-US"/>
          </a:p>
        </p:txBody>
      </p:sp>
      <p:sp>
        <p:nvSpPr>
          <p:cNvPr id="23556" name="テキスト ボックス 4"/>
          <p:cNvSpPr txBox="1">
            <a:spLocks noChangeArrowheads="1"/>
          </p:cNvSpPr>
          <p:nvPr/>
        </p:nvSpPr>
        <p:spPr bwMode="auto">
          <a:xfrm>
            <a:off x="4356100" y="6308725"/>
            <a:ext cx="48974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/>
            <a:r>
              <a:rPr lang="en-US" altLang="ja-JP" sz="1600"/>
              <a:t>Projection X, Y (horizontal : position, vertical : counts)</a:t>
            </a:r>
          </a:p>
        </p:txBody>
      </p:sp>
      <p:sp>
        <p:nvSpPr>
          <p:cNvPr id="23557" name="テキスト ボックス 41"/>
          <p:cNvSpPr txBox="1">
            <a:spLocks noChangeArrowheads="1"/>
          </p:cNvSpPr>
          <p:nvPr/>
        </p:nvSpPr>
        <p:spPr bwMode="auto">
          <a:xfrm>
            <a:off x="250825" y="1341438"/>
            <a:ext cx="32416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r>
              <a:rPr lang="en-US" altLang="ja-JP"/>
              <a:t> ※ use muon150GeV</a:t>
            </a:r>
            <a:endParaRPr lang="ja-JP" altLang="en-US"/>
          </a:p>
        </p:txBody>
      </p:sp>
      <p:pic>
        <p:nvPicPr>
          <p:cNvPr id="23558" name="Picture 2" descr="C:\Users\masanori\Desktop\tmp_sci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2" t="2437" b="2306"/>
          <a:stretch>
            <a:fillRect/>
          </a:stretch>
        </p:blipFill>
        <p:spPr bwMode="auto">
          <a:xfrm>
            <a:off x="173038" y="1844675"/>
            <a:ext cx="4614862" cy="437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直線矢印コネクタ 7"/>
          <p:cNvCxnSpPr/>
          <p:nvPr/>
        </p:nvCxnSpPr>
        <p:spPr>
          <a:xfrm flipV="1">
            <a:off x="900113" y="4581525"/>
            <a:ext cx="431800" cy="79216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60" name="テキスト ボックス 9"/>
          <p:cNvSpPr txBox="1">
            <a:spLocks noChangeArrowheads="1"/>
          </p:cNvSpPr>
          <p:nvPr/>
        </p:nvSpPr>
        <p:spPr bwMode="auto">
          <a:xfrm>
            <a:off x="611188" y="5373688"/>
            <a:ext cx="23050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r>
              <a:rPr lang="en-US" altLang="ja-JP"/>
              <a:t>Position of trig. scin.</a:t>
            </a:r>
          </a:p>
        </p:txBody>
      </p:sp>
      <p:sp>
        <p:nvSpPr>
          <p:cNvPr id="23561" name="テキスト ボックス 2"/>
          <p:cNvSpPr txBox="1">
            <a:spLocks noChangeArrowheads="1"/>
          </p:cNvSpPr>
          <p:nvPr/>
        </p:nvSpPr>
        <p:spPr bwMode="auto">
          <a:xfrm>
            <a:off x="4787900" y="4005263"/>
            <a:ext cx="12954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r>
              <a:rPr lang="en-US" altLang="ja-JP"/>
              <a:t>X-position</a:t>
            </a:r>
            <a:endParaRPr lang="ja-JP" altLang="en-US"/>
          </a:p>
        </p:txBody>
      </p:sp>
      <p:sp>
        <p:nvSpPr>
          <p:cNvPr id="23562" name="テキスト ボックス 10"/>
          <p:cNvSpPr txBox="1">
            <a:spLocks noChangeArrowheads="1"/>
          </p:cNvSpPr>
          <p:nvPr/>
        </p:nvSpPr>
        <p:spPr bwMode="auto">
          <a:xfrm>
            <a:off x="4787900" y="1846263"/>
            <a:ext cx="12239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r>
              <a:rPr lang="en-US" altLang="ja-JP"/>
              <a:t>Y-position</a:t>
            </a:r>
            <a:endParaRPr lang="ja-JP" altLang="en-US"/>
          </a:p>
        </p:txBody>
      </p:sp>
      <p:sp>
        <p:nvSpPr>
          <p:cNvPr id="23563" name="テキスト ボックス 12"/>
          <p:cNvSpPr txBox="1">
            <a:spLocks noChangeArrowheads="1"/>
          </p:cNvSpPr>
          <p:nvPr/>
        </p:nvSpPr>
        <p:spPr bwMode="auto">
          <a:xfrm>
            <a:off x="7164388" y="3852863"/>
            <a:ext cx="16557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r"/>
            <a:r>
              <a:rPr lang="en-US" altLang="ja-JP" sz="1600"/>
              <a:t>Position [cm]</a:t>
            </a:r>
            <a:endParaRPr lang="ja-JP" altLang="en-US" sz="1600"/>
          </a:p>
        </p:txBody>
      </p:sp>
      <p:sp>
        <p:nvSpPr>
          <p:cNvPr id="23564" name="テキスト ボックス 13"/>
          <p:cNvSpPr txBox="1">
            <a:spLocks noChangeArrowheads="1"/>
          </p:cNvSpPr>
          <p:nvPr/>
        </p:nvSpPr>
        <p:spPr bwMode="auto">
          <a:xfrm>
            <a:off x="7380288" y="5949950"/>
            <a:ext cx="14398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r"/>
            <a:r>
              <a:rPr lang="en-US" altLang="ja-JP" sz="1600"/>
              <a:t>Position [cm]</a:t>
            </a:r>
          </a:p>
        </p:txBody>
      </p:sp>
      <p:cxnSp>
        <p:nvCxnSpPr>
          <p:cNvPr id="7" name="直線コネクタ 6"/>
          <p:cNvCxnSpPr/>
          <p:nvPr/>
        </p:nvCxnSpPr>
        <p:spPr>
          <a:xfrm>
            <a:off x="5961063" y="2214563"/>
            <a:ext cx="0" cy="16383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>
            <a:off x="7596188" y="2205038"/>
            <a:ext cx="0" cy="16383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/>
          <p:cNvCxnSpPr/>
          <p:nvPr/>
        </p:nvCxnSpPr>
        <p:spPr>
          <a:xfrm>
            <a:off x="5961063" y="3141663"/>
            <a:ext cx="1635125" cy="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68" name="テキスト ボックス 15"/>
          <p:cNvSpPr txBox="1">
            <a:spLocks noChangeArrowheads="1"/>
          </p:cNvSpPr>
          <p:nvPr/>
        </p:nvSpPr>
        <p:spPr bwMode="auto">
          <a:xfrm>
            <a:off x="6372225" y="2709863"/>
            <a:ext cx="10080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r>
              <a:rPr lang="en-US" altLang="ja-JP"/>
              <a:t>4.392cm</a:t>
            </a:r>
            <a:endParaRPr lang="ja-JP" altLang="en-US"/>
          </a:p>
        </p:txBody>
      </p:sp>
      <p:cxnSp>
        <p:nvCxnSpPr>
          <p:cNvPr id="21" name="直線コネクタ 20"/>
          <p:cNvCxnSpPr/>
          <p:nvPr/>
        </p:nvCxnSpPr>
        <p:spPr>
          <a:xfrm>
            <a:off x="5835650" y="4313238"/>
            <a:ext cx="0" cy="163671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/>
          <p:cNvCxnSpPr/>
          <p:nvPr/>
        </p:nvCxnSpPr>
        <p:spPr>
          <a:xfrm>
            <a:off x="7667625" y="4321175"/>
            <a:ext cx="0" cy="16383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矢印コネクタ 23"/>
          <p:cNvCxnSpPr/>
          <p:nvPr/>
        </p:nvCxnSpPr>
        <p:spPr>
          <a:xfrm>
            <a:off x="5867400" y="5302250"/>
            <a:ext cx="1800225" cy="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72" name="テキスト ボックス 25"/>
          <p:cNvSpPr txBox="1">
            <a:spLocks noChangeArrowheads="1"/>
          </p:cNvSpPr>
          <p:nvPr/>
        </p:nvSpPr>
        <p:spPr bwMode="auto">
          <a:xfrm>
            <a:off x="6227763" y="4860925"/>
            <a:ext cx="12239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r>
              <a:rPr lang="en-US" altLang="ja-JP"/>
              <a:t>4.9044cm</a:t>
            </a:r>
            <a:endParaRPr lang="ja-JP" altLang="en-US"/>
          </a:p>
        </p:txBody>
      </p:sp>
      <p:cxnSp>
        <p:nvCxnSpPr>
          <p:cNvPr id="25" name="直線矢印コネクタ 24"/>
          <p:cNvCxnSpPr/>
          <p:nvPr/>
        </p:nvCxnSpPr>
        <p:spPr>
          <a:xfrm>
            <a:off x="6767513" y="3141663"/>
            <a:ext cx="0" cy="70167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矢印コネクタ 27"/>
          <p:cNvCxnSpPr/>
          <p:nvPr/>
        </p:nvCxnSpPr>
        <p:spPr>
          <a:xfrm>
            <a:off x="6767513" y="5302250"/>
            <a:ext cx="0" cy="65722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75" name="テキスト ボックス 28"/>
          <p:cNvSpPr txBox="1">
            <a:spLocks noChangeArrowheads="1"/>
          </p:cNvSpPr>
          <p:nvPr/>
        </p:nvSpPr>
        <p:spPr bwMode="auto">
          <a:xfrm>
            <a:off x="6227763" y="3862388"/>
            <a:ext cx="12604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r>
              <a:rPr lang="en-US" altLang="ja-JP"/>
              <a:t>-0.366cm</a:t>
            </a:r>
            <a:endParaRPr lang="ja-JP" altLang="en-US"/>
          </a:p>
        </p:txBody>
      </p:sp>
      <p:sp>
        <p:nvSpPr>
          <p:cNvPr id="23576" name="テキスト ボックス 32"/>
          <p:cNvSpPr txBox="1">
            <a:spLocks noChangeArrowheads="1"/>
          </p:cNvSpPr>
          <p:nvPr/>
        </p:nvSpPr>
        <p:spPr bwMode="auto">
          <a:xfrm>
            <a:off x="6227763" y="5949950"/>
            <a:ext cx="14922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r>
              <a:rPr lang="en-US" altLang="ja-JP"/>
              <a:t>-0.4758cm</a:t>
            </a:r>
            <a:endParaRPr lang="ja-JP" altLang="en-US"/>
          </a:p>
        </p:txBody>
      </p:sp>
      <p:sp>
        <p:nvSpPr>
          <p:cNvPr id="23577" name="テキスト ボックス 30"/>
          <p:cNvSpPr txBox="1">
            <a:spLocks noChangeArrowheads="1"/>
          </p:cNvSpPr>
          <p:nvPr/>
        </p:nvSpPr>
        <p:spPr bwMode="auto">
          <a:xfrm>
            <a:off x="5940425" y="908050"/>
            <a:ext cx="3024188" cy="12001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r>
              <a:rPr lang="en-US" altLang="ja-JP"/>
              <a:t>Estimate center position difference between trigger Scintillator and Si-Strip layer1,</a:t>
            </a:r>
          </a:p>
          <a:p>
            <a:r>
              <a:rPr lang="en-US" altLang="ja-JP"/>
              <a:t>and size of the scintillator </a:t>
            </a:r>
          </a:p>
        </p:txBody>
      </p:sp>
    </p:spTree>
    <p:extLst>
      <p:ext uri="{BB962C8B-B14F-4D97-AF65-F5344CB8AC3E}">
        <p14:creationId xmlns:p14="http://schemas.microsoft.com/office/powerpoint/2010/main" val="3250816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タイトル 1"/>
          <p:cNvSpPr>
            <a:spLocks noGrp="1"/>
          </p:cNvSpPr>
          <p:nvPr>
            <p:ph type="title"/>
          </p:nvPr>
        </p:nvSpPr>
        <p:spPr>
          <a:xfrm>
            <a:off x="457200" y="-26988"/>
            <a:ext cx="8229600" cy="633413"/>
          </a:xfrm>
        </p:spPr>
        <p:txBody>
          <a:bodyPr/>
          <a:lstStyle/>
          <a:p>
            <a:r>
              <a:rPr lang="en-US" altLang="ja-JP" sz="3200" smtClean="0"/>
              <a:t>Size of each detector</a:t>
            </a:r>
          </a:p>
        </p:txBody>
      </p:sp>
      <p:graphicFrame>
        <p:nvGraphicFramePr>
          <p:cNvPr id="24709" name="Group 1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5401070"/>
              </p:ext>
            </p:extLst>
          </p:nvPr>
        </p:nvGraphicFramePr>
        <p:xfrm>
          <a:off x="395288" y="823913"/>
          <a:ext cx="3889375" cy="2103120"/>
        </p:xfrm>
        <a:graphic>
          <a:graphicData uri="http://schemas.openxmlformats.org/drawingml/2006/table">
            <a:tbl>
              <a:tblPr/>
              <a:tblGrid>
                <a:gridCol w="1296987"/>
                <a:gridCol w="1295400"/>
                <a:gridCol w="1296988"/>
              </a:tblGrid>
              <a:tr h="438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Standard [cm]</a:t>
                      </a:r>
                      <a:endParaRPr kumimoji="1" lang="ja-JP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estimated [cm]</a:t>
                      </a:r>
                      <a:endParaRPr kumimoji="1" lang="ja-JP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58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CHD0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3.0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2.95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58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CHD1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3.0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2.96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58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CHD2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3.2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3.13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58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CHD3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3.2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3.13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sp>
        <p:nvSpPr>
          <p:cNvPr id="24604" name="テキスト ボックス 5"/>
          <p:cNvSpPr txBox="1">
            <a:spLocks noChangeArrowheads="1"/>
          </p:cNvSpPr>
          <p:nvPr/>
        </p:nvSpPr>
        <p:spPr bwMode="auto">
          <a:xfrm>
            <a:off x="395288" y="476250"/>
            <a:ext cx="38893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/>
            <a:r>
              <a:rPr lang="en-US" altLang="ja-JP"/>
              <a:t>CHD</a:t>
            </a:r>
            <a:endParaRPr lang="ja-JP" altLang="en-US"/>
          </a:p>
        </p:txBody>
      </p:sp>
      <p:graphicFrame>
        <p:nvGraphicFramePr>
          <p:cNvPr id="24711" name="Group 1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8099482"/>
              </p:ext>
            </p:extLst>
          </p:nvPr>
        </p:nvGraphicFramePr>
        <p:xfrm>
          <a:off x="395288" y="3213100"/>
          <a:ext cx="3889375" cy="3566160"/>
        </p:xfrm>
        <a:graphic>
          <a:graphicData uri="http://schemas.openxmlformats.org/drawingml/2006/table">
            <a:tbl>
              <a:tblPr/>
              <a:tblGrid>
                <a:gridCol w="1296987"/>
                <a:gridCol w="1295400"/>
                <a:gridCol w="1296988"/>
              </a:tblGrid>
              <a:tr h="446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Measured [cm]</a:t>
                      </a:r>
                      <a:endParaRPr kumimoji="1" lang="ja-JP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estimated [cm]</a:t>
                      </a:r>
                      <a:endParaRPr kumimoji="1" lang="ja-JP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Layer1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3.20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3.10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Layer2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3.20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3.13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Layer3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3.19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3.08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Layer4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3.18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3.13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Layer5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3.10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3.13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Layer6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3.21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3.12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Layer7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3.19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3.12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Layer8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3.20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3.11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sp>
        <p:nvSpPr>
          <p:cNvPr id="24647" name="テキスト ボックス 31"/>
          <p:cNvSpPr txBox="1">
            <a:spLocks noChangeArrowheads="1"/>
          </p:cNvSpPr>
          <p:nvPr/>
        </p:nvSpPr>
        <p:spPr bwMode="auto">
          <a:xfrm>
            <a:off x="395288" y="2852738"/>
            <a:ext cx="38893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/>
            <a:r>
              <a:rPr lang="en-US" altLang="ja-JP"/>
              <a:t>IMC</a:t>
            </a:r>
            <a:endParaRPr lang="ja-JP" altLang="en-US"/>
          </a:p>
        </p:txBody>
      </p:sp>
      <p:graphicFrame>
        <p:nvGraphicFramePr>
          <p:cNvPr id="24713" name="Group 1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7350844"/>
              </p:ext>
            </p:extLst>
          </p:nvPr>
        </p:nvGraphicFramePr>
        <p:xfrm>
          <a:off x="4859338" y="855663"/>
          <a:ext cx="3816350" cy="5029200"/>
        </p:xfrm>
        <a:graphic>
          <a:graphicData uri="http://schemas.openxmlformats.org/drawingml/2006/table">
            <a:tbl>
              <a:tblPr/>
              <a:tblGrid>
                <a:gridCol w="1273175"/>
                <a:gridCol w="1271587"/>
                <a:gridCol w="1271588"/>
              </a:tblGrid>
              <a:tr h="446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Standard [cm]</a:t>
                      </a:r>
                      <a:endParaRPr kumimoji="1" lang="ja-JP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estimated [cm]</a:t>
                      </a:r>
                      <a:endParaRPr kumimoji="1" lang="ja-JP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Layer1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1.9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1.91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Layer2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1.9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1.88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Layer3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1.9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1.85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Layer4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1.9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1.87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Layer5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1.9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1.87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Layer6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1.9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1.88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Layer7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1.9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1.88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Layer8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1.9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1.85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Layer9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1.9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1.85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Layer10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1.9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1.87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Layer11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1.9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1.85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Layer12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2.0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1.98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sp>
        <p:nvSpPr>
          <p:cNvPr id="24706" name="テキスト ボックス 34"/>
          <p:cNvSpPr txBox="1">
            <a:spLocks noChangeArrowheads="1"/>
          </p:cNvSpPr>
          <p:nvPr/>
        </p:nvSpPr>
        <p:spPr bwMode="auto">
          <a:xfrm>
            <a:off x="4859338" y="476250"/>
            <a:ext cx="381635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/>
            <a:r>
              <a:rPr lang="en-US" altLang="ja-JP" dirty="0"/>
              <a:t>TASC</a:t>
            </a:r>
            <a:endParaRPr lang="ja-JP" altLang="en-US" dirty="0"/>
          </a:p>
        </p:txBody>
      </p:sp>
      <p:sp>
        <p:nvSpPr>
          <p:cNvPr id="24707" name="テキスト ボックス 8"/>
          <p:cNvSpPr txBox="1">
            <a:spLocks noChangeArrowheads="1"/>
          </p:cNvSpPr>
          <p:nvPr/>
        </p:nvSpPr>
        <p:spPr bwMode="auto">
          <a:xfrm>
            <a:off x="4605338" y="6027738"/>
            <a:ext cx="443071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r>
              <a:rPr lang="en-US" altLang="ja-JP"/>
              <a:t>Analytical size estimated from Si-Strip data is ~2 % smaller than actual measured value</a:t>
            </a:r>
          </a:p>
        </p:txBody>
      </p:sp>
    </p:spTree>
    <p:extLst>
      <p:ext uri="{BB962C8B-B14F-4D97-AF65-F5344CB8AC3E}">
        <p14:creationId xmlns:p14="http://schemas.microsoft.com/office/powerpoint/2010/main" val="2152023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 descr="C:\Users\masanori\Desktop\SPS2011解析\SIZE\ch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364" y="587642"/>
            <a:ext cx="3761978" cy="2739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2" name="Picture 3" descr="C:\Users\masanori\Desktop\SPS2011解析\SIZE\pw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4662" y="447756"/>
            <a:ext cx="3527586" cy="2912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3" name="Picture 4" descr="C:\Users\masanori\Desktop\SPS2011解析\SIZE\sf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556000"/>
            <a:ext cx="3529086" cy="2712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4" name="Picture 5" descr="C:\Users\masanori\Desktop\SPS2011解析\SIZE\total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6187" y="3543300"/>
            <a:ext cx="3456061" cy="2709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5" name="テキスト ボックス 3"/>
          <p:cNvSpPr txBox="1">
            <a:spLocks noChangeArrowheads="1"/>
          </p:cNvSpPr>
          <p:nvPr/>
        </p:nvSpPr>
        <p:spPr bwMode="auto">
          <a:xfrm>
            <a:off x="2627313" y="1839913"/>
            <a:ext cx="15843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r>
              <a:rPr lang="en-US" altLang="ja-JP"/>
              <a:t>CHD</a:t>
            </a:r>
            <a:r>
              <a:rPr lang="ja-JP" altLang="en-US"/>
              <a:t>：</a:t>
            </a:r>
            <a:r>
              <a:rPr lang="en-US" altLang="ja-JP"/>
              <a:t>0.982</a:t>
            </a:r>
            <a:endParaRPr lang="ja-JP" altLang="en-US"/>
          </a:p>
        </p:txBody>
      </p:sp>
      <p:sp>
        <p:nvSpPr>
          <p:cNvPr id="25606" name="テキスト ボックス 8"/>
          <p:cNvSpPr txBox="1">
            <a:spLocks noChangeArrowheads="1"/>
          </p:cNvSpPr>
          <p:nvPr/>
        </p:nvSpPr>
        <p:spPr bwMode="auto">
          <a:xfrm>
            <a:off x="6660232" y="1773238"/>
            <a:ext cx="15843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r>
              <a:rPr lang="en-US" altLang="ja-JP" dirty="0"/>
              <a:t>PWO</a:t>
            </a:r>
            <a:r>
              <a:rPr lang="ja-JP" altLang="en-US" dirty="0"/>
              <a:t>：</a:t>
            </a:r>
            <a:r>
              <a:rPr lang="en-US" altLang="ja-JP" dirty="0"/>
              <a:t>0.984</a:t>
            </a:r>
            <a:endParaRPr lang="ja-JP" altLang="en-US" dirty="0"/>
          </a:p>
        </p:txBody>
      </p:sp>
      <p:sp>
        <p:nvSpPr>
          <p:cNvPr id="25607" name="テキスト ボックス 9"/>
          <p:cNvSpPr txBox="1">
            <a:spLocks noChangeArrowheads="1"/>
          </p:cNvSpPr>
          <p:nvPr/>
        </p:nvSpPr>
        <p:spPr bwMode="auto">
          <a:xfrm>
            <a:off x="2555875" y="4868863"/>
            <a:ext cx="15843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r>
              <a:rPr lang="en-US" altLang="ja-JP"/>
              <a:t>SciFi</a:t>
            </a:r>
            <a:r>
              <a:rPr lang="ja-JP" altLang="en-US"/>
              <a:t>：</a:t>
            </a:r>
            <a:r>
              <a:rPr lang="en-US" altLang="ja-JP"/>
              <a:t>0.978</a:t>
            </a:r>
            <a:endParaRPr lang="ja-JP" altLang="en-US"/>
          </a:p>
        </p:txBody>
      </p:sp>
      <p:sp>
        <p:nvSpPr>
          <p:cNvPr id="25608" name="テキスト ボックス 11"/>
          <p:cNvSpPr txBox="1">
            <a:spLocks noChangeArrowheads="1"/>
          </p:cNvSpPr>
          <p:nvPr/>
        </p:nvSpPr>
        <p:spPr bwMode="auto">
          <a:xfrm>
            <a:off x="6660232" y="4924425"/>
            <a:ext cx="15843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r>
              <a:rPr lang="en-US" altLang="ja-JP" dirty="0"/>
              <a:t>Total</a:t>
            </a:r>
            <a:r>
              <a:rPr lang="ja-JP" altLang="en-US" dirty="0"/>
              <a:t>：</a:t>
            </a:r>
            <a:r>
              <a:rPr lang="en-US" altLang="ja-JP" dirty="0"/>
              <a:t>0.978</a:t>
            </a:r>
            <a:endParaRPr lang="ja-JP" altLang="en-US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2333354" y="3123357"/>
            <a:ext cx="23100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Estimated / measured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510388" y="3140968"/>
            <a:ext cx="23100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Estimated / measured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516216" y="6042774"/>
            <a:ext cx="23100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Estimated / measured</a:t>
            </a:r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339752" y="6042774"/>
            <a:ext cx="23100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Estimated / measured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43045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68312" y="980728"/>
            <a:ext cx="8496175" cy="5327650"/>
          </a:xfrm>
        </p:spPr>
        <p:txBody>
          <a:bodyPr/>
          <a:lstStyle/>
          <a:p>
            <a:r>
              <a:rPr kumimoji="1" lang="en-US" altLang="ja-JP" dirty="0" smtClean="0"/>
              <a:t>Assuming the detector incline, </a:t>
            </a:r>
          </a:p>
          <a:p>
            <a:pPr marL="457200" lvl="1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L’ / L = </a:t>
            </a:r>
            <a:r>
              <a:rPr lang="en-US" altLang="ja-JP" dirty="0" err="1" smtClean="0"/>
              <a:t>cos</a:t>
            </a:r>
            <a:r>
              <a:rPr lang="en-US" altLang="ja-JP" dirty="0" smtClean="0"/>
              <a:t> θ </a:t>
            </a:r>
            <a:r>
              <a:rPr lang="ja-JP" altLang="en-US" dirty="0" smtClean="0"/>
              <a:t>≒</a:t>
            </a:r>
            <a:r>
              <a:rPr lang="en-US" altLang="ja-JP" dirty="0" smtClean="0"/>
              <a:t> 0.98 </a:t>
            </a:r>
          </a:p>
          <a:p>
            <a:pPr marL="457200" lvl="1" indent="0">
              <a:buNone/>
            </a:pPr>
            <a:r>
              <a:rPr lang="en-US" altLang="ja-JP" dirty="0" smtClean="0"/>
              <a:t>θ</a:t>
            </a:r>
            <a:r>
              <a:rPr lang="ja-JP" altLang="en-US" dirty="0" smtClean="0"/>
              <a:t> </a:t>
            </a:r>
            <a:r>
              <a:rPr lang="en-US" altLang="ja-JP" dirty="0" smtClean="0"/>
              <a:t>=</a:t>
            </a:r>
            <a:r>
              <a:rPr lang="ja-JP" altLang="en-US" dirty="0" smtClean="0"/>
              <a:t> </a:t>
            </a:r>
            <a:r>
              <a:rPr lang="en-US" altLang="ja-JP" dirty="0" smtClean="0"/>
              <a:t>11.5 degree</a:t>
            </a:r>
          </a:p>
          <a:p>
            <a:pPr marL="457200" lvl="1" indent="0">
              <a:buNone/>
            </a:pPr>
            <a:r>
              <a:rPr kumimoji="1" lang="ja-JP" altLang="en-US" dirty="0" smtClean="0"/>
              <a:t>　　← </a:t>
            </a:r>
            <a:r>
              <a:rPr kumimoji="1" lang="en-US" altLang="ja-JP" dirty="0" smtClean="0"/>
              <a:t>too big?</a:t>
            </a:r>
          </a:p>
          <a:p>
            <a:pPr marL="457200" lvl="1" indent="0">
              <a:buNone/>
            </a:pPr>
            <a:endParaRPr kumimoji="1" lang="en-US" altLang="ja-JP" dirty="0" smtClean="0"/>
          </a:p>
          <a:p>
            <a:pPr marL="457200" lvl="1" indent="0">
              <a:buNone/>
            </a:pPr>
            <a:endParaRPr kumimoji="1" lang="en-US" altLang="ja-JP" dirty="0"/>
          </a:p>
          <a:p>
            <a:pPr lvl="1"/>
            <a:r>
              <a:rPr lang="en-US" altLang="ja-JP" dirty="0" smtClean="0"/>
              <a:t>Strip-pitch is exactly 732</a:t>
            </a:r>
            <a:r>
              <a:rPr lang="ja-JP" altLang="en-US" dirty="0"/>
              <a:t> </a:t>
            </a:r>
            <a:r>
              <a:rPr lang="en-US" altLang="ja-JP" dirty="0" smtClean="0"/>
              <a:t>um?</a:t>
            </a:r>
          </a:p>
          <a:p>
            <a:pPr lvl="1"/>
            <a:r>
              <a:rPr lang="en-US" altLang="ja-JP" dirty="0" smtClean="0"/>
              <a:t>The beam direction is spread? </a:t>
            </a:r>
          </a:p>
          <a:p>
            <a:pPr marL="457200" lvl="1" indent="0">
              <a:buNone/>
            </a:pPr>
            <a:r>
              <a:rPr lang="en-US" altLang="ja-JP" dirty="0" smtClean="0"/>
              <a:t>	An assumption that the beam direction is exactly vertical is bad?</a:t>
            </a:r>
          </a:p>
          <a:p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 rot="-720000">
            <a:off x="7027491" y="1152388"/>
            <a:ext cx="197712" cy="132103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5975385" y="1157718"/>
            <a:ext cx="197712" cy="132103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矢印コネクタ 5"/>
          <p:cNvCxnSpPr/>
          <p:nvPr/>
        </p:nvCxnSpPr>
        <p:spPr>
          <a:xfrm>
            <a:off x="4788024" y="1818236"/>
            <a:ext cx="324036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/>
          <p:cNvSpPr txBox="1"/>
          <p:nvPr/>
        </p:nvSpPr>
        <p:spPr>
          <a:xfrm>
            <a:off x="6372200" y="1335690"/>
            <a:ext cx="7560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L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7560331" y="1468922"/>
            <a:ext cx="7560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L’</a:t>
            </a:r>
            <a:endParaRPr kumimoji="1" lang="ja-JP" altLang="en-US" dirty="0"/>
          </a:p>
        </p:txBody>
      </p:sp>
      <p:cxnSp>
        <p:nvCxnSpPr>
          <p:cNvPr id="12" name="直線矢印コネクタ 11"/>
          <p:cNvCxnSpPr/>
          <p:nvPr/>
        </p:nvCxnSpPr>
        <p:spPr>
          <a:xfrm>
            <a:off x="7596336" y="1140837"/>
            <a:ext cx="0" cy="1333277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>
            <a:off x="6372200" y="1083874"/>
            <a:ext cx="0" cy="1468796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/>
          <p:cNvSpPr txBox="1"/>
          <p:nvPr/>
        </p:nvSpPr>
        <p:spPr>
          <a:xfrm>
            <a:off x="6948264" y="1124744"/>
            <a:ext cx="6480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θ</a:t>
            </a:r>
            <a:endParaRPr kumimoji="1" lang="ja-JP" altLang="en-US" dirty="0"/>
          </a:p>
        </p:txBody>
      </p:sp>
      <p:cxnSp>
        <p:nvCxnSpPr>
          <p:cNvPr id="17" name="直線コネクタ 16"/>
          <p:cNvCxnSpPr/>
          <p:nvPr/>
        </p:nvCxnSpPr>
        <p:spPr>
          <a:xfrm>
            <a:off x="7236296" y="1157718"/>
            <a:ext cx="0" cy="66055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円弧 18"/>
          <p:cNvSpPr/>
          <p:nvPr/>
        </p:nvSpPr>
        <p:spPr>
          <a:xfrm rot="17703503">
            <a:off x="7000571" y="1460920"/>
            <a:ext cx="504056" cy="375240"/>
          </a:xfrm>
          <a:prstGeom prst="arc">
            <a:avLst>
              <a:gd name="adj1" fmla="val 15172696"/>
              <a:gd name="adj2" fmla="val 19868331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08083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END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037707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タイトル 1"/>
          <p:cNvSpPr>
            <a:spLocks noGrp="1"/>
          </p:cNvSpPr>
          <p:nvPr>
            <p:ph type="title"/>
          </p:nvPr>
        </p:nvSpPr>
        <p:spPr>
          <a:xfrm>
            <a:off x="457200" y="-100013"/>
            <a:ext cx="8229600" cy="977901"/>
          </a:xfrm>
        </p:spPr>
        <p:txBody>
          <a:bodyPr/>
          <a:lstStyle/>
          <a:p>
            <a:r>
              <a:rPr lang="en-US" altLang="ja-JP" sz="3200" smtClean="0"/>
              <a:t>Detector Configuration</a:t>
            </a:r>
          </a:p>
        </p:txBody>
      </p:sp>
      <p:cxnSp>
        <p:nvCxnSpPr>
          <p:cNvPr id="5" name="直線矢印コネクタ 4"/>
          <p:cNvCxnSpPr/>
          <p:nvPr/>
        </p:nvCxnSpPr>
        <p:spPr>
          <a:xfrm>
            <a:off x="468313" y="3419475"/>
            <a:ext cx="719137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正方形/長方形 5"/>
          <p:cNvSpPr/>
          <p:nvPr/>
        </p:nvSpPr>
        <p:spPr>
          <a:xfrm>
            <a:off x="1908175" y="981075"/>
            <a:ext cx="1295400" cy="19431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dirty="0">
              <a:solidFill>
                <a:schemeClr val="tx1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3492500" y="2457450"/>
            <a:ext cx="5111750" cy="46672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ja-JP">
                <a:solidFill>
                  <a:srgbClr val="0000CC"/>
                </a:solidFill>
              </a:rPr>
              <a:t>Movable plate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3887788" y="1646238"/>
            <a:ext cx="1836737" cy="522287"/>
          </a:xfrm>
          <a:prstGeom prst="rect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dirty="0">
              <a:solidFill>
                <a:schemeClr val="tx1"/>
              </a:solidFill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5795963" y="1412875"/>
            <a:ext cx="2771775" cy="863600"/>
          </a:xfrm>
          <a:prstGeom prst="rect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dirty="0">
              <a:solidFill>
                <a:schemeClr val="tx1"/>
              </a:solidFill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1547813" y="1547813"/>
            <a:ext cx="71437" cy="7016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dirty="0"/>
          </a:p>
        </p:txBody>
      </p:sp>
      <p:sp>
        <p:nvSpPr>
          <p:cNvPr id="11" name="右矢印 10"/>
          <p:cNvSpPr/>
          <p:nvPr/>
        </p:nvSpPr>
        <p:spPr>
          <a:xfrm>
            <a:off x="71438" y="1628775"/>
            <a:ext cx="936625" cy="539750"/>
          </a:xfrm>
          <a:prstGeom prst="rightArrow">
            <a:avLst/>
          </a:prstGeom>
          <a:solidFill>
            <a:srgbClr val="D83434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dirty="0"/>
              <a:t>Beam</a:t>
            </a:r>
            <a:endParaRPr lang="ja-JP" altLang="en-US" dirty="0"/>
          </a:p>
        </p:txBody>
      </p:sp>
      <p:sp>
        <p:nvSpPr>
          <p:cNvPr id="14345" name="テキスト ボックス 11"/>
          <p:cNvSpPr txBox="1">
            <a:spLocks noChangeArrowheads="1"/>
          </p:cNvSpPr>
          <p:nvPr/>
        </p:nvSpPr>
        <p:spPr bwMode="auto">
          <a:xfrm>
            <a:off x="684213" y="3419475"/>
            <a:ext cx="3238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r>
              <a:rPr lang="en-US" altLang="ja-JP"/>
              <a:t>Z</a:t>
            </a:r>
            <a:endParaRPr lang="ja-JP" altLang="en-US"/>
          </a:p>
        </p:txBody>
      </p:sp>
      <p:cxnSp>
        <p:nvCxnSpPr>
          <p:cNvPr id="15" name="直線矢印コネクタ 14"/>
          <p:cNvCxnSpPr/>
          <p:nvPr/>
        </p:nvCxnSpPr>
        <p:spPr>
          <a:xfrm flipV="1">
            <a:off x="468313" y="2690813"/>
            <a:ext cx="0" cy="7286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47" name="テキスト ボックス 16"/>
          <p:cNvSpPr txBox="1">
            <a:spLocks noChangeArrowheads="1"/>
          </p:cNvSpPr>
          <p:nvPr/>
        </p:nvSpPr>
        <p:spPr bwMode="auto">
          <a:xfrm>
            <a:off x="53975" y="2690813"/>
            <a:ext cx="3413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r>
              <a:rPr lang="en-US" altLang="ja-JP"/>
              <a:t>X</a:t>
            </a:r>
            <a:endParaRPr lang="ja-JP" altLang="en-US"/>
          </a:p>
        </p:txBody>
      </p:sp>
      <p:sp>
        <p:nvSpPr>
          <p:cNvPr id="14348" name="テキスト ボックス 18"/>
          <p:cNvSpPr txBox="1">
            <a:spLocks noChangeArrowheads="1"/>
          </p:cNvSpPr>
          <p:nvPr/>
        </p:nvSpPr>
        <p:spPr bwMode="auto">
          <a:xfrm>
            <a:off x="2771775" y="3275013"/>
            <a:ext cx="18716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r>
              <a:rPr lang="en-US" altLang="ja-JP"/>
              <a:t>side view</a:t>
            </a:r>
            <a:endParaRPr lang="ja-JP" altLang="en-US"/>
          </a:p>
        </p:txBody>
      </p:sp>
      <p:sp>
        <p:nvSpPr>
          <p:cNvPr id="20" name="正方形/長方形 19"/>
          <p:cNvSpPr/>
          <p:nvPr/>
        </p:nvSpPr>
        <p:spPr>
          <a:xfrm>
            <a:off x="3492500" y="3933825"/>
            <a:ext cx="5111750" cy="244792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dirty="0"/>
          </a:p>
        </p:txBody>
      </p:sp>
      <p:sp>
        <p:nvSpPr>
          <p:cNvPr id="14350" name="テキスト ボックス 20"/>
          <p:cNvSpPr txBox="1">
            <a:spLocks noChangeArrowheads="1"/>
          </p:cNvSpPr>
          <p:nvPr/>
        </p:nvSpPr>
        <p:spPr bwMode="auto">
          <a:xfrm>
            <a:off x="6084888" y="6021388"/>
            <a:ext cx="208756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/>
            <a:r>
              <a:rPr lang="en-US" altLang="ja-JP">
                <a:solidFill>
                  <a:srgbClr val="0000CC"/>
                </a:solidFill>
              </a:rPr>
              <a:t>Movable plate</a:t>
            </a:r>
          </a:p>
        </p:txBody>
      </p:sp>
      <p:sp>
        <p:nvSpPr>
          <p:cNvPr id="22" name="正方形/長方形 21"/>
          <p:cNvSpPr/>
          <p:nvPr/>
        </p:nvSpPr>
        <p:spPr>
          <a:xfrm>
            <a:off x="3887788" y="4446588"/>
            <a:ext cx="1836737" cy="1719262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dirty="0">
              <a:solidFill>
                <a:schemeClr val="tx1"/>
              </a:solidFill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5795963" y="4652963"/>
            <a:ext cx="2771775" cy="1368425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dirty="0">
              <a:solidFill>
                <a:schemeClr val="tx1"/>
              </a:solidFill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1908175" y="4365625"/>
            <a:ext cx="1295400" cy="19431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dirty="0">
              <a:solidFill>
                <a:schemeClr val="tx1"/>
              </a:solidFill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1547813" y="5040313"/>
            <a:ext cx="71437" cy="7016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dirty="0"/>
          </a:p>
        </p:txBody>
      </p:sp>
      <p:sp>
        <p:nvSpPr>
          <p:cNvPr id="26" name="右矢印 25"/>
          <p:cNvSpPr/>
          <p:nvPr/>
        </p:nvSpPr>
        <p:spPr>
          <a:xfrm>
            <a:off x="53975" y="5121275"/>
            <a:ext cx="954088" cy="539750"/>
          </a:xfrm>
          <a:prstGeom prst="rightArrow">
            <a:avLst/>
          </a:prstGeom>
          <a:solidFill>
            <a:srgbClr val="D83434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dirty="0"/>
              <a:t>Beam</a:t>
            </a:r>
            <a:endParaRPr lang="ja-JP" altLang="en-US" dirty="0"/>
          </a:p>
        </p:txBody>
      </p:sp>
      <p:cxnSp>
        <p:nvCxnSpPr>
          <p:cNvPr id="27" name="直線矢印コネクタ 26"/>
          <p:cNvCxnSpPr/>
          <p:nvPr/>
        </p:nvCxnSpPr>
        <p:spPr>
          <a:xfrm>
            <a:off x="468313" y="5940425"/>
            <a:ext cx="57467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57" name="テキスト ボックス 27"/>
          <p:cNvSpPr txBox="1">
            <a:spLocks noChangeArrowheads="1"/>
          </p:cNvSpPr>
          <p:nvPr/>
        </p:nvSpPr>
        <p:spPr bwMode="auto">
          <a:xfrm>
            <a:off x="576263" y="5940425"/>
            <a:ext cx="3238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r>
              <a:rPr lang="en-US" altLang="ja-JP"/>
              <a:t>Z</a:t>
            </a:r>
            <a:endParaRPr lang="ja-JP" altLang="en-US"/>
          </a:p>
        </p:txBody>
      </p:sp>
      <p:cxnSp>
        <p:nvCxnSpPr>
          <p:cNvPr id="29" name="直線矢印コネクタ 28"/>
          <p:cNvCxnSpPr/>
          <p:nvPr/>
        </p:nvCxnSpPr>
        <p:spPr>
          <a:xfrm>
            <a:off x="449263" y="5940425"/>
            <a:ext cx="0" cy="6572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59" name="テキスト ボックス 29"/>
          <p:cNvSpPr txBox="1">
            <a:spLocks noChangeArrowheads="1"/>
          </p:cNvSpPr>
          <p:nvPr/>
        </p:nvSpPr>
        <p:spPr bwMode="auto">
          <a:xfrm>
            <a:off x="34925" y="6227763"/>
            <a:ext cx="3429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r>
              <a:rPr lang="en-US" altLang="ja-JP"/>
              <a:t>Y</a:t>
            </a:r>
            <a:endParaRPr lang="ja-JP" altLang="en-US"/>
          </a:p>
        </p:txBody>
      </p:sp>
      <p:sp>
        <p:nvSpPr>
          <p:cNvPr id="14360" name="テキスト ボックス 34"/>
          <p:cNvSpPr txBox="1">
            <a:spLocks noChangeArrowheads="1"/>
          </p:cNvSpPr>
          <p:nvPr/>
        </p:nvSpPr>
        <p:spPr bwMode="auto">
          <a:xfrm>
            <a:off x="2771775" y="6443663"/>
            <a:ext cx="18716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r>
              <a:rPr lang="en-US" altLang="ja-JP"/>
              <a:t>Top view</a:t>
            </a:r>
            <a:endParaRPr lang="ja-JP" altLang="en-US"/>
          </a:p>
        </p:txBody>
      </p:sp>
      <p:sp>
        <p:nvSpPr>
          <p:cNvPr id="13" name="正方形/長方形 12"/>
          <p:cNvSpPr/>
          <p:nvPr/>
        </p:nvSpPr>
        <p:spPr>
          <a:xfrm>
            <a:off x="2124075" y="1412875"/>
            <a:ext cx="71438" cy="8636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33" name="正方形/長方形 32"/>
          <p:cNvSpPr/>
          <p:nvPr/>
        </p:nvSpPr>
        <p:spPr>
          <a:xfrm>
            <a:off x="2339975" y="1412875"/>
            <a:ext cx="71438" cy="8636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34" name="正方形/長方形 33"/>
          <p:cNvSpPr/>
          <p:nvPr/>
        </p:nvSpPr>
        <p:spPr>
          <a:xfrm>
            <a:off x="2555875" y="1412875"/>
            <a:ext cx="71438" cy="8636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36" name="正方形/長方形 35"/>
          <p:cNvSpPr/>
          <p:nvPr/>
        </p:nvSpPr>
        <p:spPr>
          <a:xfrm>
            <a:off x="2771775" y="1412875"/>
            <a:ext cx="71438" cy="8636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37" name="正方形/長方形 36"/>
          <p:cNvSpPr/>
          <p:nvPr/>
        </p:nvSpPr>
        <p:spPr>
          <a:xfrm>
            <a:off x="2195513" y="4941888"/>
            <a:ext cx="73025" cy="8636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38" name="正方形/長方形 37"/>
          <p:cNvSpPr/>
          <p:nvPr/>
        </p:nvSpPr>
        <p:spPr>
          <a:xfrm>
            <a:off x="2411413" y="4941888"/>
            <a:ext cx="73025" cy="8636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39" name="正方形/長方形 38"/>
          <p:cNvSpPr/>
          <p:nvPr/>
        </p:nvSpPr>
        <p:spPr>
          <a:xfrm>
            <a:off x="2627313" y="4941888"/>
            <a:ext cx="73025" cy="8636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40" name="正方形/長方形 39"/>
          <p:cNvSpPr/>
          <p:nvPr/>
        </p:nvSpPr>
        <p:spPr>
          <a:xfrm>
            <a:off x="2843213" y="4941888"/>
            <a:ext cx="73025" cy="8636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4369" name="テキスト ボックス 13"/>
          <p:cNvSpPr txBox="1">
            <a:spLocks noChangeArrowheads="1"/>
          </p:cNvSpPr>
          <p:nvPr/>
        </p:nvSpPr>
        <p:spPr bwMode="auto">
          <a:xfrm>
            <a:off x="2268538" y="620713"/>
            <a:ext cx="8636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r>
              <a:rPr lang="en-US" altLang="ja-JP"/>
              <a:t>SIA</a:t>
            </a:r>
            <a:endParaRPr lang="ja-JP" altLang="en-US"/>
          </a:p>
        </p:txBody>
      </p:sp>
      <p:sp>
        <p:nvSpPr>
          <p:cNvPr id="14370" name="テキスト ボックス 40"/>
          <p:cNvSpPr txBox="1">
            <a:spLocks noChangeArrowheads="1"/>
          </p:cNvSpPr>
          <p:nvPr/>
        </p:nvSpPr>
        <p:spPr bwMode="auto">
          <a:xfrm>
            <a:off x="2268538" y="4076700"/>
            <a:ext cx="863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r>
              <a:rPr lang="en-US" altLang="ja-JP"/>
              <a:t>SIA</a:t>
            </a:r>
            <a:endParaRPr lang="ja-JP" altLang="en-US"/>
          </a:p>
        </p:txBody>
      </p:sp>
      <p:sp>
        <p:nvSpPr>
          <p:cNvPr id="18" name="正方形/長方形 17"/>
          <p:cNvSpPr/>
          <p:nvPr/>
        </p:nvSpPr>
        <p:spPr>
          <a:xfrm>
            <a:off x="4427538" y="1773238"/>
            <a:ext cx="46037" cy="2873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44" name="正方形/長方形 43"/>
          <p:cNvSpPr/>
          <p:nvPr/>
        </p:nvSpPr>
        <p:spPr>
          <a:xfrm>
            <a:off x="4579938" y="1773238"/>
            <a:ext cx="46037" cy="2873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47" name="正方形/長方形 46"/>
          <p:cNvSpPr/>
          <p:nvPr/>
        </p:nvSpPr>
        <p:spPr>
          <a:xfrm>
            <a:off x="4732338" y="1773238"/>
            <a:ext cx="46037" cy="2873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48" name="正方形/長方形 47"/>
          <p:cNvSpPr/>
          <p:nvPr/>
        </p:nvSpPr>
        <p:spPr>
          <a:xfrm>
            <a:off x="4884738" y="1773238"/>
            <a:ext cx="46037" cy="2873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49" name="正方形/長方形 48"/>
          <p:cNvSpPr/>
          <p:nvPr/>
        </p:nvSpPr>
        <p:spPr>
          <a:xfrm>
            <a:off x="5037138" y="1773238"/>
            <a:ext cx="46037" cy="2873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50" name="正方形/長方形 49"/>
          <p:cNvSpPr/>
          <p:nvPr/>
        </p:nvSpPr>
        <p:spPr>
          <a:xfrm>
            <a:off x="5189538" y="1773238"/>
            <a:ext cx="46037" cy="2873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51" name="正方形/長方形 50"/>
          <p:cNvSpPr/>
          <p:nvPr/>
        </p:nvSpPr>
        <p:spPr>
          <a:xfrm>
            <a:off x="5341938" y="1773238"/>
            <a:ext cx="46037" cy="2873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52" name="正方形/長方形 51"/>
          <p:cNvSpPr/>
          <p:nvPr/>
        </p:nvSpPr>
        <p:spPr>
          <a:xfrm>
            <a:off x="5494338" y="1773238"/>
            <a:ext cx="46037" cy="2873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4379" name="テキスト ボックス 54"/>
          <p:cNvSpPr txBox="1">
            <a:spLocks noChangeArrowheads="1"/>
          </p:cNvSpPr>
          <p:nvPr/>
        </p:nvSpPr>
        <p:spPr bwMode="auto">
          <a:xfrm>
            <a:off x="4284663" y="981075"/>
            <a:ext cx="10477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r>
              <a:rPr lang="en-US" altLang="ja-JP"/>
              <a:t>IMC box</a:t>
            </a:r>
            <a:endParaRPr lang="ja-JP" altLang="en-US"/>
          </a:p>
        </p:txBody>
      </p:sp>
      <p:sp>
        <p:nvSpPr>
          <p:cNvPr id="32" name="正方形/長方形 31"/>
          <p:cNvSpPr/>
          <p:nvPr/>
        </p:nvSpPr>
        <p:spPr>
          <a:xfrm>
            <a:off x="5867400" y="1547813"/>
            <a:ext cx="207963" cy="2063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56" name="正方形/長方形 55"/>
          <p:cNvSpPr/>
          <p:nvPr/>
        </p:nvSpPr>
        <p:spPr>
          <a:xfrm>
            <a:off x="5867400" y="1763713"/>
            <a:ext cx="207963" cy="2063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57" name="正方形/長方形 56"/>
          <p:cNvSpPr/>
          <p:nvPr/>
        </p:nvSpPr>
        <p:spPr>
          <a:xfrm>
            <a:off x="5867400" y="1979613"/>
            <a:ext cx="207963" cy="2063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58" name="正方形/長方形 57"/>
          <p:cNvSpPr/>
          <p:nvPr/>
        </p:nvSpPr>
        <p:spPr>
          <a:xfrm>
            <a:off x="6092825" y="1547813"/>
            <a:ext cx="207963" cy="2063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59" name="正方形/長方形 58"/>
          <p:cNvSpPr/>
          <p:nvPr/>
        </p:nvSpPr>
        <p:spPr>
          <a:xfrm>
            <a:off x="6092825" y="1763713"/>
            <a:ext cx="207963" cy="2063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60" name="正方形/長方形 59"/>
          <p:cNvSpPr/>
          <p:nvPr/>
        </p:nvSpPr>
        <p:spPr>
          <a:xfrm>
            <a:off x="6092825" y="1979613"/>
            <a:ext cx="207963" cy="2063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61" name="正方形/長方形 60"/>
          <p:cNvSpPr/>
          <p:nvPr/>
        </p:nvSpPr>
        <p:spPr>
          <a:xfrm>
            <a:off x="6308725" y="1547813"/>
            <a:ext cx="207963" cy="2063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62" name="正方形/長方形 61"/>
          <p:cNvSpPr/>
          <p:nvPr/>
        </p:nvSpPr>
        <p:spPr>
          <a:xfrm>
            <a:off x="6308725" y="1763713"/>
            <a:ext cx="207963" cy="2063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63" name="正方形/長方形 62"/>
          <p:cNvSpPr/>
          <p:nvPr/>
        </p:nvSpPr>
        <p:spPr>
          <a:xfrm>
            <a:off x="6308725" y="1979613"/>
            <a:ext cx="207963" cy="2063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64" name="正方形/長方形 63"/>
          <p:cNvSpPr/>
          <p:nvPr/>
        </p:nvSpPr>
        <p:spPr>
          <a:xfrm>
            <a:off x="6516688" y="1547813"/>
            <a:ext cx="206375" cy="2063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65" name="正方形/長方形 64"/>
          <p:cNvSpPr/>
          <p:nvPr/>
        </p:nvSpPr>
        <p:spPr>
          <a:xfrm>
            <a:off x="6516688" y="1763713"/>
            <a:ext cx="206375" cy="2063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66" name="正方形/長方形 65"/>
          <p:cNvSpPr/>
          <p:nvPr/>
        </p:nvSpPr>
        <p:spPr>
          <a:xfrm>
            <a:off x="6516688" y="1979613"/>
            <a:ext cx="206375" cy="2063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67" name="正方形/長方形 66"/>
          <p:cNvSpPr/>
          <p:nvPr/>
        </p:nvSpPr>
        <p:spPr>
          <a:xfrm>
            <a:off x="6742113" y="1547813"/>
            <a:ext cx="206375" cy="2063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68" name="正方形/長方形 67"/>
          <p:cNvSpPr/>
          <p:nvPr/>
        </p:nvSpPr>
        <p:spPr>
          <a:xfrm>
            <a:off x="6742113" y="1763713"/>
            <a:ext cx="206375" cy="2063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69" name="正方形/長方形 68"/>
          <p:cNvSpPr/>
          <p:nvPr/>
        </p:nvSpPr>
        <p:spPr>
          <a:xfrm>
            <a:off x="6742113" y="1979613"/>
            <a:ext cx="206375" cy="2063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70" name="正方形/長方形 69"/>
          <p:cNvSpPr/>
          <p:nvPr/>
        </p:nvSpPr>
        <p:spPr>
          <a:xfrm>
            <a:off x="6958013" y="1547813"/>
            <a:ext cx="206375" cy="2063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71" name="正方形/長方形 70"/>
          <p:cNvSpPr/>
          <p:nvPr/>
        </p:nvSpPr>
        <p:spPr>
          <a:xfrm>
            <a:off x="6958013" y="1763713"/>
            <a:ext cx="206375" cy="2063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72" name="正方形/長方形 71"/>
          <p:cNvSpPr/>
          <p:nvPr/>
        </p:nvSpPr>
        <p:spPr>
          <a:xfrm>
            <a:off x="6958013" y="1979613"/>
            <a:ext cx="206375" cy="2063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73" name="正方形/長方形 72"/>
          <p:cNvSpPr/>
          <p:nvPr/>
        </p:nvSpPr>
        <p:spPr>
          <a:xfrm>
            <a:off x="7173913" y="1547813"/>
            <a:ext cx="206375" cy="2063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74" name="正方形/長方形 73"/>
          <p:cNvSpPr/>
          <p:nvPr/>
        </p:nvSpPr>
        <p:spPr>
          <a:xfrm>
            <a:off x="7173913" y="1763713"/>
            <a:ext cx="206375" cy="2063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75" name="正方形/長方形 74"/>
          <p:cNvSpPr/>
          <p:nvPr/>
        </p:nvSpPr>
        <p:spPr>
          <a:xfrm>
            <a:off x="7173913" y="1979613"/>
            <a:ext cx="206375" cy="2063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76" name="正方形/長方形 75"/>
          <p:cNvSpPr/>
          <p:nvPr/>
        </p:nvSpPr>
        <p:spPr>
          <a:xfrm>
            <a:off x="7389813" y="1547813"/>
            <a:ext cx="206375" cy="2063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77" name="正方形/長方形 76"/>
          <p:cNvSpPr/>
          <p:nvPr/>
        </p:nvSpPr>
        <p:spPr>
          <a:xfrm>
            <a:off x="7389813" y="1763713"/>
            <a:ext cx="206375" cy="2063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78" name="正方形/長方形 77"/>
          <p:cNvSpPr/>
          <p:nvPr/>
        </p:nvSpPr>
        <p:spPr>
          <a:xfrm>
            <a:off x="7389813" y="1979613"/>
            <a:ext cx="206375" cy="2063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80" name="正方形/長方形 79"/>
          <p:cNvSpPr/>
          <p:nvPr/>
        </p:nvSpPr>
        <p:spPr>
          <a:xfrm>
            <a:off x="7605713" y="1547813"/>
            <a:ext cx="206375" cy="2063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81" name="正方形/長方形 80"/>
          <p:cNvSpPr/>
          <p:nvPr/>
        </p:nvSpPr>
        <p:spPr>
          <a:xfrm>
            <a:off x="7605713" y="1763713"/>
            <a:ext cx="206375" cy="2063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82" name="正方形/長方形 81"/>
          <p:cNvSpPr/>
          <p:nvPr/>
        </p:nvSpPr>
        <p:spPr>
          <a:xfrm>
            <a:off x="7605713" y="1979613"/>
            <a:ext cx="206375" cy="2063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83" name="正方形/長方形 82"/>
          <p:cNvSpPr/>
          <p:nvPr/>
        </p:nvSpPr>
        <p:spPr>
          <a:xfrm>
            <a:off x="7821613" y="1547813"/>
            <a:ext cx="206375" cy="2063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84" name="正方形/長方形 83"/>
          <p:cNvSpPr/>
          <p:nvPr/>
        </p:nvSpPr>
        <p:spPr>
          <a:xfrm>
            <a:off x="7821613" y="1763713"/>
            <a:ext cx="206375" cy="2063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85" name="正方形/長方形 84"/>
          <p:cNvSpPr/>
          <p:nvPr/>
        </p:nvSpPr>
        <p:spPr>
          <a:xfrm>
            <a:off x="7821613" y="1979613"/>
            <a:ext cx="206375" cy="2063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86" name="正方形/長方形 85"/>
          <p:cNvSpPr/>
          <p:nvPr/>
        </p:nvSpPr>
        <p:spPr>
          <a:xfrm>
            <a:off x="8027988" y="1547813"/>
            <a:ext cx="206375" cy="2063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87" name="正方形/長方形 86"/>
          <p:cNvSpPr/>
          <p:nvPr/>
        </p:nvSpPr>
        <p:spPr>
          <a:xfrm>
            <a:off x="8027988" y="1763713"/>
            <a:ext cx="206375" cy="2063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88" name="正方形/長方形 87"/>
          <p:cNvSpPr/>
          <p:nvPr/>
        </p:nvSpPr>
        <p:spPr>
          <a:xfrm>
            <a:off x="8027988" y="1979613"/>
            <a:ext cx="206375" cy="2063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89" name="正方形/長方形 88"/>
          <p:cNvSpPr/>
          <p:nvPr/>
        </p:nvSpPr>
        <p:spPr>
          <a:xfrm>
            <a:off x="8243888" y="1547813"/>
            <a:ext cx="207962" cy="2063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90" name="正方形/長方形 89"/>
          <p:cNvSpPr/>
          <p:nvPr/>
        </p:nvSpPr>
        <p:spPr>
          <a:xfrm>
            <a:off x="8243888" y="1763713"/>
            <a:ext cx="207962" cy="2063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91" name="正方形/長方形 90"/>
          <p:cNvSpPr/>
          <p:nvPr/>
        </p:nvSpPr>
        <p:spPr>
          <a:xfrm>
            <a:off x="8243888" y="1979613"/>
            <a:ext cx="207962" cy="2063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4416" name="テキスト ボックス 91"/>
          <p:cNvSpPr txBox="1">
            <a:spLocks noChangeArrowheads="1"/>
          </p:cNvSpPr>
          <p:nvPr/>
        </p:nvSpPr>
        <p:spPr bwMode="auto">
          <a:xfrm>
            <a:off x="6413500" y="765175"/>
            <a:ext cx="1327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/>
            <a:r>
              <a:rPr lang="en-US" altLang="ja-JP"/>
              <a:t>TASC box</a:t>
            </a:r>
            <a:endParaRPr lang="ja-JP" altLang="en-US"/>
          </a:p>
        </p:txBody>
      </p:sp>
      <p:sp>
        <p:nvSpPr>
          <p:cNvPr id="14417" name="テキスト ボックス 92"/>
          <p:cNvSpPr txBox="1">
            <a:spLocks noChangeArrowheads="1"/>
          </p:cNvSpPr>
          <p:nvPr/>
        </p:nvSpPr>
        <p:spPr bwMode="auto">
          <a:xfrm>
            <a:off x="4140200" y="3860800"/>
            <a:ext cx="10493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r>
              <a:rPr lang="en-US" altLang="ja-JP"/>
              <a:t>IMC box</a:t>
            </a:r>
            <a:endParaRPr lang="ja-JP" altLang="en-US"/>
          </a:p>
        </p:txBody>
      </p:sp>
      <p:sp>
        <p:nvSpPr>
          <p:cNvPr id="14418" name="テキスト ボックス 93"/>
          <p:cNvSpPr txBox="1">
            <a:spLocks noChangeArrowheads="1"/>
          </p:cNvSpPr>
          <p:nvPr/>
        </p:nvSpPr>
        <p:spPr bwMode="auto">
          <a:xfrm>
            <a:off x="5795963" y="3995738"/>
            <a:ext cx="27368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/>
            <a:r>
              <a:rPr lang="en-US" altLang="ja-JP"/>
              <a:t>TASC box</a:t>
            </a:r>
            <a:endParaRPr lang="ja-JP" altLang="en-US"/>
          </a:p>
        </p:txBody>
      </p:sp>
      <p:sp>
        <p:nvSpPr>
          <p:cNvPr id="95" name="正方形/長方形 94"/>
          <p:cNvSpPr/>
          <p:nvPr/>
        </p:nvSpPr>
        <p:spPr>
          <a:xfrm>
            <a:off x="8234363" y="4724400"/>
            <a:ext cx="217487" cy="121602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96" name="正方形/長方形 95"/>
          <p:cNvSpPr/>
          <p:nvPr/>
        </p:nvSpPr>
        <p:spPr>
          <a:xfrm>
            <a:off x="8027988" y="4724400"/>
            <a:ext cx="215900" cy="121602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97" name="正方形/長方形 96"/>
          <p:cNvSpPr/>
          <p:nvPr/>
        </p:nvSpPr>
        <p:spPr>
          <a:xfrm>
            <a:off x="7812088" y="4724400"/>
            <a:ext cx="215900" cy="121602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98" name="正方形/長方形 97"/>
          <p:cNvSpPr/>
          <p:nvPr/>
        </p:nvSpPr>
        <p:spPr>
          <a:xfrm>
            <a:off x="7596188" y="4724400"/>
            <a:ext cx="215900" cy="121602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99" name="正方形/長方形 98"/>
          <p:cNvSpPr/>
          <p:nvPr/>
        </p:nvSpPr>
        <p:spPr>
          <a:xfrm>
            <a:off x="7380288" y="4724400"/>
            <a:ext cx="215900" cy="121602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00" name="正方形/長方形 99"/>
          <p:cNvSpPr/>
          <p:nvPr/>
        </p:nvSpPr>
        <p:spPr>
          <a:xfrm>
            <a:off x="7164388" y="4724400"/>
            <a:ext cx="215900" cy="121602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01" name="正方形/長方形 100"/>
          <p:cNvSpPr/>
          <p:nvPr/>
        </p:nvSpPr>
        <p:spPr>
          <a:xfrm>
            <a:off x="6948488" y="4724400"/>
            <a:ext cx="215900" cy="121602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02" name="正方形/長方形 101"/>
          <p:cNvSpPr/>
          <p:nvPr/>
        </p:nvSpPr>
        <p:spPr>
          <a:xfrm>
            <a:off x="6732588" y="4724400"/>
            <a:ext cx="215900" cy="121602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03" name="正方形/長方形 102"/>
          <p:cNvSpPr/>
          <p:nvPr/>
        </p:nvSpPr>
        <p:spPr>
          <a:xfrm>
            <a:off x="6516688" y="4724400"/>
            <a:ext cx="215900" cy="121602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04" name="正方形/長方形 103"/>
          <p:cNvSpPr/>
          <p:nvPr/>
        </p:nvSpPr>
        <p:spPr>
          <a:xfrm>
            <a:off x="6300788" y="4724400"/>
            <a:ext cx="215900" cy="121602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05" name="正方形/長方形 104"/>
          <p:cNvSpPr/>
          <p:nvPr/>
        </p:nvSpPr>
        <p:spPr>
          <a:xfrm>
            <a:off x="6084888" y="4724400"/>
            <a:ext cx="215900" cy="121602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06" name="正方形/長方形 105"/>
          <p:cNvSpPr/>
          <p:nvPr/>
        </p:nvSpPr>
        <p:spPr>
          <a:xfrm>
            <a:off x="5867400" y="4724400"/>
            <a:ext cx="217488" cy="121602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07" name="正方形/長方形 106"/>
          <p:cNvSpPr/>
          <p:nvPr/>
        </p:nvSpPr>
        <p:spPr>
          <a:xfrm>
            <a:off x="5448300" y="4533900"/>
            <a:ext cx="36513" cy="15843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08" name="正方形/長方形 107"/>
          <p:cNvSpPr/>
          <p:nvPr/>
        </p:nvSpPr>
        <p:spPr>
          <a:xfrm>
            <a:off x="5295900" y="4535488"/>
            <a:ext cx="36513" cy="15843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09" name="正方形/長方形 108"/>
          <p:cNvSpPr/>
          <p:nvPr/>
        </p:nvSpPr>
        <p:spPr>
          <a:xfrm>
            <a:off x="5143500" y="4535488"/>
            <a:ext cx="36513" cy="15843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10" name="正方形/長方形 109"/>
          <p:cNvSpPr/>
          <p:nvPr/>
        </p:nvSpPr>
        <p:spPr>
          <a:xfrm>
            <a:off x="4991100" y="4535488"/>
            <a:ext cx="36513" cy="15843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11" name="正方形/長方形 110"/>
          <p:cNvSpPr/>
          <p:nvPr/>
        </p:nvSpPr>
        <p:spPr>
          <a:xfrm>
            <a:off x="4857750" y="4535488"/>
            <a:ext cx="36513" cy="15843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12" name="正方形/長方形 111"/>
          <p:cNvSpPr/>
          <p:nvPr/>
        </p:nvSpPr>
        <p:spPr>
          <a:xfrm>
            <a:off x="4732338" y="4535488"/>
            <a:ext cx="36512" cy="15843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13" name="正方形/長方形 112"/>
          <p:cNvSpPr/>
          <p:nvPr/>
        </p:nvSpPr>
        <p:spPr>
          <a:xfrm>
            <a:off x="4603750" y="4535488"/>
            <a:ext cx="34925" cy="15843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14" name="正方形/長方形 113"/>
          <p:cNvSpPr/>
          <p:nvPr/>
        </p:nvSpPr>
        <p:spPr>
          <a:xfrm>
            <a:off x="4427538" y="4535488"/>
            <a:ext cx="36512" cy="15843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3563888" y="1763713"/>
            <a:ext cx="107950" cy="333375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16" name="正方形/長方形 115"/>
          <p:cNvSpPr/>
          <p:nvPr/>
        </p:nvSpPr>
        <p:spPr>
          <a:xfrm>
            <a:off x="3708350" y="1763713"/>
            <a:ext cx="107950" cy="333375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17" name="正方形/長方形 116"/>
          <p:cNvSpPr/>
          <p:nvPr/>
        </p:nvSpPr>
        <p:spPr>
          <a:xfrm>
            <a:off x="4067175" y="1763713"/>
            <a:ext cx="109538" cy="333375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18" name="正方形/長方形 117"/>
          <p:cNvSpPr/>
          <p:nvPr/>
        </p:nvSpPr>
        <p:spPr>
          <a:xfrm>
            <a:off x="4211638" y="1763713"/>
            <a:ext cx="107950" cy="333375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19" name="正方形/長方形 118"/>
          <p:cNvSpPr/>
          <p:nvPr/>
        </p:nvSpPr>
        <p:spPr>
          <a:xfrm>
            <a:off x="3563888" y="4559300"/>
            <a:ext cx="107950" cy="1547813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20" name="正方形/長方形 119"/>
          <p:cNvSpPr/>
          <p:nvPr/>
        </p:nvSpPr>
        <p:spPr>
          <a:xfrm>
            <a:off x="3708350" y="4559300"/>
            <a:ext cx="107950" cy="1547813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21" name="正方形/長方形 120"/>
          <p:cNvSpPr/>
          <p:nvPr/>
        </p:nvSpPr>
        <p:spPr>
          <a:xfrm>
            <a:off x="4067175" y="4559300"/>
            <a:ext cx="109538" cy="1547813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22" name="正方形/長方形 121"/>
          <p:cNvSpPr/>
          <p:nvPr/>
        </p:nvSpPr>
        <p:spPr>
          <a:xfrm>
            <a:off x="4211638" y="4559300"/>
            <a:ext cx="107950" cy="1547813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4447" name="テキスト ボックス 3"/>
          <p:cNvSpPr txBox="1">
            <a:spLocks noChangeArrowheads="1"/>
          </p:cNvSpPr>
          <p:nvPr/>
        </p:nvSpPr>
        <p:spPr bwMode="auto">
          <a:xfrm>
            <a:off x="2124075" y="1052513"/>
            <a:ext cx="7921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r>
              <a:rPr lang="en-US" altLang="ja-JP"/>
              <a:t>Strip</a:t>
            </a:r>
            <a:endParaRPr lang="ja-JP" altLang="en-US"/>
          </a:p>
        </p:txBody>
      </p:sp>
      <p:sp>
        <p:nvSpPr>
          <p:cNvPr id="14448" name="テキスト ボックス 122"/>
          <p:cNvSpPr txBox="1">
            <a:spLocks noChangeArrowheads="1"/>
          </p:cNvSpPr>
          <p:nvPr/>
        </p:nvSpPr>
        <p:spPr bwMode="auto">
          <a:xfrm>
            <a:off x="2124075" y="4581525"/>
            <a:ext cx="7921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r>
              <a:rPr lang="en-US" altLang="ja-JP"/>
              <a:t>Strip</a:t>
            </a:r>
            <a:endParaRPr lang="ja-JP" altLang="en-US"/>
          </a:p>
        </p:txBody>
      </p:sp>
      <p:sp>
        <p:nvSpPr>
          <p:cNvPr id="14449" name="テキスト ボックス 15"/>
          <p:cNvSpPr txBox="1">
            <a:spLocks noChangeArrowheads="1"/>
          </p:cNvSpPr>
          <p:nvPr/>
        </p:nvSpPr>
        <p:spPr bwMode="auto">
          <a:xfrm>
            <a:off x="3748088" y="1349375"/>
            <a:ext cx="6794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r>
              <a:rPr lang="en-US" altLang="ja-JP"/>
              <a:t>CHD</a:t>
            </a:r>
            <a:endParaRPr lang="ja-JP" altLang="en-US"/>
          </a:p>
        </p:txBody>
      </p:sp>
      <p:sp>
        <p:nvSpPr>
          <p:cNvPr id="14450" name="テキスト ボックス 30"/>
          <p:cNvSpPr txBox="1">
            <a:spLocks noChangeArrowheads="1"/>
          </p:cNvSpPr>
          <p:nvPr/>
        </p:nvSpPr>
        <p:spPr bwMode="auto">
          <a:xfrm>
            <a:off x="4579938" y="1349375"/>
            <a:ext cx="9604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r>
              <a:rPr lang="en-US" altLang="ja-JP"/>
              <a:t>SciFi</a:t>
            </a:r>
            <a:endParaRPr lang="ja-JP" altLang="en-US"/>
          </a:p>
        </p:txBody>
      </p:sp>
      <p:sp>
        <p:nvSpPr>
          <p:cNvPr id="14451" name="テキスト ボックス 123"/>
          <p:cNvSpPr txBox="1">
            <a:spLocks noChangeArrowheads="1"/>
          </p:cNvSpPr>
          <p:nvPr/>
        </p:nvSpPr>
        <p:spPr bwMode="auto">
          <a:xfrm>
            <a:off x="3748088" y="4140200"/>
            <a:ext cx="6794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r>
              <a:rPr lang="en-US" altLang="ja-JP"/>
              <a:t>CHD</a:t>
            </a:r>
            <a:endParaRPr lang="ja-JP" altLang="en-US"/>
          </a:p>
        </p:txBody>
      </p:sp>
      <p:sp>
        <p:nvSpPr>
          <p:cNvPr id="14452" name="テキスト ボックス 124"/>
          <p:cNvSpPr txBox="1">
            <a:spLocks noChangeArrowheads="1"/>
          </p:cNvSpPr>
          <p:nvPr/>
        </p:nvSpPr>
        <p:spPr bwMode="auto">
          <a:xfrm>
            <a:off x="4732338" y="4140200"/>
            <a:ext cx="9604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r>
              <a:rPr lang="en-US" altLang="ja-JP"/>
              <a:t>SciFi</a:t>
            </a:r>
            <a:endParaRPr lang="ja-JP" altLang="en-US"/>
          </a:p>
        </p:txBody>
      </p:sp>
      <p:sp>
        <p:nvSpPr>
          <p:cNvPr id="14453" name="テキスト ボックス 125"/>
          <p:cNvSpPr txBox="1">
            <a:spLocks noChangeArrowheads="1"/>
          </p:cNvSpPr>
          <p:nvPr/>
        </p:nvSpPr>
        <p:spPr bwMode="auto">
          <a:xfrm>
            <a:off x="5795963" y="4356100"/>
            <a:ext cx="27368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/>
            <a:r>
              <a:rPr lang="en-US" altLang="ja-JP"/>
              <a:t>PWO</a:t>
            </a:r>
            <a:endParaRPr lang="ja-JP" altLang="en-US"/>
          </a:p>
        </p:txBody>
      </p:sp>
      <p:sp>
        <p:nvSpPr>
          <p:cNvPr id="14454" name="テキスト ボックス 126"/>
          <p:cNvSpPr txBox="1">
            <a:spLocks noChangeArrowheads="1"/>
          </p:cNvSpPr>
          <p:nvPr/>
        </p:nvSpPr>
        <p:spPr bwMode="auto">
          <a:xfrm>
            <a:off x="6443663" y="1116013"/>
            <a:ext cx="1327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/>
            <a:r>
              <a:rPr lang="en-US" altLang="ja-JP"/>
              <a:t>PWO</a:t>
            </a:r>
            <a:endParaRPr lang="ja-JP" altLang="en-US"/>
          </a:p>
        </p:txBody>
      </p:sp>
      <p:sp>
        <p:nvSpPr>
          <p:cNvPr id="128" name="正方形/長方形 127"/>
          <p:cNvSpPr/>
          <p:nvPr/>
        </p:nvSpPr>
        <p:spPr>
          <a:xfrm>
            <a:off x="1295400" y="1547813"/>
            <a:ext cx="73025" cy="7016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dirty="0"/>
          </a:p>
        </p:txBody>
      </p:sp>
      <p:sp>
        <p:nvSpPr>
          <p:cNvPr id="129" name="正方形/長方形 128"/>
          <p:cNvSpPr/>
          <p:nvPr/>
        </p:nvSpPr>
        <p:spPr>
          <a:xfrm>
            <a:off x="1331913" y="5040313"/>
            <a:ext cx="71437" cy="7016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dirty="0"/>
          </a:p>
        </p:txBody>
      </p:sp>
      <p:sp>
        <p:nvSpPr>
          <p:cNvPr id="14457" name="テキスト ボックス 44"/>
          <p:cNvSpPr txBox="1">
            <a:spLocks noChangeArrowheads="1"/>
          </p:cNvSpPr>
          <p:nvPr/>
        </p:nvSpPr>
        <p:spPr bwMode="auto">
          <a:xfrm>
            <a:off x="1187450" y="1187450"/>
            <a:ext cx="863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r>
              <a:rPr lang="en-US" altLang="ja-JP"/>
              <a:t>Trig</a:t>
            </a:r>
            <a:endParaRPr lang="ja-JP" altLang="en-US"/>
          </a:p>
        </p:txBody>
      </p:sp>
      <p:sp>
        <p:nvSpPr>
          <p:cNvPr id="14458" name="テキスト ボックス 129"/>
          <p:cNvSpPr txBox="1">
            <a:spLocks noChangeArrowheads="1"/>
          </p:cNvSpPr>
          <p:nvPr/>
        </p:nvSpPr>
        <p:spPr bwMode="auto">
          <a:xfrm>
            <a:off x="1187450" y="4652963"/>
            <a:ext cx="8636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r>
              <a:rPr lang="en-US" altLang="ja-JP"/>
              <a:t>Trig</a:t>
            </a:r>
            <a:endParaRPr lang="ja-JP" altLang="en-US"/>
          </a:p>
        </p:txBody>
      </p:sp>
      <p:cxnSp>
        <p:nvCxnSpPr>
          <p:cNvPr id="43" name="直線コネクタ 42"/>
          <p:cNvCxnSpPr/>
          <p:nvPr/>
        </p:nvCxnSpPr>
        <p:spPr>
          <a:xfrm>
            <a:off x="0" y="3789363"/>
            <a:ext cx="91440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線矢印コネクタ 52"/>
          <p:cNvCxnSpPr/>
          <p:nvPr/>
        </p:nvCxnSpPr>
        <p:spPr>
          <a:xfrm>
            <a:off x="2159000" y="2420938"/>
            <a:ext cx="684213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61" name="テキスト ボックス 53"/>
          <p:cNvSpPr txBox="1">
            <a:spLocks noChangeArrowheads="1"/>
          </p:cNvSpPr>
          <p:nvPr/>
        </p:nvSpPr>
        <p:spPr bwMode="auto">
          <a:xfrm>
            <a:off x="2051050" y="2482850"/>
            <a:ext cx="10080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r>
              <a:rPr lang="en-US" altLang="ja-JP"/>
              <a:t>32.8cm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53718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正方形/長方形 20"/>
          <p:cNvSpPr/>
          <p:nvPr/>
        </p:nvSpPr>
        <p:spPr>
          <a:xfrm>
            <a:off x="684213" y="981075"/>
            <a:ext cx="8208962" cy="165576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15362" name="タイトル 1"/>
          <p:cNvSpPr>
            <a:spLocks noGrp="1"/>
          </p:cNvSpPr>
          <p:nvPr>
            <p:ph type="title"/>
          </p:nvPr>
        </p:nvSpPr>
        <p:spPr>
          <a:xfrm>
            <a:off x="457200" y="188913"/>
            <a:ext cx="8229600" cy="633412"/>
          </a:xfrm>
        </p:spPr>
        <p:txBody>
          <a:bodyPr/>
          <a:lstStyle/>
          <a:p>
            <a:r>
              <a:rPr lang="en-US" altLang="ja-JP" sz="3200" dirty="0" smtClean="0"/>
              <a:t>Analysis method</a:t>
            </a:r>
          </a:p>
        </p:txBody>
      </p:sp>
      <p:sp>
        <p:nvSpPr>
          <p:cNvPr id="4" name="角丸四角形 3"/>
          <p:cNvSpPr/>
          <p:nvPr/>
        </p:nvSpPr>
        <p:spPr>
          <a:xfrm>
            <a:off x="3095625" y="1196975"/>
            <a:ext cx="3563938" cy="431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ja-JP">
                <a:solidFill>
                  <a:schemeClr val="tx1"/>
                </a:solidFill>
              </a:rPr>
              <a:t>Correction for Si-Strip alignment</a:t>
            </a:r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5" name="角丸四角形 4"/>
          <p:cNvSpPr/>
          <p:nvPr/>
        </p:nvSpPr>
        <p:spPr>
          <a:xfrm>
            <a:off x="1187450" y="1989138"/>
            <a:ext cx="7502525" cy="431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ja-JP">
                <a:solidFill>
                  <a:schemeClr val="tx1"/>
                </a:solidFill>
              </a:rPr>
              <a:t>Track reconstruction</a:t>
            </a:r>
          </a:p>
        </p:txBody>
      </p:sp>
      <p:sp>
        <p:nvSpPr>
          <p:cNvPr id="7" name="角丸四角形 6"/>
          <p:cNvSpPr/>
          <p:nvPr/>
        </p:nvSpPr>
        <p:spPr>
          <a:xfrm>
            <a:off x="1187450" y="3644900"/>
            <a:ext cx="3563938" cy="431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ja-JP">
                <a:solidFill>
                  <a:schemeClr val="tx1"/>
                </a:solidFill>
              </a:rPr>
              <a:t>Correction for SciFi position</a:t>
            </a:r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8" name="角丸四角形 7"/>
          <p:cNvSpPr/>
          <p:nvPr/>
        </p:nvSpPr>
        <p:spPr>
          <a:xfrm>
            <a:off x="1187450" y="4292600"/>
            <a:ext cx="3563938" cy="431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ja-JP">
                <a:solidFill>
                  <a:schemeClr val="tx1"/>
                </a:solidFill>
              </a:rPr>
              <a:t>Correction for PWO position</a:t>
            </a:r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9" name="角丸四角形 8"/>
          <p:cNvSpPr/>
          <p:nvPr/>
        </p:nvSpPr>
        <p:spPr>
          <a:xfrm>
            <a:off x="1187450" y="4965700"/>
            <a:ext cx="3563938" cy="431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ja-JP">
                <a:solidFill>
                  <a:schemeClr val="tx1"/>
                </a:solidFill>
              </a:rPr>
              <a:t>Correction for CHD position</a:t>
            </a:r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5126038" y="2997200"/>
            <a:ext cx="3563937" cy="431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ja-JP">
                <a:solidFill>
                  <a:schemeClr val="tx1"/>
                </a:solidFill>
              </a:rPr>
              <a:t>Derivation of beam profile </a:t>
            </a:r>
          </a:p>
        </p:txBody>
      </p:sp>
      <p:cxnSp>
        <p:nvCxnSpPr>
          <p:cNvPr id="12" name="直線矢印コネクタ 11"/>
          <p:cNvCxnSpPr>
            <a:stCxn id="4" idx="2"/>
          </p:cNvCxnSpPr>
          <p:nvPr/>
        </p:nvCxnSpPr>
        <p:spPr>
          <a:xfrm>
            <a:off x="4878388" y="1628775"/>
            <a:ext cx="0" cy="36036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>
            <a:endCxn id="7" idx="0"/>
          </p:cNvCxnSpPr>
          <p:nvPr/>
        </p:nvCxnSpPr>
        <p:spPr>
          <a:xfrm>
            <a:off x="2970213" y="2420938"/>
            <a:ext cx="0" cy="122396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/>
          <p:cNvCxnSpPr>
            <a:stCxn id="7" idx="2"/>
            <a:endCxn id="8" idx="0"/>
          </p:cNvCxnSpPr>
          <p:nvPr/>
        </p:nvCxnSpPr>
        <p:spPr>
          <a:xfrm>
            <a:off x="2970213" y="4076700"/>
            <a:ext cx="0" cy="2159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/>
          <p:cNvCxnSpPr>
            <a:stCxn id="8" idx="2"/>
            <a:endCxn id="9" idx="0"/>
          </p:cNvCxnSpPr>
          <p:nvPr/>
        </p:nvCxnSpPr>
        <p:spPr>
          <a:xfrm>
            <a:off x="2970213" y="4724400"/>
            <a:ext cx="0" cy="2413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73" name="テキスト ボックス 24"/>
          <p:cNvSpPr txBox="1">
            <a:spLocks noChangeArrowheads="1"/>
          </p:cNvSpPr>
          <p:nvPr/>
        </p:nvSpPr>
        <p:spPr bwMode="auto">
          <a:xfrm>
            <a:off x="1331913" y="5732463"/>
            <a:ext cx="3167062" cy="92551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r>
              <a:rPr lang="en-US" altLang="ja-JP" dirty="0"/>
              <a:t>Get accurate position of each detector relative to Si-Strip from reconstructed track</a:t>
            </a:r>
            <a:endParaRPr lang="ja-JP" altLang="en-US" dirty="0"/>
          </a:p>
        </p:txBody>
      </p:sp>
      <p:sp>
        <p:nvSpPr>
          <p:cNvPr id="27" name="角丸四角形 26"/>
          <p:cNvSpPr/>
          <p:nvPr/>
        </p:nvSpPr>
        <p:spPr>
          <a:xfrm>
            <a:off x="1187450" y="2997200"/>
            <a:ext cx="3563938" cy="431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ja-JP">
                <a:solidFill>
                  <a:schemeClr val="tx1"/>
                </a:solidFill>
              </a:rPr>
              <a:t>Correction  for  Trig. Scin position</a:t>
            </a:r>
            <a:endParaRPr lang="ja-JP" altLang="en-US">
              <a:solidFill>
                <a:schemeClr val="tx1"/>
              </a:solidFill>
            </a:endParaRPr>
          </a:p>
        </p:txBody>
      </p:sp>
      <p:cxnSp>
        <p:nvCxnSpPr>
          <p:cNvPr id="28" name="直線矢印コネクタ 27"/>
          <p:cNvCxnSpPr/>
          <p:nvPr/>
        </p:nvCxnSpPr>
        <p:spPr>
          <a:xfrm>
            <a:off x="6804025" y="2420938"/>
            <a:ext cx="0" cy="57626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76" name="テキスト ボックス 28"/>
          <p:cNvSpPr txBox="1">
            <a:spLocks noChangeArrowheads="1"/>
          </p:cNvSpPr>
          <p:nvPr/>
        </p:nvSpPr>
        <p:spPr bwMode="auto">
          <a:xfrm>
            <a:off x="5292725" y="3789363"/>
            <a:ext cx="3240088" cy="5847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r>
              <a:rPr lang="en-US" altLang="ja-JP"/>
              <a:t>Define track position on Strip layers as beam incident position</a:t>
            </a:r>
          </a:p>
        </p:txBody>
      </p:sp>
    </p:spTree>
    <p:extLst>
      <p:ext uri="{BB962C8B-B14F-4D97-AF65-F5344CB8AC3E}">
        <p14:creationId xmlns:p14="http://schemas.microsoft.com/office/powerpoint/2010/main" val="2233550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タイトル 1"/>
          <p:cNvSpPr>
            <a:spLocks noGrp="1"/>
          </p:cNvSpPr>
          <p:nvPr>
            <p:ph type="title"/>
          </p:nvPr>
        </p:nvSpPr>
        <p:spPr>
          <a:xfrm>
            <a:off x="457200" y="44450"/>
            <a:ext cx="8229600" cy="706438"/>
          </a:xfrm>
        </p:spPr>
        <p:txBody>
          <a:bodyPr/>
          <a:lstStyle/>
          <a:p>
            <a:r>
              <a:rPr lang="en-US" altLang="ja-JP" sz="3200" smtClean="0"/>
              <a:t>Correction for Si-Strip alignment</a:t>
            </a:r>
            <a:endParaRPr lang="ja-JP" altLang="en-US" sz="3200" smtClean="0"/>
          </a:p>
        </p:txBody>
      </p:sp>
      <p:sp>
        <p:nvSpPr>
          <p:cNvPr id="3" name="正方形/長方形 2"/>
          <p:cNvSpPr/>
          <p:nvPr/>
        </p:nvSpPr>
        <p:spPr>
          <a:xfrm>
            <a:off x="1331913" y="1700213"/>
            <a:ext cx="71437" cy="20161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5" name="正方形/長方形 14"/>
          <p:cNvSpPr/>
          <p:nvPr/>
        </p:nvSpPr>
        <p:spPr>
          <a:xfrm>
            <a:off x="1943100" y="1700213"/>
            <a:ext cx="107950" cy="20161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2566988" y="1700213"/>
            <a:ext cx="73025" cy="20161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7" name="正方形/長方形 16"/>
          <p:cNvSpPr/>
          <p:nvPr/>
        </p:nvSpPr>
        <p:spPr>
          <a:xfrm>
            <a:off x="3203575" y="1700213"/>
            <a:ext cx="73025" cy="20161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9" name="正方形/長方形 18"/>
          <p:cNvSpPr/>
          <p:nvPr/>
        </p:nvSpPr>
        <p:spPr>
          <a:xfrm>
            <a:off x="1331913" y="2852738"/>
            <a:ext cx="71437" cy="57626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20" name="正方形/長方形 19"/>
          <p:cNvSpPr/>
          <p:nvPr/>
        </p:nvSpPr>
        <p:spPr>
          <a:xfrm>
            <a:off x="1979613" y="2349500"/>
            <a:ext cx="71437" cy="57467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21" name="正方形/長方形 20"/>
          <p:cNvSpPr/>
          <p:nvPr/>
        </p:nvSpPr>
        <p:spPr>
          <a:xfrm>
            <a:off x="2566988" y="1757363"/>
            <a:ext cx="73025" cy="57626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22" name="正方形/長方形 21"/>
          <p:cNvSpPr/>
          <p:nvPr/>
        </p:nvSpPr>
        <p:spPr>
          <a:xfrm>
            <a:off x="1943100" y="2349500"/>
            <a:ext cx="73025" cy="57467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23" name="正方形/長方形 22"/>
          <p:cNvSpPr/>
          <p:nvPr/>
        </p:nvSpPr>
        <p:spPr>
          <a:xfrm>
            <a:off x="3203575" y="1989138"/>
            <a:ext cx="73025" cy="57626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6395" name="テキスト ボックス 13"/>
          <p:cNvSpPr txBox="1">
            <a:spLocks noChangeArrowheads="1"/>
          </p:cNvSpPr>
          <p:nvPr/>
        </p:nvSpPr>
        <p:spPr bwMode="auto">
          <a:xfrm>
            <a:off x="1547813" y="4067175"/>
            <a:ext cx="15843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/>
            <a:r>
              <a:rPr lang="en-US" altLang="ja-JP"/>
              <a:t>Si-Strip</a:t>
            </a:r>
            <a:endParaRPr lang="ja-JP" altLang="en-US"/>
          </a:p>
        </p:txBody>
      </p:sp>
      <p:cxnSp>
        <p:nvCxnSpPr>
          <p:cNvPr id="24" name="直線矢印コネクタ 23"/>
          <p:cNvCxnSpPr/>
          <p:nvPr/>
        </p:nvCxnSpPr>
        <p:spPr>
          <a:xfrm>
            <a:off x="2051050" y="1412875"/>
            <a:ext cx="515938" cy="63341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97" name="テキスト ボックス 24"/>
          <p:cNvSpPr txBox="1">
            <a:spLocks noChangeArrowheads="1"/>
          </p:cNvSpPr>
          <p:nvPr/>
        </p:nvSpPr>
        <p:spPr bwMode="auto">
          <a:xfrm>
            <a:off x="1403350" y="1042988"/>
            <a:ext cx="18002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r>
              <a:rPr lang="en-US" altLang="ja-JP" dirty="0"/>
              <a:t>Luminous </a:t>
            </a:r>
            <a:r>
              <a:rPr lang="en-US" altLang="ja-JP" dirty="0" smtClean="0"/>
              <a:t>strip</a:t>
            </a:r>
            <a:endParaRPr lang="en-US" altLang="ja-JP" dirty="0"/>
          </a:p>
        </p:txBody>
      </p:sp>
      <p:sp>
        <p:nvSpPr>
          <p:cNvPr id="27" name="右矢印 26"/>
          <p:cNvSpPr/>
          <p:nvPr/>
        </p:nvSpPr>
        <p:spPr>
          <a:xfrm>
            <a:off x="4067175" y="2565400"/>
            <a:ext cx="576263" cy="5762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cxnSp>
        <p:nvCxnSpPr>
          <p:cNvPr id="29" name="直線矢印コネクタ 28"/>
          <p:cNvCxnSpPr>
            <a:endCxn id="23" idx="1"/>
          </p:cNvCxnSpPr>
          <p:nvPr/>
        </p:nvCxnSpPr>
        <p:spPr>
          <a:xfrm>
            <a:off x="2051050" y="1412875"/>
            <a:ext cx="1152525" cy="863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矢印コネクタ 30"/>
          <p:cNvCxnSpPr/>
          <p:nvPr/>
        </p:nvCxnSpPr>
        <p:spPr>
          <a:xfrm flipH="1">
            <a:off x="2003425" y="1412875"/>
            <a:ext cx="47625" cy="863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5" name="直線矢印コネクタ 1024"/>
          <p:cNvCxnSpPr/>
          <p:nvPr/>
        </p:nvCxnSpPr>
        <p:spPr>
          <a:xfrm flipH="1">
            <a:off x="1403350" y="1412875"/>
            <a:ext cx="647700" cy="17287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正方形/長方形 35"/>
          <p:cNvSpPr/>
          <p:nvPr/>
        </p:nvSpPr>
        <p:spPr>
          <a:xfrm>
            <a:off x="5580063" y="1700213"/>
            <a:ext cx="71437" cy="20161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37" name="正方形/長方形 36"/>
          <p:cNvSpPr/>
          <p:nvPr/>
        </p:nvSpPr>
        <p:spPr>
          <a:xfrm>
            <a:off x="6192838" y="2205038"/>
            <a:ext cx="107950" cy="20161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38" name="正方形/長方形 37"/>
          <p:cNvSpPr/>
          <p:nvPr/>
        </p:nvSpPr>
        <p:spPr>
          <a:xfrm>
            <a:off x="6815138" y="2781300"/>
            <a:ext cx="73025" cy="20161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39" name="正方形/長方形 38"/>
          <p:cNvSpPr/>
          <p:nvPr/>
        </p:nvSpPr>
        <p:spPr>
          <a:xfrm>
            <a:off x="7451725" y="2492375"/>
            <a:ext cx="73025" cy="20161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40" name="正方形/長方形 39"/>
          <p:cNvSpPr/>
          <p:nvPr/>
        </p:nvSpPr>
        <p:spPr>
          <a:xfrm>
            <a:off x="5580063" y="2852738"/>
            <a:ext cx="71437" cy="57626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41" name="正方形/長方形 40"/>
          <p:cNvSpPr/>
          <p:nvPr/>
        </p:nvSpPr>
        <p:spPr>
          <a:xfrm>
            <a:off x="6227763" y="2852738"/>
            <a:ext cx="73025" cy="57626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42" name="正方形/長方形 41"/>
          <p:cNvSpPr/>
          <p:nvPr/>
        </p:nvSpPr>
        <p:spPr>
          <a:xfrm>
            <a:off x="6815138" y="2838450"/>
            <a:ext cx="73025" cy="576263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43" name="正方形/長方形 42"/>
          <p:cNvSpPr/>
          <p:nvPr/>
        </p:nvSpPr>
        <p:spPr>
          <a:xfrm>
            <a:off x="6192838" y="2852738"/>
            <a:ext cx="71437" cy="57626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44" name="正方形/長方形 43"/>
          <p:cNvSpPr/>
          <p:nvPr/>
        </p:nvSpPr>
        <p:spPr>
          <a:xfrm>
            <a:off x="7451725" y="2781300"/>
            <a:ext cx="73025" cy="576263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6411" name="テキスト ボックス 1025"/>
          <p:cNvSpPr txBox="1">
            <a:spLocks noChangeArrowheads="1"/>
          </p:cNvSpPr>
          <p:nvPr/>
        </p:nvSpPr>
        <p:spPr bwMode="auto">
          <a:xfrm>
            <a:off x="3779838" y="2124075"/>
            <a:ext cx="11525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r>
              <a:rPr lang="en-US" altLang="ja-JP"/>
              <a:t>correction</a:t>
            </a:r>
          </a:p>
        </p:txBody>
      </p:sp>
      <p:sp>
        <p:nvSpPr>
          <p:cNvPr id="16412" name="テキスト ボックス 1026"/>
          <p:cNvSpPr txBox="1">
            <a:spLocks noChangeArrowheads="1"/>
          </p:cNvSpPr>
          <p:nvPr/>
        </p:nvSpPr>
        <p:spPr bwMode="auto">
          <a:xfrm>
            <a:off x="755650" y="5435600"/>
            <a:ext cx="770572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r>
              <a:rPr lang="ja-JP" altLang="en-US" sz="2400"/>
              <a:t>⇒ </a:t>
            </a:r>
            <a:r>
              <a:rPr lang="en-US" altLang="ja-JP" sz="2400"/>
              <a:t>Correct misalignment between Si-Strip layers using most </a:t>
            </a:r>
          </a:p>
          <a:p>
            <a:r>
              <a:rPr lang="en-US" altLang="ja-JP" sz="2400"/>
              <a:t>      luminous fiber of each layer</a:t>
            </a:r>
            <a:endParaRPr lang="ja-JP" altLang="en-US" sz="2400"/>
          </a:p>
        </p:txBody>
      </p:sp>
    </p:spTree>
    <p:extLst>
      <p:ext uri="{BB962C8B-B14F-4D97-AF65-F5344CB8AC3E}">
        <p14:creationId xmlns:p14="http://schemas.microsoft.com/office/powerpoint/2010/main" val="313639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タイトル 1"/>
          <p:cNvSpPr>
            <a:spLocks noGrp="1"/>
          </p:cNvSpPr>
          <p:nvPr>
            <p:ph type="title"/>
          </p:nvPr>
        </p:nvSpPr>
        <p:spPr>
          <a:xfrm>
            <a:off x="457200" y="44450"/>
            <a:ext cx="8229600" cy="706438"/>
          </a:xfrm>
        </p:spPr>
        <p:txBody>
          <a:bodyPr/>
          <a:lstStyle/>
          <a:p>
            <a:r>
              <a:rPr lang="en-US" altLang="ja-JP" sz="3200" smtClean="0"/>
              <a:t>Correction for Si-Strip alignment</a:t>
            </a:r>
            <a:endParaRPr lang="ja-JP" altLang="en-US" sz="3200" smtClean="0"/>
          </a:p>
        </p:txBody>
      </p:sp>
      <p:sp>
        <p:nvSpPr>
          <p:cNvPr id="17410" name="テキスト ボックス 4"/>
          <p:cNvSpPr txBox="1">
            <a:spLocks noChangeArrowheads="1"/>
          </p:cNvSpPr>
          <p:nvPr/>
        </p:nvSpPr>
        <p:spPr bwMode="auto">
          <a:xfrm>
            <a:off x="179388" y="620713"/>
            <a:ext cx="59055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r>
              <a:rPr lang="en-US" altLang="ja-JP"/>
              <a:t>Position distribution of most luminous fiber of each Si-Strip</a:t>
            </a:r>
          </a:p>
          <a:p>
            <a:r>
              <a:rPr lang="ja-JP" altLang="en-US"/>
              <a:t>（</a:t>
            </a:r>
            <a:r>
              <a:rPr lang="en-US" altLang="ja-JP"/>
              <a:t>horizontal </a:t>
            </a:r>
            <a:r>
              <a:rPr lang="ja-JP" altLang="en-US"/>
              <a:t>：</a:t>
            </a:r>
            <a:r>
              <a:rPr lang="en-US" altLang="ja-JP"/>
              <a:t>position [cm], vertical : counts</a:t>
            </a:r>
            <a:r>
              <a:rPr lang="ja-JP" altLang="en-US"/>
              <a:t>）</a:t>
            </a:r>
          </a:p>
        </p:txBody>
      </p:sp>
      <p:sp>
        <p:nvSpPr>
          <p:cNvPr id="17411" name="テキスト ボックス 5"/>
          <p:cNvSpPr txBox="1">
            <a:spLocks noChangeArrowheads="1"/>
          </p:cNvSpPr>
          <p:nvPr/>
        </p:nvSpPr>
        <p:spPr bwMode="auto">
          <a:xfrm>
            <a:off x="1476375" y="4211638"/>
            <a:ext cx="40322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r>
              <a:rPr lang="en-US" altLang="ja-JP"/>
              <a:t>Peak value of  fitting function (Gaussian)</a:t>
            </a:r>
            <a:endParaRPr lang="ja-JP" altLang="en-US"/>
          </a:p>
        </p:txBody>
      </p:sp>
      <p:sp>
        <p:nvSpPr>
          <p:cNvPr id="17412" name="テキスト ボックス 6"/>
          <p:cNvSpPr txBox="1">
            <a:spLocks noChangeArrowheads="1"/>
          </p:cNvSpPr>
          <p:nvPr/>
        </p:nvSpPr>
        <p:spPr bwMode="auto">
          <a:xfrm>
            <a:off x="6875463" y="692150"/>
            <a:ext cx="208915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r>
              <a:rPr lang="en-US" altLang="ja-JP"/>
              <a:t>※ used data</a:t>
            </a:r>
          </a:p>
          <a:p>
            <a:r>
              <a:rPr lang="en-US" altLang="ja-JP"/>
              <a:t>Proton 350GeV</a:t>
            </a:r>
          </a:p>
          <a:p>
            <a:r>
              <a:rPr lang="ja-JP" altLang="en-US"/>
              <a:t>（</a:t>
            </a:r>
            <a:r>
              <a:rPr lang="en-US" altLang="ja-JP"/>
              <a:t>H4A.951</a:t>
            </a:r>
            <a:r>
              <a:rPr lang="ja-JP" altLang="en-US"/>
              <a:t>）</a:t>
            </a:r>
            <a:endParaRPr lang="en-US" altLang="ja-JP"/>
          </a:p>
          <a:p>
            <a:endParaRPr lang="ja-JP" altLang="en-US"/>
          </a:p>
        </p:txBody>
      </p:sp>
      <p:graphicFrame>
        <p:nvGraphicFramePr>
          <p:cNvPr id="17476" name="Group 68"/>
          <p:cNvGraphicFramePr>
            <a:graphicFrameLocks noGrp="1"/>
          </p:cNvGraphicFramePr>
          <p:nvPr/>
        </p:nvGraphicFramePr>
        <p:xfrm>
          <a:off x="107950" y="4581525"/>
          <a:ext cx="8856663" cy="2223135"/>
        </p:xfrm>
        <a:graphic>
          <a:graphicData uri="http://schemas.openxmlformats.org/drawingml/2006/table">
            <a:tbl>
              <a:tblPr/>
              <a:tblGrid>
                <a:gridCol w="1079500"/>
                <a:gridCol w="1512888"/>
                <a:gridCol w="2376487"/>
                <a:gridCol w="1511300"/>
                <a:gridCol w="2376488"/>
              </a:tblGrid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X-layer</a:t>
                      </a:r>
                      <a:endParaRPr kumimoji="1" lang="ja-JP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Y-layer</a:t>
                      </a:r>
                      <a:endParaRPr kumimoji="1" lang="ja-JP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49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Peak value [cm]</a:t>
                      </a:r>
                      <a:endParaRPr kumimoji="1" lang="ja-JP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Difference from Layer 1 [cm]</a:t>
                      </a:r>
                      <a:endParaRPr kumimoji="1" lang="ja-JP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Peak value [cm]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Difference from Layer 1 [cm]</a:t>
                      </a:r>
                      <a:endParaRPr kumimoji="1" lang="ja-JP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Layer </a:t>
                      </a:r>
                      <a:r>
                        <a:rPr kumimoji="1" lang="ja-JP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１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0.174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0.437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Layer </a:t>
                      </a:r>
                      <a:r>
                        <a:rPr kumimoji="1" lang="ja-JP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２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0.123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0.051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0.432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0.005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Layer </a:t>
                      </a:r>
                      <a:r>
                        <a:rPr kumimoji="1" lang="ja-JP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３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-0.045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0.219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0.940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-0.503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Layer </a:t>
                      </a:r>
                      <a:r>
                        <a:rPr kumimoji="1" lang="ja-JP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４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-0.339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0.513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0.703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-0.266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17455" name="テキスト ボックス 9"/>
          <p:cNvSpPr txBox="1">
            <a:spLocks noChangeArrowheads="1"/>
          </p:cNvSpPr>
          <p:nvPr/>
        </p:nvSpPr>
        <p:spPr bwMode="auto">
          <a:xfrm>
            <a:off x="6948488" y="1700213"/>
            <a:ext cx="1584325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r>
              <a:rPr lang="en-US" altLang="ja-JP"/>
              <a:t>Layer </a:t>
            </a:r>
            <a:r>
              <a:rPr lang="ja-JP" altLang="en-US"/>
              <a:t>１：</a:t>
            </a:r>
            <a:r>
              <a:rPr lang="en-US" altLang="ja-JP"/>
              <a:t>black</a:t>
            </a:r>
          </a:p>
          <a:p>
            <a:r>
              <a:rPr lang="en-US" altLang="ja-JP">
                <a:solidFill>
                  <a:srgbClr val="FF0000"/>
                </a:solidFill>
              </a:rPr>
              <a:t>Layer </a:t>
            </a:r>
            <a:r>
              <a:rPr lang="ja-JP" altLang="en-US">
                <a:solidFill>
                  <a:srgbClr val="FF0000"/>
                </a:solidFill>
              </a:rPr>
              <a:t>２：</a:t>
            </a:r>
            <a:r>
              <a:rPr lang="en-US" altLang="ja-JP">
                <a:solidFill>
                  <a:srgbClr val="FF0000"/>
                </a:solidFill>
              </a:rPr>
              <a:t>red</a:t>
            </a:r>
          </a:p>
          <a:p>
            <a:r>
              <a:rPr lang="en-US" altLang="ja-JP">
                <a:solidFill>
                  <a:srgbClr val="00B050"/>
                </a:solidFill>
              </a:rPr>
              <a:t>Layer </a:t>
            </a:r>
            <a:r>
              <a:rPr lang="ja-JP" altLang="en-US">
                <a:solidFill>
                  <a:srgbClr val="00B050"/>
                </a:solidFill>
              </a:rPr>
              <a:t>３：</a:t>
            </a:r>
            <a:r>
              <a:rPr lang="en-US" altLang="ja-JP">
                <a:solidFill>
                  <a:srgbClr val="00B050"/>
                </a:solidFill>
              </a:rPr>
              <a:t>green</a:t>
            </a:r>
          </a:p>
          <a:p>
            <a:r>
              <a:rPr lang="en-US" altLang="ja-JP">
                <a:solidFill>
                  <a:srgbClr val="0000CC"/>
                </a:solidFill>
              </a:rPr>
              <a:t>Layer </a:t>
            </a:r>
            <a:r>
              <a:rPr lang="ja-JP" altLang="en-US">
                <a:solidFill>
                  <a:srgbClr val="0000CC"/>
                </a:solidFill>
              </a:rPr>
              <a:t>４：</a:t>
            </a:r>
            <a:r>
              <a:rPr lang="en-US" altLang="ja-JP">
                <a:solidFill>
                  <a:srgbClr val="0000CC"/>
                </a:solidFill>
              </a:rPr>
              <a:t>blue</a:t>
            </a:r>
          </a:p>
        </p:txBody>
      </p:sp>
      <p:pic>
        <p:nvPicPr>
          <p:cNvPr id="17456" name="Picture 5" descr="C:\Users\masanori\Desktop\BeamPict\str_alingment_x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00"/>
          <a:stretch>
            <a:fillRect/>
          </a:stretch>
        </p:blipFill>
        <p:spPr bwMode="auto">
          <a:xfrm>
            <a:off x="179388" y="1212850"/>
            <a:ext cx="3240087" cy="287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57" name="Picture 6" descr="C:\Users\masanori\Desktop\BeamPict\str_alingment_y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00"/>
          <a:stretch>
            <a:fillRect/>
          </a:stretch>
        </p:blipFill>
        <p:spPr bwMode="auto">
          <a:xfrm>
            <a:off x="3419475" y="1196975"/>
            <a:ext cx="3194050" cy="2836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58" name="テキスト ボックス 12"/>
          <p:cNvSpPr txBox="1">
            <a:spLocks noChangeArrowheads="1"/>
          </p:cNvSpPr>
          <p:nvPr/>
        </p:nvSpPr>
        <p:spPr bwMode="auto">
          <a:xfrm>
            <a:off x="6732588" y="3500438"/>
            <a:ext cx="2239962" cy="954087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r>
              <a:rPr lang="en-US" altLang="ja-JP"/>
              <a:t>Adjust position of Layer 2-4 with reference to Layer 1</a:t>
            </a:r>
          </a:p>
        </p:txBody>
      </p:sp>
      <p:sp>
        <p:nvSpPr>
          <p:cNvPr id="17459" name="テキスト ボックス 7"/>
          <p:cNvSpPr txBox="1">
            <a:spLocks noChangeArrowheads="1"/>
          </p:cNvSpPr>
          <p:nvPr/>
        </p:nvSpPr>
        <p:spPr bwMode="auto">
          <a:xfrm>
            <a:off x="1403350" y="3846513"/>
            <a:ext cx="9144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/>
            <a:r>
              <a:rPr lang="en-US" altLang="ja-JP"/>
              <a:t>X-layer</a:t>
            </a:r>
            <a:endParaRPr lang="ja-JP" altLang="en-US"/>
          </a:p>
        </p:txBody>
      </p:sp>
      <p:sp>
        <p:nvSpPr>
          <p:cNvPr id="17460" name="テキスト ボックス 11"/>
          <p:cNvSpPr txBox="1">
            <a:spLocks noChangeArrowheads="1"/>
          </p:cNvSpPr>
          <p:nvPr/>
        </p:nvSpPr>
        <p:spPr bwMode="auto">
          <a:xfrm>
            <a:off x="4572000" y="3846513"/>
            <a:ext cx="8413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/>
            <a:r>
              <a:rPr lang="en-US" altLang="ja-JP"/>
              <a:t>Y-layer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44917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タイトル 1"/>
          <p:cNvSpPr>
            <a:spLocks noGrp="1"/>
          </p:cNvSpPr>
          <p:nvPr>
            <p:ph type="title"/>
          </p:nvPr>
        </p:nvSpPr>
        <p:spPr>
          <a:xfrm>
            <a:off x="457200" y="203200"/>
            <a:ext cx="8229600" cy="633413"/>
          </a:xfrm>
        </p:spPr>
        <p:txBody>
          <a:bodyPr/>
          <a:lstStyle/>
          <a:p>
            <a:r>
              <a:rPr lang="en-US" altLang="ja-JP" sz="3200" smtClean="0"/>
              <a:t>Track reconstruction using Si-Strip</a:t>
            </a:r>
            <a:endParaRPr lang="ja-JP" altLang="en-US" sz="3200" smtClean="0"/>
          </a:p>
        </p:txBody>
      </p:sp>
      <p:sp>
        <p:nvSpPr>
          <p:cNvPr id="5" name="フローチャート : 判断 4"/>
          <p:cNvSpPr/>
          <p:nvPr/>
        </p:nvSpPr>
        <p:spPr>
          <a:xfrm>
            <a:off x="1835150" y="2205038"/>
            <a:ext cx="2736850" cy="719137"/>
          </a:xfrm>
          <a:prstGeom prst="flowChartDecision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ja-JP" sz="1400" dirty="0">
                <a:solidFill>
                  <a:schemeClr val="tx1"/>
                </a:solidFill>
              </a:rPr>
              <a:t>Δ</a:t>
            </a:r>
            <a:r>
              <a:rPr lang="en-US" altLang="ja-JP" sz="1400" dirty="0" smtClean="0">
                <a:solidFill>
                  <a:schemeClr val="tx1"/>
                </a:solidFill>
              </a:rPr>
              <a:t>E </a:t>
            </a:r>
            <a:r>
              <a:rPr lang="en-US" altLang="ja-JP" sz="1400" dirty="0">
                <a:solidFill>
                  <a:schemeClr val="tx1"/>
                </a:solidFill>
              </a:rPr>
              <a:t>&gt; 0.3MIP in at least 3 layers</a:t>
            </a:r>
            <a:endParaRPr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6" name="フローチャート: 処理 5"/>
          <p:cNvSpPr/>
          <p:nvPr/>
        </p:nvSpPr>
        <p:spPr>
          <a:xfrm>
            <a:off x="1150938" y="1125538"/>
            <a:ext cx="4105275" cy="454025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ja-JP" sz="1400" dirty="0">
                <a:solidFill>
                  <a:schemeClr val="tx1"/>
                </a:solidFill>
              </a:rPr>
              <a:t>Select most luminous fiber from each layer  </a:t>
            </a:r>
            <a:endParaRPr lang="en-US" altLang="ja-JP" sz="1400" dirty="0" smtClean="0">
              <a:solidFill>
                <a:schemeClr val="tx1"/>
              </a:solidFill>
            </a:endParaRPr>
          </a:p>
          <a:p>
            <a:pPr algn="ctr"/>
            <a:r>
              <a:rPr lang="en-US" altLang="ja-JP" sz="1400" dirty="0" smtClean="0">
                <a:solidFill>
                  <a:schemeClr val="tx1"/>
                </a:solidFill>
              </a:rPr>
              <a:t>as a track </a:t>
            </a:r>
            <a:r>
              <a:rPr lang="en-US" altLang="ja-JP" sz="1400" dirty="0">
                <a:solidFill>
                  <a:schemeClr val="tx1"/>
                </a:solidFill>
              </a:rPr>
              <a:t>pass point candidate</a:t>
            </a:r>
            <a:endParaRPr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8" name="フローチャート: 処理 7"/>
          <p:cNvSpPr/>
          <p:nvPr/>
        </p:nvSpPr>
        <p:spPr>
          <a:xfrm>
            <a:off x="1763713" y="3500438"/>
            <a:ext cx="2879725" cy="504825"/>
          </a:xfrm>
          <a:prstGeom prst="flowChartProcess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ja-JP" sz="1400" dirty="0">
                <a:solidFill>
                  <a:schemeClr val="tx1"/>
                </a:solidFill>
              </a:rPr>
              <a:t>Fit by straight line</a:t>
            </a:r>
          </a:p>
        </p:txBody>
      </p:sp>
      <p:sp>
        <p:nvSpPr>
          <p:cNvPr id="10" name="フローチャート : 判断 9"/>
          <p:cNvSpPr/>
          <p:nvPr/>
        </p:nvSpPr>
        <p:spPr>
          <a:xfrm>
            <a:off x="1835150" y="4581525"/>
            <a:ext cx="2736850" cy="719138"/>
          </a:xfrm>
          <a:prstGeom prst="flowChartDecision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ja-JP" sz="1400" dirty="0">
                <a:solidFill>
                  <a:schemeClr val="tx1"/>
                </a:solidFill>
              </a:rPr>
              <a:t>R.M.S </a:t>
            </a:r>
            <a:r>
              <a:rPr lang="en-US" altLang="ja-JP" sz="1400" dirty="0" smtClean="0">
                <a:solidFill>
                  <a:schemeClr val="tx1"/>
                </a:solidFill>
              </a:rPr>
              <a:t>of residuals </a:t>
            </a:r>
            <a:r>
              <a:rPr lang="en-US" altLang="ja-JP" sz="1400" dirty="0">
                <a:solidFill>
                  <a:schemeClr val="tx1"/>
                </a:solidFill>
              </a:rPr>
              <a:t>&lt; half width of fiber</a:t>
            </a:r>
          </a:p>
        </p:txBody>
      </p:sp>
      <p:sp>
        <p:nvSpPr>
          <p:cNvPr id="11" name="フローチャート: 処理 10"/>
          <p:cNvSpPr/>
          <p:nvPr/>
        </p:nvSpPr>
        <p:spPr>
          <a:xfrm>
            <a:off x="1763713" y="5956300"/>
            <a:ext cx="2879725" cy="503238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ja-JP" sz="1400">
                <a:solidFill>
                  <a:schemeClr val="tx1"/>
                </a:solidFill>
              </a:rPr>
              <a:t>Reconstruction  complete</a:t>
            </a:r>
          </a:p>
        </p:txBody>
      </p:sp>
      <p:sp>
        <p:nvSpPr>
          <p:cNvPr id="13" name="フローチャート : 判断 12"/>
          <p:cNvSpPr/>
          <p:nvPr/>
        </p:nvSpPr>
        <p:spPr>
          <a:xfrm>
            <a:off x="4932363" y="4581525"/>
            <a:ext cx="2735262" cy="719138"/>
          </a:xfrm>
          <a:prstGeom prst="flowChartDecision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ja-JP" sz="1400">
                <a:solidFill>
                  <a:schemeClr val="tx1"/>
                </a:solidFill>
              </a:rPr>
              <a:t>worst candidate = most luminous fiber</a:t>
            </a:r>
          </a:p>
        </p:txBody>
      </p:sp>
      <p:sp>
        <p:nvSpPr>
          <p:cNvPr id="15" name="フローチャート: 処理 14"/>
          <p:cNvSpPr/>
          <p:nvPr/>
        </p:nvSpPr>
        <p:spPr>
          <a:xfrm>
            <a:off x="5403850" y="2997200"/>
            <a:ext cx="1793875" cy="836613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ja-JP" sz="1400">
                <a:solidFill>
                  <a:schemeClr val="tx1"/>
                </a:solidFill>
              </a:rPr>
              <a:t>Choose second luminous fiber instead of most luminous one</a:t>
            </a:r>
          </a:p>
        </p:txBody>
      </p:sp>
      <p:sp>
        <p:nvSpPr>
          <p:cNvPr id="16" name="フローチャート: 処理 15"/>
          <p:cNvSpPr/>
          <p:nvPr/>
        </p:nvSpPr>
        <p:spPr>
          <a:xfrm>
            <a:off x="7308850" y="3213100"/>
            <a:ext cx="1800225" cy="503238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ja-JP" sz="1400">
                <a:solidFill>
                  <a:schemeClr val="tx1"/>
                </a:solidFill>
              </a:rPr>
              <a:t>Exclude the fiber from candidates</a:t>
            </a:r>
          </a:p>
        </p:txBody>
      </p:sp>
      <p:sp>
        <p:nvSpPr>
          <p:cNvPr id="18" name="フローチャート: 処理 17"/>
          <p:cNvSpPr/>
          <p:nvPr/>
        </p:nvSpPr>
        <p:spPr>
          <a:xfrm>
            <a:off x="34925" y="2312988"/>
            <a:ext cx="1368425" cy="503237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ja-JP" sz="1400">
                <a:solidFill>
                  <a:schemeClr val="tx1"/>
                </a:solidFill>
              </a:rPr>
              <a:t>Drop out</a:t>
            </a:r>
          </a:p>
        </p:txBody>
      </p:sp>
      <p:cxnSp>
        <p:nvCxnSpPr>
          <p:cNvPr id="20" name="直線矢印コネクタ 19"/>
          <p:cNvCxnSpPr>
            <a:stCxn id="6" idx="2"/>
            <a:endCxn id="5" idx="0"/>
          </p:cNvCxnSpPr>
          <p:nvPr/>
        </p:nvCxnSpPr>
        <p:spPr>
          <a:xfrm>
            <a:off x="3203575" y="1579563"/>
            <a:ext cx="0" cy="62547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/>
          <p:cNvCxnSpPr>
            <a:stCxn id="5" idx="1"/>
            <a:endCxn id="18" idx="3"/>
          </p:cNvCxnSpPr>
          <p:nvPr/>
        </p:nvCxnSpPr>
        <p:spPr>
          <a:xfrm flipH="1">
            <a:off x="1403350" y="2565400"/>
            <a:ext cx="4318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矢印コネクタ 24"/>
          <p:cNvCxnSpPr>
            <a:stCxn id="5" idx="2"/>
            <a:endCxn id="8" idx="0"/>
          </p:cNvCxnSpPr>
          <p:nvPr/>
        </p:nvCxnSpPr>
        <p:spPr>
          <a:xfrm>
            <a:off x="3203575" y="2924175"/>
            <a:ext cx="0" cy="57626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矢印コネクタ 26"/>
          <p:cNvCxnSpPr>
            <a:stCxn id="8" idx="2"/>
            <a:endCxn id="10" idx="0"/>
          </p:cNvCxnSpPr>
          <p:nvPr/>
        </p:nvCxnSpPr>
        <p:spPr>
          <a:xfrm>
            <a:off x="3203575" y="4005263"/>
            <a:ext cx="0" cy="57626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矢印コネクタ 28"/>
          <p:cNvCxnSpPr>
            <a:stCxn id="10" idx="2"/>
            <a:endCxn id="11" idx="0"/>
          </p:cNvCxnSpPr>
          <p:nvPr/>
        </p:nvCxnSpPr>
        <p:spPr>
          <a:xfrm>
            <a:off x="3203575" y="5300663"/>
            <a:ext cx="0" cy="65563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矢印コネクタ 42"/>
          <p:cNvCxnSpPr>
            <a:stCxn id="10" idx="3"/>
            <a:endCxn id="13" idx="1"/>
          </p:cNvCxnSpPr>
          <p:nvPr/>
        </p:nvCxnSpPr>
        <p:spPr>
          <a:xfrm>
            <a:off x="4572000" y="4941888"/>
            <a:ext cx="36036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カギ線コネクタ 46"/>
          <p:cNvCxnSpPr>
            <a:stCxn id="13" idx="3"/>
            <a:endCxn id="16" idx="2"/>
          </p:cNvCxnSpPr>
          <p:nvPr/>
        </p:nvCxnSpPr>
        <p:spPr>
          <a:xfrm flipV="1">
            <a:off x="7667625" y="3716338"/>
            <a:ext cx="541338" cy="1225550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カギ線コネクタ 49"/>
          <p:cNvCxnSpPr>
            <a:cxnSpLocks noChangeShapeType="1"/>
            <a:stCxn id="15" idx="0"/>
            <a:endCxn id="5" idx="3"/>
          </p:cNvCxnSpPr>
          <p:nvPr/>
        </p:nvCxnSpPr>
        <p:spPr bwMode="auto">
          <a:xfrm rot="5400000" flipH="1">
            <a:off x="5233194" y="1916906"/>
            <a:ext cx="419100" cy="1716088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2" name="カギ線コネクタ 51"/>
          <p:cNvCxnSpPr>
            <a:stCxn id="16" idx="0"/>
            <a:endCxn id="5" idx="3"/>
          </p:cNvCxnSpPr>
          <p:nvPr/>
        </p:nvCxnSpPr>
        <p:spPr>
          <a:xfrm rot="16200000" flipV="1">
            <a:off x="6066632" y="1070768"/>
            <a:ext cx="647700" cy="3636963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線矢印コネクタ 61"/>
          <p:cNvCxnSpPr>
            <a:stCxn id="13" idx="0"/>
            <a:endCxn id="15" idx="2"/>
          </p:cNvCxnSpPr>
          <p:nvPr/>
        </p:nvCxnSpPr>
        <p:spPr>
          <a:xfrm flipV="1">
            <a:off x="6300788" y="3846513"/>
            <a:ext cx="0" cy="72231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53" name="テキスト ボックス 65"/>
          <p:cNvSpPr txBox="1">
            <a:spLocks noChangeArrowheads="1"/>
          </p:cNvSpPr>
          <p:nvPr/>
        </p:nvSpPr>
        <p:spPr bwMode="auto">
          <a:xfrm>
            <a:off x="3203575" y="3059113"/>
            <a:ext cx="863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r>
              <a:rPr lang="en-US" altLang="ja-JP" sz="1400"/>
              <a:t>Yes</a:t>
            </a:r>
            <a:endParaRPr lang="ja-JP" altLang="en-US" sz="1400"/>
          </a:p>
        </p:txBody>
      </p:sp>
      <p:sp>
        <p:nvSpPr>
          <p:cNvPr id="18454" name="テキスト ボックス 66"/>
          <p:cNvSpPr txBox="1">
            <a:spLocks noChangeArrowheads="1"/>
          </p:cNvSpPr>
          <p:nvPr/>
        </p:nvSpPr>
        <p:spPr bwMode="auto">
          <a:xfrm>
            <a:off x="3203575" y="5373688"/>
            <a:ext cx="863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r>
              <a:rPr lang="en-US" altLang="ja-JP" sz="1400"/>
              <a:t>Yes</a:t>
            </a:r>
            <a:endParaRPr lang="ja-JP" altLang="en-US" sz="1400"/>
          </a:p>
        </p:txBody>
      </p:sp>
      <p:sp>
        <p:nvSpPr>
          <p:cNvPr id="18455" name="テキスト ボックス 67"/>
          <p:cNvSpPr txBox="1">
            <a:spLocks noChangeArrowheads="1"/>
          </p:cNvSpPr>
          <p:nvPr/>
        </p:nvSpPr>
        <p:spPr bwMode="auto">
          <a:xfrm>
            <a:off x="6300788" y="3995738"/>
            <a:ext cx="863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r>
              <a:rPr lang="en-US" altLang="ja-JP" sz="1400"/>
              <a:t>Yes</a:t>
            </a:r>
            <a:endParaRPr lang="ja-JP" altLang="en-US" sz="1400"/>
          </a:p>
        </p:txBody>
      </p:sp>
      <p:sp>
        <p:nvSpPr>
          <p:cNvPr id="18456" name="テキスト ボックス 68"/>
          <p:cNvSpPr txBox="1">
            <a:spLocks noChangeArrowheads="1"/>
          </p:cNvSpPr>
          <p:nvPr/>
        </p:nvSpPr>
        <p:spPr bwMode="auto">
          <a:xfrm>
            <a:off x="1403350" y="2205038"/>
            <a:ext cx="8651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r>
              <a:rPr lang="en-US" altLang="ja-JP" sz="1400"/>
              <a:t>No</a:t>
            </a:r>
            <a:endParaRPr lang="ja-JP" altLang="en-US" sz="1400"/>
          </a:p>
        </p:txBody>
      </p:sp>
      <p:sp>
        <p:nvSpPr>
          <p:cNvPr id="18457" name="テキスト ボックス 70"/>
          <p:cNvSpPr txBox="1">
            <a:spLocks noChangeArrowheads="1"/>
          </p:cNvSpPr>
          <p:nvPr/>
        </p:nvSpPr>
        <p:spPr bwMode="auto">
          <a:xfrm>
            <a:off x="4500563" y="4508500"/>
            <a:ext cx="863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r>
              <a:rPr lang="en-US" altLang="ja-JP" sz="1400"/>
              <a:t>No</a:t>
            </a:r>
            <a:endParaRPr lang="ja-JP" altLang="en-US" sz="1400"/>
          </a:p>
        </p:txBody>
      </p:sp>
      <p:sp>
        <p:nvSpPr>
          <p:cNvPr id="18458" name="テキスト ボックス 71"/>
          <p:cNvSpPr txBox="1">
            <a:spLocks noChangeArrowheads="1"/>
          </p:cNvSpPr>
          <p:nvPr/>
        </p:nvSpPr>
        <p:spPr bwMode="auto">
          <a:xfrm>
            <a:off x="7740650" y="4581525"/>
            <a:ext cx="863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r>
              <a:rPr lang="en-US" altLang="ja-JP" sz="1400"/>
              <a:t>No</a:t>
            </a:r>
            <a:endParaRPr lang="ja-JP" altLang="en-US" sz="1400"/>
          </a:p>
        </p:txBody>
      </p:sp>
    </p:spTree>
    <p:extLst>
      <p:ext uri="{BB962C8B-B14F-4D97-AF65-F5344CB8AC3E}">
        <p14:creationId xmlns:p14="http://schemas.microsoft.com/office/powerpoint/2010/main" val="4072435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C:\Users\masanori\Desktop\SPS2011解析\profile\run28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1447800"/>
            <a:ext cx="3106737" cy="262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8" name="タイトル 1"/>
          <p:cNvSpPr>
            <a:spLocks noGrp="1"/>
          </p:cNvSpPr>
          <p:nvPr>
            <p:ph type="title"/>
          </p:nvPr>
        </p:nvSpPr>
        <p:spPr>
          <a:xfrm>
            <a:off x="457200" y="-100013"/>
            <a:ext cx="8229600" cy="1143001"/>
          </a:xfrm>
        </p:spPr>
        <p:txBody>
          <a:bodyPr/>
          <a:lstStyle/>
          <a:p>
            <a:r>
              <a:rPr lang="en-US" altLang="ja-JP" sz="3200" smtClean="0"/>
              <a:t>Estimation of beam profile</a:t>
            </a:r>
          </a:p>
        </p:txBody>
      </p:sp>
      <p:sp>
        <p:nvSpPr>
          <p:cNvPr id="19459" name="テキスト ボックス 16"/>
          <p:cNvSpPr txBox="1">
            <a:spLocks noChangeArrowheads="1"/>
          </p:cNvSpPr>
          <p:nvPr/>
        </p:nvSpPr>
        <p:spPr bwMode="auto">
          <a:xfrm>
            <a:off x="601663" y="766763"/>
            <a:ext cx="77152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r>
              <a:rPr lang="en-US" altLang="ja-JP"/>
              <a:t>Define reconstructed track position on Si-Strip layers as beam incident position</a:t>
            </a:r>
          </a:p>
          <a:p>
            <a:r>
              <a:rPr lang="en-US" altLang="ja-JP"/>
              <a:t>ex</a:t>
            </a:r>
            <a:r>
              <a:rPr lang="ja-JP" altLang="en-US"/>
              <a:t>：</a:t>
            </a:r>
            <a:r>
              <a:rPr lang="en-US" altLang="ja-JP"/>
              <a:t>beam profile of proton 30GeV </a:t>
            </a:r>
            <a:r>
              <a:rPr lang="ja-JP" altLang="en-US"/>
              <a:t>（</a:t>
            </a:r>
            <a:r>
              <a:rPr lang="en-US" altLang="ja-JP"/>
              <a:t>RunNo.288</a:t>
            </a:r>
            <a:r>
              <a:rPr lang="ja-JP" altLang="en-US"/>
              <a:t>）</a:t>
            </a:r>
          </a:p>
        </p:txBody>
      </p:sp>
      <p:sp>
        <p:nvSpPr>
          <p:cNvPr id="5" name="下矢印 4"/>
          <p:cNvSpPr/>
          <p:nvPr/>
        </p:nvSpPr>
        <p:spPr>
          <a:xfrm>
            <a:off x="407988" y="4076700"/>
            <a:ext cx="388937" cy="431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9461" name="テキスト ボックス 7"/>
          <p:cNvSpPr txBox="1">
            <a:spLocks noChangeArrowheads="1"/>
          </p:cNvSpPr>
          <p:nvPr/>
        </p:nvSpPr>
        <p:spPr bwMode="auto">
          <a:xfrm>
            <a:off x="26988" y="3567113"/>
            <a:ext cx="12319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/>
            <a:r>
              <a:rPr lang="en-US" altLang="ja-JP"/>
              <a:t>projection</a:t>
            </a:r>
          </a:p>
        </p:txBody>
      </p:sp>
      <p:sp>
        <p:nvSpPr>
          <p:cNvPr id="10" name="右矢印 9"/>
          <p:cNvSpPr/>
          <p:nvPr/>
        </p:nvSpPr>
        <p:spPr>
          <a:xfrm>
            <a:off x="4787900" y="2492375"/>
            <a:ext cx="504825" cy="3603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9463" name="テキスト ボックス 11"/>
          <p:cNvSpPr txBox="1">
            <a:spLocks noChangeArrowheads="1"/>
          </p:cNvSpPr>
          <p:nvPr/>
        </p:nvSpPr>
        <p:spPr bwMode="auto">
          <a:xfrm>
            <a:off x="4427538" y="2060575"/>
            <a:ext cx="11525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r>
              <a:rPr lang="en-US" altLang="ja-JP"/>
              <a:t>projection</a:t>
            </a:r>
          </a:p>
        </p:txBody>
      </p:sp>
      <p:sp>
        <p:nvSpPr>
          <p:cNvPr id="19464" name="テキスト ボックス 12"/>
          <p:cNvSpPr txBox="1">
            <a:spLocks noChangeArrowheads="1"/>
          </p:cNvSpPr>
          <p:nvPr/>
        </p:nvSpPr>
        <p:spPr bwMode="auto">
          <a:xfrm>
            <a:off x="5003800" y="5157788"/>
            <a:ext cx="3455988" cy="6508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r>
              <a:rPr lang="en-US" altLang="ja-JP"/>
              <a:t>※use the adjusted position with </a:t>
            </a:r>
          </a:p>
          <a:p>
            <a:r>
              <a:rPr lang="en-US" altLang="ja-JP"/>
              <a:t>    reference to Layer 1</a:t>
            </a:r>
            <a:endParaRPr lang="ja-JP" altLang="en-US"/>
          </a:p>
        </p:txBody>
      </p:sp>
      <p:pic>
        <p:nvPicPr>
          <p:cNvPr id="19465" name="Picture 3" descr="C:\Users\masanori\Desktop\SPS2011解析\profile\run288X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0" y="1484313"/>
            <a:ext cx="3143250" cy="266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6" name="Picture 4" descr="C:\Users\masanori\Desktop\SPS2011解析\profile\run288Y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888" y="4076700"/>
            <a:ext cx="3206750" cy="271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4294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タイトル 1"/>
          <p:cNvSpPr>
            <a:spLocks noGrp="1"/>
          </p:cNvSpPr>
          <p:nvPr>
            <p:ph type="title"/>
          </p:nvPr>
        </p:nvSpPr>
        <p:spPr>
          <a:xfrm>
            <a:off x="457200" y="188913"/>
            <a:ext cx="8229600" cy="633412"/>
          </a:xfrm>
        </p:spPr>
        <p:txBody>
          <a:bodyPr/>
          <a:lstStyle/>
          <a:p>
            <a:r>
              <a:rPr lang="en-US" altLang="ja-JP" sz="3200" smtClean="0"/>
              <a:t>Correction of CHD position</a:t>
            </a:r>
            <a:endParaRPr lang="ja-JP" altLang="en-US" sz="3200" smtClean="0"/>
          </a:p>
        </p:txBody>
      </p:sp>
      <p:sp>
        <p:nvSpPr>
          <p:cNvPr id="20482" name="テキスト ボックス 3"/>
          <p:cNvSpPr txBox="1">
            <a:spLocks noChangeArrowheads="1"/>
          </p:cNvSpPr>
          <p:nvPr/>
        </p:nvSpPr>
        <p:spPr bwMode="auto">
          <a:xfrm>
            <a:off x="250825" y="900113"/>
            <a:ext cx="84978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r>
              <a:rPr lang="en-US" altLang="ja-JP"/>
              <a:t>Get accurate position of CHD from the distribution of track position on Si-Strip</a:t>
            </a:r>
          </a:p>
        </p:txBody>
      </p:sp>
      <p:sp>
        <p:nvSpPr>
          <p:cNvPr id="20483" name="テキスト ボックス 7"/>
          <p:cNvSpPr txBox="1">
            <a:spLocks noChangeArrowheads="1"/>
          </p:cNvSpPr>
          <p:nvPr/>
        </p:nvSpPr>
        <p:spPr bwMode="auto">
          <a:xfrm>
            <a:off x="250825" y="1331913"/>
            <a:ext cx="63373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r>
              <a:rPr lang="en-US" altLang="ja-JP"/>
              <a:t>※use muon data,  height of movable plate = 131.56mm</a:t>
            </a:r>
            <a:endParaRPr lang="ja-JP" altLang="en-US"/>
          </a:p>
        </p:txBody>
      </p:sp>
      <p:pic>
        <p:nvPicPr>
          <p:cNvPr id="20484" name="Picture 2" descr="C:\Users\masanori\Desktop\SPS2011解析\CHD\chd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25" y="2205038"/>
            <a:ext cx="4079875" cy="396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テキスト ボックス 9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3995936" y="1988840"/>
            <a:ext cx="5155001" cy="1234184"/>
          </a:xfrm>
          <a:prstGeom prst="rect">
            <a:avLst/>
          </a:prstGeom>
          <a:blipFill rotWithShape="1">
            <a:blip r:embed="rId4"/>
            <a:stretch>
              <a:fillRect/>
            </a:stretch>
          </a:blipFill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>
                <a:noFill/>
                <a:latin typeface="+mn-lt"/>
                <a:ea typeface="+mn-ea"/>
              </a:rPr>
              <a:t> </a:t>
            </a:r>
          </a:p>
        </p:txBody>
      </p:sp>
      <p:sp>
        <p:nvSpPr>
          <p:cNvPr id="20486" name="正方形/長方形 10"/>
          <p:cNvSpPr>
            <a:spLocks noChangeArrowheads="1"/>
          </p:cNvSpPr>
          <p:nvPr/>
        </p:nvSpPr>
        <p:spPr bwMode="auto">
          <a:xfrm rot="-5400000">
            <a:off x="-1274763" y="4054476"/>
            <a:ext cx="313531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ja-JP">
                <a:latin typeface="Calibri" pitchFamily="34" charset="0"/>
              </a:rPr>
              <a:t>Detection Efficiency</a:t>
            </a:r>
          </a:p>
        </p:txBody>
      </p:sp>
      <p:sp>
        <p:nvSpPr>
          <p:cNvPr id="20487" name="テキスト ボックス 4"/>
          <p:cNvSpPr txBox="1">
            <a:spLocks noChangeArrowheads="1"/>
          </p:cNvSpPr>
          <p:nvPr/>
        </p:nvSpPr>
        <p:spPr bwMode="auto">
          <a:xfrm>
            <a:off x="827088" y="5945188"/>
            <a:ext cx="309721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/>
            <a:r>
              <a:rPr lang="en-US" altLang="ja-JP"/>
              <a:t>Track Position [cm]</a:t>
            </a:r>
            <a:endParaRPr lang="ja-JP" altLang="en-US"/>
          </a:p>
        </p:txBody>
      </p:sp>
      <p:sp>
        <p:nvSpPr>
          <p:cNvPr id="20488" name="テキスト ボックス 11"/>
          <p:cNvSpPr txBox="1">
            <a:spLocks noChangeArrowheads="1"/>
          </p:cNvSpPr>
          <p:nvPr/>
        </p:nvSpPr>
        <p:spPr bwMode="auto">
          <a:xfrm>
            <a:off x="827088" y="1916113"/>
            <a:ext cx="309562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/>
            <a:r>
              <a:rPr lang="en-US" altLang="ja-JP" dirty="0"/>
              <a:t>Detection efficiency of CHD0 </a:t>
            </a:r>
            <a:endParaRPr lang="en-US" altLang="ja-JP" dirty="0" smtClean="0"/>
          </a:p>
          <a:p>
            <a:pPr algn="ctr"/>
            <a:r>
              <a:rPr lang="en-US" altLang="ja-JP" dirty="0" smtClean="0"/>
              <a:t>(ΔE </a:t>
            </a:r>
            <a:r>
              <a:rPr lang="en-US" altLang="ja-JP" dirty="0"/>
              <a:t>in CHD &gt; 0.5MIP )</a:t>
            </a:r>
            <a:endParaRPr lang="ja-JP" altLang="en-US" dirty="0"/>
          </a:p>
        </p:txBody>
      </p:sp>
      <p:sp>
        <p:nvSpPr>
          <p:cNvPr id="13" name="テキスト ボックス 12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577368" y="3394157"/>
            <a:ext cx="3249800" cy="369332"/>
          </a:xfrm>
          <a:prstGeom prst="rect">
            <a:avLst/>
          </a:prstGeom>
          <a:blipFill rotWithShape="1">
            <a:blip r:embed="rId5"/>
            <a:stretch>
              <a:fillRect b="-5000"/>
            </a:stretch>
          </a:blipFill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>
                <a:noFill/>
                <a:latin typeface="+mn-lt"/>
                <a:ea typeface="+mn-ea"/>
              </a:rPr>
              <a:t> </a:t>
            </a:r>
          </a:p>
        </p:txBody>
      </p:sp>
      <p:cxnSp>
        <p:nvCxnSpPr>
          <p:cNvPr id="15" name="直線矢印コネクタ 14"/>
          <p:cNvCxnSpPr/>
          <p:nvPr/>
        </p:nvCxnSpPr>
        <p:spPr>
          <a:xfrm flipH="1">
            <a:off x="3203575" y="2708275"/>
            <a:ext cx="863600" cy="685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27" name="Group 47"/>
          <p:cNvGraphicFramePr>
            <a:graphicFrameLocks noGrp="1"/>
          </p:cNvGraphicFramePr>
          <p:nvPr/>
        </p:nvGraphicFramePr>
        <p:xfrm>
          <a:off x="4716463" y="3933825"/>
          <a:ext cx="3887787" cy="2729232"/>
        </p:xfrm>
        <a:graphic>
          <a:graphicData uri="http://schemas.openxmlformats.org/drawingml/2006/table">
            <a:tbl>
              <a:tblPr/>
              <a:tblGrid>
                <a:gridCol w="1295400"/>
                <a:gridCol w="1296987"/>
                <a:gridCol w="1295400"/>
              </a:tblGrid>
              <a:tr h="522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Center pos. [cm]</a:t>
                      </a:r>
                      <a:endParaRPr kumimoji="1" lang="ja-JP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Size [cm]</a:t>
                      </a:r>
                      <a:endParaRPr kumimoji="1" lang="ja-JP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522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CHD0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0.412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2.95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522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CHD1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0.438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2.96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522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CHD2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0.760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3.13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522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CHD3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0.760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3.13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cxnSp>
        <p:nvCxnSpPr>
          <p:cNvPr id="20" name="直線矢印コネクタ 19"/>
          <p:cNvCxnSpPr/>
          <p:nvPr/>
        </p:nvCxnSpPr>
        <p:spPr>
          <a:xfrm>
            <a:off x="1835150" y="4187825"/>
            <a:ext cx="1368425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18" name="テキスト ボックス 20"/>
          <p:cNvSpPr txBox="1">
            <a:spLocks noChangeArrowheads="1"/>
          </p:cNvSpPr>
          <p:nvPr/>
        </p:nvSpPr>
        <p:spPr bwMode="auto">
          <a:xfrm>
            <a:off x="2447925" y="4076700"/>
            <a:ext cx="4683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r>
              <a:rPr lang="en-US" altLang="ja-JP"/>
              <a:t>c</a:t>
            </a:r>
            <a:endParaRPr lang="ja-JP" altLang="en-US"/>
          </a:p>
        </p:txBody>
      </p:sp>
      <p:cxnSp>
        <p:nvCxnSpPr>
          <p:cNvPr id="27" name="直線矢印コネクタ 26"/>
          <p:cNvCxnSpPr/>
          <p:nvPr/>
        </p:nvCxnSpPr>
        <p:spPr>
          <a:xfrm>
            <a:off x="1871439" y="4187825"/>
            <a:ext cx="0" cy="15446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20" name="テキスト ボックス 29"/>
          <p:cNvSpPr txBox="1">
            <a:spLocks noChangeArrowheads="1"/>
          </p:cNvSpPr>
          <p:nvPr/>
        </p:nvSpPr>
        <p:spPr bwMode="auto">
          <a:xfrm>
            <a:off x="1871439" y="5364163"/>
            <a:ext cx="4683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r>
              <a:rPr lang="en-US" altLang="ja-JP"/>
              <a:t>μ</a:t>
            </a:r>
            <a:endParaRPr lang="ja-JP" altLang="en-US"/>
          </a:p>
        </p:txBody>
      </p:sp>
      <p:sp>
        <p:nvSpPr>
          <p:cNvPr id="20522" name="Text Box 42"/>
          <p:cNvSpPr txBox="1">
            <a:spLocks noChangeArrowheads="1"/>
          </p:cNvSpPr>
          <p:nvPr/>
        </p:nvSpPr>
        <p:spPr bwMode="auto">
          <a:xfrm>
            <a:off x="4645025" y="3422650"/>
            <a:ext cx="3887788" cy="3667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b="1">
                <a:latin typeface="Times New Roman" pitchFamily="18" charset="0"/>
              </a:rPr>
              <a:t>※ set </a:t>
            </a:r>
            <a:r>
              <a:rPr lang="en-US" altLang="ja-JP" b="1" i="1">
                <a:latin typeface="Times New Roman" pitchFamily="18" charset="0"/>
              </a:rPr>
              <a:t>a, b, c,</a:t>
            </a:r>
            <a:r>
              <a:rPr lang="en-US" altLang="ja-JP" sz="1700" b="1" i="1">
                <a:ea typeface="ＭＳ Ｐ明朝" pitchFamily="18" charset="-128"/>
              </a:rPr>
              <a:t>μ</a:t>
            </a:r>
            <a:r>
              <a:rPr lang="en-US" altLang="ja-JP" b="1" i="1">
                <a:latin typeface="Times New Roman" pitchFamily="18" charset="0"/>
              </a:rPr>
              <a:t>,</a:t>
            </a:r>
            <a:r>
              <a:rPr lang="en-US" altLang="ja-JP" sz="1700" b="1" i="1">
                <a:latin typeface="Times New Roman" pitchFamily="18" charset="0"/>
                <a:ea typeface="ＭＳ Ｐ明朝" pitchFamily="18" charset="-128"/>
              </a:rPr>
              <a:t>σ</a:t>
            </a:r>
            <a:r>
              <a:rPr lang="en-US" altLang="ja-JP" b="1">
                <a:latin typeface="Times New Roman" pitchFamily="18" charset="0"/>
              </a:rPr>
              <a:t> as free parameter </a:t>
            </a:r>
          </a:p>
        </p:txBody>
      </p:sp>
    </p:spTree>
    <p:extLst>
      <p:ext uri="{BB962C8B-B14F-4D97-AF65-F5344CB8AC3E}">
        <p14:creationId xmlns:p14="http://schemas.microsoft.com/office/powerpoint/2010/main" val="813047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 descr="C:\Users\masanori\Desktop\SPS2011解析\IMC\lay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205038"/>
            <a:ext cx="3795713" cy="3690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6" name="タイトル 1"/>
          <p:cNvSpPr>
            <a:spLocks noGrp="1"/>
          </p:cNvSpPr>
          <p:nvPr>
            <p:ph type="title"/>
          </p:nvPr>
        </p:nvSpPr>
        <p:spPr>
          <a:xfrm>
            <a:off x="457200" y="44450"/>
            <a:ext cx="8229600" cy="635000"/>
          </a:xfrm>
        </p:spPr>
        <p:txBody>
          <a:bodyPr/>
          <a:lstStyle/>
          <a:p>
            <a:r>
              <a:rPr lang="en-US" altLang="ja-JP" sz="3200" smtClean="0"/>
              <a:t>Correction for SciFi position</a:t>
            </a:r>
            <a:endParaRPr lang="ja-JP" altLang="en-US" sz="3200" smtClean="0"/>
          </a:p>
        </p:txBody>
      </p:sp>
      <p:sp>
        <p:nvSpPr>
          <p:cNvPr id="21507" name="テキスト ボックス 3"/>
          <p:cNvSpPr txBox="1">
            <a:spLocks noChangeArrowheads="1"/>
          </p:cNvSpPr>
          <p:nvPr/>
        </p:nvSpPr>
        <p:spPr bwMode="auto">
          <a:xfrm>
            <a:off x="250825" y="692150"/>
            <a:ext cx="87137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r>
              <a:rPr lang="en-US" altLang="ja-JP">
                <a:latin typeface="Arial" charset="0"/>
              </a:rPr>
              <a:t>Get accurate position of SciFi layers from the distribution of track position on Si-Strip</a:t>
            </a:r>
            <a:endParaRPr lang="en-US" altLang="ja-JP"/>
          </a:p>
        </p:txBody>
      </p:sp>
      <p:sp>
        <p:nvSpPr>
          <p:cNvPr id="21508" name="テキスト ボックス 7"/>
          <p:cNvSpPr txBox="1">
            <a:spLocks noChangeArrowheads="1"/>
          </p:cNvSpPr>
          <p:nvPr/>
        </p:nvSpPr>
        <p:spPr bwMode="auto">
          <a:xfrm>
            <a:off x="250825" y="1331913"/>
            <a:ext cx="63373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r>
              <a:rPr lang="en-US" altLang="ja-JP"/>
              <a:t>※</a:t>
            </a:r>
            <a:r>
              <a:rPr lang="en-US" altLang="ja-JP">
                <a:latin typeface="Arial" charset="0"/>
              </a:rPr>
              <a:t>use muon data,  height of movable plate = 131.56mm</a:t>
            </a:r>
            <a:endParaRPr lang="ja-JP" altLang="en-US">
              <a:latin typeface="Arial" charset="0"/>
            </a:endParaRPr>
          </a:p>
        </p:txBody>
      </p:sp>
      <p:sp>
        <p:nvSpPr>
          <p:cNvPr id="10" name="テキスト ボックス 9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3995936" y="1628800"/>
            <a:ext cx="5155001" cy="1234184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>
                <a:noFill/>
                <a:latin typeface="+mn-lt"/>
                <a:ea typeface="+mn-ea"/>
              </a:rPr>
              <a:t> </a:t>
            </a:r>
          </a:p>
        </p:txBody>
      </p:sp>
      <p:sp>
        <p:nvSpPr>
          <p:cNvPr id="21510" name="正方形/長方形 10"/>
          <p:cNvSpPr>
            <a:spLocks noChangeArrowheads="1"/>
          </p:cNvSpPr>
          <p:nvPr/>
        </p:nvSpPr>
        <p:spPr bwMode="auto">
          <a:xfrm rot="-5400000">
            <a:off x="-1183482" y="3856832"/>
            <a:ext cx="29511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ja-JP">
                <a:latin typeface="Calibri" pitchFamily="34" charset="0"/>
              </a:rPr>
              <a:t>Detection Efficiency</a:t>
            </a:r>
          </a:p>
        </p:txBody>
      </p:sp>
      <p:sp>
        <p:nvSpPr>
          <p:cNvPr id="21511" name="テキスト ボックス 4"/>
          <p:cNvSpPr txBox="1">
            <a:spLocks noChangeArrowheads="1"/>
          </p:cNvSpPr>
          <p:nvPr/>
        </p:nvSpPr>
        <p:spPr bwMode="auto">
          <a:xfrm>
            <a:off x="684213" y="5734050"/>
            <a:ext cx="309721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/>
            <a:r>
              <a:rPr lang="en-US" altLang="ja-JP"/>
              <a:t>Track Position [cm]</a:t>
            </a:r>
          </a:p>
        </p:txBody>
      </p:sp>
      <p:sp>
        <p:nvSpPr>
          <p:cNvPr id="21512" name="テキスト ボックス 11"/>
          <p:cNvSpPr txBox="1">
            <a:spLocks noChangeArrowheads="1"/>
          </p:cNvSpPr>
          <p:nvPr/>
        </p:nvSpPr>
        <p:spPr bwMode="auto">
          <a:xfrm>
            <a:off x="539750" y="1916113"/>
            <a:ext cx="345598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r>
              <a:rPr lang="en-US" altLang="ja-JP"/>
              <a:t>Detection efficiency of SciFi layer1</a:t>
            </a:r>
          </a:p>
          <a:p>
            <a:r>
              <a:rPr lang="en-US" altLang="ja-JP"/>
              <a:t>(sum of dE in SciFi layer &gt; 0.5MIP)</a:t>
            </a:r>
          </a:p>
        </p:txBody>
      </p:sp>
      <p:sp>
        <p:nvSpPr>
          <p:cNvPr id="13" name="テキスト ボックス 12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577368" y="2852936"/>
            <a:ext cx="3249800" cy="369332"/>
          </a:xfrm>
          <a:prstGeom prst="rect">
            <a:avLst/>
          </a:prstGeom>
          <a:blipFill rotWithShape="1">
            <a:blip r:embed="rId4"/>
            <a:stretch>
              <a:fillRect b="-3279"/>
            </a:stretch>
          </a:blipFill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>
                <a:noFill/>
                <a:latin typeface="+mn-lt"/>
                <a:ea typeface="+mn-ea"/>
              </a:rPr>
              <a:t> </a:t>
            </a:r>
          </a:p>
        </p:txBody>
      </p:sp>
      <p:graphicFrame>
        <p:nvGraphicFramePr>
          <p:cNvPr id="21566" name="Group 62"/>
          <p:cNvGraphicFramePr>
            <a:graphicFrameLocks noGrp="1"/>
          </p:cNvGraphicFramePr>
          <p:nvPr/>
        </p:nvGraphicFramePr>
        <p:xfrm>
          <a:off x="4643438" y="3246438"/>
          <a:ext cx="3889375" cy="3566160"/>
        </p:xfrm>
        <a:graphic>
          <a:graphicData uri="http://schemas.openxmlformats.org/drawingml/2006/table">
            <a:tbl>
              <a:tblPr/>
              <a:tblGrid>
                <a:gridCol w="1296987"/>
                <a:gridCol w="1295400"/>
                <a:gridCol w="1296988"/>
              </a:tblGrid>
              <a:tr h="446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Center pos. [cm]</a:t>
                      </a:r>
                      <a:endParaRPr kumimoji="1" lang="ja-JP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Size [cm]</a:t>
                      </a:r>
                      <a:endParaRPr kumimoji="1" lang="ja-JP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Layer1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0.529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3.10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Layer2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0.580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3.13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Layer3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0.524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3.08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Layer4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0.562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3.13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Layer5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0.567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3.13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Layer6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0.569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3.12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Layer7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0.574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3.12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Layer8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0.505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3.11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cxnSp>
        <p:nvCxnSpPr>
          <p:cNvPr id="20" name="直線矢印コネクタ 19"/>
          <p:cNvCxnSpPr/>
          <p:nvPr/>
        </p:nvCxnSpPr>
        <p:spPr>
          <a:xfrm>
            <a:off x="1763713" y="4149725"/>
            <a:ext cx="1439862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57" name="テキスト ボックス 20"/>
          <p:cNvSpPr txBox="1">
            <a:spLocks noChangeArrowheads="1"/>
          </p:cNvSpPr>
          <p:nvPr/>
        </p:nvSpPr>
        <p:spPr bwMode="auto">
          <a:xfrm>
            <a:off x="2447925" y="4076700"/>
            <a:ext cx="4683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r>
              <a:rPr lang="en-US" altLang="ja-JP"/>
              <a:t>c</a:t>
            </a:r>
            <a:endParaRPr lang="ja-JP" altLang="en-US"/>
          </a:p>
        </p:txBody>
      </p:sp>
      <p:cxnSp>
        <p:nvCxnSpPr>
          <p:cNvPr id="27" name="直線矢印コネクタ 26"/>
          <p:cNvCxnSpPr/>
          <p:nvPr/>
        </p:nvCxnSpPr>
        <p:spPr>
          <a:xfrm>
            <a:off x="1797050" y="4149725"/>
            <a:ext cx="0" cy="1398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59" name="テキスト ボックス 29"/>
          <p:cNvSpPr txBox="1">
            <a:spLocks noChangeArrowheads="1"/>
          </p:cNvSpPr>
          <p:nvPr/>
        </p:nvSpPr>
        <p:spPr bwMode="auto">
          <a:xfrm>
            <a:off x="1763713" y="5084763"/>
            <a:ext cx="4683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r>
              <a:rPr lang="en-US" altLang="ja-JP"/>
              <a:t>μ</a:t>
            </a:r>
            <a:endParaRPr lang="ja-JP" altLang="en-US"/>
          </a:p>
        </p:txBody>
      </p:sp>
      <p:sp>
        <p:nvSpPr>
          <p:cNvPr id="21561" name="Text Box 57"/>
          <p:cNvSpPr txBox="1">
            <a:spLocks noChangeArrowheads="1"/>
          </p:cNvSpPr>
          <p:nvPr/>
        </p:nvSpPr>
        <p:spPr bwMode="auto">
          <a:xfrm>
            <a:off x="4645025" y="2852738"/>
            <a:ext cx="3887788" cy="3667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b="1">
                <a:latin typeface="Times New Roman" pitchFamily="18" charset="0"/>
              </a:rPr>
              <a:t>※ set </a:t>
            </a:r>
            <a:r>
              <a:rPr lang="en-US" altLang="ja-JP" b="1" i="1">
                <a:latin typeface="Times New Roman" pitchFamily="18" charset="0"/>
              </a:rPr>
              <a:t>a, b, c,</a:t>
            </a:r>
            <a:r>
              <a:rPr lang="en-US" altLang="ja-JP" sz="1700" b="1" i="1">
                <a:ea typeface="ＭＳ Ｐ明朝" pitchFamily="18" charset="-128"/>
              </a:rPr>
              <a:t>μ</a:t>
            </a:r>
            <a:r>
              <a:rPr lang="en-US" altLang="ja-JP" b="1" i="1">
                <a:latin typeface="Times New Roman" pitchFamily="18" charset="0"/>
              </a:rPr>
              <a:t>,</a:t>
            </a:r>
            <a:r>
              <a:rPr lang="en-US" altLang="ja-JP" sz="1700" b="1" i="1">
                <a:latin typeface="Times New Roman" pitchFamily="18" charset="0"/>
                <a:ea typeface="ＭＳ Ｐ明朝" pitchFamily="18" charset="-128"/>
              </a:rPr>
              <a:t>σ</a:t>
            </a:r>
            <a:r>
              <a:rPr lang="en-US" altLang="ja-JP" b="1">
                <a:latin typeface="Times New Roman" pitchFamily="18" charset="0"/>
              </a:rPr>
              <a:t> as free parameter </a:t>
            </a:r>
          </a:p>
        </p:txBody>
      </p:sp>
    </p:spTree>
    <p:extLst>
      <p:ext uri="{BB962C8B-B14F-4D97-AF65-F5344CB8AC3E}">
        <p14:creationId xmlns:p14="http://schemas.microsoft.com/office/powerpoint/2010/main" val="3894631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p1-s-3">
  <a:themeElements>
    <a:clrScheme name="pop1-s-3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op1-s-3">
      <a:majorFont>
        <a:latin typeface="ＭＳ Ｐ明朝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pop1-s-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p1-s-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p1-s-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p1-s-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p1-s-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p1-s-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p1-s-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p1-s-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p1-s-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p1-s-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p1-s-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p1-s-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4289</TotalTime>
  <Words>864</Words>
  <Application>Microsoft Office PowerPoint</Application>
  <PresentationFormat>画面に合わせる (4:3)</PresentationFormat>
  <Paragraphs>346</Paragraphs>
  <Slides>15</Slides>
  <Notes>6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15</vt:i4>
      </vt:variant>
    </vt:vector>
  </HeadingPairs>
  <TitlesOfParts>
    <vt:vector size="16" baseType="lpstr">
      <vt:lpstr>pop1-s-3</vt:lpstr>
      <vt:lpstr>Position Calibration</vt:lpstr>
      <vt:lpstr>Detector Configuration</vt:lpstr>
      <vt:lpstr>Analysis method</vt:lpstr>
      <vt:lpstr>Correction for Si-Strip alignment</vt:lpstr>
      <vt:lpstr>Correction for Si-Strip alignment</vt:lpstr>
      <vt:lpstr>Track reconstruction using Si-Strip</vt:lpstr>
      <vt:lpstr>Estimation of beam profile</vt:lpstr>
      <vt:lpstr>Correction of CHD position</vt:lpstr>
      <vt:lpstr>Correction for SciFi position</vt:lpstr>
      <vt:lpstr>Correction for PWO position</vt:lpstr>
      <vt:lpstr>Correction for trigger scintillator position</vt:lpstr>
      <vt:lpstr>Size of each detector</vt:lpstr>
      <vt:lpstr>PowerPoint プレゼンテーション</vt:lpstr>
      <vt:lpstr>PowerPoint プレゼンテーション</vt:lpstr>
      <vt:lpstr>END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Template</dc:title>
  <dc:creator>Yosui</dc:creator>
  <cp:lastModifiedBy>Akaike</cp:lastModifiedBy>
  <cp:revision>48</cp:revision>
  <dcterms:created xsi:type="dcterms:W3CDTF">2010-08-05T00:18:43Z</dcterms:created>
  <dcterms:modified xsi:type="dcterms:W3CDTF">2012-03-16T14:52:14Z</dcterms:modified>
</cp:coreProperties>
</file>